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68" r:id="rId3"/>
    <p:sldId id="310" r:id="rId4"/>
    <p:sldId id="318" r:id="rId5"/>
    <p:sldId id="325" r:id="rId6"/>
    <p:sldId id="326" r:id="rId7"/>
    <p:sldId id="267" r:id="rId8"/>
    <p:sldId id="309" r:id="rId9"/>
    <p:sldId id="314" r:id="rId10"/>
    <p:sldId id="262" r:id="rId11"/>
    <p:sldId id="257" r:id="rId12"/>
    <p:sldId id="259" r:id="rId13"/>
    <p:sldId id="270" r:id="rId14"/>
    <p:sldId id="324" r:id="rId15"/>
    <p:sldId id="312" r:id="rId16"/>
    <p:sldId id="315" r:id="rId17"/>
    <p:sldId id="320" r:id="rId18"/>
    <p:sldId id="323" r:id="rId19"/>
    <p:sldId id="321" r:id="rId20"/>
    <p:sldId id="322" r:id="rId21"/>
    <p:sldId id="316" r:id="rId22"/>
    <p:sldId id="313" r:id="rId23"/>
    <p:sldId id="272" r:id="rId24"/>
    <p:sldId id="327" r:id="rId25"/>
    <p:sldId id="273" r:id="rId26"/>
    <p:sldId id="274" r:id="rId27"/>
    <p:sldId id="266" r:id="rId28"/>
    <p:sldId id="319" r:id="rId2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charset="0"/>
        <a:ea typeface="Arial" charset="0"/>
        <a:cs typeface="Arial" charset="0"/>
      </a:defRPr>
    </a:lvl1pPr>
    <a:lvl2pPr marL="457200" algn="l" rtl="0" eaLnBrk="0" fontAlgn="base" hangingPunct="0">
      <a:spcBef>
        <a:spcPct val="0"/>
      </a:spcBef>
      <a:spcAft>
        <a:spcPct val="0"/>
      </a:spcAft>
      <a:defRPr kern="1200">
        <a:solidFill>
          <a:schemeClr val="tx1"/>
        </a:solidFill>
        <a:latin typeface="Arial" charset="0"/>
        <a:ea typeface="Arial" charset="0"/>
        <a:cs typeface="Arial" charset="0"/>
      </a:defRPr>
    </a:lvl2pPr>
    <a:lvl3pPr marL="914400" algn="l" rtl="0" eaLnBrk="0" fontAlgn="base" hangingPunct="0">
      <a:spcBef>
        <a:spcPct val="0"/>
      </a:spcBef>
      <a:spcAft>
        <a:spcPct val="0"/>
      </a:spcAft>
      <a:defRPr kern="1200">
        <a:solidFill>
          <a:schemeClr val="tx1"/>
        </a:solidFill>
        <a:latin typeface="Arial" charset="0"/>
        <a:ea typeface="Arial" charset="0"/>
        <a:cs typeface="Arial" charset="0"/>
      </a:defRPr>
    </a:lvl3pPr>
    <a:lvl4pPr marL="1371600" algn="l" rtl="0" eaLnBrk="0" fontAlgn="base" hangingPunct="0">
      <a:spcBef>
        <a:spcPct val="0"/>
      </a:spcBef>
      <a:spcAft>
        <a:spcPct val="0"/>
      </a:spcAft>
      <a:defRPr kern="1200">
        <a:solidFill>
          <a:schemeClr val="tx1"/>
        </a:solidFill>
        <a:latin typeface="Arial" charset="0"/>
        <a:ea typeface="Arial" charset="0"/>
        <a:cs typeface="Arial" charset="0"/>
      </a:defRPr>
    </a:lvl4pPr>
    <a:lvl5pPr marL="1828800" algn="l" rtl="0" eaLnBrk="0" fontAlgn="base" hangingPunct="0">
      <a:spcBef>
        <a:spcPct val="0"/>
      </a:spcBef>
      <a:spcAft>
        <a:spcPct val="0"/>
      </a:spcAft>
      <a:defRPr kern="1200">
        <a:solidFill>
          <a:schemeClr val="tx1"/>
        </a:solidFill>
        <a:latin typeface="Arial" charset="0"/>
        <a:ea typeface="Arial" charset="0"/>
        <a:cs typeface="Arial" charset="0"/>
      </a:defRPr>
    </a:lvl5pPr>
    <a:lvl6pPr marL="2286000" algn="l" defTabSz="914400" rtl="0" eaLnBrk="1" latinLnBrk="0" hangingPunct="1">
      <a:defRPr kern="1200">
        <a:solidFill>
          <a:schemeClr val="tx1"/>
        </a:solidFill>
        <a:latin typeface="Arial" charset="0"/>
        <a:ea typeface="Arial" charset="0"/>
        <a:cs typeface="Arial" charset="0"/>
      </a:defRPr>
    </a:lvl6pPr>
    <a:lvl7pPr marL="2743200" algn="l" defTabSz="914400" rtl="0" eaLnBrk="1" latinLnBrk="0" hangingPunct="1">
      <a:defRPr kern="1200">
        <a:solidFill>
          <a:schemeClr val="tx1"/>
        </a:solidFill>
        <a:latin typeface="Arial" charset="0"/>
        <a:ea typeface="Arial" charset="0"/>
        <a:cs typeface="Arial" charset="0"/>
      </a:defRPr>
    </a:lvl7pPr>
    <a:lvl8pPr marL="3200400" algn="l" defTabSz="914400" rtl="0" eaLnBrk="1" latinLnBrk="0" hangingPunct="1">
      <a:defRPr kern="1200">
        <a:solidFill>
          <a:schemeClr val="tx1"/>
        </a:solidFill>
        <a:latin typeface="Arial" charset="0"/>
        <a:ea typeface="Arial" charset="0"/>
        <a:cs typeface="Arial" charset="0"/>
      </a:defRPr>
    </a:lvl8pPr>
    <a:lvl9pPr marL="3657600" algn="l" defTabSz="914400" rtl="0" eaLnBrk="1" latinLnBrk="0" hangingPunct="1">
      <a:defRPr kern="1200">
        <a:solidFill>
          <a:schemeClr val="tx1"/>
        </a:solidFill>
        <a:latin typeface="Arial" charset="0"/>
        <a:ea typeface="Arial" charset="0"/>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BEB40-ADB7-2B4B-B062-DC135A3563AD}" v="113" dt="2022-03-04T07:59:36.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03" autoAdjust="0"/>
    <p:restoredTop sz="95629" autoAdjust="0"/>
  </p:normalViewPr>
  <p:slideViewPr>
    <p:cSldViewPr>
      <p:cViewPr varScale="1">
        <p:scale>
          <a:sx n="107" d="100"/>
          <a:sy n="107" d="100"/>
        </p:scale>
        <p:origin x="217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1" name="Rectangle 3"/>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2" name="Rectangle 4"/>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3" name="Rectangle 5"/>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6E0F4C5D-6BFF-F447-B8A7-4B90CE0534F6}" type="slidenum">
              <a:rPr lang="en-GB" altLang="en-US"/>
              <a:pPr/>
              <a:t>‹#›</a:t>
            </a:fld>
            <a:endParaRPr lang="en-GB" altLang="en-US"/>
          </a:p>
        </p:txBody>
      </p:sp>
    </p:spTree>
    <p:extLst>
      <p:ext uri="{BB962C8B-B14F-4D97-AF65-F5344CB8AC3E}">
        <p14:creationId xmlns:p14="http://schemas.microsoft.com/office/powerpoint/2010/main" val="1496574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13316" name="Rectangle 4"/>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 xmlns:ma14="http://schemas.microsoft.com/office/mac/drawingml/2011/main" val="1"/>
            </a:ext>
          </a:extLst>
        </p:spPr>
      </p:sp>
      <p:sp>
        <p:nvSpPr>
          <p:cNvPr id="87045" name="Rectangle 5"/>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charset="0"/>
              </a:defRPr>
            </a:lvl1pPr>
          </a:lstStyle>
          <a:p>
            <a:fld id="{4647D26B-AB49-8E4A-8187-05C5417CDC24}" type="slidenum">
              <a:rPr lang="en-GB" altLang="en-US"/>
              <a:pPr/>
              <a:t>‹#›</a:t>
            </a:fld>
            <a:endParaRPr lang="en-GB" altLang="en-US"/>
          </a:p>
        </p:txBody>
      </p:sp>
    </p:spTree>
    <p:extLst>
      <p:ext uri="{BB962C8B-B14F-4D97-AF65-F5344CB8AC3E}">
        <p14:creationId xmlns:p14="http://schemas.microsoft.com/office/powerpoint/2010/main" val="5114372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Tables in Leeds </a:t>
            </a:r>
            <a:r>
              <a:rPr lang="mr-IN" dirty="0"/>
              <a:t>–</a:t>
            </a:r>
            <a:r>
              <a:rPr lang="en-US" dirty="0"/>
              <a:t> evening meals for older people </a:t>
            </a:r>
          </a:p>
          <a:p>
            <a:r>
              <a:rPr lang="en-US" dirty="0" err="1"/>
              <a:t>Barnsley</a:t>
            </a:r>
            <a:r>
              <a:rPr lang="en-US" dirty="0"/>
              <a:t> Walking Football</a:t>
            </a:r>
            <a:r>
              <a:rPr lang="en-US" baseline="0" dirty="0"/>
              <a:t> Club for over 50s</a:t>
            </a:r>
            <a:endParaRPr lang="en-US" dirty="0"/>
          </a:p>
          <a:p>
            <a:endParaRPr lang="en-US" dirty="0"/>
          </a:p>
        </p:txBody>
      </p:sp>
      <p:sp>
        <p:nvSpPr>
          <p:cNvPr id="4" name="Slide Number Placeholder 3"/>
          <p:cNvSpPr>
            <a:spLocks noGrp="1"/>
          </p:cNvSpPr>
          <p:nvPr>
            <p:ph type="sldNum" sz="quarter" idx="10"/>
          </p:nvPr>
        </p:nvSpPr>
        <p:spPr/>
        <p:txBody>
          <a:bodyPr/>
          <a:lstStyle/>
          <a:p>
            <a:fld id="{4647D26B-AB49-8E4A-8187-05C5417CDC24}" type="slidenum">
              <a:rPr lang="en-GB" altLang="en-US" smtClean="0"/>
              <a:pPr/>
              <a:t>18</a:t>
            </a:fld>
            <a:endParaRPr lang="en-GB" altLang="en-US"/>
          </a:p>
        </p:txBody>
      </p:sp>
    </p:spTree>
    <p:extLst>
      <p:ext uri="{BB962C8B-B14F-4D97-AF65-F5344CB8AC3E}">
        <p14:creationId xmlns:p14="http://schemas.microsoft.com/office/powerpoint/2010/main" val="9286872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9AFF48CF-53F5-4D41-8F01-9853AFF2452E}" type="datetime1">
              <a:rPr lang="en-GB" altLang="en-US"/>
              <a:pPr>
                <a:defRPr/>
              </a:pPr>
              <a:t>04/03/2022</a:t>
            </a:fld>
            <a:endParaRPr lang="en-GB" altLang="en-US" dirty="0"/>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D5C0DFC4-B5E4-EA4D-A2E9-B39F10154407}" type="slidenum">
              <a:rPr lang="en-GB" altLang="en-US"/>
              <a:pPr/>
              <a:t>‹#›</a:t>
            </a:fld>
            <a:endParaRPr lang="en-GB" altLang="en-US"/>
          </a:p>
        </p:txBody>
      </p:sp>
    </p:spTree>
    <p:extLst>
      <p:ext uri="{BB962C8B-B14F-4D97-AF65-F5344CB8AC3E}">
        <p14:creationId xmlns:p14="http://schemas.microsoft.com/office/powerpoint/2010/main" val="35935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28740F0-D0DB-C846-850C-F320887369E7}" type="datetime1">
              <a:rPr lang="en-GB" altLang="en-US"/>
              <a:pPr>
                <a:defRPr/>
              </a:pPr>
              <a:t>04/03/2022</a:t>
            </a:fld>
            <a:endParaRPr lang="en-GB" altLang="en-US" dirty="0"/>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6F075EA6-F81E-A741-81F0-9395BB775F4C}" type="slidenum">
              <a:rPr lang="en-GB" altLang="en-US"/>
              <a:pPr/>
              <a:t>‹#›</a:t>
            </a:fld>
            <a:endParaRPr lang="en-GB" altLang="en-US"/>
          </a:p>
        </p:txBody>
      </p:sp>
    </p:spTree>
    <p:extLst>
      <p:ext uri="{BB962C8B-B14F-4D97-AF65-F5344CB8AC3E}">
        <p14:creationId xmlns:p14="http://schemas.microsoft.com/office/powerpoint/2010/main" val="528438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E4DAEBB7-0BF4-2B47-82FC-C60646AF8071}" type="datetime1">
              <a:rPr lang="en-GB" altLang="en-US"/>
              <a:pPr>
                <a:defRPr/>
              </a:pPr>
              <a:t>04/03/2022</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15F70622-025F-EA46-87A0-F464EC19F04B}" type="slidenum">
              <a:rPr lang="en-GB" altLang="en-US"/>
              <a:pPr/>
              <a:t>‹#›</a:t>
            </a:fld>
            <a:endParaRPr lang="en-GB" altLang="en-US"/>
          </a:p>
        </p:txBody>
      </p:sp>
    </p:spTree>
    <p:extLst>
      <p:ext uri="{BB962C8B-B14F-4D97-AF65-F5344CB8AC3E}">
        <p14:creationId xmlns:p14="http://schemas.microsoft.com/office/powerpoint/2010/main" val="1596929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6A823DCC-337E-BF4D-8DD4-C2B5FABE8CD6}" type="datetime1">
              <a:rPr lang="en-GB" altLang="en-US"/>
              <a:pPr>
                <a:defRPr/>
              </a:pPr>
              <a:t>04/03/2022</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E6435277-77D3-794A-8255-BA4ADA031EB3}" type="slidenum">
              <a:rPr lang="en-GB" altLang="en-US"/>
              <a:pPr/>
              <a:t>‹#›</a:t>
            </a:fld>
            <a:endParaRPr lang="en-GB" altLang="en-US"/>
          </a:p>
        </p:txBody>
      </p:sp>
    </p:spTree>
    <p:extLst>
      <p:ext uri="{BB962C8B-B14F-4D97-AF65-F5344CB8AC3E}">
        <p14:creationId xmlns:p14="http://schemas.microsoft.com/office/powerpoint/2010/main" val="340326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9780BA2B-3683-2F49-903F-4829BC936B42}" type="datetime1">
              <a:rPr lang="en-GB" altLang="en-US"/>
              <a:pPr>
                <a:defRPr/>
              </a:pPr>
              <a:t>04/03/2022</a:t>
            </a:fld>
            <a:endParaRPr lang="en-GB" altLang="en-US" dirty="0"/>
          </a:p>
        </p:txBody>
      </p:sp>
      <p:sp>
        <p:nvSpPr>
          <p:cNvPr id="8" name="Slide Number Placeholder 5"/>
          <p:cNvSpPr>
            <a:spLocks noGrp="1"/>
          </p:cNvSpPr>
          <p:nvPr>
            <p:ph type="sldNum" sz="quarter" idx="11"/>
          </p:nvPr>
        </p:nvSpPr>
        <p:spPr/>
        <p:txBody>
          <a:bodyPr/>
          <a:lstStyle>
            <a:lvl1pPr>
              <a:defRPr/>
            </a:lvl1pPr>
          </a:lstStyle>
          <a:p>
            <a:fld id="{E6FB8382-A0B1-8649-A419-44167E19A04A}" type="slidenum">
              <a:rPr lang="en-GB" altLang="en-US"/>
              <a:pPr/>
              <a:t>‹#›</a:t>
            </a:fld>
            <a:endParaRPr lang="en-GB" altLang="en-US"/>
          </a:p>
        </p:txBody>
      </p:sp>
    </p:spTree>
    <p:extLst>
      <p:ext uri="{BB962C8B-B14F-4D97-AF65-F5344CB8AC3E}">
        <p14:creationId xmlns:p14="http://schemas.microsoft.com/office/powerpoint/2010/main" val="1119844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AE1A9F-FB85-7441-A04F-ED3904599F10}" type="datetime1">
              <a:rPr lang="en-GB" altLang="en-US"/>
              <a:pPr>
                <a:defRPr/>
              </a:pPr>
              <a:t>04/03/2022</a:t>
            </a:fld>
            <a:endParaRPr lang="en-GB" altLang="en-US" dirty="0"/>
          </a:p>
        </p:txBody>
      </p:sp>
      <p:sp>
        <p:nvSpPr>
          <p:cNvPr id="4" name="Slide Number Placeholder 5"/>
          <p:cNvSpPr>
            <a:spLocks noGrp="1"/>
          </p:cNvSpPr>
          <p:nvPr>
            <p:ph type="sldNum" sz="quarter" idx="11"/>
          </p:nvPr>
        </p:nvSpPr>
        <p:spPr/>
        <p:txBody>
          <a:bodyPr/>
          <a:lstStyle>
            <a:lvl1pPr>
              <a:defRPr/>
            </a:lvl1pPr>
          </a:lstStyle>
          <a:p>
            <a:fld id="{B25D094A-DB7E-F54F-9A2B-326688D309EB}" type="slidenum">
              <a:rPr lang="en-GB" altLang="en-US"/>
              <a:pPr/>
              <a:t>‹#›</a:t>
            </a:fld>
            <a:endParaRPr lang="en-GB" altLang="en-US"/>
          </a:p>
        </p:txBody>
      </p:sp>
    </p:spTree>
    <p:extLst>
      <p:ext uri="{BB962C8B-B14F-4D97-AF65-F5344CB8AC3E}">
        <p14:creationId xmlns:p14="http://schemas.microsoft.com/office/powerpoint/2010/main" val="679577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56F3574-E5C1-5B47-9A0D-70BF84BFF7B2}" type="datetime1">
              <a:rPr lang="en-GB" altLang="en-US"/>
              <a:pPr>
                <a:defRPr/>
              </a:pPr>
              <a:t>04/03/2022</a:t>
            </a:fld>
            <a:endParaRPr lang="en-GB" altLang="en-US" dirty="0"/>
          </a:p>
        </p:txBody>
      </p:sp>
      <p:sp>
        <p:nvSpPr>
          <p:cNvPr id="3" name="Slide Number Placeholder 5"/>
          <p:cNvSpPr>
            <a:spLocks noGrp="1"/>
          </p:cNvSpPr>
          <p:nvPr>
            <p:ph type="sldNum" sz="quarter" idx="11"/>
          </p:nvPr>
        </p:nvSpPr>
        <p:spPr/>
        <p:txBody>
          <a:bodyPr/>
          <a:lstStyle>
            <a:lvl1pPr>
              <a:defRPr/>
            </a:lvl1pPr>
          </a:lstStyle>
          <a:p>
            <a:fld id="{1997410D-6128-D249-81DA-238B95AD8566}" type="slidenum">
              <a:rPr lang="en-GB" altLang="en-US"/>
              <a:pPr/>
              <a:t>‹#›</a:t>
            </a:fld>
            <a:endParaRPr lang="en-GB" altLang="en-US"/>
          </a:p>
        </p:txBody>
      </p:sp>
    </p:spTree>
    <p:extLst>
      <p:ext uri="{BB962C8B-B14F-4D97-AF65-F5344CB8AC3E}">
        <p14:creationId xmlns:p14="http://schemas.microsoft.com/office/powerpoint/2010/main" val="1334066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50588AD-1A76-E344-92ED-12F84B0C6067}" type="datetime1">
              <a:rPr lang="en-GB" altLang="en-US"/>
              <a:pPr>
                <a:defRPr/>
              </a:pPr>
              <a:t>04/03/2022</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3CCB8BC1-F35E-BF45-B1A3-F5C341ED7756}" type="slidenum">
              <a:rPr lang="en-GB" altLang="en-US"/>
              <a:pPr/>
              <a:t>‹#›</a:t>
            </a:fld>
            <a:endParaRPr lang="en-GB" altLang="en-US"/>
          </a:p>
        </p:txBody>
      </p:sp>
    </p:spTree>
    <p:extLst>
      <p:ext uri="{BB962C8B-B14F-4D97-AF65-F5344CB8AC3E}">
        <p14:creationId xmlns:p14="http://schemas.microsoft.com/office/powerpoint/2010/main" val="1925768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A427EBA3-ED35-0747-B89B-4B9F38DCBB02}" type="datetime1">
              <a:rPr lang="en-GB" altLang="en-US"/>
              <a:pPr>
                <a:defRPr/>
              </a:pPr>
              <a:t>04/03/2022</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E21CA85A-0250-9E4C-A7D0-D5CD923B379C}" type="slidenum">
              <a:rPr lang="en-GB" altLang="en-US"/>
              <a:pPr/>
              <a:t>‹#›</a:t>
            </a:fld>
            <a:endParaRPr lang="en-GB" altLang="en-US"/>
          </a:p>
        </p:txBody>
      </p:sp>
    </p:spTree>
    <p:extLst>
      <p:ext uri="{BB962C8B-B14F-4D97-AF65-F5344CB8AC3E}">
        <p14:creationId xmlns:p14="http://schemas.microsoft.com/office/powerpoint/2010/main" val="1672883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56E1990-3ECF-704A-AB5A-D7B0146C6B37}" type="datetime1">
              <a:rPr lang="en-GB" altLang="en-US"/>
              <a:pPr>
                <a:defRPr/>
              </a:pPr>
              <a:t>04/03/2022</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8CD1BFE5-94C3-7046-ADBE-9E8EC68D6EE9}" type="slidenum">
              <a:rPr lang="en-GB" altLang="en-US"/>
              <a:pPr/>
              <a:t>‹#›</a:t>
            </a:fld>
            <a:endParaRPr lang="en-GB" altLang="en-US"/>
          </a:p>
        </p:txBody>
      </p:sp>
    </p:spTree>
    <p:extLst>
      <p:ext uri="{BB962C8B-B14F-4D97-AF65-F5344CB8AC3E}">
        <p14:creationId xmlns:p14="http://schemas.microsoft.com/office/powerpoint/2010/main" val="129859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8605052-0E60-1747-9C82-07B2C22C5F7E}" type="datetime1">
              <a:rPr lang="en-GB" altLang="en-US"/>
              <a:pPr>
                <a:defRPr/>
              </a:pPr>
              <a:t>04/03/2022</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D012C8A0-6E63-3E4E-AAAC-E0FFED71108E}" type="slidenum">
              <a:rPr lang="en-GB" altLang="en-US"/>
              <a:pPr/>
              <a:t>‹#›</a:t>
            </a:fld>
            <a:endParaRPr lang="en-GB" altLang="en-US"/>
          </a:p>
        </p:txBody>
      </p:sp>
    </p:spTree>
    <p:extLst>
      <p:ext uri="{BB962C8B-B14F-4D97-AF65-F5344CB8AC3E}">
        <p14:creationId xmlns:p14="http://schemas.microsoft.com/office/powerpoint/2010/main" val="53601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EA57A496-E39A-9D4E-92F4-1095282F94FD}" type="datetime1">
              <a:rPr lang="en-GB" altLang="en-US"/>
              <a:pPr>
                <a:defRPr/>
              </a:pPr>
              <a:t>04/03/2022</a:t>
            </a:fld>
            <a:endParaRPr lang="en-GB" altLang="en-US"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D9C29852-97C9-4640-8D0E-2BF999C786C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86" r:id="rId1"/>
    <p:sldLayoutId id="2147483987"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ons.gov.uk/peoplepopulationandcommunity/populationandmigration/populationestimates/bulletins/annualmidyearpopulationestimates/mid2019estimates#uk-population-growth"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worldometers.info/world-population/uk-population/" TargetMode="External"/><Relationship Id="rId2" Type="http://schemas.openxmlformats.org/officeDocument/2006/relationships/hyperlink" Target="https://www.ons.gov.uk/peoplepopulationandcommunity/populationandmigration/populationestimates/bulletins/annualmidyearpopulationestimates/mid202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ons.gov.uk/visualisations/dvc845/poppyramids/pyramids/pyramid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q_N6LHUuUm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6RuzGyjGCN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age-platform.eu/policy-work/healthy-age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age-platform.eu/policy-work/healthy-ageing" TargetMode="External"/><Relationship Id="rId2" Type="http://schemas.openxmlformats.org/officeDocument/2006/relationships/hyperlink" Target="https://doi.org/10.3109/09593985.2015.1138009" TargetMode="External"/><Relationship Id="rId1" Type="http://schemas.openxmlformats.org/officeDocument/2006/relationships/slideLayout" Target="../slideLayouts/slideLayout2.xml"/><Relationship Id="rId4" Type="http://schemas.openxmlformats.org/officeDocument/2006/relationships/hyperlink" Target="https://www.who.int/initiatives/decade-of-healthy-ageing"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ctrTitle"/>
          </p:nvPr>
        </p:nvSpPr>
        <p:spPr>
          <a:xfrm>
            <a:off x="684213" y="549275"/>
            <a:ext cx="7772400" cy="2016125"/>
          </a:xfrm>
        </p:spPr>
        <p:txBody>
          <a:bodyPr/>
          <a:lstStyle/>
          <a:p>
            <a:pPr eaLnBrk="1" hangingPunct="1"/>
            <a:r>
              <a:rPr lang="en-GB" altLang="en-US" sz="3200" b="1">
                <a:latin typeface="Arial" charset="0"/>
                <a:ea typeface="Arial" charset="0"/>
                <a:cs typeface="Arial" charset="0"/>
              </a:rPr>
              <a:t>BMHP5016</a:t>
            </a:r>
            <a:br>
              <a:rPr lang="en-GB" altLang="en-US" sz="3600" b="1">
                <a:latin typeface="Arial" charset="0"/>
                <a:ea typeface="Arial" charset="0"/>
                <a:cs typeface="Arial" charset="0"/>
              </a:rPr>
            </a:br>
            <a:r>
              <a:rPr lang="en-US" altLang="en-US" sz="3200" b="1">
                <a:latin typeface="Arial" charset="0"/>
                <a:ea typeface="Arial" charset="0"/>
                <a:cs typeface="Arial" charset="0"/>
              </a:rPr>
              <a:t>Principles of Health &amp; Social Care</a:t>
            </a:r>
            <a:br>
              <a:rPr lang="en-GB" altLang="en-US" sz="3200">
                <a:latin typeface="Arial" charset="0"/>
                <a:ea typeface="Arial" charset="0"/>
                <a:cs typeface="Arial" charset="0"/>
              </a:rPr>
            </a:br>
            <a:endParaRPr lang="en-GB" altLang="en-US" sz="3200">
              <a:latin typeface="Arial" charset="0"/>
              <a:ea typeface="Arial" charset="0"/>
              <a:cs typeface="Arial" charset="0"/>
            </a:endParaRPr>
          </a:p>
        </p:txBody>
      </p:sp>
      <p:sp>
        <p:nvSpPr>
          <p:cNvPr id="15362" name="Subtitle 4"/>
          <p:cNvSpPr>
            <a:spLocks noGrp="1"/>
          </p:cNvSpPr>
          <p:nvPr>
            <p:ph type="subTitle" idx="1"/>
          </p:nvPr>
        </p:nvSpPr>
        <p:spPr>
          <a:xfrm>
            <a:off x="544513" y="3213100"/>
            <a:ext cx="7912100" cy="2284413"/>
          </a:xfrm>
        </p:spPr>
        <p:txBody>
          <a:bodyPr/>
          <a:lstStyle/>
          <a:p>
            <a:pPr eaLnBrk="1" hangingPunct="1"/>
            <a:r>
              <a:rPr lang="en-GB" altLang="en-US" sz="2800" b="1">
                <a:solidFill>
                  <a:schemeClr val="bg1"/>
                </a:solidFill>
              </a:rPr>
              <a:t>Week 6 </a:t>
            </a:r>
          </a:p>
          <a:p>
            <a:pPr eaLnBrk="1" hangingPunct="1"/>
            <a:endParaRPr lang="en-GB" altLang="en-US" sz="2800" b="1">
              <a:solidFill>
                <a:schemeClr val="tx1"/>
              </a:solidFill>
              <a:latin typeface="Arial" charset="0"/>
              <a:ea typeface="Arial" charset="0"/>
              <a:cs typeface="Arial" charset="0"/>
            </a:endParaRPr>
          </a:p>
          <a:p>
            <a:pPr eaLnBrk="1" hangingPunct="1"/>
            <a:endParaRPr lang="en-GB" altLang="en-US" sz="2800">
              <a:solidFill>
                <a:schemeClr val="bg1"/>
              </a:solidFill>
            </a:endParaRPr>
          </a:p>
          <a:p>
            <a:endParaRPr lang="en-GB" altLang="en-US" sz="1800">
              <a:solidFill>
                <a:schemeClr val="tx1"/>
              </a:solidFill>
            </a:endParaRPr>
          </a:p>
          <a:p>
            <a:pPr eaLnBrk="1" hangingPunct="1"/>
            <a:endParaRPr lang="en-GB" altLang="en-US">
              <a:solidFill>
                <a:schemeClr val="tx1"/>
              </a:solidFill>
            </a:endParaRPr>
          </a:p>
          <a:p>
            <a:pPr eaLnBrk="1" hangingPunct="1"/>
            <a:r>
              <a:rPr lang="en-GB" altLang="en-US">
                <a:solidFill>
                  <a:schemeClr val="tx1"/>
                </a:solidFill>
              </a:rPr>
              <a:t> </a:t>
            </a:r>
          </a:p>
        </p:txBody>
      </p:sp>
      <p:sp>
        <p:nvSpPr>
          <p:cNvPr id="3" name="Date Placeholder 2"/>
          <p:cNvSpPr>
            <a:spLocks noGrp="1"/>
          </p:cNvSpPr>
          <p:nvPr>
            <p:ph type="dt" sz="quarter" idx="10"/>
          </p:nvPr>
        </p:nvSpPr>
        <p:spPr/>
        <p:txBody>
          <a:bodyPr/>
          <a:lstStyle/>
          <a:p>
            <a:pPr>
              <a:defRPr/>
            </a:pPr>
            <a:fld id="{5EC0FA7E-6D3B-48D7-9F80-6C4D37659D9C}" type="datetime1">
              <a:rPr lang="en-GB" altLang="en-US"/>
              <a:pPr>
                <a:defRPr/>
              </a:pPr>
              <a:t>04/03/2022</a:t>
            </a:fld>
            <a:endParaRPr lang="en-GB" altLang="en-US" dirty="0"/>
          </a:p>
        </p:txBody>
      </p:sp>
      <p:sp>
        <p:nvSpPr>
          <p:cNvPr id="15364"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E1762D1E-A58F-7346-AA48-E32EFE790D45}"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altLang="en-US" b="1" dirty="0"/>
              <a:t>Ageing Population in the UK</a:t>
            </a:r>
          </a:p>
        </p:txBody>
      </p:sp>
      <p:sp>
        <p:nvSpPr>
          <p:cNvPr id="3" name="Content Placeholder 2"/>
          <p:cNvSpPr>
            <a:spLocks noGrp="1"/>
          </p:cNvSpPr>
          <p:nvPr>
            <p:ph idx="1"/>
          </p:nvPr>
        </p:nvSpPr>
        <p:spPr>
          <a:xfrm>
            <a:off x="179512" y="1600200"/>
            <a:ext cx="8964488" cy="3916363"/>
          </a:xfrm>
        </p:spPr>
        <p:txBody>
          <a:bodyPr/>
          <a:lstStyle/>
          <a:p>
            <a:pPr>
              <a:buFont typeface="Arial" panose="020B0604020202020204" pitchFamily="34" charset="0"/>
              <a:buChar char="•"/>
              <a:defRPr/>
            </a:pPr>
            <a:r>
              <a:rPr lang="en-GB" sz="2400" dirty="0"/>
              <a:t>In the UK, 11.9 million people out of 66.7 million (Mid-year 2019) are aged 65 or over, </a:t>
            </a:r>
          </a:p>
          <a:p>
            <a:pPr>
              <a:buFont typeface="Arial" panose="020B0604020202020204" pitchFamily="34" charset="0"/>
              <a:buChar char="•"/>
              <a:defRPr/>
            </a:pPr>
            <a:r>
              <a:rPr lang="en-GB" sz="2400" dirty="0"/>
              <a:t>the proportion of older people is projected to double by 2050</a:t>
            </a:r>
          </a:p>
          <a:p>
            <a:pPr marL="0" indent="0">
              <a:buFont typeface="Arial" panose="020B0604020202020204" pitchFamily="34" charset="0"/>
              <a:buNone/>
              <a:defRPr/>
            </a:pPr>
            <a:endParaRPr lang="en-GB" sz="2400" dirty="0"/>
          </a:p>
          <a:p>
            <a:pPr>
              <a:buFont typeface="Arial" panose="020B0604020202020204" pitchFamily="34" charset="0"/>
              <a:buChar char="•"/>
              <a:defRPr/>
            </a:pPr>
            <a:r>
              <a:rPr lang="en-GB" dirty="0"/>
              <a:t>Is this a problem? </a:t>
            </a:r>
          </a:p>
          <a:p>
            <a:pPr>
              <a:buFont typeface="Arial" panose="020B0604020202020204" pitchFamily="34" charset="0"/>
              <a:buChar char="•"/>
              <a:defRPr/>
            </a:pPr>
            <a:r>
              <a:rPr lang="en-GB" dirty="0"/>
              <a:t>Or the biggest achievement of this generation?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69850"/>
            <a:ext cx="8229600" cy="1143000"/>
          </a:xfrm>
        </p:spPr>
        <p:txBody>
          <a:bodyPr/>
          <a:lstStyle/>
          <a:p>
            <a:r>
              <a:rPr lang="en-US" altLang="en-US" sz="3600" b="1" dirty="0"/>
              <a:t>Population Growth in the UK</a:t>
            </a:r>
          </a:p>
        </p:txBody>
      </p:sp>
      <p:sp>
        <p:nvSpPr>
          <p:cNvPr id="4" name="Date Placeholder 3"/>
          <p:cNvSpPr>
            <a:spLocks noGrp="1"/>
          </p:cNvSpPr>
          <p:nvPr>
            <p:ph type="dt" sz="quarter" idx="10"/>
          </p:nvPr>
        </p:nvSpPr>
        <p:spPr/>
        <p:txBody>
          <a:bodyPr/>
          <a:lstStyle/>
          <a:p>
            <a:pPr>
              <a:defRPr/>
            </a:pPr>
            <a:fld id="{D4E2B077-EB86-214B-A0CC-64EA90C477E5}" type="datetime1">
              <a:rPr lang="en-GB" altLang="en-US" smtClean="0"/>
              <a:pPr>
                <a:defRPr/>
              </a:pPr>
              <a:t>04/03/2022</a:t>
            </a:fld>
            <a:endParaRPr lang="en-GB" altLang="en-US" dirty="0"/>
          </a:p>
        </p:txBody>
      </p:sp>
      <p:sp>
        <p:nvSpPr>
          <p:cNvPr id="17411"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E42CA1AC-32E2-ED4C-B3B9-323E70EA3F23}" type="slidenum">
              <a:rPr lang="en-GB" altLang="en-US" sz="1200">
                <a:solidFill>
                  <a:srgbClr val="898989"/>
                </a:solidFill>
              </a:rPr>
              <a:pPr>
                <a:spcBef>
                  <a:spcPct val="0"/>
                </a:spcBef>
                <a:buFontTx/>
                <a:buNone/>
              </a:pPr>
              <a:t>3</a:t>
            </a:fld>
            <a:endParaRPr lang="en-GB" altLang="en-US" sz="1200">
              <a:solidFill>
                <a:srgbClr val="898989"/>
              </a:solidFill>
            </a:endParaRPr>
          </a:p>
        </p:txBody>
      </p:sp>
      <p:graphicFrame>
        <p:nvGraphicFramePr>
          <p:cNvPr id="3" name="Content Placeholder 2"/>
          <p:cNvGraphicFramePr>
            <a:graphicFrameLocks noGrp="1"/>
          </p:cNvGraphicFramePr>
          <p:nvPr>
            <p:ph idx="1"/>
          </p:nvPr>
        </p:nvGraphicFramePr>
        <p:xfrm>
          <a:off x="1619250" y="1341438"/>
          <a:ext cx="6121400" cy="3917950"/>
        </p:xfrm>
        <a:graphic>
          <a:graphicData uri="http://schemas.openxmlformats.org/drawingml/2006/table">
            <a:tbl>
              <a:tblPr/>
              <a:tblGrid>
                <a:gridCol w="2433638">
                  <a:extLst>
                    <a:ext uri="{9D8B030D-6E8A-4147-A177-3AD203B41FA5}">
                      <a16:colId xmlns:a16="http://schemas.microsoft.com/office/drawing/2014/main" val="20000"/>
                    </a:ext>
                  </a:extLst>
                </a:gridCol>
                <a:gridCol w="1671637">
                  <a:extLst>
                    <a:ext uri="{9D8B030D-6E8A-4147-A177-3AD203B41FA5}">
                      <a16:colId xmlns:a16="http://schemas.microsoft.com/office/drawing/2014/main" val="20001"/>
                    </a:ext>
                  </a:extLst>
                </a:gridCol>
                <a:gridCol w="2016125">
                  <a:extLst>
                    <a:ext uri="{9D8B030D-6E8A-4147-A177-3AD203B41FA5}">
                      <a16:colId xmlns:a16="http://schemas.microsoft.com/office/drawing/2014/main" val="20002"/>
                    </a:ext>
                  </a:extLst>
                </a:gridCol>
              </a:tblGrid>
              <a:tr h="917575">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l" defTabSz="914400" rtl="0" eaLnBrk="1" fontAlgn="base" latinLnBrk="0" hangingPunct="1">
                        <a:lnSpc>
                          <a:spcPct val="200000"/>
                        </a:lnSpc>
                        <a:spcBef>
                          <a:spcPts val="600"/>
                        </a:spcBef>
                        <a:spcAft>
                          <a:spcPts val="600"/>
                        </a:spcAft>
                        <a:buClrTx/>
                        <a:buSzTx/>
                        <a:buFontTx/>
                        <a:buNone/>
                        <a:tabLst/>
                      </a:pPr>
                      <a:r>
                        <a:rPr kumimoji="0" lang="en-GB" altLang="en-US" sz="2400" b="1" i="0" u="none" strike="noStrike" cap="none" normalizeH="0" baseline="0">
                          <a:ln>
                            <a:noFill/>
                          </a:ln>
                          <a:solidFill>
                            <a:srgbClr val="FFFFFF"/>
                          </a:solidFill>
                          <a:effectLst/>
                          <a:latin typeface="Myriad Pro" charset="0"/>
                          <a:ea typeface="Arial" charset="0"/>
                          <a:cs typeface="Arial" charset="0"/>
                        </a:rPr>
                        <a:t> </a:t>
                      </a:r>
                      <a:endParaRPr kumimoji="0" lang="en-GB" altLang="en-US" sz="2400" b="1" i="0" u="none" strike="noStrike" cap="none" normalizeH="0" baseline="0">
                        <a:ln>
                          <a:noFill/>
                        </a:ln>
                        <a:solidFill>
                          <a:srgbClr val="FFFFFF"/>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ctr" defTabSz="914400" rtl="0" eaLnBrk="1" fontAlgn="base" latinLnBrk="0" hangingPunct="1">
                        <a:lnSpc>
                          <a:spcPct val="100000"/>
                        </a:lnSpc>
                        <a:spcBef>
                          <a:spcPts val="600"/>
                        </a:spcBef>
                        <a:spcAft>
                          <a:spcPts val="600"/>
                        </a:spcAft>
                        <a:buClrTx/>
                        <a:buSzTx/>
                        <a:buFontTx/>
                        <a:buNone/>
                        <a:tabLst/>
                      </a:pPr>
                      <a:r>
                        <a:rPr kumimoji="0" lang="en-GB" altLang="en-US" sz="2400" b="1" i="0" u="none" strike="noStrike" cap="none" normalizeH="0" baseline="0">
                          <a:ln>
                            <a:noFill/>
                          </a:ln>
                          <a:solidFill>
                            <a:srgbClr val="FFFFFF"/>
                          </a:solidFill>
                          <a:effectLst/>
                          <a:latin typeface="Myriad Pro" charset="0"/>
                          <a:ea typeface="Arial" charset="0"/>
                          <a:cs typeface="Arial" charset="0"/>
                        </a:rPr>
                        <a:t>Increased by</a:t>
                      </a:r>
                      <a:endParaRPr kumimoji="0" lang="en-GB" altLang="en-US" sz="2400" b="1" i="0" u="none" strike="noStrike" cap="none" normalizeH="0" baseline="0">
                        <a:ln>
                          <a:noFill/>
                        </a:ln>
                        <a:solidFill>
                          <a:srgbClr val="FFFFFF"/>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ctr" defTabSz="914400" rtl="0" eaLnBrk="1" fontAlgn="base" latinLnBrk="0" hangingPunct="1">
                        <a:lnSpc>
                          <a:spcPct val="200000"/>
                        </a:lnSpc>
                        <a:spcBef>
                          <a:spcPts val="600"/>
                        </a:spcBef>
                        <a:spcAft>
                          <a:spcPts val="600"/>
                        </a:spcAft>
                        <a:buClrTx/>
                        <a:buSzTx/>
                        <a:buFontTx/>
                        <a:buNone/>
                        <a:tabLst/>
                      </a:pPr>
                      <a:r>
                        <a:rPr kumimoji="0" lang="en-GB" altLang="en-US" sz="2400" b="1" i="0" u="none" strike="noStrike" cap="none" normalizeH="0" baseline="0">
                          <a:ln>
                            <a:noFill/>
                          </a:ln>
                          <a:solidFill>
                            <a:srgbClr val="FFFFFF"/>
                          </a:solidFill>
                          <a:effectLst/>
                          <a:latin typeface="Myriad Pro" charset="0"/>
                          <a:ea typeface="Arial" charset="0"/>
                          <a:cs typeface="Arial" charset="0"/>
                        </a:rPr>
                        <a:t>To</a:t>
                      </a:r>
                      <a:endParaRPr kumimoji="0" lang="en-GB" altLang="en-US" sz="2400" b="1" i="0" u="none" strike="noStrike" cap="none" normalizeH="0" baseline="0">
                        <a:ln>
                          <a:noFill/>
                        </a:ln>
                        <a:solidFill>
                          <a:srgbClr val="FFFFFF"/>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041400">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rgbClr val="FFFFFF"/>
                          </a:solidFill>
                          <a:effectLst/>
                          <a:latin typeface="Myriad Pro" charset="0"/>
                          <a:ea typeface="Arial" charset="0"/>
                          <a:cs typeface="Arial" charset="0"/>
                        </a:rPr>
                        <a:t>Children </a:t>
                      </a:r>
                    </a:p>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chemeClr val="tx1"/>
                          </a:solidFill>
                          <a:effectLst/>
                          <a:latin typeface="Myriad Pro" charset="0"/>
                          <a:ea typeface="Arial" charset="0"/>
                          <a:cs typeface="Arial" charset="0"/>
                        </a:rPr>
                        <a:t>(&lt;16 years)</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dirty="0">
                          <a:ln>
                            <a:noFill/>
                          </a:ln>
                          <a:solidFill>
                            <a:srgbClr val="000000"/>
                          </a:solidFill>
                          <a:effectLst/>
                          <a:latin typeface="Myriad Pro" charset="0"/>
                          <a:ea typeface="Arial" charset="0"/>
                          <a:cs typeface="Arial" charset="0"/>
                        </a:rPr>
                        <a:t>8%</a:t>
                      </a:r>
                      <a:endParaRPr kumimoji="0" lang="en-GB" altLang="en-US" sz="2400" b="0" i="0" u="none" strike="noStrike" cap="none" normalizeH="0" baseline="0" dirty="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a:ln>
                            <a:noFill/>
                          </a:ln>
                          <a:solidFill>
                            <a:srgbClr val="000000"/>
                          </a:solidFill>
                          <a:effectLst/>
                          <a:latin typeface="Myriad Pro" charset="0"/>
                          <a:ea typeface="Arial" charset="0"/>
                          <a:cs typeface="Arial" charset="0"/>
                        </a:rPr>
                        <a:t>12.7 million</a:t>
                      </a:r>
                      <a:endParaRPr kumimoji="0" lang="en-GB" altLang="en-US" sz="2400" b="0" i="0" u="none" strike="noStrike" cap="none" normalizeH="0" baseline="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1"/>
                  </a:ext>
                </a:extLst>
              </a:tr>
              <a:tr h="917575">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rgbClr val="FFFFFF"/>
                          </a:solidFill>
                          <a:effectLst/>
                          <a:latin typeface="Myriad Pro" charset="0"/>
                          <a:ea typeface="Arial" charset="0"/>
                          <a:cs typeface="Arial" charset="0"/>
                        </a:rPr>
                        <a:t>Working age </a:t>
                      </a:r>
                    </a:p>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chemeClr val="tx1"/>
                          </a:solidFill>
                          <a:effectLst/>
                          <a:latin typeface="Myriad Pro" charset="0"/>
                          <a:ea typeface="Arial" charset="0"/>
                          <a:cs typeface="Arial" charset="0"/>
                        </a:rPr>
                        <a:t>(16 – 64 yrs)</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a:ln>
                            <a:noFill/>
                          </a:ln>
                          <a:solidFill>
                            <a:srgbClr val="000000"/>
                          </a:solidFill>
                          <a:effectLst/>
                          <a:latin typeface="Myriad Pro" charset="0"/>
                          <a:ea typeface="Arial" charset="0"/>
                          <a:cs typeface="Arial" charset="0"/>
                        </a:rPr>
                        <a:t>3%</a:t>
                      </a:r>
                      <a:endParaRPr kumimoji="0" lang="en-GB" altLang="en-US" sz="2400" b="0" i="0" u="none" strike="noStrike" cap="none" normalizeH="0" baseline="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a:ln>
                            <a:noFill/>
                          </a:ln>
                          <a:solidFill>
                            <a:srgbClr val="000000"/>
                          </a:solidFill>
                          <a:effectLst/>
                          <a:latin typeface="Myriad Pro" charset="0"/>
                          <a:ea typeface="Arial" charset="0"/>
                          <a:cs typeface="Arial" charset="0"/>
                        </a:rPr>
                        <a:t>41.7 million</a:t>
                      </a:r>
                      <a:endParaRPr kumimoji="0" lang="en-GB" altLang="en-US" sz="2400" b="0" i="0" u="none" strike="noStrike" cap="none" normalizeH="0" baseline="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extLst>
                  <a:ext uri="{0D108BD9-81ED-4DB2-BD59-A6C34878D82A}">
                    <a16:rowId xmlns:a16="http://schemas.microsoft.com/office/drawing/2014/main" val="10002"/>
                  </a:ext>
                </a:extLst>
              </a:tr>
              <a:tr h="1041400">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rgbClr val="FFFFFF"/>
                          </a:solidFill>
                          <a:effectLst/>
                          <a:latin typeface="Myriad Pro" charset="0"/>
                          <a:ea typeface="Arial" charset="0"/>
                          <a:cs typeface="Arial" charset="0"/>
                        </a:rPr>
                        <a:t>Retired </a:t>
                      </a:r>
                    </a:p>
                    <a:p>
                      <a:pPr marL="0" marR="0" lvl="0" indent="0" algn="l" defTabSz="914400" rtl="0" eaLnBrk="1" fontAlgn="base" latinLnBrk="0" hangingPunct="1">
                        <a:lnSpc>
                          <a:spcPct val="100000"/>
                        </a:lnSpc>
                        <a:spcBef>
                          <a:spcPts val="600"/>
                        </a:spcBef>
                        <a:spcAft>
                          <a:spcPts val="600"/>
                        </a:spcAft>
                        <a:buClrTx/>
                        <a:buSzTx/>
                        <a:buFontTx/>
                        <a:buNone/>
                        <a:tabLst/>
                      </a:pPr>
                      <a:r>
                        <a:rPr kumimoji="0" lang="en-GB" altLang="en-US" sz="2400" b="0" i="0" u="none" strike="noStrike" cap="none" normalizeH="0" baseline="0">
                          <a:ln>
                            <a:noFill/>
                          </a:ln>
                          <a:solidFill>
                            <a:schemeClr val="tx1"/>
                          </a:solidFill>
                          <a:effectLst/>
                          <a:latin typeface="Myriad Pro" charset="0"/>
                          <a:ea typeface="Arial" charset="0"/>
                          <a:cs typeface="Arial" charset="0"/>
                        </a:rPr>
                        <a:t>(&gt;65 years)</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a:ln>
                            <a:noFill/>
                          </a:ln>
                          <a:solidFill>
                            <a:srgbClr val="000000"/>
                          </a:solidFill>
                          <a:effectLst/>
                          <a:latin typeface="Myriad Pro" charset="0"/>
                          <a:ea typeface="Arial" charset="0"/>
                          <a:cs typeface="Arial" charset="0"/>
                        </a:rPr>
                        <a:t>23%</a:t>
                      </a:r>
                      <a:endParaRPr kumimoji="0" lang="en-GB" altLang="en-US" sz="2400" b="0" i="0" u="none" strike="noStrike" cap="none" normalizeH="0" baseline="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charset="0"/>
                        <a:defRPr sz="2800">
                          <a:solidFill>
                            <a:schemeClr val="tx1"/>
                          </a:solidFill>
                          <a:latin typeface="Myriad Pro" charset="0"/>
                        </a:defRPr>
                      </a:lvl1pPr>
                      <a:lvl2pPr marL="742950" indent="-285750">
                        <a:spcBef>
                          <a:spcPct val="20000"/>
                        </a:spcBef>
                        <a:buFont typeface="Arial" charset="0"/>
                        <a:defRPr sz="2400">
                          <a:solidFill>
                            <a:schemeClr val="tx1"/>
                          </a:solidFill>
                          <a:latin typeface="Myriad Pro" charset="0"/>
                        </a:defRPr>
                      </a:lvl2pPr>
                      <a:lvl3pPr marL="1143000" indent="-228600">
                        <a:spcBef>
                          <a:spcPct val="20000"/>
                        </a:spcBef>
                        <a:buFont typeface="Arial" charset="0"/>
                        <a:defRPr sz="2000">
                          <a:solidFill>
                            <a:schemeClr val="tx1"/>
                          </a:solidFill>
                          <a:latin typeface="Myriad Pro" charset="0"/>
                        </a:defRPr>
                      </a:lvl3pPr>
                      <a:lvl4pPr marL="1600200" indent="-228600">
                        <a:spcBef>
                          <a:spcPct val="20000"/>
                        </a:spcBef>
                        <a:buFont typeface="Arial" charset="0"/>
                        <a:defRPr>
                          <a:solidFill>
                            <a:schemeClr val="tx1"/>
                          </a:solidFill>
                          <a:latin typeface="Myriad Pro" charset="0"/>
                        </a:defRPr>
                      </a:lvl4pPr>
                      <a:lvl5pPr marL="2057400" indent="-228600">
                        <a:spcBef>
                          <a:spcPct val="20000"/>
                        </a:spcBef>
                        <a:buFont typeface="Arial" charset="0"/>
                        <a:defRPr>
                          <a:solidFill>
                            <a:schemeClr val="tx1"/>
                          </a:solidFill>
                          <a:latin typeface="Myriad Pro" charset="0"/>
                        </a:defRPr>
                      </a:lvl5pPr>
                      <a:lvl6pPr marL="2514600" indent="-228600" eaLnBrk="0" fontAlgn="base" hangingPunct="0">
                        <a:spcBef>
                          <a:spcPct val="20000"/>
                        </a:spcBef>
                        <a:spcAft>
                          <a:spcPct val="0"/>
                        </a:spcAft>
                        <a:buFont typeface="Arial" charset="0"/>
                        <a:defRPr>
                          <a:solidFill>
                            <a:schemeClr val="tx1"/>
                          </a:solidFill>
                          <a:latin typeface="Myriad Pro" charset="0"/>
                        </a:defRPr>
                      </a:lvl6pPr>
                      <a:lvl7pPr marL="2971800" indent="-228600" eaLnBrk="0" fontAlgn="base" hangingPunct="0">
                        <a:spcBef>
                          <a:spcPct val="20000"/>
                        </a:spcBef>
                        <a:spcAft>
                          <a:spcPct val="0"/>
                        </a:spcAft>
                        <a:buFont typeface="Arial" charset="0"/>
                        <a:defRPr>
                          <a:solidFill>
                            <a:schemeClr val="tx1"/>
                          </a:solidFill>
                          <a:latin typeface="Myriad Pro" charset="0"/>
                        </a:defRPr>
                      </a:lvl7pPr>
                      <a:lvl8pPr marL="3429000" indent="-228600" eaLnBrk="0" fontAlgn="base" hangingPunct="0">
                        <a:spcBef>
                          <a:spcPct val="20000"/>
                        </a:spcBef>
                        <a:spcAft>
                          <a:spcPct val="0"/>
                        </a:spcAft>
                        <a:buFont typeface="Arial" charset="0"/>
                        <a:defRPr>
                          <a:solidFill>
                            <a:schemeClr val="tx1"/>
                          </a:solidFill>
                          <a:latin typeface="Myriad Pro" charset="0"/>
                        </a:defRPr>
                      </a:lvl8pPr>
                      <a:lvl9pPr marL="3886200" indent="-228600" eaLnBrk="0" fontAlgn="base" hangingPunct="0">
                        <a:spcBef>
                          <a:spcPct val="20000"/>
                        </a:spcBef>
                        <a:spcAft>
                          <a:spcPct val="0"/>
                        </a:spcAft>
                        <a:buFont typeface="Arial" charset="0"/>
                        <a:defRPr>
                          <a:solidFill>
                            <a:schemeClr val="tx1"/>
                          </a:solidFill>
                          <a:latin typeface="Myriad Pro" charset="0"/>
                        </a:defRPr>
                      </a:lvl9pPr>
                    </a:lstStyle>
                    <a:p>
                      <a:pPr marL="0" marR="0" lvl="0" indent="0" algn="r" defTabSz="914400" rtl="0" eaLnBrk="1" fontAlgn="base" latinLnBrk="0" hangingPunct="1">
                        <a:lnSpc>
                          <a:spcPct val="200000"/>
                        </a:lnSpc>
                        <a:spcBef>
                          <a:spcPts val="600"/>
                        </a:spcBef>
                        <a:spcAft>
                          <a:spcPts val="600"/>
                        </a:spcAft>
                        <a:buClrTx/>
                        <a:buSzTx/>
                        <a:buFontTx/>
                        <a:buNone/>
                        <a:tabLst/>
                      </a:pPr>
                      <a:r>
                        <a:rPr kumimoji="0" lang="en-GB" altLang="en-US" sz="2400" b="0" i="0" u="none" strike="noStrike" cap="none" normalizeH="0" baseline="0" dirty="0">
                          <a:ln>
                            <a:noFill/>
                          </a:ln>
                          <a:solidFill>
                            <a:srgbClr val="000000"/>
                          </a:solidFill>
                          <a:effectLst/>
                          <a:latin typeface="Myriad Pro" charset="0"/>
                          <a:ea typeface="Arial" charset="0"/>
                          <a:cs typeface="Arial" charset="0"/>
                        </a:rPr>
                        <a:t>12.4 million</a:t>
                      </a:r>
                      <a:endParaRPr kumimoji="0" lang="en-GB" altLang="en-US" sz="2400" b="0" i="0" u="none" strike="noStrike" cap="none" normalizeH="0" baseline="0" dirty="0">
                        <a:ln>
                          <a:noFill/>
                        </a:ln>
                        <a:solidFill>
                          <a:srgbClr val="000000"/>
                        </a:solidFill>
                        <a:effectLst/>
                        <a:latin typeface="Arial" charset="0"/>
                        <a:ea typeface="Times New Roman" charset="0"/>
                        <a:cs typeface="Times New Roman" charset="0"/>
                      </a:endParaRPr>
                    </a:p>
                  </a:txBody>
                  <a:tcPr marL="55925" marR="55925"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US" altLang="en-US" sz="2000" dirty="0">
                <a:hlinkClick r:id="rId2"/>
              </a:rPr>
              <a:t>https://www.ons.gov.uk/peoplepopulationandcommunity/populationandmigration/populationestimates/bulletins/annualmidyearpopulationestimates/mid2019estimates#uk-population-growth</a:t>
            </a:r>
            <a:r>
              <a:rPr lang="en-US" altLang="en-US" sz="2000" dirty="0"/>
              <a:t> </a:t>
            </a:r>
          </a:p>
        </p:txBody>
      </p:sp>
      <p:pic>
        <p:nvPicPr>
          <p:cNvPr id="20482" name="Content Placeholder 2"/>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68300" y="1536700"/>
            <a:ext cx="8318500" cy="3987800"/>
          </a:xfrm>
        </p:spPr>
      </p:pic>
      <p:sp>
        <p:nvSpPr>
          <p:cNvPr id="4" name="Date Placeholder 3"/>
          <p:cNvSpPr>
            <a:spLocks noGrp="1"/>
          </p:cNvSpPr>
          <p:nvPr>
            <p:ph type="dt" sz="quarter" idx="10"/>
          </p:nvPr>
        </p:nvSpPr>
        <p:spPr/>
        <p:txBody>
          <a:bodyPr/>
          <a:lstStyle/>
          <a:p>
            <a:pPr>
              <a:defRPr/>
            </a:pPr>
            <a:fld id="{D4E2B077-EB86-214B-A0CC-64EA90C477E5}" type="datetime1">
              <a:rPr lang="en-GB" altLang="en-US" smtClean="0"/>
              <a:pPr>
                <a:defRPr/>
              </a:pPr>
              <a:t>04/03/2022</a:t>
            </a:fld>
            <a:endParaRPr lang="en-GB" altLang="en-US" dirty="0"/>
          </a:p>
        </p:txBody>
      </p:sp>
      <p:sp>
        <p:nvSpPr>
          <p:cNvPr id="1843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FD8B2227-DA71-A644-88DA-69CCBA7C23A4}"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60C17-70A2-4BD1-8E55-CBB196D39B85}"/>
              </a:ext>
            </a:extLst>
          </p:cNvPr>
          <p:cNvSpPr>
            <a:spLocks noGrp="1"/>
          </p:cNvSpPr>
          <p:nvPr>
            <p:ph type="title"/>
          </p:nvPr>
        </p:nvSpPr>
        <p:spPr>
          <a:xfrm>
            <a:off x="454341" y="735684"/>
            <a:ext cx="8229600" cy="1143000"/>
          </a:xfrm>
        </p:spPr>
        <p:txBody>
          <a:bodyPr/>
          <a:lstStyle/>
          <a:p>
            <a:pPr marR="0" lvl="0" defTabSz="914400" rtl="0" eaLnBrk="0" fontAlgn="base" latinLnBrk="0" hangingPunct="0">
              <a:lnSpc>
                <a:spcPct val="100000"/>
              </a:lnSpc>
              <a:spcBef>
                <a:spcPct val="20000"/>
              </a:spcBef>
              <a:spcAft>
                <a:spcPct val="0"/>
              </a:spcAft>
              <a:buClrTx/>
              <a:buSzTx/>
              <a:tabLst/>
              <a:defRPr/>
            </a:pPr>
            <a:r>
              <a:rPr lang="en-GB" b="1" dirty="0"/>
              <a:t>2020</a:t>
            </a:r>
            <a:br>
              <a:rPr lang="en-GB" b="1" dirty="0"/>
            </a:br>
            <a:r>
              <a:rPr kumimoji="0" lang="en-GB" sz="1600" b="0" i="0" u="none" strike="noStrike" kern="1200" cap="none" spc="0" normalizeH="0" baseline="0" noProof="0" dirty="0">
                <a:ln>
                  <a:noFill/>
                </a:ln>
                <a:solidFill>
                  <a:prstClr val="black"/>
                </a:solidFill>
                <a:effectLst/>
                <a:uLnTx/>
                <a:uFillTx/>
                <a:latin typeface="Myriad Pro"/>
                <a:ea typeface="+mn-ea"/>
                <a:cs typeface="+mn-cs"/>
                <a:hlinkClick r:id="rId2"/>
              </a:rPr>
              <a:t>https://www.ons.gov.uk/peoplepopulationandcommunity/populationandmigration/populationestimates/bulletins/annualmidyearpopulationestimates/mid2020</a:t>
            </a:r>
            <a:r>
              <a:rPr kumimoji="0" lang="en-GB" sz="1600" b="0" i="0" u="none" strike="noStrike" kern="1200" cap="none" spc="0" normalizeH="0" baseline="0" noProof="0" dirty="0">
                <a:ln>
                  <a:noFill/>
                </a:ln>
                <a:solidFill>
                  <a:prstClr val="black"/>
                </a:solidFill>
                <a:effectLst/>
                <a:uLnTx/>
                <a:uFillTx/>
                <a:latin typeface="Myriad Pro"/>
                <a:ea typeface="+mn-ea"/>
                <a:cs typeface="+mn-cs"/>
              </a:rPr>
              <a:t> </a:t>
            </a: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lang="en-GB" b="1" dirty="0"/>
          </a:p>
        </p:txBody>
      </p:sp>
      <p:sp>
        <p:nvSpPr>
          <p:cNvPr id="3" name="Content Placeholder 2">
            <a:extLst>
              <a:ext uri="{FF2B5EF4-FFF2-40B4-BE49-F238E27FC236}">
                <a16:creationId xmlns:a16="http://schemas.microsoft.com/office/drawing/2014/main" id="{50FF7C7F-178F-4515-B7E0-95835309900C}"/>
              </a:ext>
            </a:extLst>
          </p:cNvPr>
          <p:cNvSpPr>
            <a:spLocks noGrp="1"/>
          </p:cNvSpPr>
          <p:nvPr>
            <p:ph idx="1"/>
          </p:nvPr>
        </p:nvSpPr>
        <p:spPr>
          <a:xfrm>
            <a:off x="454341" y="1878684"/>
            <a:ext cx="8229600" cy="3917032"/>
          </a:xfrm>
        </p:spPr>
        <p:txBody>
          <a:bodyPr/>
          <a:lstStyle/>
          <a:p>
            <a:r>
              <a:rPr lang="en-GB" sz="2000" dirty="0"/>
              <a:t>UK population 67.1 million- increase of 284,000 since 2019</a:t>
            </a:r>
          </a:p>
          <a:p>
            <a:endParaRPr lang="en-GB" sz="2000" dirty="0"/>
          </a:p>
          <a:p>
            <a:r>
              <a:rPr lang="en-GB" sz="2000" dirty="0"/>
              <a:t>UK Population LIVE- </a:t>
            </a:r>
            <a:r>
              <a:rPr lang="en-GB" sz="2000" dirty="0">
                <a:hlinkClick r:id="rId3"/>
              </a:rPr>
              <a:t>https://www.worldometers.info/world-population/uk-population/</a:t>
            </a:r>
            <a:r>
              <a:rPr lang="en-GB" sz="2000" dirty="0"/>
              <a:t> </a:t>
            </a:r>
          </a:p>
          <a:p>
            <a:endParaRPr lang="en-GB" sz="2000" dirty="0"/>
          </a:p>
          <a:p>
            <a:pPr algn="l">
              <a:buFont typeface="Arial" panose="020B0604020202020204" pitchFamily="34" charset="0"/>
              <a:buChar char="•"/>
            </a:pPr>
            <a:r>
              <a:rPr lang="en-GB" sz="2000" b="0" i="0" dirty="0">
                <a:solidFill>
                  <a:srgbClr val="323132"/>
                </a:solidFill>
                <a:effectLst/>
                <a:latin typeface="+mj-lt"/>
              </a:rPr>
              <a:t>12.5 m. people aged 65 years and over in the UK, compared with just 10.3 m. in 2010</a:t>
            </a:r>
          </a:p>
          <a:p>
            <a:pPr algn="l">
              <a:buFont typeface="Arial" panose="020B0604020202020204" pitchFamily="34" charset="0"/>
              <a:buChar char="•"/>
            </a:pPr>
            <a:endParaRPr lang="en-GB" sz="2000" b="0" i="0" dirty="0">
              <a:solidFill>
                <a:srgbClr val="323132"/>
              </a:solidFill>
              <a:effectLst/>
              <a:latin typeface="+mj-lt"/>
            </a:endParaRPr>
          </a:p>
          <a:p>
            <a:pPr algn="l">
              <a:buFont typeface="Arial" panose="020B0604020202020204" pitchFamily="34" charset="0"/>
              <a:buChar char="•"/>
            </a:pPr>
            <a:r>
              <a:rPr lang="en-GB" sz="2000" dirty="0">
                <a:solidFill>
                  <a:srgbClr val="323132"/>
                </a:solidFill>
                <a:latin typeface="+mj-lt"/>
              </a:rPr>
              <a:t>T</a:t>
            </a:r>
            <a:r>
              <a:rPr lang="en-GB" sz="2000" b="0" i="0" dirty="0">
                <a:solidFill>
                  <a:srgbClr val="323132"/>
                </a:solidFill>
                <a:effectLst/>
                <a:latin typeface="+mj-lt"/>
              </a:rPr>
              <a:t>he population grew in 294 out of the 374 local authorities of the UK in the year to mid-2020, despite the effects of the pandemic.</a:t>
            </a:r>
          </a:p>
          <a:p>
            <a:pPr marL="0" indent="0">
              <a:buNone/>
            </a:pPr>
            <a:br>
              <a:rPr lang="en-GB" sz="2000" dirty="0"/>
            </a:br>
            <a:endParaRPr lang="en-GB" sz="2000" dirty="0"/>
          </a:p>
        </p:txBody>
      </p:sp>
      <p:sp>
        <p:nvSpPr>
          <p:cNvPr id="4" name="Date Placeholder 3">
            <a:extLst>
              <a:ext uri="{FF2B5EF4-FFF2-40B4-BE49-F238E27FC236}">
                <a16:creationId xmlns:a16="http://schemas.microsoft.com/office/drawing/2014/main" id="{E496ED69-2565-4128-A299-98CCBB8B0305}"/>
              </a:ext>
            </a:extLst>
          </p:cNvPr>
          <p:cNvSpPr>
            <a:spLocks noGrp="1"/>
          </p:cNvSpPr>
          <p:nvPr>
            <p:ph type="dt" sz="half" idx="10"/>
          </p:nvPr>
        </p:nvSpPr>
        <p:spPr/>
        <p:txBody>
          <a:bodyPr/>
          <a:lstStyle/>
          <a:p>
            <a:pPr>
              <a:defRPr/>
            </a:pPr>
            <a:fld id="{328740F0-D0DB-C846-850C-F320887369E7}" type="datetime1">
              <a:rPr lang="en-GB" altLang="en-US" smtClean="0"/>
              <a:pPr>
                <a:defRPr/>
              </a:pPr>
              <a:t>04/03/2022</a:t>
            </a:fld>
            <a:endParaRPr lang="en-GB" altLang="en-US" dirty="0"/>
          </a:p>
        </p:txBody>
      </p:sp>
      <p:sp>
        <p:nvSpPr>
          <p:cNvPr id="5" name="Slide Number Placeholder 4">
            <a:extLst>
              <a:ext uri="{FF2B5EF4-FFF2-40B4-BE49-F238E27FC236}">
                <a16:creationId xmlns:a16="http://schemas.microsoft.com/office/drawing/2014/main" id="{3438F45F-4F8D-4D60-8E9D-FB066CCD5280}"/>
              </a:ext>
            </a:extLst>
          </p:cNvPr>
          <p:cNvSpPr>
            <a:spLocks noGrp="1"/>
          </p:cNvSpPr>
          <p:nvPr>
            <p:ph type="sldNum" sz="quarter" idx="12"/>
          </p:nvPr>
        </p:nvSpPr>
        <p:spPr/>
        <p:txBody>
          <a:bodyPr/>
          <a:lstStyle/>
          <a:p>
            <a:fld id="{6F075EA6-F81E-A741-81F0-9395BB775F4C}" type="slidenum">
              <a:rPr lang="en-GB" altLang="en-US" smtClean="0"/>
              <a:pPr/>
              <a:t>5</a:t>
            </a:fld>
            <a:endParaRPr lang="en-GB" altLang="en-US"/>
          </a:p>
        </p:txBody>
      </p:sp>
    </p:spTree>
    <p:extLst>
      <p:ext uri="{BB962C8B-B14F-4D97-AF65-F5344CB8AC3E}">
        <p14:creationId xmlns:p14="http://schemas.microsoft.com/office/powerpoint/2010/main" val="292215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A021-EF6B-4D33-B0D2-10D6828CA093}"/>
              </a:ext>
            </a:extLst>
          </p:cNvPr>
          <p:cNvSpPr>
            <a:spLocks noGrp="1"/>
          </p:cNvSpPr>
          <p:nvPr>
            <p:ph type="title"/>
          </p:nvPr>
        </p:nvSpPr>
        <p:spPr/>
        <p:txBody>
          <a:bodyPr/>
          <a:lstStyle/>
          <a:p>
            <a:r>
              <a:rPr lang="en-GB" b="1" dirty="0"/>
              <a:t>Population Pyramid 2020</a:t>
            </a:r>
          </a:p>
        </p:txBody>
      </p:sp>
      <p:sp>
        <p:nvSpPr>
          <p:cNvPr id="4" name="Date Placeholder 3">
            <a:extLst>
              <a:ext uri="{FF2B5EF4-FFF2-40B4-BE49-F238E27FC236}">
                <a16:creationId xmlns:a16="http://schemas.microsoft.com/office/drawing/2014/main" id="{3F413947-A075-4326-B00F-9DAD5A62730C}"/>
              </a:ext>
            </a:extLst>
          </p:cNvPr>
          <p:cNvSpPr>
            <a:spLocks noGrp="1"/>
          </p:cNvSpPr>
          <p:nvPr>
            <p:ph type="dt" sz="half" idx="10"/>
          </p:nvPr>
        </p:nvSpPr>
        <p:spPr/>
        <p:txBody>
          <a:bodyPr/>
          <a:lstStyle/>
          <a:p>
            <a:pPr>
              <a:defRPr/>
            </a:pPr>
            <a:fld id="{328740F0-D0DB-C846-850C-F320887369E7}" type="datetime1">
              <a:rPr lang="en-GB" altLang="en-US" smtClean="0"/>
              <a:pPr>
                <a:defRPr/>
              </a:pPr>
              <a:t>04/03/2022</a:t>
            </a:fld>
            <a:endParaRPr lang="en-GB" altLang="en-US" dirty="0"/>
          </a:p>
        </p:txBody>
      </p:sp>
      <p:sp>
        <p:nvSpPr>
          <p:cNvPr id="5" name="Slide Number Placeholder 4">
            <a:extLst>
              <a:ext uri="{FF2B5EF4-FFF2-40B4-BE49-F238E27FC236}">
                <a16:creationId xmlns:a16="http://schemas.microsoft.com/office/drawing/2014/main" id="{AA04B567-CE06-4785-BA3F-CEA00BC9C761}"/>
              </a:ext>
            </a:extLst>
          </p:cNvPr>
          <p:cNvSpPr>
            <a:spLocks noGrp="1"/>
          </p:cNvSpPr>
          <p:nvPr>
            <p:ph type="sldNum" sz="quarter" idx="12"/>
          </p:nvPr>
        </p:nvSpPr>
        <p:spPr/>
        <p:txBody>
          <a:bodyPr/>
          <a:lstStyle/>
          <a:p>
            <a:fld id="{6F075EA6-F81E-A741-81F0-9395BB775F4C}" type="slidenum">
              <a:rPr lang="en-GB" altLang="en-US" smtClean="0"/>
              <a:pPr/>
              <a:t>6</a:t>
            </a:fld>
            <a:endParaRPr lang="en-GB" altLang="en-US"/>
          </a:p>
        </p:txBody>
      </p:sp>
      <p:pic>
        <p:nvPicPr>
          <p:cNvPr id="6" name="Content Placeholder 5">
            <a:extLst>
              <a:ext uri="{FF2B5EF4-FFF2-40B4-BE49-F238E27FC236}">
                <a16:creationId xmlns:a16="http://schemas.microsoft.com/office/drawing/2014/main" id="{BFBC5AA8-68AE-4595-9709-3DE2CBD5F00B}"/>
              </a:ext>
            </a:extLst>
          </p:cNvPr>
          <p:cNvPicPr>
            <a:picLocks noGrp="1"/>
          </p:cNvPicPr>
          <p:nvPr>
            <p:ph idx="1"/>
          </p:nvPr>
        </p:nvPicPr>
        <p:blipFill rotWithShape="1">
          <a:blip r:embed="rId2"/>
          <a:srcRect l="13900" t="14422" r="57183" b="26387"/>
          <a:stretch/>
        </p:blipFill>
        <p:spPr bwMode="auto">
          <a:xfrm>
            <a:off x="1737498" y="1600200"/>
            <a:ext cx="5669003" cy="39163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823011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r>
              <a:rPr lang="en-GB" altLang="en-US" b="1" dirty="0"/>
              <a:t>Population Ageing</a:t>
            </a:r>
          </a:p>
        </p:txBody>
      </p:sp>
      <p:sp>
        <p:nvSpPr>
          <p:cNvPr id="16386" name="Content Placeholder 2"/>
          <p:cNvSpPr>
            <a:spLocks noGrp="1"/>
          </p:cNvSpPr>
          <p:nvPr>
            <p:ph idx="1"/>
          </p:nvPr>
        </p:nvSpPr>
        <p:spPr>
          <a:xfrm>
            <a:off x="457200" y="1600200"/>
            <a:ext cx="8229600" cy="3916363"/>
          </a:xfrm>
        </p:spPr>
        <p:txBody>
          <a:bodyPr/>
          <a:lstStyle/>
          <a:p>
            <a:pPr>
              <a:buFont typeface="Arial" panose="020B0604020202020204" pitchFamily="34" charset="0"/>
              <a:buChar char="•"/>
              <a:defRPr/>
            </a:pPr>
            <a:r>
              <a:rPr lang="en-GB" altLang="en-US" sz="2400" dirty="0"/>
              <a:t>Population ageing is a global phenomenon </a:t>
            </a:r>
          </a:p>
          <a:p>
            <a:pPr>
              <a:buFont typeface="Arial" panose="020B0604020202020204" pitchFamily="34" charset="0"/>
              <a:buChar char="•"/>
              <a:defRPr/>
            </a:pPr>
            <a:endParaRPr lang="en-GB" altLang="en-US" sz="2400" dirty="0"/>
          </a:p>
          <a:p>
            <a:pPr>
              <a:buFont typeface="Arial" panose="020B0604020202020204" pitchFamily="34" charset="0"/>
              <a:buChar char="•"/>
              <a:defRPr/>
            </a:pPr>
            <a:r>
              <a:rPr lang="en-GB" altLang="en-US" sz="2400" b="1" dirty="0"/>
              <a:t>Why</a:t>
            </a:r>
            <a:r>
              <a:rPr lang="en-GB" altLang="en-US" sz="2400" dirty="0"/>
              <a:t>?</a:t>
            </a:r>
          </a:p>
          <a:p>
            <a:pPr lvl="1">
              <a:buFont typeface="Arial" panose="020B0604020202020204" pitchFamily="34" charset="0"/>
              <a:buChar char="–"/>
              <a:defRPr/>
            </a:pPr>
            <a:r>
              <a:rPr lang="en-GB" altLang="en-US" sz="2000" dirty="0"/>
              <a:t>The decrease in the birth rate, </a:t>
            </a:r>
          </a:p>
          <a:p>
            <a:pPr lvl="1">
              <a:buFont typeface="Arial" panose="020B0604020202020204" pitchFamily="34" charset="0"/>
              <a:buChar char="–"/>
              <a:defRPr/>
            </a:pPr>
            <a:r>
              <a:rPr lang="en-GB" altLang="en-US" sz="2000" dirty="0"/>
              <a:t>an increase in the life expectancy, </a:t>
            </a:r>
          </a:p>
          <a:p>
            <a:pPr lvl="1">
              <a:buFont typeface="Arial" panose="020B0604020202020204" pitchFamily="34" charset="0"/>
              <a:buChar char="–"/>
              <a:defRPr/>
            </a:pPr>
            <a:r>
              <a:rPr lang="en-GB" altLang="en-US" sz="2000" dirty="0"/>
              <a:t>a decrease in the mortality rate</a:t>
            </a:r>
          </a:p>
          <a:p>
            <a:pPr lvl="1">
              <a:buFont typeface="Arial" panose="020B0604020202020204" pitchFamily="34" charset="0"/>
              <a:buChar char="–"/>
              <a:defRPr/>
            </a:pPr>
            <a:endParaRPr lang="en-GB" altLang="en-US" sz="2000" dirty="0"/>
          </a:p>
          <a:p>
            <a:pPr>
              <a:buFont typeface="Arial" panose="020B0604020202020204" pitchFamily="34" charset="0"/>
              <a:buChar char="•"/>
              <a:defRPr/>
            </a:pPr>
            <a:r>
              <a:rPr lang="en-GB" altLang="en-US" sz="2400" dirty="0"/>
              <a:t>Let’s look at Brazil as an example</a:t>
            </a:r>
          </a:p>
          <a:p>
            <a:pPr lvl="1">
              <a:buFont typeface="Arial" panose="020B0604020202020204" pitchFamily="34" charset="0"/>
              <a:buChar char="–"/>
              <a:defRPr/>
            </a:pPr>
            <a:endParaRPr lang="en-GB" altLang="en-US" sz="2000" dirty="0"/>
          </a:p>
          <a:p>
            <a:pPr marL="57150" indent="0">
              <a:buFont typeface="Arial" panose="020B0604020202020204" pitchFamily="34" charset="0"/>
              <a:buNone/>
              <a:defRPr/>
            </a:pPr>
            <a:endParaRPr lang="en-GB" altLang="en-US" sz="2400" dirty="0"/>
          </a:p>
          <a:p>
            <a:pPr>
              <a:buFont typeface="Arial" panose="020B0604020202020204" pitchFamily="34" charset="0"/>
              <a:buChar char="•"/>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Content Placeholder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2250" y="3111500"/>
            <a:ext cx="5348288" cy="3746500"/>
          </a:xfrm>
        </p:spPr>
      </p:pic>
      <p:sp>
        <p:nvSpPr>
          <p:cNvPr id="4" name="Date Placeholder 3"/>
          <p:cNvSpPr>
            <a:spLocks noGrp="1"/>
          </p:cNvSpPr>
          <p:nvPr>
            <p:ph type="dt" sz="quarter" idx="10"/>
          </p:nvPr>
        </p:nvSpPr>
        <p:spPr/>
        <p:txBody>
          <a:bodyPr/>
          <a:lstStyle/>
          <a:p>
            <a:pPr>
              <a:defRPr/>
            </a:pPr>
            <a:fld id="{D4E2B077-EB86-214B-A0CC-64EA90C477E5}" type="datetime1">
              <a:rPr lang="en-GB" altLang="en-US" smtClean="0"/>
              <a:pPr>
                <a:defRPr/>
              </a:pPr>
              <a:t>04/03/2022</a:t>
            </a:fld>
            <a:endParaRPr lang="en-GB" altLang="en-US" dirty="0"/>
          </a:p>
        </p:txBody>
      </p:sp>
      <p:sp>
        <p:nvSpPr>
          <p:cNvPr id="2048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1465AA85-A71E-8940-B623-9CBBC9BC62B4}" type="slidenum">
              <a:rPr lang="en-GB" altLang="en-US" sz="1200">
                <a:solidFill>
                  <a:srgbClr val="898989"/>
                </a:solidFill>
              </a:rPr>
              <a:pPr>
                <a:spcBef>
                  <a:spcPct val="0"/>
                </a:spcBef>
                <a:buFontTx/>
                <a:buNone/>
              </a:pPr>
              <a:t>8</a:t>
            </a:fld>
            <a:endParaRPr lang="en-GB" altLang="en-US" sz="1200">
              <a:solidFill>
                <a:srgbClr val="898989"/>
              </a:solidFill>
            </a:endParaRPr>
          </a:p>
        </p:txBody>
      </p:sp>
      <p:pic>
        <p:nvPicPr>
          <p:cNvPr id="18436" name="Picture 2" descr="graf piramide 2010"/>
          <p:cNvPicPr>
            <a:picLocks noChangeAspect="1" noChangeArrowheads="1"/>
          </p:cNvPicPr>
          <p:nvPr/>
        </p:nvPicPr>
        <p:blipFill>
          <a:blip r:embed="rId3">
            <a:extLst>
              <a:ext uri="{28A0092B-C50C-407E-A947-70E740481C1C}">
                <a14:useLocalDpi xmlns:a14="http://schemas.microsoft.com/office/drawing/2010/main" val="0"/>
              </a:ext>
            </a:extLst>
          </a:blip>
          <a:srcRect b="12912"/>
          <a:stretch>
            <a:fillRect/>
          </a:stretch>
        </p:blipFill>
        <p:spPr bwMode="auto">
          <a:xfrm>
            <a:off x="222250" y="22225"/>
            <a:ext cx="5348288" cy="32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Box 6"/>
          <p:cNvSpPr txBox="1">
            <a:spLocks noChangeArrowheads="1"/>
          </p:cNvSpPr>
          <p:nvPr/>
        </p:nvSpPr>
        <p:spPr bwMode="auto">
          <a:xfrm>
            <a:off x="5940425" y="1773238"/>
            <a:ext cx="2746375" cy="295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a:spcBef>
                <a:spcPct val="0"/>
              </a:spcBef>
              <a:buFontTx/>
              <a:buNone/>
            </a:pPr>
            <a:r>
              <a:rPr lang="en-US" altLang="en-US" sz="2400">
                <a:latin typeface="Arial" charset="0"/>
              </a:rPr>
              <a:t>Age Pyramids </a:t>
            </a:r>
          </a:p>
          <a:p>
            <a:pPr algn="ctr">
              <a:spcBef>
                <a:spcPct val="0"/>
              </a:spcBef>
              <a:buFontTx/>
              <a:buNone/>
            </a:pPr>
            <a:r>
              <a:rPr lang="en-US" altLang="en-US" sz="2400">
                <a:latin typeface="Arial" charset="0"/>
              </a:rPr>
              <a:t>for Brazil </a:t>
            </a:r>
          </a:p>
          <a:p>
            <a:pPr algn="ctr">
              <a:spcBef>
                <a:spcPct val="0"/>
              </a:spcBef>
              <a:buFontTx/>
              <a:buNone/>
            </a:pPr>
            <a:r>
              <a:rPr lang="en-US" altLang="en-US" sz="2400">
                <a:latin typeface="Arial" charset="0"/>
              </a:rPr>
              <a:t>in 2010</a:t>
            </a:r>
          </a:p>
          <a:p>
            <a:pPr algn="ctr">
              <a:spcBef>
                <a:spcPct val="0"/>
              </a:spcBef>
              <a:buFontTx/>
              <a:buNone/>
            </a:pPr>
            <a:r>
              <a:rPr lang="en-US" altLang="en-US" sz="2400">
                <a:latin typeface="Arial" charset="0"/>
              </a:rPr>
              <a:t>and 1970</a:t>
            </a:r>
          </a:p>
          <a:p>
            <a:pPr>
              <a:spcBef>
                <a:spcPct val="0"/>
              </a:spcBef>
              <a:buFontTx/>
              <a:buNone/>
            </a:pPr>
            <a:endParaRPr lang="en-US" altLang="en-US" sz="1800">
              <a:latin typeface="Arial" charset="0"/>
            </a:endParaRPr>
          </a:p>
          <a:p>
            <a:pPr>
              <a:spcBef>
                <a:spcPct val="0"/>
              </a:spcBef>
              <a:buFontTx/>
              <a:buNone/>
            </a:pPr>
            <a:r>
              <a:rPr lang="en-US" altLang="en-US" sz="1800">
                <a:latin typeface="Arial" charset="0"/>
              </a:rPr>
              <a:t>https://www.socioeconomicatlas.rs.gov.br/age-pyramids-and-population-ageing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114300"/>
            <a:ext cx="8229600" cy="1143000"/>
          </a:xfrm>
        </p:spPr>
        <p:txBody>
          <a:bodyPr/>
          <a:lstStyle/>
          <a:p>
            <a:r>
              <a:rPr lang="en-US" altLang="en-US"/>
              <a:t>Activity</a:t>
            </a:r>
          </a:p>
        </p:txBody>
      </p:sp>
      <p:sp>
        <p:nvSpPr>
          <p:cNvPr id="21506" name="Content Placeholder 2"/>
          <p:cNvSpPr>
            <a:spLocks noGrp="1"/>
          </p:cNvSpPr>
          <p:nvPr>
            <p:ph idx="1"/>
          </p:nvPr>
        </p:nvSpPr>
        <p:spPr>
          <a:xfrm>
            <a:off x="457200" y="1265238"/>
            <a:ext cx="8229600" cy="3917950"/>
          </a:xfrm>
        </p:spPr>
        <p:txBody>
          <a:bodyPr/>
          <a:lstStyle/>
          <a:p>
            <a:pPr marL="0" indent="0">
              <a:buFont typeface="Arial" charset="0"/>
              <a:buNone/>
            </a:pPr>
            <a:r>
              <a:rPr lang="en-US" altLang="en-US" sz="2400" dirty="0"/>
              <a:t>Using the interactive pyramid on the ONS website: </a:t>
            </a:r>
          </a:p>
          <a:p>
            <a:pPr marL="0" indent="0">
              <a:buFont typeface="Arial" charset="0"/>
              <a:buNone/>
            </a:pPr>
            <a:r>
              <a:rPr lang="en-US" altLang="en-US" sz="2400" dirty="0">
                <a:hlinkClick r:id="rId2"/>
              </a:rPr>
              <a:t>https://www.ons.gov.uk/visualisations/dvc845/poppyramids/pyramids/pyramids.html</a:t>
            </a:r>
            <a:endParaRPr lang="en-US" altLang="en-US" sz="2400" dirty="0"/>
          </a:p>
          <a:p>
            <a:pPr marL="0" indent="0">
              <a:buFont typeface="Arial" charset="0"/>
              <a:buNone/>
            </a:pPr>
            <a:r>
              <a:rPr lang="en-US" altLang="en-US" sz="2400" dirty="0"/>
              <a:t>select one county and describe the change in population demographics between 2001 and 2019.</a:t>
            </a:r>
          </a:p>
          <a:p>
            <a:pPr marL="0" indent="0">
              <a:buFont typeface="Arial" charset="0"/>
              <a:buNone/>
            </a:pPr>
            <a:endParaRPr lang="en-US" altLang="en-US" sz="2400" dirty="0"/>
          </a:p>
          <a:p>
            <a:pPr marL="0" indent="0">
              <a:buFont typeface="Arial" charset="0"/>
              <a:buNone/>
            </a:pPr>
            <a:r>
              <a:rPr lang="en-US" altLang="en-US" sz="2400" dirty="0"/>
              <a:t>What do you think the implications of this change might be?</a:t>
            </a:r>
          </a:p>
          <a:p>
            <a:pPr marL="0" indent="0">
              <a:buFont typeface="Arial" charset="0"/>
              <a:buNone/>
            </a:pPr>
            <a:endParaRPr lang="en-US" altLang="en-US" sz="2400" dirty="0"/>
          </a:p>
          <a:p>
            <a:pPr marL="0" indent="0">
              <a:buFont typeface="Arial" charset="0"/>
              <a:buNone/>
            </a:pPr>
            <a:r>
              <a:rPr lang="en-US" altLang="en-US" sz="2400" dirty="0"/>
              <a:t>Feedback  or type your findings on MS Teams chat.</a:t>
            </a:r>
          </a:p>
        </p:txBody>
      </p:sp>
      <p:sp>
        <p:nvSpPr>
          <p:cNvPr id="4" name="Date Placeholder 3"/>
          <p:cNvSpPr>
            <a:spLocks noGrp="1"/>
          </p:cNvSpPr>
          <p:nvPr>
            <p:ph type="dt" sz="quarter" idx="10"/>
          </p:nvPr>
        </p:nvSpPr>
        <p:spPr/>
        <p:txBody>
          <a:bodyPr/>
          <a:lstStyle/>
          <a:p>
            <a:pPr>
              <a:defRPr/>
            </a:pPr>
            <a:fld id="{D7E5140A-E3D0-0547-91D8-E029DFE7AD10}" type="datetime1">
              <a:rPr lang="en-GB" altLang="en-US" smtClean="0"/>
              <a:pPr>
                <a:defRPr/>
              </a:pPr>
              <a:t>04/03/2022</a:t>
            </a:fld>
            <a:endParaRPr lang="en-GB" altLang="en-US" dirty="0"/>
          </a:p>
        </p:txBody>
      </p:sp>
      <p:sp>
        <p:nvSpPr>
          <p:cNvPr id="2150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B2A1897C-B82F-294D-8D8A-C2D5A91E8D4A}" type="slidenum">
              <a:rPr lang="en-GB" altLang="en-US" sz="120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0" y="274638"/>
            <a:ext cx="9144000" cy="1143000"/>
          </a:xfrm>
        </p:spPr>
        <p:txBody>
          <a:bodyPr/>
          <a:lstStyle/>
          <a:p>
            <a:r>
              <a:rPr lang="en-GB" altLang="en-US" b="1" dirty="0"/>
              <a:t>Challenges of our Longer Lives </a:t>
            </a:r>
            <a:endParaRPr lang="es-ES" altLang="en-US" b="1" dirty="0"/>
          </a:p>
        </p:txBody>
      </p:sp>
      <p:sp>
        <p:nvSpPr>
          <p:cNvPr id="22530" name="Content Placeholder 2"/>
          <p:cNvSpPr>
            <a:spLocks noGrp="1"/>
          </p:cNvSpPr>
          <p:nvPr>
            <p:ph idx="1"/>
          </p:nvPr>
        </p:nvSpPr>
        <p:spPr>
          <a:xfrm>
            <a:off x="457200" y="1600200"/>
            <a:ext cx="8229600" cy="3916363"/>
          </a:xfrm>
        </p:spPr>
        <p:txBody>
          <a:bodyPr/>
          <a:lstStyle/>
          <a:p>
            <a:r>
              <a:rPr lang="en-GB" altLang="en-US" sz="2400" dirty="0"/>
              <a:t>Living longer –but longer with	ill health and disabilities</a:t>
            </a:r>
          </a:p>
          <a:p>
            <a:r>
              <a:rPr lang="en-GB" altLang="en-US" sz="2400" dirty="0"/>
              <a:t>Sustaining our incomes and independence over a	longer life</a:t>
            </a:r>
          </a:p>
          <a:p>
            <a:r>
              <a:rPr lang="en-GB" altLang="en-US" sz="2400" dirty="0"/>
              <a:t>Shocking differences in well being, life expectancy </a:t>
            </a:r>
            <a:br>
              <a:rPr lang="en-GB" altLang="en-US" sz="2400" dirty="0"/>
            </a:br>
            <a:br>
              <a:rPr lang="en-GB" altLang="en-US" sz="2400" dirty="0"/>
            </a:br>
            <a:r>
              <a:rPr lang="en-GB" altLang="en-US" sz="2400" dirty="0"/>
              <a:t>How to close these gaps?</a:t>
            </a:r>
            <a:br>
              <a:rPr lang="en-GB" altLang="en-US" sz="2400" dirty="0"/>
            </a:br>
            <a:br>
              <a:rPr lang="en-GB" altLang="en-US" sz="2400" dirty="0"/>
            </a:br>
            <a:r>
              <a:rPr lang="es-ES" altLang="en-US" sz="2400" dirty="0">
                <a:hlinkClick r:id="rId2"/>
              </a:rPr>
              <a:t>https://www.youtube.com/watch?v=q_N6LHUuUmo</a:t>
            </a:r>
            <a:endParaRPr lang="es-E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a:xfrm>
            <a:off x="323528" y="620688"/>
            <a:ext cx="8229600" cy="1143000"/>
          </a:xfrm>
        </p:spPr>
        <p:txBody>
          <a:bodyPr/>
          <a:lstStyle/>
          <a:p>
            <a:r>
              <a:rPr lang="es-ES" altLang="en-US" b="1" dirty="0" err="1"/>
              <a:t>Opportunity</a:t>
            </a:r>
            <a:r>
              <a:rPr lang="es-ES" altLang="en-US" b="1" dirty="0"/>
              <a:t> </a:t>
            </a:r>
            <a:r>
              <a:rPr lang="es-ES" altLang="en-US" b="1" dirty="0" err="1"/>
              <a:t>or</a:t>
            </a:r>
            <a:r>
              <a:rPr lang="es-ES" altLang="en-US" b="1" dirty="0"/>
              <a:t> </a:t>
            </a:r>
            <a:r>
              <a:rPr lang="es-ES" altLang="en-US" b="1" dirty="0" err="1"/>
              <a:t>Challenge</a:t>
            </a:r>
            <a:r>
              <a:rPr lang="es-ES" altLang="en-US" b="1" dirty="0"/>
              <a:t>?</a:t>
            </a:r>
            <a:br>
              <a:rPr lang="es-ES" altLang="en-US" b="1" dirty="0"/>
            </a:br>
            <a:endParaRPr lang="es-ES" altLang="en-US" b="1" dirty="0"/>
          </a:p>
        </p:txBody>
      </p:sp>
      <p:sp>
        <p:nvSpPr>
          <p:cNvPr id="23554" name="Content Placeholder 2"/>
          <p:cNvSpPr>
            <a:spLocks noGrp="1"/>
          </p:cNvSpPr>
          <p:nvPr>
            <p:ph idx="1"/>
          </p:nvPr>
        </p:nvSpPr>
        <p:spPr>
          <a:xfrm>
            <a:off x="466725" y="1401763"/>
            <a:ext cx="8229600" cy="3916362"/>
          </a:xfrm>
        </p:spPr>
        <p:txBody>
          <a:bodyPr/>
          <a:lstStyle/>
          <a:p>
            <a:r>
              <a:rPr lang="en-GB" altLang="en-US" sz="2400" dirty="0"/>
              <a:t>Longer lives - a great opportunity	</a:t>
            </a:r>
          </a:p>
          <a:p>
            <a:r>
              <a:rPr lang="en-GB" altLang="en-US" sz="2400" dirty="0"/>
              <a:t>More old people – good or bad?</a:t>
            </a:r>
          </a:p>
          <a:p>
            <a:r>
              <a:rPr lang="en-GB" altLang="en-US" sz="2400" dirty="0"/>
              <a:t>Demand–system–cost–funding</a:t>
            </a:r>
          </a:p>
          <a:p>
            <a:r>
              <a:rPr lang="en-GB" altLang="en-US" sz="2400" dirty="0"/>
              <a:t>Strains on resources - Care costs, health costs, pensions</a:t>
            </a:r>
          </a:p>
          <a:p>
            <a:r>
              <a:rPr lang="en-GB" altLang="en-US" sz="2400" dirty="0"/>
              <a:t>Benefits - Low unemployment, good wages for working age, Drive economy with spending, volunteers, lower education costs</a:t>
            </a:r>
          </a:p>
          <a:p>
            <a:r>
              <a:rPr lang="en-GB" altLang="en-US" sz="2400" dirty="0"/>
              <a:t>Can we address both opportunities and challenges?</a:t>
            </a:r>
            <a:br>
              <a:rPr lang="en-GB" altLang="en-US" sz="2400" dirty="0"/>
            </a:br>
            <a:br>
              <a:rPr lang="en-GB" altLang="en-US" sz="2400" dirty="0"/>
            </a:br>
            <a:r>
              <a:rPr lang="es-ES" altLang="en-US" sz="2400" dirty="0">
                <a:hlinkClick r:id="rId2"/>
              </a:rPr>
              <a:t>https://www.youtube.com/watch?v=6RuzGyjGCN8</a:t>
            </a:r>
            <a:endParaRPr lang="es-E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pPr>
              <a:defRPr/>
            </a:pPr>
            <a:r>
              <a:rPr lang="en-GB" b="1" dirty="0"/>
              <a:t>Longer Lives – the </a:t>
            </a:r>
            <a:r>
              <a:rPr lang="en-GB" b="1"/>
              <a:t>great Opportunity </a:t>
            </a:r>
            <a:r>
              <a:rPr lang="en-GB" b="1" dirty="0"/>
              <a:t>of our age</a:t>
            </a:r>
            <a:br>
              <a:rPr lang="en-GB" b="1" dirty="0"/>
            </a:br>
            <a:endParaRPr lang="es-ES" b="1" dirty="0"/>
          </a:p>
        </p:txBody>
      </p:sp>
      <p:sp>
        <p:nvSpPr>
          <p:cNvPr id="22530" name="Content Placeholder 2"/>
          <p:cNvSpPr>
            <a:spLocks noGrp="1"/>
          </p:cNvSpPr>
          <p:nvPr>
            <p:ph idx="1"/>
          </p:nvPr>
        </p:nvSpPr>
        <p:spPr>
          <a:xfrm>
            <a:off x="457200" y="1773238"/>
            <a:ext cx="8229600" cy="3916362"/>
          </a:xfrm>
        </p:spPr>
        <p:txBody>
          <a:bodyPr/>
          <a:lstStyle/>
          <a:p>
            <a:pPr>
              <a:buFont typeface="Arial" panose="020B0604020202020204" pitchFamily="34" charset="0"/>
              <a:buChar char="•"/>
              <a:defRPr/>
            </a:pPr>
            <a:r>
              <a:rPr lang="en-GB" sz="2400" dirty="0"/>
              <a:t>Life expectancy at birth in the EU is estimated at 80.9 years (Eurostat, 2017)</a:t>
            </a:r>
          </a:p>
          <a:p>
            <a:pPr>
              <a:buFont typeface="Arial" panose="020B0604020202020204" pitchFamily="34" charset="0"/>
              <a:buChar char="•"/>
              <a:defRPr/>
            </a:pPr>
            <a:r>
              <a:rPr lang="en-GB" altLang="en-US" sz="2400" dirty="0"/>
              <a:t>Women 65+ live nearly 5yrs longer than 25yrs ago</a:t>
            </a:r>
          </a:p>
          <a:p>
            <a:pPr>
              <a:buFont typeface="Arial" panose="020B0604020202020204" pitchFamily="34" charset="0"/>
              <a:buChar char="•"/>
              <a:defRPr/>
            </a:pPr>
            <a:r>
              <a:rPr lang="en-GB" altLang="en-US" sz="2400" dirty="0"/>
              <a:t>50% of girls born	now will live to be 100	</a:t>
            </a:r>
          </a:p>
          <a:p>
            <a:pPr>
              <a:buFont typeface="Arial" panose="020B0604020202020204" pitchFamily="34" charset="0"/>
              <a:buChar char="•"/>
              <a:defRPr/>
            </a:pPr>
            <a:r>
              <a:rPr lang="en-GB" altLang="en-US" sz="2400" dirty="0"/>
              <a:t>Ten more years of life for many!</a:t>
            </a:r>
          </a:p>
          <a:p>
            <a:pPr>
              <a:buFont typeface="Arial" panose="020B0604020202020204" pitchFamily="34" charset="0"/>
              <a:buChar char="•"/>
              <a:defRPr/>
            </a:pPr>
            <a:r>
              <a:rPr lang="en-GB" altLang="en-US" sz="2400" dirty="0"/>
              <a:t>What will make these extra years good ones?</a:t>
            </a:r>
          </a:p>
          <a:p>
            <a:pPr>
              <a:buFont typeface="Arial" panose="020B0604020202020204" pitchFamily="34" charset="0"/>
              <a:buChar char="•"/>
              <a:defRPr/>
            </a:pPr>
            <a:r>
              <a:rPr lang="en-GB" sz="2400" dirty="0"/>
              <a:t>healthy life year expectancy is estimated at 63.7 years (Eurostat, 2017)</a:t>
            </a:r>
          </a:p>
          <a:p>
            <a:pPr marL="0" indent="0" algn="r">
              <a:buFont typeface="Arial" panose="020B0604020202020204" pitchFamily="34" charset="0"/>
              <a:buNone/>
              <a:defRPr/>
            </a:pPr>
            <a:r>
              <a:rPr lang="en-GB" sz="1800" u="sng" dirty="0">
                <a:hlinkClick r:id="rId2"/>
              </a:rPr>
              <a:t>https://www.age-platform.eu/policy-work/healthy-ageing</a:t>
            </a:r>
            <a:endParaRPr lang="en-GB" sz="1800" dirty="0"/>
          </a:p>
          <a:p>
            <a:pPr>
              <a:buFont typeface="Arial" panose="020B0604020202020204" pitchFamily="34" charset="0"/>
              <a:buChar char="•"/>
              <a:defRPr/>
            </a:pPr>
            <a:endParaRPr lang="es-ES"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GB" altLang="en-US"/>
              <a:t>Successful ageing</a:t>
            </a:r>
          </a:p>
        </p:txBody>
      </p:sp>
      <p:sp>
        <p:nvSpPr>
          <p:cNvPr id="3" name="Content Placeholder 2"/>
          <p:cNvSpPr>
            <a:spLocks noGrp="1"/>
          </p:cNvSpPr>
          <p:nvPr>
            <p:ph idx="1"/>
          </p:nvPr>
        </p:nvSpPr>
        <p:spPr>
          <a:xfrm>
            <a:off x="457200" y="1600200"/>
            <a:ext cx="8229600" cy="3916363"/>
          </a:xfrm>
        </p:spPr>
        <p:txBody>
          <a:bodyPr>
            <a:normAutofit lnSpcReduction="10000"/>
          </a:bodyPr>
          <a:lstStyle/>
          <a:p>
            <a:pPr>
              <a:buFont typeface="Arial" panose="020B0604020202020204" pitchFamily="34" charset="0"/>
              <a:buChar char="•"/>
              <a:defRPr/>
            </a:pPr>
            <a:r>
              <a:rPr lang="en-GB" dirty="0"/>
              <a:t>Rowe and Kahn (1997) developed this concept of Successful Ageing: </a:t>
            </a:r>
          </a:p>
          <a:p>
            <a:pPr marL="0" indent="0">
              <a:buFont typeface="Arial" panose="020B0604020202020204" pitchFamily="34" charset="0"/>
              <a:buNone/>
              <a:defRPr/>
            </a:pPr>
            <a:endParaRPr lang="en-GB" dirty="0"/>
          </a:p>
          <a:p>
            <a:pPr lvl="1">
              <a:buFont typeface="Arial" panose="020B0604020202020204" pitchFamily="34" charset="0"/>
              <a:buChar char="–"/>
              <a:defRPr/>
            </a:pPr>
            <a:r>
              <a:rPr lang="en-GB" dirty="0"/>
              <a:t>low probability of disease and disease related disability, </a:t>
            </a:r>
          </a:p>
          <a:p>
            <a:pPr lvl="1">
              <a:buFont typeface="Arial" panose="020B0604020202020204" pitchFamily="34" charset="0"/>
              <a:buChar char="–"/>
              <a:defRPr/>
            </a:pPr>
            <a:r>
              <a:rPr lang="en-GB" dirty="0"/>
              <a:t>high cognitive and functional capacity, </a:t>
            </a:r>
          </a:p>
          <a:p>
            <a:pPr lvl="1">
              <a:buFont typeface="Arial" panose="020B0604020202020204" pitchFamily="34" charset="0"/>
              <a:buChar char="–"/>
              <a:defRPr/>
            </a:pPr>
            <a:r>
              <a:rPr lang="en-GB" dirty="0"/>
              <a:t>active engagement with life</a:t>
            </a:r>
          </a:p>
          <a:p>
            <a:pPr marL="0" indent="0" algn="r">
              <a:buFont typeface="Arial" panose="020B0604020202020204" pitchFamily="34" charset="0"/>
              <a:buNone/>
              <a:defRPr/>
            </a:pPr>
            <a:r>
              <a:rPr lang="en-GB" sz="2000" dirty="0"/>
              <a:t>(Rowe &amp; Kahn 1997; pg. 433).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Can you slow ageing?</a:t>
            </a:r>
          </a:p>
        </p:txBody>
      </p:sp>
      <p:sp>
        <p:nvSpPr>
          <p:cNvPr id="3" name="Content Placeholder 2"/>
          <p:cNvSpPr>
            <a:spLocks noGrp="1"/>
          </p:cNvSpPr>
          <p:nvPr>
            <p:ph idx="1"/>
          </p:nvPr>
        </p:nvSpPr>
        <p:spPr/>
        <p:txBody>
          <a:bodyPr/>
          <a:lstStyle/>
          <a:p>
            <a:pPr marL="0" indent="0">
              <a:buNone/>
            </a:pPr>
            <a:r>
              <a:rPr lang="en-US" dirty="0"/>
              <a:t>https://</a:t>
            </a:r>
            <a:r>
              <a:rPr lang="en-US" dirty="0" err="1"/>
              <a:t>www.youtube.com</a:t>
            </a:r>
            <a:r>
              <a:rPr lang="en-US" dirty="0"/>
              <a:t>/</a:t>
            </a:r>
            <a:r>
              <a:rPr lang="en-US" dirty="0" err="1"/>
              <a:t>watch?v</a:t>
            </a:r>
            <a:r>
              <a:rPr lang="en-US" dirty="0"/>
              <a:t>=9oCgaVahD18</a:t>
            </a:r>
          </a:p>
        </p:txBody>
      </p:sp>
      <p:sp>
        <p:nvSpPr>
          <p:cNvPr id="4" name="Date Placeholder 3"/>
          <p:cNvSpPr>
            <a:spLocks noGrp="1"/>
          </p:cNvSpPr>
          <p:nvPr>
            <p:ph type="dt" sz="half" idx="10"/>
          </p:nvPr>
        </p:nvSpPr>
        <p:spPr/>
        <p:txBody>
          <a:bodyPr/>
          <a:lstStyle/>
          <a:p>
            <a:pPr>
              <a:defRPr/>
            </a:pPr>
            <a:fld id="{328740F0-D0DB-C846-850C-F320887369E7}" type="datetime1">
              <a:rPr lang="en-GB" altLang="en-US" smtClean="0"/>
              <a:pPr>
                <a:defRPr/>
              </a:pPr>
              <a:t>04/03/2022</a:t>
            </a:fld>
            <a:endParaRPr lang="en-GB" altLang="en-US" dirty="0"/>
          </a:p>
        </p:txBody>
      </p:sp>
      <p:sp>
        <p:nvSpPr>
          <p:cNvPr id="5" name="Slide Number Placeholder 4"/>
          <p:cNvSpPr>
            <a:spLocks noGrp="1"/>
          </p:cNvSpPr>
          <p:nvPr>
            <p:ph type="sldNum" sz="quarter" idx="12"/>
          </p:nvPr>
        </p:nvSpPr>
        <p:spPr/>
        <p:txBody>
          <a:bodyPr/>
          <a:lstStyle/>
          <a:p>
            <a:fld id="{6F075EA6-F81E-A741-81F0-9395BB775F4C}" type="slidenum">
              <a:rPr lang="en-GB" altLang="en-US" smtClean="0"/>
              <a:pPr/>
              <a:t>14</a:t>
            </a:fld>
            <a:endParaRPr lang="en-GB" altLang="en-US"/>
          </a:p>
        </p:txBody>
      </p:sp>
    </p:spTree>
    <p:extLst>
      <p:ext uri="{BB962C8B-B14F-4D97-AF65-F5344CB8AC3E}">
        <p14:creationId xmlns:p14="http://schemas.microsoft.com/office/powerpoint/2010/main" val="1847341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endParaRPr lang="en-US" altLang="en-US"/>
          </a:p>
        </p:txBody>
      </p:sp>
      <p:pic>
        <p:nvPicPr>
          <p:cNvPr id="26626" name="Content Placeholder 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144463"/>
            <a:ext cx="9117013" cy="5372100"/>
          </a:xfrm>
        </p:spPr>
      </p:pic>
      <p:sp>
        <p:nvSpPr>
          <p:cNvPr id="4" name="Date Placeholder 3"/>
          <p:cNvSpPr>
            <a:spLocks noGrp="1"/>
          </p:cNvSpPr>
          <p:nvPr>
            <p:ph type="dt" sz="quarter" idx="10"/>
          </p:nvPr>
        </p:nvSpPr>
        <p:spPr/>
        <p:txBody>
          <a:bodyPr/>
          <a:lstStyle/>
          <a:p>
            <a:pPr>
              <a:defRPr/>
            </a:pPr>
            <a:fld id="{11EC9821-965B-AA4E-A32F-F06303F33E9E}" type="datetime1">
              <a:rPr lang="en-GB" altLang="en-US" smtClean="0"/>
              <a:pPr>
                <a:defRPr/>
              </a:pPr>
              <a:t>04/03/2022</a:t>
            </a:fld>
            <a:endParaRPr lang="en-GB" altLang="en-US" dirty="0"/>
          </a:p>
        </p:txBody>
      </p:sp>
      <p:sp>
        <p:nvSpPr>
          <p:cNvPr id="2662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1F6D835D-AD24-5E4E-94C1-A7DB323A0A9A}" type="slidenum">
              <a:rPr lang="en-GB" altLang="en-US" sz="1200">
                <a:solidFill>
                  <a:srgbClr val="898989"/>
                </a:solidFill>
              </a:rPr>
              <a:pPr>
                <a:spcBef>
                  <a:spcPct val="0"/>
                </a:spcBef>
                <a:buFontTx/>
                <a:buNone/>
              </a:pPr>
              <a:t>15</a:t>
            </a:fld>
            <a:endParaRPr lang="en-GB" altLang="en-US" sz="1200">
              <a:solidFill>
                <a:srgbClr val="898989"/>
              </a:solidFill>
            </a:endParaRPr>
          </a:p>
        </p:txBody>
      </p:sp>
      <p:sp>
        <p:nvSpPr>
          <p:cNvPr id="26629" name="TextBox 7"/>
          <p:cNvSpPr txBox="1">
            <a:spLocks noChangeArrowheads="1"/>
          </p:cNvSpPr>
          <p:nvPr/>
        </p:nvSpPr>
        <p:spPr bwMode="auto">
          <a:xfrm>
            <a:off x="7380288" y="5835650"/>
            <a:ext cx="15128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r>
              <a:rPr lang="en-US" altLang="en-US" sz="1800">
                <a:solidFill>
                  <a:schemeClr val="bg1"/>
                </a:solidFill>
                <a:latin typeface="Arial" charset="0"/>
              </a:rPr>
              <a:t>WHO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US" altLang="en-US"/>
              <a:t>Activity</a:t>
            </a:r>
          </a:p>
        </p:txBody>
      </p:sp>
      <p:sp>
        <p:nvSpPr>
          <p:cNvPr id="27650" name="Content Placeholder 2"/>
          <p:cNvSpPr>
            <a:spLocks noGrp="1"/>
          </p:cNvSpPr>
          <p:nvPr>
            <p:ph idx="1"/>
          </p:nvPr>
        </p:nvSpPr>
        <p:spPr>
          <a:xfrm>
            <a:off x="457200" y="1600200"/>
            <a:ext cx="8229600" cy="3916363"/>
          </a:xfrm>
        </p:spPr>
        <p:txBody>
          <a:bodyPr/>
          <a:lstStyle/>
          <a:p>
            <a:pPr marL="0" indent="0">
              <a:buNone/>
            </a:pPr>
            <a:r>
              <a:rPr lang="en-US" altLang="en-US" dirty="0"/>
              <a:t>Find one policy that supports healthy ageing for the population.</a:t>
            </a:r>
          </a:p>
          <a:p>
            <a:pPr marL="0" indent="0">
              <a:buNone/>
            </a:pPr>
            <a:endParaRPr lang="en-US" altLang="en-US" dirty="0"/>
          </a:p>
          <a:p>
            <a:pPr marL="0" indent="0">
              <a:buNone/>
            </a:pPr>
            <a:r>
              <a:rPr lang="en-US" altLang="en-US" dirty="0"/>
              <a:t>Type your answers on MS Teams Chat</a:t>
            </a:r>
          </a:p>
          <a:p>
            <a:pPr marL="514350" indent="-514350">
              <a:buFont typeface="+mj-lt"/>
              <a:buAutoNum type="arabicPeriod"/>
            </a:pPr>
            <a:r>
              <a:rPr lang="en-US" altLang="en-US" dirty="0"/>
              <a:t>Name of policy</a:t>
            </a:r>
          </a:p>
          <a:p>
            <a:pPr marL="514350" indent="-514350">
              <a:buFont typeface="+mj-lt"/>
              <a:buAutoNum type="arabicPeriod"/>
            </a:pPr>
            <a:r>
              <a:rPr lang="en-US" altLang="en-US" dirty="0"/>
              <a:t>How does it support healthy ageing?</a:t>
            </a:r>
          </a:p>
          <a:p>
            <a:endParaRPr lang="en-US" altLang="en-US" dirty="0"/>
          </a:p>
          <a:p>
            <a:endParaRPr lang="en-US" altLang="en-US" dirty="0"/>
          </a:p>
        </p:txBody>
      </p:sp>
      <p:sp>
        <p:nvSpPr>
          <p:cNvPr id="4" name="Date Placeholder 3"/>
          <p:cNvSpPr>
            <a:spLocks noGrp="1"/>
          </p:cNvSpPr>
          <p:nvPr>
            <p:ph type="dt" sz="quarter" idx="10"/>
          </p:nvPr>
        </p:nvSpPr>
        <p:spPr/>
        <p:txBody>
          <a:bodyPr/>
          <a:lstStyle/>
          <a:p>
            <a:pPr>
              <a:defRPr/>
            </a:pPr>
            <a:fld id="{D7E5140A-E3D0-0547-91D8-E029DFE7AD10}" type="datetime1">
              <a:rPr lang="en-GB" altLang="en-US" smtClean="0"/>
              <a:pPr>
                <a:defRPr/>
              </a:pPr>
              <a:t>04/03/2022</a:t>
            </a:fld>
            <a:endParaRPr lang="en-GB" altLang="en-US" dirty="0"/>
          </a:p>
        </p:txBody>
      </p:sp>
      <p:sp>
        <p:nvSpPr>
          <p:cNvPr id="27652"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E929A90A-0814-9041-9F0F-8CA1009FBCD2}" type="slidenum">
              <a:rPr lang="en-GB" altLang="en-US" sz="120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a:xfrm>
            <a:off x="5106988" y="274638"/>
            <a:ext cx="3579812" cy="1143000"/>
          </a:xfrm>
        </p:spPr>
        <p:txBody>
          <a:bodyPr/>
          <a:lstStyle/>
          <a:p>
            <a:r>
              <a:rPr lang="en-US" altLang="en-US" sz="2800" dirty="0"/>
              <a:t>How?</a:t>
            </a:r>
          </a:p>
        </p:txBody>
      </p:sp>
      <p:sp>
        <p:nvSpPr>
          <p:cNvPr id="4" name="Date Placeholder 3"/>
          <p:cNvSpPr>
            <a:spLocks noGrp="1"/>
          </p:cNvSpPr>
          <p:nvPr>
            <p:ph type="dt" sz="quarter" idx="10"/>
          </p:nvPr>
        </p:nvSpPr>
        <p:spPr/>
        <p:txBody>
          <a:bodyPr/>
          <a:lstStyle/>
          <a:p>
            <a:pPr>
              <a:defRPr/>
            </a:pPr>
            <a:fld id="{FD04C83D-EABC-824D-BE3D-CC38E02C9DF5}" type="datetime1">
              <a:rPr lang="en-GB" altLang="en-US" smtClean="0"/>
              <a:pPr>
                <a:defRPr/>
              </a:pPr>
              <a:t>04/03/2022</a:t>
            </a:fld>
            <a:endParaRPr lang="en-GB" altLang="en-US" dirty="0"/>
          </a:p>
        </p:txBody>
      </p:sp>
      <p:sp>
        <p:nvSpPr>
          <p:cNvPr id="36867"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EFB1F94-F2D8-574B-8071-415EE5F34FE0}" type="slidenum">
              <a:rPr lang="en-GB" altLang="en-US">
                <a:solidFill>
                  <a:srgbClr val="898989"/>
                </a:solidFill>
                <a:latin typeface="Myriad Pro" charset="0"/>
              </a:rPr>
              <a:pPr/>
              <a:t>17</a:t>
            </a:fld>
            <a:endParaRPr lang="en-GB" altLang="en-US">
              <a:solidFill>
                <a:srgbClr val="898989"/>
              </a:solidFill>
              <a:latin typeface="Myriad Pro" charset="0"/>
            </a:endParaRPr>
          </a:p>
        </p:txBody>
      </p:sp>
      <p:pic>
        <p:nvPicPr>
          <p:cNvPr id="36869" name="Content Placeholder 6" descr="A picture containing text&#10;&#10;Description automatically gene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350" y="-100013"/>
            <a:ext cx="5113338" cy="6958013"/>
          </a:xfrm>
        </p:spPr>
      </p:pic>
      <p:sp>
        <p:nvSpPr>
          <p:cNvPr id="2" name="TextBox 1"/>
          <p:cNvSpPr txBox="1"/>
          <p:nvPr/>
        </p:nvSpPr>
        <p:spPr>
          <a:xfrm>
            <a:off x="5292080" y="1347668"/>
            <a:ext cx="3744416" cy="3970318"/>
          </a:xfrm>
          <a:prstGeom prst="rect">
            <a:avLst/>
          </a:prstGeom>
          <a:noFill/>
        </p:spPr>
        <p:txBody>
          <a:bodyPr wrap="square" rtlCol="0">
            <a:spAutoFit/>
          </a:bodyPr>
          <a:lstStyle/>
          <a:p>
            <a:r>
              <a:rPr lang="en-US" dirty="0"/>
              <a:t>Does not provide answers as such.</a:t>
            </a:r>
          </a:p>
          <a:p>
            <a:endParaRPr lang="en-US" dirty="0"/>
          </a:p>
          <a:p>
            <a:r>
              <a:rPr lang="en-US" dirty="0"/>
              <a:t>Report presents forecast of issues that will need to be considered.</a:t>
            </a:r>
          </a:p>
          <a:p>
            <a:endParaRPr lang="en-US" dirty="0"/>
          </a:p>
          <a:p>
            <a:r>
              <a:rPr lang="en-US" dirty="0"/>
              <a:t>We can use this evidence to plan future care, public sector budgets, how the government will respond to social demands, responding with public policy, addressing public expectations, acknowledge role of informal </a:t>
            </a:r>
            <a:r>
              <a:rPr lang="en-US" dirty="0" err="1"/>
              <a:t>carers</a:t>
            </a:r>
            <a:r>
              <a:rPr lang="en-US" dirty="0"/>
              <a:t>, </a:t>
            </a:r>
            <a:r>
              <a:rPr lang="en-US" dirty="0" err="1"/>
              <a:t>programmes</a:t>
            </a:r>
            <a:r>
              <a:rPr lang="en-US" dirty="0"/>
              <a:t> to prevent chronic illnesses, address social isolation.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8" name="Picture 11" descr="Graphical user interface, text, application&#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00" y="7"/>
            <a:ext cx="7812000" cy="315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5" name="Title 1"/>
          <p:cNvSpPr>
            <a:spLocks noGrp="1"/>
          </p:cNvSpPr>
          <p:nvPr>
            <p:ph type="title"/>
          </p:nvPr>
        </p:nvSpPr>
        <p:spPr>
          <a:xfrm>
            <a:off x="0" y="3068960"/>
            <a:ext cx="9143999" cy="2511152"/>
          </a:xfrm>
        </p:spPr>
        <p:txBody>
          <a:bodyPr/>
          <a:lstStyle/>
          <a:p>
            <a:pPr algn="l"/>
            <a:r>
              <a:rPr lang="en-US" altLang="en-US" sz="2800" dirty="0"/>
              <a:t>How? 						</a:t>
            </a:r>
            <a:br>
              <a:rPr lang="en-US" altLang="en-US" sz="2800" dirty="0"/>
            </a:br>
            <a:r>
              <a:rPr lang="en-US" altLang="en-US" sz="2800" dirty="0"/>
              <a:t>Produced a consensus statement, invited </a:t>
            </a:r>
            <a:r>
              <a:rPr lang="en-US" altLang="en-US" sz="2800" dirty="0" err="1"/>
              <a:t>organisations</a:t>
            </a:r>
            <a:r>
              <a:rPr lang="en-US" altLang="en-US" sz="2800" dirty="0"/>
              <a:t> to sign up, to commit to 5 key principles for healthy ageing. </a:t>
            </a:r>
          </a:p>
        </p:txBody>
      </p:sp>
      <p:sp>
        <p:nvSpPr>
          <p:cNvPr id="4" name="Date Placeholder 3"/>
          <p:cNvSpPr>
            <a:spLocks noGrp="1"/>
          </p:cNvSpPr>
          <p:nvPr>
            <p:ph type="dt" sz="quarter" idx="10"/>
          </p:nvPr>
        </p:nvSpPr>
        <p:spPr/>
        <p:txBody>
          <a:bodyPr/>
          <a:lstStyle/>
          <a:p>
            <a:pPr>
              <a:defRPr/>
            </a:pPr>
            <a:fld id="{FD04C83D-EABC-824D-BE3D-CC38E02C9DF5}" type="datetime1">
              <a:rPr lang="en-GB" altLang="en-US" smtClean="0"/>
              <a:pPr>
                <a:defRPr/>
              </a:pPr>
              <a:t>04/03/2022</a:t>
            </a:fld>
            <a:endParaRPr lang="en-GB" altLang="en-US" dirty="0"/>
          </a:p>
        </p:txBody>
      </p:sp>
      <p:sp>
        <p:nvSpPr>
          <p:cNvPr id="36867"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EFB1F94-F2D8-574B-8071-415EE5F34FE0}" type="slidenum">
              <a:rPr lang="en-GB" altLang="en-US">
                <a:solidFill>
                  <a:srgbClr val="898989"/>
                </a:solidFill>
                <a:latin typeface="Myriad Pro" charset="0"/>
              </a:rPr>
              <a:pPr/>
              <a:t>18</a:t>
            </a:fld>
            <a:endParaRPr lang="en-GB" altLang="en-US">
              <a:solidFill>
                <a:srgbClr val="898989"/>
              </a:solidFill>
              <a:latin typeface="Myriad Pro" charset="0"/>
            </a:endParaRPr>
          </a:p>
        </p:txBody>
      </p:sp>
    </p:spTree>
    <p:extLst>
      <p:ext uri="{BB962C8B-B14F-4D97-AF65-F5344CB8AC3E}">
        <p14:creationId xmlns:p14="http://schemas.microsoft.com/office/powerpoint/2010/main" val="1827527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r>
              <a:rPr lang="en-US" altLang="en-US" sz="2800" dirty="0"/>
              <a:t>How? 	Preventing chronic diseases</a:t>
            </a:r>
          </a:p>
        </p:txBody>
      </p:sp>
      <p:pic>
        <p:nvPicPr>
          <p:cNvPr id="37890" name="Content Placeholder 6" descr="A picture containing text&#10;&#10;Description automatically gene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628775"/>
            <a:ext cx="8229600" cy="3563938"/>
          </a:xfrm>
        </p:spPr>
      </p:pic>
      <p:sp>
        <p:nvSpPr>
          <p:cNvPr id="4" name="Date Placeholder 3"/>
          <p:cNvSpPr>
            <a:spLocks noGrp="1"/>
          </p:cNvSpPr>
          <p:nvPr>
            <p:ph type="dt" sz="quarter" idx="10"/>
          </p:nvPr>
        </p:nvSpPr>
        <p:spPr/>
        <p:txBody>
          <a:bodyPr/>
          <a:lstStyle/>
          <a:p>
            <a:pPr>
              <a:defRPr/>
            </a:pPr>
            <a:fld id="{FD04C83D-EABC-824D-BE3D-CC38E02C9DF5}" type="datetime1">
              <a:rPr lang="en-GB" altLang="en-US" smtClean="0"/>
              <a:pPr>
                <a:defRPr/>
              </a:pPr>
              <a:t>04/03/2022</a:t>
            </a:fld>
            <a:endParaRPr lang="en-GB" altLang="en-US" dirty="0"/>
          </a:p>
        </p:txBody>
      </p:sp>
      <p:sp>
        <p:nvSpPr>
          <p:cNvPr id="37892"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230A399-8A2A-7A4C-8144-33ECC7768B94}" type="slidenum">
              <a:rPr lang="en-GB" altLang="en-US">
                <a:solidFill>
                  <a:srgbClr val="898989"/>
                </a:solidFill>
                <a:latin typeface="Myriad Pro" charset="0"/>
              </a:rPr>
              <a:pPr/>
              <a:t>19</a:t>
            </a:fld>
            <a:endParaRPr lang="en-GB" altLang="en-US">
              <a:solidFill>
                <a:srgbClr val="898989"/>
              </a:solidFill>
              <a:latin typeface="Myriad Pro"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US" altLang="en-US"/>
              <a:t>Activity</a:t>
            </a:r>
          </a:p>
        </p:txBody>
      </p:sp>
      <p:sp>
        <p:nvSpPr>
          <p:cNvPr id="27650" name="Content Placeholder 2"/>
          <p:cNvSpPr>
            <a:spLocks noGrp="1"/>
          </p:cNvSpPr>
          <p:nvPr>
            <p:ph idx="1"/>
          </p:nvPr>
        </p:nvSpPr>
        <p:spPr>
          <a:xfrm>
            <a:off x="457200" y="1700808"/>
            <a:ext cx="8229600" cy="3600400"/>
          </a:xfrm>
        </p:spPr>
        <p:txBody>
          <a:bodyPr/>
          <a:lstStyle/>
          <a:p>
            <a:pPr marL="0" indent="0">
              <a:buNone/>
            </a:pPr>
            <a:endParaRPr lang="en-US" altLang="en-US" dirty="0"/>
          </a:p>
          <a:p>
            <a:r>
              <a:rPr lang="en-US" altLang="en-US" dirty="0"/>
              <a:t>Think of one activity that promotes healthy ageing for an individual.</a:t>
            </a:r>
          </a:p>
          <a:p>
            <a:r>
              <a:rPr lang="en-US" altLang="en-US" dirty="0"/>
              <a:t>Find evidence to support that statement.</a:t>
            </a:r>
          </a:p>
          <a:p>
            <a:r>
              <a:rPr lang="en-US" altLang="en-US" dirty="0"/>
              <a:t>Type your answers on MS Teams Chat (include the DOI of paper)</a:t>
            </a:r>
          </a:p>
        </p:txBody>
      </p:sp>
      <p:sp>
        <p:nvSpPr>
          <p:cNvPr id="4" name="Date Placeholder 3"/>
          <p:cNvSpPr>
            <a:spLocks noGrp="1"/>
          </p:cNvSpPr>
          <p:nvPr>
            <p:ph type="dt" sz="quarter" idx="10"/>
          </p:nvPr>
        </p:nvSpPr>
        <p:spPr/>
        <p:txBody>
          <a:bodyPr/>
          <a:lstStyle/>
          <a:p>
            <a:pPr>
              <a:defRPr/>
            </a:pPr>
            <a:fld id="{D7E5140A-E3D0-0547-91D8-E029DFE7AD10}" type="datetime1">
              <a:rPr lang="en-GB" altLang="en-US" smtClean="0"/>
              <a:pPr>
                <a:defRPr/>
              </a:pPr>
              <a:t>04/03/2022</a:t>
            </a:fld>
            <a:endParaRPr lang="en-GB" altLang="en-US" dirty="0"/>
          </a:p>
        </p:txBody>
      </p:sp>
      <p:sp>
        <p:nvSpPr>
          <p:cNvPr id="27652"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E929A90A-0814-9041-9F0F-8CA1009FBCD2}" type="slidenum">
              <a:rPr lang="en-GB" altLang="en-US" sz="1200">
                <a:solidFill>
                  <a:srgbClr val="898989"/>
                </a:solidFill>
              </a:rPr>
              <a:pPr>
                <a:spcBef>
                  <a:spcPct val="0"/>
                </a:spcBef>
                <a:buFontTx/>
                <a:buNone/>
              </a:pPr>
              <a:t>20</a:t>
            </a:fld>
            <a:endParaRPr lang="en-GB" altLang="en-US" sz="1200">
              <a:solidFill>
                <a:srgbClr val="898989"/>
              </a:solidFill>
            </a:endParaRPr>
          </a:p>
        </p:txBody>
      </p:sp>
    </p:spTree>
    <p:extLst>
      <p:ext uri="{BB962C8B-B14F-4D97-AF65-F5344CB8AC3E}">
        <p14:creationId xmlns:p14="http://schemas.microsoft.com/office/powerpoint/2010/main" val="615107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r>
              <a:rPr lang="en-US" altLang="en-US" sz="3600" dirty="0"/>
              <a:t>e.g. </a:t>
            </a:r>
            <a:r>
              <a:rPr lang="en-US" altLang="en-US" sz="3600" dirty="0">
                <a:solidFill>
                  <a:srgbClr val="7030A0"/>
                </a:solidFill>
              </a:rPr>
              <a:t>exercise promotes healthy ageing</a:t>
            </a:r>
          </a:p>
        </p:txBody>
      </p:sp>
      <p:sp>
        <p:nvSpPr>
          <p:cNvPr id="28674" name="Content Placeholder 2"/>
          <p:cNvSpPr>
            <a:spLocks noGrp="1"/>
          </p:cNvSpPr>
          <p:nvPr>
            <p:ph idx="1"/>
          </p:nvPr>
        </p:nvSpPr>
        <p:spPr>
          <a:xfrm>
            <a:off x="457200" y="1417638"/>
            <a:ext cx="8229600" cy="4440237"/>
          </a:xfrm>
        </p:spPr>
        <p:txBody>
          <a:bodyPr/>
          <a:lstStyle/>
          <a:p>
            <a:pPr marL="0" indent="0">
              <a:buNone/>
            </a:pPr>
            <a:r>
              <a:rPr lang="en-US" altLang="en-US" sz="2800" dirty="0"/>
              <a:t>Evidence to support statement?</a:t>
            </a:r>
          </a:p>
          <a:p>
            <a:pPr marL="0" indent="0">
              <a:buNone/>
            </a:pPr>
            <a:endParaRPr lang="en-US" altLang="en-US" sz="2800" dirty="0"/>
          </a:p>
          <a:p>
            <a:r>
              <a:rPr lang="en-US" altLang="en-US" sz="2800" dirty="0"/>
              <a:t>Tai Chi reduces risk of falling for older people living in the community (Gillespie et al 2012).</a:t>
            </a:r>
          </a:p>
          <a:p>
            <a:endParaRPr lang="en-US" altLang="en-US" sz="2800" dirty="0"/>
          </a:p>
          <a:p>
            <a:r>
              <a:rPr lang="en-US" altLang="en-US" sz="2800" dirty="0"/>
              <a:t>When older adults living in a nursing home were given virtual reality balance exercise training, improvements were seen in balance and fall risk (</a:t>
            </a:r>
            <a:r>
              <a:rPr lang="en-US" altLang="en-US" sz="2800" dirty="0" err="1"/>
              <a:t>Yesilyaprak</a:t>
            </a:r>
            <a:r>
              <a:rPr lang="en-US" altLang="en-US" sz="2800" dirty="0"/>
              <a:t> et al 2016).</a:t>
            </a:r>
          </a:p>
        </p:txBody>
      </p:sp>
      <p:sp>
        <p:nvSpPr>
          <p:cNvPr id="4" name="Date Placeholder 3"/>
          <p:cNvSpPr>
            <a:spLocks noGrp="1"/>
          </p:cNvSpPr>
          <p:nvPr>
            <p:ph type="dt" sz="quarter" idx="10"/>
          </p:nvPr>
        </p:nvSpPr>
        <p:spPr/>
        <p:txBody>
          <a:bodyPr/>
          <a:lstStyle/>
          <a:p>
            <a:pPr>
              <a:defRPr/>
            </a:pPr>
            <a:fld id="{D7E5140A-E3D0-0547-91D8-E029DFE7AD10}" type="datetime1">
              <a:rPr lang="en-GB" altLang="en-US" smtClean="0"/>
              <a:pPr>
                <a:defRPr/>
              </a:pPr>
              <a:t>04/03/2022</a:t>
            </a:fld>
            <a:endParaRPr lang="en-GB" altLang="en-US" dirty="0"/>
          </a:p>
        </p:txBody>
      </p:sp>
      <p:sp>
        <p:nvSpPr>
          <p:cNvPr id="2867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7E7A4541-49A7-ED4F-B3F2-A4601AA5167E}" type="slidenum">
              <a:rPr lang="en-GB" altLang="en-US" sz="120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r>
              <a:rPr lang="en-US" altLang="en-US" sz="4000"/>
              <a:t>WHO declared a Decade of Ageing 2020 - 2030 </a:t>
            </a:r>
          </a:p>
        </p:txBody>
      </p:sp>
      <p:pic>
        <p:nvPicPr>
          <p:cNvPr id="29698" name="Content Placeholder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40025" y="1600200"/>
            <a:ext cx="3663950" cy="3916363"/>
          </a:xfrm>
          <a:ln w="12700">
            <a:solidFill>
              <a:schemeClr val="tx2"/>
            </a:solidFill>
          </a:ln>
        </p:spPr>
      </p:pic>
      <p:sp>
        <p:nvSpPr>
          <p:cNvPr id="4" name="Date Placeholder 3"/>
          <p:cNvSpPr>
            <a:spLocks noGrp="1"/>
          </p:cNvSpPr>
          <p:nvPr>
            <p:ph type="dt" sz="quarter" idx="10"/>
          </p:nvPr>
        </p:nvSpPr>
        <p:spPr/>
        <p:txBody>
          <a:bodyPr/>
          <a:lstStyle/>
          <a:p>
            <a:pPr>
              <a:defRPr/>
            </a:pPr>
            <a:fld id="{11EC9821-965B-AA4E-A32F-F06303F33E9E}" type="datetime1">
              <a:rPr lang="en-GB" altLang="en-US" smtClean="0"/>
              <a:pPr>
                <a:defRPr/>
              </a:pPr>
              <a:t>04/03/2022</a:t>
            </a:fld>
            <a:endParaRPr lang="en-GB" altLang="en-US" dirty="0"/>
          </a:p>
        </p:txBody>
      </p:sp>
      <p:sp>
        <p:nvSpPr>
          <p:cNvPr id="29700"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7C6BF030-FCB3-6043-8664-9F2A07C2220C}" type="slidenum">
              <a:rPr lang="en-GB" altLang="en-US" sz="1200">
                <a:solidFill>
                  <a:srgbClr val="898989"/>
                </a:solidFill>
              </a:rPr>
              <a:pPr>
                <a:spcBef>
                  <a:spcPct val="0"/>
                </a:spcBef>
                <a:buFontTx/>
                <a:buNone/>
              </a:pPr>
              <a:t>22</a:t>
            </a:fld>
            <a:endParaRPr lang="en-GB" altLang="en-US" sz="1200">
              <a:solidFill>
                <a:srgbClr val="898989"/>
              </a:solidFill>
            </a:endParaRPr>
          </a:p>
        </p:txBody>
      </p:sp>
      <p:sp>
        <p:nvSpPr>
          <p:cNvPr id="29701" name="TextBox 6"/>
          <p:cNvSpPr txBox="1">
            <a:spLocks noChangeArrowheads="1"/>
          </p:cNvSpPr>
          <p:nvPr/>
        </p:nvSpPr>
        <p:spPr bwMode="auto">
          <a:xfrm>
            <a:off x="7380288" y="4868863"/>
            <a:ext cx="1479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r>
              <a:rPr lang="en-US" altLang="en-US" sz="1800">
                <a:latin typeface="Arial" charset="0"/>
              </a:rPr>
              <a:t>WHO (2017)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457200" y="28575"/>
            <a:ext cx="8229600" cy="1143000"/>
          </a:xfrm>
        </p:spPr>
        <p:txBody>
          <a:bodyPr/>
          <a:lstStyle/>
          <a:p>
            <a:r>
              <a:rPr lang="en-GB" altLang="en-US"/>
              <a:t>Healthy Ageing (WHO 2015)</a:t>
            </a:r>
          </a:p>
        </p:txBody>
      </p:sp>
      <p:sp>
        <p:nvSpPr>
          <p:cNvPr id="30722" name="Content Placeholder 2"/>
          <p:cNvSpPr>
            <a:spLocks noGrp="1"/>
          </p:cNvSpPr>
          <p:nvPr>
            <p:ph idx="1"/>
          </p:nvPr>
        </p:nvSpPr>
        <p:spPr>
          <a:xfrm>
            <a:off x="179512" y="1412874"/>
            <a:ext cx="8784976" cy="3888333"/>
          </a:xfrm>
        </p:spPr>
        <p:txBody>
          <a:bodyPr/>
          <a:lstStyle/>
          <a:p>
            <a:pPr algn="just">
              <a:buFont typeface="Arial" panose="020B0604020202020204" pitchFamily="34" charset="0"/>
              <a:buChar char="•"/>
            </a:pPr>
            <a:r>
              <a:rPr lang="en-GB" altLang="en-US" sz="2800" dirty="0"/>
              <a:t>Healthy Ageing is the process of developing and maintaining the functional ability that enables the wellbeing in older age. Functional ability is about having the capabilities that enable all people to be and do what they have reason to value. (WHO 2015: p28).</a:t>
            </a:r>
          </a:p>
          <a:p>
            <a:pPr algn="just"/>
            <a:r>
              <a:rPr lang="en-GB" altLang="en-US" sz="2800" dirty="0"/>
              <a:t>What currently presents the biggest challenge to healthy ageing?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1106C64-5E52-B74B-B0AB-FFC4059A392B}"/>
              </a:ext>
            </a:extLst>
          </p:cNvPr>
          <p:cNvSpPr>
            <a:spLocks noGrp="1"/>
          </p:cNvSpPr>
          <p:nvPr>
            <p:ph type="dt" sz="half" idx="10"/>
          </p:nvPr>
        </p:nvSpPr>
        <p:spPr/>
        <p:txBody>
          <a:bodyPr/>
          <a:lstStyle/>
          <a:p>
            <a:pPr>
              <a:defRPr/>
            </a:pPr>
            <a:fld id="{328740F0-D0DB-C846-850C-F320887369E7}" type="datetime1">
              <a:rPr lang="en-GB" altLang="en-US" smtClean="0"/>
              <a:pPr>
                <a:defRPr/>
              </a:pPr>
              <a:t>04/03/2022</a:t>
            </a:fld>
            <a:endParaRPr lang="en-GB" altLang="en-US" dirty="0"/>
          </a:p>
        </p:txBody>
      </p:sp>
      <p:sp>
        <p:nvSpPr>
          <p:cNvPr id="5" name="Slide Number Placeholder 4">
            <a:extLst>
              <a:ext uri="{FF2B5EF4-FFF2-40B4-BE49-F238E27FC236}">
                <a16:creationId xmlns:a16="http://schemas.microsoft.com/office/drawing/2014/main" id="{1DC30F8F-2917-4140-A1F8-D90E7160D1C7}"/>
              </a:ext>
            </a:extLst>
          </p:cNvPr>
          <p:cNvSpPr>
            <a:spLocks noGrp="1"/>
          </p:cNvSpPr>
          <p:nvPr>
            <p:ph type="sldNum" sz="quarter" idx="12"/>
          </p:nvPr>
        </p:nvSpPr>
        <p:spPr/>
        <p:txBody>
          <a:bodyPr/>
          <a:lstStyle/>
          <a:p>
            <a:fld id="{6F075EA6-F81E-A741-81F0-9395BB775F4C}" type="slidenum">
              <a:rPr lang="en-GB" altLang="en-US" smtClean="0"/>
              <a:pPr/>
              <a:t>24</a:t>
            </a:fld>
            <a:endParaRPr lang="en-GB" altLang="en-US"/>
          </a:p>
        </p:txBody>
      </p:sp>
      <p:sp>
        <p:nvSpPr>
          <p:cNvPr id="6" name="TextBox 5">
            <a:extLst>
              <a:ext uri="{FF2B5EF4-FFF2-40B4-BE49-F238E27FC236}">
                <a16:creationId xmlns:a16="http://schemas.microsoft.com/office/drawing/2014/main" id="{3988C4C5-88FC-6147-9A0F-EFFE3B89D1DF}"/>
              </a:ext>
            </a:extLst>
          </p:cNvPr>
          <p:cNvSpPr txBox="1">
            <a:spLocks noChangeArrowheads="1"/>
          </p:cNvSpPr>
          <p:nvPr/>
        </p:nvSpPr>
        <p:spPr bwMode="auto">
          <a:xfrm>
            <a:off x="250825" y="476672"/>
            <a:ext cx="8641655" cy="4832092"/>
          </a:xfrm>
          <a:prstGeom prst="rect">
            <a:avLst/>
          </a:prstGeom>
          <a:solidFill>
            <a:srgbClr val="C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just">
              <a:spcBef>
                <a:spcPct val="0"/>
              </a:spcBef>
              <a:buFontTx/>
              <a:buNone/>
            </a:pPr>
            <a:r>
              <a:rPr lang="en-GB" altLang="en-US" sz="2800" dirty="0">
                <a:solidFill>
                  <a:schemeClr val="bg1"/>
                </a:solidFill>
                <a:latin typeface="Arial" charset="0"/>
              </a:rPr>
              <a:t>COVID-19 is changing older people’s daily routines, the care and support they receive, their ability to stay socially connected and how they are perceived. Older people are being challenged by requirements to spend more time at home, lack of physical contact with other family members, friends and colleagues, temporary cessation of employment and other activities; and anxiety and fear of illness and death – their own and others. It is therefore important that we create opportunities to foster healthy ageing during the pandemic.</a:t>
            </a:r>
          </a:p>
        </p:txBody>
      </p:sp>
    </p:spTree>
    <p:extLst>
      <p:ext uri="{BB962C8B-B14F-4D97-AF65-F5344CB8AC3E}">
        <p14:creationId xmlns:p14="http://schemas.microsoft.com/office/powerpoint/2010/main" val="203067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noChangeArrowheads="1"/>
          </p:cNvPicPr>
          <p:nvPr/>
        </p:nvPicPr>
        <p:blipFill rotWithShape="1">
          <a:blip r:embed="rId2">
            <a:extLst>
              <a:ext uri="{28A0092B-C50C-407E-A947-70E740481C1C}">
                <a14:useLocalDpi xmlns:a14="http://schemas.microsoft.com/office/drawing/2010/main" val="0"/>
              </a:ext>
            </a:extLst>
          </a:blip>
          <a:srcRect l="1881" t="1750" r="1653" b="5412"/>
          <a:stretch/>
        </p:blipFill>
        <p:spPr bwMode="auto">
          <a:xfrm>
            <a:off x="369441" y="548680"/>
            <a:ext cx="8405118" cy="3820120"/>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
        <p:nvSpPr>
          <p:cNvPr id="10" name="Content Placeholder 9"/>
          <p:cNvSpPr>
            <a:spLocks noGrp="1"/>
          </p:cNvSpPr>
          <p:nvPr>
            <p:ph idx="1"/>
          </p:nvPr>
        </p:nvSpPr>
        <p:spPr>
          <a:xfrm>
            <a:off x="487363" y="5127625"/>
            <a:ext cx="8169275" cy="400050"/>
          </a:xfrm>
        </p:spPr>
        <p:txBody>
          <a:bodyPr lIns="68580" tIns="34290" rIns="68580" bIns="34290" rtlCol="0">
            <a:normAutofit fontScale="85000" lnSpcReduction="20000"/>
          </a:bodyPr>
          <a:lstStyle/>
          <a:p>
            <a:pPr marL="0" indent="0">
              <a:buFont typeface="Arial" panose="020B0604020202020204" pitchFamily="34" charset="0"/>
              <a:buNone/>
              <a:defRPr/>
            </a:pPr>
            <a:r>
              <a:rPr lang="en-US" cap="all" dirty="0">
                <a:solidFill>
                  <a:schemeClr val="accent1">
                    <a:lumMod val="60000"/>
                    <a:lumOff val="40000"/>
                  </a:schemeClr>
                </a:solidFill>
              </a:rPr>
              <a:t>(Source: WHO, 2015)</a:t>
            </a:r>
          </a:p>
        </p:txBody>
      </p:sp>
      <p:sp>
        <p:nvSpPr>
          <p:cNvPr id="2" name="Title 1"/>
          <p:cNvSpPr>
            <a:spLocks noGrp="1"/>
          </p:cNvSpPr>
          <p:nvPr>
            <p:ph type="title"/>
          </p:nvPr>
        </p:nvSpPr>
        <p:spPr>
          <a:xfrm>
            <a:off x="487363" y="4244975"/>
            <a:ext cx="8169275" cy="881063"/>
          </a:xfrm>
        </p:spPr>
        <p:txBody>
          <a:bodyPr lIns="68580" tIns="34290" rIns="68580" bIns="34290" rtlCol="0" anchor="b">
            <a:normAutofit/>
          </a:bodyPr>
          <a:lstStyle/>
          <a:p>
            <a:pPr>
              <a:lnSpc>
                <a:spcPct val="90000"/>
              </a:lnSpc>
              <a:defRPr/>
            </a:pPr>
            <a:r>
              <a:rPr lang="en-US" sz="2850" dirty="0"/>
              <a:t>Public health framework for Healthy Ageing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a:xfrm>
            <a:off x="1042988" y="260350"/>
            <a:ext cx="6570662" cy="787400"/>
          </a:xfrm>
        </p:spPr>
        <p:txBody>
          <a:bodyPr/>
          <a:lstStyle/>
          <a:p>
            <a:r>
              <a:rPr lang="en-GB" altLang="en-US"/>
              <a:t>In Practice</a:t>
            </a:r>
          </a:p>
        </p:txBody>
      </p:sp>
      <p:sp>
        <p:nvSpPr>
          <p:cNvPr id="32770" name="Content Placeholder 2"/>
          <p:cNvSpPr>
            <a:spLocks noGrp="1"/>
          </p:cNvSpPr>
          <p:nvPr>
            <p:ph idx="1"/>
          </p:nvPr>
        </p:nvSpPr>
        <p:spPr>
          <a:xfrm>
            <a:off x="323850" y="1047750"/>
            <a:ext cx="8496300" cy="2820988"/>
          </a:xfrm>
        </p:spPr>
        <p:txBody>
          <a:bodyPr/>
          <a:lstStyle/>
          <a:p>
            <a:r>
              <a:rPr lang="en-GB" altLang="en-US" sz="2000"/>
              <a:t>Encouraging healthy active ageing and supporting independence (Ageing in place)</a:t>
            </a:r>
          </a:p>
          <a:p>
            <a:r>
              <a:rPr lang="en-GB" altLang="en-US" sz="2000"/>
              <a:t>Helping people to live well with simple or stable long-term conditions </a:t>
            </a:r>
          </a:p>
          <a:p>
            <a:r>
              <a:rPr lang="en-GB" altLang="en-US" sz="2000"/>
              <a:t>Helping people live with complex co-morbidities, including dementia and frailty </a:t>
            </a:r>
          </a:p>
          <a:p>
            <a:r>
              <a:rPr lang="en-GB" altLang="en-US" sz="2000"/>
              <a:t>Rapid support close to home in times of crisis </a:t>
            </a:r>
          </a:p>
          <a:p>
            <a:r>
              <a:rPr lang="en-GB" altLang="en-US" sz="2000"/>
              <a:t> Good acute hospital care when needed </a:t>
            </a:r>
          </a:p>
          <a:p>
            <a:r>
              <a:rPr lang="en-GB" altLang="en-US" sz="2000"/>
              <a:t>Good discharge planning and post-discharge support </a:t>
            </a:r>
          </a:p>
          <a:p>
            <a:r>
              <a:rPr lang="en-GB" altLang="en-US" sz="2000"/>
              <a:t>Good rehabilitation and reablement (outside acute hospitals) after acute illness or injury </a:t>
            </a:r>
          </a:p>
          <a:p>
            <a:r>
              <a:rPr lang="en-GB" altLang="en-US" sz="2000"/>
              <a:t>High-quality, long-term nursing residential care for those who need it </a:t>
            </a:r>
          </a:p>
          <a:p>
            <a:r>
              <a:rPr lang="en-GB" altLang="en-US" sz="2000"/>
              <a:t>Choice, control, care and support towards the end of life </a:t>
            </a:r>
          </a:p>
          <a:p>
            <a:r>
              <a:rPr lang="en-GB" altLang="en-US" sz="2000"/>
              <a:t>Integrated care to support older people and their families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7325"/>
            <a:ext cx="7886700" cy="420688"/>
          </a:xfrm>
        </p:spPr>
        <p:txBody>
          <a:bodyPr>
            <a:normAutofit fontScale="90000"/>
          </a:bodyPr>
          <a:lstStyle/>
          <a:p>
            <a:pPr>
              <a:defRPr/>
            </a:pPr>
            <a:r>
              <a:rPr lang="es-ES" dirty="0" err="1"/>
              <a:t>References</a:t>
            </a:r>
            <a:endParaRPr lang="es-ES" dirty="0"/>
          </a:p>
        </p:txBody>
      </p:sp>
      <p:sp>
        <p:nvSpPr>
          <p:cNvPr id="35842" name="Content Placeholder 2"/>
          <p:cNvSpPr>
            <a:spLocks noGrp="1"/>
          </p:cNvSpPr>
          <p:nvPr>
            <p:ph idx="1"/>
          </p:nvPr>
        </p:nvSpPr>
        <p:spPr>
          <a:xfrm>
            <a:off x="623888" y="1052513"/>
            <a:ext cx="8075612" cy="4464050"/>
          </a:xfrm>
        </p:spPr>
        <p:txBody>
          <a:bodyPr/>
          <a:lstStyle/>
          <a:p>
            <a:pPr marL="0" indent="0">
              <a:buFont typeface="Arial" panose="020B0604020202020204" pitchFamily="34" charset="0"/>
              <a:buNone/>
              <a:defRPr/>
            </a:pPr>
            <a:r>
              <a:rPr lang="en-GB" sz="1400" dirty="0"/>
              <a:t>Gillespie LD, Robertson MC, Gillespie WJ, Sherrington C, Gates S, Clemson LM, Lamb SE. Interventions for preventing falls in older people living in the community. Cochrane Database </a:t>
            </a:r>
            <a:r>
              <a:rPr lang="en-GB" sz="1400" dirty="0" err="1"/>
              <a:t>Syst</a:t>
            </a:r>
            <a:r>
              <a:rPr lang="en-GB" sz="1400" dirty="0"/>
              <a:t> Rev. 2012 Sep 12;(9):CD007146. </a:t>
            </a:r>
            <a:r>
              <a:rPr lang="en-GB" sz="1400" dirty="0" err="1"/>
              <a:t>doi</a:t>
            </a:r>
            <a:r>
              <a:rPr lang="en-GB" sz="1400" dirty="0"/>
              <a:t>: 10.1002/14651858.CD007146.pub3. PMID: 22972103.</a:t>
            </a:r>
          </a:p>
          <a:p>
            <a:pPr marL="0" indent="0">
              <a:buNone/>
            </a:pPr>
            <a:r>
              <a:rPr lang="en-GB" sz="1400" dirty="0" err="1"/>
              <a:t>Yeşilyaprak</a:t>
            </a:r>
            <a:r>
              <a:rPr lang="en-GB" sz="1400" dirty="0"/>
              <a:t> S, </a:t>
            </a:r>
            <a:r>
              <a:rPr lang="en-GB" sz="1400" dirty="0" err="1"/>
              <a:t>Yıldırım</a:t>
            </a:r>
            <a:r>
              <a:rPr lang="en-GB" sz="1400" dirty="0"/>
              <a:t> M, </a:t>
            </a:r>
            <a:r>
              <a:rPr lang="en-GB" sz="1400" dirty="0" err="1"/>
              <a:t>Tomruk</a:t>
            </a:r>
            <a:r>
              <a:rPr lang="en-GB" sz="1400" dirty="0"/>
              <a:t>, </a:t>
            </a:r>
            <a:r>
              <a:rPr lang="en-GB" sz="1400" dirty="0" err="1"/>
              <a:t>Ertekin</a:t>
            </a:r>
            <a:r>
              <a:rPr lang="en-GB" sz="1400" dirty="0"/>
              <a:t> &amp; </a:t>
            </a:r>
            <a:r>
              <a:rPr lang="en-GB" sz="1400" dirty="0" err="1"/>
              <a:t>Algun</a:t>
            </a:r>
            <a:r>
              <a:rPr lang="en-GB" sz="1400" dirty="0"/>
              <a:t> (2016) Comparison of the effects of virtual reality-based balance exercises and conventional exercises on balance and fall risk in older adults living in nursing homes in Turkey, Physiotherapy Theory and Practice, 32:3, 191-201, DOI: </a:t>
            </a:r>
            <a:r>
              <a:rPr lang="en-GB" sz="1400" u="sng" dirty="0">
                <a:hlinkClick r:id="rId2"/>
              </a:rPr>
              <a:t>10.3109/09593985.2015.1138009</a:t>
            </a:r>
            <a:br>
              <a:rPr lang="en-GB" sz="1400" dirty="0"/>
            </a:br>
            <a:endParaRPr lang="en-GB" sz="1400" dirty="0"/>
          </a:p>
          <a:p>
            <a:pPr marL="0" indent="0">
              <a:buFont typeface="Arial" panose="020B0604020202020204" pitchFamily="34" charset="0"/>
              <a:buNone/>
              <a:defRPr/>
            </a:pPr>
            <a:r>
              <a:rPr lang="en-GB" sz="1400" u="sng" dirty="0">
                <a:hlinkClick r:id="rId3"/>
              </a:rPr>
              <a:t>https://www.age-platform.eu/policy-work/healthy-ageing</a:t>
            </a:r>
            <a:endParaRPr lang="en-GB" sz="1400" u="sng" dirty="0"/>
          </a:p>
          <a:p>
            <a:pPr marL="0" indent="0">
              <a:buFont typeface="Arial" panose="020B0604020202020204" pitchFamily="34" charset="0"/>
              <a:buNone/>
              <a:defRPr/>
            </a:pPr>
            <a:r>
              <a:rPr lang="en-GB" sz="1400" u="sng" dirty="0">
                <a:hlinkClick r:id="rId4"/>
              </a:rPr>
              <a:t>https://www.who.int/initiatives/decade-of-healthy-ageing</a:t>
            </a:r>
            <a:endParaRPr lang="en-GB" altLang="en-US" sz="1200" dirty="0"/>
          </a:p>
          <a:p>
            <a:pPr marL="0" indent="0">
              <a:buFont typeface="Arial" panose="020B0604020202020204" pitchFamily="34" charset="0"/>
              <a:buNone/>
              <a:defRPr/>
            </a:pPr>
            <a:r>
              <a:rPr lang="en-GB" altLang="en-US" sz="1200" dirty="0"/>
              <a:t>Ready for Ageing Select Committee House of Lords 2013</a:t>
            </a:r>
            <a:br>
              <a:rPr lang="en-GB" altLang="en-US" sz="1200" dirty="0"/>
            </a:br>
            <a:r>
              <a:rPr lang="en-GB" altLang="en-US" sz="1200" dirty="0"/>
              <a:t>Later life in 2015: An analysis of the views and experiences of  people aged 50 and over.  Centre for Ageing Better. 	December  2015 </a:t>
            </a:r>
            <a:br>
              <a:rPr lang="en-GB" altLang="en-US" sz="1200" dirty="0"/>
            </a:br>
            <a:r>
              <a:rPr lang="en-GB" altLang="en-US" sz="1200" dirty="0"/>
              <a:t>Office for Budget Responsibility-Fiscal Sustainability Report January 2017</a:t>
            </a:r>
            <a:br>
              <a:rPr lang="en-GB" altLang="en-US" sz="1200" dirty="0"/>
            </a:br>
            <a:r>
              <a:rPr lang="en-GB" altLang="en-US" sz="1200" dirty="0"/>
              <a:t>The Long-Term Sustainability of the NHS and Adult Social Care House of Lords Select Committee April 2017. </a:t>
            </a:r>
            <a:br>
              <a:rPr lang="en-GB" altLang="en-US" sz="1200" dirty="0"/>
            </a:br>
            <a:r>
              <a:rPr lang="en-GB" altLang="en-US" sz="1200" dirty="0"/>
              <a:t>Understanding NHS financial pressures. Kings Fund March 2017 </a:t>
            </a:r>
            <a:br>
              <a:rPr lang="en-GB" altLang="en-US" sz="1200" dirty="0"/>
            </a:br>
            <a:r>
              <a:rPr lang="en-GB" altLang="en-US" sz="1200" dirty="0"/>
              <a:t>Trends in Life Expectancy and healthy life expectancy. Government Office for Science. March 2015	</a:t>
            </a:r>
            <a:br>
              <a:rPr lang="en-GB" altLang="en-US" sz="1200" dirty="0"/>
            </a:br>
            <a:r>
              <a:rPr lang="en-GB" altLang="en-US" sz="1200" dirty="0"/>
              <a:t>A Manifesto for Better Later Lives–Centre for Ageing Better. 2017 </a:t>
            </a:r>
            <a:br>
              <a:rPr lang="en-GB" altLang="en-US" sz="1200" dirty="0"/>
            </a:br>
            <a:r>
              <a:rPr lang="en-GB" altLang="en-US" sz="1200" dirty="0"/>
              <a:t>Kings Fund/Nuffield: Approaches To Social Care Funding. February 2018</a:t>
            </a:r>
          </a:p>
          <a:p>
            <a:pPr marL="0" indent="0">
              <a:buFont typeface="Arial" panose="020B0604020202020204" pitchFamily="34" charset="0"/>
              <a:buNone/>
              <a:defRPr/>
            </a:pPr>
            <a:r>
              <a:rPr lang="en-GB" altLang="en-US" sz="1200" dirty="0"/>
              <a:t>Rowe, J. W., &amp; Kahn, R. L. , (1987) Human aging: Usual and successful. Science, 237,143-149. </a:t>
            </a:r>
          </a:p>
          <a:p>
            <a:pPr marL="0" indent="0">
              <a:buFont typeface="Arial" panose="020B0604020202020204" pitchFamily="34" charset="0"/>
              <a:buNone/>
              <a:defRPr/>
            </a:pPr>
            <a:r>
              <a:rPr lang="en-GB" altLang="en-US" sz="1200" dirty="0"/>
              <a:t>WHO, 2002. Active Ageing : A Policy Framework. </a:t>
            </a:r>
          </a:p>
          <a:p>
            <a:pPr marL="0" indent="0">
              <a:buFont typeface="Arial" panose="020B0604020202020204" pitchFamily="34" charset="0"/>
              <a:buNone/>
              <a:defRPr/>
            </a:pPr>
            <a:r>
              <a:rPr lang="en-GB" altLang="en-US" sz="1200" dirty="0"/>
              <a:t>WHO, 2015. World report on  Ageing And Health.  </a:t>
            </a:r>
            <a:endParaRPr lang="en-GB" sz="1600" dirty="0"/>
          </a:p>
          <a:p>
            <a:pPr>
              <a:buFontTx/>
              <a:buChar char="-"/>
              <a:defRPr/>
            </a:pPr>
            <a:endParaRPr lang="en-GB" alt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lstStyle/>
          <a:p>
            <a:r>
              <a:rPr lang="en-US" altLang="en-US"/>
              <a:t>Break</a:t>
            </a:r>
          </a:p>
        </p:txBody>
      </p:sp>
      <p:sp>
        <p:nvSpPr>
          <p:cNvPr id="38914" name="Content Placeholder 2"/>
          <p:cNvSpPr>
            <a:spLocks noGrp="1"/>
          </p:cNvSpPr>
          <p:nvPr>
            <p:ph idx="1"/>
          </p:nvPr>
        </p:nvSpPr>
        <p:spPr>
          <a:xfrm>
            <a:off x="457200" y="1600200"/>
            <a:ext cx="8229600" cy="3916363"/>
          </a:xfrm>
        </p:spPr>
        <p:txBody>
          <a:bodyPr/>
          <a:lstStyle/>
          <a:p>
            <a:pPr marL="0" indent="0">
              <a:buFont typeface="Arial" charset="0"/>
              <a:buNone/>
            </a:pPr>
            <a:r>
              <a:rPr lang="en-US" altLang="en-US"/>
              <a:t>After the break we will look at </a:t>
            </a:r>
          </a:p>
          <a:p>
            <a:pPr marL="0" indent="0">
              <a:buFont typeface="Arial" charset="0"/>
              <a:buNone/>
            </a:pPr>
            <a:r>
              <a:rPr lang="en-US" altLang="en-US"/>
              <a:t>discharge planning </a:t>
            </a:r>
          </a:p>
          <a:p>
            <a:pPr marL="0" indent="0">
              <a:buFont typeface="Arial" charset="0"/>
              <a:buNone/>
            </a:pPr>
            <a:r>
              <a:rPr lang="en-US" altLang="en-US"/>
              <a:t>and dignity in care</a:t>
            </a:r>
          </a:p>
        </p:txBody>
      </p:sp>
      <p:sp>
        <p:nvSpPr>
          <p:cNvPr id="4" name="Date Placeholder 3"/>
          <p:cNvSpPr>
            <a:spLocks noGrp="1"/>
          </p:cNvSpPr>
          <p:nvPr>
            <p:ph type="dt" sz="quarter" idx="10"/>
          </p:nvPr>
        </p:nvSpPr>
        <p:spPr/>
        <p:txBody>
          <a:bodyPr/>
          <a:lstStyle/>
          <a:p>
            <a:pPr>
              <a:defRPr/>
            </a:pPr>
            <a:fld id="{FD04C83D-EABC-824D-BE3D-CC38E02C9DF5}" type="datetime1">
              <a:rPr lang="en-GB" altLang="en-US" smtClean="0"/>
              <a:pPr>
                <a:defRPr/>
              </a:pPr>
              <a:t>04/03/2022</a:t>
            </a:fld>
            <a:endParaRPr lang="en-GB" altLang="en-US" dirty="0"/>
          </a:p>
        </p:txBody>
      </p:sp>
      <p:sp>
        <p:nvSpPr>
          <p:cNvPr id="3891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F0FC5BB-25F6-324D-A07A-332B0990F0C7}" type="slidenum">
              <a:rPr lang="en-GB" altLang="en-US">
                <a:solidFill>
                  <a:srgbClr val="898989"/>
                </a:solidFill>
                <a:latin typeface="Myriad Pro" charset="0"/>
              </a:rPr>
              <a:pPr/>
              <a:t>28</a:t>
            </a:fld>
            <a:endParaRPr lang="en-GB" altLang="en-US">
              <a:solidFill>
                <a:srgbClr val="898989"/>
              </a:solidFill>
              <a:latin typeface="Myriad Pro"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157</TotalTime>
  <Words>1539</Words>
  <Application>Microsoft Macintosh PowerPoint</Application>
  <PresentationFormat>On-screen Show (4:3)</PresentationFormat>
  <Paragraphs>189</Paragraphs>
  <Slides>28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Myriad Pro</vt:lpstr>
      <vt:lpstr>Verdana</vt:lpstr>
      <vt:lpstr>20140311PresentationUWTSDTemplate</vt:lpstr>
      <vt:lpstr>BMHP5016 Principles of Health &amp; Social Care </vt:lpstr>
      <vt:lpstr>Ageing Population in the UK</vt:lpstr>
      <vt:lpstr>Population Growth in the UK</vt:lpstr>
      <vt:lpstr>https://www.ons.gov.uk/peoplepopulationandcommunity/populationandmigration/populationestimates/bulletins/annualmidyearpopulationestimates/mid2019estimates#uk-population-growth </vt:lpstr>
      <vt:lpstr>2020 https://www.ons.gov.uk/peoplepopulationandcommunity/populationandmigration/populationestimates/bulletins/annualmidyearpopulationestimates/mid2020  </vt:lpstr>
      <vt:lpstr>Population Pyramid 2020</vt:lpstr>
      <vt:lpstr>Population Ageing</vt:lpstr>
      <vt:lpstr>PowerPoint Presentation</vt:lpstr>
      <vt:lpstr>Activity</vt:lpstr>
      <vt:lpstr>Challenges of our Longer Lives </vt:lpstr>
      <vt:lpstr>Opportunity or Challenge? </vt:lpstr>
      <vt:lpstr>Longer Lives – the great Opportunity of our age </vt:lpstr>
      <vt:lpstr>Successful ageing</vt:lpstr>
      <vt:lpstr>Can you slow ageing?</vt:lpstr>
      <vt:lpstr>PowerPoint Presentation</vt:lpstr>
      <vt:lpstr>Activity</vt:lpstr>
      <vt:lpstr>How?</vt:lpstr>
      <vt:lpstr>How?        Produced a consensus statement, invited organisations to sign up, to commit to 5 key principles for healthy ageing. </vt:lpstr>
      <vt:lpstr>How?  Preventing chronic diseases</vt:lpstr>
      <vt:lpstr>Activity</vt:lpstr>
      <vt:lpstr>e.g. exercise promotes healthy ageing</vt:lpstr>
      <vt:lpstr>WHO declared a Decade of Ageing 2020 - 2030 </vt:lpstr>
      <vt:lpstr>Healthy Ageing (WHO 2015)</vt:lpstr>
      <vt:lpstr>PowerPoint Presentation</vt:lpstr>
      <vt:lpstr>Public health framework for Healthy Ageing </vt:lpstr>
      <vt:lpstr>In Practice</vt:lpstr>
      <vt:lpstr>References</vt:lpstr>
      <vt:lpstr>Break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BMHP5016 Principles of Health &amp; Social Care</dc:title>
  <dc:creator>Microsoft Office User</dc:creator>
  <cp:lastModifiedBy>Muhammad Hossain</cp:lastModifiedBy>
  <cp:revision>14</cp:revision>
  <cp:lastPrinted>1601-01-01T00:00:00Z</cp:lastPrinted>
  <dcterms:created xsi:type="dcterms:W3CDTF">2021-03-01T12:06:34Z</dcterms:created>
  <dcterms:modified xsi:type="dcterms:W3CDTF">2022-03-04T08:01:38Z</dcterms:modified>
</cp:coreProperties>
</file>