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4" r:id="rId1"/>
  </p:sldMasterIdLst>
  <p:sldIdLst>
    <p:sldId id="256" r:id="rId2"/>
    <p:sldId id="330" r:id="rId3"/>
    <p:sldId id="309" r:id="rId4"/>
    <p:sldId id="312" r:id="rId5"/>
    <p:sldId id="310" r:id="rId6"/>
    <p:sldId id="311" r:id="rId7"/>
    <p:sldId id="313" r:id="rId8"/>
    <p:sldId id="314" r:id="rId9"/>
    <p:sldId id="315" r:id="rId10"/>
    <p:sldId id="333" r:id="rId11"/>
    <p:sldId id="336" r:id="rId12"/>
    <p:sldId id="337" r:id="rId13"/>
    <p:sldId id="334" r:id="rId14"/>
    <p:sldId id="338" r:id="rId15"/>
    <p:sldId id="339" r:id="rId16"/>
    <p:sldId id="340" r:id="rId17"/>
    <p:sldId id="341" r:id="rId18"/>
    <p:sldId id="342" r:id="rId19"/>
    <p:sldId id="343" r:id="rId20"/>
    <p:sldId id="291" r:id="rId21"/>
    <p:sldId id="293" r:id="rId22"/>
    <p:sldId id="294" r:id="rId23"/>
    <p:sldId id="265" r:id="rId2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8E5D43A-D897-4D23-8382-A54188537E44}" v="7" dt="2023-11-15T19:51:03.50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88" d="100"/>
          <a:sy n="88" d="100"/>
        </p:scale>
        <p:origin x="885" y="5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16913E-039A-2149-4741-B8591ED769B5}"/>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a:extLst>
              <a:ext uri="{FF2B5EF4-FFF2-40B4-BE49-F238E27FC236}">
                <a16:creationId xmlns:a16="http://schemas.microsoft.com/office/drawing/2014/main" id="{C894EEC8-388A-33B4-D4FD-E68E26E67637}"/>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4C0FFCB-93C8-78A4-51B8-70D9BE529771}"/>
              </a:ext>
            </a:extLst>
          </p:cNvPr>
          <p:cNvSpPr>
            <a:spLocks noGrp="1"/>
          </p:cNvSpPr>
          <p:nvPr>
            <p:ph type="dt" sz="half" idx="10"/>
          </p:nvPr>
        </p:nvSpPr>
        <p:spPr/>
        <p:txBody>
          <a:bodyPr/>
          <a:lstStyle/>
          <a:p>
            <a:fld id="{15A7A60F-D192-497F-94EF-6E1E0CAE11D5}" type="datetimeFigureOut">
              <a:rPr lang="en-GB" smtClean="0"/>
              <a:t>15/11/2023</a:t>
            </a:fld>
            <a:endParaRPr lang="en-GB"/>
          </a:p>
        </p:txBody>
      </p:sp>
      <p:sp>
        <p:nvSpPr>
          <p:cNvPr id="5" name="Footer Placeholder 4">
            <a:extLst>
              <a:ext uri="{FF2B5EF4-FFF2-40B4-BE49-F238E27FC236}">
                <a16:creationId xmlns:a16="http://schemas.microsoft.com/office/drawing/2014/main" id="{34F19CCF-22B5-9389-7D85-A8C4450D8D7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7244A5F-0355-1676-A299-B7A6B663CE03}"/>
              </a:ext>
            </a:extLst>
          </p:cNvPr>
          <p:cNvSpPr>
            <a:spLocks noGrp="1"/>
          </p:cNvSpPr>
          <p:nvPr>
            <p:ph type="sldNum" sz="quarter" idx="12"/>
          </p:nvPr>
        </p:nvSpPr>
        <p:spPr/>
        <p:txBody>
          <a:bodyPr/>
          <a:lstStyle/>
          <a:p>
            <a:fld id="{E9CE92B3-A5AC-4474-8A2C-33284235F737}" type="slidenum">
              <a:rPr lang="en-GB" smtClean="0"/>
              <a:t>‹#›</a:t>
            </a:fld>
            <a:endParaRPr lang="en-GB"/>
          </a:p>
        </p:txBody>
      </p:sp>
    </p:spTree>
    <p:extLst>
      <p:ext uri="{BB962C8B-B14F-4D97-AF65-F5344CB8AC3E}">
        <p14:creationId xmlns:p14="http://schemas.microsoft.com/office/powerpoint/2010/main" val="31041951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57886B-9B0D-1A77-0296-5455790C217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019E5A6-9E91-D89D-3300-FF8D6E300C5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A8477B7-42D1-33DE-684E-926CCDB851F3}"/>
              </a:ext>
            </a:extLst>
          </p:cNvPr>
          <p:cNvSpPr>
            <a:spLocks noGrp="1"/>
          </p:cNvSpPr>
          <p:nvPr>
            <p:ph type="dt" sz="half" idx="10"/>
          </p:nvPr>
        </p:nvSpPr>
        <p:spPr/>
        <p:txBody>
          <a:bodyPr/>
          <a:lstStyle/>
          <a:p>
            <a:fld id="{15A7A60F-D192-497F-94EF-6E1E0CAE11D5}" type="datetimeFigureOut">
              <a:rPr lang="en-GB" smtClean="0"/>
              <a:t>15/11/2023</a:t>
            </a:fld>
            <a:endParaRPr lang="en-GB"/>
          </a:p>
        </p:txBody>
      </p:sp>
      <p:sp>
        <p:nvSpPr>
          <p:cNvPr id="5" name="Footer Placeholder 4">
            <a:extLst>
              <a:ext uri="{FF2B5EF4-FFF2-40B4-BE49-F238E27FC236}">
                <a16:creationId xmlns:a16="http://schemas.microsoft.com/office/drawing/2014/main" id="{FF9508F3-BB50-296B-CF0D-F5D6859B901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89153CC-E956-C64F-05BE-4B14DD3B15F3}"/>
              </a:ext>
            </a:extLst>
          </p:cNvPr>
          <p:cNvSpPr>
            <a:spLocks noGrp="1"/>
          </p:cNvSpPr>
          <p:nvPr>
            <p:ph type="sldNum" sz="quarter" idx="12"/>
          </p:nvPr>
        </p:nvSpPr>
        <p:spPr/>
        <p:txBody>
          <a:bodyPr/>
          <a:lstStyle/>
          <a:p>
            <a:fld id="{E9CE92B3-A5AC-4474-8A2C-33284235F737}" type="slidenum">
              <a:rPr lang="en-GB" smtClean="0"/>
              <a:t>‹#›</a:t>
            </a:fld>
            <a:endParaRPr lang="en-GB"/>
          </a:p>
        </p:txBody>
      </p:sp>
    </p:spTree>
    <p:extLst>
      <p:ext uri="{BB962C8B-B14F-4D97-AF65-F5344CB8AC3E}">
        <p14:creationId xmlns:p14="http://schemas.microsoft.com/office/powerpoint/2010/main" val="27593133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70B797-2F89-538A-09EE-F4BDD73174A3}"/>
              </a:ext>
            </a:extLst>
          </p:cNvPr>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F5E09BD-D78A-2378-07C8-9AB84D36358A}"/>
              </a:ext>
            </a:extLst>
          </p:cNvPr>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DC7E176-E036-9671-426F-CE83CA66C54D}"/>
              </a:ext>
            </a:extLst>
          </p:cNvPr>
          <p:cNvSpPr>
            <a:spLocks noGrp="1"/>
          </p:cNvSpPr>
          <p:nvPr>
            <p:ph type="dt" sz="half" idx="10"/>
          </p:nvPr>
        </p:nvSpPr>
        <p:spPr/>
        <p:txBody>
          <a:bodyPr/>
          <a:lstStyle/>
          <a:p>
            <a:fld id="{15A7A60F-D192-497F-94EF-6E1E0CAE11D5}" type="datetimeFigureOut">
              <a:rPr lang="en-GB" smtClean="0"/>
              <a:t>15/11/2023</a:t>
            </a:fld>
            <a:endParaRPr lang="en-GB"/>
          </a:p>
        </p:txBody>
      </p:sp>
      <p:sp>
        <p:nvSpPr>
          <p:cNvPr id="5" name="Footer Placeholder 4">
            <a:extLst>
              <a:ext uri="{FF2B5EF4-FFF2-40B4-BE49-F238E27FC236}">
                <a16:creationId xmlns:a16="http://schemas.microsoft.com/office/drawing/2014/main" id="{3CFDA4D1-10E6-21F0-16E5-881F0276DD0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204284-2F6A-A66A-1A8F-FAFDD175F721}"/>
              </a:ext>
            </a:extLst>
          </p:cNvPr>
          <p:cNvSpPr>
            <a:spLocks noGrp="1"/>
          </p:cNvSpPr>
          <p:nvPr>
            <p:ph type="sldNum" sz="quarter" idx="12"/>
          </p:nvPr>
        </p:nvSpPr>
        <p:spPr/>
        <p:txBody>
          <a:bodyPr/>
          <a:lstStyle/>
          <a:p>
            <a:fld id="{E9CE92B3-A5AC-4474-8A2C-33284235F737}" type="slidenum">
              <a:rPr lang="en-GB" smtClean="0"/>
              <a:t>‹#›</a:t>
            </a:fld>
            <a:endParaRPr lang="en-GB"/>
          </a:p>
        </p:txBody>
      </p:sp>
    </p:spTree>
    <p:extLst>
      <p:ext uri="{BB962C8B-B14F-4D97-AF65-F5344CB8AC3E}">
        <p14:creationId xmlns:p14="http://schemas.microsoft.com/office/powerpoint/2010/main" val="9015189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83B3DE-13A1-616E-84B5-E77D2F1CC3C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49E62F8-256C-A05F-D248-9CF8A7A53001}"/>
              </a:ext>
            </a:extLst>
          </p:cNvPr>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6E8BDD5-29BB-7699-AF0F-AF4E0AF9E62E}"/>
              </a:ext>
            </a:extLst>
          </p:cNvPr>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36ED8E4-A071-C229-257A-6D417B5C1F67}"/>
              </a:ext>
            </a:extLst>
          </p:cNvPr>
          <p:cNvSpPr>
            <a:spLocks noGrp="1"/>
          </p:cNvSpPr>
          <p:nvPr>
            <p:ph type="dt" sz="half" idx="10"/>
          </p:nvPr>
        </p:nvSpPr>
        <p:spPr/>
        <p:txBody>
          <a:bodyPr/>
          <a:lstStyle/>
          <a:p>
            <a:fld id="{15A7A60F-D192-497F-94EF-6E1E0CAE11D5}" type="datetimeFigureOut">
              <a:rPr lang="en-GB" smtClean="0"/>
              <a:t>15/11/2023</a:t>
            </a:fld>
            <a:endParaRPr lang="en-GB"/>
          </a:p>
        </p:txBody>
      </p:sp>
      <p:sp>
        <p:nvSpPr>
          <p:cNvPr id="6" name="Footer Placeholder 5">
            <a:extLst>
              <a:ext uri="{FF2B5EF4-FFF2-40B4-BE49-F238E27FC236}">
                <a16:creationId xmlns:a16="http://schemas.microsoft.com/office/drawing/2014/main" id="{BB5521AD-5538-0356-7AB4-2EC179D614C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6168449-7CA2-A451-81F2-C2C145E7E325}"/>
              </a:ext>
            </a:extLst>
          </p:cNvPr>
          <p:cNvSpPr>
            <a:spLocks noGrp="1"/>
          </p:cNvSpPr>
          <p:nvPr>
            <p:ph type="sldNum" sz="quarter" idx="12"/>
          </p:nvPr>
        </p:nvSpPr>
        <p:spPr/>
        <p:txBody>
          <a:bodyPr/>
          <a:lstStyle/>
          <a:p>
            <a:fld id="{E9CE92B3-A5AC-4474-8A2C-33284235F737}" type="slidenum">
              <a:rPr lang="en-GB" smtClean="0"/>
              <a:t>‹#›</a:t>
            </a:fld>
            <a:endParaRPr lang="en-GB"/>
          </a:p>
        </p:txBody>
      </p:sp>
    </p:spTree>
    <p:extLst>
      <p:ext uri="{BB962C8B-B14F-4D97-AF65-F5344CB8AC3E}">
        <p14:creationId xmlns:p14="http://schemas.microsoft.com/office/powerpoint/2010/main" val="4448901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901E71-70B2-C517-BBD6-ACDF4250343D}"/>
              </a:ext>
            </a:extLst>
          </p:cNvPr>
          <p:cNvSpPr>
            <a:spLocks noGrp="1"/>
          </p:cNvSpPr>
          <p:nvPr>
            <p:ph type="title"/>
          </p:nvPr>
        </p:nvSpPr>
        <p:spPr>
          <a:xfrm>
            <a:off x="629841" y="365126"/>
            <a:ext cx="78867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115786F-C830-06A1-FA7D-29AC8E4DD578}"/>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6D0D3140-0917-924C-547C-187B1366A3D0}"/>
              </a:ext>
            </a:extLst>
          </p:cNvPr>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F9A0479-196A-8FAE-8FF8-06A56A821FDA}"/>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FC33F88A-AD85-CC52-41FF-A5BD38315A0E}"/>
              </a:ext>
            </a:extLst>
          </p:cNvPr>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FC93942-43D4-BB2A-22FE-D13B8CE0829F}"/>
              </a:ext>
            </a:extLst>
          </p:cNvPr>
          <p:cNvSpPr>
            <a:spLocks noGrp="1"/>
          </p:cNvSpPr>
          <p:nvPr>
            <p:ph type="dt" sz="half" idx="10"/>
          </p:nvPr>
        </p:nvSpPr>
        <p:spPr/>
        <p:txBody>
          <a:bodyPr/>
          <a:lstStyle/>
          <a:p>
            <a:fld id="{15A7A60F-D192-497F-94EF-6E1E0CAE11D5}" type="datetimeFigureOut">
              <a:rPr lang="en-GB" smtClean="0"/>
              <a:t>15/11/2023</a:t>
            </a:fld>
            <a:endParaRPr lang="en-GB"/>
          </a:p>
        </p:txBody>
      </p:sp>
      <p:sp>
        <p:nvSpPr>
          <p:cNvPr id="8" name="Footer Placeholder 7">
            <a:extLst>
              <a:ext uri="{FF2B5EF4-FFF2-40B4-BE49-F238E27FC236}">
                <a16:creationId xmlns:a16="http://schemas.microsoft.com/office/drawing/2014/main" id="{5881C794-C4BF-BF49-C827-7B521D82299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2C5924B-ED7E-9756-41FA-1436448F4E02}"/>
              </a:ext>
            </a:extLst>
          </p:cNvPr>
          <p:cNvSpPr>
            <a:spLocks noGrp="1"/>
          </p:cNvSpPr>
          <p:nvPr>
            <p:ph type="sldNum" sz="quarter" idx="12"/>
          </p:nvPr>
        </p:nvSpPr>
        <p:spPr/>
        <p:txBody>
          <a:bodyPr/>
          <a:lstStyle/>
          <a:p>
            <a:fld id="{E9CE92B3-A5AC-4474-8A2C-33284235F737}" type="slidenum">
              <a:rPr lang="en-GB" smtClean="0"/>
              <a:t>‹#›</a:t>
            </a:fld>
            <a:endParaRPr lang="en-GB"/>
          </a:p>
        </p:txBody>
      </p:sp>
    </p:spTree>
    <p:extLst>
      <p:ext uri="{BB962C8B-B14F-4D97-AF65-F5344CB8AC3E}">
        <p14:creationId xmlns:p14="http://schemas.microsoft.com/office/powerpoint/2010/main" val="25855979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2453D4-0FAB-6F25-0558-6A8A3D96FA6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13F6A44-C593-6A7A-99AC-E1A0BCD3CFE1}"/>
              </a:ext>
            </a:extLst>
          </p:cNvPr>
          <p:cNvSpPr>
            <a:spLocks noGrp="1"/>
          </p:cNvSpPr>
          <p:nvPr>
            <p:ph type="dt" sz="half" idx="10"/>
          </p:nvPr>
        </p:nvSpPr>
        <p:spPr/>
        <p:txBody>
          <a:bodyPr/>
          <a:lstStyle/>
          <a:p>
            <a:fld id="{15A7A60F-D192-497F-94EF-6E1E0CAE11D5}" type="datetimeFigureOut">
              <a:rPr lang="en-GB" smtClean="0"/>
              <a:t>15/11/2023</a:t>
            </a:fld>
            <a:endParaRPr lang="en-GB"/>
          </a:p>
        </p:txBody>
      </p:sp>
      <p:sp>
        <p:nvSpPr>
          <p:cNvPr id="4" name="Footer Placeholder 3">
            <a:extLst>
              <a:ext uri="{FF2B5EF4-FFF2-40B4-BE49-F238E27FC236}">
                <a16:creationId xmlns:a16="http://schemas.microsoft.com/office/drawing/2014/main" id="{2464AE85-DDE8-BBC6-A4B2-63B9433E717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AB8D453-EBBA-EE30-A8AA-740FE2D6F486}"/>
              </a:ext>
            </a:extLst>
          </p:cNvPr>
          <p:cNvSpPr>
            <a:spLocks noGrp="1"/>
          </p:cNvSpPr>
          <p:nvPr>
            <p:ph type="sldNum" sz="quarter" idx="12"/>
          </p:nvPr>
        </p:nvSpPr>
        <p:spPr/>
        <p:txBody>
          <a:bodyPr/>
          <a:lstStyle/>
          <a:p>
            <a:fld id="{E9CE92B3-A5AC-4474-8A2C-33284235F737}" type="slidenum">
              <a:rPr lang="en-GB" smtClean="0"/>
              <a:t>‹#›</a:t>
            </a:fld>
            <a:endParaRPr lang="en-GB"/>
          </a:p>
        </p:txBody>
      </p:sp>
    </p:spTree>
    <p:extLst>
      <p:ext uri="{BB962C8B-B14F-4D97-AF65-F5344CB8AC3E}">
        <p14:creationId xmlns:p14="http://schemas.microsoft.com/office/powerpoint/2010/main" val="36178322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18E7434-FCF2-E50C-C4A2-6FCE02C29173}"/>
              </a:ext>
            </a:extLst>
          </p:cNvPr>
          <p:cNvSpPr>
            <a:spLocks noGrp="1"/>
          </p:cNvSpPr>
          <p:nvPr>
            <p:ph type="dt" sz="half" idx="10"/>
          </p:nvPr>
        </p:nvSpPr>
        <p:spPr/>
        <p:txBody>
          <a:bodyPr/>
          <a:lstStyle/>
          <a:p>
            <a:fld id="{15A7A60F-D192-497F-94EF-6E1E0CAE11D5}" type="datetimeFigureOut">
              <a:rPr lang="en-GB" smtClean="0"/>
              <a:t>15/11/2023</a:t>
            </a:fld>
            <a:endParaRPr lang="en-GB"/>
          </a:p>
        </p:txBody>
      </p:sp>
      <p:sp>
        <p:nvSpPr>
          <p:cNvPr id="3" name="Footer Placeholder 2">
            <a:extLst>
              <a:ext uri="{FF2B5EF4-FFF2-40B4-BE49-F238E27FC236}">
                <a16:creationId xmlns:a16="http://schemas.microsoft.com/office/drawing/2014/main" id="{19A03123-9034-D97D-3C7F-4132DCEEA1B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2D13E24-275A-537F-4BBD-8212CB34AE5E}"/>
              </a:ext>
            </a:extLst>
          </p:cNvPr>
          <p:cNvSpPr>
            <a:spLocks noGrp="1"/>
          </p:cNvSpPr>
          <p:nvPr>
            <p:ph type="sldNum" sz="quarter" idx="12"/>
          </p:nvPr>
        </p:nvSpPr>
        <p:spPr/>
        <p:txBody>
          <a:bodyPr/>
          <a:lstStyle/>
          <a:p>
            <a:fld id="{E9CE92B3-A5AC-4474-8A2C-33284235F737}" type="slidenum">
              <a:rPr lang="en-GB" smtClean="0"/>
              <a:t>‹#›</a:t>
            </a:fld>
            <a:endParaRPr lang="en-GB"/>
          </a:p>
        </p:txBody>
      </p:sp>
    </p:spTree>
    <p:extLst>
      <p:ext uri="{BB962C8B-B14F-4D97-AF65-F5344CB8AC3E}">
        <p14:creationId xmlns:p14="http://schemas.microsoft.com/office/powerpoint/2010/main" val="30814972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8B0D98-2B82-E6D9-4987-2C7C08EB0CFC}"/>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CDD6CF0-8985-AC41-2ACF-9458ED04C261}"/>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E6B9C27-51D5-2A7D-CF4C-1AEF5DB37B97}"/>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C373B1F9-11EB-8313-B676-3A7F29A58203}"/>
              </a:ext>
            </a:extLst>
          </p:cNvPr>
          <p:cNvSpPr>
            <a:spLocks noGrp="1"/>
          </p:cNvSpPr>
          <p:nvPr>
            <p:ph type="dt" sz="half" idx="10"/>
          </p:nvPr>
        </p:nvSpPr>
        <p:spPr/>
        <p:txBody>
          <a:bodyPr/>
          <a:lstStyle/>
          <a:p>
            <a:fld id="{15A7A60F-D192-497F-94EF-6E1E0CAE11D5}" type="datetimeFigureOut">
              <a:rPr lang="en-GB" smtClean="0"/>
              <a:t>15/11/2023</a:t>
            </a:fld>
            <a:endParaRPr lang="en-GB"/>
          </a:p>
        </p:txBody>
      </p:sp>
      <p:sp>
        <p:nvSpPr>
          <p:cNvPr id="6" name="Footer Placeholder 5">
            <a:extLst>
              <a:ext uri="{FF2B5EF4-FFF2-40B4-BE49-F238E27FC236}">
                <a16:creationId xmlns:a16="http://schemas.microsoft.com/office/drawing/2014/main" id="{28F40189-76F9-E972-B702-D33B90C5748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3C6D6C0-5728-92A2-BDA5-D01EC15C2621}"/>
              </a:ext>
            </a:extLst>
          </p:cNvPr>
          <p:cNvSpPr>
            <a:spLocks noGrp="1"/>
          </p:cNvSpPr>
          <p:nvPr>
            <p:ph type="sldNum" sz="quarter" idx="12"/>
          </p:nvPr>
        </p:nvSpPr>
        <p:spPr/>
        <p:txBody>
          <a:bodyPr/>
          <a:lstStyle/>
          <a:p>
            <a:fld id="{E9CE92B3-A5AC-4474-8A2C-33284235F737}" type="slidenum">
              <a:rPr lang="en-GB" smtClean="0"/>
              <a:t>‹#›</a:t>
            </a:fld>
            <a:endParaRPr lang="en-GB"/>
          </a:p>
        </p:txBody>
      </p:sp>
    </p:spTree>
    <p:extLst>
      <p:ext uri="{BB962C8B-B14F-4D97-AF65-F5344CB8AC3E}">
        <p14:creationId xmlns:p14="http://schemas.microsoft.com/office/powerpoint/2010/main" val="8503148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7EEF05-2E80-0AD1-0CB1-3D92CB358FF7}"/>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E333B6C-74FE-596F-A71F-77ABE0C4706A}"/>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GB"/>
          </a:p>
        </p:txBody>
      </p:sp>
      <p:sp>
        <p:nvSpPr>
          <p:cNvPr id="4" name="Text Placeholder 3">
            <a:extLst>
              <a:ext uri="{FF2B5EF4-FFF2-40B4-BE49-F238E27FC236}">
                <a16:creationId xmlns:a16="http://schemas.microsoft.com/office/drawing/2014/main" id="{71F7B152-36E0-B77F-CB19-A0DB35B31D74}"/>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3F242735-B875-F255-92F6-F3E362547273}"/>
              </a:ext>
            </a:extLst>
          </p:cNvPr>
          <p:cNvSpPr>
            <a:spLocks noGrp="1"/>
          </p:cNvSpPr>
          <p:nvPr>
            <p:ph type="dt" sz="half" idx="10"/>
          </p:nvPr>
        </p:nvSpPr>
        <p:spPr/>
        <p:txBody>
          <a:bodyPr/>
          <a:lstStyle/>
          <a:p>
            <a:fld id="{15A7A60F-D192-497F-94EF-6E1E0CAE11D5}" type="datetimeFigureOut">
              <a:rPr lang="en-GB" smtClean="0"/>
              <a:t>15/11/2023</a:t>
            </a:fld>
            <a:endParaRPr lang="en-GB"/>
          </a:p>
        </p:txBody>
      </p:sp>
      <p:sp>
        <p:nvSpPr>
          <p:cNvPr id="6" name="Footer Placeholder 5">
            <a:extLst>
              <a:ext uri="{FF2B5EF4-FFF2-40B4-BE49-F238E27FC236}">
                <a16:creationId xmlns:a16="http://schemas.microsoft.com/office/drawing/2014/main" id="{1D198C3B-9D87-E657-06D4-C178BCFB456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0E4894E-DC66-2E1B-C5D9-232D3DA54DF8}"/>
              </a:ext>
            </a:extLst>
          </p:cNvPr>
          <p:cNvSpPr>
            <a:spLocks noGrp="1"/>
          </p:cNvSpPr>
          <p:nvPr>
            <p:ph type="sldNum" sz="quarter" idx="12"/>
          </p:nvPr>
        </p:nvSpPr>
        <p:spPr/>
        <p:txBody>
          <a:bodyPr/>
          <a:lstStyle/>
          <a:p>
            <a:fld id="{E9CE92B3-A5AC-4474-8A2C-33284235F737}" type="slidenum">
              <a:rPr lang="en-GB" smtClean="0"/>
              <a:t>‹#›</a:t>
            </a:fld>
            <a:endParaRPr lang="en-GB"/>
          </a:p>
        </p:txBody>
      </p:sp>
    </p:spTree>
    <p:extLst>
      <p:ext uri="{BB962C8B-B14F-4D97-AF65-F5344CB8AC3E}">
        <p14:creationId xmlns:p14="http://schemas.microsoft.com/office/powerpoint/2010/main" val="17115995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1EBDD1-AB72-F52D-B626-CD67303A04C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BDFE925-6C37-A8D7-0449-EA91459AC68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D471EA7-C4CC-7E3B-2180-FCBCA0214245}"/>
              </a:ext>
            </a:extLst>
          </p:cNvPr>
          <p:cNvSpPr>
            <a:spLocks noGrp="1"/>
          </p:cNvSpPr>
          <p:nvPr>
            <p:ph type="dt" sz="half" idx="10"/>
          </p:nvPr>
        </p:nvSpPr>
        <p:spPr/>
        <p:txBody>
          <a:bodyPr/>
          <a:lstStyle/>
          <a:p>
            <a:fld id="{15A7A60F-D192-497F-94EF-6E1E0CAE11D5}" type="datetimeFigureOut">
              <a:rPr lang="en-GB" smtClean="0"/>
              <a:t>15/11/2023</a:t>
            </a:fld>
            <a:endParaRPr lang="en-GB"/>
          </a:p>
        </p:txBody>
      </p:sp>
      <p:sp>
        <p:nvSpPr>
          <p:cNvPr id="5" name="Footer Placeholder 4">
            <a:extLst>
              <a:ext uri="{FF2B5EF4-FFF2-40B4-BE49-F238E27FC236}">
                <a16:creationId xmlns:a16="http://schemas.microsoft.com/office/drawing/2014/main" id="{EBD1488E-0259-6321-8D9D-96EB13D74B2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4219974-3295-4978-072C-0E729FBD1A73}"/>
              </a:ext>
            </a:extLst>
          </p:cNvPr>
          <p:cNvSpPr>
            <a:spLocks noGrp="1"/>
          </p:cNvSpPr>
          <p:nvPr>
            <p:ph type="sldNum" sz="quarter" idx="12"/>
          </p:nvPr>
        </p:nvSpPr>
        <p:spPr/>
        <p:txBody>
          <a:bodyPr/>
          <a:lstStyle/>
          <a:p>
            <a:fld id="{E9CE92B3-A5AC-4474-8A2C-33284235F737}" type="slidenum">
              <a:rPr lang="en-GB" smtClean="0"/>
              <a:t>‹#›</a:t>
            </a:fld>
            <a:endParaRPr lang="en-GB"/>
          </a:p>
        </p:txBody>
      </p:sp>
    </p:spTree>
    <p:extLst>
      <p:ext uri="{BB962C8B-B14F-4D97-AF65-F5344CB8AC3E}">
        <p14:creationId xmlns:p14="http://schemas.microsoft.com/office/powerpoint/2010/main" val="18112648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7ACA418-0C41-46E3-3D9C-291B397D98AE}"/>
              </a:ext>
            </a:extLst>
          </p:cNvPr>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C138515-1189-1376-3018-AC7BDB35C623}"/>
              </a:ext>
            </a:extLst>
          </p:cNvPr>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0369115-C55B-CE6A-097F-3EF8503A39D6}"/>
              </a:ext>
            </a:extLst>
          </p:cNvPr>
          <p:cNvSpPr>
            <a:spLocks noGrp="1"/>
          </p:cNvSpPr>
          <p:nvPr>
            <p:ph type="dt" sz="half" idx="10"/>
          </p:nvPr>
        </p:nvSpPr>
        <p:spPr/>
        <p:txBody>
          <a:bodyPr/>
          <a:lstStyle/>
          <a:p>
            <a:fld id="{15A7A60F-D192-497F-94EF-6E1E0CAE11D5}" type="datetimeFigureOut">
              <a:rPr lang="en-GB" smtClean="0"/>
              <a:t>15/11/2023</a:t>
            </a:fld>
            <a:endParaRPr lang="en-GB"/>
          </a:p>
        </p:txBody>
      </p:sp>
      <p:sp>
        <p:nvSpPr>
          <p:cNvPr id="5" name="Footer Placeholder 4">
            <a:extLst>
              <a:ext uri="{FF2B5EF4-FFF2-40B4-BE49-F238E27FC236}">
                <a16:creationId xmlns:a16="http://schemas.microsoft.com/office/drawing/2014/main" id="{111705DE-ACC3-1B62-BACC-DC7C2343571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80F0302-09E5-FA73-3194-C14DE0291164}"/>
              </a:ext>
            </a:extLst>
          </p:cNvPr>
          <p:cNvSpPr>
            <a:spLocks noGrp="1"/>
          </p:cNvSpPr>
          <p:nvPr>
            <p:ph type="sldNum" sz="quarter" idx="12"/>
          </p:nvPr>
        </p:nvSpPr>
        <p:spPr/>
        <p:txBody>
          <a:bodyPr/>
          <a:lstStyle/>
          <a:p>
            <a:fld id="{E9CE92B3-A5AC-4474-8A2C-33284235F737}" type="slidenum">
              <a:rPr lang="en-GB" smtClean="0"/>
              <a:t>‹#›</a:t>
            </a:fld>
            <a:endParaRPr lang="en-GB"/>
          </a:p>
        </p:txBody>
      </p:sp>
    </p:spTree>
    <p:extLst>
      <p:ext uri="{BB962C8B-B14F-4D97-AF65-F5344CB8AC3E}">
        <p14:creationId xmlns:p14="http://schemas.microsoft.com/office/powerpoint/2010/main" val="40075424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AD7A99E-5B7F-6649-9A4D-E3C41FE51EE1}"/>
              </a:ext>
            </a:extLst>
          </p:cNvPr>
          <p:cNvSpPr>
            <a:spLocks noGrp="1"/>
          </p:cNvSpPr>
          <p:nvPr>
            <p:ph type="title"/>
          </p:nvPr>
        </p:nvSpPr>
        <p:spPr>
          <a:xfrm>
            <a:off x="384286" y="1516010"/>
            <a:ext cx="8058149" cy="3607785"/>
          </a:xfrm>
          <a:prstGeom prst="rect">
            <a:avLst/>
          </a:prstGeom>
        </p:spPr>
        <p:txBody>
          <a:bodyPr/>
          <a:lstStyle>
            <a:lvl1pPr>
              <a:defRPr sz="1875">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19599120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514351" y="2063396"/>
            <a:ext cx="7796030" cy="331118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EFBDC27-E420-4878-9EE6-7B9656D6442A}" type="datetimeFigureOut">
              <a:rPr lang="en-US" dirty="0"/>
              <a:t>11/15/2023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175670018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x">
  <p:cSld name="Title &amp; Bullets">
    <p:spTree>
      <p:nvGrpSpPr>
        <p:cNvPr id="1" name=""/>
        <p:cNvGrpSpPr/>
        <p:nvPr/>
      </p:nvGrpSpPr>
      <p:grpSpPr>
        <a:xfrm>
          <a:off x="0" y="0"/>
          <a:ext cx="0" cy="0"/>
          <a:chOff x="0" y="0"/>
          <a:chExt cx="0" cy="0"/>
        </a:xfrm>
      </p:grpSpPr>
      <p:sp>
        <p:nvSpPr>
          <p:cNvPr id="56" name="Title Text"/>
          <p:cNvSpPr txBox="1">
            <a:spLocks noGrp="1"/>
          </p:cNvSpPr>
          <p:nvPr>
            <p:ph type="title"/>
          </p:nvPr>
        </p:nvSpPr>
        <p:spPr>
          <a:prstGeom prst="rect">
            <a:avLst/>
          </a:prstGeom>
        </p:spPr>
        <p:txBody>
          <a:bodyPr/>
          <a:lstStyle/>
          <a:p>
            <a:r>
              <a:t>Title Text</a:t>
            </a:r>
          </a:p>
        </p:txBody>
      </p:sp>
      <p:sp>
        <p:nvSpPr>
          <p:cNvPr id="57" name="Body Level One…"/>
          <p:cNvSpPr txBox="1">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58" name="Slide Number"/>
          <p:cNvSpPr txBox="1">
            <a:spLocks noGrp="1"/>
          </p:cNvSpPr>
          <p:nvPr>
            <p:ph type="sldNum" sz="quarter" idx="2"/>
          </p:nvPr>
        </p:nvSpPr>
        <p:spPr>
          <a:xfrm>
            <a:off x="4437983" y="6500813"/>
            <a:ext cx="259105" cy="267891"/>
          </a:xfrm>
          <a:prstGeom prst="rect">
            <a:avLst/>
          </a:prstGeom>
        </p:spPr>
        <p:txBody>
          <a:bodyPr anchor="t"/>
          <a:lstStyle/>
          <a:p>
            <a:fld id="{86CB4B4D-7CA3-9044-876B-883B54F8677D}" type="slidenum">
              <a:t>‹#›</a:t>
            </a:fld>
            <a:endParaRPr/>
          </a:p>
        </p:txBody>
      </p:sp>
    </p:spTree>
    <p:extLst>
      <p:ext uri="{BB962C8B-B14F-4D97-AF65-F5344CB8AC3E}">
        <p14:creationId xmlns:p14="http://schemas.microsoft.com/office/powerpoint/2010/main" val="694976733"/>
      </p:ext>
    </p:extLst>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98BCAE4-E4DF-56DA-A567-0D05449D4D5D}"/>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CFC735F-9803-259C-18EA-C03700DE63D3}"/>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30C043A-F9F6-2403-EEB1-C6BC3D5A436F}"/>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15A7A60F-D192-497F-94EF-6E1E0CAE11D5}" type="datetimeFigureOut">
              <a:rPr lang="en-GB" smtClean="0"/>
              <a:t>15/11/2023</a:t>
            </a:fld>
            <a:endParaRPr lang="en-GB"/>
          </a:p>
        </p:txBody>
      </p:sp>
      <p:sp>
        <p:nvSpPr>
          <p:cNvPr id="5" name="Footer Placeholder 4">
            <a:extLst>
              <a:ext uri="{FF2B5EF4-FFF2-40B4-BE49-F238E27FC236}">
                <a16:creationId xmlns:a16="http://schemas.microsoft.com/office/drawing/2014/main" id="{8ACEE623-190A-71D3-79DE-892556427F7D}"/>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AAD25559-A655-D606-8FC4-CBEFF924C2A9}"/>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E9CE92B3-A5AC-4474-8A2C-33284235F737}" type="slidenum">
              <a:rPr lang="en-GB" smtClean="0"/>
              <a:t>‹#›</a:t>
            </a:fld>
            <a:endParaRPr lang="en-GB"/>
          </a:p>
        </p:txBody>
      </p:sp>
    </p:spTree>
    <p:extLst>
      <p:ext uri="{BB962C8B-B14F-4D97-AF65-F5344CB8AC3E}">
        <p14:creationId xmlns:p14="http://schemas.microsoft.com/office/powerpoint/2010/main" val="3141062922"/>
      </p:ext>
    </p:extLst>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3" r:id="rId9"/>
    <p:sldLayoutId id="2147483724" r:id="rId10"/>
    <p:sldLayoutId id="2147483725" r:id="rId11"/>
    <p:sldLayoutId id="2147483726" r:id="rId12"/>
    <p:sldLayoutId id="2147483727" r:id="rId13"/>
    <p:sldLayoutId id="2147483728" r:id="rId14"/>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3" Type="http://schemas.openxmlformats.org/officeDocument/2006/relationships/hyperlink" Target="https://www.wtm.com/london/en-gb.html" TargetMode="External"/><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wtm.com/london/en-gb/about/sustainability.html"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rxglobal.com/unleashing-new-generation-travel-talent"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s://www.publicdomainpictures.net/en/view-image.php?image=232623&amp;picture=hands-holding-task-word" TargetMode="External"/><Relationship Id="rId2" Type="http://schemas.openxmlformats.org/officeDocument/2006/relationships/image" Target="../media/image14.jp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hyperlink" Target="https://www.thepurpleguide.co.uk/index.php/the-purple-guide" TargetMode="External"/><Relationship Id="rId2" Type="http://schemas.openxmlformats.org/officeDocument/2006/relationships/hyperlink" Target="https://www.hse.gov.uk/event-safety/" TargetMode="External"/><Relationship Id="rId1" Type="http://schemas.openxmlformats.org/officeDocument/2006/relationships/slideLayout" Target="../slideLayouts/slideLayout2.xml"/><Relationship Id="rId5" Type="http://schemas.openxmlformats.org/officeDocument/2006/relationships/hyperlink" Target="https://www.greeneventbook.com/" TargetMode="External"/><Relationship Id="rId4" Type="http://schemas.openxmlformats.org/officeDocument/2006/relationships/hyperlink" Target="https://theatregreenbook.com/news-events/" TargetMode="Externa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l="-17000" r="-17000"/>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79512" y="620688"/>
            <a:ext cx="4318248" cy="1829761"/>
          </a:xfrm>
        </p:spPr>
        <p:txBody>
          <a:bodyPr/>
          <a:lstStyle/>
          <a:p>
            <a:r>
              <a:rPr lang="en-GB" dirty="0">
                <a:solidFill>
                  <a:schemeClr val="bg1"/>
                </a:solidFill>
              </a:rPr>
              <a:t>Operations Management </a:t>
            </a:r>
          </a:p>
        </p:txBody>
      </p:sp>
      <p:sp>
        <p:nvSpPr>
          <p:cNvPr id="3" name="Subtitle 2"/>
          <p:cNvSpPr>
            <a:spLocks noGrp="1"/>
          </p:cNvSpPr>
          <p:nvPr>
            <p:ph type="subTitle" idx="1"/>
          </p:nvPr>
        </p:nvSpPr>
        <p:spPr>
          <a:xfrm>
            <a:off x="611560" y="3212976"/>
            <a:ext cx="3573016" cy="1655762"/>
          </a:xfrm>
        </p:spPr>
        <p:txBody>
          <a:bodyPr>
            <a:normAutofit/>
          </a:bodyPr>
          <a:lstStyle/>
          <a:p>
            <a:r>
              <a:rPr lang="en-GB" dirty="0">
                <a:solidFill>
                  <a:schemeClr val="bg1"/>
                </a:solidFill>
              </a:rPr>
              <a:t>Event Planning, Logistics, Exhibitions, Events and Operational Set Up</a:t>
            </a:r>
          </a:p>
          <a:p>
            <a:endParaRPr lang="en-GB" dirty="0">
              <a:solidFill>
                <a:schemeClr val="bg1"/>
              </a:solidFill>
            </a:endParaRPr>
          </a:p>
          <a:p>
            <a:r>
              <a:rPr lang="en-GB" dirty="0">
                <a:solidFill>
                  <a:schemeClr val="bg1"/>
                </a:solidFill>
              </a:rPr>
              <a:t>WEEK 7 </a:t>
            </a:r>
          </a:p>
        </p:txBody>
      </p:sp>
    </p:spTree>
    <p:extLst>
      <p:ext uri="{BB962C8B-B14F-4D97-AF65-F5344CB8AC3E}">
        <p14:creationId xmlns:p14="http://schemas.microsoft.com/office/powerpoint/2010/main" val="42432671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465CD2-B992-7935-EEBD-36F784747F0D}"/>
              </a:ext>
            </a:extLst>
          </p:cNvPr>
          <p:cNvSpPr>
            <a:spLocks noGrp="1"/>
          </p:cNvSpPr>
          <p:nvPr>
            <p:ph type="title"/>
          </p:nvPr>
        </p:nvSpPr>
        <p:spPr>
          <a:xfrm>
            <a:off x="157163" y="948333"/>
            <a:ext cx="7886700" cy="994172"/>
          </a:xfrm>
        </p:spPr>
        <p:txBody>
          <a:bodyPr/>
          <a:lstStyle/>
          <a:p>
            <a:r>
              <a:rPr lang="en-GB" b="1" dirty="0"/>
              <a:t>Operations management TASK </a:t>
            </a:r>
          </a:p>
        </p:txBody>
      </p:sp>
      <p:sp>
        <p:nvSpPr>
          <p:cNvPr id="3" name="Text Placeholder 2">
            <a:extLst>
              <a:ext uri="{FF2B5EF4-FFF2-40B4-BE49-F238E27FC236}">
                <a16:creationId xmlns:a16="http://schemas.microsoft.com/office/drawing/2014/main" id="{9162A70A-CD81-F414-C521-D64DA69EA39D}"/>
              </a:ext>
            </a:extLst>
          </p:cNvPr>
          <p:cNvSpPr>
            <a:spLocks noGrp="1"/>
          </p:cNvSpPr>
          <p:nvPr>
            <p:ph type="body" idx="1"/>
          </p:nvPr>
        </p:nvSpPr>
        <p:spPr>
          <a:xfrm>
            <a:off x="82154" y="1942504"/>
            <a:ext cx="7886700" cy="3263504"/>
          </a:xfrm>
        </p:spPr>
        <p:txBody>
          <a:bodyPr/>
          <a:lstStyle/>
          <a:p>
            <a:r>
              <a:rPr lang="en-GB" dirty="0"/>
              <a:t>In your groups </a:t>
            </a:r>
          </a:p>
          <a:p>
            <a:r>
              <a:rPr lang="en-GB" dirty="0"/>
              <a:t>Consider a risk assessment on this event </a:t>
            </a:r>
          </a:p>
          <a:p>
            <a:r>
              <a:rPr lang="en-GB" dirty="0"/>
              <a:t>Think of inherent risks / residual risks, risk scoring factors</a:t>
            </a:r>
          </a:p>
          <a:p>
            <a:r>
              <a:rPr lang="en-GB" dirty="0"/>
              <a:t>Critical dependencies </a:t>
            </a:r>
          </a:p>
          <a:p>
            <a:r>
              <a:rPr lang="en-GB" dirty="0"/>
              <a:t>Emergency procedures</a:t>
            </a:r>
          </a:p>
          <a:p>
            <a:r>
              <a:rPr lang="en-GB" dirty="0"/>
              <a:t>Risk based audit</a:t>
            </a:r>
          </a:p>
          <a:p>
            <a:r>
              <a:rPr lang="en-GB" dirty="0"/>
              <a:t>Operational risk / financial risk/ </a:t>
            </a:r>
          </a:p>
          <a:p>
            <a:r>
              <a:rPr lang="en-GB" dirty="0"/>
              <a:t>Internal / external / environmental risks</a:t>
            </a:r>
          </a:p>
          <a:p>
            <a:endParaRPr lang="en-GB" dirty="0"/>
          </a:p>
          <a:p>
            <a:endParaRPr lang="en-GB" dirty="0"/>
          </a:p>
        </p:txBody>
      </p:sp>
      <p:pic>
        <p:nvPicPr>
          <p:cNvPr id="4" name="Picture 3">
            <a:extLst>
              <a:ext uri="{FF2B5EF4-FFF2-40B4-BE49-F238E27FC236}">
                <a16:creationId xmlns:a16="http://schemas.microsoft.com/office/drawing/2014/main" id="{637643A5-033C-A2BF-4978-8110B6F289F8}"/>
              </a:ext>
            </a:extLst>
          </p:cNvPr>
          <p:cNvPicPr>
            <a:picLocks noChangeAspect="1"/>
          </p:cNvPicPr>
          <p:nvPr/>
        </p:nvPicPr>
        <p:blipFill>
          <a:blip r:embed="rId2"/>
          <a:stretch>
            <a:fillRect/>
          </a:stretch>
        </p:blipFill>
        <p:spPr>
          <a:xfrm>
            <a:off x="6162511" y="1528762"/>
            <a:ext cx="2688596" cy="2688596"/>
          </a:xfrm>
          <a:prstGeom prst="rect">
            <a:avLst/>
          </a:prstGeom>
        </p:spPr>
      </p:pic>
    </p:spTree>
    <p:extLst>
      <p:ext uri="{BB962C8B-B14F-4D97-AF65-F5344CB8AC3E}">
        <p14:creationId xmlns:p14="http://schemas.microsoft.com/office/powerpoint/2010/main" val="215441121"/>
      </p:ext>
    </p:extLst>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61BF0109-4EFE-8A6E-E89E-61EE7811D8D9}"/>
              </a:ext>
            </a:extLst>
          </p:cNvPr>
          <p:cNvPicPr>
            <a:picLocks noChangeAspect="1"/>
          </p:cNvPicPr>
          <p:nvPr/>
        </p:nvPicPr>
        <p:blipFill>
          <a:blip r:embed="rId2"/>
          <a:stretch>
            <a:fillRect/>
          </a:stretch>
        </p:blipFill>
        <p:spPr>
          <a:xfrm>
            <a:off x="6894258" y="875375"/>
            <a:ext cx="2070230" cy="2070230"/>
          </a:xfrm>
          <a:prstGeom prst="rect">
            <a:avLst/>
          </a:prstGeom>
        </p:spPr>
      </p:pic>
      <p:sp>
        <p:nvSpPr>
          <p:cNvPr id="2" name="Content Placeholder 1">
            <a:extLst>
              <a:ext uri="{FF2B5EF4-FFF2-40B4-BE49-F238E27FC236}">
                <a16:creationId xmlns:a16="http://schemas.microsoft.com/office/drawing/2014/main" id="{2F2E4339-0D0B-AD41-F3E8-322D1DEDEA79}"/>
              </a:ext>
            </a:extLst>
          </p:cNvPr>
          <p:cNvSpPr>
            <a:spLocks noGrp="1"/>
          </p:cNvSpPr>
          <p:nvPr>
            <p:ph idx="1"/>
          </p:nvPr>
        </p:nvSpPr>
        <p:spPr>
          <a:xfrm>
            <a:off x="107504" y="404664"/>
            <a:ext cx="6172200" cy="5400600"/>
          </a:xfrm>
        </p:spPr>
        <p:txBody>
          <a:bodyPr>
            <a:normAutofit fontScale="92500" lnSpcReduction="10000"/>
          </a:bodyPr>
          <a:lstStyle/>
          <a:p>
            <a:pPr>
              <a:lnSpc>
                <a:spcPct val="120000"/>
              </a:lnSpc>
            </a:pPr>
            <a:r>
              <a:rPr lang="en-GB" sz="2300" dirty="0">
                <a:latin typeface="Calibri" panose="020F0502020204030204" pitchFamily="34" charset="0"/>
                <a:cs typeface="Calibri" panose="020F0502020204030204" pitchFamily="34" charset="0"/>
              </a:rPr>
              <a:t>Launched in 1980 at Olympia</a:t>
            </a:r>
          </a:p>
          <a:p>
            <a:pPr>
              <a:lnSpc>
                <a:spcPct val="120000"/>
              </a:lnSpc>
            </a:pPr>
            <a:r>
              <a:rPr lang="en-GB" sz="2300" dirty="0">
                <a:latin typeface="Calibri" panose="020F0502020204030204" pitchFamily="34" charset="0"/>
                <a:cs typeface="Calibri" panose="020F0502020204030204" pitchFamily="34" charset="0"/>
              </a:rPr>
              <a:t>focused on showcasing how the industry has evolved and reshaped itself over the last few years to meet the demands of the new consumer market</a:t>
            </a:r>
          </a:p>
          <a:p>
            <a:pPr>
              <a:lnSpc>
                <a:spcPct val="120000"/>
              </a:lnSpc>
            </a:pPr>
            <a:r>
              <a:rPr lang="en-GB" sz="2300" dirty="0">
                <a:latin typeface="Calibri" panose="020F0502020204030204" pitchFamily="34" charset="0"/>
                <a:cs typeface="Calibri" panose="020F0502020204030204" pitchFamily="34" charset="0"/>
              </a:rPr>
              <a:t>market leading international travel event unlocking business opportunities for inbound and outbound tourism professionals</a:t>
            </a:r>
          </a:p>
          <a:p>
            <a:pPr>
              <a:lnSpc>
                <a:spcPct val="120000"/>
              </a:lnSpc>
            </a:pPr>
            <a:r>
              <a:rPr lang="en-GB" sz="2300" dirty="0">
                <a:latin typeface="Calibri" panose="020F0502020204030204" pitchFamily="34" charset="0"/>
                <a:cs typeface="Calibri" panose="020F0502020204030204" pitchFamily="34" charset="0"/>
              </a:rPr>
              <a:t>Trade Show – Business to Business (B2B)</a:t>
            </a:r>
          </a:p>
          <a:p>
            <a:pPr>
              <a:lnSpc>
                <a:spcPct val="120000"/>
              </a:lnSpc>
            </a:pPr>
            <a:r>
              <a:rPr lang="en-GB" sz="2300" dirty="0">
                <a:latin typeface="Calibri" panose="020F0502020204030204" pitchFamily="34" charset="0"/>
                <a:cs typeface="Calibri" panose="020F0502020204030204" pitchFamily="34" charset="0"/>
              </a:rPr>
              <a:t>Reed Exhibitions</a:t>
            </a:r>
          </a:p>
          <a:p>
            <a:pPr>
              <a:lnSpc>
                <a:spcPct val="120000"/>
              </a:lnSpc>
            </a:pPr>
            <a:r>
              <a:rPr lang="en-GB" sz="2300" dirty="0">
                <a:latin typeface="Calibri" panose="020F0502020204030204" pitchFamily="34" charset="0"/>
                <a:cs typeface="Calibri" panose="020F0502020204030204" pitchFamily="34" charset="0"/>
              </a:rPr>
              <a:t>NTO’s and international travel providers to do business with world-class travel buyers, as well as to showcase their services to the international press.</a:t>
            </a:r>
          </a:p>
          <a:p>
            <a:pPr>
              <a:lnSpc>
                <a:spcPct val="120000"/>
              </a:lnSpc>
            </a:pPr>
            <a:r>
              <a:rPr lang="en-GB" sz="2300" dirty="0">
                <a:latin typeface="Calibri" panose="020F0502020204030204" pitchFamily="34" charset="0"/>
                <a:cs typeface="Calibri" panose="020F0502020204030204" pitchFamily="34" charset="0"/>
                <a:hlinkClick r:id="rId3"/>
              </a:rPr>
              <a:t>https://www.wtm.com/london/en-gb.html</a:t>
            </a:r>
            <a:endParaRPr lang="en-GB" sz="2300" dirty="0">
              <a:latin typeface="Calibri" panose="020F0502020204030204" pitchFamily="34" charset="0"/>
              <a:cs typeface="Calibri" panose="020F0502020204030204" pitchFamily="34" charset="0"/>
            </a:endParaRPr>
          </a:p>
          <a:p>
            <a:pPr>
              <a:lnSpc>
                <a:spcPct val="110000"/>
              </a:lnSpc>
            </a:pPr>
            <a:endParaRPr lang="en-GB" sz="1950" dirty="0">
              <a:latin typeface="Calibri" panose="020F0502020204030204" pitchFamily="34" charset="0"/>
              <a:cs typeface="Calibri" panose="020F0502020204030204" pitchFamily="34" charset="0"/>
            </a:endParaRPr>
          </a:p>
          <a:p>
            <a:pPr>
              <a:lnSpc>
                <a:spcPct val="110000"/>
              </a:lnSpc>
            </a:pPr>
            <a:endParaRPr lang="en-GB" sz="1950" dirty="0">
              <a:latin typeface="Calibri" panose="020F0502020204030204" pitchFamily="34" charset="0"/>
              <a:cs typeface="Calibri" panose="020F0502020204030204" pitchFamily="34" charset="0"/>
            </a:endParaRPr>
          </a:p>
          <a:p>
            <a:endParaRPr lang="en-GB" dirty="0"/>
          </a:p>
        </p:txBody>
      </p:sp>
    </p:spTree>
    <p:extLst>
      <p:ext uri="{BB962C8B-B14F-4D97-AF65-F5344CB8AC3E}">
        <p14:creationId xmlns:p14="http://schemas.microsoft.com/office/powerpoint/2010/main" val="12471885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DE32318-69C5-BF53-B4A8-DB7287D51DFB}"/>
              </a:ext>
            </a:extLst>
          </p:cNvPr>
          <p:cNvSpPr>
            <a:spLocks noGrp="1"/>
          </p:cNvSpPr>
          <p:nvPr>
            <p:ph type="title"/>
          </p:nvPr>
        </p:nvSpPr>
        <p:spPr/>
        <p:txBody>
          <a:bodyPr>
            <a:normAutofit/>
          </a:bodyPr>
          <a:lstStyle/>
          <a:p>
            <a:r>
              <a:rPr lang="en-GB" b="1" i="0" dirty="0">
                <a:solidFill>
                  <a:srgbClr val="333333"/>
                </a:solidFill>
                <a:effectLst/>
                <a:latin typeface="Calibri" panose="020F0502020204030204" pitchFamily="34" charset="0"/>
                <a:cs typeface="Calibri" panose="020F0502020204030204" pitchFamily="34" charset="0"/>
              </a:rPr>
              <a:t>Sustainability commitment</a:t>
            </a:r>
            <a:br>
              <a:rPr lang="en-GB" b="1" i="0" dirty="0">
                <a:solidFill>
                  <a:srgbClr val="333333"/>
                </a:solidFill>
                <a:effectLst/>
                <a:latin typeface="Calibri" panose="020F0502020204030204" pitchFamily="34" charset="0"/>
                <a:cs typeface="Calibri" panose="020F0502020204030204" pitchFamily="34" charset="0"/>
              </a:rPr>
            </a:br>
            <a:endParaRPr lang="en-GB" dirty="0">
              <a:latin typeface="Calibri" panose="020F0502020204030204" pitchFamily="34" charset="0"/>
              <a:cs typeface="Calibri" panose="020F0502020204030204" pitchFamily="34" charset="0"/>
            </a:endParaRPr>
          </a:p>
        </p:txBody>
      </p:sp>
      <p:sp>
        <p:nvSpPr>
          <p:cNvPr id="2" name="Content Placeholder 1">
            <a:extLst>
              <a:ext uri="{FF2B5EF4-FFF2-40B4-BE49-F238E27FC236}">
                <a16:creationId xmlns:a16="http://schemas.microsoft.com/office/drawing/2014/main" id="{389EF1E8-B47D-9ED5-C60B-B30697A62BBA}"/>
              </a:ext>
            </a:extLst>
          </p:cNvPr>
          <p:cNvSpPr>
            <a:spLocks noGrp="1"/>
          </p:cNvSpPr>
          <p:nvPr>
            <p:ph idx="1"/>
          </p:nvPr>
        </p:nvSpPr>
        <p:spPr/>
        <p:txBody>
          <a:bodyPr>
            <a:normAutofit/>
          </a:bodyPr>
          <a:lstStyle/>
          <a:p>
            <a:r>
              <a:rPr lang="en-GB" sz="1800" dirty="0">
                <a:latin typeface="Calibri" panose="020F0502020204030204" pitchFamily="34" charset="0"/>
                <a:cs typeface="Calibri" panose="020F0502020204030204" pitchFamily="34" charset="0"/>
              </a:rPr>
              <a:t>increasing amount of EU and national legislation with regards to material waste and its disposal at events. </a:t>
            </a:r>
          </a:p>
          <a:p>
            <a:r>
              <a:rPr lang="en-GB" sz="1800" dirty="0">
                <a:latin typeface="Calibri" panose="020F0502020204030204" pitchFamily="34" charset="0"/>
                <a:cs typeface="Calibri" panose="020F0502020204030204" pitchFamily="34" charset="0"/>
              </a:rPr>
              <a:t>For events, this legislation puts increasing responsibilities on the venue and organisers to ensure that waste is now separated before it leaves the exhibition site and that the maximum amount of material goes to be </a:t>
            </a:r>
            <a:r>
              <a:rPr lang="en-GB" sz="1800" b="1" dirty="0">
                <a:latin typeface="Calibri" panose="020F0502020204030204" pitchFamily="34" charset="0"/>
                <a:cs typeface="Calibri" panose="020F0502020204030204" pitchFamily="34" charset="0"/>
              </a:rPr>
              <a:t>recycled</a:t>
            </a:r>
            <a:r>
              <a:rPr lang="en-GB" sz="1800" dirty="0">
                <a:latin typeface="Calibri" panose="020F0502020204030204" pitchFamily="34" charset="0"/>
                <a:cs typeface="Calibri" panose="020F0502020204030204" pitchFamily="34" charset="0"/>
              </a:rPr>
              <a:t> rather than going to landfill.</a:t>
            </a:r>
          </a:p>
          <a:p>
            <a:r>
              <a:rPr lang="en-GB" sz="1800" dirty="0">
                <a:latin typeface="Calibri" panose="020F0502020204030204" pitchFamily="34" charset="0"/>
                <a:cs typeface="Calibri" panose="020F0502020204030204" pitchFamily="34" charset="0"/>
                <a:hlinkClick r:id="rId2"/>
              </a:rPr>
              <a:t>https://www.wtm.com/london/en-gb/about/sustainability.html</a:t>
            </a:r>
            <a:endParaRPr lang="en-GB" sz="1800" dirty="0">
              <a:latin typeface="Calibri" panose="020F0502020204030204" pitchFamily="34" charset="0"/>
              <a:cs typeface="Calibri" panose="020F0502020204030204" pitchFamily="34" charset="0"/>
            </a:endParaRPr>
          </a:p>
          <a:p>
            <a:endParaRPr lang="en-GB" dirty="0"/>
          </a:p>
          <a:p>
            <a:endParaRPr lang="en-GB" dirty="0"/>
          </a:p>
        </p:txBody>
      </p:sp>
      <p:pic>
        <p:nvPicPr>
          <p:cNvPr id="4" name="Picture 3">
            <a:extLst>
              <a:ext uri="{FF2B5EF4-FFF2-40B4-BE49-F238E27FC236}">
                <a16:creationId xmlns:a16="http://schemas.microsoft.com/office/drawing/2014/main" id="{491A7383-62BF-6B5B-7E98-AD26E078A8A6}"/>
              </a:ext>
            </a:extLst>
          </p:cNvPr>
          <p:cNvPicPr>
            <a:picLocks noChangeAspect="1"/>
          </p:cNvPicPr>
          <p:nvPr/>
        </p:nvPicPr>
        <p:blipFill>
          <a:blip r:embed="rId3"/>
          <a:stretch>
            <a:fillRect/>
          </a:stretch>
        </p:blipFill>
        <p:spPr>
          <a:xfrm>
            <a:off x="7276300" y="3689995"/>
            <a:ext cx="1483700" cy="1483700"/>
          </a:xfrm>
          <a:prstGeom prst="rect">
            <a:avLst/>
          </a:prstGeom>
        </p:spPr>
      </p:pic>
    </p:spTree>
    <p:extLst>
      <p:ext uri="{BB962C8B-B14F-4D97-AF65-F5344CB8AC3E}">
        <p14:creationId xmlns:p14="http://schemas.microsoft.com/office/powerpoint/2010/main" val="38102109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5900" y="1063228"/>
            <a:ext cx="6172200" cy="583574"/>
          </a:xfrm>
        </p:spPr>
        <p:txBody>
          <a:bodyPr>
            <a:normAutofit/>
          </a:bodyPr>
          <a:lstStyle/>
          <a:p>
            <a:r>
              <a:rPr lang="en-GB" sz="3000" dirty="0">
                <a:latin typeface="Calibri" panose="020F0502020204030204" pitchFamily="34" charset="0"/>
                <a:cs typeface="Calibri" panose="020F0502020204030204" pitchFamily="34" charset="0"/>
              </a:rPr>
              <a:t>Facts and Figures</a:t>
            </a:r>
          </a:p>
        </p:txBody>
      </p:sp>
      <p:sp>
        <p:nvSpPr>
          <p:cNvPr id="3" name="Content Placeholder 2"/>
          <p:cNvSpPr>
            <a:spLocks noGrp="1"/>
          </p:cNvSpPr>
          <p:nvPr>
            <p:ph idx="1"/>
          </p:nvPr>
        </p:nvSpPr>
        <p:spPr/>
        <p:txBody>
          <a:bodyPr>
            <a:normAutofit/>
          </a:bodyPr>
          <a:lstStyle/>
          <a:p>
            <a:r>
              <a:rPr lang="en-GB" sz="1800" dirty="0">
                <a:latin typeface="Calibri" panose="020F0502020204030204" pitchFamily="34" charset="0"/>
                <a:cs typeface="Calibri" panose="020F0502020204030204" pitchFamily="34" charset="0"/>
              </a:rPr>
              <a:t>2.5b Industry contract generated</a:t>
            </a:r>
          </a:p>
          <a:p>
            <a:r>
              <a:rPr lang="en-GB" sz="1800" dirty="0">
                <a:latin typeface="Calibri" panose="020F0502020204030204" pitchFamily="34" charset="0"/>
                <a:cs typeface="Calibri" panose="020F0502020204030204" pitchFamily="34" charset="0"/>
              </a:rPr>
              <a:t>50k Senior Travel industry Professionals Attend</a:t>
            </a:r>
          </a:p>
          <a:p>
            <a:r>
              <a:rPr lang="en-GB" sz="1800" dirty="0">
                <a:latin typeface="Calibri" panose="020F0502020204030204" pitchFamily="34" charset="0"/>
                <a:cs typeface="Calibri" panose="020F0502020204030204" pitchFamily="34" charset="0"/>
              </a:rPr>
              <a:t>Government Ministers</a:t>
            </a:r>
          </a:p>
          <a:p>
            <a:r>
              <a:rPr lang="en-GB" sz="1800" dirty="0">
                <a:latin typeface="Calibri" panose="020F0502020204030204" pitchFamily="34" charset="0"/>
                <a:cs typeface="Calibri" panose="020F0502020204030204" pitchFamily="34" charset="0"/>
              </a:rPr>
              <a:t>3K Media Attendees</a:t>
            </a:r>
          </a:p>
          <a:p>
            <a:r>
              <a:rPr lang="en-GB" sz="1800" dirty="0">
                <a:latin typeface="Calibri" panose="020F0502020204030204" pitchFamily="34" charset="0"/>
                <a:cs typeface="Calibri" panose="020F0502020204030204" pitchFamily="34" charset="0"/>
              </a:rPr>
              <a:t>100 New Stories</a:t>
            </a:r>
          </a:p>
          <a:p>
            <a:r>
              <a:rPr lang="en-GB" sz="1800" dirty="0">
                <a:latin typeface="Calibri" panose="020F0502020204030204" pitchFamily="34" charset="0"/>
                <a:cs typeface="Calibri" panose="020F0502020204030204" pitchFamily="34" charset="0"/>
              </a:rPr>
              <a:t>International Press</a:t>
            </a:r>
          </a:p>
          <a:p>
            <a:r>
              <a:rPr lang="en-GB" sz="1800" dirty="0">
                <a:latin typeface="Calibri" panose="020F0502020204030204" pitchFamily="34" charset="0"/>
                <a:cs typeface="Calibri" panose="020F0502020204030204" pitchFamily="34" charset="0"/>
              </a:rPr>
              <a:t>8 Regions</a:t>
            </a:r>
          </a:p>
          <a:p>
            <a:endParaRPr lang="en-GB" dirty="0"/>
          </a:p>
        </p:txBody>
      </p:sp>
      <p:pic>
        <p:nvPicPr>
          <p:cNvPr id="4" name="Picture 3">
            <a:extLst>
              <a:ext uri="{FF2B5EF4-FFF2-40B4-BE49-F238E27FC236}">
                <a16:creationId xmlns:a16="http://schemas.microsoft.com/office/drawing/2014/main" id="{E09482B9-4994-6341-62F7-D51B310D3939}"/>
              </a:ext>
            </a:extLst>
          </p:cNvPr>
          <p:cNvPicPr>
            <a:picLocks noChangeAspect="1"/>
          </p:cNvPicPr>
          <p:nvPr/>
        </p:nvPicPr>
        <p:blipFill>
          <a:blip r:embed="rId2"/>
          <a:stretch>
            <a:fillRect/>
          </a:stretch>
        </p:blipFill>
        <p:spPr>
          <a:xfrm>
            <a:off x="5385627" y="1491258"/>
            <a:ext cx="3465479" cy="3465479"/>
          </a:xfrm>
          <a:prstGeom prst="rect">
            <a:avLst/>
          </a:prstGeom>
        </p:spPr>
      </p:pic>
    </p:spTree>
    <p:extLst>
      <p:ext uri="{BB962C8B-B14F-4D97-AF65-F5344CB8AC3E}">
        <p14:creationId xmlns:p14="http://schemas.microsoft.com/office/powerpoint/2010/main" val="39799561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63710" y="857250"/>
            <a:ext cx="5057048" cy="648072"/>
          </a:xfrm>
        </p:spPr>
        <p:txBody>
          <a:bodyPr>
            <a:normAutofit/>
          </a:bodyPr>
          <a:lstStyle/>
          <a:p>
            <a:r>
              <a:rPr lang="en-GB" sz="3000" dirty="0">
                <a:latin typeface="Calibri" panose="020F0502020204030204" pitchFamily="34" charset="0"/>
                <a:cs typeface="Calibri" panose="020F0502020204030204" pitchFamily="34" charset="0"/>
              </a:rPr>
              <a:t>  Developments at WTM</a:t>
            </a:r>
          </a:p>
        </p:txBody>
      </p:sp>
      <p:sp>
        <p:nvSpPr>
          <p:cNvPr id="3" name="Content Placeholder 2"/>
          <p:cNvSpPr>
            <a:spLocks noGrp="1"/>
          </p:cNvSpPr>
          <p:nvPr>
            <p:ph idx="1"/>
          </p:nvPr>
        </p:nvSpPr>
        <p:spPr>
          <a:xfrm>
            <a:off x="0" y="1290608"/>
            <a:ext cx="9049346" cy="3966020"/>
          </a:xfrm>
        </p:spPr>
        <p:txBody>
          <a:bodyPr>
            <a:normAutofit fontScale="40000" lnSpcReduction="20000"/>
          </a:bodyPr>
          <a:lstStyle/>
          <a:p>
            <a:pPr>
              <a:lnSpc>
                <a:spcPct val="120000"/>
              </a:lnSpc>
            </a:pPr>
            <a:r>
              <a:rPr lang="en-GB" sz="2850" dirty="0">
                <a:latin typeface="Calibri" panose="020F0502020204030204" pitchFamily="34" charset="0"/>
                <a:cs typeface="Calibri" panose="020F0502020204030204" pitchFamily="34" charset="0"/>
              </a:rPr>
              <a:t>1982 Launch – 350 Exhibitors, 7,753 trade attended</a:t>
            </a:r>
          </a:p>
          <a:p>
            <a:pPr>
              <a:lnSpc>
                <a:spcPct val="120000"/>
              </a:lnSpc>
            </a:pPr>
            <a:r>
              <a:rPr lang="en-GB" sz="2850" dirty="0">
                <a:latin typeface="Calibri" panose="020F0502020204030204" pitchFamily="34" charset="0"/>
                <a:cs typeface="Calibri" panose="020F0502020204030204" pitchFamily="34" charset="0"/>
              </a:rPr>
              <a:t>1992 Moved to Earls Court, used Boat Show Pool  and WTM Meridian Club Launched - 7K exhibitors</a:t>
            </a:r>
          </a:p>
          <a:p>
            <a:pPr>
              <a:lnSpc>
                <a:spcPct val="120000"/>
              </a:lnSpc>
            </a:pPr>
            <a:r>
              <a:rPr lang="en-GB" sz="2850" dirty="0">
                <a:latin typeface="Calibri" panose="020F0502020204030204" pitchFamily="34" charset="0"/>
                <a:cs typeface="Calibri" panose="020F0502020204030204" pitchFamily="34" charset="0"/>
              </a:rPr>
              <a:t>1994 Environmental Awareness Day Launched</a:t>
            </a:r>
          </a:p>
          <a:p>
            <a:pPr>
              <a:lnSpc>
                <a:spcPct val="120000"/>
              </a:lnSpc>
            </a:pPr>
            <a:r>
              <a:rPr lang="en-GB" sz="2850" dirty="0">
                <a:latin typeface="Calibri" panose="020F0502020204030204" pitchFamily="34" charset="0"/>
                <a:cs typeface="Calibri" panose="020F0502020204030204" pitchFamily="34" charset="0"/>
              </a:rPr>
              <a:t>1998 Water Aid Launched Raised £1m Supported 900k people in 28 countries</a:t>
            </a:r>
          </a:p>
          <a:p>
            <a:pPr>
              <a:lnSpc>
                <a:spcPct val="120000"/>
              </a:lnSpc>
            </a:pPr>
            <a:r>
              <a:rPr lang="en-GB" sz="2850" dirty="0">
                <a:latin typeface="Calibri" panose="020F0502020204030204" pitchFamily="34" charset="0"/>
                <a:cs typeface="Calibri" panose="020F0502020204030204" pitchFamily="34" charset="0"/>
              </a:rPr>
              <a:t>2001 Programme rewritten post 9/11 – 2 mins silence - Aimed to re build confidence and explore impacts</a:t>
            </a:r>
          </a:p>
          <a:p>
            <a:pPr>
              <a:lnSpc>
                <a:spcPct val="120000"/>
              </a:lnSpc>
            </a:pPr>
            <a:r>
              <a:rPr lang="en-GB" sz="2850" dirty="0">
                <a:latin typeface="Calibri" panose="020F0502020204030204" pitchFamily="34" charset="0"/>
                <a:cs typeface="Calibri" panose="020F0502020204030204" pitchFamily="34" charset="0"/>
              </a:rPr>
              <a:t>2002 Moved to Excel</a:t>
            </a:r>
          </a:p>
          <a:p>
            <a:pPr>
              <a:lnSpc>
                <a:spcPct val="120000"/>
              </a:lnSpc>
            </a:pPr>
            <a:r>
              <a:rPr lang="en-GB" sz="2850" dirty="0">
                <a:latin typeface="Calibri" panose="020F0502020204030204" pitchFamily="34" charset="0"/>
                <a:cs typeface="Calibri" panose="020F0502020204030204" pitchFamily="34" charset="0"/>
              </a:rPr>
              <a:t>2004 Environmental Awareness Day renamed World Responsible Tourism Day</a:t>
            </a:r>
          </a:p>
          <a:p>
            <a:pPr>
              <a:lnSpc>
                <a:spcPct val="120000"/>
              </a:lnSpc>
            </a:pPr>
            <a:r>
              <a:rPr lang="en-GB" sz="2850" dirty="0">
                <a:latin typeface="Calibri" panose="020F0502020204030204" pitchFamily="34" charset="0"/>
                <a:cs typeface="Calibri" panose="020F0502020204030204" pitchFamily="34" charset="0"/>
              </a:rPr>
              <a:t>2007 Hosted 1</a:t>
            </a:r>
            <a:r>
              <a:rPr lang="en-GB" sz="2850" baseline="30000" dirty="0">
                <a:latin typeface="Calibri" panose="020F0502020204030204" pitchFamily="34" charset="0"/>
                <a:cs typeface="Calibri" panose="020F0502020204030204" pitchFamily="34" charset="0"/>
              </a:rPr>
              <a:t>st</a:t>
            </a:r>
            <a:r>
              <a:rPr lang="en-GB" sz="2850" dirty="0">
                <a:latin typeface="Calibri" panose="020F0502020204030204" pitchFamily="34" charset="0"/>
                <a:cs typeface="Calibri" panose="020F0502020204030204" pitchFamily="34" charset="0"/>
              </a:rPr>
              <a:t> UNWTO Ministers summit on Tourism and Climate - Bali Summit</a:t>
            </a:r>
          </a:p>
          <a:p>
            <a:pPr>
              <a:lnSpc>
                <a:spcPct val="120000"/>
              </a:lnSpc>
            </a:pPr>
            <a:r>
              <a:rPr lang="en-GB" sz="2850" dirty="0">
                <a:latin typeface="Calibri" panose="020F0502020204030204" pitchFamily="34" charset="0"/>
                <a:cs typeface="Calibri" panose="020F0502020204030204" pitchFamily="34" charset="0"/>
              </a:rPr>
              <a:t>2008 11K exhibitors</a:t>
            </a:r>
          </a:p>
          <a:p>
            <a:pPr>
              <a:lnSpc>
                <a:spcPct val="120000"/>
              </a:lnSpc>
            </a:pPr>
            <a:r>
              <a:rPr lang="en-GB" sz="2850" dirty="0">
                <a:latin typeface="Calibri" panose="020F0502020204030204" pitchFamily="34" charset="0"/>
                <a:cs typeface="Calibri" panose="020F0502020204030204" pitchFamily="34" charset="0"/>
              </a:rPr>
              <a:t>2010 Speed Networking Introduced</a:t>
            </a:r>
          </a:p>
          <a:p>
            <a:pPr>
              <a:lnSpc>
                <a:spcPct val="120000"/>
              </a:lnSpc>
            </a:pPr>
            <a:r>
              <a:rPr lang="en-GB" sz="2850" dirty="0">
                <a:latin typeface="Calibri" panose="020F0502020204030204" pitchFamily="34" charset="0"/>
                <a:cs typeface="Calibri" panose="020F0502020204030204" pitchFamily="34" charset="0"/>
              </a:rPr>
              <a:t>2013 Meridian Club renamed WTM Buyers Club</a:t>
            </a:r>
          </a:p>
          <a:p>
            <a:pPr>
              <a:lnSpc>
                <a:spcPct val="120000"/>
              </a:lnSpc>
            </a:pPr>
            <a:r>
              <a:rPr lang="en-GB" sz="2850" dirty="0">
                <a:latin typeface="Calibri" panose="020F0502020204030204" pitchFamily="34" charset="0"/>
                <a:cs typeface="Calibri" panose="020F0502020204030204" pitchFamily="34" charset="0"/>
              </a:rPr>
              <a:t>2020 Virtual WTM</a:t>
            </a:r>
          </a:p>
          <a:p>
            <a:pPr>
              <a:lnSpc>
                <a:spcPct val="120000"/>
              </a:lnSpc>
            </a:pPr>
            <a:r>
              <a:rPr lang="en-GB" sz="2850" dirty="0">
                <a:latin typeface="Calibri" panose="020F0502020204030204" pitchFamily="34" charset="0"/>
                <a:cs typeface="Calibri" panose="020F0502020204030204" pitchFamily="34" charset="0"/>
              </a:rPr>
              <a:t>2022 in Excel London </a:t>
            </a:r>
            <a:endParaRPr lang="en-GB" dirty="0">
              <a:latin typeface="Calibri" panose="020F0502020204030204" pitchFamily="34" charset="0"/>
              <a:cs typeface="Calibri" panose="020F0502020204030204" pitchFamily="34" charset="0"/>
            </a:endParaRPr>
          </a:p>
        </p:txBody>
      </p:sp>
      <p:pic>
        <p:nvPicPr>
          <p:cNvPr id="4" name="Picture 3">
            <a:extLst>
              <a:ext uri="{FF2B5EF4-FFF2-40B4-BE49-F238E27FC236}">
                <a16:creationId xmlns:a16="http://schemas.microsoft.com/office/drawing/2014/main" id="{87DF197C-74D5-42E1-D2C6-8028C4844D94}"/>
              </a:ext>
            </a:extLst>
          </p:cNvPr>
          <p:cNvPicPr>
            <a:picLocks noChangeAspect="1"/>
          </p:cNvPicPr>
          <p:nvPr/>
        </p:nvPicPr>
        <p:blipFill>
          <a:blip r:embed="rId2"/>
          <a:stretch>
            <a:fillRect/>
          </a:stretch>
        </p:blipFill>
        <p:spPr>
          <a:xfrm>
            <a:off x="6765438" y="2733105"/>
            <a:ext cx="2283908" cy="2283908"/>
          </a:xfrm>
          <a:prstGeom prst="rect">
            <a:avLst/>
          </a:prstGeom>
        </p:spPr>
      </p:pic>
    </p:spTree>
    <p:extLst>
      <p:ext uri="{BB962C8B-B14F-4D97-AF65-F5344CB8AC3E}">
        <p14:creationId xmlns:p14="http://schemas.microsoft.com/office/powerpoint/2010/main" val="41243561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25204E8-C140-05C5-DCF4-0B27FABEC20B}"/>
              </a:ext>
            </a:extLst>
          </p:cNvPr>
          <p:cNvSpPr>
            <a:spLocks noGrp="1"/>
          </p:cNvSpPr>
          <p:nvPr>
            <p:ph type="title"/>
          </p:nvPr>
        </p:nvSpPr>
        <p:spPr>
          <a:xfrm>
            <a:off x="145121" y="957346"/>
            <a:ext cx="7701609" cy="367550"/>
          </a:xfrm>
        </p:spPr>
        <p:txBody>
          <a:bodyPr>
            <a:normAutofit fontScale="90000"/>
          </a:bodyPr>
          <a:lstStyle/>
          <a:p>
            <a:r>
              <a:rPr lang="en-GB" sz="3000" dirty="0">
                <a:latin typeface="Calibri" panose="020F0502020204030204" pitchFamily="34" charset="0"/>
                <a:cs typeface="Calibri" panose="020F0502020204030204" pitchFamily="34" charset="0"/>
              </a:rPr>
              <a:t>The WTM considers HR issues in the industry</a:t>
            </a:r>
          </a:p>
        </p:txBody>
      </p:sp>
      <p:sp>
        <p:nvSpPr>
          <p:cNvPr id="2" name="Content Placeholder 1">
            <a:extLst>
              <a:ext uri="{FF2B5EF4-FFF2-40B4-BE49-F238E27FC236}">
                <a16:creationId xmlns:a16="http://schemas.microsoft.com/office/drawing/2014/main" id="{29344D39-51D3-3D6F-62C5-8670EA00DC23}"/>
              </a:ext>
            </a:extLst>
          </p:cNvPr>
          <p:cNvSpPr>
            <a:spLocks noGrp="1"/>
          </p:cNvSpPr>
          <p:nvPr>
            <p:ph idx="1"/>
          </p:nvPr>
        </p:nvSpPr>
        <p:spPr>
          <a:xfrm>
            <a:off x="299381" y="1430778"/>
            <a:ext cx="6172200" cy="3996444"/>
          </a:xfrm>
        </p:spPr>
        <p:txBody>
          <a:bodyPr>
            <a:normAutofit fontScale="55000" lnSpcReduction="20000"/>
          </a:bodyPr>
          <a:lstStyle/>
          <a:p>
            <a:pPr>
              <a:lnSpc>
                <a:spcPct val="120000"/>
              </a:lnSpc>
            </a:pPr>
            <a:r>
              <a:rPr lang="en-GB" sz="2400" dirty="0">
                <a:latin typeface="Calibri" panose="020F0502020204030204" pitchFamily="34" charset="0"/>
                <a:cs typeface="Calibri" panose="020F0502020204030204" pitchFamily="34" charset="0"/>
              </a:rPr>
              <a:t>Research revealed that half (49%) of respondents aged 16-24 are interested in a career in the sector. </a:t>
            </a:r>
          </a:p>
          <a:p>
            <a:pPr>
              <a:lnSpc>
                <a:spcPct val="120000"/>
              </a:lnSpc>
            </a:pPr>
            <a:r>
              <a:rPr lang="en-GB" sz="2400" dirty="0">
                <a:latin typeface="Calibri" panose="020F0502020204030204" pitchFamily="34" charset="0"/>
                <a:cs typeface="Calibri" panose="020F0502020204030204" pitchFamily="34" charset="0"/>
              </a:rPr>
              <a:t>They cited the discounts and offers they can benefit from (34%), </a:t>
            </a:r>
          </a:p>
          <a:p>
            <a:pPr>
              <a:lnSpc>
                <a:spcPct val="120000"/>
              </a:lnSpc>
            </a:pPr>
            <a:r>
              <a:rPr lang="en-GB" sz="2400" dirty="0">
                <a:latin typeface="Calibri" panose="020F0502020204030204" pitchFamily="34" charset="0"/>
                <a:cs typeface="Calibri" panose="020F0502020204030204" pitchFamily="34" charset="0"/>
              </a:rPr>
              <a:t>the exciting, fun and sociable environment (33%), </a:t>
            </a:r>
          </a:p>
          <a:p>
            <a:pPr>
              <a:lnSpc>
                <a:spcPct val="120000"/>
              </a:lnSpc>
            </a:pPr>
            <a:r>
              <a:rPr lang="en-GB" sz="2400" dirty="0">
                <a:latin typeface="Calibri" panose="020F0502020204030204" pitchFamily="34" charset="0"/>
                <a:cs typeface="Calibri" panose="020F0502020204030204" pitchFamily="34" charset="0"/>
              </a:rPr>
              <a:t>and the obvious opportunity to travel the world (29%). </a:t>
            </a:r>
          </a:p>
          <a:p>
            <a:pPr>
              <a:lnSpc>
                <a:spcPct val="120000"/>
              </a:lnSpc>
            </a:pPr>
            <a:r>
              <a:rPr lang="en-GB" sz="2400" dirty="0">
                <a:latin typeface="Calibri" panose="020F0502020204030204" pitchFamily="34" charset="0"/>
                <a:cs typeface="Calibri" panose="020F0502020204030204" pitchFamily="34" charset="0"/>
              </a:rPr>
              <a:t>Most young people are most interested in pursuing jobs as flight attendants (20%), travel agents (16%), and travel writers (15%).</a:t>
            </a:r>
          </a:p>
          <a:p>
            <a:pPr>
              <a:lnSpc>
                <a:spcPct val="120000"/>
              </a:lnSpc>
            </a:pPr>
            <a:r>
              <a:rPr lang="en-GB" sz="2400" dirty="0">
                <a:latin typeface="Calibri" panose="020F0502020204030204" pitchFamily="34" charset="0"/>
                <a:cs typeface="Calibri" panose="020F0502020204030204" pitchFamily="34" charset="0"/>
              </a:rPr>
              <a:t> What’s holding back the rest are the long hours (26%) rude customers (23%) and time away from family and friends (21%) with a third (32%) adding a career in the sector would be more desirable if it came with a higher salary.</a:t>
            </a:r>
          </a:p>
          <a:p>
            <a:pPr>
              <a:lnSpc>
                <a:spcPct val="120000"/>
              </a:lnSpc>
            </a:pPr>
            <a:r>
              <a:rPr lang="en-GB" sz="2400" dirty="0">
                <a:latin typeface="Calibri" panose="020F0502020204030204" pitchFamily="34" charset="0"/>
                <a:cs typeface="Calibri" panose="020F0502020204030204" pitchFamily="34" charset="0"/>
              </a:rPr>
              <a:t>The struggle to replace manpower lost during the pandemic is a global one, and the solution lies in facing up to pay and conditions that caused so many to pursue new careers outside the industry post covid.</a:t>
            </a:r>
          </a:p>
          <a:p>
            <a:pPr>
              <a:lnSpc>
                <a:spcPct val="120000"/>
              </a:lnSpc>
            </a:pPr>
            <a:r>
              <a:rPr lang="en-GB" sz="2400" dirty="0">
                <a:latin typeface="Calibri" panose="020F0502020204030204" pitchFamily="34" charset="0"/>
                <a:cs typeface="Calibri" panose="020F0502020204030204" pitchFamily="34" charset="0"/>
                <a:hlinkClick r:id="rId2"/>
              </a:rPr>
              <a:t>https://rxglobal.com/unleashing-new-generation-travel-talent</a:t>
            </a:r>
            <a:endParaRPr lang="en-GB" sz="2400" dirty="0">
              <a:latin typeface="Calibri" panose="020F0502020204030204" pitchFamily="34" charset="0"/>
              <a:cs typeface="Calibri" panose="020F0502020204030204" pitchFamily="34" charset="0"/>
            </a:endParaRPr>
          </a:p>
          <a:p>
            <a:endParaRPr lang="en-GB" dirty="0"/>
          </a:p>
        </p:txBody>
      </p:sp>
      <p:pic>
        <p:nvPicPr>
          <p:cNvPr id="4" name="Picture 3">
            <a:extLst>
              <a:ext uri="{FF2B5EF4-FFF2-40B4-BE49-F238E27FC236}">
                <a16:creationId xmlns:a16="http://schemas.microsoft.com/office/drawing/2014/main" id="{6217D761-BF6B-B9AF-D230-0EBA2EF50195}"/>
              </a:ext>
            </a:extLst>
          </p:cNvPr>
          <p:cNvPicPr>
            <a:picLocks noChangeAspect="1"/>
          </p:cNvPicPr>
          <p:nvPr/>
        </p:nvPicPr>
        <p:blipFill>
          <a:blip r:embed="rId3"/>
          <a:stretch>
            <a:fillRect/>
          </a:stretch>
        </p:blipFill>
        <p:spPr>
          <a:xfrm>
            <a:off x="6585772" y="2614613"/>
            <a:ext cx="2449286" cy="1285875"/>
          </a:xfrm>
          <a:prstGeom prst="rect">
            <a:avLst/>
          </a:prstGeom>
        </p:spPr>
      </p:pic>
    </p:spTree>
    <p:extLst>
      <p:ext uri="{BB962C8B-B14F-4D97-AF65-F5344CB8AC3E}">
        <p14:creationId xmlns:p14="http://schemas.microsoft.com/office/powerpoint/2010/main" val="26460374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76D4D25-E71F-79AA-38B6-4ABB7FDAFCFD}"/>
              </a:ext>
            </a:extLst>
          </p:cNvPr>
          <p:cNvSpPr>
            <a:spLocks noGrp="1"/>
          </p:cNvSpPr>
          <p:nvPr>
            <p:ph type="title"/>
          </p:nvPr>
        </p:nvSpPr>
        <p:spPr>
          <a:xfrm>
            <a:off x="185825" y="991705"/>
            <a:ext cx="6172200" cy="432053"/>
          </a:xfrm>
        </p:spPr>
        <p:txBody>
          <a:bodyPr>
            <a:normAutofit fontScale="90000"/>
          </a:bodyPr>
          <a:lstStyle/>
          <a:p>
            <a:r>
              <a:rPr lang="en-GB" sz="2700" dirty="0">
                <a:latin typeface="Calibri" panose="020F0502020204030204" pitchFamily="34" charset="0"/>
                <a:cs typeface="Calibri" panose="020F0502020204030204" pitchFamily="34" charset="0"/>
              </a:rPr>
              <a:t>Recruitment</a:t>
            </a:r>
          </a:p>
        </p:txBody>
      </p:sp>
      <p:sp>
        <p:nvSpPr>
          <p:cNvPr id="2" name="Content Placeholder 1">
            <a:extLst>
              <a:ext uri="{FF2B5EF4-FFF2-40B4-BE49-F238E27FC236}">
                <a16:creationId xmlns:a16="http://schemas.microsoft.com/office/drawing/2014/main" id="{EF0C4262-2849-A922-AACC-5D8BCC539F41}"/>
              </a:ext>
            </a:extLst>
          </p:cNvPr>
          <p:cNvSpPr>
            <a:spLocks noGrp="1"/>
          </p:cNvSpPr>
          <p:nvPr>
            <p:ph idx="1"/>
          </p:nvPr>
        </p:nvSpPr>
        <p:spPr>
          <a:xfrm>
            <a:off x="300476" y="1797248"/>
            <a:ext cx="7886700" cy="3263504"/>
          </a:xfrm>
        </p:spPr>
        <p:txBody>
          <a:bodyPr>
            <a:normAutofit/>
          </a:bodyPr>
          <a:lstStyle/>
          <a:p>
            <a:r>
              <a:rPr lang="en-GB" sz="1800" dirty="0">
                <a:latin typeface="Calibri" panose="020F0502020204030204" pitchFamily="34" charset="0"/>
                <a:cs typeface="Calibri" panose="020F0502020204030204" pitchFamily="34" charset="0"/>
              </a:rPr>
              <a:t>a </a:t>
            </a:r>
            <a:r>
              <a:rPr lang="en-GB" sz="1800" b="1" dirty="0">
                <a:latin typeface="Calibri" panose="020F0502020204030204" pitchFamily="34" charset="0"/>
                <a:cs typeface="Calibri" panose="020F0502020204030204" pitchFamily="34" charset="0"/>
              </a:rPr>
              <a:t>series of talks </a:t>
            </a:r>
            <a:r>
              <a:rPr lang="en-GB" sz="1800" dirty="0">
                <a:latin typeface="Calibri" panose="020F0502020204030204" pitchFamily="34" charset="0"/>
                <a:cs typeface="Calibri" panose="020F0502020204030204" pitchFamily="34" charset="0"/>
              </a:rPr>
              <a:t>on the Insight Stage focused on ‘Driving Recruitment and Developing Talent’. </a:t>
            </a:r>
          </a:p>
          <a:p>
            <a:r>
              <a:rPr lang="en-GB" sz="1800" dirty="0">
                <a:latin typeface="Calibri" panose="020F0502020204030204" pitchFamily="34" charset="0"/>
                <a:cs typeface="Calibri" panose="020F0502020204030204" pitchFamily="34" charset="0"/>
              </a:rPr>
              <a:t>With the industry struggling to recruit, a panel discussion on ‘Keeping your Team Happy and Motivated’ will focus on retention issues such as </a:t>
            </a:r>
          </a:p>
          <a:p>
            <a:r>
              <a:rPr lang="en-GB" sz="1800" dirty="0">
                <a:latin typeface="Calibri" panose="020F0502020204030204" pitchFamily="34" charset="0"/>
                <a:cs typeface="Calibri" panose="020F0502020204030204" pitchFamily="34" charset="0"/>
              </a:rPr>
              <a:t>employee wellbeing, </a:t>
            </a:r>
          </a:p>
          <a:p>
            <a:r>
              <a:rPr lang="en-GB" sz="1800" dirty="0">
                <a:latin typeface="Calibri" panose="020F0502020204030204" pitchFamily="34" charset="0"/>
                <a:cs typeface="Calibri" panose="020F0502020204030204" pitchFamily="34" charset="0"/>
              </a:rPr>
              <a:t>hybrid working, and </a:t>
            </a:r>
          </a:p>
          <a:p>
            <a:r>
              <a:rPr lang="en-GB" sz="1800" dirty="0">
                <a:latin typeface="Calibri" panose="020F0502020204030204" pitchFamily="34" charset="0"/>
                <a:cs typeface="Calibri" panose="020F0502020204030204" pitchFamily="34" charset="0"/>
              </a:rPr>
              <a:t>what makes employees love their employers</a:t>
            </a:r>
          </a:p>
        </p:txBody>
      </p:sp>
      <p:pic>
        <p:nvPicPr>
          <p:cNvPr id="4" name="Picture 3">
            <a:extLst>
              <a:ext uri="{FF2B5EF4-FFF2-40B4-BE49-F238E27FC236}">
                <a16:creationId xmlns:a16="http://schemas.microsoft.com/office/drawing/2014/main" id="{2AFFC4E8-7BE0-86C8-FCB2-88298D18D17D}"/>
              </a:ext>
            </a:extLst>
          </p:cNvPr>
          <p:cNvPicPr>
            <a:picLocks noChangeAspect="1"/>
          </p:cNvPicPr>
          <p:nvPr/>
        </p:nvPicPr>
        <p:blipFill>
          <a:blip r:embed="rId2"/>
          <a:stretch>
            <a:fillRect/>
          </a:stretch>
        </p:blipFill>
        <p:spPr>
          <a:xfrm>
            <a:off x="6250880" y="3565718"/>
            <a:ext cx="1771551" cy="1165287"/>
          </a:xfrm>
          <a:prstGeom prst="rect">
            <a:avLst/>
          </a:prstGeom>
        </p:spPr>
      </p:pic>
    </p:spTree>
    <p:extLst>
      <p:ext uri="{BB962C8B-B14F-4D97-AF65-F5344CB8AC3E}">
        <p14:creationId xmlns:p14="http://schemas.microsoft.com/office/powerpoint/2010/main" val="987735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603" y="961553"/>
            <a:ext cx="5848247" cy="529046"/>
          </a:xfrm>
        </p:spPr>
        <p:txBody>
          <a:bodyPr>
            <a:normAutofit fontScale="90000"/>
          </a:bodyPr>
          <a:lstStyle/>
          <a:p>
            <a:r>
              <a:rPr lang="en-GB" dirty="0">
                <a:effectLst/>
                <a:latin typeface="Calibri" panose="020F0502020204030204" pitchFamily="34" charset="0"/>
                <a:cs typeface="Calibri" panose="020F0502020204030204" pitchFamily="34" charset="0"/>
              </a:rPr>
              <a:t>Planning trade shows &amp; exhibitions</a:t>
            </a:r>
          </a:p>
        </p:txBody>
      </p:sp>
      <p:sp>
        <p:nvSpPr>
          <p:cNvPr id="3" name="Content Placeholder 2"/>
          <p:cNvSpPr>
            <a:spLocks noGrp="1"/>
          </p:cNvSpPr>
          <p:nvPr>
            <p:ph sz="quarter" idx="13"/>
          </p:nvPr>
        </p:nvSpPr>
        <p:spPr>
          <a:xfrm>
            <a:off x="364332" y="1700808"/>
            <a:ext cx="6814331" cy="3402378"/>
          </a:xfrm>
        </p:spPr>
        <p:txBody>
          <a:bodyPr>
            <a:noAutofit/>
          </a:bodyPr>
          <a:lstStyle/>
          <a:p>
            <a:r>
              <a:rPr lang="en-GB" sz="1800" dirty="0">
                <a:latin typeface="Calibri" panose="020F0502020204030204" pitchFamily="34" charset="0"/>
                <a:cs typeface="Calibri" panose="020F0502020204030204" pitchFamily="34" charset="0"/>
              </a:rPr>
              <a:t>Event plan</a:t>
            </a:r>
          </a:p>
          <a:p>
            <a:r>
              <a:rPr lang="en-GB" sz="1800" dirty="0">
                <a:latin typeface="Calibri" panose="020F0502020204030204" pitchFamily="34" charset="0"/>
                <a:cs typeface="Calibri" panose="020F0502020204030204" pitchFamily="34" charset="0"/>
              </a:rPr>
              <a:t>B2B / B2C</a:t>
            </a:r>
          </a:p>
          <a:p>
            <a:pPr lvl="0">
              <a:buClr>
                <a:srgbClr val="B80E0F"/>
              </a:buClr>
            </a:pPr>
            <a:r>
              <a:rPr lang="en-GB" sz="1800" dirty="0">
                <a:solidFill>
                  <a:prstClr val="black"/>
                </a:solidFill>
                <a:latin typeface="Calibri" panose="020F0502020204030204" pitchFamily="34" charset="0"/>
                <a:cs typeface="Calibri" panose="020F0502020204030204" pitchFamily="34" charset="0"/>
              </a:rPr>
              <a:t>Business Plan</a:t>
            </a:r>
            <a:endParaRPr lang="en-GB" sz="1800" dirty="0">
              <a:latin typeface="Calibri" panose="020F0502020204030204" pitchFamily="34" charset="0"/>
              <a:cs typeface="Calibri" panose="020F0502020204030204" pitchFamily="34" charset="0"/>
            </a:endParaRPr>
          </a:p>
          <a:p>
            <a:r>
              <a:rPr lang="en-GB" sz="1800" dirty="0">
                <a:latin typeface="Calibri" panose="020F0502020204030204" pitchFamily="34" charset="0"/>
                <a:cs typeface="Calibri" panose="020F0502020204030204" pitchFamily="34" charset="0"/>
              </a:rPr>
              <a:t>Define the budget</a:t>
            </a:r>
          </a:p>
          <a:p>
            <a:r>
              <a:rPr lang="en-GB" sz="1800" dirty="0">
                <a:latin typeface="Calibri" panose="020F0502020204030204" pitchFamily="34" charset="0"/>
                <a:cs typeface="Calibri" panose="020F0502020204030204" pitchFamily="34" charset="0"/>
              </a:rPr>
              <a:t>Planning </a:t>
            </a:r>
          </a:p>
          <a:p>
            <a:pPr lvl="0">
              <a:buClr>
                <a:srgbClr val="B80E0F"/>
              </a:buClr>
            </a:pPr>
            <a:r>
              <a:rPr lang="en-GB" sz="1800" dirty="0">
                <a:solidFill>
                  <a:prstClr val="black"/>
                </a:solidFill>
                <a:latin typeface="Calibri" panose="020F0502020204030204" pitchFamily="34" charset="0"/>
                <a:cs typeface="Calibri" panose="020F0502020204030204" pitchFamily="34" charset="0"/>
              </a:rPr>
              <a:t>Aims &amp; Objectives = Game plan</a:t>
            </a:r>
            <a:endParaRPr lang="en-GB" sz="1800" dirty="0">
              <a:latin typeface="Calibri" panose="020F0502020204030204" pitchFamily="34" charset="0"/>
              <a:cs typeface="Calibri" panose="020F0502020204030204" pitchFamily="34" charset="0"/>
            </a:endParaRPr>
          </a:p>
          <a:p>
            <a:r>
              <a:rPr lang="en-GB" sz="1800" dirty="0">
                <a:latin typeface="Calibri" panose="020F0502020204030204" pitchFamily="34" charset="0"/>
                <a:cs typeface="Calibri" panose="020F0502020204030204" pitchFamily="34" charset="0"/>
              </a:rPr>
              <a:t>Procedures</a:t>
            </a:r>
          </a:p>
          <a:p>
            <a:r>
              <a:rPr lang="en-GB" sz="1800" dirty="0">
                <a:latin typeface="Calibri" panose="020F0502020204030204" pitchFamily="34" charset="0"/>
                <a:cs typeface="Calibri" panose="020F0502020204030204" pitchFamily="34" charset="0"/>
              </a:rPr>
              <a:t>Expectations</a:t>
            </a:r>
          </a:p>
          <a:p>
            <a:r>
              <a:rPr lang="en-GB" sz="1800" dirty="0">
                <a:latin typeface="Calibri" panose="020F0502020204030204" pitchFamily="34" charset="0"/>
                <a:cs typeface="Calibri" panose="020F0502020204030204" pitchFamily="34" charset="0"/>
              </a:rPr>
              <a:t>Staff planning </a:t>
            </a:r>
          </a:p>
          <a:p>
            <a:r>
              <a:rPr lang="en-GB" sz="1800" dirty="0">
                <a:latin typeface="Calibri" panose="020F0502020204030204" pitchFamily="34" charset="0"/>
                <a:cs typeface="Calibri" panose="020F0502020204030204" pitchFamily="34" charset="0"/>
              </a:rPr>
              <a:t>Logistics &amp; transport</a:t>
            </a:r>
          </a:p>
        </p:txBody>
      </p:sp>
    </p:spTree>
    <p:extLst>
      <p:ext uri="{BB962C8B-B14F-4D97-AF65-F5344CB8AC3E}">
        <p14:creationId xmlns:p14="http://schemas.microsoft.com/office/powerpoint/2010/main" val="37919010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77634" y="944725"/>
            <a:ext cx="5848247" cy="666206"/>
          </a:xfrm>
        </p:spPr>
        <p:txBody>
          <a:bodyPr>
            <a:normAutofit fontScale="90000"/>
          </a:bodyPr>
          <a:lstStyle/>
          <a:p>
            <a:r>
              <a:rPr lang="en-GB" dirty="0">
                <a:effectLst/>
                <a:latin typeface="Calibri" panose="020F0502020204030204" pitchFamily="34" charset="0"/>
                <a:cs typeface="Calibri" panose="020F0502020204030204" pitchFamily="34" charset="0"/>
              </a:rPr>
              <a:t>Pre event planning - </a:t>
            </a:r>
            <a:r>
              <a:rPr lang="en-GB" sz="2325" dirty="0">
                <a:latin typeface="Calibri" panose="020F0502020204030204" pitchFamily="34" charset="0"/>
                <a:cs typeface="Calibri" panose="020F0502020204030204" pitchFamily="34" charset="0"/>
              </a:rPr>
              <a:t>is a crucial phase in organizing a successful event. </a:t>
            </a:r>
            <a:endParaRPr lang="en-GB" dirty="0">
              <a:effectLst/>
              <a:latin typeface="Calibri" panose="020F0502020204030204" pitchFamily="34" charset="0"/>
              <a:cs typeface="Calibri" panose="020F0502020204030204" pitchFamily="34" charset="0"/>
            </a:endParaRPr>
          </a:p>
        </p:txBody>
      </p:sp>
      <p:sp>
        <p:nvSpPr>
          <p:cNvPr id="3" name="Content Placeholder 2"/>
          <p:cNvSpPr>
            <a:spLocks noGrp="1"/>
          </p:cNvSpPr>
          <p:nvPr>
            <p:ph sz="quarter" idx="13"/>
          </p:nvPr>
        </p:nvSpPr>
        <p:spPr>
          <a:xfrm>
            <a:off x="169705" y="1669978"/>
            <a:ext cx="5847023" cy="3456893"/>
          </a:xfrm>
        </p:spPr>
        <p:txBody>
          <a:bodyPr>
            <a:normAutofit fontScale="55000" lnSpcReduction="20000"/>
          </a:bodyPr>
          <a:lstStyle/>
          <a:p>
            <a:pPr>
              <a:lnSpc>
                <a:spcPct val="120000"/>
              </a:lnSpc>
            </a:pPr>
            <a:r>
              <a:rPr lang="en-GB" sz="2850" dirty="0">
                <a:latin typeface="Calibri" panose="020F0502020204030204" pitchFamily="34" charset="0"/>
                <a:cs typeface="Calibri" panose="020F0502020204030204" pitchFamily="34" charset="0"/>
              </a:rPr>
              <a:t>Sales &amp; Marketing planning</a:t>
            </a:r>
          </a:p>
          <a:p>
            <a:pPr>
              <a:lnSpc>
                <a:spcPct val="120000"/>
              </a:lnSpc>
            </a:pPr>
            <a:r>
              <a:rPr lang="en-GB" sz="2850" dirty="0">
                <a:latin typeface="Calibri" panose="020F0502020204030204" pitchFamily="34" charset="0"/>
                <a:cs typeface="Calibri" panose="020F0502020204030204" pitchFamily="34" charset="0"/>
              </a:rPr>
              <a:t>Target audience / VIP’s / invites / attraction </a:t>
            </a:r>
          </a:p>
          <a:p>
            <a:pPr>
              <a:lnSpc>
                <a:spcPct val="120000"/>
              </a:lnSpc>
            </a:pPr>
            <a:r>
              <a:rPr lang="en-GB" sz="2850" dirty="0">
                <a:latin typeface="Calibri" panose="020F0502020204030204" pitchFamily="34" charset="0"/>
                <a:cs typeface="Calibri" panose="020F0502020204030204" pitchFamily="34" charset="0"/>
              </a:rPr>
              <a:t>Publicity</a:t>
            </a:r>
          </a:p>
          <a:p>
            <a:pPr>
              <a:lnSpc>
                <a:spcPct val="120000"/>
              </a:lnSpc>
            </a:pPr>
            <a:r>
              <a:rPr lang="en-GB" sz="2850" dirty="0">
                <a:latin typeface="Calibri" panose="020F0502020204030204" pitchFamily="34" charset="0"/>
                <a:cs typeface="Calibri" panose="020F0502020204030204" pitchFamily="34" charset="0"/>
              </a:rPr>
              <a:t>Appointments / programme / events</a:t>
            </a:r>
          </a:p>
          <a:p>
            <a:pPr>
              <a:lnSpc>
                <a:spcPct val="120000"/>
              </a:lnSpc>
            </a:pPr>
            <a:r>
              <a:rPr lang="en-GB" sz="2850" dirty="0">
                <a:latin typeface="Calibri" panose="020F0502020204030204" pitchFamily="34" charset="0"/>
                <a:cs typeface="Calibri" panose="020F0502020204030204" pitchFamily="34" charset="0"/>
              </a:rPr>
              <a:t>Free products / give </a:t>
            </a:r>
            <a:r>
              <a:rPr lang="en-GB" sz="2850" dirty="0" err="1">
                <a:latin typeface="Calibri" panose="020F0502020204030204" pitchFamily="34" charset="0"/>
                <a:cs typeface="Calibri" panose="020F0502020204030204" pitchFamily="34" charset="0"/>
              </a:rPr>
              <a:t>aways</a:t>
            </a:r>
            <a:endParaRPr lang="en-GB" sz="2850" dirty="0">
              <a:latin typeface="Calibri" panose="020F0502020204030204" pitchFamily="34" charset="0"/>
              <a:cs typeface="Calibri" panose="020F0502020204030204" pitchFamily="34" charset="0"/>
            </a:endParaRPr>
          </a:p>
          <a:p>
            <a:pPr>
              <a:lnSpc>
                <a:spcPct val="120000"/>
              </a:lnSpc>
            </a:pPr>
            <a:r>
              <a:rPr lang="en-GB" sz="2850" dirty="0">
                <a:latin typeface="Calibri" panose="020F0502020204030204" pitchFamily="34" charset="0"/>
                <a:cs typeface="Calibri" panose="020F0502020204030204" pitchFamily="34" charset="0"/>
              </a:rPr>
              <a:t>Retail merchandising</a:t>
            </a:r>
          </a:p>
          <a:p>
            <a:pPr>
              <a:lnSpc>
                <a:spcPct val="120000"/>
              </a:lnSpc>
            </a:pPr>
            <a:r>
              <a:rPr lang="en-GB" sz="2850" dirty="0">
                <a:latin typeface="Calibri" panose="020F0502020204030204" pitchFamily="34" charset="0"/>
                <a:cs typeface="Calibri" panose="020F0502020204030204" pitchFamily="34" charset="0"/>
              </a:rPr>
              <a:t>Managing visitors</a:t>
            </a:r>
          </a:p>
          <a:p>
            <a:pPr>
              <a:lnSpc>
                <a:spcPct val="120000"/>
              </a:lnSpc>
            </a:pPr>
            <a:r>
              <a:rPr lang="en-GB" sz="2850" dirty="0">
                <a:latin typeface="Calibri" panose="020F0502020204030204" pitchFamily="34" charset="0"/>
                <a:cs typeface="Calibri" panose="020F0502020204030204" pitchFamily="34" charset="0"/>
              </a:rPr>
              <a:t>Booking appointments</a:t>
            </a:r>
          </a:p>
          <a:p>
            <a:pPr>
              <a:lnSpc>
                <a:spcPct val="120000"/>
              </a:lnSpc>
            </a:pPr>
            <a:r>
              <a:rPr lang="en-GB" sz="2850" dirty="0">
                <a:latin typeface="Calibri" panose="020F0502020204030204" pitchFamily="34" charset="0"/>
                <a:cs typeface="Calibri" panose="020F0502020204030204" pitchFamily="34" charset="0"/>
              </a:rPr>
              <a:t>Staffing, roles, responsibilities, training  &amp; Dress codes</a:t>
            </a:r>
          </a:p>
          <a:p>
            <a:pPr>
              <a:lnSpc>
                <a:spcPct val="120000"/>
              </a:lnSpc>
            </a:pPr>
            <a:r>
              <a:rPr lang="en-GB" sz="2850" dirty="0">
                <a:latin typeface="Calibri" panose="020F0502020204030204" pitchFamily="34" charset="0"/>
                <a:cs typeface="Calibri" panose="020F0502020204030204" pitchFamily="34" charset="0"/>
              </a:rPr>
              <a:t>presentation</a:t>
            </a:r>
          </a:p>
          <a:p>
            <a:endParaRPr lang="en-GB" dirty="0"/>
          </a:p>
        </p:txBody>
      </p:sp>
    </p:spTree>
    <p:extLst>
      <p:ext uri="{BB962C8B-B14F-4D97-AF65-F5344CB8AC3E}">
        <p14:creationId xmlns:p14="http://schemas.microsoft.com/office/powerpoint/2010/main" val="40567777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6D0FE1F-AD62-4CC3-7865-2DA84CFB9118}"/>
              </a:ext>
            </a:extLst>
          </p:cNvPr>
          <p:cNvSpPr>
            <a:spLocks noGrp="1"/>
          </p:cNvSpPr>
          <p:nvPr>
            <p:ph sz="quarter" idx="13"/>
          </p:nvPr>
        </p:nvSpPr>
        <p:spPr>
          <a:xfrm>
            <a:off x="92562" y="945609"/>
            <a:ext cx="7759217" cy="4127419"/>
          </a:xfrm>
        </p:spPr>
        <p:txBody>
          <a:bodyPr>
            <a:normAutofit fontScale="25000" lnSpcReduction="20000"/>
          </a:bodyPr>
          <a:lstStyle/>
          <a:p>
            <a:pPr marL="0" indent="0">
              <a:lnSpc>
                <a:spcPct val="120000"/>
              </a:lnSpc>
              <a:buNone/>
            </a:pPr>
            <a:r>
              <a:rPr lang="en-GB" sz="4200" b="1" dirty="0"/>
              <a:t>1</a:t>
            </a:r>
            <a:r>
              <a:rPr lang="en-GB" sz="4800" b="1" dirty="0"/>
              <a:t>. Define Objectives and Goals:</a:t>
            </a:r>
          </a:p>
          <a:p>
            <a:pPr marL="0" indent="0">
              <a:lnSpc>
                <a:spcPct val="120000"/>
              </a:lnSpc>
              <a:buNone/>
            </a:pPr>
            <a:r>
              <a:rPr lang="en-GB" sz="4800" dirty="0"/>
              <a:t>Clearly outline the purpose of the event. Establish specific goals and objectives.</a:t>
            </a:r>
          </a:p>
          <a:p>
            <a:pPr marL="0" indent="0">
              <a:lnSpc>
                <a:spcPct val="120000"/>
              </a:lnSpc>
              <a:buNone/>
            </a:pPr>
            <a:r>
              <a:rPr lang="en-GB" sz="4800" b="1" dirty="0"/>
              <a:t>2. Budgeting:</a:t>
            </a:r>
          </a:p>
          <a:p>
            <a:pPr marL="0" indent="0">
              <a:lnSpc>
                <a:spcPct val="120000"/>
              </a:lnSpc>
              <a:buNone/>
            </a:pPr>
            <a:r>
              <a:rPr lang="en-GB" sz="4800" dirty="0"/>
              <a:t>Determine the budget for the entire </a:t>
            </a:r>
            <a:r>
              <a:rPr lang="en-GB" sz="4800" dirty="0" err="1"/>
              <a:t>event.Allocate</a:t>
            </a:r>
            <a:r>
              <a:rPr lang="en-GB" sz="4800" dirty="0"/>
              <a:t> funds to different aspects like venue, catering, decorations, etc.</a:t>
            </a:r>
          </a:p>
          <a:p>
            <a:pPr marL="0" indent="0">
              <a:lnSpc>
                <a:spcPct val="120000"/>
              </a:lnSpc>
              <a:buNone/>
            </a:pPr>
            <a:r>
              <a:rPr lang="en-GB" sz="4800" dirty="0"/>
              <a:t>Plan for unforeseen expenses.</a:t>
            </a:r>
          </a:p>
          <a:p>
            <a:pPr marL="0" indent="0">
              <a:lnSpc>
                <a:spcPct val="120000"/>
              </a:lnSpc>
              <a:buNone/>
            </a:pPr>
            <a:r>
              <a:rPr lang="en-GB" sz="4800" b="1" dirty="0"/>
              <a:t>3. Create an Event Planning Team:</a:t>
            </a:r>
          </a:p>
          <a:p>
            <a:pPr marL="0" indent="0">
              <a:lnSpc>
                <a:spcPct val="120000"/>
              </a:lnSpc>
              <a:buNone/>
            </a:pPr>
            <a:r>
              <a:rPr lang="en-GB" sz="4800" dirty="0"/>
              <a:t>Assemble a team with specific responsibilities. Assign tasks and deadlines to team members.</a:t>
            </a:r>
          </a:p>
          <a:p>
            <a:pPr marL="0" indent="0">
              <a:lnSpc>
                <a:spcPct val="120000"/>
              </a:lnSpc>
              <a:buNone/>
            </a:pPr>
            <a:r>
              <a:rPr lang="en-GB" sz="4800" b="1" dirty="0"/>
              <a:t>4. Choose a Date and Time:</a:t>
            </a:r>
          </a:p>
          <a:p>
            <a:pPr marL="0" indent="0">
              <a:lnSpc>
                <a:spcPct val="120000"/>
              </a:lnSpc>
              <a:buNone/>
            </a:pPr>
            <a:r>
              <a:rPr lang="en-GB" sz="4800" dirty="0"/>
              <a:t>Consider the target audience and their availability. Check for conflicting events.</a:t>
            </a:r>
          </a:p>
          <a:p>
            <a:pPr marL="0" indent="0">
              <a:lnSpc>
                <a:spcPct val="120000"/>
              </a:lnSpc>
              <a:buNone/>
            </a:pPr>
            <a:r>
              <a:rPr lang="en-GB" sz="4800" b="1" dirty="0"/>
              <a:t>5. Select a Venue:</a:t>
            </a:r>
          </a:p>
          <a:p>
            <a:pPr marL="0" indent="0">
              <a:lnSpc>
                <a:spcPct val="120000"/>
              </a:lnSpc>
              <a:buNone/>
            </a:pPr>
            <a:r>
              <a:rPr lang="en-GB" sz="4800" dirty="0"/>
              <a:t>Choose a venue that suits the event type and size. Confirm the availability of necessary facilities (parking, audio-visual equipment, etc.).</a:t>
            </a:r>
          </a:p>
          <a:p>
            <a:pPr marL="0" indent="0">
              <a:lnSpc>
                <a:spcPct val="120000"/>
              </a:lnSpc>
              <a:buNone/>
            </a:pPr>
            <a:r>
              <a:rPr lang="en-GB" sz="4800" b="1" dirty="0"/>
              <a:t>6. Vendor Selection:</a:t>
            </a:r>
          </a:p>
          <a:p>
            <a:pPr marL="0" indent="0">
              <a:lnSpc>
                <a:spcPct val="120000"/>
              </a:lnSpc>
              <a:buNone/>
            </a:pPr>
            <a:r>
              <a:rPr lang="en-GB" sz="4800" dirty="0"/>
              <a:t>Research and select vendors for catering, audio-visual services, decorations, etc. Obtain quotes and negotiate contracts.</a:t>
            </a:r>
          </a:p>
          <a:p>
            <a:pPr marL="0" indent="0">
              <a:lnSpc>
                <a:spcPct val="120000"/>
              </a:lnSpc>
              <a:buNone/>
            </a:pPr>
            <a:r>
              <a:rPr lang="en-GB" sz="4800" b="1" dirty="0"/>
              <a:t>7. Event Marketing and Promotion:</a:t>
            </a:r>
          </a:p>
          <a:p>
            <a:pPr marL="0" indent="0">
              <a:lnSpc>
                <a:spcPct val="120000"/>
              </a:lnSpc>
              <a:buNone/>
            </a:pPr>
            <a:r>
              <a:rPr lang="en-GB" sz="4800" dirty="0"/>
              <a:t>Develop a marketing strategy to promote the event. Use various channels such as social media, email, and traditional advertising.</a:t>
            </a:r>
          </a:p>
          <a:p>
            <a:pPr marL="0" indent="0">
              <a:lnSpc>
                <a:spcPct val="120000"/>
              </a:lnSpc>
              <a:buNone/>
            </a:pPr>
            <a:r>
              <a:rPr lang="en-GB" sz="4800" b="1" dirty="0"/>
              <a:t>8. Registration Process:</a:t>
            </a:r>
          </a:p>
          <a:p>
            <a:pPr marL="0" indent="0">
              <a:lnSpc>
                <a:spcPct val="120000"/>
              </a:lnSpc>
              <a:buNone/>
            </a:pPr>
            <a:r>
              <a:rPr lang="en-GB" sz="4800" dirty="0"/>
              <a:t>Set up an efficient registration system. Consider online registration to streamline the process.</a:t>
            </a:r>
          </a:p>
          <a:p>
            <a:endParaRPr lang="en-GB" dirty="0"/>
          </a:p>
        </p:txBody>
      </p:sp>
    </p:spTree>
    <p:extLst>
      <p:ext uri="{BB962C8B-B14F-4D97-AF65-F5344CB8AC3E}">
        <p14:creationId xmlns:p14="http://schemas.microsoft.com/office/powerpoint/2010/main" val="29993691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CACDDBC-B5E3-E8FD-E807-61CADF86CD5B}"/>
              </a:ext>
            </a:extLst>
          </p:cNvPr>
          <p:cNvSpPr>
            <a:spLocks noGrp="1"/>
          </p:cNvSpPr>
          <p:nvPr>
            <p:ph sz="quarter" idx="13"/>
          </p:nvPr>
        </p:nvSpPr>
        <p:spPr>
          <a:xfrm>
            <a:off x="34712" y="945609"/>
            <a:ext cx="7796030" cy="2483392"/>
          </a:xfrm>
        </p:spPr>
        <p:txBody>
          <a:bodyPr>
            <a:normAutofit fontScale="25000" lnSpcReduction="20000"/>
          </a:bodyPr>
          <a:lstStyle/>
          <a:p>
            <a:pPr marL="0" indent="0">
              <a:buNone/>
            </a:pPr>
            <a:r>
              <a:rPr lang="en-GB" sz="2700" b="1" dirty="0"/>
              <a:t>9. Accommodations and Transportation:</a:t>
            </a:r>
          </a:p>
          <a:p>
            <a:pPr marL="0" indent="0">
              <a:buNone/>
            </a:pPr>
            <a:r>
              <a:rPr lang="en-GB" sz="2700" dirty="0"/>
              <a:t>If applicable, arrange accommodations for attendees. Plan transportation options if needed.</a:t>
            </a:r>
          </a:p>
          <a:p>
            <a:pPr marL="0" indent="0">
              <a:buNone/>
            </a:pPr>
            <a:r>
              <a:rPr lang="en-GB" sz="2700" b="1" dirty="0"/>
              <a:t>10. Create a Timeline:</a:t>
            </a:r>
          </a:p>
          <a:p>
            <a:pPr marL="0" indent="0">
              <a:buNone/>
            </a:pPr>
            <a:r>
              <a:rPr lang="en-GB" sz="2700" dirty="0"/>
              <a:t>Develop a detailed timeline for the event day. Include setup, registration, speakers, breaks, and cleanup.</a:t>
            </a:r>
          </a:p>
          <a:p>
            <a:pPr marL="0" indent="0">
              <a:buNone/>
            </a:pPr>
            <a:r>
              <a:rPr lang="en-GB" sz="2700" b="1" dirty="0"/>
              <a:t>11. Speakers and Program:</a:t>
            </a:r>
          </a:p>
          <a:p>
            <a:pPr marL="0" indent="0">
              <a:buNone/>
            </a:pPr>
            <a:r>
              <a:rPr lang="en-GB" sz="2700" dirty="0"/>
              <a:t>Confirm speakers and their requirements. Develop a program schedule.</a:t>
            </a:r>
          </a:p>
          <a:p>
            <a:pPr marL="0" indent="0">
              <a:buNone/>
            </a:pPr>
            <a:r>
              <a:rPr lang="en-GB" sz="2700" b="1" dirty="0"/>
              <a:t>12. Logistics and Operations:</a:t>
            </a:r>
          </a:p>
          <a:p>
            <a:pPr marL="0" indent="0">
              <a:buNone/>
            </a:pPr>
            <a:r>
              <a:rPr lang="en-GB" sz="2700" dirty="0"/>
              <a:t>Coordinate logistics such as seating arrangements, signage, and on-site support. Plan for emergencies and have a contingency plan.</a:t>
            </a:r>
          </a:p>
          <a:p>
            <a:pPr marL="0" indent="0">
              <a:buNone/>
            </a:pPr>
            <a:r>
              <a:rPr lang="en-GB" sz="2700" b="1" dirty="0"/>
              <a:t>13. Technology and Audio-Visual:</a:t>
            </a:r>
          </a:p>
          <a:p>
            <a:pPr marL="0" indent="0">
              <a:buNone/>
            </a:pPr>
            <a:r>
              <a:rPr lang="en-GB" sz="2700" dirty="0"/>
              <a:t>Ensure all necessary technology is in place. Test audio-visual equipment in advance.</a:t>
            </a:r>
          </a:p>
          <a:p>
            <a:pPr marL="0" indent="0">
              <a:buNone/>
            </a:pPr>
            <a:r>
              <a:rPr lang="en-GB" sz="2700" b="1" dirty="0"/>
              <a:t>14. Sponsorship:</a:t>
            </a:r>
          </a:p>
          <a:p>
            <a:pPr marL="0" indent="0">
              <a:buNone/>
            </a:pPr>
            <a:r>
              <a:rPr lang="en-GB" sz="2700" dirty="0"/>
              <a:t>If applicable, secure sponsors and </a:t>
            </a:r>
            <a:r>
              <a:rPr lang="en-GB" sz="2700" dirty="0" err="1"/>
              <a:t>fulfill</a:t>
            </a:r>
            <a:r>
              <a:rPr lang="en-GB" sz="2700" dirty="0"/>
              <a:t> any sponsorship commitments.</a:t>
            </a:r>
          </a:p>
          <a:p>
            <a:pPr marL="0" indent="0">
              <a:buNone/>
            </a:pPr>
            <a:r>
              <a:rPr lang="en-GB" sz="2700" b="1" dirty="0"/>
              <a:t>15. Prepare Materials:</a:t>
            </a:r>
          </a:p>
          <a:p>
            <a:pPr marL="0" indent="0">
              <a:buNone/>
            </a:pPr>
            <a:r>
              <a:rPr lang="en-GB" sz="2700" dirty="0"/>
              <a:t>Create event materials such as programs, name badges, and handouts.</a:t>
            </a:r>
          </a:p>
          <a:p>
            <a:pPr marL="0" indent="0">
              <a:buNone/>
            </a:pPr>
            <a:r>
              <a:rPr lang="en-GB" sz="2700" b="1" dirty="0"/>
              <a:t>16. Final Check:</a:t>
            </a:r>
          </a:p>
          <a:p>
            <a:pPr marL="0" indent="0">
              <a:buNone/>
            </a:pPr>
            <a:r>
              <a:rPr lang="en-GB" sz="2700" dirty="0"/>
              <a:t>Conduct a final walkthrough of the venue. Confirm all arrangements with vendors and suppliers.</a:t>
            </a:r>
          </a:p>
          <a:p>
            <a:pPr marL="0" indent="0">
              <a:buNone/>
            </a:pPr>
            <a:r>
              <a:rPr lang="en-GB" sz="2700" b="1" dirty="0"/>
              <a:t>17. Communication Plan:</a:t>
            </a:r>
          </a:p>
          <a:p>
            <a:pPr marL="0" indent="0">
              <a:buNone/>
            </a:pPr>
            <a:r>
              <a:rPr lang="en-GB" sz="2700" dirty="0"/>
              <a:t>Establish a communication plan for the event day. Provide contact information for key team members.</a:t>
            </a:r>
          </a:p>
          <a:p>
            <a:pPr marL="0" indent="0">
              <a:buNone/>
            </a:pPr>
            <a:r>
              <a:rPr lang="en-GB" sz="2700" b="1" dirty="0"/>
              <a:t>18. Evaluate and Learn:</a:t>
            </a:r>
          </a:p>
          <a:p>
            <a:pPr marL="0" indent="0">
              <a:buNone/>
            </a:pPr>
            <a:r>
              <a:rPr lang="en-GB" sz="2700" dirty="0"/>
              <a:t>After the event, conduct a debriefing session to evaluate what went well and identify areas for improvement.</a:t>
            </a:r>
          </a:p>
          <a:p>
            <a:pPr marL="0" indent="0">
              <a:buNone/>
            </a:pPr>
            <a:r>
              <a:rPr lang="en-GB" sz="2700" dirty="0"/>
              <a:t>Gather feedback from attendees.</a:t>
            </a:r>
          </a:p>
          <a:p>
            <a:endParaRPr lang="en-GB" dirty="0"/>
          </a:p>
        </p:txBody>
      </p:sp>
    </p:spTree>
    <p:extLst>
      <p:ext uri="{BB962C8B-B14F-4D97-AF65-F5344CB8AC3E}">
        <p14:creationId xmlns:p14="http://schemas.microsoft.com/office/powerpoint/2010/main" val="20217463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721" y="893955"/>
            <a:ext cx="5848247" cy="474941"/>
          </a:xfrm>
        </p:spPr>
        <p:txBody>
          <a:bodyPr>
            <a:normAutofit fontScale="90000"/>
          </a:bodyPr>
          <a:lstStyle/>
          <a:p>
            <a:r>
              <a:rPr lang="en-GB" dirty="0">
                <a:effectLst/>
                <a:latin typeface="Calibri" panose="020F0502020204030204" pitchFamily="34" charset="0"/>
                <a:cs typeface="Calibri" panose="020F0502020204030204" pitchFamily="34" charset="0"/>
              </a:rPr>
              <a:t>Trade Stand management</a:t>
            </a:r>
          </a:p>
        </p:txBody>
      </p:sp>
      <p:sp>
        <p:nvSpPr>
          <p:cNvPr id="3" name="Content Placeholder 2"/>
          <p:cNvSpPr>
            <a:spLocks noGrp="1"/>
          </p:cNvSpPr>
          <p:nvPr>
            <p:ph sz="quarter" idx="13"/>
          </p:nvPr>
        </p:nvSpPr>
        <p:spPr>
          <a:xfrm>
            <a:off x="1277634" y="1592796"/>
            <a:ext cx="6480720" cy="4050450"/>
          </a:xfrm>
        </p:spPr>
        <p:txBody>
          <a:bodyPr>
            <a:noAutofit/>
          </a:bodyPr>
          <a:lstStyle/>
          <a:p>
            <a:pPr>
              <a:lnSpc>
                <a:spcPct val="120000"/>
              </a:lnSpc>
            </a:pPr>
            <a:r>
              <a:rPr lang="en-GB" sz="1650" dirty="0">
                <a:latin typeface="Calibri" panose="020F0502020204030204" pitchFamily="34" charset="0"/>
                <a:cs typeface="Calibri" panose="020F0502020204030204" pitchFamily="34" charset="0"/>
              </a:rPr>
              <a:t>Signage &amp; Branding</a:t>
            </a:r>
          </a:p>
          <a:p>
            <a:pPr>
              <a:lnSpc>
                <a:spcPct val="120000"/>
              </a:lnSpc>
            </a:pPr>
            <a:r>
              <a:rPr lang="en-GB" sz="1650" dirty="0">
                <a:latin typeface="Calibri" panose="020F0502020204030204" pitchFamily="34" charset="0"/>
                <a:cs typeface="Calibri" panose="020F0502020204030204" pitchFamily="34" charset="0"/>
              </a:rPr>
              <a:t>Theming</a:t>
            </a:r>
          </a:p>
          <a:p>
            <a:pPr>
              <a:lnSpc>
                <a:spcPct val="120000"/>
              </a:lnSpc>
            </a:pPr>
            <a:r>
              <a:rPr lang="en-GB" sz="1650" dirty="0">
                <a:latin typeface="Calibri" panose="020F0502020204030204" pitchFamily="34" charset="0"/>
                <a:cs typeface="Calibri" panose="020F0502020204030204" pitchFamily="34" charset="0"/>
              </a:rPr>
              <a:t>1</a:t>
            </a:r>
            <a:r>
              <a:rPr lang="en-GB" sz="1650" baseline="30000" dirty="0">
                <a:latin typeface="Calibri" panose="020F0502020204030204" pitchFamily="34" charset="0"/>
                <a:cs typeface="Calibri" panose="020F0502020204030204" pitchFamily="34" charset="0"/>
              </a:rPr>
              <a:t>st</a:t>
            </a:r>
            <a:r>
              <a:rPr lang="en-GB" sz="1650" dirty="0">
                <a:latin typeface="Calibri" panose="020F0502020204030204" pitchFamily="34" charset="0"/>
                <a:cs typeface="Calibri" panose="020F0502020204030204" pitchFamily="34" charset="0"/>
              </a:rPr>
              <a:t> impressions</a:t>
            </a:r>
          </a:p>
          <a:p>
            <a:pPr>
              <a:lnSpc>
                <a:spcPct val="120000"/>
              </a:lnSpc>
            </a:pPr>
            <a:r>
              <a:rPr lang="en-GB" sz="1650" dirty="0">
                <a:latin typeface="Calibri" panose="020F0502020204030204" pitchFamily="34" charset="0"/>
                <a:cs typeface="Calibri" panose="020F0502020204030204" pitchFamily="34" charset="0"/>
              </a:rPr>
              <a:t>Entertainment</a:t>
            </a:r>
          </a:p>
          <a:p>
            <a:pPr>
              <a:lnSpc>
                <a:spcPct val="120000"/>
              </a:lnSpc>
            </a:pPr>
            <a:r>
              <a:rPr lang="en-GB" sz="1650" dirty="0">
                <a:latin typeface="Calibri" panose="020F0502020204030204" pitchFamily="34" charset="0"/>
                <a:cs typeface="Calibri" panose="020F0502020204030204" pitchFamily="34" charset="0"/>
              </a:rPr>
              <a:t>Promote</a:t>
            </a:r>
          </a:p>
          <a:p>
            <a:pPr>
              <a:lnSpc>
                <a:spcPct val="120000"/>
              </a:lnSpc>
            </a:pPr>
            <a:r>
              <a:rPr lang="en-GB" sz="1650" dirty="0">
                <a:latin typeface="Calibri" panose="020F0502020204030204" pitchFamily="34" charset="0"/>
                <a:cs typeface="Calibri" panose="020F0502020204030204" pitchFamily="34" charset="0"/>
              </a:rPr>
              <a:t>Team</a:t>
            </a:r>
          </a:p>
          <a:p>
            <a:pPr>
              <a:lnSpc>
                <a:spcPct val="120000"/>
              </a:lnSpc>
            </a:pPr>
            <a:r>
              <a:rPr lang="en-GB" sz="1650" dirty="0">
                <a:latin typeface="Calibri" panose="020F0502020204030204" pitchFamily="34" charset="0"/>
                <a:cs typeface="Calibri" panose="020F0502020204030204" pitchFamily="34" charset="0"/>
              </a:rPr>
              <a:t>roles</a:t>
            </a:r>
          </a:p>
          <a:p>
            <a:pPr>
              <a:lnSpc>
                <a:spcPct val="120000"/>
              </a:lnSpc>
            </a:pPr>
            <a:r>
              <a:rPr lang="en-GB" sz="1650" dirty="0">
                <a:latin typeface="Calibri" panose="020F0502020204030204" pitchFamily="34" charset="0"/>
                <a:cs typeface="Calibri" panose="020F0502020204030204" pitchFamily="34" charset="0"/>
              </a:rPr>
              <a:t>Meet &amp; Greet</a:t>
            </a:r>
          </a:p>
          <a:p>
            <a:pPr>
              <a:lnSpc>
                <a:spcPct val="120000"/>
              </a:lnSpc>
            </a:pPr>
            <a:r>
              <a:rPr lang="en-GB" sz="1650" dirty="0">
                <a:latin typeface="Calibri" panose="020F0502020204030204" pitchFamily="34" charset="0"/>
                <a:cs typeface="Calibri" panose="020F0502020204030204" pitchFamily="34" charset="0"/>
              </a:rPr>
              <a:t>Use of games, lucky draws, contests, discounts to attract</a:t>
            </a:r>
          </a:p>
          <a:p>
            <a:pPr>
              <a:lnSpc>
                <a:spcPct val="120000"/>
              </a:lnSpc>
            </a:pPr>
            <a:r>
              <a:rPr lang="en-GB" sz="1650" dirty="0">
                <a:latin typeface="Calibri" panose="020F0502020204030204" pitchFamily="34" charset="0"/>
                <a:cs typeface="Calibri" panose="020F0502020204030204" pitchFamily="34" charset="0"/>
              </a:rPr>
              <a:t>Networking </a:t>
            </a:r>
          </a:p>
          <a:p>
            <a:pPr>
              <a:lnSpc>
                <a:spcPct val="120000"/>
              </a:lnSpc>
            </a:pPr>
            <a:r>
              <a:rPr lang="en-GB" sz="1650" dirty="0">
                <a:latin typeface="Calibri" panose="020F0502020204030204" pitchFamily="34" charset="0"/>
                <a:cs typeface="Calibri" panose="020F0502020204030204" pitchFamily="34" charset="0"/>
              </a:rPr>
              <a:t>Catering</a:t>
            </a:r>
          </a:p>
        </p:txBody>
      </p:sp>
      <p:pic>
        <p:nvPicPr>
          <p:cNvPr id="4" name="Picture 3">
            <a:extLst>
              <a:ext uri="{FF2B5EF4-FFF2-40B4-BE49-F238E27FC236}">
                <a16:creationId xmlns:a16="http://schemas.microsoft.com/office/drawing/2014/main" id="{1403D172-85A9-4776-5592-A01D81DC7A9D}"/>
              </a:ext>
            </a:extLst>
          </p:cNvPr>
          <p:cNvPicPr>
            <a:picLocks noChangeAspect="1"/>
          </p:cNvPicPr>
          <p:nvPr/>
        </p:nvPicPr>
        <p:blipFill>
          <a:blip r:embed="rId2"/>
          <a:stretch>
            <a:fillRect/>
          </a:stretch>
        </p:blipFill>
        <p:spPr>
          <a:xfrm>
            <a:off x="7198500" y="1886640"/>
            <a:ext cx="1658783" cy="2211710"/>
          </a:xfrm>
          <a:prstGeom prst="rect">
            <a:avLst/>
          </a:prstGeom>
        </p:spPr>
      </p:pic>
    </p:spTree>
    <p:extLst>
      <p:ext uri="{BB962C8B-B14F-4D97-AF65-F5344CB8AC3E}">
        <p14:creationId xmlns:p14="http://schemas.microsoft.com/office/powerpoint/2010/main" val="5213368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37C719-2811-052A-5F7B-BB6A2D052C36}"/>
              </a:ext>
            </a:extLst>
          </p:cNvPr>
          <p:cNvSpPr>
            <a:spLocks noGrp="1"/>
          </p:cNvSpPr>
          <p:nvPr>
            <p:ph type="title"/>
          </p:nvPr>
        </p:nvSpPr>
        <p:spPr>
          <a:xfrm>
            <a:off x="85900" y="895482"/>
            <a:ext cx="7886700" cy="994172"/>
          </a:xfrm>
        </p:spPr>
        <p:txBody>
          <a:bodyPr/>
          <a:lstStyle/>
          <a:p>
            <a:r>
              <a:rPr lang="en-GB" dirty="0"/>
              <a:t>Guide to trade stand management </a:t>
            </a:r>
          </a:p>
        </p:txBody>
      </p:sp>
      <p:sp>
        <p:nvSpPr>
          <p:cNvPr id="3" name="Content Placeholder 2">
            <a:extLst>
              <a:ext uri="{FF2B5EF4-FFF2-40B4-BE49-F238E27FC236}">
                <a16:creationId xmlns:a16="http://schemas.microsoft.com/office/drawing/2014/main" id="{8E55F43B-FA5E-8B70-3354-96EAACA0526B}"/>
              </a:ext>
            </a:extLst>
          </p:cNvPr>
          <p:cNvSpPr>
            <a:spLocks noGrp="1"/>
          </p:cNvSpPr>
          <p:nvPr>
            <p:ph sz="quarter" idx="13"/>
          </p:nvPr>
        </p:nvSpPr>
        <p:spPr>
          <a:xfrm>
            <a:off x="131235" y="1714790"/>
            <a:ext cx="7796030" cy="3522324"/>
          </a:xfrm>
        </p:spPr>
        <p:txBody>
          <a:bodyPr>
            <a:normAutofit fontScale="47500" lnSpcReduction="20000"/>
          </a:bodyPr>
          <a:lstStyle/>
          <a:p>
            <a:pPr marL="0" indent="0">
              <a:lnSpc>
                <a:spcPct val="120000"/>
              </a:lnSpc>
              <a:buNone/>
            </a:pPr>
            <a:r>
              <a:rPr lang="en-GB" sz="2175" b="1" dirty="0"/>
              <a:t>Pre-Event Planning:</a:t>
            </a:r>
          </a:p>
          <a:p>
            <a:pPr marL="0" indent="0">
              <a:lnSpc>
                <a:spcPct val="120000"/>
              </a:lnSpc>
              <a:buNone/>
            </a:pPr>
            <a:r>
              <a:rPr lang="en-GB" sz="2175" b="1" dirty="0"/>
              <a:t>Define Objectives:</a:t>
            </a:r>
            <a:endParaRPr lang="en-GB" sz="2175" dirty="0"/>
          </a:p>
          <a:p>
            <a:pPr marL="342900" lvl="1" indent="0">
              <a:lnSpc>
                <a:spcPct val="120000"/>
              </a:lnSpc>
              <a:buNone/>
            </a:pPr>
            <a:r>
              <a:rPr lang="en-GB" sz="2175" dirty="0"/>
              <a:t>Clearly outline the goals of your trade stand (e.g., lead generation, brand awareness, product promotion).</a:t>
            </a:r>
          </a:p>
          <a:p>
            <a:pPr marL="0" indent="0">
              <a:lnSpc>
                <a:spcPct val="120000"/>
              </a:lnSpc>
              <a:buNone/>
            </a:pPr>
            <a:r>
              <a:rPr lang="en-GB" sz="2175" b="1" dirty="0"/>
              <a:t>Design Your Stand:</a:t>
            </a:r>
            <a:endParaRPr lang="en-GB" sz="2175" dirty="0"/>
          </a:p>
          <a:p>
            <a:pPr marL="342900" lvl="1" indent="0">
              <a:lnSpc>
                <a:spcPct val="120000"/>
              </a:lnSpc>
              <a:buNone/>
            </a:pPr>
            <a:r>
              <a:rPr lang="en-GB" sz="2175" dirty="0"/>
              <a:t>Create an eye-catching and functional booth design.</a:t>
            </a:r>
          </a:p>
          <a:p>
            <a:pPr marL="342900" lvl="1" indent="0">
              <a:lnSpc>
                <a:spcPct val="120000"/>
              </a:lnSpc>
              <a:buNone/>
            </a:pPr>
            <a:r>
              <a:rPr lang="en-GB" sz="2175" dirty="0"/>
              <a:t>Ensure it aligns with your brand and effectively communicates your message.</a:t>
            </a:r>
          </a:p>
          <a:p>
            <a:pPr marL="0" indent="0">
              <a:lnSpc>
                <a:spcPct val="120000"/>
              </a:lnSpc>
              <a:buNone/>
            </a:pPr>
            <a:r>
              <a:rPr lang="en-GB" sz="2175" b="1" dirty="0"/>
              <a:t>Prepare Marketing Materials:</a:t>
            </a:r>
            <a:endParaRPr lang="en-GB" sz="2175" dirty="0"/>
          </a:p>
          <a:p>
            <a:pPr marL="342900" lvl="1" indent="0">
              <a:lnSpc>
                <a:spcPct val="120000"/>
              </a:lnSpc>
              <a:buNone/>
            </a:pPr>
            <a:r>
              <a:rPr lang="en-GB" sz="2175" dirty="0"/>
              <a:t>Design and print promotional materials (brochures, business cards, banners).</a:t>
            </a:r>
          </a:p>
          <a:p>
            <a:pPr marL="342900" lvl="1" indent="0">
              <a:lnSpc>
                <a:spcPct val="120000"/>
              </a:lnSpc>
              <a:buNone/>
            </a:pPr>
            <a:r>
              <a:rPr lang="en-GB" sz="2175" dirty="0"/>
              <a:t>Consider interactive displays or demos to engage attendees.</a:t>
            </a:r>
          </a:p>
          <a:p>
            <a:pPr marL="0" indent="0">
              <a:lnSpc>
                <a:spcPct val="120000"/>
              </a:lnSpc>
              <a:buNone/>
            </a:pPr>
            <a:r>
              <a:rPr lang="en-GB" sz="2175" b="1" dirty="0"/>
              <a:t>Staffing:</a:t>
            </a:r>
            <a:endParaRPr lang="en-GB" sz="2175" dirty="0"/>
          </a:p>
          <a:p>
            <a:pPr marL="342900" lvl="1" indent="0">
              <a:lnSpc>
                <a:spcPct val="120000"/>
              </a:lnSpc>
              <a:buNone/>
            </a:pPr>
            <a:r>
              <a:rPr lang="en-GB" sz="2175" dirty="0"/>
              <a:t>Select and train booth staff.</a:t>
            </a:r>
          </a:p>
          <a:p>
            <a:pPr marL="342900" lvl="1" indent="0">
              <a:lnSpc>
                <a:spcPct val="120000"/>
              </a:lnSpc>
              <a:buNone/>
            </a:pPr>
            <a:r>
              <a:rPr lang="en-GB" sz="2175" dirty="0"/>
              <a:t>Ensure staff is knowledgeable about products/services and trained in effective communication.</a:t>
            </a:r>
          </a:p>
          <a:p>
            <a:pPr marL="0" indent="0">
              <a:lnSpc>
                <a:spcPct val="120000"/>
              </a:lnSpc>
              <a:buNone/>
            </a:pPr>
            <a:r>
              <a:rPr lang="en-GB" sz="2175" b="1" dirty="0"/>
              <a:t>Lead Capture System:</a:t>
            </a:r>
            <a:endParaRPr lang="en-GB" sz="2175" dirty="0"/>
          </a:p>
          <a:p>
            <a:pPr marL="342900" lvl="1" indent="0">
              <a:lnSpc>
                <a:spcPct val="120000"/>
              </a:lnSpc>
              <a:buNone/>
            </a:pPr>
            <a:r>
              <a:rPr lang="en-GB" sz="2175" dirty="0"/>
              <a:t>Implement a lead capture system (e.g., mobile apps, scanners) to collect attendee information for follow-up.</a:t>
            </a:r>
          </a:p>
          <a:p>
            <a:endParaRPr lang="en-GB" b="1" dirty="0"/>
          </a:p>
        </p:txBody>
      </p:sp>
      <p:pic>
        <p:nvPicPr>
          <p:cNvPr id="4" name="Picture 3">
            <a:extLst>
              <a:ext uri="{FF2B5EF4-FFF2-40B4-BE49-F238E27FC236}">
                <a16:creationId xmlns:a16="http://schemas.microsoft.com/office/drawing/2014/main" id="{C3D654D3-A56D-BB6F-9DB7-64256F7656F1}"/>
              </a:ext>
            </a:extLst>
          </p:cNvPr>
          <p:cNvPicPr>
            <a:picLocks noChangeAspect="1"/>
          </p:cNvPicPr>
          <p:nvPr/>
        </p:nvPicPr>
        <p:blipFill>
          <a:blip r:embed="rId2"/>
          <a:stretch>
            <a:fillRect/>
          </a:stretch>
        </p:blipFill>
        <p:spPr>
          <a:xfrm>
            <a:off x="6554615" y="2744000"/>
            <a:ext cx="2458151" cy="1638767"/>
          </a:xfrm>
          <a:prstGeom prst="rect">
            <a:avLst/>
          </a:prstGeom>
        </p:spPr>
      </p:pic>
    </p:spTree>
    <p:extLst>
      <p:ext uri="{BB962C8B-B14F-4D97-AF65-F5344CB8AC3E}">
        <p14:creationId xmlns:p14="http://schemas.microsoft.com/office/powerpoint/2010/main" val="1563494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28A786-F709-2437-6A4E-791C2E188FF2}"/>
              </a:ext>
            </a:extLst>
          </p:cNvPr>
          <p:cNvSpPr>
            <a:spLocks noGrp="1"/>
          </p:cNvSpPr>
          <p:nvPr>
            <p:ph type="title"/>
          </p:nvPr>
        </p:nvSpPr>
        <p:spPr>
          <a:xfrm>
            <a:off x="60656" y="857251"/>
            <a:ext cx="7886700" cy="994172"/>
          </a:xfrm>
        </p:spPr>
        <p:txBody>
          <a:bodyPr/>
          <a:lstStyle/>
          <a:p>
            <a:r>
              <a:rPr lang="en-GB" sz="2700" b="1" dirty="0"/>
              <a:t>On-Site Management</a:t>
            </a:r>
            <a:r>
              <a:rPr lang="en-GB" b="1" i="0" dirty="0">
                <a:effectLst/>
                <a:latin typeface="Söhne"/>
              </a:rPr>
              <a:t>:</a:t>
            </a:r>
            <a:endParaRPr lang="en-GB" dirty="0"/>
          </a:p>
        </p:txBody>
      </p:sp>
      <p:sp>
        <p:nvSpPr>
          <p:cNvPr id="3" name="Content Placeholder 2">
            <a:extLst>
              <a:ext uri="{FF2B5EF4-FFF2-40B4-BE49-F238E27FC236}">
                <a16:creationId xmlns:a16="http://schemas.microsoft.com/office/drawing/2014/main" id="{8C54A160-00EE-EAF9-DDCD-91BF91EDB627}"/>
              </a:ext>
            </a:extLst>
          </p:cNvPr>
          <p:cNvSpPr>
            <a:spLocks noGrp="1"/>
          </p:cNvSpPr>
          <p:nvPr>
            <p:ph sz="quarter" idx="13"/>
          </p:nvPr>
        </p:nvSpPr>
        <p:spPr>
          <a:xfrm>
            <a:off x="105991" y="1660095"/>
            <a:ext cx="7796030" cy="3593849"/>
          </a:xfrm>
        </p:spPr>
        <p:txBody>
          <a:bodyPr>
            <a:normAutofit fontScale="55000" lnSpcReduction="20000"/>
          </a:bodyPr>
          <a:lstStyle/>
          <a:p>
            <a:pPr algn="l"/>
            <a:endParaRPr lang="en-GB" b="1" i="0" dirty="0">
              <a:effectLst/>
              <a:latin typeface="Söhne"/>
            </a:endParaRPr>
          </a:p>
          <a:p>
            <a:pPr marL="0" indent="0">
              <a:buNone/>
            </a:pPr>
            <a:r>
              <a:rPr lang="en-GB" sz="2775" b="1" dirty="0"/>
              <a:t>Set Up Early:</a:t>
            </a:r>
            <a:endParaRPr lang="en-GB" sz="2775" dirty="0"/>
          </a:p>
          <a:p>
            <a:pPr marL="342900" lvl="1" indent="0">
              <a:buNone/>
            </a:pPr>
            <a:r>
              <a:rPr lang="en-GB" sz="2550" dirty="0"/>
              <a:t>Arrive early to set up your booth professionally.</a:t>
            </a:r>
          </a:p>
          <a:p>
            <a:pPr marL="342900" lvl="1" indent="0">
              <a:buNone/>
            </a:pPr>
            <a:r>
              <a:rPr lang="en-GB" sz="2550" dirty="0"/>
              <a:t>Test all equipment and displays.</a:t>
            </a:r>
          </a:p>
          <a:p>
            <a:pPr marL="0" indent="0">
              <a:buNone/>
            </a:pPr>
            <a:r>
              <a:rPr lang="en-GB" sz="2775" b="1" dirty="0"/>
              <a:t>Engage Attendees:</a:t>
            </a:r>
            <a:endParaRPr lang="en-GB" sz="2775" dirty="0"/>
          </a:p>
          <a:p>
            <a:pPr marL="342900" lvl="1" indent="0">
              <a:buNone/>
            </a:pPr>
            <a:r>
              <a:rPr lang="en-GB" sz="2550" dirty="0"/>
              <a:t>Train staff to be approachable and engage with attendees.</a:t>
            </a:r>
          </a:p>
          <a:p>
            <a:pPr marL="342900" lvl="1" indent="0">
              <a:buNone/>
            </a:pPr>
            <a:r>
              <a:rPr lang="en-GB" sz="2550" dirty="0"/>
              <a:t>Consider interactive activities or demonstrations to attract attention.</a:t>
            </a:r>
          </a:p>
          <a:p>
            <a:pPr marL="0" indent="0">
              <a:buNone/>
            </a:pPr>
            <a:r>
              <a:rPr lang="en-GB" sz="2775" b="1" dirty="0"/>
              <a:t>Promotional Giveaways:</a:t>
            </a:r>
            <a:endParaRPr lang="en-GB" sz="2775" dirty="0"/>
          </a:p>
          <a:p>
            <a:pPr marL="342900" lvl="1" indent="0">
              <a:buNone/>
            </a:pPr>
            <a:r>
              <a:rPr lang="en-GB" sz="2550" dirty="0"/>
              <a:t>Prepare promotional items to attract visitors.</a:t>
            </a:r>
          </a:p>
          <a:p>
            <a:pPr marL="342900" lvl="1" indent="0">
              <a:buNone/>
            </a:pPr>
            <a:r>
              <a:rPr lang="en-GB" sz="2550" dirty="0"/>
              <a:t>Ensure the giveaways align with your brand and are useful to your target audience.</a:t>
            </a:r>
          </a:p>
          <a:p>
            <a:pPr marL="0" indent="0">
              <a:buNone/>
            </a:pPr>
            <a:r>
              <a:rPr lang="en-GB" sz="2775" b="1" dirty="0"/>
              <a:t>Networking:</a:t>
            </a:r>
            <a:endParaRPr lang="en-GB" sz="2775" dirty="0"/>
          </a:p>
          <a:p>
            <a:pPr marL="342900" lvl="1" indent="0">
              <a:buNone/>
            </a:pPr>
            <a:r>
              <a:rPr lang="en-GB" sz="2550" dirty="0"/>
              <a:t>Encourage your team to network with other exhibitors.</a:t>
            </a:r>
          </a:p>
          <a:p>
            <a:pPr marL="342900" lvl="1" indent="0">
              <a:buNone/>
            </a:pPr>
            <a:r>
              <a:rPr lang="en-GB" sz="2550" dirty="0"/>
              <a:t>Attend relevant sessions or events to build connections.</a:t>
            </a:r>
          </a:p>
          <a:p>
            <a:pPr marL="0" indent="0">
              <a:buNone/>
            </a:pPr>
            <a:r>
              <a:rPr lang="en-GB" sz="2775" b="1" dirty="0"/>
              <a:t>Monitor Competitors:</a:t>
            </a:r>
            <a:endParaRPr lang="en-GB" sz="2775" dirty="0"/>
          </a:p>
          <a:p>
            <a:pPr marL="342900" lvl="1" indent="0">
              <a:buNone/>
            </a:pPr>
            <a:r>
              <a:rPr lang="en-GB" sz="2550" dirty="0"/>
              <a:t>Keep an eye on your competitors' booths.</a:t>
            </a:r>
          </a:p>
          <a:p>
            <a:pPr marL="342900" lvl="1" indent="0">
              <a:buNone/>
            </a:pPr>
            <a:r>
              <a:rPr lang="en-GB" sz="2550" dirty="0" err="1"/>
              <a:t>Analyze</a:t>
            </a:r>
            <a:r>
              <a:rPr lang="en-GB" sz="2550" dirty="0"/>
              <a:t> their strategies and adjust yours accordingly.</a:t>
            </a:r>
          </a:p>
          <a:p>
            <a:endParaRPr lang="en-GB" dirty="0"/>
          </a:p>
        </p:txBody>
      </p:sp>
      <p:pic>
        <p:nvPicPr>
          <p:cNvPr id="4" name="Picture 3">
            <a:extLst>
              <a:ext uri="{FF2B5EF4-FFF2-40B4-BE49-F238E27FC236}">
                <a16:creationId xmlns:a16="http://schemas.microsoft.com/office/drawing/2014/main" id="{153265F5-2A60-DFEE-B363-257E38FD8DCA}"/>
              </a:ext>
            </a:extLst>
          </p:cNvPr>
          <p:cNvPicPr>
            <a:picLocks noChangeAspect="1"/>
          </p:cNvPicPr>
          <p:nvPr/>
        </p:nvPicPr>
        <p:blipFill>
          <a:blip r:embed="rId2"/>
          <a:stretch>
            <a:fillRect/>
          </a:stretch>
        </p:blipFill>
        <p:spPr>
          <a:xfrm>
            <a:off x="6665622" y="1851423"/>
            <a:ext cx="2090090" cy="1415777"/>
          </a:xfrm>
          <a:prstGeom prst="rect">
            <a:avLst/>
          </a:prstGeom>
        </p:spPr>
      </p:pic>
    </p:spTree>
    <p:extLst>
      <p:ext uri="{BB962C8B-B14F-4D97-AF65-F5344CB8AC3E}">
        <p14:creationId xmlns:p14="http://schemas.microsoft.com/office/powerpoint/2010/main" val="36812208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1FFA28-1B85-63D3-4ED9-7B50A06B5B6C}"/>
              </a:ext>
            </a:extLst>
          </p:cNvPr>
          <p:cNvSpPr>
            <a:spLocks noGrp="1"/>
          </p:cNvSpPr>
          <p:nvPr>
            <p:ph type="title"/>
          </p:nvPr>
        </p:nvSpPr>
        <p:spPr>
          <a:xfrm>
            <a:off x="56449" y="857251"/>
            <a:ext cx="7886700" cy="994172"/>
          </a:xfrm>
        </p:spPr>
        <p:txBody>
          <a:bodyPr>
            <a:normAutofit fontScale="90000"/>
          </a:bodyPr>
          <a:lstStyle/>
          <a:p>
            <a:r>
              <a:rPr lang="en-GB" sz="2400" b="1" dirty="0"/>
              <a:t>Communication and Branding</a:t>
            </a:r>
            <a:r>
              <a:rPr lang="en-GB" b="1" i="0" dirty="0">
                <a:effectLst/>
                <a:latin typeface="Söhne"/>
              </a:rPr>
              <a:t>:</a:t>
            </a:r>
            <a:br>
              <a:rPr lang="en-GB" b="1" i="0" dirty="0">
                <a:effectLst/>
                <a:latin typeface="Söhne"/>
              </a:rPr>
            </a:br>
            <a:endParaRPr lang="en-GB" dirty="0"/>
          </a:p>
        </p:txBody>
      </p:sp>
      <p:sp>
        <p:nvSpPr>
          <p:cNvPr id="3" name="Content Placeholder 2">
            <a:extLst>
              <a:ext uri="{FF2B5EF4-FFF2-40B4-BE49-F238E27FC236}">
                <a16:creationId xmlns:a16="http://schemas.microsoft.com/office/drawing/2014/main" id="{53630912-2378-9393-3EF7-30CA50BFF3BD}"/>
              </a:ext>
            </a:extLst>
          </p:cNvPr>
          <p:cNvSpPr>
            <a:spLocks noGrp="1"/>
          </p:cNvSpPr>
          <p:nvPr>
            <p:ph sz="quarter" idx="13"/>
          </p:nvPr>
        </p:nvSpPr>
        <p:spPr>
          <a:xfrm>
            <a:off x="147119" y="1630643"/>
            <a:ext cx="7796030" cy="2483392"/>
          </a:xfrm>
        </p:spPr>
        <p:txBody>
          <a:bodyPr>
            <a:normAutofit fontScale="77500" lnSpcReduction="20000"/>
          </a:bodyPr>
          <a:lstStyle/>
          <a:p>
            <a:pPr marL="0" indent="0">
              <a:lnSpc>
                <a:spcPct val="110000"/>
              </a:lnSpc>
              <a:buNone/>
            </a:pPr>
            <a:r>
              <a:rPr lang="en-GB" b="1" i="0" dirty="0">
                <a:effectLst/>
                <a:latin typeface="Söhne"/>
              </a:rPr>
              <a:t>Branding:</a:t>
            </a:r>
            <a:endParaRPr lang="en-GB" b="0" i="0" dirty="0">
              <a:effectLst/>
              <a:latin typeface="Söhne"/>
            </a:endParaRPr>
          </a:p>
          <a:p>
            <a:pPr marL="342900" lvl="1" indent="0">
              <a:lnSpc>
                <a:spcPct val="110000"/>
              </a:lnSpc>
              <a:buNone/>
            </a:pPr>
            <a:r>
              <a:rPr lang="en-GB" b="0" i="0" dirty="0">
                <a:effectLst/>
                <a:latin typeface="Söhne"/>
              </a:rPr>
              <a:t>Ensure consistent branding across all materials and displays.</a:t>
            </a:r>
          </a:p>
          <a:p>
            <a:pPr marL="342900" lvl="1" indent="0">
              <a:lnSpc>
                <a:spcPct val="110000"/>
              </a:lnSpc>
              <a:buNone/>
            </a:pPr>
            <a:r>
              <a:rPr lang="en-GB" b="0" i="0" dirty="0">
                <a:effectLst/>
                <a:latin typeface="Söhne"/>
              </a:rPr>
              <a:t>Use clear and concise messaging.</a:t>
            </a:r>
          </a:p>
          <a:p>
            <a:pPr marL="0" indent="0">
              <a:lnSpc>
                <a:spcPct val="110000"/>
              </a:lnSpc>
              <a:buNone/>
            </a:pPr>
            <a:r>
              <a:rPr lang="en-GB" b="1" i="0" dirty="0">
                <a:effectLst/>
                <a:latin typeface="Söhne"/>
              </a:rPr>
              <a:t>Social Media Engagement:</a:t>
            </a:r>
            <a:endParaRPr lang="en-GB" b="0" i="0" dirty="0">
              <a:effectLst/>
              <a:latin typeface="Söhne"/>
            </a:endParaRPr>
          </a:p>
          <a:p>
            <a:pPr marL="342900" lvl="1" indent="0">
              <a:lnSpc>
                <a:spcPct val="110000"/>
              </a:lnSpc>
              <a:buNone/>
            </a:pPr>
            <a:r>
              <a:rPr lang="en-GB" b="0" i="0" dirty="0">
                <a:effectLst/>
                <a:latin typeface="Söhne"/>
              </a:rPr>
              <a:t>Promote your presence on social media before, during, and after the event.</a:t>
            </a:r>
          </a:p>
          <a:p>
            <a:pPr marL="342900" lvl="1" indent="0">
              <a:lnSpc>
                <a:spcPct val="110000"/>
              </a:lnSpc>
              <a:buNone/>
            </a:pPr>
            <a:r>
              <a:rPr lang="en-GB" b="0" i="0" dirty="0">
                <a:effectLst/>
                <a:latin typeface="Söhne"/>
              </a:rPr>
              <a:t>Encourage attendees to share their experiences at your booth.</a:t>
            </a:r>
          </a:p>
          <a:p>
            <a:pPr marL="0" indent="0">
              <a:lnSpc>
                <a:spcPct val="110000"/>
              </a:lnSpc>
              <a:buNone/>
            </a:pPr>
            <a:r>
              <a:rPr lang="en-GB" b="1" i="0" dirty="0">
                <a:effectLst/>
                <a:latin typeface="Söhne"/>
              </a:rPr>
              <a:t>Public Relations:</a:t>
            </a:r>
            <a:endParaRPr lang="en-GB" b="0" i="0" dirty="0">
              <a:effectLst/>
              <a:latin typeface="Söhne"/>
            </a:endParaRPr>
          </a:p>
          <a:p>
            <a:pPr marL="342900" lvl="1" indent="0">
              <a:lnSpc>
                <a:spcPct val="110000"/>
              </a:lnSpc>
              <a:buNone/>
            </a:pPr>
            <a:r>
              <a:rPr lang="en-GB" b="0" i="0" dirty="0">
                <a:effectLst/>
                <a:latin typeface="Söhne"/>
              </a:rPr>
              <a:t>Consider reaching out to event organizers for potential media coverage.</a:t>
            </a:r>
          </a:p>
          <a:p>
            <a:pPr marL="342900" lvl="1" indent="0">
              <a:lnSpc>
                <a:spcPct val="110000"/>
              </a:lnSpc>
              <a:buNone/>
            </a:pPr>
            <a:r>
              <a:rPr lang="en-GB" b="0" i="0" dirty="0">
                <a:effectLst/>
                <a:latin typeface="Söhne"/>
              </a:rPr>
              <a:t>Prepare a press kit if relevant.</a:t>
            </a:r>
          </a:p>
          <a:p>
            <a:endParaRPr lang="en-GB" dirty="0"/>
          </a:p>
        </p:txBody>
      </p:sp>
      <p:pic>
        <p:nvPicPr>
          <p:cNvPr id="4" name="Picture 3">
            <a:extLst>
              <a:ext uri="{FF2B5EF4-FFF2-40B4-BE49-F238E27FC236}">
                <a16:creationId xmlns:a16="http://schemas.microsoft.com/office/drawing/2014/main" id="{676B1885-4445-1AEF-02B6-BB60697C6F06}"/>
              </a:ext>
            </a:extLst>
          </p:cNvPr>
          <p:cNvPicPr>
            <a:picLocks noChangeAspect="1"/>
          </p:cNvPicPr>
          <p:nvPr/>
        </p:nvPicPr>
        <p:blipFill>
          <a:blip r:embed="rId2"/>
          <a:stretch>
            <a:fillRect/>
          </a:stretch>
        </p:blipFill>
        <p:spPr>
          <a:xfrm>
            <a:off x="6622453" y="1569192"/>
            <a:ext cx="2050256" cy="1930281"/>
          </a:xfrm>
          <a:prstGeom prst="rect">
            <a:avLst/>
          </a:prstGeom>
        </p:spPr>
      </p:pic>
    </p:spTree>
    <p:extLst>
      <p:ext uri="{BB962C8B-B14F-4D97-AF65-F5344CB8AC3E}">
        <p14:creationId xmlns:p14="http://schemas.microsoft.com/office/powerpoint/2010/main" val="29908589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effectLst/>
                <a:latin typeface="Calibri" panose="020F0502020204030204" pitchFamily="34" charset="0"/>
                <a:cs typeface="Calibri" panose="020F0502020204030204" pitchFamily="34" charset="0"/>
              </a:rPr>
              <a:t>Post event</a:t>
            </a:r>
          </a:p>
        </p:txBody>
      </p:sp>
      <p:sp>
        <p:nvSpPr>
          <p:cNvPr id="3" name="Content Placeholder 2"/>
          <p:cNvSpPr>
            <a:spLocks noGrp="1"/>
          </p:cNvSpPr>
          <p:nvPr>
            <p:ph sz="quarter" idx="13"/>
          </p:nvPr>
        </p:nvSpPr>
        <p:spPr>
          <a:xfrm>
            <a:off x="354153" y="2187304"/>
            <a:ext cx="5847023" cy="2483392"/>
          </a:xfrm>
        </p:spPr>
        <p:txBody>
          <a:bodyPr>
            <a:normAutofit fontScale="92500" lnSpcReduction="10000"/>
          </a:bodyPr>
          <a:lstStyle/>
          <a:p>
            <a:r>
              <a:rPr lang="en-GB" dirty="0">
                <a:latin typeface="Calibri" panose="020F0502020204030204" pitchFamily="34" charset="0"/>
                <a:cs typeface="Calibri" panose="020F0502020204030204" pitchFamily="34" charset="0"/>
              </a:rPr>
              <a:t>Follow up</a:t>
            </a:r>
          </a:p>
          <a:p>
            <a:r>
              <a:rPr lang="en-GB" dirty="0">
                <a:latin typeface="Calibri" panose="020F0502020204030204" pitchFamily="34" charset="0"/>
                <a:cs typeface="Calibri" panose="020F0502020204030204" pitchFamily="34" charset="0"/>
              </a:rPr>
              <a:t>Analyse leads</a:t>
            </a:r>
          </a:p>
          <a:p>
            <a:r>
              <a:rPr lang="en-GB" dirty="0">
                <a:latin typeface="Calibri" panose="020F0502020204030204" pitchFamily="34" charset="0"/>
                <a:cs typeface="Calibri" panose="020F0502020204030204" pitchFamily="34" charset="0"/>
              </a:rPr>
              <a:t>reconnect</a:t>
            </a:r>
          </a:p>
          <a:p>
            <a:r>
              <a:rPr lang="en-GB" dirty="0">
                <a:latin typeface="Calibri" panose="020F0502020204030204" pitchFamily="34" charset="0"/>
                <a:cs typeface="Calibri" panose="020F0502020204030204" pitchFamily="34" charset="0"/>
              </a:rPr>
              <a:t>Analysis &amp; Evaluation</a:t>
            </a:r>
          </a:p>
          <a:p>
            <a:r>
              <a:rPr lang="en-GB" dirty="0">
                <a:latin typeface="Calibri" panose="020F0502020204030204" pitchFamily="34" charset="0"/>
                <a:cs typeface="Calibri" panose="020F0502020204030204" pitchFamily="34" charset="0"/>
              </a:rPr>
              <a:t>Review budget – costs v profits</a:t>
            </a:r>
          </a:p>
          <a:p>
            <a:r>
              <a:rPr lang="en-GB" dirty="0">
                <a:latin typeface="Calibri" panose="020F0502020204030204" pitchFamily="34" charset="0"/>
                <a:cs typeface="Calibri" panose="020F0502020204030204" pitchFamily="34" charset="0"/>
              </a:rPr>
              <a:t>ROI</a:t>
            </a:r>
          </a:p>
          <a:p>
            <a:r>
              <a:rPr lang="en-GB" dirty="0">
                <a:latin typeface="Calibri" panose="020F0502020204030204" pitchFamily="34" charset="0"/>
                <a:cs typeface="Calibri" panose="020F0502020204030204" pitchFamily="34" charset="0"/>
              </a:rPr>
              <a:t>Future planning</a:t>
            </a:r>
          </a:p>
        </p:txBody>
      </p:sp>
      <p:pic>
        <p:nvPicPr>
          <p:cNvPr id="4" name="Picture 3">
            <a:extLst>
              <a:ext uri="{FF2B5EF4-FFF2-40B4-BE49-F238E27FC236}">
                <a16:creationId xmlns:a16="http://schemas.microsoft.com/office/drawing/2014/main" id="{8123340F-33AE-0E2B-77C1-8D78843F6540}"/>
              </a:ext>
            </a:extLst>
          </p:cNvPr>
          <p:cNvPicPr>
            <a:picLocks noChangeAspect="1"/>
          </p:cNvPicPr>
          <p:nvPr/>
        </p:nvPicPr>
        <p:blipFill>
          <a:blip r:embed="rId2"/>
          <a:stretch>
            <a:fillRect/>
          </a:stretch>
        </p:blipFill>
        <p:spPr>
          <a:xfrm>
            <a:off x="5456942" y="2024844"/>
            <a:ext cx="2236936" cy="1901243"/>
          </a:xfrm>
          <a:prstGeom prst="rect">
            <a:avLst/>
          </a:prstGeom>
        </p:spPr>
      </p:pic>
    </p:spTree>
    <p:extLst>
      <p:ext uri="{BB962C8B-B14F-4D97-AF65-F5344CB8AC3E}">
        <p14:creationId xmlns:p14="http://schemas.microsoft.com/office/powerpoint/2010/main" val="6205861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0246" y="857251"/>
            <a:ext cx="7886700" cy="994172"/>
          </a:xfrm>
        </p:spPr>
        <p:txBody>
          <a:bodyPr>
            <a:normAutofit/>
          </a:bodyPr>
          <a:lstStyle/>
          <a:p>
            <a:r>
              <a:rPr lang="en-GB" sz="2700" dirty="0">
                <a:latin typeface="Calibri" panose="020F0502020204030204" pitchFamily="34" charset="0"/>
                <a:cs typeface="Calibri" panose="020F0502020204030204" pitchFamily="34" charset="0"/>
              </a:rPr>
              <a:t>Forbes Seven Steps for organising a Successful Trade Show event</a:t>
            </a:r>
          </a:p>
        </p:txBody>
      </p:sp>
      <p:sp>
        <p:nvSpPr>
          <p:cNvPr id="3" name="Content Placeholder 2"/>
          <p:cNvSpPr>
            <a:spLocks noGrp="1"/>
          </p:cNvSpPr>
          <p:nvPr>
            <p:ph sz="quarter" idx="13"/>
          </p:nvPr>
        </p:nvSpPr>
        <p:spPr>
          <a:xfrm>
            <a:off x="64513" y="1851422"/>
            <a:ext cx="5847023" cy="3076431"/>
          </a:xfrm>
        </p:spPr>
        <p:txBody>
          <a:bodyPr>
            <a:normAutofit fontScale="92500" lnSpcReduction="20000"/>
          </a:bodyPr>
          <a:lstStyle/>
          <a:p>
            <a:pPr>
              <a:lnSpc>
                <a:spcPct val="120000"/>
              </a:lnSpc>
            </a:pPr>
            <a:r>
              <a:rPr lang="en-GB" dirty="0">
                <a:latin typeface="Calibri" panose="020F0502020204030204" pitchFamily="34" charset="0"/>
                <a:cs typeface="Calibri" panose="020F0502020204030204" pitchFamily="34" charset="0"/>
              </a:rPr>
              <a:t>Plan far in advance</a:t>
            </a:r>
          </a:p>
          <a:p>
            <a:pPr>
              <a:lnSpc>
                <a:spcPct val="120000"/>
              </a:lnSpc>
            </a:pPr>
            <a:r>
              <a:rPr lang="en-GB" dirty="0">
                <a:latin typeface="Calibri" panose="020F0502020204030204" pitchFamily="34" charset="0"/>
                <a:cs typeface="Calibri" panose="020F0502020204030204" pitchFamily="34" charset="0"/>
              </a:rPr>
              <a:t>Prepare sales &amp; Exec team</a:t>
            </a:r>
          </a:p>
          <a:p>
            <a:pPr>
              <a:lnSpc>
                <a:spcPct val="120000"/>
              </a:lnSpc>
            </a:pPr>
            <a:r>
              <a:rPr lang="en-GB" dirty="0">
                <a:latin typeface="Calibri" panose="020F0502020204030204" pitchFamily="34" charset="0"/>
                <a:cs typeface="Calibri" panose="020F0502020204030204" pitchFamily="34" charset="0"/>
              </a:rPr>
              <a:t>Schedule pre booth meetings</a:t>
            </a:r>
          </a:p>
          <a:p>
            <a:pPr>
              <a:lnSpc>
                <a:spcPct val="120000"/>
              </a:lnSpc>
            </a:pPr>
            <a:r>
              <a:rPr lang="en-GB" dirty="0">
                <a:latin typeface="Calibri" panose="020F0502020204030204" pitchFamily="34" charset="0"/>
                <a:cs typeface="Calibri" panose="020F0502020204030204" pitchFamily="34" charset="0"/>
              </a:rPr>
              <a:t>Be active on social media</a:t>
            </a:r>
          </a:p>
          <a:p>
            <a:pPr>
              <a:lnSpc>
                <a:spcPct val="120000"/>
              </a:lnSpc>
            </a:pPr>
            <a:r>
              <a:rPr lang="en-GB" dirty="0">
                <a:latin typeface="Calibri" panose="020F0502020204030204" pitchFamily="34" charset="0"/>
                <a:cs typeface="Calibri" panose="020F0502020204030204" pitchFamily="34" charset="0"/>
              </a:rPr>
              <a:t>Provide give aways / prizes / competitions</a:t>
            </a:r>
          </a:p>
          <a:p>
            <a:pPr>
              <a:lnSpc>
                <a:spcPct val="120000"/>
              </a:lnSpc>
            </a:pPr>
            <a:r>
              <a:rPr lang="en-GB" dirty="0">
                <a:latin typeface="Calibri" panose="020F0502020204030204" pitchFamily="34" charset="0"/>
                <a:cs typeface="Calibri" panose="020F0502020204030204" pitchFamily="34" charset="0"/>
              </a:rPr>
              <a:t>Scan, scan </a:t>
            </a:r>
            <a:r>
              <a:rPr lang="en-GB" dirty="0" err="1">
                <a:latin typeface="Calibri" panose="020F0502020204030204" pitchFamily="34" charset="0"/>
                <a:cs typeface="Calibri" panose="020F0502020204030204" pitchFamily="34" charset="0"/>
              </a:rPr>
              <a:t>scan</a:t>
            </a:r>
            <a:r>
              <a:rPr lang="en-GB" dirty="0">
                <a:latin typeface="Calibri" panose="020F0502020204030204" pitchFamily="34" charset="0"/>
                <a:cs typeface="Calibri" panose="020F0502020204030204" pitchFamily="34" charset="0"/>
              </a:rPr>
              <a:t>! This will help your team with post-show follow-up. (</a:t>
            </a:r>
            <a:r>
              <a:rPr lang="en-GB" b="0" i="0" dirty="0">
                <a:solidFill>
                  <a:srgbClr val="333333"/>
                </a:solidFill>
                <a:effectLst/>
              </a:rPr>
              <a:t>badge scanners</a:t>
            </a:r>
            <a:r>
              <a:rPr lang="en-GB" b="0" i="0" dirty="0">
                <a:solidFill>
                  <a:srgbClr val="333333"/>
                </a:solidFill>
                <a:effectLst/>
                <a:latin typeface="Georgia" panose="02040502050405020303" pitchFamily="18" charset="0"/>
              </a:rPr>
              <a:t> )</a:t>
            </a:r>
            <a:endParaRPr lang="en-GB" dirty="0">
              <a:latin typeface="Calibri" panose="020F0502020204030204" pitchFamily="34" charset="0"/>
              <a:cs typeface="Calibri" panose="020F0502020204030204" pitchFamily="34" charset="0"/>
            </a:endParaRPr>
          </a:p>
          <a:p>
            <a:pPr>
              <a:lnSpc>
                <a:spcPct val="120000"/>
              </a:lnSpc>
            </a:pPr>
            <a:r>
              <a:rPr lang="en-GB" dirty="0">
                <a:latin typeface="Calibri" panose="020F0502020204030204" pitchFamily="34" charset="0"/>
                <a:cs typeface="Calibri" panose="020F0502020204030204" pitchFamily="34" charset="0"/>
              </a:rPr>
              <a:t>Debrief &amp; follow up (Kelleher,2018)</a:t>
            </a:r>
          </a:p>
        </p:txBody>
      </p:sp>
      <p:sp>
        <p:nvSpPr>
          <p:cNvPr id="5" name="TextBox 4">
            <a:extLst>
              <a:ext uri="{FF2B5EF4-FFF2-40B4-BE49-F238E27FC236}">
                <a16:creationId xmlns:a16="http://schemas.microsoft.com/office/drawing/2014/main" id="{E216678E-BF10-CCFD-C118-02E34DA05787}"/>
              </a:ext>
            </a:extLst>
          </p:cNvPr>
          <p:cNvSpPr txBox="1"/>
          <p:nvPr/>
        </p:nvSpPr>
        <p:spPr>
          <a:xfrm>
            <a:off x="3972802" y="4849932"/>
            <a:ext cx="5106685" cy="415498"/>
          </a:xfrm>
          <a:prstGeom prst="rect">
            <a:avLst/>
          </a:prstGeom>
          <a:noFill/>
        </p:spPr>
        <p:txBody>
          <a:bodyPr wrap="square">
            <a:spAutoFit/>
          </a:bodyPr>
          <a:lstStyle/>
          <a:p>
            <a:r>
              <a:rPr lang="en-GB" sz="1050" dirty="0"/>
              <a:t>https://www.forbes.com/sites/forbescommunicationscouncil/2018/05/30/seven-steps-for-a-successful-trade-show/</a:t>
            </a:r>
          </a:p>
        </p:txBody>
      </p:sp>
      <p:pic>
        <p:nvPicPr>
          <p:cNvPr id="6" name="Picture 5">
            <a:extLst>
              <a:ext uri="{FF2B5EF4-FFF2-40B4-BE49-F238E27FC236}">
                <a16:creationId xmlns:a16="http://schemas.microsoft.com/office/drawing/2014/main" id="{6A113A89-1FBA-0262-C6D2-BE97F16A6501}"/>
              </a:ext>
            </a:extLst>
          </p:cNvPr>
          <p:cNvPicPr>
            <a:picLocks noChangeAspect="1"/>
          </p:cNvPicPr>
          <p:nvPr/>
        </p:nvPicPr>
        <p:blipFill>
          <a:blip r:embed="rId2"/>
          <a:stretch>
            <a:fillRect/>
          </a:stretch>
        </p:blipFill>
        <p:spPr>
          <a:xfrm>
            <a:off x="6546656" y="2017080"/>
            <a:ext cx="1641922" cy="1641922"/>
          </a:xfrm>
          <a:prstGeom prst="rect">
            <a:avLst/>
          </a:prstGeom>
        </p:spPr>
      </p:pic>
    </p:spTree>
    <p:extLst>
      <p:ext uri="{BB962C8B-B14F-4D97-AF65-F5344CB8AC3E}">
        <p14:creationId xmlns:p14="http://schemas.microsoft.com/office/powerpoint/2010/main" val="17611228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160" y="940517"/>
            <a:ext cx="6858000" cy="432048"/>
          </a:xfrm>
        </p:spPr>
        <p:txBody>
          <a:bodyPr>
            <a:normAutofit fontScale="90000"/>
          </a:bodyPr>
          <a:lstStyle/>
          <a:p>
            <a:r>
              <a:rPr lang="en-GB" dirty="0">
                <a:effectLst/>
                <a:latin typeface="Calibri" panose="020F0502020204030204" pitchFamily="34" charset="0"/>
                <a:cs typeface="Calibri" panose="020F0502020204030204" pitchFamily="34" charset="0"/>
              </a:rPr>
              <a:t>Purple guide</a:t>
            </a:r>
            <a:endParaRPr lang="en-GB" sz="1350" dirty="0">
              <a:latin typeface="Calibri" panose="020F0502020204030204" pitchFamily="34" charset="0"/>
              <a:cs typeface="Calibri" panose="020F0502020204030204" pitchFamily="34" charset="0"/>
            </a:endParaRPr>
          </a:p>
        </p:txBody>
      </p:sp>
      <p:sp>
        <p:nvSpPr>
          <p:cNvPr id="3" name="Content Placeholder 2"/>
          <p:cNvSpPr>
            <a:spLocks noGrp="1"/>
          </p:cNvSpPr>
          <p:nvPr>
            <p:ph sz="quarter" idx="13"/>
          </p:nvPr>
        </p:nvSpPr>
        <p:spPr>
          <a:xfrm>
            <a:off x="57637" y="1613834"/>
            <a:ext cx="5724636" cy="3726414"/>
          </a:xfrm>
        </p:spPr>
        <p:txBody>
          <a:bodyPr>
            <a:normAutofit fontScale="62500" lnSpcReduction="20000"/>
          </a:bodyPr>
          <a:lstStyle/>
          <a:p>
            <a:r>
              <a:rPr lang="en-GB" sz="2400" dirty="0">
                <a:latin typeface="Calibri" panose="020F0502020204030204" pitchFamily="34" charset="0"/>
                <a:cs typeface="Calibri" panose="020F0502020204030204" pitchFamily="34" charset="0"/>
              </a:rPr>
              <a:t>Health &amp; Safety Legislation</a:t>
            </a:r>
          </a:p>
          <a:p>
            <a:r>
              <a:rPr lang="en-GB" sz="2400" dirty="0">
                <a:latin typeface="Calibri" panose="020F0502020204030204" pitchFamily="34" charset="0"/>
                <a:cs typeface="Calibri" panose="020F0502020204030204" pitchFamily="34" charset="0"/>
              </a:rPr>
              <a:t>Planning, Management &amp; Risk Assessments</a:t>
            </a:r>
          </a:p>
          <a:p>
            <a:r>
              <a:rPr lang="en-GB" sz="2400" dirty="0">
                <a:latin typeface="Calibri" panose="020F0502020204030204" pitchFamily="34" charset="0"/>
                <a:cs typeface="Calibri" panose="020F0502020204030204" pitchFamily="34" charset="0"/>
              </a:rPr>
              <a:t>Venue &amp; Site design</a:t>
            </a:r>
          </a:p>
          <a:p>
            <a:r>
              <a:rPr lang="en-GB" sz="2400" dirty="0">
                <a:latin typeface="Calibri" panose="020F0502020204030204" pitchFamily="34" charset="0"/>
                <a:cs typeface="Calibri" panose="020F0502020204030204" pitchFamily="34" charset="0"/>
              </a:rPr>
              <a:t>Policies &amp; Procedures</a:t>
            </a:r>
          </a:p>
          <a:p>
            <a:r>
              <a:rPr lang="en-GB" sz="2400" dirty="0">
                <a:latin typeface="Calibri" panose="020F0502020204030204" pitchFamily="34" charset="0"/>
                <a:cs typeface="Calibri" panose="020F0502020204030204" pitchFamily="34" charset="0"/>
              </a:rPr>
              <a:t>Attractions &amp; Entertainment</a:t>
            </a:r>
          </a:p>
          <a:p>
            <a:r>
              <a:rPr lang="en-GB" sz="2400" dirty="0">
                <a:latin typeface="Calibri" panose="020F0502020204030204" pitchFamily="34" charset="0"/>
                <a:cs typeface="Calibri" panose="020F0502020204030204" pitchFamily="34" charset="0"/>
              </a:rPr>
              <a:t>Contingency &amp; Emergency planning</a:t>
            </a:r>
          </a:p>
          <a:p>
            <a:r>
              <a:rPr lang="en-GB" sz="2400" dirty="0">
                <a:latin typeface="Calibri" panose="020F0502020204030204" pitchFamily="34" charset="0"/>
                <a:cs typeface="Calibri" panose="020F0502020204030204" pitchFamily="34" charset="0"/>
              </a:rPr>
              <a:t>Medical</a:t>
            </a:r>
          </a:p>
          <a:p>
            <a:r>
              <a:rPr lang="en-GB" sz="2400" dirty="0">
                <a:latin typeface="Calibri" panose="020F0502020204030204" pitchFamily="34" charset="0"/>
                <a:cs typeface="Calibri" panose="020F0502020204030204" pitchFamily="34" charset="0"/>
              </a:rPr>
              <a:t>Communications</a:t>
            </a:r>
          </a:p>
          <a:p>
            <a:r>
              <a:rPr lang="en-GB" sz="2400" dirty="0">
                <a:latin typeface="Calibri" panose="020F0502020204030204" pitchFamily="34" charset="0"/>
                <a:cs typeface="Calibri" panose="020F0502020204030204" pitchFamily="34" charset="0"/>
              </a:rPr>
              <a:t>Transport /traffic management</a:t>
            </a:r>
          </a:p>
          <a:p>
            <a:r>
              <a:rPr lang="en-GB" sz="2400" dirty="0">
                <a:latin typeface="Calibri" panose="020F0502020204030204" pitchFamily="34" charset="0"/>
                <a:cs typeface="Calibri" panose="020F0502020204030204" pitchFamily="34" charset="0"/>
              </a:rPr>
              <a:t>At Venue</a:t>
            </a:r>
          </a:p>
          <a:p>
            <a:r>
              <a:rPr lang="en-GB" sz="2400" dirty="0">
                <a:latin typeface="Calibri" panose="020F0502020204030204" pitchFamily="34" charset="0"/>
                <a:cs typeface="Calibri" panose="020F0502020204030204" pitchFamily="34" charset="0"/>
              </a:rPr>
              <a:t>Fireworks &amp; Special Effects</a:t>
            </a:r>
          </a:p>
          <a:p>
            <a:r>
              <a:rPr lang="en-GB" sz="2400" dirty="0">
                <a:latin typeface="Calibri" panose="020F0502020204030204" pitchFamily="34" charset="0"/>
                <a:cs typeface="Calibri" panose="020F0502020204030204" pitchFamily="34" charset="0"/>
              </a:rPr>
              <a:t>Crime &amp; Disorder</a:t>
            </a:r>
          </a:p>
          <a:p>
            <a:r>
              <a:rPr lang="en-GB" sz="2400" dirty="0">
                <a:latin typeface="Calibri" panose="020F0502020204030204" pitchFamily="34" charset="0"/>
                <a:cs typeface="Calibri" panose="020F0502020204030204" pitchFamily="34" charset="0"/>
              </a:rPr>
              <a:t>Insurance</a:t>
            </a:r>
          </a:p>
          <a:p>
            <a:r>
              <a:rPr lang="en-GB" sz="2400" dirty="0">
                <a:latin typeface="Calibri" panose="020F0502020204030204" pitchFamily="34" charset="0"/>
                <a:cs typeface="Calibri" panose="020F0502020204030204" pitchFamily="34" charset="0"/>
              </a:rPr>
              <a:t>Accessibility</a:t>
            </a:r>
            <a:endParaRPr lang="en-GB" dirty="0">
              <a:latin typeface="Calibri" panose="020F0502020204030204" pitchFamily="34" charset="0"/>
              <a:cs typeface="Calibri" panose="020F0502020204030204" pitchFamily="34" charset="0"/>
            </a:endParaRPr>
          </a:p>
        </p:txBody>
      </p:sp>
      <p:pic>
        <p:nvPicPr>
          <p:cNvPr id="4" name="Picture 3">
            <a:extLst>
              <a:ext uri="{FF2B5EF4-FFF2-40B4-BE49-F238E27FC236}">
                <a16:creationId xmlns:a16="http://schemas.microsoft.com/office/drawing/2014/main" id="{14977DA8-3320-098C-A5F9-3D831D5DAE18}"/>
              </a:ext>
            </a:extLst>
          </p:cNvPr>
          <p:cNvPicPr>
            <a:picLocks noChangeAspect="1"/>
          </p:cNvPicPr>
          <p:nvPr/>
        </p:nvPicPr>
        <p:blipFill>
          <a:blip r:embed="rId2"/>
          <a:stretch>
            <a:fillRect/>
          </a:stretch>
        </p:blipFill>
        <p:spPr>
          <a:xfrm>
            <a:off x="4663686" y="2334041"/>
            <a:ext cx="4057650" cy="2286000"/>
          </a:xfrm>
          <a:prstGeom prst="rect">
            <a:avLst/>
          </a:prstGeom>
        </p:spPr>
      </p:pic>
    </p:spTree>
    <p:extLst>
      <p:ext uri="{BB962C8B-B14F-4D97-AF65-F5344CB8AC3E}">
        <p14:creationId xmlns:p14="http://schemas.microsoft.com/office/powerpoint/2010/main" val="6318697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116632"/>
            <a:ext cx="7886700" cy="1325563"/>
          </a:xfrm>
        </p:spPr>
        <p:txBody>
          <a:bodyPr/>
          <a:lstStyle/>
          <a:p>
            <a:r>
              <a:rPr lang="en-GB" dirty="0">
                <a:effectLst/>
                <a:latin typeface="Calibri" panose="020F0502020204030204" pitchFamily="34" charset="0"/>
                <a:cs typeface="Calibri" panose="020F0502020204030204" pitchFamily="34" charset="0"/>
              </a:rPr>
              <a:t>Emergency Procedures</a:t>
            </a:r>
          </a:p>
        </p:txBody>
      </p:sp>
      <p:sp>
        <p:nvSpPr>
          <p:cNvPr id="3" name="Content Placeholder 2"/>
          <p:cNvSpPr>
            <a:spLocks noGrp="1"/>
          </p:cNvSpPr>
          <p:nvPr>
            <p:ph idx="1"/>
          </p:nvPr>
        </p:nvSpPr>
        <p:spPr>
          <a:xfrm>
            <a:off x="179512" y="1253331"/>
            <a:ext cx="7886700" cy="4351338"/>
          </a:xfrm>
        </p:spPr>
        <p:txBody>
          <a:bodyPr>
            <a:normAutofit lnSpcReduction="10000"/>
          </a:bodyPr>
          <a:lstStyle/>
          <a:p>
            <a:pPr>
              <a:lnSpc>
                <a:spcPct val="110000"/>
              </a:lnSpc>
            </a:pPr>
            <a:r>
              <a:rPr lang="en-GB" dirty="0">
                <a:latin typeface="Calibri" panose="020F0502020204030204" pitchFamily="34" charset="0"/>
                <a:cs typeface="Calibri" panose="020F0502020204030204" pitchFamily="34" charset="0"/>
              </a:rPr>
              <a:t>Raising the Alarm</a:t>
            </a:r>
          </a:p>
          <a:p>
            <a:pPr>
              <a:lnSpc>
                <a:spcPct val="110000"/>
              </a:lnSpc>
            </a:pPr>
            <a:r>
              <a:rPr lang="en-GB" dirty="0">
                <a:latin typeface="Calibri" panose="020F0502020204030204" pitchFamily="34" charset="0"/>
                <a:cs typeface="Calibri" panose="020F0502020204030204" pitchFamily="34" charset="0"/>
              </a:rPr>
              <a:t>Inform Public</a:t>
            </a:r>
          </a:p>
          <a:p>
            <a:pPr>
              <a:lnSpc>
                <a:spcPct val="110000"/>
              </a:lnSpc>
            </a:pPr>
            <a:r>
              <a:rPr lang="en-GB" dirty="0">
                <a:latin typeface="Calibri" panose="020F0502020204030204" pitchFamily="34" charset="0"/>
                <a:cs typeface="Calibri" panose="020F0502020204030204" pitchFamily="34" charset="0"/>
              </a:rPr>
              <a:t>Onsite emergency Response</a:t>
            </a:r>
          </a:p>
          <a:p>
            <a:pPr>
              <a:lnSpc>
                <a:spcPct val="110000"/>
              </a:lnSpc>
            </a:pPr>
            <a:r>
              <a:rPr lang="en-GB" dirty="0">
                <a:latin typeface="Calibri" panose="020F0502020204030204" pitchFamily="34" charset="0"/>
                <a:cs typeface="Calibri" panose="020F0502020204030204" pitchFamily="34" charset="0"/>
              </a:rPr>
              <a:t>Summon Emergency Services</a:t>
            </a:r>
          </a:p>
          <a:p>
            <a:pPr>
              <a:lnSpc>
                <a:spcPct val="110000"/>
              </a:lnSpc>
            </a:pPr>
            <a:r>
              <a:rPr lang="en-GB" dirty="0">
                <a:latin typeface="Calibri" panose="020F0502020204030204" pitchFamily="34" charset="0"/>
                <a:cs typeface="Calibri" panose="020F0502020204030204" pitchFamily="34" charset="0"/>
              </a:rPr>
              <a:t>Crowd Management – Evacuation / Control</a:t>
            </a:r>
          </a:p>
          <a:p>
            <a:pPr>
              <a:lnSpc>
                <a:spcPct val="110000"/>
              </a:lnSpc>
            </a:pPr>
            <a:r>
              <a:rPr lang="en-GB" dirty="0">
                <a:latin typeface="Calibri" panose="020F0502020204030204" pitchFamily="34" charset="0"/>
                <a:cs typeface="Calibri" panose="020F0502020204030204" pitchFamily="34" charset="0"/>
              </a:rPr>
              <a:t>Evacuate People with Disabilities</a:t>
            </a:r>
          </a:p>
          <a:p>
            <a:pPr>
              <a:lnSpc>
                <a:spcPct val="110000"/>
              </a:lnSpc>
            </a:pPr>
            <a:r>
              <a:rPr lang="en-GB" dirty="0">
                <a:latin typeface="Calibri" panose="020F0502020204030204" pitchFamily="34" charset="0"/>
                <a:cs typeface="Calibri" panose="020F0502020204030204" pitchFamily="34" charset="0"/>
              </a:rPr>
              <a:t>Traffic Management – Emergency Vehicles</a:t>
            </a:r>
          </a:p>
          <a:p>
            <a:pPr>
              <a:lnSpc>
                <a:spcPct val="110000"/>
              </a:lnSpc>
            </a:pPr>
            <a:r>
              <a:rPr lang="en-GB" dirty="0">
                <a:latin typeface="Calibri" panose="020F0502020204030204" pitchFamily="34" charset="0"/>
                <a:cs typeface="Calibri" panose="020F0502020204030204" pitchFamily="34" charset="0"/>
              </a:rPr>
              <a:t>Provide 1</a:t>
            </a:r>
            <a:r>
              <a:rPr lang="en-GB" baseline="30000" dirty="0">
                <a:latin typeface="Calibri" panose="020F0502020204030204" pitchFamily="34" charset="0"/>
                <a:cs typeface="Calibri" panose="020F0502020204030204" pitchFamily="34" charset="0"/>
              </a:rPr>
              <a:t>st</a:t>
            </a:r>
            <a:r>
              <a:rPr lang="en-GB" dirty="0">
                <a:latin typeface="Calibri" panose="020F0502020204030204" pitchFamily="34" charset="0"/>
                <a:cs typeface="Calibri" panose="020F0502020204030204" pitchFamily="34" charset="0"/>
              </a:rPr>
              <a:t> Aid and Medical Assistance</a:t>
            </a:r>
          </a:p>
          <a:p>
            <a:pPr>
              <a:lnSpc>
                <a:spcPct val="110000"/>
              </a:lnSpc>
            </a:pPr>
            <a:r>
              <a:rPr lang="en-GB" dirty="0">
                <a:latin typeface="Calibri" panose="020F0502020204030204" pitchFamily="34" charset="0"/>
                <a:cs typeface="Calibri" panose="020F0502020204030204" pitchFamily="34" charset="0"/>
              </a:rPr>
              <a:t>Organisation – Specific Responsibilities</a:t>
            </a:r>
          </a:p>
          <a:p>
            <a:pPr>
              <a:lnSpc>
                <a:spcPct val="110000"/>
              </a:lnSpc>
            </a:pPr>
            <a:r>
              <a:rPr lang="en-GB" dirty="0">
                <a:latin typeface="Calibri" panose="020F0502020204030204" pitchFamily="34" charset="0"/>
                <a:cs typeface="Calibri" panose="020F0502020204030204" pitchFamily="34" charset="0"/>
              </a:rPr>
              <a:t>Control Centre = Hub</a:t>
            </a:r>
          </a:p>
          <a:p>
            <a:endParaRPr lang="en-GB" dirty="0"/>
          </a:p>
        </p:txBody>
      </p:sp>
    </p:spTree>
    <p:extLst>
      <p:ext uri="{BB962C8B-B14F-4D97-AF65-F5344CB8AC3E}">
        <p14:creationId xmlns:p14="http://schemas.microsoft.com/office/powerpoint/2010/main" val="35081334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effectLst/>
                <a:latin typeface="Calibri" panose="020F0502020204030204" pitchFamily="34" charset="0"/>
                <a:cs typeface="Calibri" panose="020F0502020204030204" pitchFamily="34" charset="0"/>
              </a:rPr>
              <a:t>Evacuation</a:t>
            </a:r>
          </a:p>
        </p:txBody>
      </p:sp>
      <p:sp>
        <p:nvSpPr>
          <p:cNvPr id="3" name="Content Placeholder 2"/>
          <p:cNvSpPr>
            <a:spLocks noGrp="1"/>
          </p:cNvSpPr>
          <p:nvPr>
            <p:ph idx="1"/>
          </p:nvPr>
        </p:nvSpPr>
        <p:spPr/>
        <p:txBody>
          <a:bodyPr/>
          <a:lstStyle/>
          <a:p>
            <a:r>
              <a:rPr lang="en-GB" dirty="0">
                <a:latin typeface="Calibri" panose="020F0502020204030204" pitchFamily="34" charset="0"/>
                <a:cs typeface="Calibri" panose="020F0502020204030204" pitchFamily="34" charset="0"/>
              </a:rPr>
              <a:t>Plan Escape Routes</a:t>
            </a:r>
          </a:p>
          <a:p>
            <a:r>
              <a:rPr lang="en-GB" dirty="0">
                <a:latin typeface="Calibri" panose="020F0502020204030204" pitchFamily="34" charset="0"/>
                <a:cs typeface="Calibri" panose="020F0502020204030204" pitchFamily="34" charset="0"/>
              </a:rPr>
              <a:t>Signage</a:t>
            </a:r>
          </a:p>
          <a:p>
            <a:r>
              <a:rPr lang="en-GB" dirty="0">
                <a:latin typeface="Calibri" panose="020F0502020204030204" pitchFamily="34" charset="0"/>
                <a:cs typeface="Calibri" panose="020F0502020204030204" pitchFamily="34" charset="0"/>
              </a:rPr>
              <a:t>Emergency Lighting</a:t>
            </a:r>
          </a:p>
          <a:p>
            <a:r>
              <a:rPr lang="en-GB" dirty="0">
                <a:latin typeface="Calibri" panose="020F0502020204030204" pitchFamily="34" charset="0"/>
                <a:cs typeface="Calibri" panose="020F0502020204030204" pitchFamily="34" charset="0"/>
              </a:rPr>
              <a:t>Evacuation Routes</a:t>
            </a:r>
          </a:p>
          <a:p>
            <a:r>
              <a:rPr lang="en-GB" dirty="0">
                <a:latin typeface="Calibri" panose="020F0502020204030204" pitchFamily="34" charset="0"/>
                <a:cs typeface="Calibri" panose="020F0502020204030204" pitchFamily="34" charset="0"/>
              </a:rPr>
              <a:t>Safety Points</a:t>
            </a:r>
          </a:p>
          <a:p>
            <a:r>
              <a:rPr lang="en-GB" dirty="0">
                <a:latin typeface="Calibri" panose="020F0502020204030204" pitchFamily="34" charset="0"/>
                <a:cs typeface="Calibri" panose="020F0502020204030204" pitchFamily="34" charset="0"/>
              </a:rPr>
              <a:t>Assistance</a:t>
            </a:r>
          </a:p>
          <a:p>
            <a:r>
              <a:rPr lang="en-GB" dirty="0">
                <a:latin typeface="Calibri" panose="020F0502020204030204" pitchFamily="34" charset="0"/>
                <a:cs typeface="Calibri" panose="020F0502020204030204" pitchFamily="34" charset="0"/>
              </a:rPr>
              <a:t>Immediate Access to Routes</a:t>
            </a:r>
          </a:p>
        </p:txBody>
      </p:sp>
    </p:spTree>
    <p:extLst>
      <p:ext uri="{BB962C8B-B14F-4D97-AF65-F5344CB8AC3E}">
        <p14:creationId xmlns:p14="http://schemas.microsoft.com/office/powerpoint/2010/main" val="4186494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6F025A7-ED82-CD36-6101-4270844CF4B1}"/>
              </a:ext>
            </a:extLst>
          </p:cNvPr>
          <p:cNvSpPr>
            <a:spLocks noGrp="1"/>
          </p:cNvSpPr>
          <p:nvPr>
            <p:ph sz="quarter" idx="13"/>
          </p:nvPr>
        </p:nvSpPr>
        <p:spPr>
          <a:xfrm>
            <a:off x="188027" y="404664"/>
            <a:ext cx="4633713" cy="5328592"/>
          </a:xfrm>
        </p:spPr>
        <p:txBody>
          <a:bodyPr>
            <a:normAutofit fontScale="92500" lnSpcReduction="20000"/>
          </a:bodyPr>
          <a:lstStyle/>
          <a:p>
            <a:r>
              <a:rPr lang="en-GB" sz="2800" dirty="0">
                <a:latin typeface="Calibri" panose="020F0502020204030204" pitchFamily="34" charset="0"/>
                <a:cs typeface="Calibri" panose="020F0502020204030204" pitchFamily="34" charset="0"/>
              </a:rPr>
              <a:t>In groups for 30 minutes:</a:t>
            </a:r>
          </a:p>
          <a:p>
            <a:endParaRPr lang="en-GB" sz="2800" dirty="0">
              <a:latin typeface="Calibri" panose="020F0502020204030204" pitchFamily="34" charset="0"/>
              <a:cs typeface="Calibri" panose="020F0502020204030204" pitchFamily="34" charset="0"/>
            </a:endParaRPr>
          </a:p>
          <a:p>
            <a:r>
              <a:rPr lang="en-GB" sz="2800" dirty="0">
                <a:latin typeface="Calibri" panose="020F0502020204030204" pitchFamily="34" charset="0"/>
                <a:cs typeface="Calibri" panose="020F0502020204030204" pitchFamily="34" charset="0"/>
              </a:rPr>
              <a:t>Discuss a trade stand that you would like to bring to the next WTM in London </a:t>
            </a:r>
          </a:p>
          <a:p>
            <a:r>
              <a:rPr lang="en-GB" sz="2800" dirty="0">
                <a:latin typeface="Calibri" panose="020F0502020204030204" pitchFamily="34" charset="0"/>
                <a:cs typeface="Calibri" panose="020F0502020204030204" pitchFamily="34" charset="0"/>
              </a:rPr>
              <a:t>Discuss the running of the stand – logistics / HR </a:t>
            </a:r>
          </a:p>
          <a:p>
            <a:r>
              <a:rPr lang="en-GB" sz="2800" dirty="0">
                <a:latin typeface="Calibri" panose="020F0502020204030204" pitchFamily="34" charset="0"/>
                <a:cs typeface="Calibri" panose="020F0502020204030204" pitchFamily="34" charset="0"/>
              </a:rPr>
              <a:t>Design of the stand / size</a:t>
            </a:r>
          </a:p>
          <a:p>
            <a:r>
              <a:rPr lang="en-GB" sz="2800" dirty="0">
                <a:latin typeface="Calibri" panose="020F0502020204030204" pitchFamily="34" charset="0"/>
                <a:cs typeface="Calibri" panose="020F0502020204030204" pitchFamily="34" charset="0"/>
              </a:rPr>
              <a:t>Concept / theme</a:t>
            </a:r>
          </a:p>
          <a:p>
            <a:r>
              <a:rPr lang="en-GB" sz="2800" dirty="0">
                <a:latin typeface="Calibri" panose="020F0502020204030204" pitchFamily="34" charset="0"/>
                <a:cs typeface="Calibri" panose="020F0502020204030204" pitchFamily="34" charset="0"/>
              </a:rPr>
              <a:t>Give aways etc #</a:t>
            </a:r>
          </a:p>
          <a:p>
            <a:r>
              <a:rPr lang="en-GB" sz="2800" dirty="0"/>
              <a:t>What sort of issues would you be considering?</a:t>
            </a:r>
          </a:p>
          <a:p>
            <a:r>
              <a:rPr lang="en-GB" sz="2800" dirty="0"/>
              <a:t>Make sure that you have some entertainment on the trade stand</a:t>
            </a:r>
          </a:p>
          <a:p>
            <a:pPr marL="0" indent="0">
              <a:buNone/>
            </a:pPr>
            <a:endParaRPr lang="en-GB" sz="2800" dirty="0">
              <a:latin typeface="Calibri" panose="020F0502020204030204" pitchFamily="34" charset="0"/>
              <a:cs typeface="Calibri" panose="020F0502020204030204" pitchFamily="34" charset="0"/>
            </a:endParaRPr>
          </a:p>
          <a:p>
            <a:endParaRPr lang="en-GB" dirty="0"/>
          </a:p>
        </p:txBody>
      </p:sp>
      <p:pic>
        <p:nvPicPr>
          <p:cNvPr id="5" name="Picture 4" descr="Logo, icon&#10;&#10;Description automatically generated">
            <a:extLst>
              <a:ext uri="{FF2B5EF4-FFF2-40B4-BE49-F238E27FC236}">
                <a16:creationId xmlns:a16="http://schemas.microsoft.com/office/drawing/2014/main" id="{C14B8B34-0AC9-7FE6-F743-7C9782341444}"/>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076056" y="1628800"/>
            <a:ext cx="3865042" cy="3865042"/>
          </a:xfrm>
          <a:prstGeom prst="rect">
            <a:avLst/>
          </a:prstGeom>
        </p:spPr>
      </p:pic>
    </p:spTree>
    <p:extLst>
      <p:ext uri="{BB962C8B-B14F-4D97-AF65-F5344CB8AC3E}">
        <p14:creationId xmlns:p14="http://schemas.microsoft.com/office/powerpoint/2010/main" val="47457436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A735DB8-4B57-638A-3A73-15579BD0E114}"/>
              </a:ext>
            </a:extLst>
          </p:cNvPr>
          <p:cNvSpPr>
            <a:spLocks noGrp="1"/>
          </p:cNvSpPr>
          <p:nvPr>
            <p:ph type="title"/>
          </p:nvPr>
        </p:nvSpPr>
        <p:spPr/>
        <p:txBody>
          <a:bodyPr>
            <a:normAutofit/>
          </a:bodyPr>
          <a:lstStyle/>
          <a:p>
            <a:r>
              <a:rPr lang="en-GB" dirty="0">
                <a:effectLst/>
                <a:latin typeface="Calibri" panose="020F0502020204030204" pitchFamily="34" charset="0"/>
                <a:cs typeface="Calibri" panose="020F0502020204030204" pitchFamily="34" charset="0"/>
              </a:rPr>
              <a:t>Guidance on running events safely</a:t>
            </a:r>
          </a:p>
        </p:txBody>
      </p:sp>
      <p:sp>
        <p:nvSpPr>
          <p:cNvPr id="2" name="Content Placeholder 1">
            <a:extLst>
              <a:ext uri="{FF2B5EF4-FFF2-40B4-BE49-F238E27FC236}">
                <a16:creationId xmlns:a16="http://schemas.microsoft.com/office/drawing/2014/main" id="{47F4B691-46E7-8E89-5D0E-A6B7D011A24D}"/>
              </a:ext>
            </a:extLst>
          </p:cNvPr>
          <p:cNvSpPr>
            <a:spLocks noGrp="1"/>
          </p:cNvSpPr>
          <p:nvPr>
            <p:ph idx="1"/>
          </p:nvPr>
        </p:nvSpPr>
        <p:spPr/>
        <p:txBody>
          <a:bodyPr/>
          <a:lstStyle/>
          <a:p>
            <a:r>
              <a:rPr lang="en-GB" dirty="0">
                <a:hlinkClick r:id="rId2"/>
              </a:rPr>
              <a:t>https://www.hse.gov.uk/event-safety/</a:t>
            </a:r>
            <a:endParaRPr lang="en-GB" dirty="0"/>
          </a:p>
          <a:p>
            <a:r>
              <a:rPr lang="en-GB" dirty="0">
                <a:hlinkClick r:id="rId3"/>
              </a:rPr>
              <a:t>https://www.thepurpleguide.co.uk/index.php/the-purple-guide</a:t>
            </a:r>
            <a:endParaRPr lang="en-GB" dirty="0"/>
          </a:p>
          <a:p>
            <a:r>
              <a:rPr lang="en-GB" dirty="0">
                <a:hlinkClick r:id="rId4"/>
              </a:rPr>
              <a:t>https://theatregreenbook.com/news-events/</a:t>
            </a:r>
            <a:endParaRPr lang="en-GB" dirty="0"/>
          </a:p>
          <a:p>
            <a:r>
              <a:rPr lang="en-GB" dirty="0">
                <a:hlinkClick r:id="rId5"/>
              </a:rPr>
              <a:t>https://www.greeneventbook.com/</a:t>
            </a:r>
            <a:endParaRPr lang="en-GB" dirty="0"/>
          </a:p>
          <a:p>
            <a:endParaRPr lang="en-GB" dirty="0"/>
          </a:p>
        </p:txBody>
      </p:sp>
    </p:spTree>
    <p:extLst>
      <p:ext uri="{BB962C8B-B14F-4D97-AF65-F5344CB8AC3E}">
        <p14:creationId xmlns:p14="http://schemas.microsoft.com/office/powerpoint/2010/main" val="2651927886"/>
      </p:ext>
    </p:extLst>
  </p:cSld>
  <p:clrMapOvr>
    <a:masterClrMapping/>
  </p:clrMapOvr>
</p:sld>
</file>

<file path=ppt/theme/theme1.xml><?xml version="1.0" encoding="utf-8"?>
<a:theme xmlns:a="http://schemas.openxmlformats.org/drawingml/2006/main" name="HATM 23-24 PPT Template_">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HATM 23-24 PPT Template_" id="{AF7049E2-9975-4F59-820A-E84090D802E1}" vid="{B7DD2E0B-32B1-4585-9041-87F616690AE4}"/>
    </a:ext>
  </a:extLst>
</a:theme>
</file>

<file path=docProps/app.xml><?xml version="1.0" encoding="utf-8"?>
<Properties xmlns="http://schemas.openxmlformats.org/officeDocument/2006/extended-properties" xmlns:vt="http://schemas.openxmlformats.org/officeDocument/2006/docPropsVTypes">
  <Template>HATM 23-24 PPT Template_</Template>
  <TotalTime>0</TotalTime>
  <Words>1771</Words>
  <Application>Microsoft Office PowerPoint</Application>
  <PresentationFormat>On-screen Show (4:3)</PresentationFormat>
  <Paragraphs>241</Paragraphs>
  <Slides>23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23</vt:i4>
      </vt:variant>
    </vt:vector>
  </HeadingPairs>
  <TitlesOfParts>
    <vt:vector size="29" baseType="lpstr">
      <vt:lpstr>Söhne</vt:lpstr>
      <vt:lpstr>Arial</vt:lpstr>
      <vt:lpstr>Calibri</vt:lpstr>
      <vt:lpstr>Calibri Light</vt:lpstr>
      <vt:lpstr>Georgia</vt:lpstr>
      <vt:lpstr>HATM 23-24 PPT Template_</vt:lpstr>
      <vt:lpstr>Operations Management </vt:lpstr>
      <vt:lpstr>Operations management TASK </vt:lpstr>
      <vt:lpstr>PowerPoint Presentation</vt:lpstr>
      <vt:lpstr>Sustainability commitment </vt:lpstr>
      <vt:lpstr>Facts and Figures</vt:lpstr>
      <vt:lpstr>  Developments at WTM</vt:lpstr>
      <vt:lpstr>The WTM considers HR issues in the industry</vt:lpstr>
      <vt:lpstr>Recruitment</vt:lpstr>
      <vt:lpstr>Planning trade shows &amp; exhibitions</vt:lpstr>
      <vt:lpstr>Pre event planning - is a crucial phase in organizing a successful event. </vt:lpstr>
      <vt:lpstr>PowerPoint Presentation</vt:lpstr>
      <vt:lpstr>PowerPoint Presentation</vt:lpstr>
      <vt:lpstr>Trade Stand management</vt:lpstr>
      <vt:lpstr>Guide to trade stand management </vt:lpstr>
      <vt:lpstr>On-Site Management:</vt:lpstr>
      <vt:lpstr>Communication and Branding: </vt:lpstr>
      <vt:lpstr>Post event</vt:lpstr>
      <vt:lpstr>Forbes Seven Steps for organising a Successful Trade Show event</vt:lpstr>
      <vt:lpstr>Purple guide</vt:lpstr>
      <vt:lpstr>Emergency Procedures</vt:lpstr>
      <vt:lpstr>Evacuation</vt:lpstr>
      <vt:lpstr>PowerPoint Presentation</vt:lpstr>
      <vt:lpstr>Guidance on running events safely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International Travel Operations</dc:title>
  <dc:creator>Administrator</dc:creator>
  <cp:lastModifiedBy>Deborah Jenkins</cp:lastModifiedBy>
  <cp:revision>7</cp:revision>
  <dcterms:created xsi:type="dcterms:W3CDTF">2015-10-19T13:22:01Z</dcterms:created>
  <dcterms:modified xsi:type="dcterms:W3CDTF">2023-11-15T19:58:14Z</dcterms:modified>
</cp:coreProperties>
</file>