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Opening" id="{ED7A1EAB-4274-032C-4297-2C6DCA55F0EA}">
          <p14:sldIdLst>
            <p14:sldId id="256"/>
            <p14:sldId id="257"/>
            <p14:sldId id="258"/>
          </p14:sldIdLst>
        </p14:section>
        <p14:section name="Needs, theory and policy" id="{E02A35A1-7B8C-0D05-97FE-52E9EA2C3795}">
          <p14:sldIdLst>
            <p14:sldId id="259"/>
            <p14:sldId id="260"/>
            <p14:sldId id="261"/>
            <p14:sldId id="262"/>
            <p14:sldId id="263"/>
          </p14:sldIdLst>
        </p14:section>
        <p14:section name="Evidence and technology" id="{73AABECE-8A3B-2F84-9F60-DA38A65C2A86}">
          <p14:sldIdLst>
            <p14:sldId id="264"/>
            <p14:sldId id="265"/>
            <p14:sldId id="266"/>
            <p14:sldId id="267"/>
          </p14:sldIdLst>
        </p14:section>
        <p14:section name="Challenges and recommendations" id="{3A9851D0-84C0-DEA2-197A-1474BED12C46}">
          <p14:sldIdLst>
            <p14:sldId id="268"/>
            <p14:sldId id="269"/>
            <p14:sldId id="270"/>
          </p14:sldIdLst>
        </p14:section>
        <p14:section name="Close" id="{8898FE51-15AE-752F-271D-E555E64E41DE}">
          <p14:sldIdLst>
            <p14:sldId id="271"/>
            <p14:sldId id="272"/>
            <p14:sldId id="273"/>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63" d="100"/>
          <a:sy n="63" d="100"/>
        </p:scale>
        <p:origin x="780" y="56"/>
      </p:cViewPr>
      <p:guideLst>
        <p:guide orient="horz" pos="2160"/>
        <p:guide pos="3840"/>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1"/>
  <c:lang val="en-US"/>
  <c:roundedCorners val="1"/>
  <c:style val="2"/>
  <c:chart>
    <c:autoTitleDeleted val="1"/>
    <c:plotArea>
      <c:layout/>
      <c:barChart>
        <c:barDir val="col"/>
        <c:grouping val="clustered"/>
        <c:varyColors val="1"/>
        <c:ser>
          <c:idx val="0"/>
          <c:order val="0"/>
          <c:tx>
            <c:strRef>
              <c:f>Sheet1!$B$1</c:f>
              <c:strCache>
                <c:ptCount val="1"/>
                <c:pt idx="0">
                  <c:v>Aged 65+ (%)</c:v>
                </c:pt>
              </c:strCache>
            </c:strRef>
          </c:tx>
          <c:spPr>
            <a:solidFill>
              <a:srgbClr val="0A8F8F"/>
            </a:solidFill>
            <a:effectLst/>
          </c:spPr>
          <c:invertIfNegative val="1"/>
          <c:dPt>
            <c:idx val="0"/>
            <c:invertIfNegative val="1"/>
            <c:bubble3D val="0"/>
            <c:extLst>
              <c:ext xmlns:c16="http://schemas.microsoft.com/office/drawing/2014/chart" uri="{C3380CC4-5D6E-409C-BE32-E72D297353CC}">
                <c16:uniqueId val="{00000001-667B-4A02-8C32-8A17EF0C883F}"/>
              </c:ext>
            </c:extLst>
          </c:dPt>
          <c:dPt>
            <c:idx val="1"/>
            <c:invertIfNegative val="1"/>
            <c:bubble3D val="0"/>
            <c:spPr>
              <a:solidFill>
                <a:srgbClr val="E8453C"/>
              </a:solidFill>
              <a:effectLst/>
            </c:spPr>
            <c:extLst>
              <c:ext xmlns:c16="http://schemas.microsoft.com/office/drawing/2014/chart" uri="{C3380CC4-5D6E-409C-BE32-E72D297353CC}">
                <c16:uniqueId val="{00000003-667B-4A02-8C32-8A17EF0C883F}"/>
              </c:ext>
            </c:extLst>
          </c:dPt>
          <c:dLbls>
            <c:numFmt formatCode="0.0&quot;%&quot;" sourceLinked="0"/>
            <c:spPr>
              <a:noFill/>
              <a:ln>
                <a:noFill/>
              </a:ln>
              <a:effectLst/>
            </c:spPr>
            <c:txPr>
              <a:bodyPr rot="0" spcFirstLastPara="0" vertOverflow="ellipsis" vert="horz" wrap="square" lIns="38100" tIns="19050" rIns="38100" bIns="19050" anchor="ctr" anchorCtr="1"/>
              <a:lstStyle/>
              <a:p>
                <a:pPr>
                  <a:defRPr lang="en-US" sz="1600" b="1" i="0" u="none" strike="noStrike" kern="1200" baseline="0">
                    <a:solidFill>
                      <a:srgbClr val="22254B"/>
                    </a:solidFill>
                    <a:latin typeface="Calibri" panose="020F0502020204030204"/>
                    <a:ea typeface="+mn-ea"/>
                    <a:cs typeface="+mn-cs"/>
                  </a:defRPr>
                </a:pPr>
                <a:endParaRPr lang="en-US"/>
              </a:p>
            </c:txPr>
            <c:dLblPos val="outEnd"/>
            <c:showLegendKey val="1"/>
            <c:showVal val="1"/>
            <c:showCatName val="1"/>
            <c:showSerName val="1"/>
            <c:showPercent val="1"/>
            <c:showBubbleSize val="1"/>
            <c:showLeaderLines val="0"/>
            <c:extLst>
              <c:ext xmlns:c15="http://schemas.microsoft.com/office/drawing/2012/chart" uri="{CE6537A1-D6FC-4f65-9D91-7224C49458BB}">
                <c15:showLeaderLines val="0"/>
              </c:ext>
            </c:extLst>
          </c:dLbls>
          <c:cat>
            <c:numRef>
              <c:f>Sheet1!$A$2:$A$3</c:f>
              <c:numCache>
                <c:formatCode>General</c:formatCode>
                <c:ptCount val="2"/>
                <c:pt idx="0">
                  <c:v>2011</c:v>
                </c:pt>
                <c:pt idx="1">
                  <c:v>2021</c:v>
                </c:pt>
              </c:numCache>
            </c:numRef>
          </c:cat>
          <c:val>
            <c:numRef>
              <c:f>Sheet1!$B$2:$B$3</c:f>
              <c:numCache>
                <c:formatCode>General</c:formatCode>
                <c:ptCount val="2"/>
                <c:pt idx="0">
                  <c:v>16.399999999999999</c:v>
                </c:pt>
                <c:pt idx="1">
                  <c:v>18.600000000000001</c:v>
                </c:pt>
              </c:numCache>
            </c:numRef>
          </c:val>
          <c:extLst>
            <c:ext xmlns:c14="http://schemas.microsoft.com/office/drawing/2007/8/2/chart" uri="{6F2FDCE9-48DA-4B69-8628-5D25D57E5C99}">
              <c14:invertSolidFillFmt>
                <c14:spPr xmlns:c14="http://schemas.microsoft.com/office/drawing/2007/8/2/chart">
                  <a:solidFill>
                    <a:srgbClr val="FFFFFF"/>
                  </a:solidFill>
                  <a:effectLst/>
                </c14:spPr>
              </c14:invertSolidFillFmt>
            </c:ext>
            <c:ext xmlns:c16="http://schemas.microsoft.com/office/drawing/2014/chart" uri="{C3380CC4-5D6E-409C-BE32-E72D297353CC}">
              <c16:uniqueId val="{00000004-667B-4A02-8C32-8A17EF0C883F}"/>
            </c:ext>
          </c:extLst>
        </c:ser>
        <c:dLbls>
          <c:showLegendKey val="1"/>
          <c:showVal val="1"/>
          <c:showCatName val="1"/>
          <c:showSerName val="1"/>
          <c:showPercent val="1"/>
          <c:showBubbleSize val="1"/>
        </c:dLbls>
        <c:gapWidth val="60"/>
        <c:axId val="151470464"/>
        <c:axId val="151472000"/>
      </c:barChart>
      <c:catAx>
        <c:axId val="151470464"/>
        <c:scaling>
          <c:orientation val="minMax"/>
        </c:scaling>
        <c:delete val="1"/>
        <c:axPos val="b"/>
        <c:numFmt formatCode="General" sourceLinked="1"/>
        <c:majorTickMark val="cross"/>
        <c:minorTickMark val="cross"/>
        <c:tickLblPos val="low"/>
        <c:crossAx val="151472000"/>
        <c:crosses val="autoZero"/>
        <c:auto val="1"/>
        <c:lblAlgn val="ctr"/>
        <c:lblOffset val="100"/>
        <c:noMultiLvlLbl val="1"/>
      </c:catAx>
      <c:valAx>
        <c:axId val="151472000"/>
        <c:scaling>
          <c:orientation val="minMax"/>
          <c:max val="24"/>
          <c:min val="0"/>
        </c:scaling>
        <c:delete val="1"/>
        <c:axPos val="l"/>
        <c:numFmt formatCode="General" sourceLinked="0"/>
        <c:majorTickMark val="cross"/>
        <c:minorTickMark val="cross"/>
        <c:tickLblPos val="nextTo"/>
        <c:crossAx val="151470464"/>
        <c:crosses val="autoZero"/>
        <c:crossBetween val="between"/>
      </c:valAx>
      <c:spPr>
        <a:noFill/>
        <a:ln>
          <a:noFill/>
        </a:ln>
        <a:effectLst/>
      </c:spPr>
    </c:plotArea>
    <c:plotVisOnly val="1"/>
    <c:dispBlanksAs val="span"/>
    <c:showDLblsOverMax val="1"/>
    <c:extLst>
      <c:ext uri="{0b15fc19-7d7d-44ad-8c2d-2c3a37ce22c3}">
        <chartProps xmlns="https://web.wps.cn/et/2018/main" chartId="{23af0af3-37a9-483d-923d-822a58bb5348}"/>
      </c:ext>
    </c:extLst>
  </c:chart>
  <c:spPr>
    <a:noFill/>
    <a:ln>
      <a:noFill/>
    </a:ln>
    <a:effectLst/>
  </c:spPr>
  <c:txPr>
    <a:bodyPr/>
    <a:lstStyle/>
    <a:p>
      <a:pPr>
        <a:defRPr lang="en-US"/>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pPr/>
              <a:t>10/24/2026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Ayesha Mehmood, student number 2329624. This is my individual presentation for module BMHP6027, Empowering the Older Person, in which I evaluate the care, empowerment and support needs of older people in the UK.</a:t>
            </a:r>
          </a:p>
        </p:txBody>
      </p:sp>
      <p:sp>
        <p:nvSpPr>
          <p:cNvPr id="4" name="Slide Number Placeholder 3"/>
          <p:cNvSpPr>
            <a:spLocks noGrp="1"/>
          </p:cNvSpPr>
          <p:nvPr>
            <p:ph type="sldNum" sz="quarter" idx="10"/>
          </p:nvPr>
        </p:nvSpPr>
        <p:spPr/>
        <p:txBody>
          <a:bodyPr/>
          <a:lstStyle/>
          <a:p>
            <a:fld id="{F7021451-1387-4CA6-816F-3879F97B5CBC}" type="slidenum">
              <a:rPr lang="en-US"/>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will begin with the context, then critically evaluate older people's needs, the theory and policy that frame them, and the effectiveness of current approaches, including technology. I will then explain the challenges to independence, make evidence-based recommendations, consider the barriers to them, and conclude.</a:t>
            </a:r>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UK population is ageing. The 2021 Census found that 11.1 million people in England and Wales, 18.6 per cent of the population, were aged 65 or over, up from 16.4 per cent in 2011 (Office for National Statistics, 2022). Longer life is an achievement, but it brings demand. Age UK (2024) estimates that around two million older people in England live with some unmet need for social care, and Skills for Care (2026) projects a need for a further 410,000 social care posts by 2040. The purpose of this presentation is to critically evaluate how care and support can empower older people to maintain functional ability, independence, freedom and choice. I draw on theory, UK policy and published evidence, and I consider both current and emerging technology. In this presentation I take a critical approach: I do not simply describe services, but ask what the evidence says about whether they are effective, for whom, and at what cost.</a:t>
            </a:r>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people's needs are multidimensional. Physical and functional needs include mobility, managing daily activities and long-term conditions. Psychological needs include dignity, purpose and mental health, including dementia. Social needs centre on relationships and belonging. Environmental needs cover housing, transport, income and digital access. And empowerment means information, voice and real choice. Maslow's (1943) hierarchy offers a useful starting point, but it is linear, whereas older people's needs overlap and change. Marmot and colleagues (2020) show that inequalities shape who experiences these needs earliest and most severely. So needs cannot be treated as a checklist; they must be assessed holistically and with the person. Age UK (2024) found that more than one in four people over 80 live with some unmet social care need, which shows the gap between recognising needs and meeting them. For example, someone with mobility difficulties may also be at risk of isolation if they cannot leave their home, which in turn can affect mood and confidence. This is why holistic, strengths-based assessment, in line with the Care Act 2014, matters.</a:t>
            </a:r>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Theory shapes practice, so I have evaluated five perspectives. Disengagement theory (Cumming and Henry, 1961) argued that withdrawal from society is natural and mutual. It is now widely criticised as ageist, because it normalises decline and conflicts with empowerment. Rowe and Kahn's (1997) successful ageing model emphasises low disease risk, high function and active engagement. It is influential, but it can exclude people living with disability or frailty and place responsibility on the individual. Baltes and Baltes (1990) proposed selection, optimisation and compensation, which helps explain how people adapt to loss, though it underplays structural barriers. Kitwood's (1997) person-centred approach puts personhood and relationships first and underpins current practice, yet is hard to deliver when staff time is limited. Finally, the World Health Organization (2015) defines healthy ageing as maintaining functional ability. Its strength is that it looks at the environment as well as the individual; its limitation is that it is broad and difficult to measure. Together, these show a move from decline towards enablement. For my analysis, the most useful combination is the World Health Organization model, which highlights the environment, together with person-centred practice, which keeps the individual's voice at the centre.</a:t>
            </a:r>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Health Organization (2015) explains functional ability as the combination of a person's intrinsic capacity, meaning their physical and mental abilities, and the environment around them, including home, community, services and attitudes. This matters because the same person may be independent in an accessible, supportive setting and dependent in a poor one. Frailty is a key risk to function. Clegg and colleagues (2013) describe frailty as increased vulnerability to sudden decline after minor stressors, and note it is common in later life. Importantly, it can be identified early, which creates opportunities to intervene. I would also argue that independence should be understood as interdependence: using support to do what matters, rather than doing everything unaided. In practice, this means that adapting a home, improving transport or providing good information can protect function as much as clinical treatment can.</a:t>
            </a:r>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Freedom and choice are protected in law. The Care Act 2014 places individual wellbeing at the centre of care, and the Mental Capacity Act 2005 requires us to presume capacity and support people to make their own decisions. Personal budgets and direct payments aim to increase control. However, the national evaluation of individual budgets by Glendinning and colleagues (2008) found that benefits were less clear for older people than for other adult groups, perhaps because of the effort needed to organise support. Choice also depends on whether there are services to choose from, and Age UK (2024) shows many people cannot even obtain basic care. So choice in policy can be stronger than choice in practice. Genuine empowerment therefore requires accessible information, advocacy where needed, and practitioners who work with people's goals rather than simply assessing deficits.</a:t>
            </a:r>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policy picture has moved from services towards prevention and integration. The National Service Framework for Older People (Department of Health, 2001) promoted person-centred care and challenged age discrimination. The Mental Capacity Act 2005 and the Care Act 2014 strengthened rights, wellbeing and prevention. The NHS Long Term Plan (NHS England, 2019) set out more proactive, community-based and integrated care, and People at the Heart of Care (Department of Health and Social Care, 2021) focused on choice, control, housing and technology. More recently, the 10 Year Health Plan (Department of Health and Social Care, 2025) promotes a shift to community care and digital tools, while the Casey Commission is considering a National Care Service (UK Parliament, 2025). My evaluation is that the ambition is strong and rights-based, but duties have not been matched with sufficient funding, and repeated reform delays have left unmet need unresolved. For older people, this means that rights exist on paper, but whether they are experienced in practice depends heavily on local resources.</a:t>
            </a:r>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Support is delivered through several parts of the system. Local authorities assess needs and arrange care. The NHS provides primary, community and intermediate care. The voluntary sector, for example Age UK, provides befriending and information. Housing adaptations and specialist housing help people to remain at home, and families and carers provide a large share of care. The strength is breadth; the weakness is fragmentation and variation between areas. Workforce pressure is a major issue. Skills for Care (2026) reports that the vacancy rate has fallen to 6.2 per cent, the lowest in a decade, but it remains about three times higher than the wider economy, and a further 410,000 posts are needed by 2040. Improvement is therefore real, but fragile. Marmot and colleagues (2020) also remind us that where someone lives and their circumstances influence what support they can access, which is why variation matters.</a:t>
            </a:r>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now evaluate the effectiveness of approaches, beginning with two examples of best practice. Reablement is short-term, intensive support that helps people regain skills after illness or injury. Glendinning and colleagues (2010) found it was associated with reduced need for ongoing home care. However, the Cochrane review by Cochrane and colleagues (2016) judged the evidence promising but of low certainty, so more robust trials are needed. Falls prevention is more strongly evidenced. Sherrington and colleagues (2019) found that exercise reduces the rate of falls by 23 per cent in community-dwelling older people, and NICE (2025) recommends offering falls prevention exercise programmes to people with gait or balance problems. The limitation is that benefit depends on programmes being available locally and on people continuing to attend. In practice, these two approaches work well together, because reablement restores confidence and skills while falls prevention reduces the risk of setbacks.</a:t>
            </a:r>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connection is another effective focus. Holt-Lunstad, Smith and Layton (2010) found that stronger social relationships were associated with a fifty per cent greater likelihood of survival, an effect comparable to well-established risk factors such as smoking. The government's loneliness strategy (Department for Digital, Culture, Media and Sport, 2018) and social prescribing within the NHS Long Term Plan (NHS England, 2019) reflect this. Critically, the link between relationships and health is robust, but evidence about which interventions work best is still developing, so community initiatives need proper evaluation and sustainable funding rather than short-term grants. Examples of good practice include community groups, befriending and link workers who connect people with activities that matter to them.</a:t>
            </a:r>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is central to learning outcome two. Current provision includes telecare such as alarms and sensors, remote monitoring, and increasingly wearables and AI-enabled home sensors. Benefits include reassurance, safety and support to live at home. But the evidence is mixed. In the Whole Systems Demonstrator trial, telecare did not reduce overall use of health and social care services (Steventon et al., 2013). Peek and colleagues (2014) found acceptance depends on usability, privacy, stigma and perceived need, and Greenhalgh and colleagues (2017) show that technologies are often abandoned when they are not designed with users and organisations. Digital exclusion is also a barrier, as older adults make up a large share of internet non-users (Office for National Statistics, 2019). Technology should therefore enhance human care, not replace it. The key lesson from the evidence is that success depends less on the device than on whether it meets a real need, is easy to use, and is supported by people.</a:t>
            </a:r>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face interacting challenges in maintaining independence. Ageism is widespread and harms health and access to care (World Health Organization, 2021). Funding gaps leave unmet need. Workforce shortages limit availability and continuity. Multimorbidity and frailty increase complexity (Clegg et al., 2013; NICE, 2015). Loneliness and inequality undermine wellbeing (Holt-Lunstad et al., 2010; Marmot et al., 2020). And unsuitable housing and digital exclusion restrict participation. The key point is that these challenges compound each other. For example, an unsuitable home increases the risk of falls, which increases the need for care, which strains a limited workforce. Addressing only one of these in isolation is unlikely to be enough.</a:t>
            </a:r>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make five evidence-based recommendations. First, prioritise prevention and early identification of frailty and falls risk, in line with NICE (2025) and Clegg and colleagues (2013). Second, expand reablement and intermediate care, supported by Glendinning and colleagues (2010), while evaluating outcomes as Cochrane and colleagues (2016) advise. Third, strengthen integrated, person-centred planning, as recommended in NICE (2015) guideline NG22 and Kitwood (1997), so that people have one coordinated plan. Fourth, co-design technology with older people and invest in digital inclusion (Greenhalgh et al., 2017; Peek et al., 2014). Fifth, invest in the workforce, unpaid carers and community connection (Skills for Care, 2026; Department for Digital, Culture, Media and Sport, 2018). Together, these shift the system from reacting to crisis towards enabling independence. Each recommendation is evidence-based and targets a challenge I have identified, and I evaluate their feasibility on the next slide.</a:t>
            </a:r>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recommendation faces barriers. Prevention and reablement compete with urgent demand for short-term funding; pooled budgets and outcome-based commissioning could help. Integration is hampered by separate cultures and data systems; shared care records and neighbourhood teams, as promoted by the 10 Year Health Plan (Department of Health and Social Care, 2025), offer a solution. Technology risks exclusion and privacy concerns, so co-design, training and non-digital alternatives are needed. Workforce growth depends on pay and career pathways. Community provision depends on stable funding for the voluntary sector. Recognising these barriers makes the recommendations more realistic. Evaluating feasibility in this way reflects the reality that policy ambition has often been limited by delivery.</a:t>
            </a:r>
          </a:p>
        </p:txBody>
      </p:sp>
      <p:sp>
        <p:nvSpPr>
          <p:cNvPr id="4" name="Slide Number Placeholder 3"/>
          <p:cNvSpPr>
            <a:spLocks noGrp="1"/>
          </p:cNvSpPr>
          <p:nvPr>
            <p:ph type="sldNum" sz="quarter" idx="10"/>
          </p:nvPr>
        </p:nvSpPr>
        <p:spPr/>
        <p:txBody>
          <a:bodyPr/>
          <a:lstStyle/>
          <a:p>
            <a:fld id="{F7021451-1387-4CA6-816F-3879F97B5CBC}" type="slidenum">
              <a:rPr lang="en-US"/>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older people's needs are multidimensional, and empowerment is as important as care. UK policy ambition is strong, but delivery is limited by funding, workforce and fragmentation. The evidence supports prevention, reablement and social connection, and technology can help if it is co-designed and inclusive. Empowering older people ultimately means enabling them to live the lives they value, with dignity, choice and control. I have shown that empowerment requires both good policy and good practice, and that older people themselves should be involved in designing the services that support them. Thank you for listening. My references follow.</a:t>
            </a:r>
          </a:p>
        </p:txBody>
      </p:sp>
      <p:sp>
        <p:nvSpPr>
          <p:cNvPr id="4" name="Slide Number Placeholder 3"/>
          <p:cNvSpPr>
            <a:spLocks noGrp="1"/>
          </p:cNvSpPr>
          <p:nvPr>
            <p:ph type="sldNum" sz="quarter" idx="10"/>
          </p:nvPr>
        </p:nvSpPr>
        <p:spPr/>
        <p:txBody>
          <a:bodyPr/>
          <a:lstStyle/>
          <a:p>
            <a:fld id="{F7021451-1387-4CA6-816F-3879F97B5CBC}" type="slidenum">
              <a:rPr lang="en-US"/>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VER">
    <p:bg>
      <p:bgPr>
        <a:solidFill>
          <a:srgbClr val="22254B"/>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CONTENT">
    <p:bg>
      <p:bgPr>
        <a:solidFill>
          <a:srgbClr val="F3F6FF"/>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0241280" cy="868680"/>
          </a:xfrm>
          <a:prstGeom prst="rect">
            <a:avLst/>
          </a:prstGeom>
          <a:noFill/>
        </p:spPr>
        <p:txBody>
          <a:bodyPr wrap="square" rtlCol="0"/>
          <a:lstStyle>
            <a:lvl1pPr marL="0" indent="0" algn="l">
              <a:buNone/>
              <a:def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defRPr>
            </a:lvl1pPr>
          </a:lstStyle>
          <a:p>
            <a:pPr marL="0" indent="0" algn="l">
              <a:buNone/>
            </a:pPr>
            <a:endParaRPr lang="en-US" sz="3000" dirty="0"/>
          </a:p>
        </p:txBody>
      </p:sp>
      <p:sp>
        <p:nvSpPr>
          <p:cNvPr id="3" name="Text 0"/>
          <p:cNvSpPr txBox="1"/>
          <p:nvPr/>
        </p:nvSpPr>
        <p:spPr>
          <a:xfrm>
            <a:off x="548640" y="6446520"/>
            <a:ext cx="8229600" cy="274320"/>
          </a:xfrm>
          <a:prstGeom prst="rect">
            <a:avLst/>
          </a:prstGeom>
          <a:noFill/>
        </p:spPr>
        <p:txBody>
          <a:bodyPr wrap="square" lIns="0" tIns="0" rIns="0" bIns="0" rtlCol="0" anchor="ctr"/>
          <a:lstStyle/>
          <a:p>
            <a:pPr marL="0" indent="0">
              <a:buNone/>
            </a:pPr>
            <a:r>
              <a:rPr lang="en-US" sz="1000" dirty="0">
                <a:solidFill>
                  <a:srgbClr val="5A5F85"/>
                </a:solidFill>
                <a:latin typeface="Calibri" panose="020F0502020204030204" pitchFamily="34" charset="0"/>
                <a:ea typeface="Calibri" panose="020F0502020204030204" pitchFamily="34" charset="-122"/>
                <a:cs typeface="Calibri" panose="020F0502020204030204" pitchFamily="34" charset="-120"/>
              </a:rPr>
              <a:t>Ayesha Mehmood  |  Student no. 2329624  |  BMHP6027 Empowering the Older Person</a:t>
            </a:r>
            <a:endParaRPr lang="en-US" sz="10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DARK">
    <p:bg>
      <p:bgPr>
        <a:solidFill>
          <a:srgbClr val="22254B"/>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0241280" cy="868680"/>
          </a:xfrm>
          <a:prstGeom prst="rect">
            <a:avLst/>
          </a:prstGeom>
          <a:noFill/>
        </p:spPr>
        <p:txBody>
          <a:bodyPr wrap="square" rtlCol="0"/>
          <a:lstStyle>
            <a:lvl1pPr marL="0" indent="0" algn="l">
              <a:buNone/>
              <a:defRPr lang="en-US" sz="3000" b="1" dirty="0">
                <a:solidFill>
                  <a:srgbClr val="FFFFFF"/>
                </a:solidFill>
                <a:latin typeface="Cambria" panose="02040503050406030204" pitchFamily="34" charset="0"/>
                <a:ea typeface="Cambria" panose="02040503050406030204" pitchFamily="34" charset="-122"/>
                <a:cs typeface="Cambria" panose="02040503050406030204" pitchFamily="34" charset="-120"/>
              </a:defRPr>
            </a:lvl1pPr>
          </a:lstStyle>
          <a:p>
            <a:pPr marL="0" indent="0" algn="l">
              <a:buNone/>
            </a:pPr>
            <a:endParaRPr lang="en-US" sz="3000" dirty="0"/>
          </a:p>
        </p:txBody>
      </p:sp>
      <p:sp>
        <p:nvSpPr>
          <p:cNvPr id="3" name="Text 0"/>
          <p:cNvSpPr txBox="1"/>
          <p:nvPr/>
        </p:nvSpPr>
        <p:spPr>
          <a:xfrm>
            <a:off x="548640" y="6446520"/>
            <a:ext cx="8229600" cy="274320"/>
          </a:xfrm>
          <a:prstGeom prst="rect">
            <a:avLst/>
          </a:prstGeom>
          <a:noFill/>
        </p:spPr>
        <p:txBody>
          <a:bodyPr wrap="square" lIns="0" tIns="0" rIns="0" bIns="0" rtlCol="0" anchor="ctr"/>
          <a:lstStyle/>
          <a:p>
            <a:pPr marL="0" indent="0">
              <a:buNone/>
            </a:pPr>
            <a:r>
              <a:rPr lang="en-US" sz="1000" dirty="0">
                <a:solidFill>
                  <a:srgbClr val="B9BEE8"/>
                </a:solidFill>
                <a:latin typeface="Calibri" panose="020F0502020204030204" pitchFamily="34" charset="0"/>
                <a:ea typeface="Calibri" panose="020F0502020204030204" pitchFamily="34" charset="-122"/>
                <a:cs typeface="Calibri" panose="020F0502020204030204" pitchFamily="34" charset="-120"/>
              </a:rPr>
              <a:t>Ayesha Mehmood  |  Student no. 2329624  |  BMHP6027 Empowering the Older Person</a:t>
            </a:r>
            <a:endParaRPr lang="en-US" sz="10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B9BEE8"/>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3.xml"/><Relationship Id="rId7" Type="http://schemas.openxmlformats.org/officeDocument/2006/relationships/image" Target="../media/image5.png"/><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notesSlide" Target="../notesSlides/notesSlide2.xm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chart" Target="../charts/chart1.xml"/><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xml"/><Relationship Id="rId7" Type="http://schemas.openxmlformats.org/officeDocument/2006/relationships/image" Target="../media/image14.png"/><Relationship Id="rId12"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notesSlide" Target="../notesSlides/notesSlide4.xml"/><Relationship Id="rId9" Type="http://schemas.openxmlformats.org/officeDocument/2006/relationships/image" Target="../media/image1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19.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2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0.png"/><Relationship Id="rId5" Type="http://schemas.openxmlformats.org/officeDocument/2006/relationships/image" Target="../media/image13.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slideLayout" Target="../slideLayouts/slideLayout3.xml"/><Relationship Id="rId7" Type="http://schemas.openxmlformats.org/officeDocument/2006/relationships/image" Target="../media/image2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2.png"/><Relationship Id="rId5" Type="http://schemas.openxmlformats.org/officeDocument/2006/relationships/image" Target="../media/image17.png"/><Relationship Id="rId10" Type="http://schemas.openxmlformats.org/officeDocument/2006/relationships/image" Target="../media/image2.png"/><Relationship Id="rId4" Type="http://schemas.openxmlformats.org/officeDocument/2006/relationships/notesSlide" Target="../notesSlides/notesSlide7.xml"/><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2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slideLayout" Target="../slideLayouts/slideLayout3.xml"/><Relationship Id="rId7" Type="http://schemas.openxmlformats.org/officeDocument/2006/relationships/image" Target="../media/image3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11" Type="http://schemas.openxmlformats.org/officeDocument/2006/relationships/image" Target="../media/image2.png"/><Relationship Id="rId5" Type="http://schemas.openxmlformats.org/officeDocument/2006/relationships/image" Target="../media/image29.png"/><Relationship Id="rId10" Type="http://schemas.openxmlformats.org/officeDocument/2006/relationships/image" Target="../media/image32.png"/><Relationship Id="rId4" Type="http://schemas.openxmlformats.org/officeDocument/2006/relationships/notesSlide" Target="../notesSlides/notesSlide9.xml"/><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35.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slideLayout" Target="../slideLayouts/slideLayout3.xml"/><Relationship Id="rId7" Type="http://schemas.openxmlformats.org/officeDocument/2006/relationships/image" Target="../media/image37.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6.png"/><Relationship Id="rId5" Type="http://schemas.openxmlformats.org/officeDocument/2006/relationships/image" Target="../media/image15.png"/><Relationship Id="rId4" Type="http://schemas.openxmlformats.org/officeDocument/2006/relationships/notesSlide" Target="../notesSlides/notesSlide11.xml"/><Relationship Id="rId9"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slideLayout" Target="../slideLayouts/slideLayout3.xml"/><Relationship Id="rId7" Type="http://schemas.openxmlformats.org/officeDocument/2006/relationships/image" Target="../media/image27.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3.xml"/><Relationship Id="rId7" Type="http://schemas.openxmlformats.org/officeDocument/2006/relationships/image" Target="../media/image24.png"/><Relationship Id="rId12"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1.png"/><Relationship Id="rId11" Type="http://schemas.openxmlformats.org/officeDocument/2006/relationships/image" Target="../media/image43.png"/><Relationship Id="rId5" Type="http://schemas.openxmlformats.org/officeDocument/2006/relationships/image" Target="../media/image28.png"/><Relationship Id="rId10" Type="http://schemas.openxmlformats.org/officeDocument/2006/relationships/image" Target="../media/image15.png"/><Relationship Id="rId4" Type="http://schemas.openxmlformats.org/officeDocument/2006/relationships/notesSlide" Target="../notesSlides/notesSlide13.xml"/><Relationship Id="rId9"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44.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png"/><Relationship Id="rId5" Type="http://schemas.openxmlformats.org/officeDocument/2006/relationships/image" Target="../media/image45.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txBox="1"/>
          <p:nvPr/>
        </p:nvSpPr>
        <p:spPr>
          <a:xfrm>
            <a:off x="640080" y="548640"/>
            <a:ext cx="5577840" cy="365760"/>
          </a:xfrm>
          <a:prstGeom prst="rect">
            <a:avLst/>
          </a:prstGeom>
          <a:noFill/>
        </p:spPr>
        <p:txBody>
          <a:bodyPr wrap="square" lIns="0" tIns="0" rIns="0" bIns="0" rtlCol="0" anchor="t"/>
          <a:lstStyle/>
          <a:p>
            <a:pPr marL="0" indent="0">
              <a:buNone/>
            </a:pPr>
            <a:r>
              <a:rPr lang="en-US" sz="1600" b="1" dirty="0">
                <a:solidFill>
                  <a:srgbClr val="F7B32B"/>
                </a:solidFill>
                <a:latin typeface="Calibri" panose="020F0502020204030204" pitchFamily="34" charset="0"/>
                <a:ea typeface="Calibri" panose="020F0502020204030204" pitchFamily="34" charset="-122"/>
                <a:cs typeface="Calibri" panose="020F0502020204030204" pitchFamily="34" charset="-120"/>
              </a:rPr>
              <a:t>BSc (Hons) Health and Social Care</a:t>
            </a:r>
            <a:endParaRPr lang="en-US" sz="1600" dirty="0"/>
          </a:p>
        </p:txBody>
      </p:sp>
      <p:sp>
        <p:nvSpPr>
          <p:cNvPr id="3" name="Text 1"/>
          <p:cNvSpPr txBox="1"/>
          <p:nvPr/>
        </p:nvSpPr>
        <p:spPr>
          <a:xfrm>
            <a:off x="640080" y="1051560"/>
            <a:ext cx="5669280" cy="1554480"/>
          </a:xfrm>
          <a:prstGeom prst="rect">
            <a:avLst/>
          </a:prstGeom>
          <a:noFill/>
        </p:spPr>
        <p:txBody>
          <a:bodyPr wrap="square" lIns="0" tIns="0" rIns="0" bIns="0" rtlCol="0" anchor="t"/>
          <a:lstStyle/>
          <a:p>
            <a:pPr marL="0" indent="0">
              <a:buNone/>
            </a:pPr>
            <a:r>
              <a:rPr lang="en-US" sz="4200" b="1" dirty="0">
                <a:solidFill>
                  <a:srgbClr val="FFFFFF"/>
                </a:solidFill>
                <a:latin typeface="Cambria" panose="02040503050406030204" pitchFamily="34" charset="0"/>
                <a:ea typeface="Cambria" panose="02040503050406030204" pitchFamily="34" charset="-122"/>
                <a:cs typeface="Cambria" panose="02040503050406030204" pitchFamily="34" charset="-120"/>
              </a:rPr>
              <a:t>Empowering the Older Person</a:t>
            </a:r>
            <a:endParaRPr lang="en-US" sz="4200" dirty="0"/>
          </a:p>
        </p:txBody>
      </p:sp>
      <p:sp>
        <p:nvSpPr>
          <p:cNvPr id="4" name="Text 2"/>
          <p:cNvSpPr txBox="1"/>
          <p:nvPr/>
        </p:nvSpPr>
        <p:spPr>
          <a:xfrm>
            <a:off x="640080" y="2697480"/>
            <a:ext cx="5486400" cy="868680"/>
          </a:xfrm>
          <a:prstGeom prst="rect">
            <a:avLst/>
          </a:prstGeom>
          <a:noFill/>
        </p:spPr>
        <p:txBody>
          <a:bodyPr wrap="square" lIns="0" tIns="0" rIns="0" bIns="0" rtlCol="0" anchor="t"/>
          <a:lstStyle/>
          <a:p>
            <a:pPr marL="0" indent="0">
              <a:buNone/>
            </a:pPr>
            <a:r>
              <a:rPr lang="en-US" sz="2200" dirty="0">
                <a:solidFill>
                  <a:srgbClr val="CFD3FF"/>
                </a:solidFill>
                <a:latin typeface="Cambria" panose="02040503050406030204" pitchFamily="34" charset="0"/>
                <a:ea typeface="Cambria" panose="02040503050406030204" pitchFamily="34" charset="-122"/>
                <a:cs typeface="Cambria" panose="02040503050406030204" pitchFamily="34" charset="-120"/>
              </a:rPr>
              <a:t>Evaluating care, support and independence in the UK</a:t>
            </a:r>
            <a:endParaRPr lang="en-US" sz="2200" dirty="0"/>
          </a:p>
        </p:txBody>
      </p:sp>
      <p:sp>
        <p:nvSpPr>
          <p:cNvPr id="5" name="Text 3"/>
          <p:cNvSpPr txBox="1"/>
          <p:nvPr/>
        </p:nvSpPr>
        <p:spPr>
          <a:xfrm>
            <a:off x="640080" y="3931920"/>
            <a:ext cx="5577840" cy="2194560"/>
          </a:xfrm>
          <a:prstGeom prst="rect">
            <a:avLst/>
          </a:prstGeom>
          <a:noFill/>
        </p:spPr>
        <p:txBody>
          <a:bodyPr wrap="square" lIns="0" tIns="0" rIns="0" bIns="0" rtlCol="0" anchor="t"/>
          <a:lstStyle/>
          <a:p>
            <a:pPr marL="0" indent="0">
              <a:spcAft>
                <a:spcPts val="800"/>
              </a:spcAft>
              <a:buNone/>
            </a:pPr>
            <a:r>
              <a:rPr lang="en-US" sz="1500" b="1" dirty="0">
                <a:solidFill>
                  <a:srgbClr val="F7B32B"/>
                </a:solidFill>
                <a:latin typeface="Calibri" panose="020F0502020204030204" pitchFamily="34" charset="0"/>
                <a:ea typeface="Calibri" panose="020F0502020204030204" pitchFamily="34" charset="-122"/>
                <a:cs typeface="Calibri" panose="020F0502020204030204" pitchFamily="34" charset="-120"/>
              </a:rPr>
              <a:t>Assessment: </a:t>
            </a: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Component 1: Individual Presentation (PowerPoint with voice-over)</a:t>
            </a:r>
            <a:endParaRPr lang="en-US" sz="1500" dirty="0"/>
          </a:p>
          <a:p>
            <a:pPr marL="0" indent="0">
              <a:spcAft>
                <a:spcPts val="800"/>
              </a:spcAft>
              <a:buNone/>
            </a:pPr>
            <a:r>
              <a:rPr lang="en-US" sz="1500" b="1" dirty="0">
                <a:solidFill>
                  <a:srgbClr val="F7B32B"/>
                </a:solidFill>
                <a:latin typeface="Calibri" panose="020F0502020204030204" pitchFamily="34" charset="0"/>
                <a:ea typeface="Calibri" panose="020F0502020204030204" pitchFamily="34" charset="-122"/>
                <a:cs typeface="Calibri" panose="020F0502020204030204" pitchFamily="34" charset="-120"/>
              </a:rPr>
              <a:t>Student: </a:t>
            </a: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Ayesha Mehmood</a:t>
            </a:r>
            <a:endParaRPr lang="en-US" sz="1500" dirty="0"/>
          </a:p>
          <a:p>
            <a:pPr marL="0" indent="0">
              <a:spcAft>
                <a:spcPts val="800"/>
              </a:spcAft>
              <a:buNone/>
            </a:pPr>
            <a:r>
              <a:rPr lang="en-US" sz="1500" b="1" dirty="0">
                <a:solidFill>
                  <a:srgbClr val="F7B32B"/>
                </a:solidFill>
                <a:latin typeface="Calibri" panose="020F0502020204030204" pitchFamily="34" charset="0"/>
                <a:ea typeface="Calibri" panose="020F0502020204030204" pitchFamily="34" charset="-122"/>
                <a:cs typeface="Calibri" panose="020F0502020204030204" pitchFamily="34" charset="-120"/>
              </a:rPr>
              <a:t>Student number: </a:t>
            </a: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2329624</a:t>
            </a:r>
            <a:endParaRPr lang="en-US" sz="1500" dirty="0"/>
          </a:p>
          <a:p>
            <a:pPr marL="0" indent="0">
              <a:spcAft>
                <a:spcPts val="800"/>
              </a:spcAft>
              <a:buNone/>
            </a:pPr>
            <a:r>
              <a:rPr lang="en-US" sz="1500" b="1" dirty="0">
                <a:solidFill>
                  <a:srgbClr val="F7B32B"/>
                </a:solidFill>
                <a:latin typeface="Calibri" panose="020F0502020204030204" pitchFamily="34" charset="0"/>
                <a:ea typeface="Calibri" panose="020F0502020204030204" pitchFamily="34" charset="-122"/>
                <a:cs typeface="Calibri" panose="020F0502020204030204" pitchFamily="34" charset="-120"/>
              </a:rPr>
              <a:t>Module: </a:t>
            </a: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BMHP6027 Empowering the Older Person</a:t>
            </a:r>
            <a:endParaRPr lang="en-US" sz="1500" dirty="0"/>
          </a:p>
          <a:p>
            <a:pPr marL="0" indent="0">
              <a:spcAft>
                <a:spcPts val="800"/>
              </a:spcAft>
              <a:buNone/>
            </a:pPr>
            <a:r>
              <a:rPr lang="en-US" sz="1500" b="1" dirty="0">
                <a:solidFill>
                  <a:srgbClr val="F7B32B"/>
                </a:solidFill>
                <a:latin typeface="Calibri" panose="020F0502020204030204" pitchFamily="34" charset="0"/>
                <a:ea typeface="Calibri" panose="020F0502020204030204" pitchFamily="34" charset="-122"/>
                <a:cs typeface="Calibri" panose="020F0502020204030204" pitchFamily="34" charset="-120"/>
              </a:rPr>
              <a:t>Lecturers: </a:t>
            </a: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Tomy Adattu Chacko and Tsiwani Khumalo</a:t>
            </a:r>
            <a:endParaRPr lang="en-US" sz="1500" dirty="0"/>
          </a:p>
        </p:txBody>
      </p:sp>
      <p:pic>
        <p:nvPicPr>
          <p:cNvPr id="6" name="Image 0" descr="img/cover.png"/>
          <p:cNvPicPr>
            <a:picLocks noChangeAspect="1"/>
          </p:cNvPicPr>
          <p:nvPr/>
        </p:nvPicPr>
        <p:blipFill>
          <a:blip r:embed="rId5"/>
          <a:stretch>
            <a:fillRect/>
          </a:stretch>
        </p:blipFill>
        <p:spPr>
          <a:xfrm>
            <a:off x="6492240" y="457200"/>
            <a:ext cx="5394960" cy="5934456"/>
          </a:xfrm>
          <a:prstGeom prst="rect">
            <a:avLst/>
          </a:prstGeom>
        </p:spPr>
      </p:pic>
      <p:sp>
        <p:nvSpPr>
          <p:cNvPr id="7" name="Text 4"/>
          <p:cNvSpPr txBox="1"/>
          <p:nvPr/>
        </p:nvSpPr>
        <p:spPr>
          <a:xfrm>
            <a:off x="640080" y="6400800"/>
            <a:ext cx="4572000" cy="256032"/>
          </a:xfrm>
          <a:prstGeom prst="rect">
            <a:avLst/>
          </a:prstGeom>
          <a:noFill/>
        </p:spPr>
        <p:txBody>
          <a:bodyPr wrap="square" lIns="0" tIns="0" rIns="0" bIns="0" rtlCol="0" anchor="t"/>
          <a:lstStyle/>
          <a:p>
            <a:pPr marL="0" indent="0" algn="l">
              <a:buNone/>
            </a:pPr>
            <a:r>
              <a:rPr lang="en-US" sz="1050" i="1" dirty="0">
                <a:solidFill>
                  <a:srgbClr val="B9BEE8"/>
                </a:solidFill>
                <a:latin typeface="Calibri" panose="020F0502020204030204" pitchFamily="34" charset="0"/>
                <a:ea typeface="Calibri" panose="020F0502020204030204" pitchFamily="34" charset="-122"/>
                <a:cs typeface="Calibri" panose="020F0502020204030204" pitchFamily="34" charset="-120"/>
              </a:rPr>
              <a:t>Illustration: author's own (2026)</a:t>
            </a:r>
            <a:endParaRPr lang="en-US" sz="1050" dirty="0"/>
          </a:p>
        </p:txBody>
      </p:sp>
      <p:pic>
        <p:nvPicPr>
          <p:cNvPr id="28" name="Audio 27">
            <a:hlinkClick r:id="" action="ppaction://media"/>
            <a:extLst>
              <a:ext uri="{FF2B5EF4-FFF2-40B4-BE49-F238E27FC236}">
                <a16:creationId xmlns:a16="http://schemas.microsoft.com/office/drawing/2014/main" id="{ED4E7F05-1DEB-F569-362A-FD17D04D0D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586"/>
    </mc:Choice>
    <mc:Fallback>
      <p:transition spd="slow" advTm="23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Presentation overview</a:t>
            </a:r>
            <a:endParaRPr lang="en-US" sz="3000" dirty="0"/>
          </a:p>
        </p:txBody>
      </p:sp>
      <p:sp>
        <p:nvSpPr>
          <p:cNvPr id="3" name="Shape 1"/>
          <p:cNvSpPr/>
          <p:nvPr/>
        </p:nvSpPr>
        <p:spPr>
          <a:xfrm>
            <a:off x="10972800" y="429768"/>
            <a:ext cx="640080" cy="640080"/>
          </a:xfrm>
          <a:prstGeom prst="ellipse">
            <a:avLst/>
          </a:prstGeom>
          <a:solidFill>
            <a:srgbClr val="7A5AF8"/>
          </a:solidFill>
          <a:ln w="12700">
            <a:solidFill>
              <a:srgbClr val="7A5AF8"/>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46304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822960" y="1737360"/>
            <a:ext cx="731520" cy="731520"/>
          </a:xfrm>
          <a:prstGeom prst="ellipse">
            <a:avLst/>
          </a:prstGeom>
          <a:solidFill>
            <a:srgbClr val="0A8F8F"/>
          </a:solidFill>
          <a:ln w="12700">
            <a:solidFill>
              <a:srgbClr val="0A8F8F"/>
            </a:solidFill>
            <a:prstDash val="solid"/>
          </a:ln>
        </p:spPr>
        <p:txBody>
          <a:bodyPr/>
          <a:lstStyle/>
          <a:p>
            <a:endParaRPr lang="en-GB"/>
          </a:p>
        </p:txBody>
      </p:sp>
      <p:sp>
        <p:nvSpPr>
          <p:cNvPr id="7" name="Text 4"/>
          <p:cNvSpPr txBox="1"/>
          <p:nvPr/>
        </p:nvSpPr>
        <p:spPr>
          <a:xfrm>
            <a:off x="822960" y="1737360"/>
            <a:ext cx="731520" cy="731520"/>
          </a:xfrm>
          <a:prstGeom prst="rect">
            <a:avLst/>
          </a:prstGeom>
          <a:noFill/>
        </p:spPr>
        <p:txBody>
          <a:bodyPr wrap="square" lIns="0" tIns="0" rIns="0" bIns="0" rtlCol="0" anchor="ctr"/>
          <a:lstStyle/>
          <a:p>
            <a:pPr marL="0" indent="0" algn="ctr">
              <a:buNone/>
            </a:pP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1</a:t>
            </a:r>
            <a:endParaRPr lang="en-US" sz="2800" dirty="0"/>
          </a:p>
        </p:txBody>
      </p:sp>
      <p:pic>
        <p:nvPicPr>
          <p:cNvPr id="8" name="Image 1" descr="preencoded.png"/>
          <p:cNvPicPr>
            <a:picLocks noChangeAspect="1"/>
          </p:cNvPicPr>
          <p:nvPr/>
        </p:nvPicPr>
        <p:blipFill>
          <a:blip r:embed="rId6"/>
          <a:stretch>
            <a:fillRect/>
          </a:stretch>
        </p:blipFill>
        <p:spPr>
          <a:xfrm>
            <a:off x="3291840" y="1828800"/>
            <a:ext cx="548640" cy="548640"/>
          </a:xfrm>
          <a:prstGeom prst="rect">
            <a:avLst/>
          </a:prstGeom>
        </p:spPr>
      </p:pic>
      <p:sp>
        <p:nvSpPr>
          <p:cNvPr id="9" name="Text 5"/>
          <p:cNvSpPr txBox="1"/>
          <p:nvPr/>
        </p:nvSpPr>
        <p:spPr>
          <a:xfrm>
            <a:off x="822960" y="260604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Introduction</a:t>
            </a:r>
            <a:endParaRPr lang="en-US" sz="1900" dirty="0"/>
          </a:p>
        </p:txBody>
      </p:sp>
      <p:sp>
        <p:nvSpPr>
          <p:cNvPr id="10" name="Text 6"/>
          <p:cNvSpPr txBox="1"/>
          <p:nvPr/>
        </p:nvSpPr>
        <p:spPr>
          <a:xfrm>
            <a:off x="822960" y="297180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Context, aims and an ageing UK population</a:t>
            </a:r>
            <a:endParaRPr lang="en-US" sz="1400" dirty="0"/>
          </a:p>
        </p:txBody>
      </p:sp>
      <p:sp>
        <p:nvSpPr>
          <p:cNvPr id="11" name="Shape 7"/>
          <p:cNvSpPr/>
          <p:nvPr/>
        </p:nvSpPr>
        <p:spPr>
          <a:xfrm>
            <a:off x="4311396" y="146304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2" name="Shape 8"/>
          <p:cNvSpPr/>
          <p:nvPr/>
        </p:nvSpPr>
        <p:spPr>
          <a:xfrm>
            <a:off x="4585716" y="1737360"/>
            <a:ext cx="731520" cy="731520"/>
          </a:xfrm>
          <a:prstGeom prst="ellipse">
            <a:avLst/>
          </a:prstGeom>
          <a:solidFill>
            <a:srgbClr val="E8453C"/>
          </a:solidFill>
          <a:ln w="12700">
            <a:solidFill>
              <a:srgbClr val="E8453C"/>
            </a:solidFill>
            <a:prstDash val="solid"/>
          </a:ln>
        </p:spPr>
        <p:txBody>
          <a:bodyPr/>
          <a:lstStyle/>
          <a:p>
            <a:endParaRPr lang="en-GB"/>
          </a:p>
        </p:txBody>
      </p:sp>
      <p:sp>
        <p:nvSpPr>
          <p:cNvPr id="13" name="Text 9"/>
          <p:cNvSpPr txBox="1"/>
          <p:nvPr/>
        </p:nvSpPr>
        <p:spPr>
          <a:xfrm>
            <a:off x="4585716" y="1737360"/>
            <a:ext cx="731520" cy="731520"/>
          </a:xfrm>
          <a:prstGeom prst="rect">
            <a:avLst/>
          </a:prstGeom>
          <a:noFill/>
        </p:spPr>
        <p:txBody>
          <a:bodyPr wrap="square" lIns="0" tIns="0" rIns="0" bIns="0" rtlCol="0" anchor="ctr"/>
          <a:lstStyle/>
          <a:p>
            <a:pPr marL="0" indent="0" algn="ctr">
              <a:buNone/>
            </a:pP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2</a:t>
            </a:r>
            <a:endParaRPr lang="en-US" sz="2800" dirty="0"/>
          </a:p>
        </p:txBody>
      </p:sp>
      <p:pic>
        <p:nvPicPr>
          <p:cNvPr id="14" name="Image 2" descr="preencoded.png"/>
          <p:cNvPicPr>
            <a:picLocks noChangeAspect="1"/>
          </p:cNvPicPr>
          <p:nvPr/>
        </p:nvPicPr>
        <p:blipFill>
          <a:blip r:embed="rId7"/>
          <a:stretch>
            <a:fillRect/>
          </a:stretch>
        </p:blipFill>
        <p:spPr>
          <a:xfrm>
            <a:off x="7054596" y="1828800"/>
            <a:ext cx="548640" cy="548640"/>
          </a:xfrm>
          <a:prstGeom prst="rect">
            <a:avLst/>
          </a:prstGeom>
        </p:spPr>
      </p:pic>
      <p:sp>
        <p:nvSpPr>
          <p:cNvPr id="15" name="Text 10"/>
          <p:cNvSpPr txBox="1"/>
          <p:nvPr/>
        </p:nvSpPr>
        <p:spPr>
          <a:xfrm>
            <a:off x="4585716" y="260604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Needs of older people</a:t>
            </a:r>
            <a:endParaRPr lang="en-US" sz="1900" dirty="0"/>
          </a:p>
        </p:txBody>
      </p:sp>
      <p:sp>
        <p:nvSpPr>
          <p:cNvPr id="16" name="Text 11"/>
          <p:cNvSpPr txBox="1"/>
          <p:nvPr/>
        </p:nvSpPr>
        <p:spPr>
          <a:xfrm>
            <a:off x="4585716" y="297180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Care, empowerment and support needs</a:t>
            </a:r>
            <a:endParaRPr lang="en-US" sz="1400" dirty="0"/>
          </a:p>
        </p:txBody>
      </p:sp>
      <p:sp>
        <p:nvSpPr>
          <p:cNvPr id="17" name="Shape 12"/>
          <p:cNvSpPr/>
          <p:nvPr/>
        </p:nvSpPr>
        <p:spPr>
          <a:xfrm>
            <a:off x="8074152" y="146304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8" name="Shape 13"/>
          <p:cNvSpPr/>
          <p:nvPr/>
        </p:nvSpPr>
        <p:spPr>
          <a:xfrm>
            <a:off x="8348472" y="1737360"/>
            <a:ext cx="731520" cy="731520"/>
          </a:xfrm>
          <a:prstGeom prst="ellipse">
            <a:avLst/>
          </a:prstGeom>
          <a:solidFill>
            <a:srgbClr val="7A5AF8"/>
          </a:solidFill>
          <a:ln w="12700">
            <a:solidFill>
              <a:srgbClr val="7A5AF8"/>
            </a:solidFill>
            <a:prstDash val="solid"/>
          </a:ln>
        </p:spPr>
        <p:txBody>
          <a:bodyPr/>
          <a:lstStyle/>
          <a:p>
            <a:endParaRPr lang="en-GB"/>
          </a:p>
        </p:txBody>
      </p:sp>
      <p:sp>
        <p:nvSpPr>
          <p:cNvPr id="19" name="Text 14"/>
          <p:cNvSpPr txBox="1"/>
          <p:nvPr/>
        </p:nvSpPr>
        <p:spPr>
          <a:xfrm>
            <a:off x="8348472" y="1737360"/>
            <a:ext cx="731520" cy="731520"/>
          </a:xfrm>
          <a:prstGeom prst="rect">
            <a:avLst/>
          </a:prstGeom>
          <a:noFill/>
        </p:spPr>
        <p:txBody>
          <a:bodyPr wrap="square" lIns="0" tIns="0" rIns="0" bIns="0" rtlCol="0" anchor="ctr"/>
          <a:lstStyle/>
          <a:p>
            <a:pPr marL="0" indent="0" algn="ctr">
              <a:buNone/>
            </a:pP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3</a:t>
            </a:r>
            <a:endParaRPr lang="en-US" sz="2800" dirty="0"/>
          </a:p>
        </p:txBody>
      </p:sp>
      <p:pic>
        <p:nvPicPr>
          <p:cNvPr id="20" name="Image 3" descr="preencoded.png"/>
          <p:cNvPicPr>
            <a:picLocks noChangeAspect="1"/>
          </p:cNvPicPr>
          <p:nvPr/>
        </p:nvPicPr>
        <p:blipFill>
          <a:blip r:embed="rId8"/>
          <a:stretch>
            <a:fillRect/>
          </a:stretch>
        </p:blipFill>
        <p:spPr>
          <a:xfrm>
            <a:off x="10817352" y="1828800"/>
            <a:ext cx="548640" cy="548640"/>
          </a:xfrm>
          <a:prstGeom prst="rect">
            <a:avLst/>
          </a:prstGeom>
        </p:spPr>
      </p:pic>
      <p:sp>
        <p:nvSpPr>
          <p:cNvPr id="21" name="Text 15"/>
          <p:cNvSpPr txBox="1"/>
          <p:nvPr/>
        </p:nvSpPr>
        <p:spPr>
          <a:xfrm>
            <a:off x="8348472" y="260604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Theory and policy</a:t>
            </a:r>
            <a:endParaRPr lang="en-US" sz="1900" dirty="0"/>
          </a:p>
        </p:txBody>
      </p:sp>
      <p:sp>
        <p:nvSpPr>
          <p:cNvPr id="22" name="Text 16"/>
          <p:cNvSpPr txBox="1"/>
          <p:nvPr/>
        </p:nvSpPr>
        <p:spPr>
          <a:xfrm>
            <a:off x="8348472" y="297180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Ageing theories and UK policy frameworks</a:t>
            </a:r>
            <a:endParaRPr lang="en-US" sz="1400" dirty="0"/>
          </a:p>
        </p:txBody>
      </p:sp>
      <p:sp>
        <p:nvSpPr>
          <p:cNvPr id="23" name="Shape 17"/>
          <p:cNvSpPr/>
          <p:nvPr/>
        </p:nvSpPr>
        <p:spPr>
          <a:xfrm>
            <a:off x="548640" y="379476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4" name="Shape 18"/>
          <p:cNvSpPr/>
          <p:nvPr/>
        </p:nvSpPr>
        <p:spPr>
          <a:xfrm>
            <a:off x="822960" y="4069080"/>
            <a:ext cx="731520" cy="731520"/>
          </a:xfrm>
          <a:prstGeom prst="ellipse">
            <a:avLst/>
          </a:prstGeom>
          <a:solidFill>
            <a:srgbClr val="2FBF71"/>
          </a:solidFill>
          <a:ln w="12700">
            <a:solidFill>
              <a:srgbClr val="2FBF71"/>
            </a:solidFill>
            <a:prstDash val="solid"/>
          </a:ln>
        </p:spPr>
        <p:txBody>
          <a:bodyPr/>
          <a:lstStyle/>
          <a:p>
            <a:endParaRPr lang="en-GB"/>
          </a:p>
        </p:txBody>
      </p:sp>
      <p:sp>
        <p:nvSpPr>
          <p:cNvPr id="25" name="Text 19"/>
          <p:cNvSpPr txBox="1"/>
          <p:nvPr/>
        </p:nvSpPr>
        <p:spPr>
          <a:xfrm>
            <a:off x="822960" y="4069080"/>
            <a:ext cx="731520" cy="731520"/>
          </a:xfrm>
          <a:prstGeom prst="rect">
            <a:avLst/>
          </a:prstGeom>
          <a:noFill/>
        </p:spPr>
        <p:txBody>
          <a:bodyPr wrap="square" lIns="0" tIns="0" rIns="0" bIns="0" rtlCol="0" anchor="ctr"/>
          <a:lstStyle/>
          <a:p>
            <a:pPr marL="0" indent="0" algn="ctr">
              <a:buNone/>
            </a:pP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4</a:t>
            </a:r>
            <a:endParaRPr lang="en-US" sz="2800" dirty="0"/>
          </a:p>
        </p:txBody>
      </p:sp>
      <p:pic>
        <p:nvPicPr>
          <p:cNvPr id="26" name="Image 4" descr="preencoded.png"/>
          <p:cNvPicPr>
            <a:picLocks noChangeAspect="1"/>
          </p:cNvPicPr>
          <p:nvPr/>
        </p:nvPicPr>
        <p:blipFill>
          <a:blip r:embed="rId9"/>
          <a:stretch>
            <a:fillRect/>
          </a:stretch>
        </p:blipFill>
        <p:spPr>
          <a:xfrm>
            <a:off x="3291840" y="4160520"/>
            <a:ext cx="548640" cy="548640"/>
          </a:xfrm>
          <a:prstGeom prst="rect">
            <a:avLst/>
          </a:prstGeom>
        </p:spPr>
      </p:pic>
      <p:sp>
        <p:nvSpPr>
          <p:cNvPr id="27" name="Text 20"/>
          <p:cNvSpPr txBox="1"/>
          <p:nvPr/>
        </p:nvSpPr>
        <p:spPr>
          <a:xfrm>
            <a:off x="822960" y="493776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What works</a:t>
            </a:r>
            <a:endParaRPr lang="en-US" sz="1900" dirty="0"/>
          </a:p>
        </p:txBody>
      </p:sp>
      <p:sp>
        <p:nvSpPr>
          <p:cNvPr id="28" name="Text 21"/>
          <p:cNvSpPr txBox="1"/>
          <p:nvPr/>
        </p:nvSpPr>
        <p:spPr>
          <a:xfrm>
            <a:off x="822960" y="530352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Effectiveness of approaches, including technology</a:t>
            </a:r>
            <a:endParaRPr lang="en-US" sz="1400" dirty="0"/>
          </a:p>
        </p:txBody>
      </p:sp>
      <p:sp>
        <p:nvSpPr>
          <p:cNvPr id="29" name="Shape 22"/>
          <p:cNvSpPr/>
          <p:nvPr/>
        </p:nvSpPr>
        <p:spPr>
          <a:xfrm>
            <a:off x="4311396" y="379476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30" name="Shape 23"/>
          <p:cNvSpPr/>
          <p:nvPr/>
        </p:nvSpPr>
        <p:spPr>
          <a:xfrm>
            <a:off x="4585716" y="4069080"/>
            <a:ext cx="731520" cy="731520"/>
          </a:xfrm>
          <a:prstGeom prst="ellipse">
            <a:avLst/>
          </a:prstGeom>
          <a:solidFill>
            <a:srgbClr val="3A86FF"/>
          </a:solidFill>
          <a:ln w="12700">
            <a:solidFill>
              <a:srgbClr val="3A86FF"/>
            </a:solidFill>
            <a:prstDash val="solid"/>
          </a:ln>
        </p:spPr>
        <p:txBody>
          <a:bodyPr/>
          <a:lstStyle/>
          <a:p>
            <a:endParaRPr lang="en-GB"/>
          </a:p>
        </p:txBody>
      </p:sp>
      <p:sp>
        <p:nvSpPr>
          <p:cNvPr id="31" name="Text 24"/>
          <p:cNvSpPr txBox="1"/>
          <p:nvPr/>
        </p:nvSpPr>
        <p:spPr>
          <a:xfrm>
            <a:off x="4585716" y="4069080"/>
            <a:ext cx="731520" cy="731520"/>
          </a:xfrm>
          <a:prstGeom prst="rect">
            <a:avLst/>
          </a:prstGeom>
          <a:noFill/>
        </p:spPr>
        <p:txBody>
          <a:bodyPr wrap="square" lIns="0" tIns="0" rIns="0" bIns="0" rtlCol="0" anchor="ctr"/>
          <a:lstStyle/>
          <a:p>
            <a:pPr marL="0" indent="0" algn="ctr">
              <a:buNone/>
            </a:pP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5</a:t>
            </a:r>
            <a:endParaRPr lang="en-US" sz="2800" dirty="0"/>
          </a:p>
        </p:txBody>
      </p:sp>
      <p:pic>
        <p:nvPicPr>
          <p:cNvPr id="32" name="Image 5" descr="preencoded.png"/>
          <p:cNvPicPr>
            <a:picLocks noChangeAspect="1"/>
          </p:cNvPicPr>
          <p:nvPr/>
        </p:nvPicPr>
        <p:blipFill>
          <a:blip r:embed="rId10"/>
          <a:stretch>
            <a:fillRect/>
          </a:stretch>
        </p:blipFill>
        <p:spPr>
          <a:xfrm>
            <a:off x="7054596" y="4160520"/>
            <a:ext cx="548640" cy="548640"/>
          </a:xfrm>
          <a:prstGeom prst="rect">
            <a:avLst/>
          </a:prstGeom>
        </p:spPr>
      </p:pic>
      <p:sp>
        <p:nvSpPr>
          <p:cNvPr id="33" name="Text 25"/>
          <p:cNvSpPr txBox="1"/>
          <p:nvPr/>
        </p:nvSpPr>
        <p:spPr>
          <a:xfrm>
            <a:off x="4585716" y="493776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Challenges</a:t>
            </a:r>
            <a:endParaRPr lang="en-US" sz="1900" dirty="0"/>
          </a:p>
        </p:txBody>
      </p:sp>
      <p:sp>
        <p:nvSpPr>
          <p:cNvPr id="34" name="Text 26"/>
          <p:cNvSpPr txBox="1"/>
          <p:nvPr/>
        </p:nvSpPr>
        <p:spPr>
          <a:xfrm>
            <a:off x="4585716" y="530352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Barriers to independence and functional ability</a:t>
            </a:r>
            <a:endParaRPr lang="en-US" sz="1400" dirty="0"/>
          </a:p>
        </p:txBody>
      </p:sp>
      <p:sp>
        <p:nvSpPr>
          <p:cNvPr id="35" name="Shape 27"/>
          <p:cNvSpPr/>
          <p:nvPr/>
        </p:nvSpPr>
        <p:spPr>
          <a:xfrm>
            <a:off x="8074152" y="3794760"/>
            <a:ext cx="3566160" cy="2103120"/>
          </a:xfrm>
          <a:prstGeom prst="roundRect">
            <a:avLst>
              <a:gd name="adj" fmla="val 5217"/>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36" name="Shape 28"/>
          <p:cNvSpPr/>
          <p:nvPr/>
        </p:nvSpPr>
        <p:spPr>
          <a:xfrm>
            <a:off x="8348472" y="4069080"/>
            <a:ext cx="731520" cy="731520"/>
          </a:xfrm>
          <a:prstGeom prst="ellipse">
            <a:avLst/>
          </a:prstGeom>
          <a:solidFill>
            <a:srgbClr val="F7B32B"/>
          </a:solidFill>
          <a:ln w="12700">
            <a:solidFill>
              <a:srgbClr val="F7B32B"/>
            </a:solidFill>
            <a:prstDash val="solid"/>
          </a:ln>
        </p:spPr>
        <p:txBody>
          <a:bodyPr/>
          <a:lstStyle/>
          <a:p>
            <a:endParaRPr lang="en-GB"/>
          </a:p>
        </p:txBody>
      </p:sp>
      <p:sp>
        <p:nvSpPr>
          <p:cNvPr id="37" name="Text 29"/>
          <p:cNvSpPr txBox="1"/>
          <p:nvPr/>
        </p:nvSpPr>
        <p:spPr>
          <a:xfrm>
            <a:off x="8348472" y="4069080"/>
            <a:ext cx="731520" cy="731520"/>
          </a:xfrm>
          <a:prstGeom prst="rect">
            <a:avLst/>
          </a:prstGeom>
          <a:noFill/>
        </p:spPr>
        <p:txBody>
          <a:bodyPr wrap="square" lIns="0" tIns="0" rIns="0" bIns="0" rtlCol="0" anchor="ctr"/>
          <a:lstStyle/>
          <a:p>
            <a:pPr marL="0" indent="0" algn="ctr">
              <a:buNone/>
            </a:pPr>
            <a:r>
              <a:rPr lang="en-US" sz="2800" b="1" dirty="0">
                <a:solidFill>
                  <a:srgbClr val="22254B"/>
                </a:solidFill>
                <a:latin typeface="Cambria" panose="02040503050406030204" pitchFamily="34" charset="0"/>
                <a:ea typeface="Cambria" panose="02040503050406030204" pitchFamily="34" charset="-122"/>
                <a:cs typeface="Cambria" panose="02040503050406030204" pitchFamily="34" charset="-120"/>
              </a:rPr>
              <a:t>6</a:t>
            </a:r>
            <a:endParaRPr lang="en-US" sz="2800" dirty="0"/>
          </a:p>
        </p:txBody>
      </p:sp>
      <p:pic>
        <p:nvPicPr>
          <p:cNvPr id="38" name="Image 6" descr="preencoded.png"/>
          <p:cNvPicPr>
            <a:picLocks noChangeAspect="1"/>
          </p:cNvPicPr>
          <p:nvPr/>
        </p:nvPicPr>
        <p:blipFill>
          <a:blip r:embed="rId11"/>
          <a:stretch>
            <a:fillRect/>
          </a:stretch>
        </p:blipFill>
        <p:spPr>
          <a:xfrm>
            <a:off x="10817352" y="4160520"/>
            <a:ext cx="548640" cy="548640"/>
          </a:xfrm>
          <a:prstGeom prst="rect">
            <a:avLst/>
          </a:prstGeom>
        </p:spPr>
      </p:pic>
      <p:sp>
        <p:nvSpPr>
          <p:cNvPr id="39" name="Text 30"/>
          <p:cNvSpPr txBox="1"/>
          <p:nvPr/>
        </p:nvSpPr>
        <p:spPr>
          <a:xfrm>
            <a:off x="8348472" y="4937760"/>
            <a:ext cx="3108960" cy="365760"/>
          </a:xfrm>
          <a:prstGeom prst="rect">
            <a:avLst/>
          </a:prstGeom>
          <a:noFill/>
        </p:spPr>
        <p:txBody>
          <a:bodyPr wrap="square" lIns="0" tIns="0" rIns="0" bIns="0" rtlCol="0" anchor="t"/>
          <a:lstStyle/>
          <a:p>
            <a:pPr marL="0" indent="0">
              <a:buNone/>
            </a:pPr>
            <a:r>
              <a:rPr lang="en-US" sz="1900" b="1" dirty="0">
                <a:solidFill>
                  <a:srgbClr val="3B2C85"/>
                </a:solidFill>
                <a:latin typeface="Cambria" panose="02040503050406030204" pitchFamily="34" charset="0"/>
                <a:ea typeface="Cambria" panose="02040503050406030204" pitchFamily="34" charset="-122"/>
                <a:cs typeface="Cambria" panose="02040503050406030204" pitchFamily="34" charset="-120"/>
              </a:rPr>
              <a:t>Recommendations</a:t>
            </a:r>
            <a:endParaRPr lang="en-US" sz="1900" dirty="0"/>
          </a:p>
        </p:txBody>
      </p:sp>
      <p:sp>
        <p:nvSpPr>
          <p:cNvPr id="40" name="Text 31"/>
          <p:cNvSpPr txBox="1"/>
          <p:nvPr/>
        </p:nvSpPr>
        <p:spPr>
          <a:xfrm>
            <a:off x="8348472" y="5303520"/>
            <a:ext cx="3108960" cy="548640"/>
          </a:xfrm>
          <a:prstGeom prst="rect">
            <a:avLst/>
          </a:prstGeom>
          <a:noFill/>
        </p:spPr>
        <p:txBody>
          <a:bodyPr wrap="square" lIns="0" tIns="0" rIns="0" bIns="0" rtlCol="0" anchor="t"/>
          <a:lstStyle/>
          <a:p>
            <a:pPr marL="0" indent="0">
              <a:buNone/>
            </a:pPr>
            <a:r>
              <a:rPr lang="en-US" sz="1400" dirty="0">
                <a:solidFill>
                  <a:srgbClr val="4A4E75"/>
                </a:solidFill>
                <a:latin typeface="Calibri" panose="020F0502020204030204" pitchFamily="34" charset="0"/>
                <a:ea typeface="Calibri" panose="020F0502020204030204" pitchFamily="34" charset="-122"/>
                <a:cs typeface="Calibri" panose="020F0502020204030204" pitchFamily="34" charset="-120"/>
              </a:rPr>
              <a:t>Improvements, barriers, conclusion</a:t>
            </a:r>
            <a:endParaRPr lang="en-US" sz="1400" dirty="0"/>
          </a:p>
        </p:txBody>
      </p:sp>
      <p:sp>
        <p:nvSpPr>
          <p:cNvPr id="41" name="Text 32"/>
          <p:cNvSpPr txBox="1"/>
          <p:nvPr/>
        </p:nvSpPr>
        <p:spPr>
          <a:xfrm>
            <a:off x="548640" y="6126480"/>
            <a:ext cx="11064240" cy="274320"/>
          </a:xfrm>
          <a:prstGeom prst="rect">
            <a:avLst/>
          </a:prstGeom>
          <a:noFill/>
        </p:spPr>
        <p:txBody>
          <a:bodyPr wrap="square" lIns="0" tIns="0" rIns="0" bIns="0" rtlCol="0" anchor="t"/>
          <a:lstStyle/>
          <a:p>
            <a:pPr marL="0" indent="0">
              <a:buNone/>
            </a:pPr>
            <a:r>
              <a:rPr lang="en-US" sz="1200" i="1" dirty="0">
                <a:solidFill>
                  <a:srgbClr val="4A4E75"/>
                </a:solidFill>
                <a:latin typeface="Calibri" panose="020F0502020204030204" pitchFamily="34" charset="0"/>
                <a:ea typeface="Calibri" panose="020F0502020204030204" pitchFamily="34" charset="-122"/>
                <a:cs typeface="Calibri" panose="020F0502020204030204" pitchFamily="34" charset="-120"/>
              </a:rPr>
              <a:t>Addresses Learning Outcome 1 (needs and provision) and Learning Outcome 2 (technology and innovation)</a:t>
            </a:r>
            <a:endParaRPr lang="en-US" sz="1200" dirty="0"/>
          </a:p>
        </p:txBody>
      </p:sp>
      <p:sp>
        <p:nvSpPr>
          <p:cNvPr id="42"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2</a:t>
            </a:fld>
            <a:endParaRPr lang="en-US"/>
          </a:p>
        </p:txBody>
      </p:sp>
      <p:pic>
        <p:nvPicPr>
          <p:cNvPr id="60" name="Audio 59">
            <a:hlinkClick r:id="" action="ppaction://media"/>
            <a:extLst>
              <a:ext uri="{FF2B5EF4-FFF2-40B4-BE49-F238E27FC236}">
                <a16:creationId xmlns:a16="http://schemas.microsoft.com/office/drawing/2014/main" id="{9F5B77D3-521F-9B16-008A-CD2D6D357C16}"/>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3869"/>
    </mc:Choice>
    <mc:Fallback>
      <p:transition spd="slow" advTm="23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Introduction: an ageing society</a:t>
            </a:r>
            <a:endParaRPr lang="en-US" sz="3000" dirty="0"/>
          </a:p>
        </p:txBody>
      </p:sp>
      <p:sp>
        <p:nvSpPr>
          <p:cNvPr id="3" name="Shape 1"/>
          <p:cNvSpPr/>
          <p:nvPr/>
        </p:nvSpPr>
        <p:spPr>
          <a:xfrm>
            <a:off x="10972800" y="429768"/>
            <a:ext cx="640080" cy="640080"/>
          </a:xfrm>
          <a:prstGeom prst="ellipse">
            <a:avLst/>
          </a:prstGeom>
          <a:solidFill>
            <a:srgbClr val="0A8F8F"/>
          </a:solidFill>
          <a:ln w="12700">
            <a:solidFill>
              <a:srgbClr val="0A8F8F"/>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4937760" cy="3657600"/>
          </a:xfrm>
          <a:prstGeom prst="roundRect">
            <a:avLst>
              <a:gd name="adj" fmla="val 3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Text 3"/>
          <p:cNvSpPr txBox="1"/>
          <p:nvPr/>
        </p:nvSpPr>
        <p:spPr>
          <a:xfrm>
            <a:off x="777240" y="1508760"/>
            <a:ext cx="4480560" cy="320040"/>
          </a:xfrm>
          <a:prstGeom prst="rect">
            <a:avLst/>
          </a:prstGeom>
          <a:noFill/>
        </p:spPr>
        <p:txBody>
          <a:bodyPr wrap="square" lIns="0" tIns="0" rIns="0" bIns="0" rtlCol="0" anchor="t"/>
          <a:lstStyle/>
          <a:p>
            <a:pPr marL="0" indent="0">
              <a:buNone/>
            </a:pPr>
            <a:r>
              <a:rPr lang="en-US" sz="1400" b="1" dirty="0">
                <a:solidFill>
                  <a:srgbClr val="3B2C85"/>
                </a:solidFill>
                <a:latin typeface="Calibri" panose="020F0502020204030204" pitchFamily="34" charset="0"/>
                <a:ea typeface="Calibri" panose="020F0502020204030204" pitchFamily="34" charset="-122"/>
                <a:cs typeface="Calibri" panose="020F0502020204030204" pitchFamily="34" charset="-120"/>
              </a:rPr>
              <a:t>Share of population aged 65+ (England and Wales)</a:t>
            </a:r>
            <a:endParaRPr lang="en-US" sz="1400" dirty="0"/>
          </a:p>
        </p:txBody>
      </p:sp>
      <p:graphicFrame>
        <p:nvGraphicFramePr>
          <p:cNvPr id="7" name="Chart 0"/>
          <p:cNvGraphicFramePr/>
          <p:nvPr/>
        </p:nvGraphicFramePr>
        <p:xfrm>
          <a:off x="731520" y="1920240"/>
          <a:ext cx="4526280" cy="3017520"/>
        </p:xfrm>
        <a:graphic>
          <a:graphicData uri="http://schemas.openxmlformats.org/drawingml/2006/chart">
            <c:chart xmlns:c="http://schemas.openxmlformats.org/drawingml/2006/chart" xmlns:r="http://schemas.openxmlformats.org/officeDocument/2006/relationships" r:id="rId6"/>
          </a:graphicData>
        </a:graphic>
      </p:graphicFrame>
      <p:sp>
        <p:nvSpPr>
          <p:cNvPr id="8" name="Shape 4"/>
          <p:cNvSpPr/>
          <p:nvPr/>
        </p:nvSpPr>
        <p:spPr>
          <a:xfrm>
            <a:off x="5760720" y="1371600"/>
            <a:ext cx="5879592" cy="1097280"/>
          </a:xfrm>
          <a:prstGeom prst="roundRect">
            <a:avLst>
              <a:gd name="adj" fmla="val 10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9" name="Text 5"/>
          <p:cNvSpPr txBox="1"/>
          <p:nvPr/>
        </p:nvSpPr>
        <p:spPr>
          <a:xfrm>
            <a:off x="5989320" y="1371600"/>
            <a:ext cx="2651760" cy="1097280"/>
          </a:xfrm>
          <a:prstGeom prst="rect">
            <a:avLst/>
          </a:prstGeom>
          <a:noFill/>
        </p:spPr>
        <p:txBody>
          <a:bodyPr wrap="square" lIns="0" tIns="0" rIns="0" bIns="0" rtlCol="0" anchor="ctr"/>
          <a:lstStyle/>
          <a:p>
            <a:pPr marL="0" indent="0">
              <a:buNone/>
            </a:pPr>
            <a:r>
              <a:rPr lang="en-US" sz="2800" b="1" dirty="0">
                <a:solidFill>
                  <a:srgbClr val="087070"/>
                </a:solidFill>
                <a:latin typeface="Cambria" panose="02040503050406030204" pitchFamily="34" charset="0"/>
                <a:ea typeface="Cambria" panose="02040503050406030204" pitchFamily="34" charset="-122"/>
                <a:cs typeface="Cambria" panose="02040503050406030204" pitchFamily="34" charset="-120"/>
              </a:rPr>
              <a:t>11.1 million</a:t>
            </a:r>
            <a:endParaRPr lang="en-US" sz="2800" dirty="0"/>
          </a:p>
        </p:txBody>
      </p:sp>
      <p:sp>
        <p:nvSpPr>
          <p:cNvPr id="10" name="Text 6"/>
          <p:cNvSpPr txBox="1"/>
          <p:nvPr/>
        </p:nvSpPr>
        <p:spPr>
          <a:xfrm>
            <a:off x="8686800" y="1371600"/>
            <a:ext cx="2834640" cy="1097280"/>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people aged 65+ in England and Wales (ONS, 2022)</a:t>
            </a:r>
            <a:endParaRPr lang="en-US" sz="1400" dirty="0"/>
          </a:p>
        </p:txBody>
      </p:sp>
      <p:sp>
        <p:nvSpPr>
          <p:cNvPr id="11" name="Shape 7"/>
          <p:cNvSpPr/>
          <p:nvPr/>
        </p:nvSpPr>
        <p:spPr>
          <a:xfrm>
            <a:off x="5760720" y="2606040"/>
            <a:ext cx="5879592" cy="1097280"/>
          </a:xfrm>
          <a:prstGeom prst="roundRect">
            <a:avLst>
              <a:gd name="adj" fmla="val 10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2" name="Text 8"/>
          <p:cNvSpPr txBox="1"/>
          <p:nvPr/>
        </p:nvSpPr>
        <p:spPr>
          <a:xfrm>
            <a:off x="5989320" y="2606040"/>
            <a:ext cx="2651760" cy="1097280"/>
          </a:xfrm>
          <a:prstGeom prst="rect">
            <a:avLst/>
          </a:prstGeom>
          <a:noFill/>
        </p:spPr>
        <p:txBody>
          <a:bodyPr wrap="square" lIns="0" tIns="0" rIns="0" bIns="0" rtlCol="0" anchor="ctr"/>
          <a:lstStyle/>
          <a:p>
            <a:pPr marL="0" indent="0">
              <a:buNone/>
            </a:pPr>
            <a:r>
              <a:rPr lang="en-US" sz="2800" b="1" dirty="0">
                <a:solidFill>
                  <a:srgbClr val="C23128"/>
                </a:solidFill>
                <a:latin typeface="Cambria" panose="02040503050406030204" pitchFamily="34" charset="0"/>
                <a:ea typeface="Cambria" panose="02040503050406030204" pitchFamily="34" charset="-122"/>
                <a:cs typeface="Cambria" panose="02040503050406030204" pitchFamily="34" charset="-120"/>
              </a:rPr>
              <a:t>2 million</a:t>
            </a:r>
            <a:endParaRPr lang="en-US" sz="2800" dirty="0"/>
          </a:p>
        </p:txBody>
      </p:sp>
      <p:sp>
        <p:nvSpPr>
          <p:cNvPr id="13" name="Text 9"/>
          <p:cNvSpPr txBox="1"/>
          <p:nvPr/>
        </p:nvSpPr>
        <p:spPr>
          <a:xfrm>
            <a:off x="8686800" y="2606040"/>
            <a:ext cx="2834640" cy="1097280"/>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older people in England with some unmet need for social care (Age UK, 2024)</a:t>
            </a:r>
            <a:endParaRPr lang="en-US" sz="1400" dirty="0"/>
          </a:p>
        </p:txBody>
      </p:sp>
      <p:sp>
        <p:nvSpPr>
          <p:cNvPr id="14" name="Shape 10"/>
          <p:cNvSpPr/>
          <p:nvPr/>
        </p:nvSpPr>
        <p:spPr>
          <a:xfrm>
            <a:off x="5760720" y="3840480"/>
            <a:ext cx="5879592" cy="1097280"/>
          </a:xfrm>
          <a:prstGeom prst="roundRect">
            <a:avLst>
              <a:gd name="adj" fmla="val 10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5" name="Text 11"/>
          <p:cNvSpPr txBox="1"/>
          <p:nvPr/>
        </p:nvSpPr>
        <p:spPr>
          <a:xfrm>
            <a:off x="5989320" y="3840480"/>
            <a:ext cx="2651760" cy="1097280"/>
          </a:xfrm>
          <a:prstGeom prst="rect">
            <a:avLst/>
          </a:prstGeom>
          <a:noFill/>
        </p:spPr>
        <p:txBody>
          <a:bodyPr wrap="square" lIns="0" tIns="0" rIns="0" bIns="0" rtlCol="0" anchor="ctr"/>
          <a:lstStyle/>
          <a:p>
            <a:pPr marL="0" indent="0">
              <a:buNone/>
            </a:pPr>
            <a:r>
              <a:rPr lang="en-US" sz="2800" b="1" dirty="0">
                <a:solidFill>
                  <a:srgbClr val="5B3E96"/>
                </a:solidFill>
                <a:latin typeface="Cambria" panose="02040503050406030204" pitchFamily="34" charset="0"/>
                <a:ea typeface="Cambria" panose="02040503050406030204" pitchFamily="34" charset="-122"/>
                <a:cs typeface="Cambria" panose="02040503050406030204" pitchFamily="34" charset="-120"/>
              </a:rPr>
              <a:t>410,000</a:t>
            </a:r>
            <a:endParaRPr lang="en-US" sz="2800" dirty="0"/>
          </a:p>
        </p:txBody>
      </p:sp>
      <p:sp>
        <p:nvSpPr>
          <p:cNvPr id="16" name="Text 12"/>
          <p:cNvSpPr txBox="1"/>
          <p:nvPr/>
        </p:nvSpPr>
        <p:spPr>
          <a:xfrm>
            <a:off x="8686800" y="3840480"/>
            <a:ext cx="2834640" cy="1097280"/>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further social care posts needed in England by 2040 (Skills for Care, 2026)</a:t>
            </a:r>
            <a:endParaRPr lang="en-US" sz="1400" dirty="0"/>
          </a:p>
        </p:txBody>
      </p:sp>
      <p:sp>
        <p:nvSpPr>
          <p:cNvPr id="17" name="Shape 13"/>
          <p:cNvSpPr/>
          <p:nvPr/>
        </p:nvSpPr>
        <p:spPr>
          <a:xfrm>
            <a:off x="548640" y="5212080"/>
            <a:ext cx="11091672" cy="868680"/>
          </a:xfrm>
          <a:prstGeom prst="roundRect">
            <a:avLst>
              <a:gd name="adj" fmla="val 12632"/>
            </a:avLst>
          </a:prstGeom>
          <a:solidFill>
            <a:srgbClr val="3B2C85"/>
          </a:solidFill>
          <a:ln w="12700">
            <a:solidFill>
              <a:srgbClr val="3B2C85"/>
            </a:solidFill>
            <a:prstDash val="solid"/>
          </a:ln>
        </p:spPr>
        <p:txBody>
          <a:bodyPr/>
          <a:lstStyle/>
          <a:p>
            <a:endParaRPr lang="en-GB"/>
          </a:p>
        </p:txBody>
      </p:sp>
      <p:pic>
        <p:nvPicPr>
          <p:cNvPr id="18" name="Image 1" descr="preencoded.png"/>
          <p:cNvPicPr>
            <a:picLocks noChangeAspect="1"/>
          </p:cNvPicPr>
          <p:nvPr/>
        </p:nvPicPr>
        <p:blipFill>
          <a:blip r:embed="rId7"/>
          <a:stretch>
            <a:fillRect/>
          </a:stretch>
        </p:blipFill>
        <p:spPr>
          <a:xfrm>
            <a:off x="777240" y="5440680"/>
            <a:ext cx="411480" cy="411480"/>
          </a:xfrm>
          <a:prstGeom prst="rect">
            <a:avLst/>
          </a:prstGeom>
        </p:spPr>
      </p:pic>
      <p:sp>
        <p:nvSpPr>
          <p:cNvPr id="19" name="Text 14"/>
          <p:cNvSpPr txBox="1"/>
          <p:nvPr/>
        </p:nvSpPr>
        <p:spPr>
          <a:xfrm>
            <a:off x="1417320" y="5212080"/>
            <a:ext cx="10058400" cy="868680"/>
          </a:xfrm>
          <a:prstGeom prst="rect">
            <a:avLst/>
          </a:prstGeom>
          <a:noFill/>
        </p:spPr>
        <p:txBody>
          <a:bodyPr wrap="square" lIns="0" tIns="0" rIns="0" bIns="0" rtlCol="0" anchor="ctr"/>
          <a:lstStyle/>
          <a:p>
            <a:pPr marL="0" indent="0">
              <a:buNone/>
            </a:pPr>
            <a:r>
              <a:rPr lang="en-US" sz="1600" b="1" dirty="0">
                <a:solidFill>
                  <a:srgbClr val="F7B32B"/>
                </a:solidFill>
                <a:latin typeface="Calibri" panose="020F0502020204030204" pitchFamily="34" charset="0"/>
                <a:ea typeface="Calibri" panose="020F0502020204030204" pitchFamily="34" charset="-122"/>
                <a:cs typeface="Calibri" panose="020F0502020204030204" pitchFamily="34" charset="-120"/>
              </a:rPr>
              <a:t>Aim: </a:t>
            </a:r>
            <a:r>
              <a:rPr lang="en-US" sz="1600" dirty="0">
                <a:solidFill>
                  <a:srgbClr val="FFFFFF"/>
                </a:solidFill>
                <a:latin typeface="Calibri" panose="020F0502020204030204" pitchFamily="34" charset="0"/>
                <a:ea typeface="Calibri" panose="020F0502020204030204" pitchFamily="34" charset="-122"/>
                <a:cs typeface="Calibri" panose="020F0502020204030204" pitchFamily="34" charset="-120"/>
              </a:rPr>
              <a:t>to critically evaluate how care and support empower older people to maintain functional ability, independence, freedom and choice</a:t>
            </a:r>
            <a:endParaRPr lang="en-US" sz="1600" dirty="0"/>
          </a:p>
        </p:txBody>
      </p:sp>
      <p:sp>
        <p:nvSpPr>
          <p:cNvPr id="20" name="Text 15"/>
          <p:cNvSpPr txBox="1"/>
          <p:nvPr/>
        </p:nvSpPr>
        <p:spPr>
          <a:xfrm>
            <a:off x="548640" y="6144768"/>
            <a:ext cx="7315200" cy="256032"/>
          </a:xfrm>
          <a:prstGeom prst="rect">
            <a:avLst/>
          </a:prstGeom>
          <a:noFill/>
        </p:spPr>
        <p:txBody>
          <a:bodyPr wrap="square" lIns="0" tIns="0" rIns="0" bIns="0" rtlCol="0" anchor="t"/>
          <a:lstStyle/>
          <a:p>
            <a:pPr marL="0" indent="0" algn="l">
              <a:buNone/>
            </a:pPr>
            <a:r>
              <a:rPr lang="en-US" sz="1050" i="1" dirty="0">
                <a:solidFill>
                  <a:srgbClr val="4A4E75"/>
                </a:solidFill>
                <a:latin typeface="Calibri" panose="020F0502020204030204" pitchFamily="34" charset="0"/>
                <a:ea typeface="Calibri" panose="020F0502020204030204" pitchFamily="34" charset="-122"/>
                <a:cs typeface="Calibri" panose="020F0502020204030204" pitchFamily="34" charset="-120"/>
              </a:rPr>
              <a:t>Figure: ONS (2022).</a:t>
            </a:r>
            <a:endParaRPr lang="en-US" sz="105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3</a:t>
            </a:fld>
            <a:endParaRPr lang="en-US"/>
          </a:p>
        </p:txBody>
      </p:sp>
      <p:pic>
        <p:nvPicPr>
          <p:cNvPr id="35" name="Audio 34">
            <a:hlinkClick r:id="" action="ppaction://media"/>
            <a:extLst>
              <a:ext uri="{FF2B5EF4-FFF2-40B4-BE49-F238E27FC236}">
                <a16:creationId xmlns:a16="http://schemas.microsoft.com/office/drawing/2014/main" id="{49C03F54-FDD0-8056-2CD8-9B35B7B3AE1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1375"/>
    </mc:Choice>
    <mc:Fallback>
      <p:transition spd="slow" advTm="31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Care, empowerment and support needs</a:t>
            </a:r>
            <a:endParaRPr lang="en-US" sz="3000" dirty="0"/>
          </a:p>
        </p:txBody>
      </p:sp>
      <p:sp>
        <p:nvSpPr>
          <p:cNvPr id="3" name="Shape 1"/>
          <p:cNvSpPr/>
          <p:nvPr/>
        </p:nvSpPr>
        <p:spPr>
          <a:xfrm>
            <a:off x="10972800" y="429768"/>
            <a:ext cx="640080" cy="640080"/>
          </a:xfrm>
          <a:prstGeom prst="ellipse">
            <a:avLst/>
          </a:prstGeom>
          <a:solidFill>
            <a:srgbClr val="E8453C"/>
          </a:solidFill>
          <a:ln w="12700">
            <a:solidFill>
              <a:srgbClr val="E8453C"/>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2039112" cy="3246120"/>
          </a:xfrm>
          <a:prstGeom prst="roundRect">
            <a:avLst>
              <a:gd name="adj" fmla="val 5381"/>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1202436" y="1600200"/>
            <a:ext cx="731520" cy="731520"/>
          </a:xfrm>
          <a:prstGeom prst="ellipse">
            <a:avLst/>
          </a:prstGeom>
          <a:solidFill>
            <a:srgbClr val="0A8F8F"/>
          </a:solidFill>
          <a:ln w="12700">
            <a:solidFill>
              <a:srgbClr val="0A8F8F"/>
            </a:solidFill>
            <a:prstDash val="solid"/>
          </a:ln>
        </p:spPr>
        <p:txBody>
          <a:bodyPr/>
          <a:lstStyle/>
          <a:p>
            <a:endParaRPr lang="en-GB"/>
          </a:p>
        </p:txBody>
      </p:sp>
      <p:pic>
        <p:nvPicPr>
          <p:cNvPr id="7" name="Image 1" descr="preencoded.png"/>
          <p:cNvPicPr>
            <a:picLocks noChangeAspect="1"/>
          </p:cNvPicPr>
          <p:nvPr/>
        </p:nvPicPr>
        <p:blipFill>
          <a:blip r:embed="rId6"/>
          <a:stretch>
            <a:fillRect/>
          </a:stretch>
        </p:blipFill>
        <p:spPr>
          <a:xfrm>
            <a:off x="1385316" y="1783080"/>
            <a:ext cx="365760" cy="365760"/>
          </a:xfrm>
          <a:prstGeom prst="rect">
            <a:avLst/>
          </a:prstGeom>
        </p:spPr>
      </p:pic>
      <p:sp>
        <p:nvSpPr>
          <p:cNvPr id="8" name="Text 4"/>
          <p:cNvSpPr txBox="1"/>
          <p:nvPr/>
        </p:nvSpPr>
        <p:spPr>
          <a:xfrm>
            <a:off x="685800" y="2468880"/>
            <a:ext cx="1764792" cy="685800"/>
          </a:xfrm>
          <a:prstGeom prst="rect">
            <a:avLst/>
          </a:prstGeom>
          <a:noFill/>
        </p:spPr>
        <p:txBody>
          <a:bodyPr wrap="square" lIns="0" tIns="0" rIns="0" bIns="0" rtlCol="0" anchor="ctr"/>
          <a:lstStyle/>
          <a:p>
            <a:pPr marL="0" indent="0" algn="ctr">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Physical and functional</a:t>
            </a:r>
            <a:endParaRPr lang="en-US" sz="1600" dirty="0"/>
          </a:p>
        </p:txBody>
      </p:sp>
      <p:sp>
        <p:nvSpPr>
          <p:cNvPr id="9" name="Text 5"/>
          <p:cNvSpPr txBox="1"/>
          <p:nvPr/>
        </p:nvSpPr>
        <p:spPr>
          <a:xfrm>
            <a:off x="685800" y="3200400"/>
            <a:ext cx="1764792" cy="1280160"/>
          </a:xfrm>
          <a:prstGeom prst="rect">
            <a:avLst/>
          </a:prstGeom>
          <a:noFill/>
        </p:spPr>
        <p:txBody>
          <a:bodyPr wrap="square" lIns="0" tIns="0" rIns="0" bIns="0" rtlCol="0" anchor="t"/>
          <a:lstStyle/>
          <a:p>
            <a:pPr marL="0" indent="0" algn="ctr">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Mobility, daily living tasks, long-term conditions</a:t>
            </a:r>
            <a:endParaRPr lang="en-US" sz="1500" dirty="0"/>
          </a:p>
        </p:txBody>
      </p:sp>
      <p:sp>
        <p:nvSpPr>
          <p:cNvPr id="10" name="Shape 6"/>
          <p:cNvSpPr/>
          <p:nvPr/>
        </p:nvSpPr>
        <p:spPr>
          <a:xfrm>
            <a:off x="2811780" y="1371600"/>
            <a:ext cx="2039112" cy="3246120"/>
          </a:xfrm>
          <a:prstGeom prst="roundRect">
            <a:avLst>
              <a:gd name="adj" fmla="val 5381"/>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1" name="Shape 7"/>
          <p:cNvSpPr/>
          <p:nvPr/>
        </p:nvSpPr>
        <p:spPr>
          <a:xfrm>
            <a:off x="3465576" y="1600200"/>
            <a:ext cx="731520" cy="731520"/>
          </a:xfrm>
          <a:prstGeom prst="ellipse">
            <a:avLst/>
          </a:prstGeom>
          <a:solidFill>
            <a:srgbClr val="7A5AF8"/>
          </a:solidFill>
          <a:ln w="12700">
            <a:solidFill>
              <a:srgbClr val="7A5AF8"/>
            </a:solidFill>
            <a:prstDash val="solid"/>
          </a:ln>
        </p:spPr>
        <p:txBody>
          <a:bodyPr/>
          <a:lstStyle/>
          <a:p>
            <a:endParaRPr lang="en-GB"/>
          </a:p>
        </p:txBody>
      </p:sp>
      <p:pic>
        <p:nvPicPr>
          <p:cNvPr id="12" name="Image 2" descr="preencoded.png"/>
          <p:cNvPicPr>
            <a:picLocks noChangeAspect="1"/>
          </p:cNvPicPr>
          <p:nvPr/>
        </p:nvPicPr>
        <p:blipFill>
          <a:blip r:embed="rId7"/>
          <a:stretch>
            <a:fillRect/>
          </a:stretch>
        </p:blipFill>
        <p:spPr>
          <a:xfrm>
            <a:off x="3648456" y="1783080"/>
            <a:ext cx="365760" cy="365760"/>
          </a:xfrm>
          <a:prstGeom prst="rect">
            <a:avLst/>
          </a:prstGeom>
        </p:spPr>
      </p:pic>
      <p:sp>
        <p:nvSpPr>
          <p:cNvPr id="13" name="Text 8"/>
          <p:cNvSpPr txBox="1"/>
          <p:nvPr/>
        </p:nvSpPr>
        <p:spPr>
          <a:xfrm>
            <a:off x="2948940" y="2468880"/>
            <a:ext cx="1764792" cy="685800"/>
          </a:xfrm>
          <a:prstGeom prst="rect">
            <a:avLst/>
          </a:prstGeom>
          <a:noFill/>
        </p:spPr>
        <p:txBody>
          <a:bodyPr wrap="square" lIns="0" tIns="0" rIns="0" bIns="0" rtlCol="0" anchor="ctr"/>
          <a:lstStyle/>
          <a:p>
            <a:pPr marL="0" indent="0" algn="ctr">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Psychological</a:t>
            </a:r>
            <a:endParaRPr lang="en-US" sz="1600" dirty="0"/>
          </a:p>
        </p:txBody>
      </p:sp>
      <p:sp>
        <p:nvSpPr>
          <p:cNvPr id="14" name="Text 9"/>
          <p:cNvSpPr txBox="1"/>
          <p:nvPr/>
        </p:nvSpPr>
        <p:spPr>
          <a:xfrm>
            <a:off x="2948940" y="3200400"/>
            <a:ext cx="1764792" cy="1280160"/>
          </a:xfrm>
          <a:prstGeom prst="rect">
            <a:avLst/>
          </a:prstGeom>
          <a:noFill/>
        </p:spPr>
        <p:txBody>
          <a:bodyPr wrap="square" lIns="0" tIns="0" rIns="0" bIns="0" rtlCol="0" anchor="t"/>
          <a:lstStyle/>
          <a:p>
            <a:pPr marL="0" indent="0" algn="ctr">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Dignity, purpose, mental health, dementia</a:t>
            </a:r>
            <a:endParaRPr lang="en-US" sz="1500" dirty="0"/>
          </a:p>
        </p:txBody>
      </p:sp>
      <p:sp>
        <p:nvSpPr>
          <p:cNvPr id="15" name="Shape 10"/>
          <p:cNvSpPr/>
          <p:nvPr/>
        </p:nvSpPr>
        <p:spPr>
          <a:xfrm>
            <a:off x="5074920" y="1371600"/>
            <a:ext cx="2039112" cy="3246120"/>
          </a:xfrm>
          <a:prstGeom prst="roundRect">
            <a:avLst>
              <a:gd name="adj" fmla="val 5381"/>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6" name="Shape 11"/>
          <p:cNvSpPr/>
          <p:nvPr/>
        </p:nvSpPr>
        <p:spPr>
          <a:xfrm>
            <a:off x="5728716" y="1600200"/>
            <a:ext cx="731520" cy="731520"/>
          </a:xfrm>
          <a:prstGeom prst="ellipse">
            <a:avLst/>
          </a:prstGeom>
          <a:solidFill>
            <a:srgbClr val="E8453C"/>
          </a:solidFill>
          <a:ln w="12700">
            <a:solidFill>
              <a:srgbClr val="E8453C"/>
            </a:solidFill>
            <a:prstDash val="solid"/>
          </a:ln>
        </p:spPr>
        <p:txBody>
          <a:bodyPr/>
          <a:lstStyle/>
          <a:p>
            <a:endParaRPr lang="en-GB"/>
          </a:p>
        </p:txBody>
      </p:sp>
      <p:pic>
        <p:nvPicPr>
          <p:cNvPr id="17" name="Image 3" descr="preencoded.png"/>
          <p:cNvPicPr>
            <a:picLocks noChangeAspect="1"/>
          </p:cNvPicPr>
          <p:nvPr/>
        </p:nvPicPr>
        <p:blipFill>
          <a:blip r:embed="rId8"/>
          <a:stretch>
            <a:fillRect/>
          </a:stretch>
        </p:blipFill>
        <p:spPr>
          <a:xfrm>
            <a:off x="5911596" y="1783080"/>
            <a:ext cx="365760" cy="365760"/>
          </a:xfrm>
          <a:prstGeom prst="rect">
            <a:avLst/>
          </a:prstGeom>
        </p:spPr>
      </p:pic>
      <p:sp>
        <p:nvSpPr>
          <p:cNvPr id="18" name="Text 12"/>
          <p:cNvSpPr txBox="1"/>
          <p:nvPr/>
        </p:nvSpPr>
        <p:spPr>
          <a:xfrm>
            <a:off x="5212080" y="2468880"/>
            <a:ext cx="1764792" cy="685800"/>
          </a:xfrm>
          <a:prstGeom prst="rect">
            <a:avLst/>
          </a:prstGeom>
          <a:noFill/>
        </p:spPr>
        <p:txBody>
          <a:bodyPr wrap="square" lIns="0" tIns="0" rIns="0" bIns="0" rtlCol="0" anchor="ctr"/>
          <a:lstStyle/>
          <a:p>
            <a:pPr marL="0" indent="0" algn="ctr">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Social</a:t>
            </a:r>
            <a:endParaRPr lang="en-US" sz="1600" dirty="0"/>
          </a:p>
        </p:txBody>
      </p:sp>
      <p:sp>
        <p:nvSpPr>
          <p:cNvPr id="19" name="Text 13"/>
          <p:cNvSpPr txBox="1"/>
          <p:nvPr/>
        </p:nvSpPr>
        <p:spPr>
          <a:xfrm>
            <a:off x="5212080" y="3200400"/>
            <a:ext cx="1764792" cy="1280160"/>
          </a:xfrm>
          <a:prstGeom prst="rect">
            <a:avLst/>
          </a:prstGeom>
          <a:noFill/>
        </p:spPr>
        <p:txBody>
          <a:bodyPr wrap="square" lIns="0" tIns="0" rIns="0" bIns="0" rtlCol="0" anchor="t"/>
          <a:lstStyle/>
          <a:p>
            <a:pPr marL="0" indent="0" algn="ctr">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Relationships, belonging, tackling loneliness</a:t>
            </a:r>
            <a:endParaRPr lang="en-US" sz="1500" dirty="0"/>
          </a:p>
        </p:txBody>
      </p:sp>
      <p:sp>
        <p:nvSpPr>
          <p:cNvPr id="20" name="Shape 14"/>
          <p:cNvSpPr/>
          <p:nvPr/>
        </p:nvSpPr>
        <p:spPr>
          <a:xfrm>
            <a:off x="7338060" y="1371600"/>
            <a:ext cx="2039112" cy="3246120"/>
          </a:xfrm>
          <a:prstGeom prst="roundRect">
            <a:avLst>
              <a:gd name="adj" fmla="val 5381"/>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1" name="Shape 15"/>
          <p:cNvSpPr/>
          <p:nvPr/>
        </p:nvSpPr>
        <p:spPr>
          <a:xfrm>
            <a:off x="7991856" y="1600200"/>
            <a:ext cx="731520" cy="731520"/>
          </a:xfrm>
          <a:prstGeom prst="ellipse">
            <a:avLst/>
          </a:prstGeom>
          <a:solidFill>
            <a:srgbClr val="2FBF71"/>
          </a:solidFill>
          <a:ln w="12700">
            <a:solidFill>
              <a:srgbClr val="2FBF71"/>
            </a:solidFill>
            <a:prstDash val="solid"/>
          </a:ln>
        </p:spPr>
        <p:txBody>
          <a:bodyPr/>
          <a:lstStyle/>
          <a:p>
            <a:endParaRPr lang="en-GB"/>
          </a:p>
        </p:txBody>
      </p:sp>
      <p:pic>
        <p:nvPicPr>
          <p:cNvPr id="22" name="Image 4" descr="preencoded.png"/>
          <p:cNvPicPr>
            <a:picLocks noChangeAspect="1"/>
          </p:cNvPicPr>
          <p:nvPr/>
        </p:nvPicPr>
        <p:blipFill>
          <a:blip r:embed="rId9"/>
          <a:stretch>
            <a:fillRect/>
          </a:stretch>
        </p:blipFill>
        <p:spPr>
          <a:xfrm>
            <a:off x="8174736" y="1783080"/>
            <a:ext cx="365760" cy="365760"/>
          </a:xfrm>
          <a:prstGeom prst="rect">
            <a:avLst/>
          </a:prstGeom>
        </p:spPr>
      </p:pic>
      <p:sp>
        <p:nvSpPr>
          <p:cNvPr id="23" name="Text 16"/>
          <p:cNvSpPr txBox="1"/>
          <p:nvPr/>
        </p:nvSpPr>
        <p:spPr>
          <a:xfrm>
            <a:off x="7475220" y="2468880"/>
            <a:ext cx="1764792" cy="685800"/>
          </a:xfrm>
          <a:prstGeom prst="rect">
            <a:avLst/>
          </a:prstGeom>
          <a:noFill/>
        </p:spPr>
        <p:txBody>
          <a:bodyPr wrap="square" lIns="0" tIns="0" rIns="0" bIns="0" rtlCol="0" anchor="ctr"/>
          <a:lstStyle/>
          <a:p>
            <a:pPr marL="0" indent="0" algn="ctr">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Environmental</a:t>
            </a:r>
            <a:endParaRPr lang="en-US" sz="1600" dirty="0"/>
          </a:p>
        </p:txBody>
      </p:sp>
      <p:sp>
        <p:nvSpPr>
          <p:cNvPr id="24" name="Text 17"/>
          <p:cNvSpPr txBox="1"/>
          <p:nvPr/>
        </p:nvSpPr>
        <p:spPr>
          <a:xfrm>
            <a:off x="7475220" y="3200400"/>
            <a:ext cx="1764792" cy="1280160"/>
          </a:xfrm>
          <a:prstGeom prst="rect">
            <a:avLst/>
          </a:prstGeom>
          <a:noFill/>
        </p:spPr>
        <p:txBody>
          <a:bodyPr wrap="square" lIns="0" tIns="0" rIns="0" bIns="0" rtlCol="0" anchor="t"/>
          <a:lstStyle/>
          <a:p>
            <a:pPr marL="0" indent="0" algn="ctr">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Housing, transport, income, digital access</a:t>
            </a:r>
            <a:endParaRPr lang="en-US" sz="1500" dirty="0"/>
          </a:p>
        </p:txBody>
      </p:sp>
      <p:sp>
        <p:nvSpPr>
          <p:cNvPr id="25" name="Shape 18"/>
          <p:cNvSpPr/>
          <p:nvPr/>
        </p:nvSpPr>
        <p:spPr>
          <a:xfrm>
            <a:off x="9601200" y="1371600"/>
            <a:ext cx="2039112" cy="3246120"/>
          </a:xfrm>
          <a:prstGeom prst="roundRect">
            <a:avLst>
              <a:gd name="adj" fmla="val 5381"/>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6" name="Shape 19"/>
          <p:cNvSpPr/>
          <p:nvPr/>
        </p:nvSpPr>
        <p:spPr>
          <a:xfrm>
            <a:off x="10254996" y="1600200"/>
            <a:ext cx="731520" cy="731520"/>
          </a:xfrm>
          <a:prstGeom prst="ellipse">
            <a:avLst/>
          </a:prstGeom>
          <a:solidFill>
            <a:srgbClr val="3A86FF"/>
          </a:solidFill>
          <a:ln w="12700">
            <a:solidFill>
              <a:srgbClr val="3A86FF"/>
            </a:solidFill>
            <a:prstDash val="solid"/>
          </a:ln>
        </p:spPr>
        <p:txBody>
          <a:bodyPr/>
          <a:lstStyle/>
          <a:p>
            <a:endParaRPr lang="en-GB"/>
          </a:p>
        </p:txBody>
      </p:sp>
      <p:pic>
        <p:nvPicPr>
          <p:cNvPr id="27" name="Image 5" descr="preencoded.png"/>
          <p:cNvPicPr>
            <a:picLocks noChangeAspect="1"/>
          </p:cNvPicPr>
          <p:nvPr/>
        </p:nvPicPr>
        <p:blipFill>
          <a:blip r:embed="rId10"/>
          <a:stretch>
            <a:fillRect/>
          </a:stretch>
        </p:blipFill>
        <p:spPr>
          <a:xfrm>
            <a:off x="10437876" y="1783080"/>
            <a:ext cx="365760" cy="365760"/>
          </a:xfrm>
          <a:prstGeom prst="rect">
            <a:avLst/>
          </a:prstGeom>
        </p:spPr>
      </p:pic>
      <p:sp>
        <p:nvSpPr>
          <p:cNvPr id="28" name="Text 20"/>
          <p:cNvSpPr txBox="1"/>
          <p:nvPr/>
        </p:nvSpPr>
        <p:spPr>
          <a:xfrm>
            <a:off x="9738360" y="2468880"/>
            <a:ext cx="1764792" cy="685800"/>
          </a:xfrm>
          <a:prstGeom prst="rect">
            <a:avLst/>
          </a:prstGeom>
          <a:noFill/>
        </p:spPr>
        <p:txBody>
          <a:bodyPr wrap="square" lIns="0" tIns="0" rIns="0" bIns="0" rtlCol="0" anchor="ctr"/>
          <a:lstStyle/>
          <a:p>
            <a:pPr marL="0" indent="0" algn="ctr">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Empowerment</a:t>
            </a:r>
            <a:endParaRPr lang="en-US" sz="1600" dirty="0"/>
          </a:p>
        </p:txBody>
      </p:sp>
      <p:sp>
        <p:nvSpPr>
          <p:cNvPr id="29" name="Text 21"/>
          <p:cNvSpPr txBox="1"/>
          <p:nvPr/>
        </p:nvSpPr>
        <p:spPr>
          <a:xfrm>
            <a:off x="9738360" y="3200400"/>
            <a:ext cx="1764792" cy="1280160"/>
          </a:xfrm>
          <a:prstGeom prst="rect">
            <a:avLst/>
          </a:prstGeom>
          <a:noFill/>
        </p:spPr>
        <p:txBody>
          <a:bodyPr wrap="square" lIns="0" tIns="0" rIns="0" bIns="0" rtlCol="0" anchor="t"/>
          <a:lstStyle/>
          <a:p>
            <a:pPr marL="0" indent="0" algn="ctr">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Information, voice, choice and control</a:t>
            </a:r>
            <a:endParaRPr lang="en-US" sz="1500" dirty="0"/>
          </a:p>
        </p:txBody>
      </p:sp>
      <p:sp>
        <p:nvSpPr>
          <p:cNvPr id="30" name="Shape 22"/>
          <p:cNvSpPr/>
          <p:nvPr/>
        </p:nvSpPr>
        <p:spPr>
          <a:xfrm>
            <a:off x="548640" y="4846320"/>
            <a:ext cx="11091672" cy="1234440"/>
          </a:xfrm>
          <a:prstGeom prst="roundRect">
            <a:avLst>
              <a:gd name="adj" fmla="val 8889"/>
            </a:avLst>
          </a:prstGeom>
          <a:solidFill>
            <a:srgbClr val="FFF4D6"/>
          </a:solidFill>
          <a:ln w="12700">
            <a:solidFill>
              <a:srgbClr val="FFF4D6"/>
            </a:solidFill>
            <a:prstDash val="solid"/>
          </a:ln>
          <a:effectLst>
            <a:outerShdw blurRad="101600" dist="25400" dir="5400000" algn="bl" rotWithShape="0">
              <a:srgbClr val="000000">
                <a:alpha val="12000"/>
              </a:srgbClr>
            </a:outerShdw>
          </a:effectLst>
        </p:spPr>
        <p:txBody>
          <a:bodyPr/>
          <a:lstStyle/>
          <a:p>
            <a:endParaRPr lang="en-GB"/>
          </a:p>
        </p:txBody>
      </p:sp>
      <p:sp>
        <p:nvSpPr>
          <p:cNvPr id="31" name="Shape 23"/>
          <p:cNvSpPr/>
          <p:nvPr/>
        </p:nvSpPr>
        <p:spPr>
          <a:xfrm>
            <a:off x="777240" y="5138928"/>
            <a:ext cx="640080" cy="640080"/>
          </a:xfrm>
          <a:prstGeom prst="ellipse">
            <a:avLst/>
          </a:prstGeom>
          <a:solidFill>
            <a:srgbClr val="F7B32B"/>
          </a:solidFill>
          <a:ln w="12700">
            <a:solidFill>
              <a:srgbClr val="F7B32B"/>
            </a:solidFill>
            <a:prstDash val="solid"/>
          </a:ln>
        </p:spPr>
        <p:txBody>
          <a:bodyPr/>
          <a:lstStyle/>
          <a:p>
            <a:endParaRPr lang="en-GB"/>
          </a:p>
        </p:txBody>
      </p:sp>
      <p:pic>
        <p:nvPicPr>
          <p:cNvPr id="32" name="Image 6" descr="preencoded.png"/>
          <p:cNvPicPr>
            <a:picLocks noChangeAspect="1"/>
          </p:cNvPicPr>
          <p:nvPr/>
        </p:nvPicPr>
        <p:blipFill>
          <a:blip r:embed="rId11"/>
          <a:stretch>
            <a:fillRect/>
          </a:stretch>
        </p:blipFill>
        <p:spPr>
          <a:xfrm>
            <a:off x="937260" y="5298948"/>
            <a:ext cx="320040" cy="320040"/>
          </a:xfrm>
          <a:prstGeom prst="rect">
            <a:avLst/>
          </a:prstGeom>
        </p:spPr>
      </p:pic>
      <p:sp>
        <p:nvSpPr>
          <p:cNvPr id="33" name="Text 24"/>
          <p:cNvSpPr txBox="1"/>
          <p:nvPr/>
        </p:nvSpPr>
        <p:spPr>
          <a:xfrm>
            <a:off x="1645920" y="4846320"/>
            <a:ext cx="9784080" cy="123444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Critical evaluation: </a:t>
            </a: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Maslow's (1943) hierarchy is a useful starting point, but needs in later life overlap and change rather than rise in a fixed order. Inequalities shape who is affected most (Marmot et al., 2020), and more than one in four people aged over 80 report unmet social care needs (Age UK, 2024).</a:t>
            </a:r>
            <a:endParaRPr lang="en-US" sz="1500" dirty="0"/>
          </a:p>
        </p:txBody>
      </p:sp>
      <p:sp>
        <p:nvSpPr>
          <p:cNvPr id="34"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4</a:t>
            </a:fld>
            <a:endParaRPr lang="en-US"/>
          </a:p>
        </p:txBody>
      </p:sp>
      <p:pic>
        <p:nvPicPr>
          <p:cNvPr id="44" name="Audio 43">
            <a:hlinkClick r:id="" action="ppaction://media"/>
            <a:extLst>
              <a:ext uri="{FF2B5EF4-FFF2-40B4-BE49-F238E27FC236}">
                <a16:creationId xmlns:a16="http://schemas.microsoft.com/office/drawing/2014/main" id="{FFA185FD-5A27-EE89-6D28-DAF886A7EFA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8877"/>
    </mc:Choice>
    <mc:Fallback>
      <p:transition spd="slow" advTm="48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Theory: how should we understand ageing?</a:t>
            </a:r>
            <a:endParaRPr lang="en-US" sz="3000" dirty="0"/>
          </a:p>
        </p:txBody>
      </p:sp>
      <p:sp>
        <p:nvSpPr>
          <p:cNvPr id="3" name="Shape 1"/>
          <p:cNvSpPr/>
          <p:nvPr/>
        </p:nvSpPr>
        <p:spPr>
          <a:xfrm>
            <a:off x="10972800" y="429768"/>
            <a:ext cx="640080" cy="640080"/>
          </a:xfrm>
          <a:prstGeom prst="ellipse">
            <a:avLst/>
          </a:prstGeom>
          <a:solidFill>
            <a:srgbClr val="7A5AF8"/>
          </a:solidFill>
          <a:ln w="12700">
            <a:solidFill>
              <a:srgbClr val="7A5AF8"/>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graphicFrame>
        <p:nvGraphicFramePr>
          <p:cNvPr id="6" name="Table 0"/>
          <p:cNvGraphicFramePr>
            <a:graphicFrameLocks noGrp="1"/>
          </p:cNvGraphicFramePr>
          <p:nvPr/>
        </p:nvGraphicFramePr>
        <p:xfrm>
          <a:off x="548640" y="1371600"/>
          <a:ext cx="11091672" cy="4526280"/>
        </p:xfrm>
        <a:graphic>
          <a:graphicData uri="http://schemas.openxmlformats.org/drawingml/2006/table">
            <a:tbl>
              <a:tblPr/>
              <a:tblGrid>
                <a:gridCol w="3200400">
                  <a:extLst>
                    <a:ext uri="{9D8B030D-6E8A-4147-A177-3AD203B41FA5}">
                      <a16:colId xmlns:a16="http://schemas.microsoft.com/office/drawing/2014/main" val="20000"/>
                    </a:ext>
                  </a:extLst>
                </a:gridCol>
                <a:gridCol w="3291840">
                  <a:extLst>
                    <a:ext uri="{9D8B030D-6E8A-4147-A177-3AD203B41FA5}">
                      <a16:colId xmlns:a16="http://schemas.microsoft.com/office/drawing/2014/main" val="20001"/>
                    </a:ext>
                  </a:extLst>
                </a:gridCol>
                <a:gridCol w="4599432">
                  <a:extLst>
                    <a:ext uri="{9D8B030D-6E8A-4147-A177-3AD203B41FA5}">
                      <a16:colId xmlns:a16="http://schemas.microsoft.com/office/drawing/2014/main" val="20002"/>
                    </a:ext>
                  </a:extLst>
                </a:gridCol>
              </a:tblGrid>
              <a:tr h="411480">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Theory</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Core idea</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Critical evaluation</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extLst>
                  <a:ext uri="{0D108BD9-81ED-4DB2-BD59-A6C34878D82A}">
                    <a16:rowId xmlns:a16="http://schemas.microsoft.com/office/drawing/2014/main" val="10000"/>
                  </a:ext>
                </a:extLst>
              </a:tr>
              <a:tr h="822960">
                <a:tc>
                  <a:txBody>
                    <a:bodyPr/>
                    <a:lstStyle/>
                    <a:p>
                      <a:pPr marL="0" indent="0">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Disengagement</a:t>
                      </a:r>
                      <a:endParaRPr lang="en-US"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200" dirty="0">
                          <a:solidFill>
                            <a:srgbClr val="FFFFFF"/>
                          </a:solidFill>
                          <a:latin typeface="Calibri" panose="020F0502020204030204" pitchFamily="34" charset="0"/>
                          <a:ea typeface="Calibri" panose="020F0502020204030204" pitchFamily="34" charset="-122"/>
                          <a:cs typeface="Calibri" panose="020F0502020204030204" pitchFamily="34" charset="-120"/>
                        </a:rPr>
                        <a:t>Cumming and Henry (1961)</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453C"/>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Withdrawal from roles is natural and mutual</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Widely criticised as ageist; normalises decline and conflicts with empowerment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822960">
                <a:tc>
                  <a:txBody>
                    <a:bodyPr/>
                    <a:lstStyle/>
                    <a:p>
                      <a:pPr marL="0" indent="0">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Successful ageing</a:t>
                      </a:r>
                      <a:endParaRPr lang="en-US"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200" dirty="0">
                          <a:solidFill>
                            <a:srgbClr val="FFFFFF"/>
                          </a:solidFill>
                          <a:latin typeface="Calibri" panose="020F0502020204030204" pitchFamily="34" charset="0"/>
                          <a:ea typeface="Calibri" panose="020F0502020204030204" pitchFamily="34" charset="-122"/>
                          <a:cs typeface="Calibri" panose="020F0502020204030204" pitchFamily="34" charset="-120"/>
                        </a:rPr>
                        <a:t>Rowe and Kahn (1997)</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A8F8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Low disease risk, high function, active engagement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Influential, but can exclude people with disability or frailty; individualises responsibility</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extLst>
                  <a:ext uri="{0D108BD9-81ED-4DB2-BD59-A6C34878D82A}">
                    <a16:rowId xmlns:a16="http://schemas.microsoft.com/office/drawing/2014/main" val="10002"/>
                  </a:ext>
                </a:extLst>
              </a:tr>
              <a:tr h="822960">
                <a:tc>
                  <a:txBody>
                    <a:bodyPr/>
                    <a:lstStyle/>
                    <a:p>
                      <a:pPr marL="0" indent="0">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Selective optimisation with compensation</a:t>
                      </a:r>
                      <a:endParaRPr lang="en-US"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200" dirty="0">
                          <a:solidFill>
                            <a:srgbClr val="FFFFFF"/>
                          </a:solidFill>
                          <a:latin typeface="Calibri" panose="020F0502020204030204" pitchFamily="34" charset="0"/>
                          <a:ea typeface="Calibri" panose="020F0502020204030204" pitchFamily="34" charset="-122"/>
                          <a:cs typeface="Calibri" panose="020F0502020204030204" pitchFamily="34" charset="-120"/>
                        </a:rPr>
                        <a:t>Baltes and Baltes (1990)</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A5AF8"/>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Adapt to loss by selecting goals and compensating</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Explains adaptation well; underplays structural and resource barriers</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822960">
                <a:tc>
                  <a:txBody>
                    <a:bodyPr/>
                    <a:lstStyle/>
                    <a:p>
                      <a:pPr marL="0" indent="0">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Person-centred care</a:t>
                      </a:r>
                      <a:endParaRPr lang="en-US"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200" dirty="0">
                          <a:solidFill>
                            <a:srgbClr val="FFFFFF"/>
                          </a:solidFill>
                          <a:latin typeface="Calibri" panose="020F0502020204030204" pitchFamily="34" charset="0"/>
                          <a:ea typeface="Calibri" panose="020F0502020204030204" pitchFamily="34" charset="-122"/>
                          <a:cs typeface="Calibri" panose="020F0502020204030204" pitchFamily="34" charset="-120"/>
                        </a:rPr>
                        <a:t>Kitwood (1997)</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2FBF71"/>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Personhood, relationships and dignity come first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Underpins current practice; hard to deliver with limited staff time</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extLst>
                  <a:ext uri="{0D108BD9-81ED-4DB2-BD59-A6C34878D82A}">
                    <a16:rowId xmlns:a16="http://schemas.microsoft.com/office/drawing/2014/main" val="10004"/>
                  </a:ext>
                </a:extLst>
              </a:tr>
              <a:tr h="822960">
                <a:tc>
                  <a:txBody>
                    <a:bodyPr/>
                    <a:lstStyle/>
                    <a:p>
                      <a:pPr marL="0" indent="0">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Healthy ageing</a:t>
                      </a:r>
                      <a:endParaRPr lang="en-US" sz="1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1200" dirty="0">
                          <a:solidFill>
                            <a:srgbClr val="FFFFFF"/>
                          </a:solidFill>
                          <a:latin typeface="Calibri" panose="020F0502020204030204" pitchFamily="34" charset="0"/>
                          <a:ea typeface="Calibri" panose="020F0502020204030204" pitchFamily="34" charset="-122"/>
                          <a:cs typeface="Calibri" panose="020F0502020204030204" pitchFamily="34" charset="-120"/>
                        </a:rPr>
                        <a:t>WHO (2015)</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A86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Functional ability = capacity + environment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Focuses on environments as well as individuals; broad and hard to measure</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5" name="Text 2"/>
          <p:cNvSpPr txBox="1"/>
          <p:nvPr/>
        </p:nvSpPr>
        <p:spPr>
          <a:xfrm>
            <a:off x="548640" y="5897880"/>
            <a:ext cx="11064240" cy="41148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Overall: thinking has moved from decline and withdrawal towards enablement, personhood and supportive environments.</a:t>
            </a:r>
            <a:endParaRPr lang="en-US" sz="15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5</a:t>
            </a:fld>
            <a:endParaRPr lang="en-US"/>
          </a:p>
        </p:txBody>
      </p:sp>
      <p:pic>
        <p:nvPicPr>
          <p:cNvPr id="18" name="Audio 17">
            <a:hlinkClick r:id="" action="ppaction://media"/>
            <a:extLst>
              <a:ext uri="{FF2B5EF4-FFF2-40B4-BE49-F238E27FC236}">
                <a16:creationId xmlns:a16="http://schemas.microsoft.com/office/drawing/2014/main" id="{98BF9A9D-87E4-7F7D-058A-FED189E40E1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2127"/>
    </mc:Choice>
    <mc:Fallback>
      <p:transition spd="slow" advTm="62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Maintaining functional ability and independence</a:t>
            </a:r>
            <a:endParaRPr lang="en-US" sz="3000" dirty="0"/>
          </a:p>
        </p:txBody>
      </p:sp>
      <p:sp>
        <p:nvSpPr>
          <p:cNvPr id="3" name="Shape 1"/>
          <p:cNvSpPr/>
          <p:nvPr/>
        </p:nvSpPr>
        <p:spPr>
          <a:xfrm>
            <a:off x="10972800" y="429768"/>
            <a:ext cx="640080" cy="640080"/>
          </a:xfrm>
          <a:prstGeom prst="ellipse">
            <a:avLst/>
          </a:prstGeom>
          <a:solidFill>
            <a:srgbClr val="0A8F8F"/>
          </a:solidFill>
          <a:ln w="12700">
            <a:solidFill>
              <a:srgbClr val="0A8F8F"/>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2926080" cy="2148840"/>
          </a:xfrm>
          <a:prstGeom prst="roundRect">
            <a:avLst>
              <a:gd name="adj" fmla="val 5106"/>
            </a:avLst>
          </a:prstGeom>
          <a:solidFill>
            <a:srgbClr val="0A8F8F"/>
          </a:solidFill>
          <a:ln w="12700">
            <a:solidFill>
              <a:srgbClr val="0A8F8F"/>
            </a:solidFill>
            <a:prstDash val="solid"/>
          </a:ln>
          <a:effectLst>
            <a:outerShdw blurRad="101600" dist="25400" dir="5400000" algn="bl" rotWithShape="0">
              <a:srgbClr val="000000">
                <a:alpha val="12000"/>
              </a:srgbClr>
            </a:outerShdw>
          </a:effectLst>
        </p:spPr>
        <p:txBody>
          <a:bodyPr/>
          <a:lstStyle/>
          <a:p>
            <a:endParaRPr lang="en-GB"/>
          </a:p>
        </p:txBody>
      </p:sp>
      <p:sp>
        <p:nvSpPr>
          <p:cNvPr id="6" name="Text 3"/>
          <p:cNvSpPr txBox="1"/>
          <p:nvPr/>
        </p:nvSpPr>
        <p:spPr>
          <a:xfrm>
            <a:off x="731520" y="1554480"/>
            <a:ext cx="2560320" cy="457200"/>
          </a:xfrm>
          <a:prstGeom prst="rect">
            <a:avLst/>
          </a:prstGeom>
          <a:noFill/>
        </p:spPr>
        <p:txBody>
          <a:bodyPr wrap="square" lIns="0" tIns="0" rIns="0" bIns="0" rtlCol="0" anchor="t"/>
          <a:lstStyle/>
          <a:p>
            <a:pPr marL="0" indent="0">
              <a:buNone/>
            </a:pPr>
            <a:r>
              <a:rPr lang="en-US" sz="2000" b="1" dirty="0">
                <a:solidFill>
                  <a:srgbClr val="FFFFFF"/>
                </a:solidFill>
                <a:latin typeface="Cambria" panose="02040503050406030204" pitchFamily="34" charset="0"/>
                <a:ea typeface="Cambria" panose="02040503050406030204" pitchFamily="34" charset="-122"/>
                <a:cs typeface="Cambria" panose="02040503050406030204" pitchFamily="34" charset="-120"/>
              </a:rPr>
              <a:t>Intrinsic capacity</a:t>
            </a:r>
            <a:endParaRPr lang="en-US" sz="2000" dirty="0"/>
          </a:p>
        </p:txBody>
      </p:sp>
      <p:sp>
        <p:nvSpPr>
          <p:cNvPr id="7" name="Text 4"/>
          <p:cNvSpPr txBox="1"/>
          <p:nvPr/>
        </p:nvSpPr>
        <p:spPr>
          <a:xfrm>
            <a:off x="731520" y="2103120"/>
            <a:ext cx="2560320" cy="1097280"/>
          </a:xfrm>
          <a:prstGeom prst="rect">
            <a:avLst/>
          </a:prstGeom>
          <a:noFill/>
        </p:spPr>
        <p:txBody>
          <a:bodyPr wrap="square" lIns="0" tIns="0" rIns="0" bIns="0" rtlCol="0" anchor="t"/>
          <a:lstStyle/>
          <a:p>
            <a:pPr marL="0" indent="0">
              <a:buNone/>
            </a:pP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Physical and mental capacities of the person</a:t>
            </a:r>
            <a:endParaRPr lang="en-US" sz="1500" dirty="0"/>
          </a:p>
        </p:txBody>
      </p:sp>
      <p:sp>
        <p:nvSpPr>
          <p:cNvPr id="8" name="Shape 5"/>
          <p:cNvSpPr/>
          <p:nvPr/>
        </p:nvSpPr>
        <p:spPr>
          <a:xfrm>
            <a:off x="3520440" y="2148840"/>
            <a:ext cx="548640" cy="548640"/>
          </a:xfrm>
          <a:prstGeom prst="ellipse">
            <a:avLst/>
          </a:prstGeom>
          <a:solidFill>
            <a:srgbClr val="F7B32B"/>
          </a:solidFill>
          <a:ln w="12700">
            <a:solidFill>
              <a:srgbClr val="F7B32B"/>
            </a:solidFill>
            <a:prstDash val="solid"/>
          </a:ln>
        </p:spPr>
        <p:txBody>
          <a:bodyPr/>
          <a:lstStyle/>
          <a:p>
            <a:endParaRPr lang="en-GB"/>
          </a:p>
        </p:txBody>
      </p:sp>
      <p:sp>
        <p:nvSpPr>
          <p:cNvPr id="9" name="Text 6"/>
          <p:cNvSpPr txBox="1"/>
          <p:nvPr/>
        </p:nvSpPr>
        <p:spPr>
          <a:xfrm>
            <a:off x="3520440" y="2148840"/>
            <a:ext cx="548640" cy="548640"/>
          </a:xfrm>
          <a:prstGeom prst="rect">
            <a:avLst/>
          </a:prstGeom>
          <a:noFill/>
        </p:spPr>
        <p:txBody>
          <a:bodyPr wrap="square" lIns="0" tIns="0" rIns="0" bIns="0" rtlCol="0" anchor="ctr"/>
          <a:lstStyle/>
          <a:p>
            <a:pPr marL="0" indent="0" algn="ctr">
              <a:buNone/>
            </a:pPr>
            <a:r>
              <a:rPr lang="en-US" sz="2600" b="1" dirty="0">
                <a:solidFill>
                  <a:srgbClr val="22254B"/>
                </a:solidFill>
                <a:latin typeface="Calibri" panose="020F0502020204030204" pitchFamily="34" charset="0"/>
                <a:ea typeface="Calibri" panose="020F0502020204030204" pitchFamily="34" charset="-122"/>
                <a:cs typeface="Calibri" panose="020F0502020204030204" pitchFamily="34" charset="-120"/>
              </a:rPr>
              <a:t>+</a:t>
            </a:r>
            <a:endParaRPr lang="en-US" sz="2600" dirty="0"/>
          </a:p>
        </p:txBody>
      </p:sp>
      <p:sp>
        <p:nvSpPr>
          <p:cNvPr id="10" name="Shape 7"/>
          <p:cNvSpPr/>
          <p:nvPr/>
        </p:nvSpPr>
        <p:spPr>
          <a:xfrm>
            <a:off x="4114800" y="1371600"/>
            <a:ext cx="2926080" cy="2148840"/>
          </a:xfrm>
          <a:prstGeom prst="roundRect">
            <a:avLst>
              <a:gd name="adj" fmla="val 5106"/>
            </a:avLst>
          </a:prstGeom>
          <a:solidFill>
            <a:srgbClr val="7A5AF8"/>
          </a:solidFill>
          <a:ln w="12700">
            <a:solidFill>
              <a:srgbClr val="7A5AF8"/>
            </a:solidFill>
            <a:prstDash val="solid"/>
          </a:ln>
          <a:effectLst>
            <a:outerShdw blurRad="101600" dist="25400" dir="5400000" algn="bl" rotWithShape="0">
              <a:srgbClr val="000000">
                <a:alpha val="12000"/>
              </a:srgbClr>
            </a:outerShdw>
          </a:effectLst>
        </p:spPr>
        <p:txBody>
          <a:bodyPr/>
          <a:lstStyle/>
          <a:p>
            <a:endParaRPr lang="en-GB"/>
          </a:p>
        </p:txBody>
      </p:sp>
      <p:sp>
        <p:nvSpPr>
          <p:cNvPr id="11" name="Text 8"/>
          <p:cNvSpPr txBox="1"/>
          <p:nvPr/>
        </p:nvSpPr>
        <p:spPr>
          <a:xfrm>
            <a:off x="4297680" y="1554480"/>
            <a:ext cx="2560320" cy="457200"/>
          </a:xfrm>
          <a:prstGeom prst="rect">
            <a:avLst/>
          </a:prstGeom>
          <a:noFill/>
        </p:spPr>
        <p:txBody>
          <a:bodyPr wrap="square" lIns="0" tIns="0" rIns="0" bIns="0" rtlCol="0" anchor="t"/>
          <a:lstStyle/>
          <a:p>
            <a:pPr marL="0" indent="0">
              <a:buNone/>
            </a:pPr>
            <a:r>
              <a:rPr lang="en-US" sz="2000" b="1" dirty="0">
                <a:solidFill>
                  <a:srgbClr val="FFFFFF"/>
                </a:solidFill>
                <a:latin typeface="Cambria" panose="02040503050406030204" pitchFamily="34" charset="0"/>
                <a:ea typeface="Cambria" panose="02040503050406030204" pitchFamily="34" charset="-122"/>
                <a:cs typeface="Cambria" panose="02040503050406030204" pitchFamily="34" charset="-120"/>
              </a:rPr>
              <a:t>Environment</a:t>
            </a:r>
            <a:endParaRPr lang="en-US" sz="2000" dirty="0"/>
          </a:p>
        </p:txBody>
      </p:sp>
      <p:sp>
        <p:nvSpPr>
          <p:cNvPr id="12" name="Text 9"/>
          <p:cNvSpPr txBox="1"/>
          <p:nvPr/>
        </p:nvSpPr>
        <p:spPr>
          <a:xfrm>
            <a:off x="4297680" y="2103120"/>
            <a:ext cx="2560320" cy="1097280"/>
          </a:xfrm>
          <a:prstGeom prst="rect">
            <a:avLst/>
          </a:prstGeom>
          <a:noFill/>
        </p:spPr>
        <p:txBody>
          <a:bodyPr wrap="square" lIns="0" tIns="0" rIns="0" bIns="0" rtlCol="0" anchor="t"/>
          <a:lstStyle/>
          <a:p>
            <a:pPr marL="0" indent="0">
              <a:buNone/>
            </a:pP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Home, community, services, attitudes and technology</a:t>
            </a:r>
            <a:endParaRPr lang="en-US" sz="1500" dirty="0"/>
          </a:p>
        </p:txBody>
      </p:sp>
      <p:sp>
        <p:nvSpPr>
          <p:cNvPr id="13" name="Shape 10"/>
          <p:cNvSpPr/>
          <p:nvPr/>
        </p:nvSpPr>
        <p:spPr>
          <a:xfrm>
            <a:off x="3520440" y="3611880"/>
            <a:ext cx="457200" cy="502920"/>
          </a:xfrm>
          <a:prstGeom prst="downArrow">
            <a:avLst/>
          </a:prstGeom>
          <a:solidFill>
            <a:srgbClr val="3B2C85"/>
          </a:solidFill>
          <a:ln w="12700">
            <a:solidFill>
              <a:srgbClr val="3B2C85"/>
            </a:solidFill>
            <a:prstDash val="solid"/>
          </a:ln>
        </p:spPr>
        <p:txBody>
          <a:bodyPr/>
          <a:lstStyle/>
          <a:p>
            <a:endParaRPr lang="en-GB"/>
          </a:p>
        </p:txBody>
      </p:sp>
      <p:sp>
        <p:nvSpPr>
          <p:cNvPr id="14" name="Shape 11"/>
          <p:cNvSpPr/>
          <p:nvPr/>
        </p:nvSpPr>
        <p:spPr>
          <a:xfrm>
            <a:off x="548640" y="4206240"/>
            <a:ext cx="6492240" cy="1508760"/>
          </a:xfrm>
          <a:prstGeom prst="roundRect">
            <a:avLst>
              <a:gd name="adj" fmla="val 7273"/>
            </a:avLst>
          </a:prstGeom>
          <a:solidFill>
            <a:srgbClr val="E8453C"/>
          </a:solidFill>
          <a:ln w="12700">
            <a:solidFill>
              <a:srgbClr val="E8453C"/>
            </a:solidFill>
            <a:prstDash val="solid"/>
          </a:ln>
          <a:effectLst>
            <a:outerShdw blurRad="101600" dist="25400" dir="5400000" algn="bl" rotWithShape="0">
              <a:srgbClr val="000000">
                <a:alpha val="12000"/>
              </a:srgbClr>
            </a:outerShdw>
          </a:effectLst>
        </p:spPr>
        <p:txBody>
          <a:bodyPr/>
          <a:lstStyle/>
          <a:p>
            <a:endParaRPr lang="en-GB"/>
          </a:p>
        </p:txBody>
      </p:sp>
      <p:sp>
        <p:nvSpPr>
          <p:cNvPr id="15" name="Text 12"/>
          <p:cNvSpPr txBox="1"/>
          <p:nvPr/>
        </p:nvSpPr>
        <p:spPr>
          <a:xfrm>
            <a:off x="777240" y="4343400"/>
            <a:ext cx="6035040" cy="457200"/>
          </a:xfrm>
          <a:prstGeom prst="rect">
            <a:avLst/>
          </a:prstGeom>
          <a:noFill/>
        </p:spPr>
        <p:txBody>
          <a:bodyPr wrap="square" lIns="0" tIns="0" rIns="0" bIns="0" rtlCol="0" anchor="t"/>
          <a:lstStyle/>
          <a:p>
            <a:pPr marL="0" indent="0">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Functional ability</a:t>
            </a:r>
            <a:endParaRPr lang="en-US" sz="2200" dirty="0"/>
          </a:p>
        </p:txBody>
      </p:sp>
      <p:sp>
        <p:nvSpPr>
          <p:cNvPr id="16" name="Text 13"/>
          <p:cNvSpPr txBox="1"/>
          <p:nvPr/>
        </p:nvSpPr>
        <p:spPr>
          <a:xfrm>
            <a:off x="777240" y="4846320"/>
            <a:ext cx="6035040" cy="731520"/>
          </a:xfrm>
          <a:prstGeom prst="rect">
            <a:avLst/>
          </a:prstGeom>
          <a:noFill/>
        </p:spPr>
        <p:txBody>
          <a:bodyPr wrap="square" lIns="0" tIns="0" rIns="0" bIns="0" rtlCol="0" anchor="t"/>
          <a:lstStyle/>
          <a:p>
            <a:pPr marL="0" indent="0">
              <a:buNone/>
            </a:pPr>
            <a:r>
              <a:rPr lang="en-US" sz="1600" dirty="0">
                <a:solidFill>
                  <a:srgbClr val="FFFFFF"/>
                </a:solidFill>
                <a:latin typeface="Calibri" panose="020F0502020204030204" pitchFamily="34" charset="0"/>
                <a:ea typeface="Calibri" panose="020F0502020204030204" pitchFamily="34" charset="-122"/>
                <a:cs typeface="Calibri" panose="020F0502020204030204" pitchFamily="34" charset="-120"/>
              </a:rPr>
              <a:t>Being and doing what matters to the person (WHO, 2015)</a:t>
            </a:r>
            <a:endParaRPr lang="en-US" sz="1600" dirty="0"/>
          </a:p>
        </p:txBody>
      </p:sp>
      <p:sp>
        <p:nvSpPr>
          <p:cNvPr id="17" name="Text 14"/>
          <p:cNvSpPr txBox="1"/>
          <p:nvPr/>
        </p:nvSpPr>
        <p:spPr>
          <a:xfrm>
            <a:off x="548640" y="5852160"/>
            <a:ext cx="6400800" cy="256032"/>
          </a:xfrm>
          <a:prstGeom prst="rect">
            <a:avLst/>
          </a:prstGeom>
          <a:noFill/>
        </p:spPr>
        <p:txBody>
          <a:bodyPr wrap="square" lIns="0" tIns="0" rIns="0" bIns="0" rtlCol="0" anchor="t"/>
          <a:lstStyle/>
          <a:p>
            <a:pPr marL="0" indent="0" algn="l">
              <a:buNone/>
            </a:pPr>
            <a:r>
              <a:rPr lang="en-US" sz="1050" i="1" dirty="0">
                <a:solidFill>
                  <a:srgbClr val="4A4E75"/>
                </a:solidFill>
                <a:latin typeface="Calibri" panose="020F0502020204030204" pitchFamily="34" charset="0"/>
                <a:ea typeface="Calibri" panose="020F0502020204030204" pitchFamily="34" charset="-122"/>
                <a:cs typeface="Calibri" panose="020F0502020204030204" pitchFamily="34" charset="-120"/>
              </a:rPr>
              <a:t>Figure: WHO (2015).</a:t>
            </a:r>
            <a:endParaRPr lang="en-US" sz="1050" dirty="0"/>
          </a:p>
        </p:txBody>
      </p:sp>
      <p:sp>
        <p:nvSpPr>
          <p:cNvPr id="18" name="Shape 15"/>
          <p:cNvSpPr/>
          <p:nvPr/>
        </p:nvSpPr>
        <p:spPr>
          <a:xfrm>
            <a:off x="7406640" y="1371600"/>
            <a:ext cx="4233672" cy="2286000"/>
          </a:xfrm>
          <a:prstGeom prst="roundRect">
            <a:avLst>
              <a:gd name="adj" fmla="val 48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9" name="Shape 16"/>
          <p:cNvSpPr/>
          <p:nvPr/>
        </p:nvSpPr>
        <p:spPr>
          <a:xfrm>
            <a:off x="7589520" y="1554480"/>
            <a:ext cx="548640" cy="548640"/>
          </a:xfrm>
          <a:prstGeom prst="ellipse">
            <a:avLst/>
          </a:prstGeom>
          <a:solidFill>
            <a:srgbClr val="E8453C"/>
          </a:solidFill>
          <a:ln w="12700">
            <a:solidFill>
              <a:srgbClr val="E8453C"/>
            </a:solidFill>
            <a:prstDash val="solid"/>
          </a:ln>
        </p:spPr>
        <p:txBody>
          <a:bodyPr/>
          <a:lstStyle/>
          <a:p>
            <a:endParaRPr lang="en-GB"/>
          </a:p>
        </p:txBody>
      </p:sp>
      <p:pic>
        <p:nvPicPr>
          <p:cNvPr id="20" name="Image 1" descr="preencoded.png"/>
          <p:cNvPicPr>
            <a:picLocks noChangeAspect="1"/>
          </p:cNvPicPr>
          <p:nvPr/>
        </p:nvPicPr>
        <p:blipFill>
          <a:blip r:embed="rId6"/>
          <a:stretch>
            <a:fillRect/>
          </a:stretch>
        </p:blipFill>
        <p:spPr>
          <a:xfrm>
            <a:off x="7726680" y="1691640"/>
            <a:ext cx="274320" cy="274320"/>
          </a:xfrm>
          <a:prstGeom prst="rect">
            <a:avLst/>
          </a:prstGeom>
        </p:spPr>
      </p:pic>
      <p:sp>
        <p:nvSpPr>
          <p:cNvPr id="21" name="Text 17"/>
          <p:cNvSpPr txBox="1"/>
          <p:nvPr/>
        </p:nvSpPr>
        <p:spPr>
          <a:xfrm>
            <a:off x="8275320" y="1554480"/>
            <a:ext cx="3246120" cy="548640"/>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Frailty is a key risk</a:t>
            </a:r>
            <a:endParaRPr lang="en-US" sz="1700" dirty="0"/>
          </a:p>
        </p:txBody>
      </p:sp>
      <p:sp>
        <p:nvSpPr>
          <p:cNvPr id="22" name="Text 18"/>
          <p:cNvSpPr txBox="1"/>
          <p:nvPr/>
        </p:nvSpPr>
        <p:spPr>
          <a:xfrm>
            <a:off x="7589520" y="2240280"/>
            <a:ext cx="3886200" cy="13716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Frailty increases vulnerability to sudden decline after minor stressors (Clegg et al., 2013). It can be identified early, creating chances to intervene.</a:t>
            </a:r>
            <a:endParaRPr lang="en-US" sz="1400" dirty="0"/>
          </a:p>
        </p:txBody>
      </p:sp>
      <p:sp>
        <p:nvSpPr>
          <p:cNvPr id="23" name="Shape 19"/>
          <p:cNvSpPr/>
          <p:nvPr/>
        </p:nvSpPr>
        <p:spPr>
          <a:xfrm>
            <a:off x="7406640" y="3840480"/>
            <a:ext cx="4233672" cy="2194560"/>
          </a:xfrm>
          <a:prstGeom prst="roundRect">
            <a:avLst>
              <a:gd name="adj" fmla="val 5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4" name="Shape 20"/>
          <p:cNvSpPr/>
          <p:nvPr/>
        </p:nvSpPr>
        <p:spPr>
          <a:xfrm>
            <a:off x="7589520" y="4023360"/>
            <a:ext cx="548640" cy="548640"/>
          </a:xfrm>
          <a:prstGeom prst="ellipse">
            <a:avLst/>
          </a:prstGeom>
          <a:solidFill>
            <a:srgbClr val="2FBF71"/>
          </a:solidFill>
          <a:ln w="12700">
            <a:solidFill>
              <a:srgbClr val="2FBF71"/>
            </a:solidFill>
            <a:prstDash val="solid"/>
          </a:ln>
        </p:spPr>
        <p:txBody>
          <a:bodyPr/>
          <a:lstStyle/>
          <a:p>
            <a:endParaRPr lang="en-GB"/>
          </a:p>
        </p:txBody>
      </p:sp>
      <p:pic>
        <p:nvPicPr>
          <p:cNvPr id="25" name="Image 2" descr="preencoded.png"/>
          <p:cNvPicPr>
            <a:picLocks noChangeAspect="1"/>
          </p:cNvPicPr>
          <p:nvPr/>
        </p:nvPicPr>
        <p:blipFill>
          <a:blip r:embed="rId7"/>
          <a:stretch>
            <a:fillRect/>
          </a:stretch>
        </p:blipFill>
        <p:spPr>
          <a:xfrm>
            <a:off x="7726680" y="4160520"/>
            <a:ext cx="274320" cy="274320"/>
          </a:xfrm>
          <a:prstGeom prst="rect">
            <a:avLst/>
          </a:prstGeom>
        </p:spPr>
      </p:pic>
      <p:sp>
        <p:nvSpPr>
          <p:cNvPr id="26" name="Text 21"/>
          <p:cNvSpPr txBox="1"/>
          <p:nvPr/>
        </p:nvSpPr>
        <p:spPr>
          <a:xfrm>
            <a:off x="8275320" y="4023360"/>
            <a:ext cx="3246120" cy="548640"/>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Independence as interdependence</a:t>
            </a:r>
            <a:endParaRPr lang="en-US" sz="1700" dirty="0"/>
          </a:p>
        </p:txBody>
      </p:sp>
      <p:sp>
        <p:nvSpPr>
          <p:cNvPr id="27" name="Text 22"/>
          <p:cNvSpPr txBox="1"/>
          <p:nvPr/>
        </p:nvSpPr>
        <p:spPr>
          <a:xfrm>
            <a:off x="7589520" y="4709160"/>
            <a:ext cx="3886200" cy="123444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Independence is not doing everything unaided; it is using support to do what matters to the person.</a:t>
            </a:r>
            <a:endParaRPr lang="en-US" sz="1400" dirty="0"/>
          </a:p>
        </p:txBody>
      </p:sp>
      <p:sp>
        <p:nvSpPr>
          <p:cNvPr id="28"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6</a:t>
            </a:fld>
            <a:endParaRPr lang="en-US"/>
          </a:p>
        </p:txBody>
      </p:sp>
      <p:pic>
        <p:nvPicPr>
          <p:cNvPr id="36" name="Audio 35">
            <a:hlinkClick r:id="" action="ppaction://media"/>
            <a:extLst>
              <a:ext uri="{FF2B5EF4-FFF2-40B4-BE49-F238E27FC236}">
                <a16:creationId xmlns:a16="http://schemas.microsoft.com/office/drawing/2014/main" id="{93DADE09-3DE8-2F13-93AD-36CD19CEB67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857"/>
    </mc:Choice>
    <mc:Fallback>
      <p:transition spd="slow" advTm="368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Freedom, choice and control</a:t>
            </a:r>
            <a:endParaRPr lang="en-US" sz="3000" dirty="0"/>
          </a:p>
        </p:txBody>
      </p:sp>
      <p:sp>
        <p:nvSpPr>
          <p:cNvPr id="3" name="Shape 1"/>
          <p:cNvSpPr/>
          <p:nvPr/>
        </p:nvSpPr>
        <p:spPr>
          <a:xfrm>
            <a:off x="10972800" y="429768"/>
            <a:ext cx="640080" cy="640080"/>
          </a:xfrm>
          <a:prstGeom prst="ellipse">
            <a:avLst/>
          </a:prstGeom>
          <a:solidFill>
            <a:srgbClr val="3A86FF"/>
          </a:solidFill>
          <a:ln w="12700">
            <a:solidFill>
              <a:srgbClr val="3A86FF"/>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pic>
        <p:nvPicPr>
          <p:cNvPr id="5" name="Image 1" descr="img/care.png"/>
          <p:cNvPicPr>
            <a:picLocks noChangeAspect="1"/>
          </p:cNvPicPr>
          <p:nvPr/>
        </p:nvPicPr>
        <p:blipFill>
          <a:blip r:embed="rId6"/>
          <a:stretch>
            <a:fillRect/>
          </a:stretch>
        </p:blipFill>
        <p:spPr>
          <a:xfrm>
            <a:off x="548640" y="1371600"/>
            <a:ext cx="4480560" cy="3584448"/>
          </a:xfrm>
          <a:prstGeom prst="rect">
            <a:avLst/>
          </a:prstGeom>
        </p:spPr>
      </p:pic>
      <p:sp>
        <p:nvSpPr>
          <p:cNvPr id="7" name="Shape 3"/>
          <p:cNvSpPr/>
          <p:nvPr/>
        </p:nvSpPr>
        <p:spPr>
          <a:xfrm>
            <a:off x="548640" y="5349240"/>
            <a:ext cx="4480560" cy="731520"/>
          </a:xfrm>
          <a:prstGeom prst="roundRect">
            <a:avLst>
              <a:gd name="adj" fmla="val 15000"/>
            </a:avLst>
          </a:prstGeom>
          <a:solidFill>
            <a:srgbClr val="F7B32B"/>
          </a:solidFill>
          <a:ln w="12700">
            <a:solidFill>
              <a:srgbClr val="F7B32B"/>
            </a:solidFill>
            <a:prstDash val="solid"/>
          </a:ln>
        </p:spPr>
        <p:txBody>
          <a:bodyPr/>
          <a:lstStyle/>
          <a:p>
            <a:endParaRPr lang="en-GB"/>
          </a:p>
        </p:txBody>
      </p:sp>
      <p:sp>
        <p:nvSpPr>
          <p:cNvPr id="8" name="Text 4"/>
          <p:cNvSpPr txBox="1"/>
          <p:nvPr/>
        </p:nvSpPr>
        <p:spPr>
          <a:xfrm>
            <a:off x="731520" y="5349240"/>
            <a:ext cx="4114800" cy="731520"/>
          </a:xfrm>
          <a:prstGeom prst="rect">
            <a:avLst/>
          </a:prstGeom>
          <a:noFill/>
        </p:spPr>
        <p:txBody>
          <a:bodyPr wrap="square" lIns="0" tIns="0" rIns="0" bIns="0" rtlCol="0" anchor="ctr"/>
          <a:lstStyle/>
          <a:p>
            <a:pPr marL="0" indent="0">
              <a:buNone/>
            </a:pPr>
            <a:r>
              <a:rPr lang="en-US" sz="1600" b="1" dirty="0">
                <a:solidFill>
                  <a:srgbClr val="22254B"/>
                </a:solidFill>
                <a:latin typeface="Calibri" panose="020F0502020204030204" pitchFamily="34" charset="0"/>
                <a:ea typeface="Calibri" panose="020F0502020204030204" pitchFamily="34" charset="-122"/>
                <a:cs typeface="Calibri" panose="020F0502020204030204" pitchFamily="34" charset="-120"/>
              </a:rPr>
              <a:t>Empowerment = information, voice and genuine options</a:t>
            </a:r>
            <a:endParaRPr lang="en-US" sz="1600" dirty="0"/>
          </a:p>
        </p:txBody>
      </p:sp>
      <p:sp>
        <p:nvSpPr>
          <p:cNvPr id="9" name="Shape 5"/>
          <p:cNvSpPr/>
          <p:nvPr/>
        </p:nvSpPr>
        <p:spPr>
          <a:xfrm>
            <a:off x="5394960" y="1371600"/>
            <a:ext cx="6245352" cy="1417320"/>
          </a:xfrm>
          <a:prstGeom prst="roundRect">
            <a:avLst>
              <a:gd name="adj" fmla="val 7742"/>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0" name="Shape 6"/>
          <p:cNvSpPr/>
          <p:nvPr/>
        </p:nvSpPr>
        <p:spPr>
          <a:xfrm>
            <a:off x="5577840" y="1600200"/>
            <a:ext cx="640080" cy="640080"/>
          </a:xfrm>
          <a:prstGeom prst="ellipse">
            <a:avLst/>
          </a:prstGeom>
          <a:solidFill>
            <a:srgbClr val="3B2C85"/>
          </a:solidFill>
          <a:ln w="12700">
            <a:solidFill>
              <a:srgbClr val="3B2C85"/>
            </a:solidFill>
            <a:prstDash val="solid"/>
          </a:ln>
        </p:spPr>
        <p:txBody>
          <a:bodyPr/>
          <a:lstStyle/>
          <a:p>
            <a:endParaRPr lang="en-GB"/>
          </a:p>
        </p:txBody>
      </p:sp>
      <p:pic>
        <p:nvPicPr>
          <p:cNvPr id="11" name="Image 2" descr="preencoded.png"/>
          <p:cNvPicPr>
            <a:picLocks noChangeAspect="1"/>
          </p:cNvPicPr>
          <p:nvPr/>
        </p:nvPicPr>
        <p:blipFill>
          <a:blip r:embed="rId7"/>
          <a:stretch>
            <a:fillRect/>
          </a:stretch>
        </p:blipFill>
        <p:spPr>
          <a:xfrm>
            <a:off x="5737860" y="1760220"/>
            <a:ext cx="320040" cy="320040"/>
          </a:xfrm>
          <a:prstGeom prst="rect">
            <a:avLst/>
          </a:prstGeom>
        </p:spPr>
      </p:pic>
      <p:sp>
        <p:nvSpPr>
          <p:cNvPr id="12" name="Text 7"/>
          <p:cNvSpPr txBox="1"/>
          <p:nvPr/>
        </p:nvSpPr>
        <p:spPr>
          <a:xfrm>
            <a:off x="6400800" y="1508760"/>
            <a:ext cx="5120640" cy="365760"/>
          </a:xfrm>
          <a:prstGeom prst="rect">
            <a:avLst/>
          </a:prstGeom>
          <a:noFill/>
        </p:spPr>
        <p:txBody>
          <a:bodyPr wrap="square" lIns="0" tIns="0" rIns="0" bIns="0" rtlCol="0" anchor="t"/>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Rights in law</a:t>
            </a:r>
            <a:endParaRPr lang="en-US" sz="1700" dirty="0"/>
          </a:p>
        </p:txBody>
      </p:sp>
      <p:sp>
        <p:nvSpPr>
          <p:cNvPr id="13" name="Text 8"/>
          <p:cNvSpPr txBox="1"/>
          <p:nvPr/>
        </p:nvSpPr>
        <p:spPr>
          <a:xfrm>
            <a:off x="6400800" y="1901952"/>
            <a:ext cx="5120640" cy="82296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The Care Act 2014 puts wellbeing first; the Mental Capacity Act 2005 presumes capacity and supports decision-making.</a:t>
            </a:r>
            <a:endParaRPr lang="en-US" sz="1400" dirty="0"/>
          </a:p>
        </p:txBody>
      </p:sp>
      <p:sp>
        <p:nvSpPr>
          <p:cNvPr id="14" name="Shape 9"/>
          <p:cNvSpPr/>
          <p:nvPr/>
        </p:nvSpPr>
        <p:spPr>
          <a:xfrm>
            <a:off x="5394960" y="2926080"/>
            <a:ext cx="6245352" cy="1417320"/>
          </a:xfrm>
          <a:prstGeom prst="roundRect">
            <a:avLst>
              <a:gd name="adj" fmla="val 7742"/>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5" name="Shape 10"/>
          <p:cNvSpPr/>
          <p:nvPr/>
        </p:nvSpPr>
        <p:spPr>
          <a:xfrm>
            <a:off x="5577840" y="3154680"/>
            <a:ext cx="640080" cy="640080"/>
          </a:xfrm>
          <a:prstGeom prst="ellipse">
            <a:avLst/>
          </a:prstGeom>
          <a:solidFill>
            <a:srgbClr val="0A8F8F"/>
          </a:solidFill>
          <a:ln w="12700">
            <a:solidFill>
              <a:srgbClr val="0A8F8F"/>
            </a:solidFill>
            <a:prstDash val="solid"/>
          </a:ln>
        </p:spPr>
        <p:txBody>
          <a:bodyPr/>
          <a:lstStyle/>
          <a:p>
            <a:endParaRPr lang="en-GB"/>
          </a:p>
        </p:txBody>
      </p:sp>
      <p:pic>
        <p:nvPicPr>
          <p:cNvPr id="16" name="Image 3" descr="preencoded.png"/>
          <p:cNvPicPr>
            <a:picLocks noChangeAspect="1"/>
          </p:cNvPicPr>
          <p:nvPr/>
        </p:nvPicPr>
        <p:blipFill>
          <a:blip r:embed="rId8"/>
          <a:stretch>
            <a:fillRect/>
          </a:stretch>
        </p:blipFill>
        <p:spPr>
          <a:xfrm>
            <a:off x="5737860" y="3314700"/>
            <a:ext cx="320040" cy="320040"/>
          </a:xfrm>
          <a:prstGeom prst="rect">
            <a:avLst/>
          </a:prstGeom>
        </p:spPr>
      </p:pic>
      <p:sp>
        <p:nvSpPr>
          <p:cNvPr id="17" name="Text 11"/>
          <p:cNvSpPr txBox="1"/>
          <p:nvPr/>
        </p:nvSpPr>
        <p:spPr>
          <a:xfrm>
            <a:off x="6400800" y="3063240"/>
            <a:ext cx="5120640" cy="365760"/>
          </a:xfrm>
          <a:prstGeom prst="rect">
            <a:avLst/>
          </a:prstGeom>
          <a:noFill/>
        </p:spPr>
        <p:txBody>
          <a:bodyPr wrap="square" lIns="0" tIns="0" rIns="0" bIns="0" rtlCol="0" anchor="t"/>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Personal budgets and direct payments</a:t>
            </a:r>
            <a:endParaRPr lang="en-US" sz="1700" dirty="0"/>
          </a:p>
        </p:txBody>
      </p:sp>
      <p:sp>
        <p:nvSpPr>
          <p:cNvPr id="18" name="Text 12"/>
          <p:cNvSpPr txBox="1"/>
          <p:nvPr/>
        </p:nvSpPr>
        <p:spPr>
          <a:xfrm>
            <a:off x="6400800" y="3456432"/>
            <a:ext cx="5120640" cy="82296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Intended to increase control, yet benefits were less clear for older people than other adult groups (Glendinning et al., 2008).</a:t>
            </a:r>
            <a:endParaRPr lang="en-US" sz="1400" dirty="0"/>
          </a:p>
        </p:txBody>
      </p:sp>
      <p:sp>
        <p:nvSpPr>
          <p:cNvPr id="19" name="Shape 13"/>
          <p:cNvSpPr/>
          <p:nvPr/>
        </p:nvSpPr>
        <p:spPr>
          <a:xfrm>
            <a:off x="5394960" y="4480560"/>
            <a:ext cx="6245352" cy="1417320"/>
          </a:xfrm>
          <a:prstGeom prst="roundRect">
            <a:avLst>
              <a:gd name="adj" fmla="val 7742"/>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0" name="Shape 14"/>
          <p:cNvSpPr/>
          <p:nvPr/>
        </p:nvSpPr>
        <p:spPr>
          <a:xfrm>
            <a:off x="5577840" y="4709160"/>
            <a:ext cx="640080" cy="640080"/>
          </a:xfrm>
          <a:prstGeom prst="ellipse">
            <a:avLst/>
          </a:prstGeom>
          <a:solidFill>
            <a:srgbClr val="E8453C"/>
          </a:solidFill>
          <a:ln w="12700">
            <a:solidFill>
              <a:srgbClr val="E8453C"/>
            </a:solidFill>
            <a:prstDash val="solid"/>
          </a:ln>
        </p:spPr>
        <p:txBody>
          <a:bodyPr/>
          <a:lstStyle/>
          <a:p>
            <a:endParaRPr lang="en-GB"/>
          </a:p>
        </p:txBody>
      </p:sp>
      <p:pic>
        <p:nvPicPr>
          <p:cNvPr id="21" name="Image 4" descr="preencoded.png"/>
          <p:cNvPicPr>
            <a:picLocks noChangeAspect="1"/>
          </p:cNvPicPr>
          <p:nvPr/>
        </p:nvPicPr>
        <p:blipFill>
          <a:blip r:embed="rId9"/>
          <a:stretch>
            <a:fillRect/>
          </a:stretch>
        </p:blipFill>
        <p:spPr>
          <a:xfrm>
            <a:off x="5737860" y="4869180"/>
            <a:ext cx="320040" cy="320040"/>
          </a:xfrm>
          <a:prstGeom prst="rect">
            <a:avLst/>
          </a:prstGeom>
        </p:spPr>
      </p:pic>
      <p:sp>
        <p:nvSpPr>
          <p:cNvPr id="22" name="Text 15"/>
          <p:cNvSpPr txBox="1"/>
          <p:nvPr/>
        </p:nvSpPr>
        <p:spPr>
          <a:xfrm>
            <a:off x="6400800" y="4617720"/>
            <a:ext cx="5120640" cy="365760"/>
          </a:xfrm>
          <a:prstGeom prst="rect">
            <a:avLst/>
          </a:prstGeom>
          <a:noFill/>
        </p:spPr>
        <p:txBody>
          <a:bodyPr wrap="square" lIns="0" tIns="0" rIns="0" bIns="0" rtlCol="0" anchor="t"/>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Choice versus reality</a:t>
            </a:r>
            <a:endParaRPr lang="en-US" sz="1700" dirty="0"/>
          </a:p>
        </p:txBody>
      </p:sp>
      <p:sp>
        <p:nvSpPr>
          <p:cNvPr id="23" name="Text 16"/>
          <p:cNvSpPr txBox="1"/>
          <p:nvPr/>
        </p:nvSpPr>
        <p:spPr>
          <a:xfrm>
            <a:off x="6400800" y="5010912"/>
            <a:ext cx="5120640" cy="82296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Choice depends on available services; unmet need (Age UK, 2024) means policy choice can exceed practical choice.</a:t>
            </a:r>
            <a:endParaRPr lang="en-US" sz="14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7</a:t>
            </a:fld>
            <a:endParaRPr lang="en-US"/>
          </a:p>
        </p:txBody>
      </p:sp>
      <p:pic>
        <p:nvPicPr>
          <p:cNvPr id="29" name="Audio 28">
            <a:hlinkClick r:id="" action="ppaction://media"/>
            <a:extLst>
              <a:ext uri="{FF2B5EF4-FFF2-40B4-BE49-F238E27FC236}">
                <a16:creationId xmlns:a16="http://schemas.microsoft.com/office/drawing/2014/main" id="{964203B9-A789-B6CF-6CB8-42E9E324FAB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7554"/>
    </mc:Choice>
    <mc:Fallback>
      <p:transition spd="slow" advTm="37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UK policy: from services to prevention and integration</a:t>
            </a:r>
            <a:endParaRPr lang="en-US" sz="3000" dirty="0"/>
          </a:p>
        </p:txBody>
      </p:sp>
      <p:sp>
        <p:nvSpPr>
          <p:cNvPr id="3" name="Shape 1"/>
          <p:cNvSpPr/>
          <p:nvPr/>
        </p:nvSpPr>
        <p:spPr>
          <a:xfrm>
            <a:off x="10972800" y="429768"/>
            <a:ext cx="640080" cy="640080"/>
          </a:xfrm>
          <a:prstGeom prst="ellipse">
            <a:avLst/>
          </a:prstGeom>
          <a:solidFill>
            <a:srgbClr val="3B2C85"/>
          </a:solidFill>
          <a:ln w="12700">
            <a:solidFill>
              <a:srgbClr val="3B2C85"/>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731520" y="1554480"/>
            <a:ext cx="868680" cy="365760"/>
          </a:xfrm>
          <a:prstGeom prst="roundRect">
            <a:avLst>
              <a:gd name="adj" fmla="val 50000"/>
            </a:avLst>
          </a:prstGeom>
          <a:solidFill>
            <a:srgbClr val="0A8F8F"/>
          </a:solidFill>
          <a:ln w="12700">
            <a:solidFill>
              <a:srgbClr val="0A8F8F"/>
            </a:solidFill>
            <a:prstDash val="solid"/>
          </a:ln>
        </p:spPr>
        <p:txBody>
          <a:bodyPr/>
          <a:lstStyle/>
          <a:p>
            <a:endParaRPr lang="en-GB"/>
          </a:p>
        </p:txBody>
      </p:sp>
      <p:sp>
        <p:nvSpPr>
          <p:cNvPr id="7" name="Text 4"/>
          <p:cNvSpPr txBox="1"/>
          <p:nvPr/>
        </p:nvSpPr>
        <p:spPr>
          <a:xfrm>
            <a:off x="731520" y="1554480"/>
            <a:ext cx="868680" cy="365760"/>
          </a:xfrm>
          <a:prstGeom prst="rect">
            <a:avLst/>
          </a:prstGeom>
          <a:noFill/>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2001</a:t>
            </a:r>
            <a:endParaRPr lang="en-US" sz="1400" dirty="0"/>
          </a:p>
        </p:txBody>
      </p:sp>
      <p:sp>
        <p:nvSpPr>
          <p:cNvPr id="8" name="Text 5"/>
          <p:cNvSpPr txBox="1"/>
          <p:nvPr/>
        </p:nvSpPr>
        <p:spPr>
          <a:xfrm>
            <a:off x="1737360" y="150876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NSF for Older People</a:t>
            </a:r>
            <a:endParaRPr lang="en-US" sz="1500" dirty="0"/>
          </a:p>
        </p:txBody>
      </p:sp>
      <p:sp>
        <p:nvSpPr>
          <p:cNvPr id="9" name="Text 6"/>
          <p:cNvSpPr txBox="1"/>
          <p:nvPr/>
        </p:nvSpPr>
        <p:spPr>
          <a:xfrm>
            <a:off x="731520" y="202996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Person-centred care and an end to age discrimination (DH, 2001)</a:t>
            </a:r>
            <a:endParaRPr lang="en-US" sz="1400" dirty="0"/>
          </a:p>
        </p:txBody>
      </p:sp>
      <p:sp>
        <p:nvSpPr>
          <p:cNvPr id="10" name="Shape 7"/>
          <p:cNvSpPr/>
          <p:nvPr/>
        </p:nvSpPr>
        <p:spPr>
          <a:xfrm>
            <a:off x="4311396" y="137160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1" name="Shape 8"/>
          <p:cNvSpPr/>
          <p:nvPr/>
        </p:nvSpPr>
        <p:spPr>
          <a:xfrm>
            <a:off x="4494276" y="1554480"/>
            <a:ext cx="868680" cy="365760"/>
          </a:xfrm>
          <a:prstGeom prst="roundRect">
            <a:avLst>
              <a:gd name="adj" fmla="val 50000"/>
            </a:avLst>
          </a:prstGeom>
          <a:solidFill>
            <a:srgbClr val="7A5AF8"/>
          </a:solidFill>
          <a:ln w="12700">
            <a:solidFill>
              <a:srgbClr val="7A5AF8"/>
            </a:solidFill>
            <a:prstDash val="solid"/>
          </a:ln>
        </p:spPr>
        <p:txBody>
          <a:bodyPr/>
          <a:lstStyle/>
          <a:p>
            <a:endParaRPr lang="en-GB"/>
          </a:p>
        </p:txBody>
      </p:sp>
      <p:sp>
        <p:nvSpPr>
          <p:cNvPr id="12" name="Text 9"/>
          <p:cNvSpPr txBox="1"/>
          <p:nvPr/>
        </p:nvSpPr>
        <p:spPr>
          <a:xfrm>
            <a:off x="4494276" y="1554480"/>
            <a:ext cx="868680" cy="365760"/>
          </a:xfrm>
          <a:prstGeom prst="rect">
            <a:avLst/>
          </a:prstGeom>
          <a:noFill/>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2005</a:t>
            </a:r>
            <a:endParaRPr lang="en-US" sz="1400" dirty="0"/>
          </a:p>
        </p:txBody>
      </p:sp>
      <p:sp>
        <p:nvSpPr>
          <p:cNvPr id="13" name="Text 10"/>
          <p:cNvSpPr txBox="1"/>
          <p:nvPr/>
        </p:nvSpPr>
        <p:spPr>
          <a:xfrm>
            <a:off x="5500116" y="150876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Mental Capacity Act</a:t>
            </a:r>
            <a:endParaRPr lang="en-US" sz="1500" dirty="0"/>
          </a:p>
        </p:txBody>
      </p:sp>
      <p:sp>
        <p:nvSpPr>
          <p:cNvPr id="14" name="Text 11"/>
          <p:cNvSpPr txBox="1"/>
          <p:nvPr/>
        </p:nvSpPr>
        <p:spPr>
          <a:xfrm>
            <a:off x="4494276" y="202996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Presumes capacity and supports decision-making</a:t>
            </a:r>
            <a:endParaRPr lang="en-US" sz="1400" dirty="0"/>
          </a:p>
        </p:txBody>
      </p:sp>
      <p:sp>
        <p:nvSpPr>
          <p:cNvPr id="15" name="Shape 12"/>
          <p:cNvSpPr/>
          <p:nvPr/>
        </p:nvSpPr>
        <p:spPr>
          <a:xfrm>
            <a:off x="8074152" y="137160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6" name="Shape 13"/>
          <p:cNvSpPr/>
          <p:nvPr/>
        </p:nvSpPr>
        <p:spPr>
          <a:xfrm>
            <a:off x="8257032" y="1554480"/>
            <a:ext cx="868680" cy="365760"/>
          </a:xfrm>
          <a:prstGeom prst="roundRect">
            <a:avLst>
              <a:gd name="adj" fmla="val 50000"/>
            </a:avLst>
          </a:prstGeom>
          <a:solidFill>
            <a:srgbClr val="E8453C"/>
          </a:solidFill>
          <a:ln w="12700">
            <a:solidFill>
              <a:srgbClr val="E8453C"/>
            </a:solidFill>
            <a:prstDash val="solid"/>
          </a:ln>
        </p:spPr>
        <p:txBody>
          <a:bodyPr/>
          <a:lstStyle/>
          <a:p>
            <a:endParaRPr lang="en-GB"/>
          </a:p>
        </p:txBody>
      </p:sp>
      <p:sp>
        <p:nvSpPr>
          <p:cNvPr id="17" name="Text 14"/>
          <p:cNvSpPr txBox="1"/>
          <p:nvPr/>
        </p:nvSpPr>
        <p:spPr>
          <a:xfrm>
            <a:off x="8257032" y="1554480"/>
            <a:ext cx="868680" cy="365760"/>
          </a:xfrm>
          <a:prstGeom prst="rect">
            <a:avLst/>
          </a:prstGeom>
          <a:noFill/>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2014</a:t>
            </a:r>
            <a:endParaRPr lang="en-US" sz="1400" dirty="0"/>
          </a:p>
        </p:txBody>
      </p:sp>
      <p:sp>
        <p:nvSpPr>
          <p:cNvPr id="18" name="Text 15"/>
          <p:cNvSpPr txBox="1"/>
          <p:nvPr/>
        </p:nvSpPr>
        <p:spPr>
          <a:xfrm>
            <a:off x="9262872" y="150876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Care Act</a:t>
            </a:r>
            <a:endParaRPr lang="en-US" sz="1500" dirty="0"/>
          </a:p>
        </p:txBody>
      </p:sp>
      <p:sp>
        <p:nvSpPr>
          <p:cNvPr id="19" name="Text 16"/>
          <p:cNvSpPr txBox="1"/>
          <p:nvPr/>
        </p:nvSpPr>
        <p:spPr>
          <a:xfrm>
            <a:off x="8257032" y="202996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Wellbeing duty, prevention and personalisation</a:t>
            </a:r>
            <a:endParaRPr lang="en-US" sz="1400" dirty="0"/>
          </a:p>
        </p:txBody>
      </p:sp>
      <p:sp>
        <p:nvSpPr>
          <p:cNvPr id="20" name="Shape 17"/>
          <p:cNvSpPr/>
          <p:nvPr/>
        </p:nvSpPr>
        <p:spPr>
          <a:xfrm>
            <a:off x="548640" y="288036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1" name="Shape 18"/>
          <p:cNvSpPr/>
          <p:nvPr/>
        </p:nvSpPr>
        <p:spPr>
          <a:xfrm>
            <a:off x="731520" y="3063240"/>
            <a:ext cx="868680" cy="365760"/>
          </a:xfrm>
          <a:prstGeom prst="roundRect">
            <a:avLst>
              <a:gd name="adj" fmla="val 50000"/>
            </a:avLst>
          </a:prstGeom>
          <a:solidFill>
            <a:srgbClr val="2FBF71"/>
          </a:solidFill>
          <a:ln w="12700">
            <a:solidFill>
              <a:srgbClr val="2FBF71"/>
            </a:solidFill>
            <a:prstDash val="solid"/>
          </a:ln>
        </p:spPr>
        <p:txBody>
          <a:bodyPr/>
          <a:lstStyle/>
          <a:p>
            <a:endParaRPr lang="en-GB"/>
          </a:p>
        </p:txBody>
      </p:sp>
      <p:sp>
        <p:nvSpPr>
          <p:cNvPr id="22" name="Text 19"/>
          <p:cNvSpPr txBox="1"/>
          <p:nvPr/>
        </p:nvSpPr>
        <p:spPr>
          <a:xfrm>
            <a:off x="731520" y="3063240"/>
            <a:ext cx="868680" cy="365760"/>
          </a:xfrm>
          <a:prstGeom prst="rect">
            <a:avLst/>
          </a:prstGeom>
          <a:noFill/>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2019</a:t>
            </a:r>
            <a:endParaRPr lang="en-US" sz="1400" dirty="0"/>
          </a:p>
        </p:txBody>
      </p:sp>
      <p:sp>
        <p:nvSpPr>
          <p:cNvPr id="23" name="Text 20"/>
          <p:cNvSpPr txBox="1"/>
          <p:nvPr/>
        </p:nvSpPr>
        <p:spPr>
          <a:xfrm>
            <a:off x="1737360" y="301752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NHS Long Term Plan</a:t>
            </a:r>
            <a:endParaRPr lang="en-US" sz="1500" dirty="0"/>
          </a:p>
        </p:txBody>
      </p:sp>
      <p:sp>
        <p:nvSpPr>
          <p:cNvPr id="24" name="Text 21"/>
          <p:cNvSpPr txBox="1"/>
          <p:nvPr/>
        </p:nvSpPr>
        <p:spPr>
          <a:xfrm>
            <a:off x="731520" y="353872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Proactive, integrated, community-based care (NHS England, 2019)</a:t>
            </a:r>
            <a:endParaRPr lang="en-US" sz="1400" dirty="0"/>
          </a:p>
        </p:txBody>
      </p:sp>
      <p:sp>
        <p:nvSpPr>
          <p:cNvPr id="25" name="Shape 22"/>
          <p:cNvSpPr/>
          <p:nvPr/>
        </p:nvSpPr>
        <p:spPr>
          <a:xfrm>
            <a:off x="4311396" y="288036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6" name="Shape 23"/>
          <p:cNvSpPr/>
          <p:nvPr/>
        </p:nvSpPr>
        <p:spPr>
          <a:xfrm>
            <a:off x="4494276" y="3063240"/>
            <a:ext cx="868680" cy="365760"/>
          </a:xfrm>
          <a:prstGeom prst="roundRect">
            <a:avLst>
              <a:gd name="adj" fmla="val 50000"/>
            </a:avLst>
          </a:prstGeom>
          <a:solidFill>
            <a:srgbClr val="3A86FF"/>
          </a:solidFill>
          <a:ln w="12700">
            <a:solidFill>
              <a:srgbClr val="3A86FF"/>
            </a:solidFill>
            <a:prstDash val="solid"/>
          </a:ln>
        </p:spPr>
        <p:txBody>
          <a:bodyPr/>
          <a:lstStyle/>
          <a:p>
            <a:endParaRPr lang="en-GB"/>
          </a:p>
        </p:txBody>
      </p:sp>
      <p:sp>
        <p:nvSpPr>
          <p:cNvPr id="27" name="Text 24"/>
          <p:cNvSpPr txBox="1"/>
          <p:nvPr/>
        </p:nvSpPr>
        <p:spPr>
          <a:xfrm>
            <a:off x="4494276" y="3063240"/>
            <a:ext cx="868680" cy="365760"/>
          </a:xfrm>
          <a:prstGeom prst="rect">
            <a:avLst/>
          </a:prstGeom>
          <a:noFill/>
        </p:spPr>
        <p:txBody>
          <a:bodyPr wrap="square" lIns="0" tIns="0" rIns="0" bIns="0" rtlCol="0" anchor="ctr"/>
          <a:lstStyle/>
          <a:p>
            <a:pPr marL="0" indent="0" algn="ctr">
              <a:buNone/>
            </a:pPr>
            <a:r>
              <a:rPr lang="en-US" sz="1400" b="1" dirty="0">
                <a:solidFill>
                  <a:srgbClr val="FFFFFF"/>
                </a:solidFill>
                <a:latin typeface="Calibri" panose="020F0502020204030204" pitchFamily="34" charset="0"/>
                <a:ea typeface="Calibri" panose="020F0502020204030204" pitchFamily="34" charset="-122"/>
                <a:cs typeface="Calibri" panose="020F0502020204030204" pitchFamily="34" charset="-120"/>
              </a:rPr>
              <a:t>2021</a:t>
            </a:r>
            <a:endParaRPr lang="en-US" sz="1400" dirty="0"/>
          </a:p>
        </p:txBody>
      </p:sp>
      <p:sp>
        <p:nvSpPr>
          <p:cNvPr id="28" name="Text 25"/>
          <p:cNvSpPr txBox="1"/>
          <p:nvPr/>
        </p:nvSpPr>
        <p:spPr>
          <a:xfrm>
            <a:off x="5500116" y="301752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People at the Heart of Care</a:t>
            </a:r>
            <a:endParaRPr lang="en-US" sz="1500" dirty="0"/>
          </a:p>
        </p:txBody>
      </p:sp>
      <p:sp>
        <p:nvSpPr>
          <p:cNvPr id="29" name="Text 26"/>
          <p:cNvSpPr txBox="1"/>
          <p:nvPr/>
        </p:nvSpPr>
        <p:spPr>
          <a:xfrm>
            <a:off x="4494276" y="353872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Choice, control, housing and technology (DHSC, 2021)</a:t>
            </a:r>
            <a:endParaRPr lang="en-US" sz="1400" dirty="0"/>
          </a:p>
        </p:txBody>
      </p:sp>
      <p:sp>
        <p:nvSpPr>
          <p:cNvPr id="30" name="Shape 27"/>
          <p:cNvSpPr/>
          <p:nvPr/>
        </p:nvSpPr>
        <p:spPr>
          <a:xfrm>
            <a:off x="8074152" y="2880360"/>
            <a:ext cx="3566160" cy="1371600"/>
          </a:xfrm>
          <a:prstGeom prst="roundRect">
            <a:avLst>
              <a:gd name="adj" fmla="val 8000"/>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31" name="Shape 28"/>
          <p:cNvSpPr/>
          <p:nvPr/>
        </p:nvSpPr>
        <p:spPr>
          <a:xfrm>
            <a:off x="8257032" y="3063240"/>
            <a:ext cx="868680" cy="365760"/>
          </a:xfrm>
          <a:prstGeom prst="roundRect">
            <a:avLst>
              <a:gd name="adj" fmla="val 50000"/>
            </a:avLst>
          </a:prstGeom>
          <a:solidFill>
            <a:srgbClr val="F7B32B"/>
          </a:solidFill>
          <a:ln w="12700">
            <a:solidFill>
              <a:srgbClr val="F7B32B"/>
            </a:solidFill>
            <a:prstDash val="solid"/>
          </a:ln>
        </p:spPr>
        <p:txBody>
          <a:bodyPr/>
          <a:lstStyle/>
          <a:p>
            <a:endParaRPr lang="en-GB"/>
          </a:p>
        </p:txBody>
      </p:sp>
      <p:sp>
        <p:nvSpPr>
          <p:cNvPr id="32" name="Text 29"/>
          <p:cNvSpPr txBox="1"/>
          <p:nvPr/>
        </p:nvSpPr>
        <p:spPr>
          <a:xfrm>
            <a:off x="8257032" y="3063240"/>
            <a:ext cx="868680" cy="365760"/>
          </a:xfrm>
          <a:prstGeom prst="rect">
            <a:avLst/>
          </a:prstGeom>
          <a:noFill/>
        </p:spPr>
        <p:txBody>
          <a:bodyPr wrap="square" lIns="0" tIns="0" rIns="0" bIns="0" rtlCol="0" anchor="ctr"/>
          <a:lstStyle/>
          <a:p>
            <a:pPr marL="0" indent="0" algn="ctr">
              <a:buNone/>
            </a:pPr>
            <a:r>
              <a:rPr lang="en-US" sz="1400" b="1" dirty="0">
                <a:solidFill>
                  <a:srgbClr val="22254B"/>
                </a:solidFill>
                <a:latin typeface="Calibri" panose="020F0502020204030204" pitchFamily="34" charset="0"/>
                <a:ea typeface="Calibri" panose="020F0502020204030204" pitchFamily="34" charset="-122"/>
                <a:cs typeface="Calibri" panose="020F0502020204030204" pitchFamily="34" charset="-120"/>
              </a:rPr>
              <a:t>2025</a:t>
            </a:r>
            <a:endParaRPr lang="en-US" sz="1400" dirty="0"/>
          </a:p>
        </p:txBody>
      </p:sp>
      <p:sp>
        <p:nvSpPr>
          <p:cNvPr id="33" name="Text 30"/>
          <p:cNvSpPr txBox="1"/>
          <p:nvPr/>
        </p:nvSpPr>
        <p:spPr>
          <a:xfrm>
            <a:off x="9262872" y="3017520"/>
            <a:ext cx="2286000" cy="45720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10 Year Health Plan</a:t>
            </a:r>
            <a:endParaRPr lang="en-US" sz="1500" dirty="0"/>
          </a:p>
        </p:txBody>
      </p:sp>
      <p:sp>
        <p:nvSpPr>
          <p:cNvPr id="34" name="Text 31"/>
          <p:cNvSpPr txBox="1"/>
          <p:nvPr/>
        </p:nvSpPr>
        <p:spPr>
          <a:xfrm>
            <a:off x="8257032" y="3538728"/>
            <a:ext cx="3200400" cy="68580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Community and digital shift; Casey Commission on social care (DHSC, 2025)</a:t>
            </a:r>
            <a:endParaRPr lang="en-US" sz="1400" dirty="0"/>
          </a:p>
        </p:txBody>
      </p:sp>
      <p:sp>
        <p:nvSpPr>
          <p:cNvPr id="35" name="Shape 32"/>
          <p:cNvSpPr/>
          <p:nvPr/>
        </p:nvSpPr>
        <p:spPr>
          <a:xfrm>
            <a:off x="548640" y="4526280"/>
            <a:ext cx="5440680" cy="1554480"/>
          </a:xfrm>
          <a:prstGeom prst="roundRect">
            <a:avLst>
              <a:gd name="adj" fmla="val 7059"/>
            </a:avLst>
          </a:prstGeom>
          <a:solidFill>
            <a:srgbClr val="E6F7EE"/>
          </a:solidFill>
          <a:ln w="12700">
            <a:solidFill>
              <a:srgbClr val="E6F7EE"/>
            </a:solidFill>
            <a:prstDash val="solid"/>
          </a:ln>
        </p:spPr>
        <p:txBody>
          <a:bodyPr/>
          <a:lstStyle/>
          <a:p>
            <a:endParaRPr lang="en-GB"/>
          </a:p>
        </p:txBody>
      </p:sp>
      <p:sp>
        <p:nvSpPr>
          <p:cNvPr id="36" name="Shape 33"/>
          <p:cNvSpPr/>
          <p:nvPr/>
        </p:nvSpPr>
        <p:spPr>
          <a:xfrm>
            <a:off x="731520" y="4663440"/>
            <a:ext cx="457200" cy="457200"/>
          </a:xfrm>
          <a:prstGeom prst="ellipse">
            <a:avLst/>
          </a:prstGeom>
          <a:solidFill>
            <a:srgbClr val="2FBF71"/>
          </a:solidFill>
          <a:ln w="12700">
            <a:solidFill>
              <a:srgbClr val="2FBF71"/>
            </a:solidFill>
            <a:prstDash val="solid"/>
          </a:ln>
        </p:spPr>
        <p:txBody>
          <a:bodyPr/>
          <a:lstStyle/>
          <a:p>
            <a:endParaRPr lang="en-GB"/>
          </a:p>
        </p:txBody>
      </p:sp>
      <p:pic>
        <p:nvPicPr>
          <p:cNvPr id="37" name="Image 1" descr="preencoded.png"/>
          <p:cNvPicPr>
            <a:picLocks noChangeAspect="1"/>
          </p:cNvPicPr>
          <p:nvPr/>
        </p:nvPicPr>
        <p:blipFill>
          <a:blip r:embed="rId6"/>
          <a:stretch>
            <a:fillRect/>
          </a:stretch>
        </p:blipFill>
        <p:spPr>
          <a:xfrm>
            <a:off x="845820" y="4777740"/>
            <a:ext cx="228600" cy="228600"/>
          </a:xfrm>
          <a:prstGeom prst="rect">
            <a:avLst/>
          </a:prstGeom>
        </p:spPr>
      </p:pic>
      <p:sp>
        <p:nvSpPr>
          <p:cNvPr id="38" name="Text 34"/>
          <p:cNvSpPr txBox="1"/>
          <p:nvPr/>
        </p:nvSpPr>
        <p:spPr>
          <a:xfrm>
            <a:off x="1325880" y="4663440"/>
            <a:ext cx="4480560" cy="457200"/>
          </a:xfrm>
          <a:prstGeom prst="rect">
            <a:avLst/>
          </a:prstGeom>
          <a:noFill/>
        </p:spPr>
        <p:txBody>
          <a:bodyPr wrap="square" lIns="0" tIns="0" rIns="0" bIns="0" rtlCol="0" anchor="ctr"/>
          <a:lstStyle/>
          <a:p>
            <a:pPr marL="0" indent="0">
              <a:buNone/>
            </a:pPr>
            <a:r>
              <a:rPr lang="en-US" sz="1700" b="1" dirty="0">
                <a:solidFill>
                  <a:srgbClr val="1D8F52"/>
                </a:solidFill>
                <a:latin typeface="Calibri" panose="020F0502020204030204" pitchFamily="34" charset="0"/>
                <a:ea typeface="Calibri" panose="020F0502020204030204" pitchFamily="34" charset="-122"/>
                <a:cs typeface="Calibri" panose="020F0502020204030204" pitchFamily="34" charset="-120"/>
              </a:rPr>
              <a:t>Strengths</a:t>
            </a:r>
            <a:endParaRPr lang="en-US" sz="1700" dirty="0"/>
          </a:p>
        </p:txBody>
      </p:sp>
      <p:sp>
        <p:nvSpPr>
          <p:cNvPr id="39" name="Text 35"/>
          <p:cNvSpPr txBox="1"/>
          <p:nvPr/>
        </p:nvSpPr>
        <p:spPr>
          <a:xfrm>
            <a:off x="777240" y="5212080"/>
            <a:ext cx="5029200" cy="82296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Rights-based, preventive and person-centred direction of travel across successive policies.</a:t>
            </a:r>
            <a:endParaRPr lang="en-US" sz="1500" dirty="0"/>
          </a:p>
        </p:txBody>
      </p:sp>
      <p:sp>
        <p:nvSpPr>
          <p:cNvPr id="40" name="Shape 36"/>
          <p:cNvSpPr/>
          <p:nvPr/>
        </p:nvSpPr>
        <p:spPr>
          <a:xfrm>
            <a:off x="6199632" y="4526280"/>
            <a:ext cx="5440680" cy="1554480"/>
          </a:xfrm>
          <a:prstGeom prst="roundRect">
            <a:avLst>
              <a:gd name="adj" fmla="val 7059"/>
            </a:avLst>
          </a:prstGeom>
          <a:solidFill>
            <a:srgbClr val="FDECEA"/>
          </a:solidFill>
          <a:ln w="12700">
            <a:solidFill>
              <a:srgbClr val="FDECEA"/>
            </a:solidFill>
            <a:prstDash val="solid"/>
          </a:ln>
        </p:spPr>
        <p:txBody>
          <a:bodyPr/>
          <a:lstStyle/>
          <a:p>
            <a:endParaRPr lang="en-GB"/>
          </a:p>
        </p:txBody>
      </p:sp>
      <p:sp>
        <p:nvSpPr>
          <p:cNvPr id="41" name="Shape 37"/>
          <p:cNvSpPr/>
          <p:nvPr/>
        </p:nvSpPr>
        <p:spPr>
          <a:xfrm>
            <a:off x="6382512" y="4663440"/>
            <a:ext cx="457200" cy="457200"/>
          </a:xfrm>
          <a:prstGeom prst="ellipse">
            <a:avLst/>
          </a:prstGeom>
          <a:solidFill>
            <a:srgbClr val="E8453C"/>
          </a:solidFill>
          <a:ln w="12700">
            <a:solidFill>
              <a:srgbClr val="E8453C"/>
            </a:solidFill>
            <a:prstDash val="solid"/>
          </a:ln>
        </p:spPr>
        <p:txBody>
          <a:bodyPr/>
          <a:lstStyle/>
          <a:p>
            <a:endParaRPr lang="en-GB"/>
          </a:p>
        </p:txBody>
      </p:sp>
      <p:pic>
        <p:nvPicPr>
          <p:cNvPr id="42" name="Image 2" descr="preencoded.png"/>
          <p:cNvPicPr>
            <a:picLocks noChangeAspect="1"/>
          </p:cNvPicPr>
          <p:nvPr/>
        </p:nvPicPr>
        <p:blipFill>
          <a:blip r:embed="rId7"/>
          <a:stretch>
            <a:fillRect/>
          </a:stretch>
        </p:blipFill>
        <p:spPr>
          <a:xfrm>
            <a:off x="6496812" y="4777740"/>
            <a:ext cx="228600" cy="228600"/>
          </a:xfrm>
          <a:prstGeom prst="rect">
            <a:avLst/>
          </a:prstGeom>
        </p:spPr>
      </p:pic>
      <p:sp>
        <p:nvSpPr>
          <p:cNvPr id="43" name="Text 38"/>
          <p:cNvSpPr txBox="1"/>
          <p:nvPr/>
        </p:nvSpPr>
        <p:spPr>
          <a:xfrm>
            <a:off x="6976872" y="4663440"/>
            <a:ext cx="4480560" cy="457200"/>
          </a:xfrm>
          <a:prstGeom prst="rect">
            <a:avLst/>
          </a:prstGeom>
          <a:noFill/>
        </p:spPr>
        <p:txBody>
          <a:bodyPr wrap="square" lIns="0" tIns="0" rIns="0" bIns="0" rtlCol="0" anchor="ctr"/>
          <a:lstStyle/>
          <a:p>
            <a:pPr marL="0" indent="0">
              <a:buNone/>
            </a:pPr>
            <a:r>
              <a:rPr lang="en-US" sz="1700" b="1" dirty="0">
                <a:solidFill>
                  <a:srgbClr val="C23128"/>
                </a:solidFill>
                <a:latin typeface="Calibri" panose="020F0502020204030204" pitchFamily="34" charset="0"/>
                <a:ea typeface="Calibri" panose="020F0502020204030204" pitchFamily="34" charset="-122"/>
                <a:cs typeface="Calibri" panose="020F0502020204030204" pitchFamily="34" charset="-120"/>
              </a:rPr>
              <a:t>Limitations</a:t>
            </a:r>
            <a:endParaRPr lang="en-US" sz="1700" dirty="0"/>
          </a:p>
        </p:txBody>
      </p:sp>
      <p:sp>
        <p:nvSpPr>
          <p:cNvPr id="44" name="Text 39"/>
          <p:cNvSpPr txBox="1"/>
          <p:nvPr/>
        </p:nvSpPr>
        <p:spPr>
          <a:xfrm>
            <a:off x="6428232" y="5212080"/>
            <a:ext cx="5029200" cy="82296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Duties not matched by funding; reform repeatedly delayed (UK Parliament, 2025); unmet need persists (Age UK, 2024).</a:t>
            </a:r>
            <a:endParaRPr lang="en-US" sz="1500" dirty="0"/>
          </a:p>
        </p:txBody>
      </p:sp>
      <p:sp>
        <p:nvSpPr>
          <p:cNvPr id="4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8</a:t>
            </a:fld>
            <a:endParaRPr lang="en-US"/>
          </a:p>
        </p:txBody>
      </p:sp>
      <p:pic>
        <p:nvPicPr>
          <p:cNvPr id="50" name="Audio 49">
            <a:hlinkClick r:id="" action="ppaction://media"/>
            <a:extLst>
              <a:ext uri="{FF2B5EF4-FFF2-40B4-BE49-F238E27FC236}">
                <a16:creationId xmlns:a16="http://schemas.microsoft.com/office/drawing/2014/main" id="{A6183BA7-8E14-4AA2-8465-CF649E89EE1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2111"/>
    </mc:Choice>
    <mc:Fallback>
      <p:transition spd="slow" advTm="92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Current UK provision: who supports older people?</a:t>
            </a:r>
            <a:endParaRPr lang="en-US" sz="3000" dirty="0"/>
          </a:p>
        </p:txBody>
      </p:sp>
      <p:sp>
        <p:nvSpPr>
          <p:cNvPr id="3" name="Shape 1"/>
          <p:cNvSpPr/>
          <p:nvPr/>
        </p:nvSpPr>
        <p:spPr>
          <a:xfrm>
            <a:off x="10972800" y="429768"/>
            <a:ext cx="640080" cy="640080"/>
          </a:xfrm>
          <a:prstGeom prst="ellipse">
            <a:avLst/>
          </a:prstGeom>
          <a:solidFill>
            <a:srgbClr val="E8453C"/>
          </a:solidFill>
          <a:ln w="12700">
            <a:solidFill>
              <a:srgbClr val="E8453C"/>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6949440"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713232" y="1508760"/>
            <a:ext cx="566928" cy="566928"/>
          </a:xfrm>
          <a:prstGeom prst="ellipse">
            <a:avLst/>
          </a:prstGeom>
          <a:solidFill>
            <a:srgbClr val="3B2C85"/>
          </a:solidFill>
          <a:ln w="12700">
            <a:solidFill>
              <a:srgbClr val="3B2C85"/>
            </a:solidFill>
            <a:prstDash val="solid"/>
          </a:ln>
        </p:spPr>
        <p:txBody>
          <a:bodyPr/>
          <a:lstStyle/>
          <a:p>
            <a:endParaRPr lang="en-GB"/>
          </a:p>
        </p:txBody>
      </p:sp>
      <p:pic>
        <p:nvPicPr>
          <p:cNvPr id="7" name="Image 1" descr="preencoded.png"/>
          <p:cNvPicPr>
            <a:picLocks noChangeAspect="1"/>
          </p:cNvPicPr>
          <p:nvPr/>
        </p:nvPicPr>
        <p:blipFill>
          <a:blip r:embed="rId6"/>
          <a:stretch>
            <a:fillRect/>
          </a:stretch>
        </p:blipFill>
        <p:spPr>
          <a:xfrm>
            <a:off x="854964" y="1650492"/>
            <a:ext cx="283464" cy="283464"/>
          </a:xfrm>
          <a:prstGeom prst="rect">
            <a:avLst/>
          </a:prstGeom>
        </p:spPr>
      </p:pic>
      <p:sp>
        <p:nvSpPr>
          <p:cNvPr id="8" name="Text 4"/>
          <p:cNvSpPr txBox="1"/>
          <p:nvPr/>
        </p:nvSpPr>
        <p:spPr>
          <a:xfrm>
            <a:off x="1463040" y="1444752"/>
            <a:ext cx="5897880" cy="347472"/>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Local authority adult social care</a:t>
            </a:r>
            <a:endParaRPr lang="en-US" sz="1600" dirty="0"/>
          </a:p>
        </p:txBody>
      </p:sp>
      <p:sp>
        <p:nvSpPr>
          <p:cNvPr id="9" name="Text 5"/>
          <p:cNvSpPr txBox="1"/>
          <p:nvPr/>
        </p:nvSpPr>
        <p:spPr>
          <a:xfrm>
            <a:off x="1463040" y="1792224"/>
            <a:ext cx="5897880" cy="347472"/>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Needs assessment, home care, direct payments</a:t>
            </a:r>
            <a:endParaRPr lang="en-US" sz="1400" dirty="0"/>
          </a:p>
        </p:txBody>
      </p:sp>
      <p:sp>
        <p:nvSpPr>
          <p:cNvPr id="10" name="Shape 6"/>
          <p:cNvSpPr/>
          <p:nvPr/>
        </p:nvSpPr>
        <p:spPr>
          <a:xfrm>
            <a:off x="548640" y="2313432"/>
            <a:ext cx="6949440"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1" name="Shape 7"/>
          <p:cNvSpPr/>
          <p:nvPr/>
        </p:nvSpPr>
        <p:spPr>
          <a:xfrm>
            <a:off x="713232" y="2450592"/>
            <a:ext cx="566928" cy="566928"/>
          </a:xfrm>
          <a:prstGeom prst="ellipse">
            <a:avLst/>
          </a:prstGeom>
          <a:solidFill>
            <a:srgbClr val="0A8F8F"/>
          </a:solidFill>
          <a:ln w="12700">
            <a:solidFill>
              <a:srgbClr val="0A8F8F"/>
            </a:solidFill>
            <a:prstDash val="solid"/>
          </a:ln>
        </p:spPr>
        <p:txBody>
          <a:bodyPr/>
          <a:lstStyle/>
          <a:p>
            <a:endParaRPr lang="en-GB"/>
          </a:p>
        </p:txBody>
      </p:sp>
      <p:pic>
        <p:nvPicPr>
          <p:cNvPr id="12" name="Image 2" descr="preencoded.png"/>
          <p:cNvPicPr>
            <a:picLocks noChangeAspect="1"/>
          </p:cNvPicPr>
          <p:nvPr/>
        </p:nvPicPr>
        <p:blipFill>
          <a:blip r:embed="rId7"/>
          <a:stretch>
            <a:fillRect/>
          </a:stretch>
        </p:blipFill>
        <p:spPr>
          <a:xfrm>
            <a:off x="854964" y="2592324"/>
            <a:ext cx="283464" cy="283464"/>
          </a:xfrm>
          <a:prstGeom prst="rect">
            <a:avLst/>
          </a:prstGeom>
        </p:spPr>
      </p:pic>
      <p:sp>
        <p:nvSpPr>
          <p:cNvPr id="13" name="Text 8"/>
          <p:cNvSpPr txBox="1"/>
          <p:nvPr/>
        </p:nvSpPr>
        <p:spPr>
          <a:xfrm>
            <a:off x="1463040" y="2386584"/>
            <a:ext cx="5897880" cy="347472"/>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NHS primary and community care</a:t>
            </a:r>
            <a:endParaRPr lang="en-US" sz="1600" dirty="0"/>
          </a:p>
        </p:txBody>
      </p:sp>
      <p:sp>
        <p:nvSpPr>
          <p:cNvPr id="14" name="Text 9"/>
          <p:cNvSpPr txBox="1"/>
          <p:nvPr/>
        </p:nvSpPr>
        <p:spPr>
          <a:xfrm>
            <a:off x="1463040" y="2734056"/>
            <a:ext cx="5897880" cy="347472"/>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GPs, community nursing, intermediate care, falls services</a:t>
            </a:r>
            <a:endParaRPr lang="en-US" sz="1400" dirty="0"/>
          </a:p>
        </p:txBody>
      </p:sp>
      <p:sp>
        <p:nvSpPr>
          <p:cNvPr id="15" name="Shape 10"/>
          <p:cNvSpPr/>
          <p:nvPr/>
        </p:nvSpPr>
        <p:spPr>
          <a:xfrm>
            <a:off x="548640" y="3255264"/>
            <a:ext cx="6949440"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6" name="Shape 11"/>
          <p:cNvSpPr/>
          <p:nvPr/>
        </p:nvSpPr>
        <p:spPr>
          <a:xfrm>
            <a:off x="713232" y="3392424"/>
            <a:ext cx="566928" cy="566928"/>
          </a:xfrm>
          <a:prstGeom prst="ellipse">
            <a:avLst/>
          </a:prstGeom>
          <a:solidFill>
            <a:srgbClr val="E8453C"/>
          </a:solidFill>
          <a:ln w="12700">
            <a:solidFill>
              <a:srgbClr val="E8453C"/>
            </a:solidFill>
            <a:prstDash val="solid"/>
          </a:ln>
        </p:spPr>
        <p:txBody>
          <a:bodyPr/>
          <a:lstStyle/>
          <a:p>
            <a:endParaRPr lang="en-GB"/>
          </a:p>
        </p:txBody>
      </p:sp>
      <p:pic>
        <p:nvPicPr>
          <p:cNvPr id="17" name="Image 3" descr="preencoded.png"/>
          <p:cNvPicPr>
            <a:picLocks noChangeAspect="1"/>
          </p:cNvPicPr>
          <p:nvPr/>
        </p:nvPicPr>
        <p:blipFill>
          <a:blip r:embed="rId8"/>
          <a:stretch>
            <a:fillRect/>
          </a:stretch>
        </p:blipFill>
        <p:spPr>
          <a:xfrm>
            <a:off x="854964" y="3534156"/>
            <a:ext cx="283464" cy="283464"/>
          </a:xfrm>
          <a:prstGeom prst="rect">
            <a:avLst/>
          </a:prstGeom>
        </p:spPr>
      </p:pic>
      <p:sp>
        <p:nvSpPr>
          <p:cNvPr id="18" name="Text 12"/>
          <p:cNvSpPr txBox="1"/>
          <p:nvPr/>
        </p:nvSpPr>
        <p:spPr>
          <a:xfrm>
            <a:off x="1463040" y="3328416"/>
            <a:ext cx="5897880" cy="347472"/>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Voluntary and community sector</a:t>
            </a:r>
            <a:endParaRPr lang="en-US" sz="1600" dirty="0"/>
          </a:p>
        </p:txBody>
      </p:sp>
      <p:sp>
        <p:nvSpPr>
          <p:cNvPr id="19" name="Text 13"/>
          <p:cNvSpPr txBox="1"/>
          <p:nvPr/>
        </p:nvSpPr>
        <p:spPr>
          <a:xfrm>
            <a:off x="1463040" y="3675888"/>
            <a:ext cx="5897880" cy="347472"/>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Befriending, information and advice, day activities (e.g. Age UK)</a:t>
            </a:r>
            <a:endParaRPr lang="en-US" sz="1400" dirty="0"/>
          </a:p>
        </p:txBody>
      </p:sp>
      <p:sp>
        <p:nvSpPr>
          <p:cNvPr id="20" name="Shape 14"/>
          <p:cNvSpPr/>
          <p:nvPr/>
        </p:nvSpPr>
        <p:spPr>
          <a:xfrm>
            <a:off x="548640" y="4197096"/>
            <a:ext cx="6949440"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1" name="Shape 15"/>
          <p:cNvSpPr/>
          <p:nvPr/>
        </p:nvSpPr>
        <p:spPr>
          <a:xfrm>
            <a:off x="713232" y="4334256"/>
            <a:ext cx="566928" cy="566928"/>
          </a:xfrm>
          <a:prstGeom prst="ellipse">
            <a:avLst/>
          </a:prstGeom>
          <a:solidFill>
            <a:srgbClr val="2FBF71"/>
          </a:solidFill>
          <a:ln w="12700">
            <a:solidFill>
              <a:srgbClr val="2FBF71"/>
            </a:solidFill>
            <a:prstDash val="solid"/>
          </a:ln>
        </p:spPr>
        <p:txBody>
          <a:bodyPr/>
          <a:lstStyle/>
          <a:p>
            <a:endParaRPr lang="en-GB"/>
          </a:p>
        </p:txBody>
      </p:sp>
      <p:pic>
        <p:nvPicPr>
          <p:cNvPr id="22" name="Image 4" descr="preencoded.png"/>
          <p:cNvPicPr>
            <a:picLocks noChangeAspect="1"/>
          </p:cNvPicPr>
          <p:nvPr/>
        </p:nvPicPr>
        <p:blipFill>
          <a:blip r:embed="rId9"/>
          <a:stretch>
            <a:fillRect/>
          </a:stretch>
        </p:blipFill>
        <p:spPr>
          <a:xfrm>
            <a:off x="854964" y="4475988"/>
            <a:ext cx="283464" cy="283464"/>
          </a:xfrm>
          <a:prstGeom prst="rect">
            <a:avLst/>
          </a:prstGeom>
        </p:spPr>
      </p:pic>
      <p:sp>
        <p:nvSpPr>
          <p:cNvPr id="23" name="Text 16"/>
          <p:cNvSpPr txBox="1"/>
          <p:nvPr/>
        </p:nvSpPr>
        <p:spPr>
          <a:xfrm>
            <a:off x="1463040" y="4270248"/>
            <a:ext cx="5897880" cy="347472"/>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Housing and adaptations</a:t>
            </a:r>
            <a:endParaRPr lang="en-US" sz="1600" dirty="0"/>
          </a:p>
        </p:txBody>
      </p:sp>
      <p:sp>
        <p:nvSpPr>
          <p:cNvPr id="24" name="Text 17"/>
          <p:cNvSpPr txBox="1"/>
          <p:nvPr/>
        </p:nvSpPr>
        <p:spPr>
          <a:xfrm>
            <a:off x="1463040" y="4617720"/>
            <a:ext cx="5897880" cy="347472"/>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Home adaptations, sheltered and extra-care housing</a:t>
            </a:r>
            <a:endParaRPr lang="en-US" sz="1400" dirty="0"/>
          </a:p>
        </p:txBody>
      </p:sp>
      <p:sp>
        <p:nvSpPr>
          <p:cNvPr id="25" name="Shape 18"/>
          <p:cNvSpPr/>
          <p:nvPr/>
        </p:nvSpPr>
        <p:spPr>
          <a:xfrm>
            <a:off x="548640" y="5138928"/>
            <a:ext cx="6949440"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6" name="Shape 19"/>
          <p:cNvSpPr/>
          <p:nvPr/>
        </p:nvSpPr>
        <p:spPr>
          <a:xfrm>
            <a:off x="713232" y="5276088"/>
            <a:ext cx="566928" cy="566928"/>
          </a:xfrm>
          <a:prstGeom prst="ellipse">
            <a:avLst/>
          </a:prstGeom>
          <a:solidFill>
            <a:srgbClr val="7A5AF8"/>
          </a:solidFill>
          <a:ln w="12700">
            <a:solidFill>
              <a:srgbClr val="7A5AF8"/>
            </a:solidFill>
            <a:prstDash val="solid"/>
          </a:ln>
        </p:spPr>
        <p:txBody>
          <a:bodyPr/>
          <a:lstStyle/>
          <a:p>
            <a:endParaRPr lang="en-GB"/>
          </a:p>
        </p:txBody>
      </p:sp>
      <p:pic>
        <p:nvPicPr>
          <p:cNvPr id="27" name="Image 5" descr="preencoded.png"/>
          <p:cNvPicPr>
            <a:picLocks noChangeAspect="1"/>
          </p:cNvPicPr>
          <p:nvPr/>
        </p:nvPicPr>
        <p:blipFill>
          <a:blip r:embed="rId10"/>
          <a:stretch>
            <a:fillRect/>
          </a:stretch>
        </p:blipFill>
        <p:spPr>
          <a:xfrm>
            <a:off x="854964" y="5417820"/>
            <a:ext cx="283464" cy="283464"/>
          </a:xfrm>
          <a:prstGeom prst="rect">
            <a:avLst/>
          </a:prstGeom>
        </p:spPr>
      </p:pic>
      <p:sp>
        <p:nvSpPr>
          <p:cNvPr id="28" name="Text 20"/>
          <p:cNvSpPr txBox="1"/>
          <p:nvPr/>
        </p:nvSpPr>
        <p:spPr>
          <a:xfrm>
            <a:off x="1463040" y="5212080"/>
            <a:ext cx="5897880" cy="347472"/>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Family and unpaid carers</a:t>
            </a:r>
            <a:endParaRPr lang="en-US" sz="1600" dirty="0"/>
          </a:p>
        </p:txBody>
      </p:sp>
      <p:sp>
        <p:nvSpPr>
          <p:cNvPr id="29" name="Text 21"/>
          <p:cNvSpPr txBox="1"/>
          <p:nvPr/>
        </p:nvSpPr>
        <p:spPr>
          <a:xfrm>
            <a:off x="1463040" y="5559552"/>
            <a:ext cx="5897880" cy="347472"/>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A very large share of all care is provided informally</a:t>
            </a:r>
            <a:endParaRPr lang="en-US" sz="1400" dirty="0"/>
          </a:p>
        </p:txBody>
      </p:sp>
      <p:sp>
        <p:nvSpPr>
          <p:cNvPr id="30" name="Shape 22"/>
          <p:cNvSpPr/>
          <p:nvPr/>
        </p:nvSpPr>
        <p:spPr>
          <a:xfrm>
            <a:off x="7772400" y="1371600"/>
            <a:ext cx="3867912" cy="4617720"/>
          </a:xfrm>
          <a:prstGeom prst="roundRect">
            <a:avLst>
              <a:gd name="adj" fmla="val 2837"/>
            </a:avLst>
          </a:prstGeom>
          <a:solidFill>
            <a:srgbClr val="3B2C85"/>
          </a:solidFill>
          <a:ln w="12700">
            <a:solidFill>
              <a:srgbClr val="3B2C85"/>
            </a:solidFill>
            <a:prstDash val="solid"/>
          </a:ln>
        </p:spPr>
        <p:txBody>
          <a:bodyPr/>
          <a:lstStyle/>
          <a:p>
            <a:endParaRPr lang="en-GB"/>
          </a:p>
        </p:txBody>
      </p:sp>
      <p:sp>
        <p:nvSpPr>
          <p:cNvPr id="31" name="Text 23"/>
          <p:cNvSpPr txBox="1"/>
          <p:nvPr/>
        </p:nvSpPr>
        <p:spPr>
          <a:xfrm>
            <a:off x="8001000" y="1508760"/>
            <a:ext cx="3429000" cy="685800"/>
          </a:xfrm>
          <a:prstGeom prst="rect">
            <a:avLst/>
          </a:prstGeom>
          <a:noFill/>
        </p:spPr>
        <p:txBody>
          <a:bodyPr wrap="square" lIns="0" tIns="0" rIns="0" bIns="0" rtlCol="0" anchor="t"/>
          <a:lstStyle/>
          <a:p>
            <a:pPr marL="0" indent="0">
              <a:buNone/>
            </a:pPr>
            <a:r>
              <a:rPr lang="en-US" sz="1600" b="1" dirty="0">
                <a:solidFill>
                  <a:srgbClr val="FFFFFF"/>
                </a:solidFill>
                <a:latin typeface="Calibri" panose="020F0502020204030204" pitchFamily="34" charset="0"/>
                <a:ea typeface="Calibri" panose="020F0502020204030204" pitchFamily="34" charset="-122"/>
                <a:cs typeface="Calibri" panose="020F0502020204030204" pitchFamily="34" charset="-120"/>
              </a:rPr>
              <a:t>Evaluation: broad but fragmented, and under strain</a:t>
            </a:r>
            <a:endParaRPr lang="en-US" sz="1600" dirty="0"/>
          </a:p>
        </p:txBody>
      </p:sp>
      <p:sp>
        <p:nvSpPr>
          <p:cNvPr id="32" name="Text 24"/>
          <p:cNvSpPr txBox="1"/>
          <p:nvPr/>
        </p:nvSpPr>
        <p:spPr>
          <a:xfrm>
            <a:off x="8001000" y="2240280"/>
            <a:ext cx="1600200" cy="731520"/>
          </a:xfrm>
          <a:prstGeom prst="rect">
            <a:avLst/>
          </a:prstGeom>
          <a:noFill/>
        </p:spPr>
        <p:txBody>
          <a:bodyPr wrap="square" lIns="0" tIns="0" rIns="0" bIns="0" rtlCol="0" anchor="ctr"/>
          <a:lstStyle/>
          <a:p>
            <a:pPr marL="0" indent="0">
              <a:buNone/>
            </a:pPr>
            <a:r>
              <a:rPr lang="en-US" sz="2600" b="1" dirty="0">
                <a:solidFill>
                  <a:srgbClr val="F7B32B"/>
                </a:solidFill>
                <a:latin typeface="Cambria" panose="02040503050406030204" pitchFamily="34" charset="0"/>
                <a:ea typeface="Cambria" panose="02040503050406030204" pitchFamily="34" charset="-122"/>
                <a:cs typeface="Cambria" panose="02040503050406030204" pitchFamily="34" charset="-120"/>
              </a:rPr>
              <a:t>6.2%</a:t>
            </a:r>
            <a:endParaRPr lang="en-US" sz="2600" dirty="0"/>
          </a:p>
        </p:txBody>
      </p:sp>
      <p:sp>
        <p:nvSpPr>
          <p:cNvPr id="33" name="Text 25"/>
          <p:cNvSpPr txBox="1"/>
          <p:nvPr/>
        </p:nvSpPr>
        <p:spPr>
          <a:xfrm>
            <a:off x="9646920" y="2240280"/>
            <a:ext cx="1874520" cy="73152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adult social care vacancy rate, 2025/26</a:t>
            </a:r>
            <a:endParaRPr lang="en-US" sz="1400" dirty="0"/>
          </a:p>
        </p:txBody>
      </p:sp>
      <p:sp>
        <p:nvSpPr>
          <p:cNvPr id="34" name="Text 26"/>
          <p:cNvSpPr txBox="1"/>
          <p:nvPr/>
        </p:nvSpPr>
        <p:spPr>
          <a:xfrm>
            <a:off x="8001000" y="3063240"/>
            <a:ext cx="1600200" cy="731520"/>
          </a:xfrm>
          <a:prstGeom prst="rect">
            <a:avLst/>
          </a:prstGeom>
          <a:noFill/>
        </p:spPr>
        <p:txBody>
          <a:bodyPr wrap="square" lIns="0" tIns="0" rIns="0" bIns="0" rtlCol="0" anchor="ctr"/>
          <a:lstStyle/>
          <a:p>
            <a:pPr marL="0" indent="0">
              <a:buNone/>
            </a:pPr>
            <a:r>
              <a:rPr lang="en-US" sz="2600" b="1" dirty="0">
                <a:solidFill>
                  <a:srgbClr val="F7B32B"/>
                </a:solidFill>
                <a:latin typeface="Cambria" panose="02040503050406030204" pitchFamily="34" charset="0"/>
                <a:ea typeface="Cambria" panose="02040503050406030204" pitchFamily="34" charset="-122"/>
                <a:cs typeface="Cambria" panose="02040503050406030204" pitchFamily="34" charset="-120"/>
              </a:rPr>
              <a:t>3×</a:t>
            </a:r>
            <a:endParaRPr lang="en-US" sz="2600" dirty="0"/>
          </a:p>
        </p:txBody>
      </p:sp>
      <p:sp>
        <p:nvSpPr>
          <p:cNvPr id="35" name="Text 27"/>
          <p:cNvSpPr txBox="1"/>
          <p:nvPr/>
        </p:nvSpPr>
        <p:spPr>
          <a:xfrm>
            <a:off x="9646920" y="3063240"/>
            <a:ext cx="1874520" cy="73152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higher than the wider economy</a:t>
            </a:r>
            <a:endParaRPr lang="en-US" sz="1400" dirty="0"/>
          </a:p>
        </p:txBody>
      </p:sp>
      <p:sp>
        <p:nvSpPr>
          <p:cNvPr id="36" name="Text 28"/>
          <p:cNvSpPr txBox="1"/>
          <p:nvPr/>
        </p:nvSpPr>
        <p:spPr>
          <a:xfrm>
            <a:off x="8001000" y="3886200"/>
            <a:ext cx="1600200" cy="731520"/>
          </a:xfrm>
          <a:prstGeom prst="rect">
            <a:avLst/>
          </a:prstGeom>
          <a:noFill/>
        </p:spPr>
        <p:txBody>
          <a:bodyPr wrap="square" lIns="0" tIns="0" rIns="0" bIns="0" rtlCol="0" anchor="ctr"/>
          <a:lstStyle/>
          <a:p>
            <a:pPr marL="0" indent="0">
              <a:buNone/>
            </a:pPr>
            <a:r>
              <a:rPr lang="en-US" sz="2600" b="1" dirty="0">
                <a:solidFill>
                  <a:srgbClr val="F7B32B"/>
                </a:solidFill>
                <a:latin typeface="Cambria" panose="02040503050406030204" pitchFamily="34" charset="0"/>
                <a:ea typeface="Cambria" panose="02040503050406030204" pitchFamily="34" charset="-122"/>
                <a:cs typeface="Cambria" panose="02040503050406030204" pitchFamily="34" charset="-120"/>
              </a:rPr>
              <a:t>410,000</a:t>
            </a:r>
            <a:endParaRPr lang="en-US" sz="2600" dirty="0"/>
          </a:p>
        </p:txBody>
      </p:sp>
      <p:sp>
        <p:nvSpPr>
          <p:cNvPr id="37" name="Text 29"/>
          <p:cNvSpPr txBox="1"/>
          <p:nvPr/>
        </p:nvSpPr>
        <p:spPr>
          <a:xfrm>
            <a:off x="9646920" y="3886200"/>
            <a:ext cx="1874520" cy="73152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more posts needed by 2040</a:t>
            </a:r>
            <a:endParaRPr lang="en-US" sz="1400" dirty="0"/>
          </a:p>
        </p:txBody>
      </p:sp>
      <p:sp>
        <p:nvSpPr>
          <p:cNvPr id="38" name="Text 30"/>
          <p:cNvSpPr txBox="1"/>
          <p:nvPr/>
        </p:nvSpPr>
        <p:spPr>
          <a:xfrm>
            <a:off x="8001000" y="4709160"/>
            <a:ext cx="1600200" cy="731520"/>
          </a:xfrm>
          <a:prstGeom prst="rect">
            <a:avLst/>
          </a:prstGeom>
          <a:noFill/>
        </p:spPr>
        <p:txBody>
          <a:bodyPr wrap="square" lIns="0" tIns="0" rIns="0" bIns="0" rtlCol="0" anchor="ctr"/>
          <a:lstStyle/>
          <a:p>
            <a:pPr marL="0" indent="0">
              <a:buNone/>
            </a:pPr>
            <a:r>
              <a:rPr lang="en-US" sz="2600" b="1" dirty="0">
                <a:solidFill>
                  <a:srgbClr val="F7B32B"/>
                </a:solidFill>
                <a:latin typeface="Cambria" panose="02040503050406030204" pitchFamily="34" charset="0"/>
                <a:ea typeface="Cambria" panose="02040503050406030204" pitchFamily="34" charset="-122"/>
                <a:cs typeface="Cambria" panose="02040503050406030204" pitchFamily="34" charset="-120"/>
              </a:rPr>
              <a:t>28%</a:t>
            </a:r>
            <a:endParaRPr lang="en-US" sz="2600" dirty="0"/>
          </a:p>
        </p:txBody>
      </p:sp>
      <p:sp>
        <p:nvSpPr>
          <p:cNvPr id="39" name="Text 31"/>
          <p:cNvSpPr txBox="1"/>
          <p:nvPr/>
        </p:nvSpPr>
        <p:spPr>
          <a:xfrm>
            <a:off x="9646920" y="4709160"/>
            <a:ext cx="1874520" cy="731520"/>
          </a:xfrm>
          <a:prstGeom prst="rect">
            <a:avLst/>
          </a:prstGeom>
          <a:noFill/>
        </p:spPr>
        <p:txBody>
          <a:bodyPr wrap="square" lIns="0" tIns="0" rIns="0" bIns="0" rtlCol="0" anchor="ctr"/>
          <a:lstStyle/>
          <a:p>
            <a:pPr marL="0" indent="0">
              <a:buNone/>
            </a:pPr>
            <a:r>
              <a:rPr lang="en-US" sz="1400" dirty="0">
                <a:solidFill>
                  <a:srgbClr val="FFFFFF"/>
                </a:solidFill>
                <a:latin typeface="Calibri" panose="020F0502020204030204" pitchFamily="34" charset="0"/>
                <a:ea typeface="Calibri" panose="020F0502020204030204" pitchFamily="34" charset="-122"/>
                <a:cs typeface="Calibri" panose="020F0502020204030204" pitchFamily="34" charset="-120"/>
              </a:rPr>
              <a:t>of over-80s with unmet social care need</a:t>
            </a:r>
            <a:endParaRPr lang="en-US" sz="1400" dirty="0"/>
          </a:p>
        </p:txBody>
      </p:sp>
      <p:sp>
        <p:nvSpPr>
          <p:cNvPr id="40" name="Text 32"/>
          <p:cNvSpPr txBox="1"/>
          <p:nvPr/>
        </p:nvSpPr>
        <p:spPr>
          <a:xfrm>
            <a:off x="8001000" y="5669280"/>
            <a:ext cx="3474720" cy="256032"/>
          </a:xfrm>
          <a:prstGeom prst="rect">
            <a:avLst/>
          </a:prstGeom>
          <a:noFill/>
        </p:spPr>
        <p:txBody>
          <a:bodyPr wrap="square" lIns="0" tIns="0" rIns="0" bIns="0" rtlCol="0" anchor="t"/>
          <a:lstStyle/>
          <a:p>
            <a:pPr marL="0" indent="0">
              <a:buNone/>
            </a:pPr>
            <a:r>
              <a:rPr lang="en-US" sz="1050" i="1" dirty="0">
                <a:solidFill>
                  <a:srgbClr val="CFD3FF"/>
                </a:solidFill>
                <a:latin typeface="Calibri" panose="020F0502020204030204" pitchFamily="34" charset="0"/>
                <a:ea typeface="Calibri" panose="020F0502020204030204" pitchFamily="34" charset="-122"/>
                <a:cs typeface="Calibri" panose="020F0502020204030204" pitchFamily="34" charset="-120"/>
              </a:rPr>
              <a:t>Skills for Care (2026); Age UK (2024)</a:t>
            </a:r>
            <a:endParaRPr lang="en-US" sz="1050" dirty="0"/>
          </a:p>
        </p:txBody>
      </p:sp>
      <p:sp>
        <p:nvSpPr>
          <p:cNvPr id="41"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9</a:t>
            </a:fld>
            <a:endParaRPr lang="en-US"/>
          </a:p>
        </p:txBody>
      </p:sp>
      <p:pic>
        <p:nvPicPr>
          <p:cNvPr id="46" name="Audio 45">
            <a:hlinkClick r:id="" action="ppaction://media"/>
            <a:extLst>
              <a:ext uri="{FF2B5EF4-FFF2-40B4-BE49-F238E27FC236}">
                <a16:creationId xmlns:a16="http://schemas.microsoft.com/office/drawing/2014/main" id="{E0D5D202-40F9-43E8-F5AE-617E6E2446F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4096"/>
    </mc:Choice>
    <mc:Fallback>
      <p:transition spd="slow" advTm="740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What works (1): reablement and falls prevention</a:t>
            </a:r>
            <a:endParaRPr lang="en-US" sz="3000" dirty="0"/>
          </a:p>
        </p:txBody>
      </p:sp>
      <p:sp>
        <p:nvSpPr>
          <p:cNvPr id="3" name="Shape 1"/>
          <p:cNvSpPr/>
          <p:nvPr/>
        </p:nvSpPr>
        <p:spPr>
          <a:xfrm>
            <a:off x="10972800" y="429768"/>
            <a:ext cx="640080" cy="640080"/>
          </a:xfrm>
          <a:prstGeom prst="ellipse">
            <a:avLst/>
          </a:prstGeom>
          <a:solidFill>
            <a:srgbClr val="2FBF71"/>
          </a:solidFill>
          <a:ln w="12700">
            <a:solidFill>
              <a:srgbClr val="2FBF71"/>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5486400" cy="4663440"/>
          </a:xfrm>
          <a:prstGeom prst="roundRect">
            <a:avLst>
              <a:gd name="adj" fmla="val 235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777240" y="1600200"/>
            <a:ext cx="731520" cy="731520"/>
          </a:xfrm>
          <a:prstGeom prst="ellipse">
            <a:avLst/>
          </a:prstGeom>
          <a:solidFill>
            <a:srgbClr val="0A8F8F"/>
          </a:solidFill>
          <a:ln w="12700">
            <a:solidFill>
              <a:srgbClr val="0A8F8F"/>
            </a:solidFill>
            <a:prstDash val="solid"/>
          </a:ln>
        </p:spPr>
        <p:txBody>
          <a:bodyPr/>
          <a:lstStyle/>
          <a:p>
            <a:endParaRPr lang="en-GB"/>
          </a:p>
        </p:txBody>
      </p:sp>
      <p:pic>
        <p:nvPicPr>
          <p:cNvPr id="7" name="Image 1" descr="preencoded.png"/>
          <p:cNvPicPr>
            <a:picLocks noChangeAspect="1"/>
          </p:cNvPicPr>
          <p:nvPr/>
        </p:nvPicPr>
        <p:blipFill>
          <a:blip r:embed="rId6"/>
          <a:stretch>
            <a:fillRect/>
          </a:stretch>
        </p:blipFill>
        <p:spPr>
          <a:xfrm>
            <a:off x="960120" y="1783080"/>
            <a:ext cx="365760" cy="365760"/>
          </a:xfrm>
          <a:prstGeom prst="rect">
            <a:avLst/>
          </a:prstGeom>
        </p:spPr>
      </p:pic>
      <p:sp>
        <p:nvSpPr>
          <p:cNvPr id="8" name="Text 4"/>
          <p:cNvSpPr txBox="1"/>
          <p:nvPr/>
        </p:nvSpPr>
        <p:spPr>
          <a:xfrm>
            <a:off x="1691640" y="1600200"/>
            <a:ext cx="2377440" cy="731520"/>
          </a:xfrm>
          <a:prstGeom prst="rect">
            <a:avLst/>
          </a:prstGeom>
          <a:noFill/>
        </p:spPr>
        <p:txBody>
          <a:bodyPr wrap="square" lIns="0" tIns="0" rIns="0" bIns="0" rtlCol="0" anchor="ctr"/>
          <a:lstStyle/>
          <a:p>
            <a:pPr marL="0" indent="0">
              <a:buNone/>
            </a:pPr>
            <a:r>
              <a:rPr lang="en-US" sz="2400" b="1" dirty="0">
                <a:solidFill>
                  <a:srgbClr val="087070"/>
                </a:solidFill>
                <a:latin typeface="Cambria" panose="02040503050406030204" pitchFamily="34" charset="0"/>
                <a:ea typeface="Cambria" panose="02040503050406030204" pitchFamily="34" charset="-122"/>
                <a:cs typeface="Cambria" panose="02040503050406030204" pitchFamily="34" charset="-120"/>
              </a:rPr>
              <a:t>Reablement</a:t>
            </a:r>
            <a:endParaRPr lang="en-US" sz="2400" dirty="0"/>
          </a:p>
        </p:txBody>
      </p:sp>
      <p:sp>
        <p:nvSpPr>
          <p:cNvPr id="9" name="Shape 5"/>
          <p:cNvSpPr/>
          <p:nvPr/>
        </p:nvSpPr>
        <p:spPr>
          <a:xfrm>
            <a:off x="4389120" y="1801368"/>
            <a:ext cx="1417320" cy="329184"/>
          </a:xfrm>
          <a:prstGeom prst="roundRect">
            <a:avLst>
              <a:gd name="adj" fmla="val 50000"/>
            </a:avLst>
          </a:prstGeom>
          <a:solidFill>
            <a:srgbClr val="F7B32B"/>
          </a:solidFill>
          <a:ln w="12700">
            <a:solidFill>
              <a:srgbClr val="F7B32B"/>
            </a:solidFill>
            <a:prstDash val="solid"/>
          </a:ln>
        </p:spPr>
        <p:txBody>
          <a:bodyPr/>
          <a:lstStyle/>
          <a:p>
            <a:endParaRPr lang="en-GB"/>
          </a:p>
        </p:txBody>
      </p:sp>
      <p:sp>
        <p:nvSpPr>
          <p:cNvPr id="10" name="Text 6"/>
          <p:cNvSpPr txBox="1"/>
          <p:nvPr/>
        </p:nvSpPr>
        <p:spPr>
          <a:xfrm>
            <a:off x="4389120" y="1801368"/>
            <a:ext cx="1417320" cy="329184"/>
          </a:xfrm>
          <a:prstGeom prst="rect">
            <a:avLst/>
          </a:prstGeom>
          <a:noFill/>
        </p:spPr>
        <p:txBody>
          <a:bodyPr wrap="square" lIns="0" tIns="0" rIns="0" bIns="0" rtlCol="0" anchor="ctr"/>
          <a:lstStyle/>
          <a:p>
            <a:pPr marL="0" indent="0" algn="ctr">
              <a:buNone/>
            </a:pPr>
            <a:r>
              <a:rPr lang="en-US" sz="1300" b="1" dirty="0">
                <a:solidFill>
                  <a:srgbClr val="22254B"/>
                </a:solidFill>
                <a:latin typeface="Calibri" panose="020F0502020204030204" pitchFamily="34" charset="0"/>
                <a:ea typeface="Calibri" panose="020F0502020204030204" pitchFamily="34" charset="-122"/>
                <a:cs typeface="Calibri" panose="020F0502020204030204" pitchFamily="34" charset="-120"/>
              </a:rPr>
              <a:t>Best practice</a:t>
            </a:r>
            <a:endParaRPr lang="en-US" sz="1300" dirty="0"/>
          </a:p>
        </p:txBody>
      </p:sp>
      <p:sp>
        <p:nvSpPr>
          <p:cNvPr id="11" name="Text 7"/>
          <p:cNvSpPr txBox="1"/>
          <p:nvPr/>
        </p:nvSpPr>
        <p:spPr>
          <a:xfrm>
            <a:off x="822960" y="2606040"/>
            <a:ext cx="4937760" cy="2011680"/>
          </a:xfrm>
          <a:prstGeom prst="rect">
            <a:avLst/>
          </a:prstGeom>
          <a:noFill/>
        </p:spPr>
        <p:txBody>
          <a:bodyPr wrap="square" lIns="0" tIns="0" rIns="0" bIns="0" rtlCol="0" anchor="t"/>
          <a:lstStyle/>
          <a:p>
            <a:pPr marL="203200" indent="-203200">
              <a:spcAft>
                <a:spcPts val="600"/>
              </a:spcAft>
              <a:buSzPct val="100000"/>
              <a:buChar char="•"/>
            </a:pP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Short-term, intensive support to regain skills after illness or injury</a:t>
            </a:r>
            <a:endParaRPr lang="en-US" sz="1600" dirty="0"/>
          </a:p>
          <a:p>
            <a:pPr marL="203200" indent="-203200">
              <a:spcAft>
                <a:spcPts val="600"/>
              </a:spcAft>
              <a:buSzPct val="100000"/>
              <a:buChar char="•"/>
            </a:pP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Associated with reduced need for ongoing home care (Glendinning et al., 2010)</a:t>
            </a:r>
            <a:endParaRPr lang="en-US" sz="1600" dirty="0"/>
          </a:p>
          <a:p>
            <a:pPr marL="203200" indent="-203200">
              <a:spcAft>
                <a:spcPts val="600"/>
              </a:spcAft>
              <a:buSzPct val="100000"/>
              <a:buChar char="•"/>
            </a:pP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Cochrane review: promising but low-certainty evidence (Cochrane et al., 2016)</a:t>
            </a:r>
            <a:endParaRPr lang="en-US" sz="1600" dirty="0"/>
          </a:p>
        </p:txBody>
      </p:sp>
      <p:sp>
        <p:nvSpPr>
          <p:cNvPr id="12" name="Shape 8"/>
          <p:cNvSpPr/>
          <p:nvPr/>
        </p:nvSpPr>
        <p:spPr>
          <a:xfrm>
            <a:off x="777240" y="4709160"/>
            <a:ext cx="5029200" cy="1143000"/>
          </a:xfrm>
          <a:prstGeom prst="roundRect">
            <a:avLst>
              <a:gd name="adj" fmla="val 9600"/>
            </a:avLst>
          </a:prstGeom>
          <a:solidFill>
            <a:srgbClr val="E3F6F5"/>
          </a:solidFill>
          <a:ln w="12700">
            <a:solidFill>
              <a:srgbClr val="E3F6F5"/>
            </a:solidFill>
            <a:prstDash val="solid"/>
          </a:ln>
        </p:spPr>
        <p:txBody>
          <a:bodyPr/>
          <a:lstStyle/>
          <a:p>
            <a:endParaRPr lang="en-GB"/>
          </a:p>
        </p:txBody>
      </p:sp>
      <p:sp>
        <p:nvSpPr>
          <p:cNvPr id="13" name="Text 9"/>
          <p:cNvSpPr txBox="1"/>
          <p:nvPr/>
        </p:nvSpPr>
        <p:spPr>
          <a:xfrm>
            <a:off x="960120" y="4709160"/>
            <a:ext cx="4663440" cy="1143000"/>
          </a:xfrm>
          <a:prstGeom prst="rect">
            <a:avLst/>
          </a:prstGeom>
          <a:noFill/>
        </p:spPr>
        <p:txBody>
          <a:bodyPr wrap="square" lIns="0" tIns="0" rIns="0" bIns="0" rtlCol="0" anchor="ctr"/>
          <a:lstStyle/>
          <a:p>
            <a:pPr marL="0" indent="0">
              <a:buNone/>
            </a:pPr>
            <a:r>
              <a:rPr lang="en-US" sz="1600" b="1" dirty="0">
                <a:solidFill>
                  <a:srgbClr val="087070"/>
                </a:solidFill>
                <a:latin typeface="Calibri" panose="020F0502020204030204" pitchFamily="34" charset="0"/>
                <a:ea typeface="Calibri" panose="020F0502020204030204" pitchFamily="34" charset="-122"/>
                <a:cs typeface="Calibri" panose="020F0502020204030204" pitchFamily="34" charset="-120"/>
              </a:rPr>
              <a:t>Evaluation: </a:t>
            </a: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promising for independence, but robust trials and consistent funding are still needed</a:t>
            </a:r>
            <a:endParaRPr lang="en-US" sz="1600" dirty="0"/>
          </a:p>
        </p:txBody>
      </p:sp>
      <p:sp>
        <p:nvSpPr>
          <p:cNvPr id="14" name="Shape 10"/>
          <p:cNvSpPr/>
          <p:nvPr/>
        </p:nvSpPr>
        <p:spPr>
          <a:xfrm>
            <a:off x="6153912" y="1371600"/>
            <a:ext cx="5486400" cy="4663440"/>
          </a:xfrm>
          <a:prstGeom prst="roundRect">
            <a:avLst>
              <a:gd name="adj" fmla="val 235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5" name="Shape 11"/>
          <p:cNvSpPr/>
          <p:nvPr/>
        </p:nvSpPr>
        <p:spPr>
          <a:xfrm>
            <a:off x="6382512" y="1600200"/>
            <a:ext cx="731520" cy="731520"/>
          </a:xfrm>
          <a:prstGeom prst="ellipse">
            <a:avLst/>
          </a:prstGeom>
          <a:solidFill>
            <a:srgbClr val="7A5AF8"/>
          </a:solidFill>
          <a:ln w="12700">
            <a:solidFill>
              <a:srgbClr val="7A5AF8"/>
            </a:solidFill>
            <a:prstDash val="solid"/>
          </a:ln>
        </p:spPr>
        <p:txBody>
          <a:bodyPr/>
          <a:lstStyle/>
          <a:p>
            <a:endParaRPr lang="en-GB"/>
          </a:p>
        </p:txBody>
      </p:sp>
      <p:pic>
        <p:nvPicPr>
          <p:cNvPr id="16" name="Image 2" descr="preencoded.png"/>
          <p:cNvPicPr>
            <a:picLocks noChangeAspect="1"/>
          </p:cNvPicPr>
          <p:nvPr/>
        </p:nvPicPr>
        <p:blipFill>
          <a:blip r:embed="rId7"/>
          <a:stretch>
            <a:fillRect/>
          </a:stretch>
        </p:blipFill>
        <p:spPr>
          <a:xfrm>
            <a:off x="6565392" y="1783080"/>
            <a:ext cx="365760" cy="365760"/>
          </a:xfrm>
          <a:prstGeom prst="rect">
            <a:avLst/>
          </a:prstGeom>
        </p:spPr>
      </p:pic>
      <p:sp>
        <p:nvSpPr>
          <p:cNvPr id="17" name="Text 12"/>
          <p:cNvSpPr txBox="1"/>
          <p:nvPr/>
        </p:nvSpPr>
        <p:spPr>
          <a:xfrm>
            <a:off x="7296912" y="1600200"/>
            <a:ext cx="2468880" cy="731520"/>
          </a:xfrm>
          <a:prstGeom prst="rect">
            <a:avLst/>
          </a:prstGeom>
          <a:noFill/>
        </p:spPr>
        <p:txBody>
          <a:bodyPr wrap="square" lIns="0" tIns="0" rIns="0" bIns="0" rtlCol="0" anchor="ctr"/>
          <a:lstStyle/>
          <a:p>
            <a:pPr marL="0" indent="0">
              <a:buNone/>
            </a:pPr>
            <a:r>
              <a:rPr lang="en-US" sz="2400" b="1" dirty="0">
                <a:solidFill>
                  <a:srgbClr val="5B3E96"/>
                </a:solidFill>
                <a:latin typeface="Cambria" panose="02040503050406030204" pitchFamily="34" charset="0"/>
                <a:ea typeface="Cambria" panose="02040503050406030204" pitchFamily="34" charset="-122"/>
                <a:cs typeface="Cambria" panose="02040503050406030204" pitchFamily="34" charset="-120"/>
              </a:rPr>
              <a:t>Falls prevention</a:t>
            </a:r>
            <a:endParaRPr lang="en-US" sz="2400" dirty="0"/>
          </a:p>
        </p:txBody>
      </p:sp>
      <p:sp>
        <p:nvSpPr>
          <p:cNvPr id="18" name="Shape 13"/>
          <p:cNvSpPr/>
          <p:nvPr/>
        </p:nvSpPr>
        <p:spPr>
          <a:xfrm>
            <a:off x="10058400" y="1801368"/>
            <a:ext cx="1417320" cy="329184"/>
          </a:xfrm>
          <a:prstGeom prst="roundRect">
            <a:avLst>
              <a:gd name="adj" fmla="val 50000"/>
            </a:avLst>
          </a:prstGeom>
          <a:solidFill>
            <a:srgbClr val="F7B32B"/>
          </a:solidFill>
          <a:ln w="12700">
            <a:solidFill>
              <a:srgbClr val="F7B32B"/>
            </a:solidFill>
            <a:prstDash val="solid"/>
          </a:ln>
        </p:spPr>
        <p:txBody>
          <a:bodyPr/>
          <a:lstStyle/>
          <a:p>
            <a:endParaRPr lang="en-GB"/>
          </a:p>
        </p:txBody>
      </p:sp>
      <p:sp>
        <p:nvSpPr>
          <p:cNvPr id="19" name="Text 14"/>
          <p:cNvSpPr txBox="1"/>
          <p:nvPr/>
        </p:nvSpPr>
        <p:spPr>
          <a:xfrm>
            <a:off x="10058400" y="1801368"/>
            <a:ext cx="1417320" cy="329184"/>
          </a:xfrm>
          <a:prstGeom prst="rect">
            <a:avLst/>
          </a:prstGeom>
          <a:noFill/>
        </p:spPr>
        <p:txBody>
          <a:bodyPr wrap="square" lIns="0" tIns="0" rIns="0" bIns="0" rtlCol="0" anchor="ctr"/>
          <a:lstStyle/>
          <a:p>
            <a:pPr marL="0" indent="0" algn="ctr">
              <a:buNone/>
            </a:pPr>
            <a:r>
              <a:rPr lang="en-US" sz="1300" b="1" dirty="0">
                <a:solidFill>
                  <a:srgbClr val="22254B"/>
                </a:solidFill>
                <a:latin typeface="Calibri" panose="020F0502020204030204" pitchFamily="34" charset="0"/>
                <a:ea typeface="Calibri" panose="020F0502020204030204" pitchFamily="34" charset="-122"/>
                <a:cs typeface="Calibri" panose="020F0502020204030204" pitchFamily="34" charset="-120"/>
              </a:rPr>
              <a:t>Best practice</a:t>
            </a:r>
            <a:endParaRPr lang="en-US" sz="1300" dirty="0"/>
          </a:p>
        </p:txBody>
      </p:sp>
      <p:sp>
        <p:nvSpPr>
          <p:cNvPr id="20" name="Text 15"/>
          <p:cNvSpPr txBox="1"/>
          <p:nvPr/>
        </p:nvSpPr>
        <p:spPr>
          <a:xfrm>
            <a:off x="6400800" y="2514600"/>
            <a:ext cx="2194560" cy="914400"/>
          </a:xfrm>
          <a:prstGeom prst="rect">
            <a:avLst/>
          </a:prstGeom>
          <a:noFill/>
        </p:spPr>
        <p:txBody>
          <a:bodyPr wrap="square" lIns="0" tIns="0" rIns="0" bIns="0" rtlCol="0" anchor="ctr"/>
          <a:lstStyle/>
          <a:p>
            <a:pPr marL="0" indent="0">
              <a:buNone/>
            </a:pPr>
            <a:r>
              <a:rPr lang="en-US" sz="5400" b="1" dirty="0">
                <a:solidFill>
                  <a:srgbClr val="C23128"/>
                </a:solidFill>
                <a:latin typeface="Cambria" panose="02040503050406030204" pitchFamily="34" charset="0"/>
                <a:ea typeface="Cambria" panose="02040503050406030204" pitchFamily="34" charset="-122"/>
                <a:cs typeface="Cambria" panose="02040503050406030204" pitchFamily="34" charset="-120"/>
              </a:rPr>
              <a:t>23%</a:t>
            </a:r>
            <a:endParaRPr lang="en-US" sz="5400" dirty="0"/>
          </a:p>
        </p:txBody>
      </p:sp>
      <p:sp>
        <p:nvSpPr>
          <p:cNvPr id="21" name="Text 16"/>
          <p:cNvSpPr txBox="1"/>
          <p:nvPr/>
        </p:nvSpPr>
        <p:spPr>
          <a:xfrm>
            <a:off x="8686800" y="2514600"/>
            <a:ext cx="2743200" cy="914400"/>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lower rate of falls with exercise in community-dwelling older people (Sherrington et al., 2019)</a:t>
            </a:r>
            <a:endParaRPr lang="en-US" sz="1400" dirty="0"/>
          </a:p>
        </p:txBody>
      </p:sp>
      <p:sp>
        <p:nvSpPr>
          <p:cNvPr id="22" name="Text 17"/>
          <p:cNvSpPr txBox="1"/>
          <p:nvPr/>
        </p:nvSpPr>
        <p:spPr>
          <a:xfrm>
            <a:off x="6400800" y="3657600"/>
            <a:ext cx="5029200" cy="1005840"/>
          </a:xfrm>
          <a:prstGeom prst="rect">
            <a:avLst/>
          </a:prstGeom>
          <a:noFill/>
        </p:spPr>
        <p:txBody>
          <a:bodyPr wrap="square" lIns="0" tIns="0" rIns="0" bIns="0" rtlCol="0" anchor="t"/>
          <a:lstStyle/>
          <a:p>
            <a:pPr marL="203200" indent="-203200">
              <a:spcAft>
                <a:spcPts val="600"/>
              </a:spcAft>
              <a:buSzPct val="100000"/>
              <a:buChar char="•"/>
            </a:pP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NICE (2025) recommends offering falls prevention exercise where gait or balance is impaired</a:t>
            </a:r>
            <a:endParaRPr lang="en-US" sz="1600" dirty="0"/>
          </a:p>
          <a:p>
            <a:pPr marL="203200" indent="-203200">
              <a:spcAft>
                <a:spcPts val="600"/>
              </a:spcAft>
              <a:buSzPct val="100000"/>
              <a:buChar char="•"/>
            </a:pP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Strong, high-certainty evidence base across many trials</a:t>
            </a:r>
            <a:endParaRPr lang="en-US" sz="1600" dirty="0"/>
          </a:p>
        </p:txBody>
      </p:sp>
      <p:sp>
        <p:nvSpPr>
          <p:cNvPr id="23" name="Shape 18"/>
          <p:cNvSpPr/>
          <p:nvPr/>
        </p:nvSpPr>
        <p:spPr>
          <a:xfrm>
            <a:off x="6382512" y="4709160"/>
            <a:ext cx="5029200" cy="1143000"/>
          </a:xfrm>
          <a:prstGeom prst="roundRect">
            <a:avLst>
              <a:gd name="adj" fmla="val 9600"/>
            </a:avLst>
          </a:prstGeom>
          <a:solidFill>
            <a:srgbClr val="EEE9FF"/>
          </a:solidFill>
          <a:ln w="12700">
            <a:solidFill>
              <a:srgbClr val="EEE9FF"/>
            </a:solidFill>
            <a:prstDash val="solid"/>
          </a:ln>
        </p:spPr>
        <p:txBody>
          <a:bodyPr/>
          <a:lstStyle/>
          <a:p>
            <a:endParaRPr lang="en-GB"/>
          </a:p>
        </p:txBody>
      </p:sp>
      <p:sp>
        <p:nvSpPr>
          <p:cNvPr id="24" name="Text 19"/>
          <p:cNvSpPr txBox="1"/>
          <p:nvPr/>
        </p:nvSpPr>
        <p:spPr>
          <a:xfrm>
            <a:off x="6565392" y="4709160"/>
            <a:ext cx="4663440" cy="1143000"/>
          </a:xfrm>
          <a:prstGeom prst="rect">
            <a:avLst/>
          </a:prstGeom>
          <a:noFill/>
        </p:spPr>
        <p:txBody>
          <a:bodyPr wrap="square" lIns="0" tIns="0" rIns="0" bIns="0" rtlCol="0" anchor="ctr"/>
          <a:lstStyle/>
          <a:p>
            <a:pPr marL="0" indent="0">
              <a:buNone/>
            </a:pPr>
            <a:r>
              <a:rPr lang="en-US" sz="1600" b="1" dirty="0">
                <a:solidFill>
                  <a:srgbClr val="5B3E96"/>
                </a:solidFill>
                <a:latin typeface="Calibri" panose="020F0502020204030204" pitchFamily="34" charset="0"/>
                <a:ea typeface="Calibri" panose="020F0502020204030204" pitchFamily="34" charset="-122"/>
                <a:cs typeface="Calibri" panose="020F0502020204030204" pitchFamily="34" charset="-120"/>
              </a:rPr>
              <a:t>Evaluation: </a:t>
            </a: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benefit depends on local availability and continued attendance</a:t>
            </a:r>
            <a:endParaRPr lang="en-US" sz="16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10</a:t>
            </a:fld>
            <a:endParaRPr lang="en-US"/>
          </a:p>
        </p:txBody>
      </p:sp>
      <p:pic>
        <p:nvPicPr>
          <p:cNvPr id="40" name="Audio 39">
            <a:hlinkClick r:id="" action="ppaction://media"/>
            <a:extLst>
              <a:ext uri="{FF2B5EF4-FFF2-40B4-BE49-F238E27FC236}">
                <a16:creationId xmlns:a16="http://schemas.microsoft.com/office/drawing/2014/main" id="{68D1ECEF-37FD-0BE1-EE73-D4AAF1B5C9C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0596"/>
    </mc:Choice>
    <mc:Fallback>
      <p:transition spd="slow" advTm="90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What works (2): social connection and community</a:t>
            </a:r>
            <a:endParaRPr lang="en-US" sz="3000" dirty="0"/>
          </a:p>
        </p:txBody>
      </p:sp>
      <p:sp>
        <p:nvSpPr>
          <p:cNvPr id="3" name="Shape 1"/>
          <p:cNvSpPr/>
          <p:nvPr/>
        </p:nvSpPr>
        <p:spPr>
          <a:xfrm>
            <a:off x="10972800" y="429768"/>
            <a:ext cx="640080" cy="640080"/>
          </a:xfrm>
          <a:prstGeom prst="ellipse">
            <a:avLst/>
          </a:prstGeom>
          <a:solidFill>
            <a:srgbClr val="E8453C"/>
          </a:solidFill>
          <a:ln w="12700">
            <a:solidFill>
              <a:srgbClr val="E8453C"/>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pic>
        <p:nvPicPr>
          <p:cNvPr id="5" name="Image 1" descr="img/community.png"/>
          <p:cNvPicPr>
            <a:picLocks noChangeAspect="1"/>
          </p:cNvPicPr>
          <p:nvPr/>
        </p:nvPicPr>
        <p:blipFill>
          <a:blip r:embed="rId6"/>
          <a:stretch>
            <a:fillRect/>
          </a:stretch>
        </p:blipFill>
        <p:spPr>
          <a:xfrm>
            <a:off x="548640" y="1371600"/>
            <a:ext cx="5394960" cy="3593592"/>
          </a:xfrm>
          <a:prstGeom prst="rect">
            <a:avLst/>
          </a:prstGeom>
        </p:spPr>
      </p:pic>
      <p:sp>
        <p:nvSpPr>
          <p:cNvPr id="7" name="Shape 3"/>
          <p:cNvSpPr/>
          <p:nvPr/>
        </p:nvSpPr>
        <p:spPr>
          <a:xfrm>
            <a:off x="548640" y="5349240"/>
            <a:ext cx="5394960" cy="731520"/>
          </a:xfrm>
          <a:prstGeom prst="roundRect">
            <a:avLst>
              <a:gd name="adj" fmla="val 15000"/>
            </a:avLst>
          </a:prstGeom>
          <a:solidFill>
            <a:srgbClr val="F7B32B"/>
          </a:solidFill>
          <a:ln w="12700">
            <a:solidFill>
              <a:srgbClr val="F7B32B"/>
            </a:solidFill>
            <a:prstDash val="solid"/>
          </a:ln>
        </p:spPr>
        <p:txBody>
          <a:bodyPr/>
          <a:lstStyle/>
          <a:p>
            <a:endParaRPr lang="en-GB"/>
          </a:p>
        </p:txBody>
      </p:sp>
      <p:sp>
        <p:nvSpPr>
          <p:cNvPr id="8" name="Text 4"/>
          <p:cNvSpPr txBox="1"/>
          <p:nvPr/>
        </p:nvSpPr>
        <p:spPr>
          <a:xfrm>
            <a:off x="731520" y="5349240"/>
            <a:ext cx="5029200" cy="731520"/>
          </a:xfrm>
          <a:prstGeom prst="rect">
            <a:avLst/>
          </a:prstGeom>
          <a:noFill/>
        </p:spPr>
        <p:txBody>
          <a:bodyPr wrap="square" lIns="0" tIns="0" rIns="0" bIns="0" rtlCol="0" anchor="ctr"/>
          <a:lstStyle/>
          <a:p>
            <a:pPr marL="0" indent="0">
              <a:buNone/>
            </a:pPr>
            <a:r>
              <a:rPr lang="en-US" sz="1700" b="1" dirty="0">
                <a:solidFill>
                  <a:srgbClr val="22254B"/>
                </a:solidFill>
                <a:latin typeface="Calibri" panose="020F0502020204030204" pitchFamily="34" charset="0"/>
                <a:ea typeface="Calibri" panose="020F0502020204030204" pitchFamily="34" charset="-122"/>
                <a:cs typeface="Calibri" panose="020F0502020204030204" pitchFamily="34" charset="-120"/>
              </a:rPr>
              <a:t>Connection is a core need, not a luxury</a:t>
            </a:r>
            <a:endParaRPr lang="en-US" sz="1700" dirty="0"/>
          </a:p>
        </p:txBody>
      </p:sp>
      <p:sp>
        <p:nvSpPr>
          <p:cNvPr id="9" name="Shape 5"/>
          <p:cNvSpPr/>
          <p:nvPr/>
        </p:nvSpPr>
        <p:spPr>
          <a:xfrm>
            <a:off x="6309360" y="1371600"/>
            <a:ext cx="5330952" cy="1691640"/>
          </a:xfrm>
          <a:prstGeom prst="roundRect">
            <a:avLst>
              <a:gd name="adj" fmla="val 648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0" name="Text 6"/>
          <p:cNvSpPr txBox="1"/>
          <p:nvPr/>
        </p:nvSpPr>
        <p:spPr>
          <a:xfrm>
            <a:off x="6537960" y="1371600"/>
            <a:ext cx="2011680" cy="1691640"/>
          </a:xfrm>
          <a:prstGeom prst="rect">
            <a:avLst/>
          </a:prstGeom>
          <a:noFill/>
        </p:spPr>
        <p:txBody>
          <a:bodyPr wrap="square" lIns="0" tIns="0" rIns="0" bIns="0" rtlCol="0" anchor="ctr"/>
          <a:lstStyle/>
          <a:p>
            <a:pPr marL="0" indent="0">
              <a:buNone/>
            </a:pPr>
            <a:r>
              <a:rPr lang="en-US" sz="5400" b="1" dirty="0">
                <a:solidFill>
                  <a:srgbClr val="C23128"/>
                </a:solidFill>
                <a:latin typeface="Cambria" panose="02040503050406030204" pitchFamily="34" charset="0"/>
                <a:ea typeface="Cambria" panose="02040503050406030204" pitchFamily="34" charset="-122"/>
                <a:cs typeface="Cambria" panose="02040503050406030204" pitchFamily="34" charset="-120"/>
              </a:rPr>
              <a:t>50%</a:t>
            </a:r>
            <a:endParaRPr lang="en-US" sz="5400" dirty="0"/>
          </a:p>
        </p:txBody>
      </p:sp>
      <p:sp>
        <p:nvSpPr>
          <p:cNvPr id="11" name="Text 7"/>
          <p:cNvSpPr txBox="1"/>
          <p:nvPr/>
        </p:nvSpPr>
        <p:spPr>
          <a:xfrm>
            <a:off x="8595360" y="1371600"/>
            <a:ext cx="2880360" cy="1691640"/>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greater likelihood of survival with stronger social relationships (Holt-Lunstad et al., 2010)</a:t>
            </a:r>
            <a:endParaRPr lang="en-US" sz="1400" dirty="0"/>
          </a:p>
        </p:txBody>
      </p:sp>
      <p:sp>
        <p:nvSpPr>
          <p:cNvPr id="12" name="Shape 8"/>
          <p:cNvSpPr/>
          <p:nvPr/>
        </p:nvSpPr>
        <p:spPr>
          <a:xfrm>
            <a:off x="6309360" y="3246120"/>
            <a:ext cx="5330952" cy="1325880"/>
          </a:xfrm>
          <a:prstGeom prst="roundRect">
            <a:avLst>
              <a:gd name="adj" fmla="val 827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3" name="Shape 9"/>
          <p:cNvSpPr/>
          <p:nvPr/>
        </p:nvSpPr>
        <p:spPr>
          <a:xfrm>
            <a:off x="6492240" y="3383280"/>
            <a:ext cx="502920" cy="502920"/>
          </a:xfrm>
          <a:prstGeom prst="ellipse">
            <a:avLst/>
          </a:prstGeom>
          <a:solidFill>
            <a:srgbClr val="7A5AF8"/>
          </a:solidFill>
          <a:ln w="12700">
            <a:solidFill>
              <a:srgbClr val="7A5AF8"/>
            </a:solidFill>
            <a:prstDash val="solid"/>
          </a:ln>
        </p:spPr>
        <p:txBody>
          <a:bodyPr/>
          <a:lstStyle/>
          <a:p>
            <a:endParaRPr lang="en-GB"/>
          </a:p>
        </p:txBody>
      </p:sp>
      <p:pic>
        <p:nvPicPr>
          <p:cNvPr id="14" name="Image 2" descr="preencoded.png"/>
          <p:cNvPicPr>
            <a:picLocks noChangeAspect="1"/>
          </p:cNvPicPr>
          <p:nvPr/>
        </p:nvPicPr>
        <p:blipFill>
          <a:blip r:embed="rId7"/>
          <a:stretch>
            <a:fillRect/>
          </a:stretch>
        </p:blipFill>
        <p:spPr>
          <a:xfrm>
            <a:off x="6617970" y="3509010"/>
            <a:ext cx="251460" cy="251460"/>
          </a:xfrm>
          <a:prstGeom prst="rect">
            <a:avLst/>
          </a:prstGeom>
        </p:spPr>
      </p:pic>
      <p:sp>
        <p:nvSpPr>
          <p:cNvPr id="15" name="Text 10"/>
          <p:cNvSpPr txBox="1"/>
          <p:nvPr/>
        </p:nvSpPr>
        <p:spPr>
          <a:xfrm>
            <a:off x="7178040" y="3383280"/>
            <a:ext cx="4297680" cy="502920"/>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Policy response</a:t>
            </a:r>
            <a:endParaRPr lang="en-US" sz="1700" dirty="0"/>
          </a:p>
        </p:txBody>
      </p:sp>
      <p:sp>
        <p:nvSpPr>
          <p:cNvPr id="16" name="Text 11"/>
          <p:cNvSpPr txBox="1"/>
          <p:nvPr/>
        </p:nvSpPr>
        <p:spPr>
          <a:xfrm>
            <a:off x="6492240" y="3931920"/>
            <a:ext cx="4983480" cy="59436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Loneliness strategy (DCMS, 2018) and social prescribing in the NHS Long Term Plan (NHS England, 2019).</a:t>
            </a:r>
            <a:endParaRPr lang="en-US" sz="1400" dirty="0"/>
          </a:p>
        </p:txBody>
      </p:sp>
      <p:sp>
        <p:nvSpPr>
          <p:cNvPr id="17" name="Shape 12"/>
          <p:cNvSpPr/>
          <p:nvPr/>
        </p:nvSpPr>
        <p:spPr>
          <a:xfrm>
            <a:off x="6309360" y="4754880"/>
            <a:ext cx="5330952" cy="1325880"/>
          </a:xfrm>
          <a:prstGeom prst="roundRect">
            <a:avLst>
              <a:gd name="adj" fmla="val 827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8" name="Shape 13"/>
          <p:cNvSpPr/>
          <p:nvPr/>
        </p:nvSpPr>
        <p:spPr>
          <a:xfrm>
            <a:off x="6492240" y="4892040"/>
            <a:ext cx="502920" cy="502920"/>
          </a:xfrm>
          <a:prstGeom prst="ellipse">
            <a:avLst/>
          </a:prstGeom>
          <a:solidFill>
            <a:srgbClr val="0A8F8F"/>
          </a:solidFill>
          <a:ln w="12700">
            <a:solidFill>
              <a:srgbClr val="0A8F8F"/>
            </a:solidFill>
            <a:prstDash val="solid"/>
          </a:ln>
        </p:spPr>
        <p:txBody>
          <a:bodyPr/>
          <a:lstStyle/>
          <a:p>
            <a:endParaRPr lang="en-GB"/>
          </a:p>
        </p:txBody>
      </p:sp>
      <p:pic>
        <p:nvPicPr>
          <p:cNvPr id="19" name="Image 3" descr="preencoded.png"/>
          <p:cNvPicPr>
            <a:picLocks noChangeAspect="1"/>
          </p:cNvPicPr>
          <p:nvPr/>
        </p:nvPicPr>
        <p:blipFill>
          <a:blip r:embed="rId8"/>
          <a:stretch>
            <a:fillRect/>
          </a:stretch>
        </p:blipFill>
        <p:spPr>
          <a:xfrm>
            <a:off x="6617970" y="5017770"/>
            <a:ext cx="251460" cy="251460"/>
          </a:xfrm>
          <a:prstGeom prst="rect">
            <a:avLst/>
          </a:prstGeom>
        </p:spPr>
      </p:pic>
      <p:sp>
        <p:nvSpPr>
          <p:cNvPr id="20" name="Text 14"/>
          <p:cNvSpPr txBox="1"/>
          <p:nvPr/>
        </p:nvSpPr>
        <p:spPr>
          <a:xfrm>
            <a:off x="7178040" y="4892040"/>
            <a:ext cx="4297680" cy="502920"/>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Critical evaluation</a:t>
            </a:r>
            <a:endParaRPr lang="en-US" sz="1700" dirty="0"/>
          </a:p>
        </p:txBody>
      </p:sp>
      <p:sp>
        <p:nvSpPr>
          <p:cNvPr id="21" name="Text 15"/>
          <p:cNvSpPr txBox="1"/>
          <p:nvPr/>
        </p:nvSpPr>
        <p:spPr>
          <a:xfrm>
            <a:off x="6492240" y="5440680"/>
            <a:ext cx="4983480" cy="594360"/>
          </a:xfrm>
          <a:prstGeom prst="rect">
            <a:avLst/>
          </a:prstGeom>
          <a:noFill/>
        </p:spPr>
        <p:txBody>
          <a:bodyPr wrap="square" lIns="0" tIns="0" rIns="0" bIns="0" rtlCol="0" anchor="t"/>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The link is robust, but which interventions work best is still developing; evaluate and fund sustainably.</a:t>
            </a:r>
            <a:endParaRPr lang="en-US" sz="14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11</a:t>
            </a:fld>
            <a:endParaRPr lang="en-US"/>
          </a:p>
        </p:txBody>
      </p:sp>
      <p:pic>
        <p:nvPicPr>
          <p:cNvPr id="32" name="Audio 31">
            <a:hlinkClick r:id="" action="ppaction://media"/>
            <a:extLst>
              <a:ext uri="{FF2B5EF4-FFF2-40B4-BE49-F238E27FC236}">
                <a16:creationId xmlns:a16="http://schemas.microsoft.com/office/drawing/2014/main" id="{1B8D8F26-F66E-631D-1942-0602604F4EF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811"/>
    </mc:Choice>
    <mc:Fallback>
      <p:transition spd="slow" advTm="67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Technology: current and emergent provision</a:t>
            </a:r>
            <a:endParaRPr lang="en-US" sz="3000" dirty="0"/>
          </a:p>
        </p:txBody>
      </p:sp>
      <p:sp>
        <p:nvSpPr>
          <p:cNvPr id="3" name="Shape 1"/>
          <p:cNvSpPr/>
          <p:nvPr/>
        </p:nvSpPr>
        <p:spPr>
          <a:xfrm>
            <a:off x="10972800" y="429768"/>
            <a:ext cx="640080" cy="640080"/>
          </a:xfrm>
          <a:prstGeom prst="ellipse">
            <a:avLst/>
          </a:prstGeom>
          <a:solidFill>
            <a:srgbClr val="3A86FF"/>
          </a:solidFill>
          <a:ln w="12700">
            <a:solidFill>
              <a:srgbClr val="3A86FF"/>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pic>
        <p:nvPicPr>
          <p:cNvPr id="5" name="Image 1" descr="img/smart.png"/>
          <p:cNvPicPr>
            <a:picLocks noChangeAspect="1"/>
          </p:cNvPicPr>
          <p:nvPr/>
        </p:nvPicPr>
        <p:blipFill>
          <a:blip r:embed="rId6"/>
          <a:stretch>
            <a:fillRect/>
          </a:stretch>
        </p:blipFill>
        <p:spPr>
          <a:xfrm>
            <a:off x="548640" y="1371600"/>
            <a:ext cx="5394960" cy="3593592"/>
          </a:xfrm>
          <a:prstGeom prst="rect">
            <a:avLst/>
          </a:prstGeom>
        </p:spPr>
      </p:pic>
      <p:sp>
        <p:nvSpPr>
          <p:cNvPr id="7" name="Shape 3"/>
          <p:cNvSpPr/>
          <p:nvPr/>
        </p:nvSpPr>
        <p:spPr>
          <a:xfrm>
            <a:off x="548640" y="5349240"/>
            <a:ext cx="5394960" cy="731520"/>
          </a:xfrm>
          <a:prstGeom prst="roundRect">
            <a:avLst>
              <a:gd name="adj" fmla="val 15000"/>
            </a:avLst>
          </a:prstGeom>
          <a:solidFill>
            <a:srgbClr val="3B2C85"/>
          </a:solidFill>
          <a:ln w="12700">
            <a:solidFill>
              <a:srgbClr val="3B2C85"/>
            </a:solidFill>
            <a:prstDash val="solid"/>
          </a:ln>
        </p:spPr>
        <p:txBody>
          <a:bodyPr/>
          <a:lstStyle/>
          <a:p>
            <a:endParaRPr lang="en-GB"/>
          </a:p>
        </p:txBody>
      </p:sp>
      <p:sp>
        <p:nvSpPr>
          <p:cNvPr id="8" name="Text 4"/>
          <p:cNvSpPr txBox="1"/>
          <p:nvPr/>
        </p:nvSpPr>
        <p:spPr>
          <a:xfrm>
            <a:off x="731520" y="5349240"/>
            <a:ext cx="5029200" cy="731520"/>
          </a:xfrm>
          <a:prstGeom prst="rect">
            <a:avLst/>
          </a:prstGeom>
          <a:noFill/>
        </p:spPr>
        <p:txBody>
          <a:bodyPr wrap="square" lIns="0" tIns="0" rIns="0" bIns="0" rtlCol="0" anchor="ctr"/>
          <a:lstStyle/>
          <a:p>
            <a:pPr marL="0" indent="0">
              <a:buNone/>
            </a:pPr>
            <a:r>
              <a:rPr lang="en-US" sz="1600" b="1" dirty="0">
                <a:solidFill>
                  <a:srgbClr val="FFFFFF"/>
                </a:solidFill>
                <a:latin typeface="Calibri" panose="020F0502020204030204" pitchFamily="34" charset="0"/>
                <a:ea typeface="Calibri" panose="020F0502020204030204" pitchFamily="34" charset="-122"/>
                <a:cs typeface="Calibri" panose="020F0502020204030204" pitchFamily="34" charset="-120"/>
              </a:rPr>
              <a:t>Technology should enhance human care, not replace it</a:t>
            </a:r>
            <a:endParaRPr lang="en-US" sz="1600" dirty="0"/>
          </a:p>
        </p:txBody>
      </p:sp>
      <p:sp>
        <p:nvSpPr>
          <p:cNvPr id="9" name="Shape 5"/>
          <p:cNvSpPr/>
          <p:nvPr/>
        </p:nvSpPr>
        <p:spPr>
          <a:xfrm>
            <a:off x="6309360" y="1371600"/>
            <a:ext cx="5330952" cy="2011680"/>
          </a:xfrm>
          <a:prstGeom prst="roundRect">
            <a:avLst>
              <a:gd name="adj" fmla="val 5455"/>
            </a:avLst>
          </a:prstGeom>
          <a:solidFill>
            <a:srgbClr val="E6F7EE"/>
          </a:solidFill>
          <a:ln w="12700">
            <a:solidFill>
              <a:srgbClr val="E6F7EE"/>
            </a:solidFill>
            <a:prstDash val="solid"/>
          </a:ln>
        </p:spPr>
        <p:txBody>
          <a:bodyPr/>
          <a:lstStyle/>
          <a:p>
            <a:endParaRPr lang="en-GB"/>
          </a:p>
        </p:txBody>
      </p:sp>
      <p:sp>
        <p:nvSpPr>
          <p:cNvPr id="10" name="Shape 6"/>
          <p:cNvSpPr/>
          <p:nvPr/>
        </p:nvSpPr>
        <p:spPr>
          <a:xfrm>
            <a:off x="6492240" y="1508760"/>
            <a:ext cx="457200" cy="457200"/>
          </a:xfrm>
          <a:prstGeom prst="ellipse">
            <a:avLst/>
          </a:prstGeom>
          <a:solidFill>
            <a:srgbClr val="2FBF71"/>
          </a:solidFill>
          <a:ln w="12700">
            <a:solidFill>
              <a:srgbClr val="2FBF71"/>
            </a:solidFill>
            <a:prstDash val="solid"/>
          </a:ln>
        </p:spPr>
        <p:txBody>
          <a:bodyPr/>
          <a:lstStyle/>
          <a:p>
            <a:endParaRPr lang="en-GB"/>
          </a:p>
        </p:txBody>
      </p:sp>
      <p:pic>
        <p:nvPicPr>
          <p:cNvPr id="11" name="Image 2" descr="preencoded.png"/>
          <p:cNvPicPr>
            <a:picLocks noChangeAspect="1"/>
          </p:cNvPicPr>
          <p:nvPr/>
        </p:nvPicPr>
        <p:blipFill>
          <a:blip r:embed="rId7"/>
          <a:stretch>
            <a:fillRect/>
          </a:stretch>
        </p:blipFill>
        <p:spPr>
          <a:xfrm>
            <a:off x="6606540" y="1623060"/>
            <a:ext cx="228600" cy="228600"/>
          </a:xfrm>
          <a:prstGeom prst="rect">
            <a:avLst/>
          </a:prstGeom>
        </p:spPr>
      </p:pic>
      <p:sp>
        <p:nvSpPr>
          <p:cNvPr id="12" name="Text 7"/>
          <p:cNvSpPr txBox="1"/>
          <p:nvPr/>
        </p:nvSpPr>
        <p:spPr>
          <a:xfrm>
            <a:off x="7086600" y="1508760"/>
            <a:ext cx="4389120" cy="457200"/>
          </a:xfrm>
          <a:prstGeom prst="rect">
            <a:avLst/>
          </a:prstGeom>
          <a:noFill/>
        </p:spPr>
        <p:txBody>
          <a:bodyPr wrap="square" lIns="0" tIns="0" rIns="0" bIns="0" rtlCol="0" anchor="ctr"/>
          <a:lstStyle/>
          <a:p>
            <a:pPr marL="0" indent="0">
              <a:buNone/>
            </a:pPr>
            <a:r>
              <a:rPr lang="en-US" sz="1700" b="1" dirty="0">
                <a:solidFill>
                  <a:srgbClr val="1D8F52"/>
                </a:solidFill>
                <a:latin typeface="Calibri" panose="020F0502020204030204" pitchFamily="34" charset="0"/>
                <a:ea typeface="Calibri" panose="020F0502020204030204" pitchFamily="34" charset="-122"/>
                <a:cs typeface="Calibri" panose="020F0502020204030204" pitchFamily="34" charset="-120"/>
              </a:rPr>
              <a:t>Benefits</a:t>
            </a:r>
            <a:endParaRPr lang="en-US" sz="1700" dirty="0"/>
          </a:p>
        </p:txBody>
      </p:sp>
      <p:sp>
        <p:nvSpPr>
          <p:cNvPr id="13" name="Text 8"/>
          <p:cNvSpPr txBox="1"/>
          <p:nvPr/>
        </p:nvSpPr>
        <p:spPr>
          <a:xfrm>
            <a:off x="6492240" y="2057400"/>
            <a:ext cx="4983480" cy="1280160"/>
          </a:xfrm>
          <a:prstGeom prst="rect">
            <a:avLst/>
          </a:prstGeom>
          <a:noFill/>
        </p:spPr>
        <p:txBody>
          <a:bodyPr wrap="square" lIns="0" tIns="0" rIns="0" bIns="0" rtlCol="0" anchor="t"/>
          <a:lstStyle/>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Telecare, alarms and sensors support safety at home</a:t>
            </a:r>
            <a:endParaRPr lang="en-US" sz="1400" dirty="0"/>
          </a:p>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Remote monitoring can flag deterioration early</a:t>
            </a:r>
            <a:endParaRPr lang="en-US" sz="1400" dirty="0"/>
          </a:p>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Emerging: wearables and AI-enabled home sensors</a:t>
            </a:r>
            <a:endParaRPr lang="en-US" sz="1400" dirty="0"/>
          </a:p>
        </p:txBody>
      </p:sp>
      <p:sp>
        <p:nvSpPr>
          <p:cNvPr id="14" name="Shape 9"/>
          <p:cNvSpPr/>
          <p:nvPr/>
        </p:nvSpPr>
        <p:spPr>
          <a:xfrm>
            <a:off x="6309360" y="3520440"/>
            <a:ext cx="5330952" cy="2560320"/>
          </a:xfrm>
          <a:prstGeom prst="roundRect">
            <a:avLst>
              <a:gd name="adj" fmla="val 4286"/>
            </a:avLst>
          </a:prstGeom>
          <a:solidFill>
            <a:srgbClr val="FDECEA"/>
          </a:solidFill>
          <a:ln w="12700">
            <a:solidFill>
              <a:srgbClr val="FDECEA"/>
            </a:solidFill>
            <a:prstDash val="solid"/>
          </a:ln>
        </p:spPr>
        <p:txBody>
          <a:bodyPr/>
          <a:lstStyle/>
          <a:p>
            <a:endParaRPr lang="en-GB"/>
          </a:p>
        </p:txBody>
      </p:sp>
      <p:sp>
        <p:nvSpPr>
          <p:cNvPr id="15" name="Shape 10"/>
          <p:cNvSpPr/>
          <p:nvPr/>
        </p:nvSpPr>
        <p:spPr>
          <a:xfrm>
            <a:off x="6492240" y="3657600"/>
            <a:ext cx="457200" cy="457200"/>
          </a:xfrm>
          <a:prstGeom prst="ellipse">
            <a:avLst/>
          </a:prstGeom>
          <a:solidFill>
            <a:srgbClr val="E8453C"/>
          </a:solidFill>
          <a:ln w="12700">
            <a:solidFill>
              <a:srgbClr val="E8453C"/>
            </a:solidFill>
            <a:prstDash val="solid"/>
          </a:ln>
        </p:spPr>
        <p:txBody>
          <a:bodyPr/>
          <a:lstStyle/>
          <a:p>
            <a:endParaRPr lang="en-GB"/>
          </a:p>
        </p:txBody>
      </p:sp>
      <p:pic>
        <p:nvPicPr>
          <p:cNvPr id="16" name="Image 3" descr="preencoded.png"/>
          <p:cNvPicPr>
            <a:picLocks noChangeAspect="1"/>
          </p:cNvPicPr>
          <p:nvPr/>
        </p:nvPicPr>
        <p:blipFill>
          <a:blip r:embed="rId8"/>
          <a:stretch>
            <a:fillRect/>
          </a:stretch>
        </p:blipFill>
        <p:spPr>
          <a:xfrm>
            <a:off x="6606540" y="3771900"/>
            <a:ext cx="228600" cy="228600"/>
          </a:xfrm>
          <a:prstGeom prst="rect">
            <a:avLst/>
          </a:prstGeom>
        </p:spPr>
      </p:pic>
      <p:sp>
        <p:nvSpPr>
          <p:cNvPr id="17" name="Text 11"/>
          <p:cNvSpPr txBox="1"/>
          <p:nvPr/>
        </p:nvSpPr>
        <p:spPr>
          <a:xfrm>
            <a:off x="7086600" y="3657600"/>
            <a:ext cx="4389120" cy="457200"/>
          </a:xfrm>
          <a:prstGeom prst="rect">
            <a:avLst/>
          </a:prstGeom>
          <a:noFill/>
        </p:spPr>
        <p:txBody>
          <a:bodyPr wrap="square" lIns="0" tIns="0" rIns="0" bIns="0" rtlCol="0" anchor="ctr"/>
          <a:lstStyle/>
          <a:p>
            <a:pPr marL="0" indent="0">
              <a:buNone/>
            </a:pPr>
            <a:r>
              <a:rPr lang="en-US" sz="1700" b="1" dirty="0">
                <a:solidFill>
                  <a:srgbClr val="C23128"/>
                </a:solidFill>
                <a:latin typeface="Calibri" panose="020F0502020204030204" pitchFamily="34" charset="0"/>
                <a:ea typeface="Calibri" panose="020F0502020204030204" pitchFamily="34" charset="-122"/>
                <a:cs typeface="Calibri" panose="020F0502020204030204" pitchFamily="34" charset="-120"/>
              </a:rPr>
              <a:t>Limits</a:t>
            </a:r>
            <a:endParaRPr lang="en-US" sz="1700" dirty="0"/>
          </a:p>
        </p:txBody>
      </p:sp>
      <p:sp>
        <p:nvSpPr>
          <p:cNvPr id="18" name="Text 12"/>
          <p:cNvSpPr txBox="1"/>
          <p:nvPr/>
        </p:nvSpPr>
        <p:spPr>
          <a:xfrm>
            <a:off x="6492240" y="4206240"/>
            <a:ext cx="4983480" cy="1828800"/>
          </a:xfrm>
          <a:prstGeom prst="rect">
            <a:avLst/>
          </a:prstGeom>
          <a:noFill/>
        </p:spPr>
        <p:txBody>
          <a:bodyPr wrap="square" lIns="0" tIns="0" rIns="0" bIns="0" rtlCol="0" anchor="t"/>
          <a:lstStyle/>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Telecare did not reduce overall service use (Steventon et al., 2013)</a:t>
            </a:r>
            <a:endParaRPr lang="en-US" sz="1400" dirty="0"/>
          </a:p>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Acceptance depends on usability, privacy and stigma (Peek et al., 2014)</a:t>
            </a:r>
            <a:endParaRPr lang="en-US" sz="1400" dirty="0"/>
          </a:p>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Abandonment risk without co-design (Greenhalgh et al., 2017)</a:t>
            </a:r>
            <a:endParaRPr lang="en-US" sz="1400" dirty="0"/>
          </a:p>
          <a:p>
            <a:pPr marL="203200" indent="-203200">
              <a:spcAft>
                <a:spcPts val="600"/>
              </a:spcAft>
              <a:buSzPct val="100000"/>
              <a:buChar char="•"/>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Digital exclusion among older adults (ONS, 2019)</a:t>
            </a:r>
            <a:endParaRPr lang="en-US" sz="14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12</a:t>
            </a:fld>
            <a:endParaRPr lang="en-US"/>
          </a:p>
        </p:txBody>
      </p:sp>
      <p:pic>
        <p:nvPicPr>
          <p:cNvPr id="30" name="Audio 29">
            <a:hlinkClick r:id="" action="ppaction://media"/>
            <a:extLst>
              <a:ext uri="{FF2B5EF4-FFF2-40B4-BE49-F238E27FC236}">
                <a16:creationId xmlns:a16="http://schemas.microsoft.com/office/drawing/2014/main" id="{0006648F-C15E-1C70-CD77-DF2306C041C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9068"/>
    </mc:Choice>
    <mc:Fallback>
      <p:transition spd="slow" advTm="79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Challenges to independence and functional ability</a:t>
            </a:r>
            <a:endParaRPr lang="en-US" sz="3000" dirty="0"/>
          </a:p>
        </p:txBody>
      </p:sp>
      <p:sp>
        <p:nvSpPr>
          <p:cNvPr id="3" name="Shape 1"/>
          <p:cNvSpPr/>
          <p:nvPr/>
        </p:nvSpPr>
        <p:spPr>
          <a:xfrm>
            <a:off x="10972800" y="429768"/>
            <a:ext cx="640080" cy="640080"/>
          </a:xfrm>
          <a:prstGeom prst="ellipse">
            <a:avLst/>
          </a:prstGeom>
          <a:solidFill>
            <a:srgbClr val="E8453C"/>
          </a:solidFill>
          <a:ln w="12700">
            <a:solidFill>
              <a:srgbClr val="E8453C"/>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731520" y="1554480"/>
            <a:ext cx="548640" cy="548640"/>
          </a:xfrm>
          <a:prstGeom prst="ellipse">
            <a:avLst/>
          </a:prstGeom>
          <a:solidFill>
            <a:srgbClr val="7A5AF8"/>
          </a:solidFill>
          <a:ln w="12700">
            <a:solidFill>
              <a:srgbClr val="7A5AF8"/>
            </a:solidFill>
            <a:prstDash val="solid"/>
          </a:ln>
        </p:spPr>
        <p:txBody>
          <a:bodyPr/>
          <a:lstStyle/>
          <a:p>
            <a:endParaRPr lang="en-GB"/>
          </a:p>
        </p:txBody>
      </p:sp>
      <p:pic>
        <p:nvPicPr>
          <p:cNvPr id="7" name="Image 1" descr="preencoded.png"/>
          <p:cNvPicPr>
            <a:picLocks noChangeAspect="1"/>
          </p:cNvPicPr>
          <p:nvPr/>
        </p:nvPicPr>
        <p:blipFill>
          <a:blip r:embed="rId6"/>
          <a:stretch>
            <a:fillRect/>
          </a:stretch>
        </p:blipFill>
        <p:spPr>
          <a:xfrm>
            <a:off x="868680" y="1691640"/>
            <a:ext cx="274320" cy="274320"/>
          </a:xfrm>
          <a:prstGeom prst="rect">
            <a:avLst/>
          </a:prstGeom>
        </p:spPr>
      </p:pic>
      <p:sp>
        <p:nvSpPr>
          <p:cNvPr id="8" name="Text 4"/>
          <p:cNvSpPr txBox="1"/>
          <p:nvPr/>
        </p:nvSpPr>
        <p:spPr>
          <a:xfrm>
            <a:off x="1417320" y="155448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Ageism</a:t>
            </a:r>
            <a:endParaRPr lang="en-US" sz="1600" dirty="0"/>
          </a:p>
        </p:txBody>
      </p:sp>
      <p:sp>
        <p:nvSpPr>
          <p:cNvPr id="9" name="Text 5"/>
          <p:cNvSpPr txBox="1"/>
          <p:nvPr/>
        </p:nvSpPr>
        <p:spPr>
          <a:xfrm>
            <a:off x="731520" y="219456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Stereotypes harm health, wellbeing and access to care (WHO, 2021)</a:t>
            </a:r>
            <a:endParaRPr lang="en-US" sz="1500" dirty="0"/>
          </a:p>
        </p:txBody>
      </p:sp>
      <p:sp>
        <p:nvSpPr>
          <p:cNvPr id="10" name="Shape 6"/>
          <p:cNvSpPr/>
          <p:nvPr/>
        </p:nvSpPr>
        <p:spPr>
          <a:xfrm>
            <a:off x="4311396" y="137160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1" name="Shape 7"/>
          <p:cNvSpPr/>
          <p:nvPr/>
        </p:nvSpPr>
        <p:spPr>
          <a:xfrm>
            <a:off x="4494276" y="1554480"/>
            <a:ext cx="548640" cy="548640"/>
          </a:xfrm>
          <a:prstGeom prst="ellipse">
            <a:avLst/>
          </a:prstGeom>
          <a:solidFill>
            <a:srgbClr val="E8453C"/>
          </a:solidFill>
          <a:ln w="12700">
            <a:solidFill>
              <a:srgbClr val="E8453C"/>
            </a:solidFill>
            <a:prstDash val="solid"/>
          </a:ln>
        </p:spPr>
        <p:txBody>
          <a:bodyPr/>
          <a:lstStyle/>
          <a:p>
            <a:endParaRPr lang="en-GB"/>
          </a:p>
        </p:txBody>
      </p:sp>
      <p:pic>
        <p:nvPicPr>
          <p:cNvPr id="12" name="Image 2" descr="preencoded.png"/>
          <p:cNvPicPr>
            <a:picLocks noChangeAspect="1"/>
          </p:cNvPicPr>
          <p:nvPr/>
        </p:nvPicPr>
        <p:blipFill>
          <a:blip r:embed="rId7"/>
          <a:stretch>
            <a:fillRect/>
          </a:stretch>
        </p:blipFill>
        <p:spPr>
          <a:xfrm>
            <a:off x="4631436" y="1691640"/>
            <a:ext cx="274320" cy="274320"/>
          </a:xfrm>
          <a:prstGeom prst="rect">
            <a:avLst/>
          </a:prstGeom>
        </p:spPr>
      </p:pic>
      <p:sp>
        <p:nvSpPr>
          <p:cNvPr id="13" name="Text 8"/>
          <p:cNvSpPr txBox="1"/>
          <p:nvPr/>
        </p:nvSpPr>
        <p:spPr>
          <a:xfrm>
            <a:off x="5180076" y="155448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Funding and unmet need</a:t>
            </a:r>
            <a:endParaRPr lang="en-US" sz="1600" dirty="0"/>
          </a:p>
        </p:txBody>
      </p:sp>
      <p:sp>
        <p:nvSpPr>
          <p:cNvPr id="14" name="Text 9"/>
          <p:cNvSpPr txBox="1"/>
          <p:nvPr/>
        </p:nvSpPr>
        <p:spPr>
          <a:xfrm>
            <a:off x="4494276" y="219456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About 2 million older people have unmet social care needs (Age UK, 2024)</a:t>
            </a:r>
            <a:endParaRPr lang="en-US" sz="1500" dirty="0"/>
          </a:p>
        </p:txBody>
      </p:sp>
      <p:sp>
        <p:nvSpPr>
          <p:cNvPr id="15" name="Shape 10"/>
          <p:cNvSpPr/>
          <p:nvPr/>
        </p:nvSpPr>
        <p:spPr>
          <a:xfrm>
            <a:off x="8074152" y="137160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6" name="Shape 11"/>
          <p:cNvSpPr/>
          <p:nvPr/>
        </p:nvSpPr>
        <p:spPr>
          <a:xfrm>
            <a:off x="8257032" y="1554480"/>
            <a:ext cx="548640" cy="548640"/>
          </a:xfrm>
          <a:prstGeom prst="ellipse">
            <a:avLst/>
          </a:prstGeom>
          <a:solidFill>
            <a:srgbClr val="0A8F8F"/>
          </a:solidFill>
          <a:ln w="12700">
            <a:solidFill>
              <a:srgbClr val="0A8F8F"/>
            </a:solidFill>
            <a:prstDash val="solid"/>
          </a:ln>
        </p:spPr>
        <p:txBody>
          <a:bodyPr/>
          <a:lstStyle/>
          <a:p>
            <a:endParaRPr lang="en-GB"/>
          </a:p>
        </p:txBody>
      </p:sp>
      <p:pic>
        <p:nvPicPr>
          <p:cNvPr id="17" name="Image 3" descr="preencoded.png"/>
          <p:cNvPicPr>
            <a:picLocks noChangeAspect="1"/>
          </p:cNvPicPr>
          <p:nvPr/>
        </p:nvPicPr>
        <p:blipFill>
          <a:blip r:embed="rId8"/>
          <a:stretch>
            <a:fillRect/>
          </a:stretch>
        </p:blipFill>
        <p:spPr>
          <a:xfrm>
            <a:off x="8394192" y="1691640"/>
            <a:ext cx="274320" cy="274320"/>
          </a:xfrm>
          <a:prstGeom prst="rect">
            <a:avLst/>
          </a:prstGeom>
        </p:spPr>
      </p:pic>
      <p:sp>
        <p:nvSpPr>
          <p:cNvPr id="18" name="Text 12"/>
          <p:cNvSpPr txBox="1"/>
          <p:nvPr/>
        </p:nvSpPr>
        <p:spPr>
          <a:xfrm>
            <a:off x="8942832" y="155448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Workforce shortages</a:t>
            </a:r>
            <a:endParaRPr lang="en-US" sz="1600" dirty="0"/>
          </a:p>
        </p:txBody>
      </p:sp>
      <p:sp>
        <p:nvSpPr>
          <p:cNvPr id="19" name="Text 13"/>
          <p:cNvSpPr txBox="1"/>
          <p:nvPr/>
        </p:nvSpPr>
        <p:spPr>
          <a:xfrm>
            <a:off x="8257032" y="219456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Vacancies remain about three times the wider economy (Skills for Care, 2026)</a:t>
            </a:r>
            <a:endParaRPr lang="en-US" sz="1500" dirty="0"/>
          </a:p>
        </p:txBody>
      </p:sp>
      <p:sp>
        <p:nvSpPr>
          <p:cNvPr id="20" name="Shape 14"/>
          <p:cNvSpPr/>
          <p:nvPr/>
        </p:nvSpPr>
        <p:spPr>
          <a:xfrm>
            <a:off x="548640" y="324612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1" name="Shape 15"/>
          <p:cNvSpPr/>
          <p:nvPr/>
        </p:nvSpPr>
        <p:spPr>
          <a:xfrm>
            <a:off x="731520" y="3429000"/>
            <a:ext cx="548640" cy="548640"/>
          </a:xfrm>
          <a:prstGeom prst="ellipse">
            <a:avLst/>
          </a:prstGeom>
          <a:solidFill>
            <a:srgbClr val="3A86FF"/>
          </a:solidFill>
          <a:ln w="12700">
            <a:solidFill>
              <a:srgbClr val="3A86FF"/>
            </a:solidFill>
            <a:prstDash val="solid"/>
          </a:ln>
        </p:spPr>
        <p:txBody>
          <a:bodyPr/>
          <a:lstStyle/>
          <a:p>
            <a:endParaRPr lang="en-GB"/>
          </a:p>
        </p:txBody>
      </p:sp>
      <p:pic>
        <p:nvPicPr>
          <p:cNvPr id="22" name="Image 4" descr="preencoded.png"/>
          <p:cNvPicPr>
            <a:picLocks noChangeAspect="1"/>
          </p:cNvPicPr>
          <p:nvPr/>
        </p:nvPicPr>
        <p:blipFill>
          <a:blip r:embed="rId9"/>
          <a:stretch>
            <a:fillRect/>
          </a:stretch>
        </p:blipFill>
        <p:spPr>
          <a:xfrm>
            <a:off x="868680" y="3566160"/>
            <a:ext cx="274320" cy="274320"/>
          </a:xfrm>
          <a:prstGeom prst="rect">
            <a:avLst/>
          </a:prstGeom>
        </p:spPr>
      </p:pic>
      <p:sp>
        <p:nvSpPr>
          <p:cNvPr id="23" name="Text 16"/>
          <p:cNvSpPr txBox="1"/>
          <p:nvPr/>
        </p:nvSpPr>
        <p:spPr>
          <a:xfrm>
            <a:off x="1417320" y="342900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Frailty and multimorbidity</a:t>
            </a:r>
            <a:endParaRPr lang="en-US" sz="1600" dirty="0"/>
          </a:p>
        </p:txBody>
      </p:sp>
      <p:sp>
        <p:nvSpPr>
          <p:cNvPr id="24" name="Text 17"/>
          <p:cNvSpPr txBox="1"/>
          <p:nvPr/>
        </p:nvSpPr>
        <p:spPr>
          <a:xfrm>
            <a:off x="731520" y="406908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Complex needs require coordinated care (Clegg et al., 2013; NICE, 2015)</a:t>
            </a:r>
            <a:endParaRPr lang="en-US" sz="1500" dirty="0"/>
          </a:p>
        </p:txBody>
      </p:sp>
      <p:sp>
        <p:nvSpPr>
          <p:cNvPr id="25" name="Shape 18"/>
          <p:cNvSpPr/>
          <p:nvPr/>
        </p:nvSpPr>
        <p:spPr>
          <a:xfrm>
            <a:off x="4311396" y="324612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6" name="Shape 19"/>
          <p:cNvSpPr/>
          <p:nvPr/>
        </p:nvSpPr>
        <p:spPr>
          <a:xfrm>
            <a:off x="4494276" y="3429000"/>
            <a:ext cx="548640" cy="548640"/>
          </a:xfrm>
          <a:prstGeom prst="ellipse">
            <a:avLst/>
          </a:prstGeom>
          <a:solidFill>
            <a:srgbClr val="2FBF71"/>
          </a:solidFill>
          <a:ln w="12700">
            <a:solidFill>
              <a:srgbClr val="2FBF71"/>
            </a:solidFill>
            <a:prstDash val="solid"/>
          </a:ln>
        </p:spPr>
        <p:txBody>
          <a:bodyPr/>
          <a:lstStyle/>
          <a:p>
            <a:endParaRPr lang="en-GB"/>
          </a:p>
        </p:txBody>
      </p:sp>
      <p:pic>
        <p:nvPicPr>
          <p:cNvPr id="27" name="Image 5" descr="preencoded.png"/>
          <p:cNvPicPr>
            <a:picLocks noChangeAspect="1"/>
          </p:cNvPicPr>
          <p:nvPr/>
        </p:nvPicPr>
        <p:blipFill>
          <a:blip r:embed="rId10"/>
          <a:stretch>
            <a:fillRect/>
          </a:stretch>
        </p:blipFill>
        <p:spPr>
          <a:xfrm>
            <a:off x="4631436" y="3566160"/>
            <a:ext cx="274320" cy="274320"/>
          </a:xfrm>
          <a:prstGeom prst="rect">
            <a:avLst/>
          </a:prstGeom>
        </p:spPr>
      </p:pic>
      <p:sp>
        <p:nvSpPr>
          <p:cNvPr id="28" name="Text 20"/>
          <p:cNvSpPr txBox="1"/>
          <p:nvPr/>
        </p:nvSpPr>
        <p:spPr>
          <a:xfrm>
            <a:off x="5180076" y="342900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Loneliness and inequality</a:t>
            </a:r>
            <a:endParaRPr lang="en-US" sz="1600" dirty="0"/>
          </a:p>
        </p:txBody>
      </p:sp>
      <p:sp>
        <p:nvSpPr>
          <p:cNvPr id="29" name="Text 21"/>
          <p:cNvSpPr txBox="1"/>
          <p:nvPr/>
        </p:nvSpPr>
        <p:spPr>
          <a:xfrm>
            <a:off x="4494276" y="406908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Isolation and disadvantage worsen outcomes (Holt-Lunstad et al., 2010; Marmot et al., 2020)</a:t>
            </a:r>
            <a:endParaRPr lang="en-US" sz="1500" dirty="0"/>
          </a:p>
        </p:txBody>
      </p:sp>
      <p:sp>
        <p:nvSpPr>
          <p:cNvPr id="30" name="Shape 22"/>
          <p:cNvSpPr/>
          <p:nvPr/>
        </p:nvSpPr>
        <p:spPr>
          <a:xfrm>
            <a:off x="8074152" y="3246120"/>
            <a:ext cx="3566160" cy="1737360"/>
          </a:xfrm>
          <a:prstGeom prst="roundRect">
            <a:avLst>
              <a:gd name="adj" fmla="val 6316"/>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31" name="Shape 23"/>
          <p:cNvSpPr/>
          <p:nvPr/>
        </p:nvSpPr>
        <p:spPr>
          <a:xfrm>
            <a:off x="8257032" y="3429000"/>
            <a:ext cx="548640" cy="548640"/>
          </a:xfrm>
          <a:prstGeom prst="ellipse">
            <a:avLst/>
          </a:prstGeom>
          <a:solidFill>
            <a:srgbClr val="3B2C85"/>
          </a:solidFill>
          <a:ln w="12700">
            <a:solidFill>
              <a:srgbClr val="3B2C85"/>
            </a:solidFill>
            <a:prstDash val="solid"/>
          </a:ln>
        </p:spPr>
        <p:txBody>
          <a:bodyPr/>
          <a:lstStyle/>
          <a:p>
            <a:endParaRPr lang="en-GB"/>
          </a:p>
        </p:txBody>
      </p:sp>
      <p:pic>
        <p:nvPicPr>
          <p:cNvPr id="32" name="Image 6" descr="preencoded.png"/>
          <p:cNvPicPr>
            <a:picLocks noChangeAspect="1"/>
          </p:cNvPicPr>
          <p:nvPr/>
        </p:nvPicPr>
        <p:blipFill>
          <a:blip r:embed="rId11"/>
          <a:stretch>
            <a:fillRect/>
          </a:stretch>
        </p:blipFill>
        <p:spPr>
          <a:xfrm>
            <a:off x="8394192" y="3566160"/>
            <a:ext cx="274320" cy="274320"/>
          </a:xfrm>
          <a:prstGeom prst="rect">
            <a:avLst/>
          </a:prstGeom>
        </p:spPr>
      </p:pic>
      <p:sp>
        <p:nvSpPr>
          <p:cNvPr id="33" name="Text 24"/>
          <p:cNvSpPr txBox="1"/>
          <p:nvPr/>
        </p:nvSpPr>
        <p:spPr>
          <a:xfrm>
            <a:off x="8942832" y="3429000"/>
            <a:ext cx="2560320" cy="54864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Housing and digital exclusion</a:t>
            </a:r>
            <a:endParaRPr lang="en-US" sz="1600" dirty="0"/>
          </a:p>
        </p:txBody>
      </p:sp>
      <p:sp>
        <p:nvSpPr>
          <p:cNvPr id="34" name="Text 25"/>
          <p:cNvSpPr txBox="1"/>
          <p:nvPr/>
        </p:nvSpPr>
        <p:spPr>
          <a:xfrm>
            <a:off x="8257032" y="4069080"/>
            <a:ext cx="3200400" cy="8686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Unsuitable homes and limited digital access restrict participation (ONS, 2019)</a:t>
            </a:r>
            <a:endParaRPr lang="en-US" sz="1500" dirty="0"/>
          </a:p>
        </p:txBody>
      </p:sp>
      <p:sp>
        <p:nvSpPr>
          <p:cNvPr id="35" name="Shape 26"/>
          <p:cNvSpPr/>
          <p:nvPr/>
        </p:nvSpPr>
        <p:spPr>
          <a:xfrm>
            <a:off x="548640" y="5212080"/>
            <a:ext cx="11091672" cy="868680"/>
          </a:xfrm>
          <a:prstGeom prst="roundRect">
            <a:avLst>
              <a:gd name="adj" fmla="val 12632"/>
            </a:avLst>
          </a:prstGeom>
          <a:solidFill>
            <a:srgbClr val="FFF4D6"/>
          </a:solidFill>
          <a:ln w="12700">
            <a:solidFill>
              <a:srgbClr val="FFF4D6"/>
            </a:solidFill>
            <a:prstDash val="solid"/>
          </a:ln>
        </p:spPr>
        <p:txBody>
          <a:bodyPr/>
          <a:lstStyle/>
          <a:p>
            <a:endParaRPr lang="en-GB"/>
          </a:p>
        </p:txBody>
      </p:sp>
      <p:sp>
        <p:nvSpPr>
          <p:cNvPr id="36" name="Text 27"/>
          <p:cNvSpPr txBox="1"/>
          <p:nvPr/>
        </p:nvSpPr>
        <p:spPr>
          <a:xfrm>
            <a:off x="822960" y="5212080"/>
            <a:ext cx="10515600" cy="868680"/>
          </a:xfrm>
          <a:prstGeom prst="rect">
            <a:avLst/>
          </a:prstGeom>
          <a:noFill/>
        </p:spPr>
        <p:txBody>
          <a:bodyPr wrap="square" lIns="0" tIns="0" rIns="0" bIns="0" rtlCol="0" anchor="ctr"/>
          <a:lstStyle/>
          <a:p>
            <a:pPr marL="0" indent="0">
              <a:buNone/>
            </a:pPr>
            <a:r>
              <a:rPr lang="en-US" sz="1600" b="1" dirty="0">
                <a:solidFill>
                  <a:srgbClr val="3B2C85"/>
                </a:solidFill>
                <a:latin typeface="Calibri" panose="020F0502020204030204" pitchFamily="34" charset="0"/>
                <a:ea typeface="Calibri" panose="020F0502020204030204" pitchFamily="34" charset="-122"/>
                <a:cs typeface="Calibri" panose="020F0502020204030204" pitchFamily="34" charset="-120"/>
              </a:rPr>
              <a:t>Key point: </a:t>
            </a:r>
            <a:r>
              <a:rPr lang="en-US" sz="1600" dirty="0">
                <a:solidFill>
                  <a:srgbClr val="22254B"/>
                </a:solidFill>
                <a:latin typeface="Calibri" panose="020F0502020204030204" pitchFamily="34" charset="0"/>
                <a:ea typeface="Calibri" panose="020F0502020204030204" pitchFamily="34" charset="-122"/>
                <a:cs typeface="Calibri" panose="020F0502020204030204" pitchFamily="34" charset="-120"/>
              </a:rPr>
              <a:t>these challenges compound each other (e.g. unsuitable housing → falls → care needs → pressure on a limited workforce)</a:t>
            </a:r>
            <a:endParaRPr lang="en-US" sz="1600" dirty="0"/>
          </a:p>
        </p:txBody>
      </p:sp>
      <p:sp>
        <p:nvSpPr>
          <p:cNvPr id="37"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13</a:t>
            </a:fld>
            <a:endParaRPr lang="en-US"/>
          </a:p>
        </p:txBody>
      </p:sp>
      <p:pic>
        <p:nvPicPr>
          <p:cNvPr id="45" name="Audio 44">
            <a:hlinkClick r:id="" action="ppaction://media"/>
            <a:extLst>
              <a:ext uri="{FF2B5EF4-FFF2-40B4-BE49-F238E27FC236}">
                <a16:creationId xmlns:a16="http://schemas.microsoft.com/office/drawing/2014/main" id="{617BC372-F37A-7924-4FAE-FC972E751D0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400"/>
    </mc:Choice>
    <mc:Fallback>
      <p:transition spd="slow" advTm="4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Recommendations to empower older people</a:t>
            </a:r>
            <a:endParaRPr lang="en-US" sz="3000" dirty="0"/>
          </a:p>
        </p:txBody>
      </p:sp>
      <p:sp>
        <p:nvSpPr>
          <p:cNvPr id="3" name="Shape 1"/>
          <p:cNvSpPr/>
          <p:nvPr/>
        </p:nvSpPr>
        <p:spPr>
          <a:xfrm>
            <a:off x="10972800" y="429768"/>
            <a:ext cx="640080" cy="640080"/>
          </a:xfrm>
          <a:prstGeom prst="ellipse">
            <a:avLst/>
          </a:prstGeom>
          <a:solidFill>
            <a:srgbClr val="F7B32B"/>
          </a:solidFill>
          <a:ln w="12700">
            <a:solidFill>
              <a:srgbClr val="F7B32B"/>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11091672"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6" name="Shape 3"/>
          <p:cNvSpPr/>
          <p:nvPr/>
        </p:nvSpPr>
        <p:spPr>
          <a:xfrm>
            <a:off x="731520" y="1490472"/>
            <a:ext cx="603504" cy="603504"/>
          </a:xfrm>
          <a:prstGeom prst="ellipse">
            <a:avLst/>
          </a:prstGeom>
          <a:solidFill>
            <a:srgbClr val="0A8F8F"/>
          </a:solidFill>
          <a:ln w="12700">
            <a:solidFill>
              <a:srgbClr val="0A8F8F"/>
            </a:solidFill>
            <a:prstDash val="solid"/>
          </a:ln>
        </p:spPr>
        <p:txBody>
          <a:bodyPr/>
          <a:lstStyle/>
          <a:p>
            <a:endParaRPr lang="en-GB"/>
          </a:p>
        </p:txBody>
      </p:sp>
      <p:sp>
        <p:nvSpPr>
          <p:cNvPr id="7" name="Text 4"/>
          <p:cNvSpPr txBox="1"/>
          <p:nvPr/>
        </p:nvSpPr>
        <p:spPr>
          <a:xfrm>
            <a:off x="731520" y="1490472"/>
            <a:ext cx="603504" cy="603504"/>
          </a:xfrm>
          <a:prstGeom prst="rect">
            <a:avLst/>
          </a:prstGeom>
          <a:noFill/>
        </p:spPr>
        <p:txBody>
          <a:bodyPr wrap="square" lIns="0" tIns="0" rIns="0" bIns="0" rtlCol="0" anchor="ctr"/>
          <a:lstStyle/>
          <a:p>
            <a:pPr marL="0" indent="0" algn="ctr">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1</a:t>
            </a:r>
            <a:endParaRPr lang="en-US" sz="2200" dirty="0"/>
          </a:p>
        </p:txBody>
      </p:sp>
      <p:sp>
        <p:nvSpPr>
          <p:cNvPr id="8" name="Text 5"/>
          <p:cNvSpPr txBox="1"/>
          <p:nvPr/>
        </p:nvSpPr>
        <p:spPr>
          <a:xfrm>
            <a:off x="1554480" y="1371600"/>
            <a:ext cx="3657600" cy="841248"/>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Prevention first</a:t>
            </a:r>
            <a:endParaRPr lang="en-US" sz="1700" dirty="0"/>
          </a:p>
        </p:txBody>
      </p:sp>
      <p:sp>
        <p:nvSpPr>
          <p:cNvPr id="9" name="Text 6"/>
          <p:cNvSpPr txBox="1"/>
          <p:nvPr/>
        </p:nvSpPr>
        <p:spPr>
          <a:xfrm>
            <a:off x="5303520" y="1371600"/>
            <a:ext cx="6172200" cy="841248"/>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Early identification of frailty and falls risk (Clegg et al., 2013; NICE, 2025)</a:t>
            </a:r>
            <a:endParaRPr lang="en-US" sz="1400" dirty="0"/>
          </a:p>
        </p:txBody>
      </p:sp>
      <p:sp>
        <p:nvSpPr>
          <p:cNvPr id="10" name="Shape 7"/>
          <p:cNvSpPr/>
          <p:nvPr/>
        </p:nvSpPr>
        <p:spPr>
          <a:xfrm>
            <a:off x="548640" y="2322576"/>
            <a:ext cx="11091672"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1" name="Shape 8"/>
          <p:cNvSpPr/>
          <p:nvPr/>
        </p:nvSpPr>
        <p:spPr>
          <a:xfrm>
            <a:off x="731520" y="2441448"/>
            <a:ext cx="603504" cy="603504"/>
          </a:xfrm>
          <a:prstGeom prst="ellipse">
            <a:avLst/>
          </a:prstGeom>
          <a:solidFill>
            <a:srgbClr val="E8453C"/>
          </a:solidFill>
          <a:ln w="12700">
            <a:solidFill>
              <a:srgbClr val="E8453C"/>
            </a:solidFill>
            <a:prstDash val="solid"/>
          </a:ln>
        </p:spPr>
        <p:txBody>
          <a:bodyPr/>
          <a:lstStyle/>
          <a:p>
            <a:endParaRPr lang="en-GB"/>
          </a:p>
        </p:txBody>
      </p:sp>
      <p:sp>
        <p:nvSpPr>
          <p:cNvPr id="12" name="Text 9"/>
          <p:cNvSpPr txBox="1"/>
          <p:nvPr/>
        </p:nvSpPr>
        <p:spPr>
          <a:xfrm>
            <a:off x="731520" y="2441448"/>
            <a:ext cx="603504" cy="603504"/>
          </a:xfrm>
          <a:prstGeom prst="rect">
            <a:avLst/>
          </a:prstGeom>
          <a:noFill/>
        </p:spPr>
        <p:txBody>
          <a:bodyPr wrap="square" lIns="0" tIns="0" rIns="0" bIns="0" rtlCol="0" anchor="ctr"/>
          <a:lstStyle/>
          <a:p>
            <a:pPr marL="0" indent="0" algn="ctr">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2</a:t>
            </a:r>
            <a:endParaRPr lang="en-US" sz="2200" dirty="0"/>
          </a:p>
        </p:txBody>
      </p:sp>
      <p:sp>
        <p:nvSpPr>
          <p:cNvPr id="13" name="Text 10"/>
          <p:cNvSpPr txBox="1"/>
          <p:nvPr/>
        </p:nvSpPr>
        <p:spPr>
          <a:xfrm>
            <a:off x="1554480" y="2322576"/>
            <a:ext cx="3657600" cy="841248"/>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Expand reablement</a:t>
            </a:r>
            <a:endParaRPr lang="en-US" sz="1700" dirty="0"/>
          </a:p>
        </p:txBody>
      </p:sp>
      <p:sp>
        <p:nvSpPr>
          <p:cNvPr id="14" name="Text 11"/>
          <p:cNvSpPr txBox="1"/>
          <p:nvPr/>
        </p:nvSpPr>
        <p:spPr>
          <a:xfrm>
            <a:off x="5303520" y="2322576"/>
            <a:ext cx="6172200" cy="841248"/>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Fund reablement and intermediate care and evaluate outcomes (Glendinning et al., 2010; Cochrane et al., 2016)</a:t>
            </a:r>
            <a:endParaRPr lang="en-US" sz="1400" dirty="0"/>
          </a:p>
        </p:txBody>
      </p:sp>
      <p:sp>
        <p:nvSpPr>
          <p:cNvPr id="15" name="Shape 12"/>
          <p:cNvSpPr/>
          <p:nvPr/>
        </p:nvSpPr>
        <p:spPr>
          <a:xfrm>
            <a:off x="548640" y="3273552"/>
            <a:ext cx="11091672"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16" name="Shape 13"/>
          <p:cNvSpPr/>
          <p:nvPr/>
        </p:nvSpPr>
        <p:spPr>
          <a:xfrm>
            <a:off x="731520" y="3392424"/>
            <a:ext cx="603504" cy="603504"/>
          </a:xfrm>
          <a:prstGeom prst="ellipse">
            <a:avLst/>
          </a:prstGeom>
          <a:solidFill>
            <a:srgbClr val="7A5AF8"/>
          </a:solidFill>
          <a:ln w="12700">
            <a:solidFill>
              <a:srgbClr val="7A5AF8"/>
            </a:solidFill>
            <a:prstDash val="solid"/>
          </a:ln>
        </p:spPr>
        <p:txBody>
          <a:bodyPr/>
          <a:lstStyle/>
          <a:p>
            <a:endParaRPr lang="en-GB"/>
          </a:p>
        </p:txBody>
      </p:sp>
      <p:sp>
        <p:nvSpPr>
          <p:cNvPr id="17" name="Text 14"/>
          <p:cNvSpPr txBox="1"/>
          <p:nvPr/>
        </p:nvSpPr>
        <p:spPr>
          <a:xfrm>
            <a:off x="731520" y="3392424"/>
            <a:ext cx="603504" cy="603504"/>
          </a:xfrm>
          <a:prstGeom prst="rect">
            <a:avLst/>
          </a:prstGeom>
          <a:noFill/>
        </p:spPr>
        <p:txBody>
          <a:bodyPr wrap="square" lIns="0" tIns="0" rIns="0" bIns="0" rtlCol="0" anchor="ctr"/>
          <a:lstStyle/>
          <a:p>
            <a:pPr marL="0" indent="0" algn="ctr">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3</a:t>
            </a:r>
            <a:endParaRPr lang="en-US" sz="2200" dirty="0"/>
          </a:p>
        </p:txBody>
      </p:sp>
      <p:sp>
        <p:nvSpPr>
          <p:cNvPr id="18" name="Text 15"/>
          <p:cNvSpPr txBox="1"/>
          <p:nvPr/>
        </p:nvSpPr>
        <p:spPr>
          <a:xfrm>
            <a:off x="1554480" y="3273552"/>
            <a:ext cx="3657600" cy="841248"/>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Integrate person-centred planning</a:t>
            </a:r>
            <a:endParaRPr lang="en-US" sz="1700" dirty="0"/>
          </a:p>
        </p:txBody>
      </p:sp>
      <p:sp>
        <p:nvSpPr>
          <p:cNvPr id="19" name="Text 16"/>
          <p:cNvSpPr txBox="1"/>
          <p:nvPr/>
        </p:nvSpPr>
        <p:spPr>
          <a:xfrm>
            <a:off x="5303520" y="3273552"/>
            <a:ext cx="6172200" cy="841248"/>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One coordinated plan across health, social care and housing (NICE, 2015; Kitwood, 1997)</a:t>
            </a:r>
            <a:endParaRPr lang="en-US" sz="1400" dirty="0"/>
          </a:p>
        </p:txBody>
      </p:sp>
      <p:sp>
        <p:nvSpPr>
          <p:cNvPr id="20" name="Shape 17"/>
          <p:cNvSpPr/>
          <p:nvPr/>
        </p:nvSpPr>
        <p:spPr>
          <a:xfrm>
            <a:off x="548640" y="4224528"/>
            <a:ext cx="11091672"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1" name="Shape 18"/>
          <p:cNvSpPr/>
          <p:nvPr/>
        </p:nvSpPr>
        <p:spPr>
          <a:xfrm>
            <a:off x="731520" y="4343400"/>
            <a:ext cx="603504" cy="603504"/>
          </a:xfrm>
          <a:prstGeom prst="ellipse">
            <a:avLst/>
          </a:prstGeom>
          <a:solidFill>
            <a:srgbClr val="2FBF71"/>
          </a:solidFill>
          <a:ln w="12700">
            <a:solidFill>
              <a:srgbClr val="2FBF71"/>
            </a:solidFill>
            <a:prstDash val="solid"/>
          </a:ln>
        </p:spPr>
        <p:txBody>
          <a:bodyPr/>
          <a:lstStyle/>
          <a:p>
            <a:endParaRPr lang="en-GB"/>
          </a:p>
        </p:txBody>
      </p:sp>
      <p:sp>
        <p:nvSpPr>
          <p:cNvPr id="22" name="Text 19"/>
          <p:cNvSpPr txBox="1"/>
          <p:nvPr/>
        </p:nvSpPr>
        <p:spPr>
          <a:xfrm>
            <a:off x="731520" y="4343400"/>
            <a:ext cx="603504" cy="603504"/>
          </a:xfrm>
          <a:prstGeom prst="rect">
            <a:avLst/>
          </a:prstGeom>
          <a:noFill/>
        </p:spPr>
        <p:txBody>
          <a:bodyPr wrap="square" lIns="0" tIns="0" rIns="0" bIns="0" rtlCol="0" anchor="ctr"/>
          <a:lstStyle/>
          <a:p>
            <a:pPr marL="0" indent="0" algn="ctr">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4</a:t>
            </a:r>
            <a:endParaRPr lang="en-US" sz="2200" dirty="0"/>
          </a:p>
        </p:txBody>
      </p:sp>
      <p:sp>
        <p:nvSpPr>
          <p:cNvPr id="23" name="Text 20"/>
          <p:cNvSpPr txBox="1"/>
          <p:nvPr/>
        </p:nvSpPr>
        <p:spPr>
          <a:xfrm>
            <a:off x="1554480" y="4224528"/>
            <a:ext cx="3657600" cy="841248"/>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Co-design inclusive technology</a:t>
            </a:r>
            <a:endParaRPr lang="en-US" sz="1700" dirty="0"/>
          </a:p>
        </p:txBody>
      </p:sp>
      <p:sp>
        <p:nvSpPr>
          <p:cNvPr id="24" name="Text 21"/>
          <p:cNvSpPr txBox="1"/>
          <p:nvPr/>
        </p:nvSpPr>
        <p:spPr>
          <a:xfrm>
            <a:off x="5303520" y="4224528"/>
            <a:ext cx="6172200" cy="841248"/>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Involve older people and invest in digital inclusion (Greenhalgh et al., 2017; Peek et al., 2014)</a:t>
            </a:r>
            <a:endParaRPr lang="en-US" sz="1400" dirty="0"/>
          </a:p>
        </p:txBody>
      </p:sp>
      <p:sp>
        <p:nvSpPr>
          <p:cNvPr id="25" name="Shape 22"/>
          <p:cNvSpPr/>
          <p:nvPr/>
        </p:nvSpPr>
        <p:spPr>
          <a:xfrm>
            <a:off x="548640" y="5175504"/>
            <a:ext cx="11091672" cy="841248"/>
          </a:xfrm>
          <a:prstGeom prst="roundRect">
            <a:avLst>
              <a:gd name="adj" fmla="val 13043"/>
            </a:avLst>
          </a:prstGeom>
          <a:solidFill>
            <a:srgbClr val="FFFFFF"/>
          </a:solidFill>
          <a:ln w="12700">
            <a:solidFill>
              <a:srgbClr val="FFFFFF"/>
            </a:solidFill>
            <a:prstDash val="solid"/>
          </a:ln>
          <a:effectLst>
            <a:outerShdw blurRad="101600" dist="25400" dir="5400000" algn="bl" rotWithShape="0">
              <a:srgbClr val="000000">
                <a:alpha val="12000"/>
              </a:srgbClr>
            </a:outerShdw>
          </a:effectLst>
        </p:spPr>
        <p:txBody>
          <a:bodyPr/>
          <a:lstStyle/>
          <a:p>
            <a:endParaRPr lang="en-GB"/>
          </a:p>
        </p:txBody>
      </p:sp>
      <p:sp>
        <p:nvSpPr>
          <p:cNvPr id="26" name="Shape 23"/>
          <p:cNvSpPr/>
          <p:nvPr/>
        </p:nvSpPr>
        <p:spPr>
          <a:xfrm>
            <a:off x="731520" y="5294376"/>
            <a:ext cx="603504" cy="603504"/>
          </a:xfrm>
          <a:prstGeom prst="ellipse">
            <a:avLst/>
          </a:prstGeom>
          <a:solidFill>
            <a:srgbClr val="3A86FF"/>
          </a:solidFill>
          <a:ln w="12700">
            <a:solidFill>
              <a:srgbClr val="3A86FF"/>
            </a:solidFill>
            <a:prstDash val="solid"/>
          </a:ln>
        </p:spPr>
        <p:txBody>
          <a:bodyPr/>
          <a:lstStyle/>
          <a:p>
            <a:endParaRPr lang="en-GB"/>
          </a:p>
        </p:txBody>
      </p:sp>
      <p:sp>
        <p:nvSpPr>
          <p:cNvPr id="27" name="Text 24"/>
          <p:cNvSpPr txBox="1"/>
          <p:nvPr/>
        </p:nvSpPr>
        <p:spPr>
          <a:xfrm>
            <a:off x="731520" y="5294376"/>
            <a:ext cx="603504" cy="603504"/>
          </a:xfrm>
          <a:prstGeom prst="rect">
            <a:avLst/>
          </a:prstGeom>
          <a:noFill/>
        </p:spPr>
        <p:txBody>
          <a:bodyPr wrap="square" lIns="0" tIns="0" rIns="0" bIns="0" rtlCol="0" anchor="ctr"/>
          <a:lstStyle/>
          <a:p>
            <a:pPr marL="0" indent="0" algn="ctr">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5</a:t>
            </a:r>
            <a:endParaRPr lang="en-US" sz="2200" dirty="0"/>
          </a:p>
        </p:txBody>
      </p:sp>
      <p:sp>
        <p:nvSpPr>
          <p:cNvPr id="28" name="Text 25"/>
          <p:cNvSpPr txBox="1"/>
          <p:nvPr/>
        </p:nvSpPr>
        <p:spPr>
          <a:xfrm>
            <a:off x="1554480" y="5175504"/>
            <a:ext cx="3657600" cy="841248"/>
          </a:xfrm>
          <a:prstGeom prst="rect">
            <a:avLst/>
          </a:prstGeom>
          <a:noFill/>
        </p:spPr>
        <p:txBody>
          <a:bodyPr wrap="square" lIns="0" tIns="0" rIns="0" bIns="0" rtlCol="0" anchor="ctr"/>
          <a:lstStyle/>
          <a:p>
            <a:pPr marL="0" indent="0">
              <a:buNone/>
            </a:pPr>
            <a:r>
              <a:rPr lang="en-US" sz="1700" b="1" dirty="0">
                <a:solidFill>
                  <a:srgbClr val="3B2C85"/>
                </a:solidFill>
                <a:latin typeface="Calibri" panose="020F0502020204030204" pitchFamily="34" charset="0"/>
                <a:ea typeface="Calibri" panose="020F0502020204030204" pitchFamily="34" charset="-122"/>
                <a:cs typeface="Calibri" panose="020F0502020204030204" pitchFamily="34" charset="-120"/>
              </a:rPr>
              <a:t>Invest in people and communities</a:t>
            </a:r>
            <a:endParaRPr lang="en-US" sz="1700" dirty="0"/>
          </a:p>
        </p:txBody>
      </p:sp>
      <p:sp>
        <p:nvSpPr>
          <p:cNvPr id="29" name="Text 26"/>
          <p:cNvSpPr txBox="1"/>
          <p:nvPr/>
        </p:nvSpPr>
        <p:spPr>
          <a:xfrm>
            <a:off x="5303520" y="5175504"/>
            <a:ext cx="6172200" cy="841248"/>
          </a:xfrm>
          <a:prstGeom prst="rect">
            <a:avLst/>
          </a:prstGeom>
          <a:noFill/>
        </p:spPr>
        <p:txBody>
          <a:bodyPr wrap="square" lIns="0" tIns="0" rIns="0" bIns="0" rtlCol="0" anchor="ct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Workforce, unpaid carers and community connection (Skills for Care, 2026; DCMS, 2018)</a:t>
            </a:r>
            <a:endParaRPr lang="en-US" sz="1400" dirty="0"/>
          </a:p>
        </p:txBody>
      </p:sp>
      <p:sp>
        <p:nvSpPr>
          <p:cNvPr id="30"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14</a:t>
            </a:fld>
            <a:endParaRPr lang="en-US"/>
          </a:p>
        </p:txBody>
      </p:sp>
      <p:pic>
        <p:nvPicPr>
          <p:cNvPr id="36" name="Audio 35">
            <a:hlinkClick r:id="" action="ppaction://media"/>
            <a:extLst>
              <a:ext uri="{FF2B5EF4-FFF2-40B4-BE49-F238E27FC236}">
                <a16:creationId xmlns:a16="http://schemas.microsoft.com/office/drawing/2014/main" id="{BF2BC120-2AF4-B43D-1329-E2244224117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2239"/>
    </mc:Choice>
    <mc:Fallback>
      <p:transition spd="slow" advTm="82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Barriers to implementation and possible solutions</a:t>
            </a:r>
            <a:endParaRPr lang="en-US" sz="3000" dirty="0"/>
          </a:p>
        </p:txBody>
      </p:sp>
      <p:sp>
        <p:nvSpPr>
          <p:cNvPr id="3" name="Shape 1"/>
          <p:cNvSpPr/>
          <p:nvPr/>
        </p:nvSpPr>
        <p:spPr>
          <a:xfrm>
            <a:off x="10972800" y="429768"/>
            <a:ext cx="640080" cy="640080"/>
          </a:xfrm>
          <a:prstGeom prst="ellipse">
            <a:avLst/>
          </a:prstGeom>
          <a:solidFill>
            <a:srgbClr val="7A5AF8"/>
          </a:solidFill>
          <a:ln w="12700">
            <a:solidFill>
              <a:srgbClr val="7A5AF8"/>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graphicFrame>
        <p:nvGraphicFramePr>
          <p:cNvPr id="16" name="Table 0"/>
          <p:cNvGraphicFramePr>
            <a:graphicFrameLocks noGrp="1"/>
          </p:cNvGraphicFramePr>
          <p:nvPr/>
        </p:nvGraphicFramePr>
        <p:xfrm>
          <a:off x="548640" y="1371600"/>
          <a:ext cx="11091672" cy="4434840"/>
        </p:xfrm>
        <a:graphic>
          <a:graphicData uri="http://schemas.openxmlformats.org/drawingml/2006/table">
            <a:tbl>
              <a:tblPr/>
              <a:tblGrid>
                <a:gridCol w="2926080">
                  <a:extLst>
                    <a:ext uri="{9D8B030D-6E8A-4147-A177-3AD203B41FA5}">
                      <a16:colId xmlns:a16="http://schemas.microsoft.com/office/drawing/2014/main" val="20000"/>
                    </a:ext>
                  </a:extLst>
                </a:gridCol>
                <a:gridCol w="4023360">
                  <a:extLst>
                    <a:ext uri="{9D8B030D-6E8A-4147-A177-3AD203B41FA5}">
                      <a16:colId xmlns:a16="http://schemas.microsoft.com/office/drawing/2014/main" val="20001"/>
                    </a:ext>
                  </a:extLst>
                </a:gridCol>
                <a:gridCol w="4142232">
                  <a:extLst>
                    <a:ext uri="{9D8B030D-6E8A-4147-A177-3AD203B41FA5}">
                      <a16:colId xmlns:a16="http://schemas.microsoft.com/office/drawing/2014/main" val="20002"/>
                    </a:ext>
                  </a:extLst>
                </a:gridCol>
              </a:tblGrid>
              <a:tr h="411480">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Recommendation</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Likely barrier</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Possible solution</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B2C85"/>
                    </a:solidFill>
                  </a:tcPr>
                </a:tc>
                <a:extLst>
                  <a:ext uri="{0D108BD9-81ED-4DB2-BD59-A6C34878D82A}">
                    <a16:rowId xmlns:a16="http://schemas.microsoft.com/office/drawing/2014/main" val="10000"/>
                  </a:ext>
                </a:extLst>
              </a:tr>
              <a:tr h="804672">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Prevention and reablement</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0A8F8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Short-term budgets and urgent demand crowd out prevention</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Pooled health and social care budgets; outcome-based commissioning</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804672">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Integrated planning</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8453C"/>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Separate cultures and data systems</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Shared care records; neighbourhood teams (DHSC, 2025)</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extLst>
                  <a:ext uri="{0D108BD9-81ED-4DB2-BD59-A6C34878D82A}">
                    <a16:rowId xmlns:a16="http://schemas.microsoft.com/office/drawing/2014/main" val="10002"/>
                  </a:ext>
                </a:extLst>
              </a:tr>
              <a:tr h="804672">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Inclusive technology</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7A5AF8"/>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Digital exclusion, privacy concerns and cost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Co-design, training and non-digital alternatives</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804672">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Workforce and carers</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2FBF71"/>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Low pay, retention and reliance on international recruitment</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Fair pay and career pathways (Skills for Care, 2026)</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ECEFFF"/>
                    </a:solidFill>
                  </a:tcPr>
                </a:tc>
                <a:extLst>
                  <a:ext uri="{0D108BD9-81ED-4DB2-BD59-A6C34878D82A}">
                    <a16:rowId xmlns:a16="http://schemas.microsoft.com/office/drawing/2014/main" val="10004"/>
                  </a:ext>
                </a:extLst>
              </a:tr>
              <a:tr h="804672">
                <a:tc>
                  <a:txBody>
                    <a:bodyPr/>
                    <a:lstStyle/>
                    <a:p>
                      <a:pPr marL="0" indent="0">
                        <a:buNone/>
                      </a:pPr>
                      <a:r>
                        <a:rPr lang="en-US" sz="1500" b="1" dirty="0">
                          <a:solidFill>
                            <a:srgbClr val="FFFFFF"/>
                          </a:solidFill>
                          <a:latin typeface="Calibri" panose="020F0502020204030204" pitchFamily="34" charset="0"/>
                          <a:ea typeface="Calibri" panose="020F0502020204030204" pitchFamily="34" charset="-122"/>
                          <a:cs typeface="Calibri" panose="020F0502020204030204" pitchFamily="34" charset="-120"/>
                        </a:rPr>
                        <a:t>Community connection</a:t>
                      </a:r>
                      <a:endParaRPr lang="en-US" sz="15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3A86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Short-term grants and limited volunteer capacity</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tc>
                  <a:txBody>
                    <a:bodyPr/>
                    <a:lstStyle/>
                    <a:p>
                      <a:pPr marL="0" indent="0">
                        <a:buNone/>
                      </a:pPr>
                      <a:r>
                        <a:rPr lang="en-US" sz="1400" dirty="0">
                          <a:solidFill>
                            <a:srgbClr val="22254B"/>
                          </a:solidFill>
                          <a:latin typeface="Calibri" panose="020F0502020204030204" pitchFamily="34" charset="0"/>
                          <a:ea typeface="Calibri" panose="020F0502020204030204" pitchFamily="34" charset="-122"/>
                          <a:cs typeface="Calibri" panose="020F0502020204030204" pitchFamily="34" charset="-120"/>
                        </a:rPr>
                        <a:t>Sustainable voluntary sector funding and evaluation</a:t>
                      </a:r>
                      <a:endParaRPr lang="en-US" sz="1400" dirty="0">
                        <a:latin typeface="Calibri" panose="020F0502020204030204" pitchFamily="34" charset="0"/>
                        <a:ea typeface="Calibri" panose="020F0502020204030204" pitchFamily="34" charset="0"/>
                        <a:cs typeface="Calibri" panose="020F0502020204030204" pitchFamily="34" charset="0"/>
                      </a:endParaRPr>
                    </a:p>
                  </a:txBody>
                  <a:tcPr marL="109728" marR="109728" anchor="ctr">
                    <a:lnL w="12700" cap="flat" cmpd="sng" algn="ctr">
                      <a:solidFill>
                        <a:srgbClr val="FFFFFF"/>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FFFFFF"/>
                      </a:solidFill>
                      <a:prstDash val="solid"/>
                      <a:round/>
                      <a:headEnd type="none" w="med" len="med"/>
                      <a:tailEnd type="none" w="med" len="med"/>
                    </a:lnT>
                    <a:lnB w="1270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
        <p:nvSpPr>
          <p:cNvPr id="6" name="Text 2"/>
          <p:cNvSpPr txBox="1"/>
          <p:nvPr/>
        </p:nvSpPr>
        <p:spPr>
          <a:xfrm>
            <a:off x="548640" y="5852160"/>
            <a:ext cx="11064240" cy="411480"/>
          </a:xfrm>
          <a:prstGeom prst="rect">
            <a:avLst/>
          </a:prstGeom>
          <a:noFill/>
        </p:spPr>
        <p:txBody>
          <a:bodyPr wrap="square" lIns="0" tIns="0" rIns="0" bIns="0" rtlCol="0" anchor="ctr"/>
          <a:lstStyle/>
          <a:p>
            <a:pPr marL="0" indent="0">
              <a:buNone/>
            </a:pPr>
            <a:r>
              <a:rPr lang="en-US" sz="1500" b="1" dirty="0">
                <a:solidFill>
                  <a:srgbClr val="3B2C85"/>
                </a:solidFill>
                <a:latin typeface="Calibri" panose="020F0502020204030204" pitchFamily="34" charset="0"/>
                <a:ea typeface="Calibri" panose="020F0502020204030204" pitchFamily="34" charset="-122"/>
                <a:cs typeface="Calibri" panose="020F0502020204030204" pitchFamily="34" charset="-120"/>
              </a:rPr>
              <a:t>Naming barriers and solutions makes recommendations realistic and deliverable.</a:t>
            </a:r>
            <a:endParaRPr lang="en-US" sz="150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15</a:t>
            </a:fld>
            <a:endParaRPr lang="en-US"/>
          </a:p>
        </p:txBody>
      </p:sp>
      <p:pic>
        <p:nvPicPr>
          <p:cNvPr id="12" name="Audio 11">
            <a:hlinkClick r:id="" action="ppaction://media"/>
            <a:extLst>
              <a:ext uri="{FF2B5EF4-FFF2-40B4-BE49-F238E27FC236}">
                <a16:creationId xmlns:a16="http://schemas.microsoft.com/office/drawing/2014/main" id="{F269F799-56AD-6AF5-EF00-797F9B88FC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7743"/>
    </mc:Choice>
    <mc:Fallback>
      <p:transition spd="slow" advTm="47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FFFFFF"/>
                </a:solidFill>
                <a:latin typeface="Cambria" panose="02040503050406030204" pitchFamily="34" charset="0"/>
                <a:ea typeface="Cambria" panose="02040503050406030204" pitchFamily="34" charset="-122"/>
                <a:cs typeface="Cambria" panose="02040503050406030204" pitchFamily="34" charset="-120"/>
              </a:rPr>
              <a:t>Conclusion</a:t>
            </a:r>
            <a:endParaRPr lang="en-US" sz="3000" dirty="0"/>
          </a:p>
        </p:txBody>
      </p:sp>
      <p:sp>
        <p:nvSpPr>
          <p:cNvPr id="3" name="Shape 1"/>
          <p:cNvSpPr/>
          <p:nvPr/>
        </p:nvSpPr>
        <p:spPr>
          <a:xfrm>
            <a:off x="10972800" y="429768"/>
            <a:ext cx="640080" cy="640080"/>
          </a:xfrm>
          <a:prstGeom prst="ellipse">
            <a:avLst/>
          </a:prstGeom>
          <a:solidFill>
            <a:srgbClr val="F7B32B"/>
          </a:solidFill>
          <a:ln w="12700">
            <a:solidFill>
              <a:srgbClr val="F7B32B"/>
            </a:solidFill>
            <a:prstDash val="solid"/>
          </a:ln>
        </p:spPr>
        <p:txBody>
          <a:bodyPr/>
          <a:lstStyle/>
          <a:p>
            <a:endParaRPr lang="en-GB"/>
          </a:p>
        </p:txBody>
      </p:sp>
      <p:pic>
        <p:nvPicPr>
          <p:cNvPr id="4" name="Image 0" descr="preencoded.png"/>
          <p:cNvPicPr>
            <a:picLocks noChangeAspect="1"/>
          </p:cNvPicPr>
          <p:nvPr/>
        </p:nvPicPr>
        <p:blipFill>
          <a:blip r:embed="rId5"/>
          <a:stretch>
            <a:fillRect/>
          </a:stretch>
        </p:blipFill>
        <p:spPr>
          <a:xfrm>
            <a:off x="11132820" y="589788"/>
            <a:ext cx="320040" cy="320040"/>
          </a:xfrm>
          <a:prstGeom prst="rect">
            <a:avLst/>
          </a:prstGeom>
        </p:spPr>
      </p:pic>
      <p:sp>
        <p:nvSpPr>
          <p:cNvPr id="5" name="Shape 2"/>
          <p:cNvSpPr/>
          <p:nvPr/>
        </p:nvSpPr>
        <p:spPr>
          <a:xfrm>
            <a:off x="548640" y="1371600"/>
            <a:ext cx="3108960" cy="2103120"/>
          </a:xfrm>
          <a:prstGeom prst="roundRect">
            <a:avLst>
              <a:gd name="adj" fmla="val 5217"/>
            </a:avLst>
          </a:prstGeom>
          <a:solidFill>
            <a:srgbClr val="0A8F8F"/>
          </a:solidFill>
          <a:ln w="12700">
            <a:solidFill>
              <a:srgbClr val="0A8F8F"/>
            </a:solidFill>
            <a:prstDash val="solid"/>
          </a:ln>
        </p:spPr>
        <p:txBody>
          <a:bodyPr/>
          <a:lstStyle/>
          <a:p>
            <a:endParaRPr lang="en-GB"/>
          </a:p>
        </p:txBody>
      </p:sp>
      <p:sp>
        <p:nvSpPr>
          <p:cNvPr id="6" name="Text 3"/>
          <p:cNvSpPr txBox="1"/>
          <p:nvPr/>
        </p:nvSpPr>
        <p:spPr>
          <a:xfrm>
            <a:off x="731520" y="1554480"/>
            <a:ext cx="2743200" cy="685800"/>
          </a:xfrm>
          <a:prstGeom prst="rect">
            <a:avLst/>
          </a:prstGeom>
          <a:noFill/>
        </p:spPr>
        <p:txBody>
          <a:bodyPr wrap="square" lIns="0" tIns="0" rIns="0" bIns="0" rtlCol="0" anchor="t"/>
          <a:lstStyle/>
          <a:p>
            <a:pPr marL="0" indent="0">
              <a:buNone/>
            </a:pPr>
            <a:r>
              <a:rPr lang="en-US" sz="1800" b="1" dirty="0">
                <a:solidFill>
                  <a:srgbClr val="FFFFFF"/>
                </a:solidFill>
                <a:latin typeface="Cambria" panose="02040503050406030204" pitchFamily="34" charset="0"/>
                <a:ea typeface="Cambria" panose="02040503050406030204" pitchFamily="34" charset="-122"/>
                <a:cs typeface="Cambria" panose="02040503050406030204" pitchFamily="34" charset="-120"/>
              </a:rPr>
              <a:t>Needs are multidimensional</a:t>
            </a:r>
            <a:endParaRPr lang="en-US" sz="1800" dirty="0"/>
          </a:p>
        </p:txBody>
      </p:sp>
      <p:sp>
        <p:nvSpPr>
          <p:cNvPr id="7" name="Text 4"/>
          <p:cNvSpPr txBox="1"/>
          <p:nvPr/>
        </p:nvSpPr>
        <p:spPr>
          <a:xfrm>
            <a:off x="731520" y="2286000"/>
            <a:ext cx="2743200" cy="1097280"/>
          </a:xfrm>
          <a:prstGeom prst="rect">
            <a:avLst/>
          </a:prstGeom>
          <a:noFill/>
        </p:spPr>
        <p:txBody>
          <a:bodyPr wrap="square" lIns="0" tIns="0" rIns="0" bIns="0" rtlCol="0" anchor="t"/>
          <a:lstStyle/>
          <a:p>
            <a:pPr marL="0" indent="0">
              <a:buNone/>
            </a:pP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Empowerment is as important as care.</a:t>
            </a:r>
            <a:endParaRPr lang="en-US" sz="1500" dirty="0"/>
          </a:p>
        </p:txBody>
      </p:sp>
      <p:sp>
        <p:nvSpPr>
          <p:cNvPr id="8" name="Shape 5"/>
          <p:cNvSpPr/>
          <p:nvPr/>
        </p:nvSpPr>
        <p:spPr>
          <a:xfrm>
            <a:off x="3840480" y="1371600"/>
            <a:ext cx="3108960" cy="2103120"/>
          </a:xfrm>
          <a:prstGeom prst="roundRect">
            <a:avLst>
              <a:gd name="adj" fmla="val 5217"/>
            </a:avLst>
          </a:prstGeom>
          <a:solidFill>
            <a:srgbClr val="E8453C"/>
          </a:solidFill>
          <a:ln w="12700">
            <a:solidFill>
              <a:srgbClr val="E8453C"/>
            </a:solidFill>
            <a:prstDash val="solid"/>
          </a:ln>
        </p:spPr>
        <p:txBody>
          <a:bodyPr/>
          <a:lstStyle/>
          <a:p>
            <a:endParaRPr lang="en-GB"/>
          </a:p>
        </p:txBody>
      </p:sp>
      <p:sp>
        <p:nvSpPr>
          <p:cNvPr id="9" name="Text 6"/>
          <p:cNvSpPr txBox="1"/>
          <p:nvPr/>
        </p:nvSpPr>
        <p:spPr>
          <a:xfrm>
            <a:off x="4023360" y="1554480"/>
            <a:ext cx="2743200" cy="685800"/>
          </a:xfrm>
          <a:prstGeom prst="rect">
            <a:avLst/>
          </a:prstGeom>
          <a:noFill/>
        </p:spPr>
        <p:txBody>
          <a:bodyPr wrap="square" lIns="0" tIns="0" rIns="0" bIns="0" rtlCol="0" anchor="t"/>
          <a:lstStyle/>
          <a:p>
            <a:pPr marL="0" indent="0">
              <a:buNone/>
            </a:pPr>
            <a:r>
              <a:rPr lang="en-US" sz="1800" b="1" dirty="0">
                <a:solidFill>
                  <a:srgbClr val="FFFFFF"/>
                </a:solidFill>
                <a:latin typeface="Cambria" panose="02040503050406030204" pitchFamily="34" charset="0"/>
                <a:ea typeface="Cambria" panose="02040503050406030204" pitchFamily="34" charset="-122"/>
                <a:cs typeface="Cambria" panose="02040503050406030204" pitchFamily="34" charset="-120"/>
              </a:rPr>
              <a:t>Ambition exceeds delivery</a:t>
            </a:r>
            <a:endParaRPr lang="en-US" sz="1800" dirty="0"/>
          </a:p>
        </p:txBody>
      </p:sp>
      <p:sp>
        <p:nvSpPr>
          <p:cNvPr id="10" name="Text 7"/>
          <p:cNvSpPr txBox="1"/>
          <p:nvPr/>
        </p:nvSpPr>
        <p:spPr>
          <a:xfrm>
            <a:off x="4023360" y="2286000"/>
            <a:ext cx="2743200" cy="1097280"/>
          </a:xfrm>
          <a:prstGeom prst="rect">
            <a:avLst/>
          </a:prstGeom>
          <a:noFill/>
        </p:spPr>
        <p:txBody>
          <a:bodyPr wrap="square" lIns="0" tIns="0" rIns="0" bIns="0" rtlCol="0" anchor="t"/>
          <a:lstStyle/>
          <a:p>
            <a:pPr marL="0" indent="0">
              <a:buNone/>
            </a:pP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Strong rights-based policy, limited by funding, workforce and fragmentation.</a:t>
            </a:r>
            <a:endParaRPr lang="en-US" sz="1500" dirty="0"/>
          </a:p>
        </p:txBody>
      </p:sp>
      <p:sp>
        <p:nvSpPr>
          <p:cNvPr id="11" name="Shape 8"/>
          <p:cNvSpPr/>
          <p:nvPr/>
        </p:nvSpPr>
        <p:spPr>
          <a:xfrm>
            <a:off x="548640" y="3611880"/>
            <a:ext cx="3108960" cy="2103120"/>
          </a:xfrm>
          <a:prstGeom prst="roundRect">
            <a:avLst>
              <a:gd name="adj" fmla="val 5217"/>
            </a:avLst>
          </a:prstGeom>
          <a:solidFill>
            <a:srgbClr val="7A5AF8"/>
          </a:solidFill>
          <a:ln w="12700">
            <a:solidFill>
              <a:srgbClr val="7A5AF8"/>
            </a:solidFill>
            <a:prstDash val="solid"/>
          </a:ln>
        </p:spPr>
        <p:txBody>
          <a:bodyPr/>
          <a:lstStyle/>
          <a:p>
            <a:endParaRPr lang="en-GB"/>
          </a:p>
        </p:txBody>
      </p:sp>
      <p:sp>
        <p:nvSpPr>
          <p:cNvPr id="12" name="Text 9"/>
          <p:cNvSpPr txBox="1"/>
          <p:nvPr/>
        </p:nvSpPr>
        <p:spPr>
          <a:xfrm>
            <a:off x="731520" y="3794760"/>
            <a:ext cx="2743200" cy="685800"/>
          </a:xfrm>
          <a:prstGeom prst="rect">
            <a:avLst/>
          </a:prstGeom>
          <a:noFill/>
        </p:spPr>
        <p:txBody>
          <a:bodyPr wrap="square" lIns="0" tIns="0" rIns="0" bIns="0" rtlCol="0" anchor="t"/>
          <a:lstStyle/>
          <a:p>
            <a:pPr marL="0" indent="0">
              <a:buNone/>
            </a:pPr>
            <a:r>
              <a:rPr lang="en-US" sz="1800" b="1" dirty="0">
                <a:solidFill>
                  <a:srgbClr val="FFFFFF"/>
                </a:solidFill>
                <a:latin typeface="Cambria" panose="02040503050406030204" pitchFamily="34" charset="0"/>
                <a:ea typeface="Cambria" panose="02040503050406030204" pitchFamily="34" charset="-122"/>
                <a:cs typeface="Cambria" panose="02040503050406030204" pitchFamily="34" charset="-120"/>
              </a:rPr>
              <a:t>Evidence favours enablement</a:t>
            </a:r>
            <a:endParaRPr lang="en-US" sz="1800" dirty="0"/>
          </a:p>
        </p:txBody>
      </p:sp>
      <p:sp>
        <p:nvSpPr>
          <p:cNvPr id="13" name="Text 10"/>
          <p:cNvSpPr txBox="1"/>
          <p:nvPr/>
        </p:nvSpPr>
        <p:spPr>
          <a:xfrm>
            <a:off x="731520" y="4526280"/>
            <a:ext cx="2743200" cy="1097280"/>
          </a:xfrm>
          <a:prstGeom prst="rect">
            <a:avLst/>
          </a:prstGeom>
          <a:noFill/>
        </p:spPr>
        <p:txBody>
          <a:bodyPr wrap="square" lIns="0" tIns="0" rIns="0" bIns="0" rtlCol="0" anchor="t"/>
          <a:lstStyle/>
          <a:p>
            <a:pPr marL="0" indent="0">
              <a:buNone/>
            </a:pPr>
            <a:r>
              <a:rPr lang="en-US" sz="1500" dirty="0">
                <a:solidFill>
                  <a:srgbClr val="FFFFFF"/>
                </a:solidFill>
                <a:latin typeface="Calibri" panose="020F0502020204030204" pitchFamily="34" charset="0"/>
                <a:ea typeface="Calibri" panose="020F0502020204030204" pitchFamily="34" charset="-122"/>
                <a:cs typeface="Calibri" panose="020F0502020204030204" pitchFamily="34" charset="-120"/>
              </a:rPr>
              <a:t>Prevention, reablement and social connection work; technology helps if co-designed.</a:t>
            </a:r>
            <a:endParaRPr lang="en-US" sz="1500" dirty="0"/>
          </a:p>
        </p:txBody>
      </p:sp>
      <p:sp>
        <p:nvSpPr>
          <p:cNvPr id="14" name="Shape 11"/>
          <p:cNvSpPr/>
          <p:nvPr/>
        </p:nvSpPr>
        <p:spPr>
          <a:xfrm>
            <a:off x="3840480" y="3611880"/>
            <a:ext cx="3108960" cy="2103120"/>
          </a:xfrm>
          <a:prstGeom prst="roundRect">
            <a:avLst>
              <a:gd name="adj" fmla="val 5217"/>
            </a:avLst>
          </a:prstGeom>
          <a:solidFill>
            <a:srgbClr val="F7B32B"/>
          </a:solidFill>
          <a:ln w="12700">
            <a:solidFill>
              <a:srgbClr val="F7B32B"/>
            </a:solidFill>
            <a:prstDash val="solid"/>
          </a:ln>
        </p:spPr>
        <p:txBody>
          <a:bodyPr/>
          <a:lstStyle/>
          <a:p>
            <a:endParaRPr lang="en-GB"/>
          </a:p>
        </p:txBody>
      </p:sp>
      <p:sp>
        <p:nvSpPr>
          <p:cNvPr id="15" name="Text 12"/>
          <p:cNvSpPr txBox="1"/>
          <p:nvPr/>
        </p:nvSpPr>
        <p:spPr>
          <a:xfrm>
            <a:off x="4023360" y="3794760"/>
            <a:ext cx="2743200" cy="685800"/>
          </a:xfrm>
          <a:prstGeom prst="rect">
            <a:avLst/>
          </a:prstGeom>
          <a:noFill/>
        </p:spPr>
        <p:txBody>
          <a:bodyPr wrap="square" lIns="0" tIns="0" rIns="0" bIns="0" rtlCol="0" anchor="t"/>
          <a:lstStyle/>
          <a:p>
            <a:pPr marL="0" indent="0">
              <a:buNone/>
            </a:pPr>
            <a:r>
              <a:rPr lang="en-US" sz="1800" b="1" dirty="0">
                <a:solidFill>
                  <a:srgbClr val="22254B"/>
                </a:solidFill>
                <a:latin typeface="Cambria" panose="02040503050406030204" pitchFamily="34" charset="0"/>
                <a:ea typeface="Cambria" panose="02040503050406030204" pitchFamily="34" charset="-122"/>
                <a:cs typeface="Cambria" panose="02040503050406030204" pitchFamily="34" charset="-120"/>
              </a:rPr>
              <a:t>Recommendations</a:t>
            </a:r>
            <a:endParaRPr lang="en-US" sz="1800" dirty="0"/>
          </a:p>
        </p:txBody>
      </p:sp>
      <p:sp>
        <p:nvSpPr>
          <p:cNvPr id="16" name="Text 13"/>
          <p:cNvSpPr txBox="1"/>
          <p:nvPr/>
        </p:nvSpPr>
        <p:spPr>
          <a:xfrm>
            <a:off x="4023360" y="4526280"/>
            <a:ext cx="2743200" cy="1097280"/>
          </a:xfrm>
          <a:prstGeom prst="rect">
            <a:avLst/>
          </a:prstGeom>
          <a:noFill/>
        </p:spPr>
        <p:txBody>
          <a:bodyPr wrap="square" lIns="0" tIns="0" rIns="0" bIns="0" rtlCol="0" anchor="t"/>
          <a:lstStyle/>
          <a:p>
            <a:pPr marL="0" indent="0">
              <a:buNone/>
            </a:pPr>
            <a:r>
              <a:rPr lang="en-US" sz="1500" dirty="0">
                <a:solidFill>
                  <a:srgbClr val="22254B"/>
                </a:solidFill>
                <a:latin typeface="Calibri" panose="020F0502020204030204" pitchFamily="34" charset="0"/>
                <a:ea typeface="Calibri" panose="020F0502020204030204" pitchFamily="34" charset="-122"/>
                <a:cs typeface="Calibri" panose="020F0502020204030204" pitchFamily="34" charset="-120"/>
              </a:rPr>
              <a:t>Prevention-first, integrated, inclusive and properly resourced.</a:t>
            </a:r>
            <a:endParaRPr lang="en-US" sz="1500" dirty="0"/>
          </a:p>
        </p:txBody>
      </p:sp>
      <p:sp>
        <p:nvSpPr>
          <p:cNvPr id="17" name="Text 14"/>
          <p:cNvSpPr txBox="1"/>
          <p:nvPr/>
        </p:nvSpPr>
        <p:spPr>
          <a:xfrm>
            <a:off x="548640" y="5852160"/>
            <a:ext cx="6400800" cy="502920"/>
          </a:xfrm>
          <a:prstGeom prst="rect">
            <a:avLst/>
          </a:prstGeom>
          <a:noFill/>
        </p:spPr>
        <p:txBody>
          <a:bodyPr wrap="square" lIns="0" tIns="0" rIns="0" bIns="0" rtlCol="0" anchor="ctr"/>
          <a:lstStyle/>
          <a:p>
            <a:pPr marL="0" indent="0">
              <a:buNone/>
            </a:pPr>
            <a:r>
              <a:rPr lang="en-US" sz="1500" b="1" i="1" dirty="0">
                <a:solidFill>
                  <a:srgbClr val="F7B32B"/>
                </a:solidFill>
                <a:latin typeface="Calibri" panose="020F0502020204030204" pitchFamily="34" charset="0"/>
                <a:ea typeface="Calibri" panose="020F0502020204030204" pitchFamily="34" charset="-122"/>
                <a:cs typeface="Calibri" panose="020F0502020204030204" pitchFamily="34" charset="-120"/>
              </a:rPr>
              <a:t>Empowerment means enabling older people to live the lives they value, with dignity, choice and control.</a:t>
            </a:r>
            <a:endParaRPr lang="en-US" sz="1500" dirty="0"/>
          </a:p>
        </p:txBody>
      </p:sp>
      <p:pic>
        <p:nvPicPr>
          <p:cNvPr id="18" name="Image 1" descr="img/cover.png"/>
          <p:cNvPicPr>
            <a:picLocks noChangeAspect="1"/>
          </p:cNvPicPr>
          <p:nvPr/>
        </p:nvPicPr>
        <p:blipFill>
          <a:blip r:embed="rId6"/>
          <a:stretch>
            <a:fillRect/>
          </a:stretch>
        </p:blipFill>
        <p:spPr>
          <a:xfrm>
            <a:off x="7360920" y="1371600"/>
            <a:ext cx="4279392" cy="4709160"/>
          </a:xfrm>
          <a:prstGeom prst="rect">
            <a:avLst/>
          </a:prstGeom>
        </p:spPr>
      </p:pic>
      <p:sp>
        <p:nvSpPr>
          <p:cNvPr id="19" name="Text 15"/>
          <p:cNvSpPr txBox="1"/>
          <p:nvPr/>
        </p:nvSpPr>
        <p:spPr>
          <a:xfrm>
            <a:off x="7360920" y="6126480"/>
            <a:ext cx="4297680" cy="256032"/>
          </a:xfrm>
          <a:prstGeom prst="rect">
            <a:avLst/>
          </a:prstGeom>
          <a:noFill/>
        </p:spPr>
        <p:txBody>
          <a:bodyPr wrap="square" lIns="0" tIns="0" rIns="0" bIns="0" rtlCol="0" anchor="t"/>
          <a:lstStyle/>
          <a:p>
            <a:pPr marL="0" indent="0" algn="l">
              <a:buNone/>
            </a:pPr>
            <a:r>
              <a:rPr lang="en-US" sz="1050" i="1" dirty="0">
                <a:solidFill>
                  <a:srgbClr val="B9BEE8"/>
                </a:solidFill>
                <a:latin typeface="Calibri" panose="020F0502020204030204" pitchFamily="34" charset="0"/>
                <a:ea typeface="Calibri" panose="020F0502020204030204" pitchFamily="34" charset="-122"/>
                <a:cs typeface="Calibri" panose="020F0502020204030204" pitchFamily="34" charset="-120"/>
              </a:rPr>
              <a:t>Illustration: author's own (2026)</a:t>
            </a:r>
            <a:endParaRPr lang="en-US" sz="105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B9BEE8"/>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16</a:t>
            </a:fld>
            <a:endParaRPr lang="en-US"/>
          </a:p>
        </p:txBody>
      </p:sp>
      <p:pic>
        <p:nvPicPr>
          <p:cNvPr id="23" name="Audio 22">
            <a:hlinkClick r:id="" action="ppaction://media"/>
            <a:extLst>
              <a:ext uri="{FF2B5EF4-FFF2-40B4-BE49-F238E27FC236}">
                <a16:creationId xmlns:a16="http://schemas.microsoft.com/office/drawing/2014/main" id="{9694A9FB-8430-FAD4-135A-E6B01CD565E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42150"/>
    </mc:Choice>
    <mc:Fallback>
      <p:transition spd="slow" advTm="421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References (1 of 2)</a:t>
            </a:r>
            <a:endParaRPr lang="en-US" sz="3000" dirty="0"/>
          </a:p>
        </p:txBody>
      </p:sp>
      <p:sp>
        <p:nvSpPr>
          <p:cNvPr id="5" name="Shape 2"/>
          <p:cNvSpPr/>
          <p:nvPr/>
        </p:nvSpPr>
        <p:spPr>
          <a:xfrm>
            <a:off x="548640" y="1325880"/>
            <a:ext cx="5440680" cy="4892040"/>
          </a:xfrm>
          <a:prstGeom prst="roundRect">
            <a:avLst>
              <a:gd name="adj" fmla="val 2243"/>
            </a:avLst>
          </a:prstGeom>
          <a:solidFill>
            <a:srgbClr val="FFFFFF"/>
          </a:solidFill>
          <a:ln w="12700">
            <a:solidFill>
              <a:srgbClr val="FFFFFF"/>
            </a:solidFill>
            <a:prstDash val="solid"/>
          </a:ln>
        </p:spPr>
        <p:txBody>
          <a:bodyPr/>
          <a:lstStyle/>
          <a:p>
            <a:endParaRPr lang="en-GB"/>
          </a:p>
        </p:txBody>
      </p:sp>
      <p:sp>
        <p:nvSpPr>
          <p:cNvPr id="6" name="Shape 3"/>
          <p:cNvSpPr/>
          <p:nvPr/>
        </p:nvSpPr>
        <p:spPr>
          <a:xfrm>
            <a:off x="6199632" y="1325880"/>
            <a:ext cx="5440680" cy="4892040"/>
          </a:xfrm>
          <a:prstGeom prst="roundRect">
            <a:avLst>
              <a:gd name="adj" fmla="val 2243"/>
            </a:avLst>
          </a:prstGeom>
          <a:solidFill>
            <a:srgbClr val="FFFFFF"/>
          </a:solidFill>
          <a:ln w="12700">
            <a:solidFill>
              <a:srgbClr val="FFFFFF"/>
            </a:solidFill>
            <a:prstDash val="solid"/>
          </a:ln>
        </p:spPr>
        <p:txBody>
          <a:bodyPr/>
          <a:lstStyle/>
          <a:p>
            <a:endParaRPr lang="en-GB"/>
          </a:p>
        </p:txBody>
      </p:sp>
      <p:sp>
        <p:nvSpPr>
          <p:cNvPr id="7" name="Text 4"/>
          <p:cNvSpPr txBox="1"/>
          <p:nvPr/>
        </p:nvSpPr>
        <p:spPr>
          <a:xfrm>
            <a:off x="731520" y="1417320"/>
            <a:ext cx="5074920" cy="4709160"/>
          </a:xfrm>
          <a:prstGeom prst="rect">
            <a:avLst/>
          </a:prstGeom>
          <a:noFill/>
        </p:spPr>
        <p:txBody>
          <a:bodyPr wrap="square" lIns="0" tIns="0" rIns="0" bIns="0" rtlCol="0" anchor="t"/>
          <a:lstStyle/>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Age UK (2024)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The state of health and care of older people in England 2024</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Age UK. Available at: https://www.ageuk.org.uk/discover/2024/september/state-of-health-and-care-of-older-people-in-england-2024/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Baltes, P.B. and Baltes, M.M. (1990) 'Psychological perspectives on successful aging: the model of selective optimization with compensation', in Baltes, P.B. and Baltes, M.M. (eds.)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Successful aging: perspectives from the behavioral sciences</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Cambridge: Cambridge University Press, pp. 1–34.</a:t>
            </a:r>
            <a:endParaRPr lang="en-US" sz="1150" dirty="0"/>
          </a:p>
          <a:p>
            <a:pPr marL="0" indent="0">
              <a:spcAft>
                <a:spcPts val="500"/>
              </a:spcAft>
              <a:buNone/>
            </a:pP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Care Act 2014</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(c. 23). Available at: https://www.legislation.gov.uk/ukpga/2014/23/contents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Clegg, A., Young, J., Iliffe, S., Rikkert, M.O. and Rockwood, K. (2013) 'Frailty in elderly people',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The Lancet</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381(9868), pp. 752–762.</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Cochrane, A., Furlong, M., McGilloway, S., Molloy, D.W., Stevenson, M. and Donnelly, M. (2016) 'Time-limited home-care reablement services for maintaining and improving the functional independence of older adults',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Cochrane Database of Systematic Reviews</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10, CD010825.</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Cumming, E. and Henry, W.E. (1961)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Growing old: the process of disengagement</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New York: Basic Books.</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Department for Digital, Culture, Media and Sport (2018)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A connected society: a strategy for tackling loneliness</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DCMS. Available at: https://www.gov.uk/government/publications/a-connected-society-a-strategy-for-tackling-loneliness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Department of Health (2001)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National service framework for older people</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Department of Health.</a:t>
            </a:r>
            <a:endParaRPr lang="en-US" sz="1150" dirty="0"/>
          </a:p>
        </p:txBody>
      </p:sp>
      <p:sp>
        <p:nvSpPr>
          <p:cNvPr id="8" name="Text 5"/>
          <p:cNvSpPr txBox="1"/>
          <p:nvPr/>
        </p:nvSpPr>
        <p:spPr>
          <a:xfrm>
            <a:off x="6382512" y="1417320"/>
            <a:ext cx="5074920" cy="4709160"/>
          </a:xfrm>
          <a:prstGeom prst="rect">
            <a:avLst/>
          </a:prstGeom>
          <a:noFill/>
        </p:spPr>
        <p:txBody>
          <a:bodyPr wrap="square" lIns="0" tIns="0" rIns="0" bIns="0" rtlCol="0" anchor="t"/>
          <a:lstStyle/>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Department of Health and Social Care (2021)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People at the heart of care: adult social care reform white paper</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DHSC. Available at: https://www.gov.uk/government/publications/people-at-the-heart-of-care-adult-social-care-reform-white-paper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Department of Health and Social Care (2025)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Fit for the future: 10 year health plan for England</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DHSC. Available at: https://www.gov.uk/government/publications/10-year-health-plan-for-england-fit-for-the-future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Glendinning, C., Challis, D., Fernández, J-L. et al. (2008)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Evaluation of the Individual Budgets Pilot Programme: final report</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York: Social Policy Research Unit, University of York.</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Glendinning, C., Jones, K., Baxter, K. et al. (2010)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Home care re-ablement services: investigating the longer-term impacts (prospective longitudinal study)</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York: Social Policy Research Unit, University of York.</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Greenhalgh, T., Wherton, J., Papoutsi, C. et al. (2017) 'Beyond adoption: a new framework for theorizing and evaluating nonadoption, abandonment, and challenges to the scale-up, spread, and sustainability of health and care technologies',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Journal of Medical Internet Research</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19(11), e367.</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Holt-Lunstad, J., Smith, T.B. and Layton, J.B. (2010) 'Social relationships and mortality risk: a meta-analytic review',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PLoS Medicine</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7(7), e1000316.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Kitwood, T. (1997)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Dementia reconsidered: the person comes first</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Buckingham: Open University Press.</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Marmot, M., Allen, J., Boyce, T., Goldblatt, P. and Morrison, J. (2020)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Health equity in England: the Marmot review 10 years on</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Institute of Health Equity.</a:t>
            </a:r>
            <a:endParaRPr lang="en-US" sz="115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p:nvPr>
        </p:nvSpPr>
        <p:spPr>
          <a:xfrm>
            <a:off x="548640" y="320040"/>
            <a:ext cx="10241280" cy="868680"/>
          </a:xfrm>
          <a:prstGeom prst="rect">
            <a:avLst/>
          </a:prstGeom>
          <a:noFill/>
        </p:spPr>
        <p:txBody>
          <a:bodyPr wrap="square" lIns="0" tIns="0" rIns="0" bIns="0" rtlCol="0" anchor="ctr"/>
          <a:lstStyle/>
          <a:p>
            <a:pPr marL="0" indent="0" algn="l">
              <a:buNone/>
            </a:pPr>
            <a:r>
              <a:rPr lang="en-US" sz="3000" b="1" dirty="0">
                <a:solidFill>
                  <a:srgbClr val="3B2C85"/>
                </a:solidFill>
                <a:latin typeface="Cambria" panose="02040503050406030204" pitchFamily="34" charset="0"/>
                <a:ea typeface="Cambria" panose="02040503050406030204" pitchFamily="34" charset="-122"/>
                <a:cs typeface="Cambria" panose="02040503050406030204" pitchFamily="34" charset="-120"/>
              </a:rPr>
              <a:t>References (2 of 2)</a:t>
            </a:r>
            <a:endParaRPr lang="en-US" sz="3000" dirty="0"/>
          </a:p>
        </p:txBody>
      </p:sp>
      <p:pic>
        <p:nvPicPr>
          <p:cNvPr id="4" name="Image 0" descr="preencoded.png"/>
          <p:cNvPicPr>
            <a:picLocks noChangeAspect="1"/>
          </p:cNvPicPr>
          <p:nvPr/>
        </p:nvPicPr>
        <p:blipFill>
          <a:blip r:embed="rId3"/>
          <a:stretch>
            <a:fillRect/>
          </a:stretch>
        </p:blipFill>
        <p:spPr>
          <a:xfrm>
            <a:off x="11132820" y="589788"/>
            <a:ext cx="320040" cy="320040"/>
          </a:xfrm>
          <a:prstGeom prst="rect">
            <a:avLst/>
          </a:prstGeom>
        </p:spPr>
      </p:pic>
      <p:sp>
        <p:nvSpPr>
          <p:cNvPr id="5" name="Shape 2"/>
          <p:cNvSpPr/>
          <p:nvPr/>
        </p:nvSpPr>
        <p:spPr>
          <a:xfrm>
            <a:off x="548640" y="1325880"/>
            <a:ext cx="5440680" cy="4892040"/>
          </a:xfrm>
          <a:prstGeom prst="roundRect">
            <a:avLst>
              <a:gd name="adj" fmla="val 2243"/>
            </a:avLst>
          </a:prstGeom>
          <a:solidFill>
            <a:srgbClr val="FFFFFF"/>
          </a:solidFill>
          <a:ln w="12700">
            <a:solidFill>
              <a:srgbClr val="FFFFFF"/>
            </a:solidFill>
            <a:prstDash val="solid"/>
          </a:ln>
        </p:spPr>
        <p:txBody>
          <a:bodyPr/>
          <a:lstStyle/>
          <a:p>
            <a:endParaRPr lang="en-GB"/>
          </a:p>
        </p:txBody>
      </p:sp>
      <p:sp>
        <p:nvSpPr>
          <p:cNvPr id="6" name="Shape 3"/>
          <p:cNvSpPr/>
          <p:nvPr/>
        </p:nvSpPr>
        <p:spPr>
          <a:xfrm>
            <a:off x="6199632" y="1325880"/>
            <a:ext cx="5440680" cy="4892040"/>
          </a:xfrm>
          <a:prstGeom prst="roundRect">
            <a:avLst>
              <a:gd name="adj" fmla="val 2243"/>
            </a:avLst>
          </a:prstGeom>
          <a:solidFill>
            <a:srgbClr val="FFFFFF"/>
          </a:solidFill>
          <a:ln w="12700">
            <a:solidFill>
              <a:srgbClr val="FFFFFF"/>
            </a:solidFill>
            <a:prstDash val="solid"/>
          </a:ln>
        </p:spPr>
        <p:txBody>
          <a:bodyPr/>
          <a:lstStyle/>
          <a:p>
            <a:endParaRPr lang="en-GB"/>
          </a:p>
        </p:txBody>
      </p:sp>
      <p:sp>
        <p:nvSpPr>
          <p:cNvPr id="7" name="Text 4"/>
          <p:cNvSpPr txBox="1"/>
          <p:nvPr/>
        </p:nvSpPr>
        <p:spPr>
          <a:xfrm>
            <a:off x="731520" y="1417320"/>
            <a:ext cx="5074920" cy="4709160"/>
          </a:xfrm>
          <a:prstGeom prst="rect">
            <a:avLst/>
          </a:prstGeom>
          <a:noFill/>
        </p:spPr>
        <p:txBody>
          <a:bodyPr wrap="square" lIns="0" tIns="0" rIns="0" bIns="0" rtlCol="0" anchor="t"/>
          <a:lstStyle/>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Maslow, A.H. (1943) 'A theory of human motivation',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Psychological Review</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50(4), pp. 370–396.</a:t>
            </a:r>
            <a:endParaRPr lang="en-US" sz="1150" dirty="0"/>
          </a:p>
          <a:p>
            <a:pPr marL="0" indent="0">
              <a:spcAft>
                <a:spcPts val="500"/>
              </a:spcAft>
              <a:buNone/>
            </a:pP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Mental Capacity Act 2005</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(c. 9). Available at: https://www.legislation.gov.uk/ukpga/2005/9/contents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NHS England (2019)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The NHS long term plan</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NHS England. Available at: https://www.longtermplan.nhs.uk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National Institute for Health and Care Excellence (2015)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Older people with social care needs and multiple long-term conditions (NG22)</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NICE. Available at: https://www.nice.org.uk/guidance/ng22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National Institute for Health and Care Excellence (2025)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Falls: assessment and prevention in older people and in people 50 and over at higher risk (NG249)</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NICE. Available at: https://www.nice.org.uk/guidance/ng249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Office for National Statistics (2019)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Exploring the UK's digital divide</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Newport: ONS. Available at: https://www.ons.gov.uk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Office for National Statistics (2022)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Population and household estimates, England and Wales: Census 2021</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Newport: ONS. Available at: https://www.ons.gov.uk/peoplepopulationandcommunity/populationandmigration/populationestimates/bulletins/populationandhouseholdestimatesenglandandwales/census2021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Peek, S.T.M., Wouters, E.J.M., van Hoof, J., Luijkx, K.G., Boeije, H.R. and Vrijhoef, H.J.M. (2014) 'Factors influencing acceptance of technology for aging in place: a systematic review',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International Journal of Medical Informatics</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83(4), pp. 235–248.</a:t>
            </a:r>
            <a:endParaRPr lang="en-US" sz="1150" dirty="0"/>
          </a:p>
        </p:txBody>
      </p:sp>
      <p:sp>
        <p:nvSpPr>
          <p:cNvPr id="8" name="Text 5"/>
          <p:cNvSpPr txBox="1"/>
          <p:nvPr/>
        </p:nvSpPr>
        <p:spPr>
          <a:xfrm>
            <a:off x="6382512" y="1417320"/>
            <a:ext cx="5074920" cy="4709160"/>
          </a:xfrm>
          <a:prstGeom prst="rect">
            <a:avLst/>
          </a:prstGeom>
          <a:noFill/>
        </p:spPr>
        <p:txBody>
          <a:bodyPr wrap="square" lIns="0" tIns="0" rIns="0" bIns="0" rtlCol="0" anchor="t"/>
          <a:lstStyle/>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Rowe, J.W. and Kahn, R.L. (1997) 'Successful aging',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The Gerontologist</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37(4), pp. 433–440.</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Sherrington, C., Fairhall, N.J., Wallbank, G.K. et al. (2019) 'Exercise for preventing falls in older people living in the community',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Cochrane Database of Systematic Reviews</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1, CD012424.</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Skills for Care (2026)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The size and structure of the adult social care sector and workforce in England</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Leeds: Skills for Care. Available at: https://www.skillsforcare.org.uk/sizeandstructure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Steventon, A., Bardsley, M., Billings, J. et al. (2013) 'Effect of telecare on use of health and social care services: findings from the Whole Systems Demonstrator cluster randomised trial',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Age and Ageing</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42(4), pp. 501–508.</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UK Parliament (2025)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Independent Commission on Adult Social Care: terms of reference (Deposited Paper DEP2025-0332)</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London: UK Parliament. Available at: https://data.parliament.uk/DepositedPapers/Files/DEP2025-0332/Terms_of_Reference.docx (Accessed: 20 October 2026).</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World Health Organization (2015)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World report on ageing and health</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Geneva: WHO.</a:t>
            </a:r>
            <a:endParaRPr lang="en-US" sz="1150" dirty="0"/>
          </a:p>
          <a:p>
            <a:pPr marL="0" indent="0">
              <a:spcAft>
                <a:spcPts val="500"/>
              </a:spcAft>
              <a:buNone/>
            </a:pP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World Health Organization (2021) </a:t>
            </a:r>
            <a:r>
              <a:rPr lang="en-US" sz="1150" i="1" dirty="0">
                <a:solidFill>
                  <a:srgbClr val="22254B"/>
                </a:solidFill>
                <a:latin typeface="Calibri" panose="020F0502020204030204" pitchFamily="34" charset="0"/>
                <a:ea typeface="Calibri" panose="020F0502020204030204" pitchFamily="34" charset="-122"/>
                <a:cs typeface="Calibri" panose="020F0502020204030204" pitchFamily="34" charset="-120"/>
              </a:rPr>
              <a:t>Global report on ageism</a:t>
            </a:r>
            <a:r>
              <a:rPr lang="en-US" sz="1150" dirty="0">
                <a:solidFill>
                  <a:srgbClr val="22254B"/>
                </a:solidFill>
                <a:latin typeface="Calibri" panose="020F0502020204030204" pitchFamily="34" charset="0"/>
                <a:ea typeface="Calibri" panose="020F0502020204030204" pitchFamily="34" charset="-122"/>
                <a:cs typeface="Calibri" panose="020F0502020204030204" pitchFamily="34" charset="-120"/>
              </a:rPr>
              <a:t>. Geneva: WHO.</a:t>
            </a:r>
            <a:endParaRPr lang="en-US" sz="1150" dirty="0"/>
          </a:p>
        </p:txBody>
      </p:sp>
      <p:sp>
        <p:nvSpPr>
          <p:cNvPr id="25" name="Slide Number Placeholder 0"/>
          <p:cNvSpPr>
            <a:spLocks noGrp="1"/>
          </p:cNvSpPr>
          <p:nvPr>
            <p:ph type="sldNum" sz="quarter" idx="4294967295"/>
          </p:nvPr>
        </p:nvSpPr>
        <p:spPr>
          <a:xfrm>
            <a:off x="11064240" y="6446520"/>
            <a:ext cx="576072" cy="274320"/>
          </a:xfrm>
          <a:prstGeom prst="rect">
            <a:avLst/>
          </a:prstGeom>
        </p:spPr>
        <p:txBody>
          <a:bodyPr/>
          <a:lstStyle>
            <a:lvl1pPr>
              <a:defRPr sz="1000">
                <a:solidFill>
                  <a:srgbClr val="5A5F85"/>
                </a:solidFill>
                <a:latin typeface="Calibri" panose="020F0502020204030204"/>
                <a:ea typeface="Calibri" panose="020F0502020204030204"/>
                <a:cs typeface="Calibri" panose="020F0502020204030204"/>
              </a:defRPr>
            </a:lvl1pPr>
          </a:lstStyle>
          <a:p>
            <a:pPr algn="r"/>
            <a:fld id="{F7021451-1387-4CA6-816F-3879F97B5CBC}" type="slidenum">
              <a:rPr lang="en-US" b="0"/>
              <a:pPr algn="r"/>
              <a:t>18</a:t>
            </a:fld>
            <a:endParaRPr lang="en-US"/>
          </a:p>
        </p:txBody>
      </p:sp>
    </p:spTree>
  </p:cSld>
  <p:clrMapOvr>
    <a:masterClrMapping/>
  </p:clrMapOvr>
</p:sld>
</file>

<file path=ppt/theme/theme1.xml><?xml version="1.0" encoding="utf-8"?>
<a:theme xmlns:a="http://schemas.openxmlformats.org/drawingml/2006/main" name="Empowering Older People">
  <a:themeElements>
    <a:clrScheme name="Empowering Older People">
      <a:dk1>
        <a:srgbClr val="22254B"/>
      </a:dk1>
      <a:lt1>
        <a:srgbClr val="FFFFFF"/>
      </a:lt1>
      <a:dk2>
        <a:srgbClr val="3B2C85"/>
      </a:dk2>
      <a:lt2>
        <a:srgbClr val="F3F6FF"/>
      </a:lt2>
      <a:accent1>
        <a:srgbClr val="0A8F8F"/>
      </a:accent1>
      <a:accent2>
        <a:srgbClr val="E8453C"/>
      </a:accent2>
      <a:accent3>
        <a:srgbClr val="F7B32B"/>
      </a:accent3>
      <a:accent4>
        <a:srgbClr val="7A5AF8"/>
      </a:accent4>
      <a:accent5>
        <a:srgbClr val="2FBF71"/>
      </a:accent5>
      <a:accent6>
        <a:srgbClr val="3A86FF"/>
      </a:accent6>
      <a:hlink>
        <a:srgbClr val="3A86FF"/>
      </a:hlink>
      <a:folHlink>
        <a:srgbClr val="5B3E96"/>
      </a:folHlink>
    </a:clrScheme>
    <a:fontScheme name="Empowering Older Peopl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Empowering Older People">
  <a:themeElements>
    <a:clrScheme name="Empowering Older People">
      <a:dk1>
        <a:srgbClr val="22254B"/>
      </a:dk1>
      <a:lt1>
        <a:srgbClr val="FFFFFF"/>
      </a:lt1>
      <a:dk2>
        <a:srgbClr val="3B2C85"/>
      </a:dk2>
      <a:lt2>
        <a:srgbClr val="F3F6FF"/>
      </a:lt2>
      <a:accent1>
        <a:srgbClr val="0A8F8F"/>
      </a:accent1>
      <a:accent2>
        <a:srgbClr val="E8453C"/>
      </a:accent2>
      <a:accent3>
        <a:srgbClr val="F7B32B"/>
      </a:accent3>
      <a:accent4>
        <a:srgbClr val="7A5AF8"/>
      </a:accent4>
      <a:accent5>
        <a:srgbClr val="2FBF71"/>
      </a:accent5>
      <a:accent6>
        <a:srgbClr val="3A86FF"/>
      </a:accent6>
      <a:hlink>
        <a:srgbClr val="3A86FF"/>
      </a:hlink>
      <a:folHlink>
        <a:srgbClr val="5B3E96"/>
      </a:folHlink>
    </a:clrScheme>
    <a:fontScheme name="Empowering Older People">
      <a:majorFont>
        <a:latin typeface="Cambr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TotalTime>
  <Words>5515</Words>
  <Application>Microsoft Office PowerPoint</Application>
  <PresentationFormat>Widescreen</PresentationFormat>
  <Paragraphs>319</Paragraphs>
  <Slides>18</Slides>
  <Notes>18</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Cambria</vt:lpstr>
      <vt:lpstr>Empowering Older People</vt:lpstr>
      <vt:lpstr>PowerPoint Presentation</vt:lpstr>
      <vt:lpstr>Presentation overview</vt:lpstr>
      <vt:lpstr>Introduction: an ageing society</vt:lpstr>
      <vt:lpstr>Care, empowerment and support needs</vt:lpstr>
      <vt:lpstr>Theory: how should we understand ageing?</vt:lpstr>
      <vt:lpstr>Maintaining functional ability and independence</vt:lpstr>
      <vt:lpstr>Freedom, choice and control</vt:lpstr>
      <vt:lpstr>UK policy: from services to prevention and integration</vt:lpstr>
      <vt:lpstr>Current UK provision: who supports older people?</vt:lpstr>
      <vt:lpstr>What works (1): reablement and falls prevention</vt:lpstr>
      <vt:lpstr>What works (2): social connection and community</vt:lpstr>
      <vt:lpstr>Technology: current and emergent provision</vt:lpstr>
      <vt:lpstr>Challenges to independence and functional ability</vt:lpstr>
      <vt:lpstr>Recommendations to empower older people</vt:lpstr>
      <vt:lpstr>Barriers to implementation and possible solutions</vt:lpstr>
      <vt:lpstr>Conclusion</vt:lpstr>
      <vt:lpstr>References (1 of 2)</vt:lpstr>
      <vt:lpstr>References (2 of 2)</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 BMHP6027 Individual Presentation</dc:title>
  <dc:subject>BMHP6027 Empowering the Older Person</dc:subject>
  <dc:creator>Ayesha Mehmood</dc:creator>
  <cp:lastModifiedBy>Ayesha Mehmood (2329624)</cp:lastModifiedBy>
  <cp:revision>5</cp:revision>
  <dcterms:created xsi:type="dcterms:W3CDTF">2026-10-20T23:20:00Z</dcterms:created>
  <dcterms:modified xsi:type="dcterms:W3CDTF">2026-10-24T19:54:47Z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1033-12.1.0.29162</vt:lpwstr>
  </property>
  <property fmtid="{D5CDD505-2E9C-101B-9397-08002B2CF9AE}" pid="3" name="ICV">
    <vt:lpwstr>166F4C41B2674C58AD7B6EC18C165F8F_13</vt:lpwstr>
  </property>
</Properties>
</file>