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4" r:id="rId12"/>
    <p:sldId id="265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FE91DF-83CE-203E-FCF5-F9CB9B03945E}" v="305" dt="2026-01-19T11:52:27.577"/>
    <p1510:client id="{84A56353-82DB-D037-7BC3-62ECDA5CCB1B}" v="622" dt="2026-01-18T18:13:27.667"/>
    <p1510:client id="{E1DAD8D4-B53B-816E-CF5B-9783A3217191}" v="7" dt="2026-01-18T22:59:30.2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draw.com/ansoff-matrix/?srsltid=AfmBOoowZPVSoTFd1tP9qk3U_a4dZt0Gxr7E4UuLDhRX4fw0sl6ShcbL" TargetMode="External"/><Relationship Id="rId2" Type="http://schemas.openxmlformats.org/officeDocument/2006/relationships/hyperlink" Target="https://www.investopedia.com/terms/m/marketing-strategy.as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zenrockfitness.com/2024/01/setting-smart-goa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7461" y="728664"/>
            <a:ext cx="4984813" cy="3157080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2100" b="1">
                <a:highlight>
                  <a:srgbClr val="FFFFFF"/>
                </a:highlight>
                <a:latin typeface="Arial"/>
                <a:cs typeface="Arial"/>
              </a:rPr>
              <a:t>Marketing and Sales Plan for The Secret Beach Bar and Kitchen</a:t>
            </a:r>
            <a:endParaRPr lang="en-US" sz="210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endParaRPr lang="en-US" sz="210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GB" sz="2100" b="1">
                <a:highlight>
                  <a:srgbClr val="FFFFFF"/>
                </a:highlight>
                <a:latin typeface="Arial"/>
                <a:cs typeface="Arial"/>
              </a:rPr>
              <a:t>Emily Keane</a:t>
            </a:r>
            <a:endParaRPr lang="en-US" sz="210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GB" sz="2100" b="1">
                <a:highlight>
                  <a:srgbClr val="FFFFFF"/>
                </a:highlight>
                <a:latin typeface="Arial"/>
                <a:cs typeface="Arial"/>
              </a:rPr>
              <a:t>Student ID: 2409111</a:t>
            </a:r>
            <a:endParaRPr lang="en-US" sz="210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GB" sz="2100" b="1">
                <a:highlight>
                  <a:srgbClr val="FFFFFF"/>
                </a:highlight>
                <a:latin typeface="Arial"/>
                <a:cs typeface="Arial"/>
              </a:rPr>
              <a:t>Module: Marketing and Sales BMGM5001</a:t>
            </a:r>
            <a:endParaRPr lang="en-US" sz="210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r>
              <a:rPr lang="en-GB" sz="2100" b="1">
                <a:highlight>
                  <a:srgbClr val="FFFFFF"/>
                </a:highlight>
                <a:latin typeface="Arial"/>
                <a:cs typeface="Arial"/>
              </a:rPr>
              <a:t>Lecturer: Chris Wilkins</a:t>
            </a:r>
            <a:endParaRPr lang="en-US" sz="2100">
              <a:highlight>
                <a:srgbClr val="FFFFFF"/>
              </a:highlight>
              <a:latin typeface="Arial"/>
              <a:cs typeface="Arial"/>
            </a:endParaRPr>
          </a:p>
          <a:p>
            <a:pPr algn="l"/>
            <a:endParaRPr lang="en-US" sz="2100"/>
          </a:p>
        </p:txBody>
      </p:sp>
      <p:pic>
        <p:nvPicPr>
          <p:cNvPr id="4" name="Picture 3" descr="A building with glass windows&#10;&#10;AI-generated content may be incorrect.">
            <a:extLst>
              <a:ext uri="{FF2B5EF4-FFF2-40B4-BE49-F238E27FC236}">
                <a16:creationId xmlns:a16="http://schemas.microsoft.com/office/drawing/2014/main" id="{098F6846-8A02-C8B8-3FA9-0860F21649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2431"/>
          <a:stretch>
            <a:fillRect/>
          </a:stretch>
        </p:blipFill>
        <p:spPr>
          <a:xfrm>
            <a:off x="1" y="10"/>
            <a:ext cx="6005512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00EDF8-82D2-8E75-D99C-B0CED04327AD}"/>
              </a:ext>
            </a:extLst>
          </p:cNvPr>
          <p:cNvSpPr txBox="1"/>
          <p:nvPr/>
        </p:nvSpPr>
        <p:spPr>
          <a:xfrm>
            <a:off x="6655836" y="4603101"/>
            <a:ext cx="4898571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 </a:t>
            </a:r>
            <a:endParaRPr lang="en-US" sz="1400" dirty="0"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QJJT8448">
            <a:hlinkClick r:id="" action="ppaction://media"/>
            <a:extLst>
              <a:ext uri="{FF2B5EF4-FFF2-40B4-BE49-F238E27FC236}">
                <a16:creationId xmlns:a16="http://schemas.microsoft.com/office/drawing/2014/main" id="{55AF564E-9EF9-9E8A-6DA0-6147090FA2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41838" y="696238"/>
            <a:ext cx="3108325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296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9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A purple background with white text&#10;&#10;AI-generated content may be incorrect.">
            <a:extLst>
              <a:ext uri="{FF2B5EF4-FFF2-40B4-BE49-F238E27FC236}">
                <a16:creationId xmlns:a16="http://schemas.microsoft.com/office/drawing/2014/main" id="{418E9037-509E-4399-88A3-F0D0FFF277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6" y="1992636"/>
            <a:ext cx="4571936" cy="2849410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C225A8-7BEE-14A5-F4A7-294B02EFA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2353362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DEEDE-CFD2-F36E-1DBB-BE491FD20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5" y="3442089"/>
            <a:ext cx="5501548" cy="25735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This sales plan is designed to improve the midweek footfall for The Secret</a:t>
            </a:r>
          </a:p>
          <a:p>
            <a:r>
              <a:rPr lang="en-US" sz="1800">
                <a:solidFill>
                  <a:schemeClr val="bg1"/>
                </a:solidFill>
              </a:rPr>
              <a:t>Using Sostac, the marketing mix and Ansoff's matrix</a:t>
            </a:r>
          </a:p>
          <a:p>
            <a:r>
              <a:rPr lang="en-US" sz="1800">
                <a:solidFill>
                  <a:schemeClr val="bg1"/>
                </a:solidFill>
              </a:rPr>
              <a:t>Aimed at the local students offering a 20% discount</a:t>
            </a:r>
          </a:p>
        </p:txBody>
      </p:sp>
    </p:spTree>
    <p:extLst>
      <p:ext uri="{BB962C8B-B14F-4D97-AF65-F5344CB8AC3E}">
        <p14:creationId xmlns:p14="http://schemas.microsoft.com/office/powerpoint/2010/main" val="384154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Background">
            <a:extLst>
              <a:ext uri="{FF2B5EF4-FFF2-40B4-BE49-F238E27FC236}">
                <a16:creationId xmlns:a16="http://schemas.microsoft.com/office/drawing/2014/main" id="{5F637E18-EF26-4327-9077-7FFC67B98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EED6667-6BE8-A2AB-422A-5A1D89727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9A22C-CEEF-A08D-2CB1-7F4CACD80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244742"/>
            <a:ext cx="7015498" cy="1235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latin typeface="+mj-lt"/>
                <a:ea typeface="+mj-ea"/>
                <a:cs typeface="+mj-cs"/>
              </a:rPr>
              <a:t>SWOT</a:t>
            </a:r>
            <a:r>
              <a:rPr lang="en-US" sz="3600" dirty="0"/>
              <a:t> Analysis</a:t>
            </a:r>
            <a:endParaRPr lang="en-US" sz="3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2B82F86-3EFB-8EB3-ABD8-9EB837442BD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07528" y="2375210"/>
          <a:ext cx="8976549" cy="3844620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4579293">
                  <a:extLst>
                    <a:ext uri="{9D8B030D-6E8A-4147-A177-3AD203B41FA5}">
                      <a16:colId xmlns:a16="http://schemas.microsoft.com/office/drawing/2014/main" val="1391466251"/>
                    </a:ext>
                  </a:extLst>
                </a:gridCol>
                <a:gridCol w="4397256">
                  <a:extLst>
                    <a:ext uri="{9D8B030D-6E8A-4147-A177-3AD203B41FA5}">
                      <a16:colId xmlns:a16="http://schemas.microsoft.com/office/drawing/2014/main" val="2407989831"/>
                    </a:ext>
                  </a:extLst>
                </a:gridCol>
              </a:tblGrid>
              <a:tr h="42718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1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Strengths </a:t>
                      </a: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1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Weaknesses</a:t>
                      </a: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3158292"/>
                  </a:ext>
                </a:extLst>
              </a:tr>
              <a:tr h="42718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Beachfront location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No current student discounts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541357"/>
                  </a:ext>
                </a:extLst>
              </a:tr>
              <a:tr h="42718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Nearby campuses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Moderate to high pricing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382191"/>
                  </a:ext>
                </a:extLst>
              </a:tr>
              <a:tr h="42718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Social media worthy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199100" marR="119460" marT="119460" marB="1194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8476585"/>
                  </a:ext>
                </a:extLst>
              </a:tr>
              <a:tr h="42718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High quality food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</a:p>
                  </a:txBody>
                  <a:tcPr marL="199100" marR="119460" marT="119460" marB="1194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2997252"/>
                  </a:ext>
                </a:extLst>
              </a:tr>
              <a:tr h="42718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1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Opportunities</a:t>
                      </a: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1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Threats</a:t>
                      </a: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3742748"/>
                  </a:ext>
                </a:extLst>
              </a:tr>
              <a:tr h="42718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Large student customer base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Cheaper competitors nearby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7806794"/>
                  </a:ext>
                </a:extLst>
              </a:tr>
              <a:tr h="42718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Student discounts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12700" cmpd="sng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Rising food costs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6470328"/>
                  </a:ext>
                </a:extLst>
              </a:tr>
              <a:tr h="42718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Partnering with the universities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400" b="0" i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Seasonal weather </a:t>
                      </a:r>
                      <a:endParaRPr lang="en-GB" sz="1400" b="0" i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</a:endParaRPr>
                    </a:p>
                  </a:txBody>
                  <a:tcPr marL="199100" marR="119460" marT="119460" marB="119460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0252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1620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70D94-F7AE-3C44-A22A-287835331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Customers 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Picture 3" descr="A black and red text on a white background&#10;&#10;AI-generated content may be incorrect.">
            <a:extLst>
              <a:ext uri="{FF2B5EF4-FFF2-40B4-BE49-F238E27FC236}">
                <a16:creationId xmlns:a16="http://schemas.microsoft.com/office/drawing/2014/main" id="{44DF9A8E-9069-9E0A-0195-C7D88B1B0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7770" y="1448957"/>
            <a:ext cx="3952579" cy="39525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45C45-E525-0CE6-FECC-D0D3529A9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359" y="2990818"/>
            <a:ext cx="4158031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Target demographic: 18 – 25 year olds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Considerations: Low-income</a:t>
            </a:r>
          </a:p>
          <a:p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Why target students?</a:t>
            </a: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0396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6963C-15F0-C9AE-4EB4-6F2DF6853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Competitors</a:t>
            </a:r>
          </a:p>
        </p:txBody>
      </p:sp>
      <p:pic>
        <p:nvPicPr>
          <p:cNvPr id="4" name="Content Placeholder 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F8BC8429-F40C-0871-BCCF-A5DDF770C4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52635" y="320268"/>
            <a:ext cx="8661055" cy="6208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046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D22FA1E-E02A-4FC5-BBA6-577D6DA0C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5D27520-F270-4F3D-A46E-76A337B6E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315529 w 12192000"/>
              <a:gd name="connsiteY0" fmla="*/ 4323896 h 6858000"/>
              <a:gd name="connsiteX1" fmla="*/ 6295588 w 12192000"/>
              <a:gd name="connsiteY1" fmla="*/ 4367579 h 6858000"/>
              <a:gd name="connsiteX2" fmla="*/ 6219229 w 12192000"/>
              <a:gd name="connsiteY2" fmla="*/ 4436818 h 6858000"/>
              <a:gd name="connsiteX3" fmla="*/ 6065687 w 12192000"/>
              <a:gd name="connsiteY3" fmla="*/ 4637204 h 6858000"/>
              <a:gd name="connsiteX4" fmla="*/ 5727387 w 12192000"/>
              <a:gd name="connsiteY4" fmla="*/ 5460076 h 6858000"/>
              <a:gd name="connsiteX5" fmla="*/ 5620972 w 12192000"/>
              <a:gd name="connsiteY5" fmla="*/ 5725836 h 6858000"/>
              <a:gd name="connsiteX6" fmla="*/ 5707795 w 12192000"/>
              <a:gd name="connsiteY6" fmla="*/ 5790089 h 6858000"/>
              <a:gd name="connsiteX7" fmla="*/ 5554627 w 12192000"/>
              <a:gd name="connsiteY7" fmla="*/ 6078873 h 6858000"/>
              <a:gd name="connsiteX8" fmla="*/ 5373489 w 12192000"/>
              <a:gd name="connsiteY8" fmla="*/ 6402408 h 6858000"/>
              <a:gd name="connsiteX9" fmla="*/ 5099999 w 12192000"/>
              <a:gd name="connsiteY9" fmla="*/ 6827527 h 6858000"/>
              <a:gd name="connsiteX10" fmla="*/ 5078133 w 12192000"/>
              <a:gd name="connsiteY10" fmla="*/ 6857998 h 6858000"/>
              <a:gd name="connsiteX11" fmla="*/ 9179960 w 12192000"/>
              <a:gd name="connsiteY11" fmla="*/ 6857998 h 6858000"/>
              <a:gd name="connsiteX12" fmla="*/ 9179960 w 12192000"/>
              <a:gd name="connsiteY12" fmla="*/ 4323896 h 6858000"/>
              <a:gd name="connsiteX13" fmla="*/ 0 w 12192000"/>
              <a:gd name="connsiteY13" fmla="*/ 0 h 6858000"/>
              <a:gd name="connsiteX14" fmla="*/ 5872711 w 12192000"/>
              <a:gd name="connsiteY14" fmla="*/ 0 h 6858000"/>
              <a:gd name="connsiteX15" fmla="*/ 5885421 w 12192000"/>
              <a:gd name="connsiteY15" fmla="*/ 20207 h 6858000"/>
              <a:gd name="connsiteX16" fmla="*/ 5925300 w 12192000"/>
              <a:gd name="connsiteY16" fmla="*/ 48911 h 6858000"/>
              <a:gd name="connsiteX17" fmla="*/ 5940039 w 12192000"/>
              <a:gd name="connsiteY17" fmla="*/ 101212 h 6858000"/>
              <a:gd name="connsiteX18" fmla="*/ 5969942 w 12192000"/>
              <a:gd name="connsiteY18" fmla="*/ 311282 h 6858000"/>
              <a:gd name="connsiteX19" fmla="*/ 5961238 w 12192000"/>
              <a:gd name="connsiteY19" fmla="*/ 357643 h 6858000"/>
              <a:gd name="connsiteX20" fmla="*/ 5917195 w 12192000"/>
              <a:gd name="connsiteY20" fmla="*/ 420369 h 6858000"/>
              <a:gd name="connsiteX21" fmla="*/ 5882753 w 12192000"/>
              <a:gd name="connsiteY21" fmla="*/ 556832 h 6858000"/>
              <a:gd name="connsiteX22" fmla="*/ 5814490 w 12192000"/>
              <a:gd name="connsiteY22" fmla="*/ 757416 h 6858000"/>
              <a:gd name="connsiteX23" fmla="*/ 5780064 w 12192000"/>
              <a:gd name="connsiteY23" fmla="*/ 817804 h 6858000"/>
              <a:gd name="connsiteX24" fmla="*/ 5808232 w 12192000"/>
              <a:gd name="connsiteY24" fmla="*/ 850533 h 6858000"/>
              <a:gd name="connsiteX25" fmla="*/ 5906473 w 12192000"/>
              <a:gd name="connsiteY25" fmla="*/ 1076571 h 6858000"/>
              <a:gd name="connsiteX26" fmla="*/ 5778623 w 12192000"/>
              <a:gd name="connsiteY26" fmla="*/ 1369280 h 6858000"/>
              <a:gd name="connsiteX27" fmla="*/ 5710841 w 12192000"/>
              <a:gd name="connsiteY27" fmla="*/ 1462628 h 6858000"/>
              <a:gd name="connsiteX28" fmla="*/ 5846774 w 12192000"/>
              <a:gd name="connsiteY28" fmla="*/ 1455933 h 6858000"/>
              <a:gd name="connsiteX29" fmla="*/ 5897329 w 12192000"/>
              <a:gd name="connsiteY29" fmla="*/ 1553073 h 6858000"/>
              <a:gd name="connsiteX30" fmla="*/ 5919735 w 12192000"/>
              <a:gd name="connsiteY30" fmla="*/ 1602736 h 6858000"/>
              <a:gd name="connsiteX31" fmla="*/ 6057874 w 12192000"/>
              <a:gd name="connsiteY31" fmla="*/ 1910648 h 6858000"/>
              <a:gd name="connsiteX32" fmla="*/ 6039719 w 12192000"/>
              <a:gd name="connsiteY32" fmla="*/ 2010547 h 6858000"/>
              <a:gd name="connsiteX33" fmla="*/ 5841713 w 12192000"/>
              <a:gd name="connsiteY33" fmla="*/ 2520599 h 6858000"/>
              <a:gd name="connsiteX34" fmla="*/ 6071734 w 12192000"/>
              <a:gd name="connsiteY34" fmla="*/ 2593468 h 6858000"/>
              <a:gd name="connsiteX35" fmla="*/ 6092050 w 12192000"/>
              <a:gd name="connsiteY35" fmla="*/ 2806646 h 6858000"/>
              <a:gd name="connsiteX36" fmla="*/ 6215122 w 12192000"/>
              <a:gd name="connsiteY36" fmla="*/ 3021197 h 6858000"/>
              <a:gd name="connsiteX37" fmla="*/ 6338100 w 12192000"/>
              <a:gd name="connsiteY37" fmla="*/ 3178087 h 6858000"/>
              <a:gd name="connsiteX38" fmla="*/ 6343927 w 12192000"/>
              <a:gd name="connsiteY38" fmla="*/ 3194685 h 6858000"/>
              <a:gd name="connsiteX39" fmla="*/ 6343850 w 12192000"/>
              <a:gd name="connsiteY39" fmla="*/ 3201174 h 6858000"/>
              <a:gd name="connsiteX40" fmla="*/ 6366375 w 12192000"/>
              <a:gd name="connsiteY40" fmla="*/ 3271251 h 6858000"/>
              <a:gd name="connsiteX41" fmla="*/ 6369430 w 12192000"/>
              <a:gd name="connsiteY41" fmla="*/ 3276240 h 6858000"/>
              <a:gd name="connsiteX42" fmla="*/ 6392405 w 12192000"/>
              <a:gd name="connsiteY42" fmla="*/ 3360437 h 6858000"/>
              <a:gd name="connsiteX43" fmla="*/ 6397993 w 12192000"/>
              <a:gd name="connsiteY43" fmla="*/ 3390203 h 6858000"/>
              <a:gd name="connsiteX44" fmla="*/ 6394652 w 12192000"/>
              <a:gd name="connsiteY44" fmla="*/ 3402205 h 6858000"/>
              <a:gd name="connsiteX45" fmla="*/ 6366662 w 12192000"/>
              <a:gd name="connsiteY45" fmla="*/ 3442044 h 6858000"/>
              <a:gd name="connsiteX46" fmla="*/ 6320915 w 12192000"/>
              <a:gd name="connsiteY46" fmla="*/ 3701547 h 6858000"/>
              <a:gd name="connsiteX47" fmla="*/ 6364618 w 12192000"/>
              <a:gd name="connsiteY47" fmla="*/ 3743844 h 6858000"/>
              <a:gd name="connsiteX48" fmla="*/ 6370409 w 12192000"/>
              <a:gd name="connsiteY48" fmla="*/ 3754454 h 6858000"/>
              <a:gd name="connsiteX49" fmla="*/ 6373773 w 12192000"/>
              <a:gd name="connsiteY49" fmla="*/ 3768237 h 6858000"/>
              <a:gd name="connsiteX50" fmla="*/ 6375298 w 12192000"/>
              <a:gd name="connsiteY50" fmla="*/ 3796540 h 6858000"/>
              <a:gd name="connsiteX51" fmla="*/ 6253487 w 12192000"/>
              <a:gd name="connsiteY51" fmla="*/ 3856948 h 6858000"/>
              <a:gd name="connsiteX52" fmla="*/ 6385416 w 12192000"/>
              <a:gd name="connsiteY52" fmla="*/ 4014409 h 6858000"/>
              <a:gd name="connsiteX53" fmla="*/ 6374795 w 12192000"/>
              <a:gd name="connsiteY53" fmla="*/ 4038554 h 6858000"/>
              <a:gd name="connsiteX54" fmla="*/ 6351015 w 12192000"/>
              <a:gd name="connsiteY54" fmla="*/ 4150489 h 6858000"/>
              <a:gd name="connsiteX55" fmla="*/ 6340821 w 12192000"/>
              <a:gd name="connsiteY55" fmla="*/ 4212706 h 6858000"/>
              <a:gd name="connsiteX56" fmla="*/ 12191999 w 12192000"/>
              <a:gd name="connsiteY56" fmla="*/ 4212706 h 6858000"/>
              <a:gd name="connsiteX57" fmla="*/ 12191999 w 12192000"/>
              <a:gd name="connsiteY57" fmla="*/ 0 h 6858000"/>
              <a:gd name="connsiteX58" fmla="*/ 12192000 w 12192000"/>
              <a:gd name="connsiteY58" fmla="*/ 0 h 6858000"/>
              <a:gd name="connsiteX59" fmla="*/ 12192000 w 12192000"/>
              <a:gd name="connsiteY59" fmla="*/ 6858000 h 6858000"/>
              <a:gd name="connsiteX60" fmla="*/ 12191999 w 12192000"/>
              <a:gd name="connsiteY60" fmla="*/ 6858000 h 6858000"/>
              <a:gd name="connsiteX61" fmla="*/ 12191999 w 12192000"/>
              <a:gd name="connsiteY61" fmla="*/ 4323902 h 6858000"/>
              <a:gd name="connsiteX62" fmla="*/ 9307672 w 12192000"/>
              <a:gd name="connsiteY62" fmla="*/ 4323902 h 6858000"/>
              <a:gd name="connsiteX63" fmla="*/ 9307672 w 12192000"/>
              <a:gd name="connsiteY63" fmla="*/ 6858000 h 6858000"/>
              <a:gd name="connsiteX64" fmla="*/ 0 w 12192000"/>
              <a:gd name="connsiteY6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2192000" h="6858000">
                <a:moveTo>
                  <a:pt x="6315529" y="4323896"/>
                </a:moveTo>
                <a:lnTo>
                  <a:pt x="6295588" y="4367579"/>
                </a:lnTo>
                <a:cubicBezTo>
                  <a:pt x="6278024" y="4397022"/>
                  <a:pt x="6253813" y="4421099"/>
                  <a:pt x="6219229" y="4436818"/>
                </a:cubicBezTo>
                <a:cubicBezTo>
                  <a:pt x="6148079" y="4469666"/>
                  <a:pt x="6116436" y="4572066"/>
                  <a:pt x="6065687" y="4637204"/>
                </a:cubicBezTo>
                <a:cubicBezTo>
                  <a:pt x="5888713" y="4862696"/>
                  <a:pt x="5773979" y="5125824"/>
                  <a:pt x="5727387" y="5460076"/>
                </a:cubicBezTo>
                <a:cubicBezTo>
                  <a:pt x="5714326" y="5552523"/>
                  <a:pt x="5656974" y="5638673"/>
                  <a:pt x="5620972" y="5725836"/>
                </a:cubicBezTo>
                <a:cubicBezTo>
                  <a:pt x="5641553" y="5779043"/>
                  <a:pt x="5738619" y="5631221"/>
                  <a:pt x="5707795" y="5790089"/>
                </a:cubicBezTo>
                <a:cubicBezTo>
                  <a:pt x="5684453" y="5909876"/>
                  <a:pt x="5617437" y="5996827"/>
                  <a:pt x="5554627" y="6078873"/>
                </a:cubicBezTo>
                <a:cubicBezTo>
                  <a:pt x="5482491" y="6172498"/>
                  <a:pt x="5402203" y="6253366"/>
                  <a:pt x="5373489" y="6402408"/>
                </a:cubicBezTo>
                <a:cubicBezTo>
                  <a:pt x="5371924" y="6410357"/>
                  <a:pt x="5276557" y="6577417"/>
                  <a:pt x="5099999" y="6827527"/>
                </a:cubicBezTo>
                <a:lnTo>
                  <a:pt x="5078133" y="6857998"/>
                </a:lnTo>
                <a:lnTo>
                  <a:pt x="9179960" y="6857998"/>
                </a:lnTo>
                <a:lnTo>
                  <a:pt x="9179960" y="4323896"/>
                </a:lnTo>
                <a:close/>
                <a:moveTo>
                  <a:pt x="0" y="0"/>
                </a:moveTo>
                <a:lnTo>
                  <a:pt x="5872711" y="0"/>
                </a:lnTo>
                <a:lnTo>
                  <a:pt x="5885421" y="20207"/>
                </a:lnTo>
                <a:cubicBezTo>
                  <a:pt x="5896481" y="32882"/>
                  <a:pt x="5909484" y="42864"/>
                  <a:pt x="5925300" y="48911"/>
                </a:cubicBezTo>
                <a:cubicBezTo>
                  <a:pt x="5940498" y="54526"/>
                  <a:pt x="5945509" y="75042"/>
                  <a:pt x="5940039" y="101212"/>
                </a:cubicBezTo>
                <a:cubicBezTo>
                  <a:pt x="5921950" y="187894"/>
                  <a:pt x="5936667" y="254951"/>
                  <a:pt x="5969942" y="311282"/>
                </a:cubicBezTo>
                <a:cubicBezTo>
                  <a:pt x="5981709" y="330926"/>
                  <a:pt x="5977292" y="344422"/>
                  <a:pt x="5961238" y="357643"/>
                </a:cubicBezTo>
                <a:cubicBezTo>
                  <a:pt x="5942802" y="372223"/>
                  <a:pt x="5928461" y="393565"/>
                  <a:pt x="5917195" y="420369"/>
                </a:cubicBezTo>
                <a:cubicBezTo>
                  <a:pt x="5898701" y="463685"/>
                  <a:pt x="5889992" y="510050"/>
                  <a:pt x="5882753" y="556832"/>
                </a:cubicBezTo>
                <a:cubicBezTo>
                  <a:pt x="5871511" y="630206"/>
                  <a:pt x="5858246" y="700969"/>
                  <a:pt x="5814490" y="757416"/>
                </a:cubicBezTo>
                <a:cubicBezTo>
                  <a:pt x="5801465" y="774559"/>
                  <a:pt x="5791019" y="796511"/>
                  <a:pt x="5780064" y="817804"/>
                </a:cubicBezTo>
                <a:cubicBezTo>
                  <a:pt x="5783558" y="836359"/>
                  <a:pt x="5792196" y="849005"/>
                  <a:pt x="5808232" y="850533"/>
                </a:cubicBezTo>
                <a:cubicBezTo>
                  <a:pt x="5910296" y="860624"/>
                  <a:pt x="5905771" y="962632"/>
                  <a:pt x="5906473" y="1076571"/>
                </a:cubicBezTo>
                <a:cubicBezTo>
                  <a:pt x="5907545" y="1217584"/>
                  <a:pt x="5849973" y="1296799"/>
                  <a:pt x="5778623" y="1369280"/>
                </a:cubicBezTo>
                <a:cubicBezTo>
                  <a:pt x="5754207" y="1393852"/>
                  <a:pt x="5718605" y="1401742"/>
                  <a:pt x="5710841" y="1462628"/>
                </a:cubicBezTo>
                <a:cubicBezTo>
                  <a:pt x="5753463" y="1508141"/>
                  <a:pt x="5802053" y="1451295"/>
                  <a:pt x="5846774" y="1455933"/>
                </a:cubicBezTo>
                <a:cubicBezTo>
                  <a:pt x="5883727" y="1460129"/>
                  <a:pt x="5943609" y="1438568"/>
                  <a:pt x="5897329" y="1553073"/>
                </a:cubicBezTo>
                <a:cubicBezTo>
                  <a:pt x="5883856" y="1586627"/>
                  <a:pt x="5901366" y="1604100"/>
                  <a:pt x="5919735" y="1602736"/>
                </a:cubicBezTo>
                <a:cubicBezTo>
                  <a:pt x="6068526" y="1589022"/>
                  <a:pt x="6006837" y="1813624"/>
                  <a:pt x="6057874" y="1910648"/>
                </a:cubicBezTo>
                <a:cubicBezTo>
                  <a:pt x="6072264" y="1936644"/>
                  <a:pt x="6059978" y="1992417"/>
                  <a:pt x="6039719" y="2010547"/>
                </a:cubicBezTo>
                <a:cubicBezTo>
                  <a:pt x="5911143" y="2127229"/>
                  <a:pt x="5899692" y="2331836"/>
                  <a:pt x="5841713" y="2520599"/>
                </a:cubicBezTo>
                <a:cubicBezTo>
                  <a:pt x="5912636" y="2572423"/>
                  <a:pt x="5995799" y="2566926"/>
                  <a:pt x="6071734" y="2593468"/>
                </a:cubicBezTo>
                <a:cubicBezTo>
                  <a:pt x="6150607" y="2620843"/>
                  <a:pt x="6151703" y="2655507"/>
                  <a:pt x="6092050" y="2806646"/>
                </a:cubicBezTo>
                <a:cubicBezTo>
                  <a:pt x="6259331" y="2795420"/>
                  <a:pt x="6259331" y="2795420"/>
                  <a:pt x="6215122" y="3021197"/>
                </a:cubicBezTo>
                <a:cubicBezTo>
                  <a:pt x="6259035" y="3016573"/>
                  <a:pt x="6302431" y="3085300"/>
                  <a:pt x="6338100" y="3178087"/>
                </a:cubicBezTo>
                <a:lnTo>
                  <a:pt x="6343927" y="3194685"/>
                </a:lnTo>
                <a:lnTo>
                  <a:pt x="6343850" y="3201174"/>
                </a:lnTo>
                <a:cubicBezTo>
                  <a:pt x="6346866" y="3232770"/>
                  <a:pt x="6355995" y="3253323"/>
                  <a:pt x="6366375" y="3271251"/>
                </a:cubicBezTo>
                <a:lnTo>
                  <a:pt x="6369430" y="3276240"/>
                </a:lnTo>
                <a:lnTo>
                  <a:pt x="6392405" y="3360437"/>
                </a:lnTo>
                <a:lnTo>
                  <a:pt x="6397993" y="3390203"/>
                </a:lnTo>
                <a:lnTo>
                  <a:pt x="6394652" y="3402205"/>
                </a:lnTo>
                <a:cubicBezTo>
                  <a:pt x="6388505" y="3414621"/>
                  <a:pt x="6379344" y="3427747"/>
                  <a:pt x="6366662" y="3442044"/>
                </a:cubicBezTo>
                <a:cubicBezTo>
                  <a:pt x="6239481" y="3584662"/>
                  <a:pt x="6224938" y="3605480"/>
                  <a:pt x="6320915" y="3701547"/>
                </a:cubicBezTo>
                <a:lnTo>
                  <a:pt x="6364618" y="3743844"/>
                </a:lnTo>
                <a:lnTo>
                  <a:pt x="6370409" y="3754454"/>
                </a:lnTo>
                <a:lnTo>
                  <a:pt x="6373773" y="3768237"/>
                </a:lnTo>
                <a:cubicBezTo>
                  <a:pt x="6374277" y="3777528"/>
                  <a:pt x="6374207" y="3788146"/>
                  <a:pt x="6375298" y="3796540"/>
                </a:cubicBezTo>
                <a:cubicBezTo>
                  <a:pt x="6339717" y="3831045"/>
                  <a:pt x="6294642" y="3774365"/>
                  <a:pt x="6253487" y="3856948"/>
                </a:cubicBezTo>
                <a:lnTo>
                  <a:pt x="6385416" y="4014409"/>
                </a:lnTo>
                <a:lnTo>
                  <a:pt x="6374795" y="4038554"/>
                </a:lnTo>
                <a:cubicBezTo>
                  <a:pt x="6363579" y="4073249"/>
                  <a:pt x="6356895" y="4111559"/>
                  <a:pt x="6351015" y="4150489"/>
                </a:cubicBezTo>
                <a:lnTo>
                  <a:pt x="6340821" y="4212706"/>
                </a:lnTo>
                <a:lnTo>
                  <a:pt x="12191999" y="4212706"/>
                </a:lnTo>
                <a:lnTo>
                  <a:pt x="12191999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12191999" y="6858000"/>
                </a:lnTo>
                <a:lnTo>
                  <a:pt x="12191999" y="4323902"/>
                </a:lnTo>
                <a:lnTo>
                  <a:pt x="9307672" y="4323902"/>
                </a:lnTo>
                <a:lnTo>
                  <a:pt x="930767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6044B6-E6E7-D82B-EE57-2E4BC8781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347949" cy="2137273"/>
          </a:xfrm>
        </p:spPr>
        <p:txBody>
          <a:bodyPr anchor="b">
            <a:normAutofit/>
          </a:bodyPr>
          <a:lstStyle/>
          <a:p>
            <a:r>
              <a:rPr lang="en-US" dirty="0"/>
              <a:t>Collaborators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5DDF4-F70B-5F6B-BD34-BEBDDBF44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81785"/>
            <a:ext cx="4347948" cy="34951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Swansea university and UWTSD – posters in communal areas with QR codes</a:t>
            </a:r>
          </a:p>
          <a:p>
            <a:r>
              <a:rPr lang="en-US" sz="2000"/>
              <a:t>Fresher's fairs – have a stall with staff to promote the venue </a:t>
            </a:r>
          </a:p>
          <a:p>
            <a:r>
              <a:rPr lang="en-US" sz="2000"/>
              <a:t>Partner with Unidays to promote the student discount</a:t>
            </a:r>
          </a:p>
          <a:p>
            <a:endParaRPr lang="en-US" sz="2000"/>
          </a:p>
        </p:txBody>
      </p:sp>
      <p:pic>
        <p:nvPicPr>
          <p:cNvPr id="5" name="Picture 4" descr="A logo with text on it&#10;&#10;AI-generated content may be incorrect.">
            <a:extLst>
              <a:ext uri="{FF2B5EF4-FFF2-40B4-BE49-F238E27FC236}">
                <a16:creationId xmlns:a16="http://schemas.microsoft.com/office/drawing/2014/main" id="{52A08262-3936-7F3F-4F7B-790B5661A8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7309" y="833915"/>
            <a:ext cx="4797354" cy="2661654"/>
          </a:xfrm>
          <a:prstGeom prst="rect">
            <a:avLst/>
          </a:prstGeom>
        </p:spPr>
      </p:pic>
      <p:pic>
        <p:nvPicPr>
          <p:cNvPr id="6" name="Picture 5" descr="A blue and white logo&#10;&#10;AI-generated content may be incorrect.">
            <a:extLst>
              <a:ext uri="{FF2B5EF4-FFF2-40B4-BE49-F238E27FC236}">
                <a16:creationId xmlns:a16="http://schemas.microsoft.com/office/drawing/2014/main" id="{48AE56C6-3EAF-7E47-266E-E99654009A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433" y="4816905"/>
            <a:ext cx="2513506" cy="1321617"/>
          </a:xfrm>
          <a:prstGeom prst="rect">
            <a:avLst/>
          </a:prstGeom>
        </p:spPr>
      </p:pic>
      <p:pic>
        <p:nvPicPr>
          <p:cNvPr id="4" name="Picture 3" descr="A green background with white text&#10;&#10;AI-generated content may be incorrect.">
            <a:extLst>
              <a:ext uri="{FF2B5EF4-FFF2-40B4-BE49-F238E27FC236}">
                <a16:creationId xmlns:a16="http://schemas.microsoft.com/office/drawing/2014/main" id="{21EA00A3-4326-F453-5C87-AD5F2E4466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12693" y="4653502"/>
            <a:ext cx="1670517" cy="166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710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CAC10-2E28-0D35-3FA8-E79FCF41E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Objectives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7556D-D993-2F4C-65C5-7C3A8C73D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>
                <a:solidFill>
                  <a:schemeClr val="tx2"/>
                </a:solidFill>
              </a:rPr>
              <a:t>Smart goals – the overall objective </a:t>
            </a:r>
          </a:p>
          <a:p>
            <a:pPr marL="0" indent="0">
              <a:buNone/>
            </a:pPr>
            <a:endParaRPr lang="en-US" sz="1700">
              <a:solidFill>
                <a:schemeClr val="tx2"/>
              </a:solidFill>
            </a:endParaRPr>
          </a:p>
          <a:p>
            <a:r>
              <a:rPr lang="en-US" sz="1700">
                <a:solidFill>
                  <a:schemeClr val="tx2"/>
                </a:solidFill>
              </a:rPr>
              <a:t>Specific – increasing midweek sales with students</a:t>
            </a:r>
          </a:p>
          <a:p>
            <a:r>
              <a:rPr lang="en-US" sz="1700">
                <a:solidFill>
                  <a:schemeClr val="tx2"/>
                </a:solidFill>
              </a:rPr>
              <a:t>Measurable – 15% increase in sales</a:t>
            </a:r>
          </a:p>
          <a:p>
            <a:r>
              <a:rPr lang="en-US" sz="1700">
                <a:solidFill>
                  <a:schemeClr val="tx2"/>
                </a:solidFill>
              </a:rPr>
              <a:t>Achievable –  drawing in students with promotions (Unidays, fresher's fairs)</a:t>
            </a:r>
          </a:p>
          <a:p>
            <a:r>
              <a:rPr lang="en-US" sz="1700">
                <a:solidFill>
                  <a:schemeClr val="tx2"/>
                </a:solidFill>
              </a:rPr>
              <a:t>Realistic - large unused potential with the student market</a:t>
            </a:r>
          </a:p>
          <a:p>
            <a:r>
              <a:rPr lang="en-US" sz="1700">
                <a:solidFill>
                  <a:schemeClr val="tx2"/>
                </a:solidFill>
              </a:rPr>
              <a:t>Time-bound – 6 months</a:t>
            </a:r>
          </a:p>
          <a:p>
            <a:endParaRPr lang="en-US" sz="170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A group of green and blue signs&#10;&#10;AI-generated content may be incorrect.">
            <a:extLst>
              <a:ext uri="{FF2B5EF4-FFF2-40B4-BE49-F238E27FC236}">
                <a16:creationId xmlns:a16="http://schemas.microsoft.com/office/drawing/2014/main" id="{7BFDFBE5-8B90-80DE-4014-3C9DE92A03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78" y="3257252"/>
            <a:ext cx="4954693" cy="23782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67207E-13B2-5B0B-CCC9-953243B8C0AB}"/>
              </a:ext>
            </a:extLst>
          </p:cNvPr>
          <p:cNvSpPr txBox="1"/>
          <p:nvPr/>
        </p:nvSpPr>
        <p:spPr>
          <a:xfrm>
            <a:off x="10559142" y="6422571"/>
            <a:ext cx="1461795" cy="2799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(</a:t>
            </a:r>
            <a:r>
              <a:rPr lang="en-US" sz="1200" dirty="0" err="1">
                <a:latin typeface="Arial"/>
                <a:cs typeface="Arial"/>
              </a:rPr>
              <a:t>ZenRock</a:t>
            </a:r>
            <a:r>
              <a:rPr lang="en-US" sz="1200" dirty="0">
                <a:latin typeface="Arial"/>
                <a:cs typeface="Arial"/>
              </a:rPr>
              <a:t>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887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A6B6E-FF51-512B-BF04-914F40C0A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Strategy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BFEFC-5E70-EF2A-9B98-6729E222A6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20% discount aimed at students</a:t>
            </a:r>
          </a:p>
          <a:p>
            <a:r>
              <a:rPr lang="en-US" sz="2200"/>
              <a:t>Increase lunchtime sales</a:t>
            </a:r>
          </a:p>
          <a:p>
            <a:r>
              <a:rPr lang="en-US" sz="2200"/>
              <a:t>Positioned as a destination restaurant - USP</a:t>
            </a:r>
          </a:p>
          <a:p>
            <a:endParaRPr lang="en-US" sz="2200"/>
          </a:p>
        </p:txBody>
      </p:sp>
      <p:pic>
        <p:nvPicPr>
          <p:cNvPr id="4" name="Picture 3" descr="A group of people sitting in chairs and a person standing next to a chalkboard&#10;&#10;AI-generated content may be incorrect.">
            <a:extLst>
              <a:ext uri="{FF2B5EF4-FFF2-40B4-BE49-F238E27FC236}">
                <a16:creationId xmlns:a16="http://schemas.microsoft.com/office/drawing/2014/main" id="{3A26175C-8DED-8639-68CD-4DAA5CD1E3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127760"/>
            <a:ext cx="6903720" cy="46024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D9BDF2-21EC-A23D-362C-99766CDDA825}"/>
              </a:ext>
            </a:extLst>
          </p:cNvPr>
          <p:cNvSpPr txBox="1"/>
          <p:nvPr/>
        </p:nvSpPr>
        <p:spPr>
          <a:xfrm>
            <a:off x="10636897" y="6329265"/>
            <a:ext cx="130628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(Barone,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621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A6F28-D607-A63A-30B8-9CD1B033F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Ansoff's Matrix</a:t>
            </a:r>
          </a:p>
        </p:txBody>
      </p:sp>
      <p:pic>
        <p:nvPicPr>
          <p:cNvPr id="4" name="Content Placeholder 3" descr="A diagram of products&#10;&#10;AI-generated content may be incorrect.">
            <a:extLst>
              <a:ext uri="{FF2B5EF4-FFF2-40B4-BE49-F238E27FC236}">
                <a16:creationId xmlns:a16="http://schemas.microsoft.com/office/drawing/2014/main" id="{9A29F10A-676F-3C5D-47EB-C24FFB0D86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19160" y="327165"/>
            <a:ext cx="6072104" cy="58850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2AF1E4-D79F-4A00-2BF1-152CDCF62494}"/>
              </a:ext>
            </a:extLst>
          </p:cNvPr>
          <p:cNvSpPr txBox="1"/>
          <p:nvPr/>
        </p:nvSpPr>
        <p:spPr>
          <a:xfrm>
            <a:off x="10549460" y="6585417"/>
            <a:ext cx="164547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(</a:t>
            </a:r>
            <a:r>
              <a:rPr lang="en-US" sz="1200" dirty="0" err="1">
                <a:latin typeface="Arial"/>
                <a:cs typeface="Arial"/>
              </a:rPr>
              <a:t>Smartdraw</a:t>
            </a:r>
            <a:r>
              <a:rPr lang="en-US" sz="1200" dirty="0">
                <a:latin typeface="Arial"/>
                <a:cs typeface="Arial"/>
              </a:rPr>
              <a:t>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553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16BC90-9AF8-793F-7A41-50D93DE36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Marketing mix – the 4 p's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B7E7E-7CC3-E05E-057B-4136E3F6D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Product – experience of beachfront dining , high quality food and drinks</a:t>
            </a:r>
          </a:p>
          <a:p>
            <a:r>
              <a:rPr lang="en-US" sz="1800">
                <a:solidFill>
                  <a:schemeClr val="tx2"/>
                </a:solidFill>
              </a:rPr>
              <a:t>Price – currently moderate to high, 20% discount for students (budget friendly) </a:t>
            </a:r>
          </a:p>
          <a:p>
            <a:r>
              <a:rPr lang="en-US" sz="1800">
                <a:solidFill>
                  <a:schemeClr val="tx2"/>
                </a:solidFill>
              </a:rPr>
              <a:t>Place – how did you hear about it? </a:t>
            </a:r>
          </a:p>
          <a:p>
            <a:r>
              <a:rPr lang="en-US" sz="1800">
                <a:solidFill>
                  <a:schemeClr val="tx2"/>
                </a:solidFill>
              </a:rPr>
              <a:t>Promotion – university partnerships, posters with QR codes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diagram of a marketing process&#10;&#10;AI-generated content may be incorrect.">
            <a:extLst>
              <a:ext uri="{FF2B5EF4-FFF2-40B4-BE49-F238E27FC236}">
                <a16:creationId xmlns:a16="http://schemas.microsoft.com/office/drawing/2014/main" id="{53A33E19-5B51-E71E-7D04-15CAC676AC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92" y="3003151"/>
            <a:ext cx="4142232" cy="1775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55681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104CD-2D55-8B4C-6537-1C5FCF48C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743" y="731731"/>
            <a:ext cx="9444037" cy="954194"/>
          </a:xfrm>
        </p:spPr>
        <p:txBody>
          <a:bodyPr anchor="t">
            <a:normAutofit/>
          </a:bodyPr>
          <a:lstStyle/>
          <a:p>
            <a:pPr algn="ctr"/>
            <a:r>
              <a:rPr lang="en-US" sz="3200"/>
              <a:t>Action and control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2DA6048E-B070-2985-97C8-0F2D521D02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1596651"/>
              </p:ext>
            </p:extLst>
          </p:nvPr>
        </p:nvGraphicFramePr>
        <p:xfrm>
          <a:off x="838200" y="1825625"/>
          <a:ext cx="10515596" cy="268991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33045">
                  <a:extLst>
                    <a:ext uri="{9D8B030D-6E8A-4147-A177-3AD203B41FA5}">
                      <a16:colId xmlns:a16="http://schemas.microsoft.com/office/drawing/2014/main" val="2729520474"/>
                    </a:ext>
                  </a:extLst>
                </a:gridCol>
                <a:gridCol w="1083223">
                  <a:extLst>
                    <a:ext uri="{9D8B030D-6E8A-4147-A177-3AD203B41FA5}">
                      <a16:colId xmlns:a16="http://schemas.microsoft.com/office/drawing/2014/main" val="3763627146"/>
                    </a:ext>
                  </a:extLst>
                </a:gridCol>
                <a:gridCol w="1049893">
                  <a:extLst>
                    <a:ext uri="{9D8B030D-6E8A-4147-A177-3AD203B41FA5}">
                      <a16:colId xmlns:a16="http://schemas.microsoft.com/office/drawing/2014/main" val="2282653931"/>
                    </a:ext>
                  </a:extLst>
                </a:gridCol>
                <a:gridCol w="1199878">
                  <a:extLst>
                    <a:ext uri="{9D8B030D-6E8A-4147-A177-3AD203B41FA5}">
                      <a16:colId xmlns:a16="http://schemas.microsoft.com/office/drawing/2014/main" val="2124728301"/>
                    </a:ext>
                  </a:extLst>
                </a:gridCol>
                <a:gridCol w="1099888">
                  <a:extLst>
                    <a:ext uri="{9D8B030D-6E8A-4147-A177-3AD203B41FA5}">
                      <a16:colId xmlns:a16="http://schemas.microsoft.com/office/drawing/2014/main" val="4047147914"/>
                    </a:ext>
                  </a:extLst>
                </a:gridCol>
                <a:gridCol w="966568">
                  <a:extLst>
                    <a:ext uri="{9D8B030D-6E8A-4147-A177-3AD203B41FA5}">
                      <a16:colId xmlns:a16="http://schemas.microsoft.com/office/drawing/2014/main" val="3040085472"/>
                    </a:ext>
                  </a:extLst>
                </a:gridCol>
                <a:gridCol w="983233">
                  <a:extLst>
                    <a:ext uri="{9D8B030D-6E8A-4147-A177-3AD203B41FA5}">
                      <a16:colId xmlns:a16="http://schemas.microsoft.com/office/drawing/2014/main" val="3980926216"/>
                    </a:ext>
                  </a:extLst>
                </a:gridCol>
                <a:gridCol w="1299868">
                  <a:extLst>
                    <a:ext uri="{9D8B030D-6E8A-4147-A177-3AD203B41FA5}">
                      <a16:colId xmlns:a16="http://schemas.microsoft.com/office/drawing/2014/main" val="1486250222"/>
                    </a:ext>
                  </a:extLst>
                </a:gridCol>
              </a:tblGrid>
              <a:tr h="35086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 dirty="0">
                          <a:effectLst/>
                          <a:latin typeface="Arial"/>
                        </a:rPr>
                        <a:t>Activity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 dirty="0">
                          <a:effectLst/>
                          <a:latin typeface="Arial"/>
                        </a:rPr>
                        <a:t>Jan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 dirty="0">
                          <a:effectLst/>
                          <a:latin typeface="Arial"/>
                        </a:rPr>
                        <a:t>Feb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 dirty="0">
                          <a:effectLst/>
                          <a:latin typeface="Arial"/>
                        </a:rPr>
                        <a:t>March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 dirty="0">
                          <a:effectLst/>
                          <a:latin typeface="Arial"/>
                        </a:rPr>
                        <a:t>Apr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 dirty="0">
                          <a:effectLst/>
                          <a:latin typeface="Arial"/>
                        </a:rPr>
                        <a:t>May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 dirty="0">
                          <a:effectLst/>
                          <a:latin typeface="Arial"/>
                        </a:rPr>
                        <a:t>June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 dirty="0">
                          <a:effectLst/>
                          <a:latin typeface="Arial"/>
                        </a:rPr>
                        <a:t>July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5511665"/>
                  </a:ext>
                </a:extLst>
              </a:tr>
              <a:tr h="38984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r>
                        <a:rPr lang="en-GB" sz="1400" b="1" i="0" dirty="0">
                          <a:effectLst/>
                          <a:latin typeface="Arial"/>
                        </a:rPr>
                        <a:t>Research</a:t>
                      </a:r>
                      <a:r>
                        <a:rPr lang="en-GB" sz="14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1167972"/>
                  </a:ext>
                </a:extLst>
              </a:tr>
              <a:tr h="38984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r>
                        <a:rPr lang="en-GB" sz="1400" b="1" i="0" dirty="0" err="1">
                          <a:effectLst/>
                          <a:latin typeface="Arial"/>
                        </a:rPr>
                        <a:t>Strategise</a:t>
                      </a:r>
                      <a:r>
                        <a:rPr lang="en-GB" sz="1400" b="1" i="0" dirty="0">
                          <a:effectLst/>
                          <a:latin typeface="Arial"/>
                        </a:rPr>
                        <a:t> </a:t>
                      </a:r>
                      <a:r>
                        <a:rPr lang="en-GB" sz="14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2681900"/>
                  </a:ext>
                </a:extLst>
              </a:tr>
              <a:tr h="38984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r>
                        <a:rPr lang="en-GB" sz="1400" b="1" i="0" dirty="0">
                          <a:effectLst/>
                          <a:latin typeface="Arial"/>
                        </a:rPr>
                        <a:t>Content creation</a:t>
                      </a:r>
                      <a:r>
                        <a:rPr lang="en-GB" sz="14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7616385"/>
                  </a:ext>
                </a:extLst>
              </a:tr>
              <a:tr h="38984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r>
                        <a:rPr lang="en-GB" sz="1400" b="1" i="0" dirty="0">
                          <a:effectLst/>
                          <a:latin typeface="Arial"/>
                        </a:rPr>
                        <a:t>Campaign launch</a:t>
                      </a:r>
                      <a:r>
                        <a:rPr lang="en-GB" sz="14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597162"/>
                  </a:ext>
                </a:extLst>
              </a:tr>
              <a:tr h="38984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r>
                        <a:rPr lang="en-GB" sz="1400" b="1" i="0" dirty="0">
                          <a:effectLst/>
                          <a:latin typeface="Arial"/>
                        </a:rPr>
                        <a:t>Feedback</a:t>
                      </a:r>
                      <a:r>
                        <a:rPr lang="en-GB" sz="14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9636168"/>
                  </a:ext>
                </a:extLst>
              </a:tr>
              <a:tr h="389843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r>
                        <a:rPr lang="en-GB" sz="1400" b="1" i="0" dirty="0">
                          <a:effectLst/>
                          <a:latin typeface="Arial"/>
                        </a:rPr>
                        <a:t>Evaluation and adjustments</a:t>
                      </a:r>
                      <a:r>
                        <a:rPr lang="en-GB" sz="1400" b="0" i="0" dirty="0">
                          <a:effectLst/>
                          <a:latin typeface="Arial"/>
                        </a:rPr>
                        <a:t> </a:t>
                      </a:r>
                      <a:endParaRPr lang="en-GB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650"/>
                        </a:lnSpc>
                        <a:buNone/>
                      </a:pPr>
                      <a:endParaRPr lang="en-GB" sz="1400" b="1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D87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1537444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F13780FD-E84F-4721-9A43-5AE673F67159}"/>
              </a:ext>
            </a:extLst>
          </p:cNvPr>
          <p:cNvSpPr txBox="1"/>
          <p:nvPr/>
        </p:nvSpPr>
        <p:spPr>
          <a:xfrm>
            <a:off x="271397" y="4906027"/>
            <a:ext cx="53966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This Gantt chart represents the overall time plan for this marketing strategy.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949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F09A0-C70B-F0A4-4B40-5B3CD18AA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F4201-05C1-BCB8-32AD-7F4481F3ED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latin typeface="Arial"/>
                <a:cs typeface="Arial"/>
              </a:rPr>
              <a:t>Barone, A. (2024). </a:t>
            </a:r>
            <a:r>
              <a:rPr lang="en-US" sz="2000" i="1" dirty="0">
                <a:latin typeface="Arial"/>
                <a:cs typeface="Arial"/>
              </a:rPr>
              <a:t>Marketing Strategy: What It Is, How It Works, How to Create One</a:t>
            </a:r>
            <a:r>
              <a:rPr lang="en-US" sz="2000" dirty="0">
                <a:latin typeface="Arial"/>
                <a:cs typeface="Arial"/>
              </a:rPr>
              <a:t>. [online] Investopedia </a:t>
            </a:r>
            <a:r>
              <a:rPr lang="en-US" sz="2000" dirty="0">
                <a:latin typeface="Arial"/>
                <a:cs typeface="Arial"/>
                <a:hlinkClick r:id="rId2"/>
              </a:rPr>
              <a:t>https://www.investopedia.com/terms/m/marketing-strategy.asp</a:t>
            </a:r>
            <a:r>
              <a:rPr lang="en-US" sz="2000" dirty="0">
                <a:latin typeface="Arial"/>
                <a:cs typeface="Arial"/>
              </a:rPr>
              <a:t>. (Accessed 18.01.26)</a:t>
            </a:r>
            <a:endParaRPr lang="en-US" sz="2000"/>
          </a:p>
          <a:p>
            <a:r>
              <a:rPr lang="en-US" sz="2000" dirty="0" err="1">
                <a:latin typeface="Arial"/>
                <a:cs typeface="Arial"/>
              </a:rPr>
              <a:t>Smartdraw</a:t>
            </a:r>
            <a:r>
              <a:rPr lang="en-US" sz="2000" dirty="0">
                <a:latin typeface="Arial"/>
                <a:cs typeface="Arial"/>
              </a:rPr>
              <a:t> (2022). </a:t>
            </a:r>
            <a:r>
              <a:rPr lang="en-US" sz="2000" i="1" dirty="0">
                <a:latin typeface="Arial"/>
                <a:cs typeface="Arial"/>
              </a:rPr>
              <a:t>Ansoff Matrix - Learn Everything about Ansoff Matrix Models</a:t>
            </a:r>
            <a:r>
              <a:rPr lang="en-US" sz="2000" dirty="0">
                <a:latin typeface="Arial"/>
                <a:cs typeface="Arial"/>
              </a:rPr>
              <a:t>. [online] Smartdraw.com. </a:t>
            </a:r>
            <a:r>
              <a:rPr lang="en-US" sz="2000" dirty="0">
                <a:latin typeface="Arial"/>
                <a:cs typeface="Arial"/>
                <a:hlinkClick r:id="rId3"/>
              </a:rPr>
              <a:t>https://www.smartdraw.com/ansoff-matrix/?srsltid=AfmBOoowZPVSoTFd1tP9qk3U_a4dZt0Gxr7E4UuLDhRX4fw0sl6ShcbL</a:t>
            </a:r>
            <a:r>
              <a:rPr lang="en-US" sz="2000" dirty="0">
                <a:latin typeface="Arial"/>
                <a:cs typeface="Arial"/>
              </a:rPr>
              <a:t>. (Accessed 18.01.26)</a:t>
            </a:r>
            <a:endParaRPr lang="en-US" sz="2000" dirty="0"/>
          </a:p>
          <a:p>
            <a:r>
              <a:rPr lang="en-US" sz="2000" err="1">
                <a:ea typeface="+mn-lt"/>
                <a:cs typeface="+mn-lt"/>
              </a:rPr>
              <a:t>ZenRock</a:t>
            </a:r>
            <a:r>
              <a:rPr lang="en-US" sz="2000" dirty="0">
                <a:ea typeface="+mn-lt"/>
                <a:cs typeface="+mn-lt"/>
              </a:rPr>
              <a:t> (2024). </a:t>
            </a:r>
            <a:r>
              <a:rPr lang="en-US" sz="2000" i="1" dirty="0">
                <a:ea typeface="+mn-lt"/>
                <a:cs typeface="+mn-lt"/>
              </a:rPr>
              <a:t>Setting SMART Goals</a:t>
            </a:r>
            <a:r>
              <a:rPr lang="en-US" sz="2000" dirty="0">
                <a:ea typeface="+mn-lt"/>
                <a:cs typeface="+mn-lt"/>
              </a:rPr>
              <a:t>. [online] </a:t>
            </a:r>
            <a:r>
              <a:rPr lang="en-US" sz="2000" err="1">
                <a:ea typeface="+mn-lt"/>
                <a:cs typeface="+mn-lt"/>
              </a:rPr>
              <a:t>ZenRock</a:t>
            </a:r>
            <a:r>
              <a:rPr lang="en-US" sz="2000" dirty="0">
                <a:ea typeface="+mn-lt"/>
                <a:cs typeface="+mn-lt"/>
              </a:rPr>
              <a:t> Fitness. </a:t>
            </a:r>
            <a:r>
              <a:rPr lang="en-US" sz="2000" dirty="0">
                <a:ea typeface="+mn-lt"/>
                <a:cs typeface="+mn-lt"/>
                <a:hlinkClick r:id="rId4"/>
              </a:rPr>
              <a:t>https://zenrockfitness.com/2024/01/setting-smart-goals/</a:t>
            </a:r>
            <a:r>
              <a:rPr lang="en-US" sz="2000" dirty="0">
                <a:ea typeface="+mn-lt"/>
                <a:cs typeface="+mn-lt"/>
              </a:rPr>
              <a:t> (Accessed 18.01.26)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21589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Marketing and Sales Plan for The Secret Beach Bar and Kitchen  Emily Keane Student ID: 2409111 Module: Marketing and Sales BMGM5001 Lecturer: Chris Wilkins </vt:lpstr>
      <vt:lpstr>PowerPoint Presentation</vt:lpstr>
      <vt:lpstr>Purpose</vt:lpstr>
      <vt:lpstr>SWOT Analysis</vt:lpstr>
      <vt:lpstr>Customers </vt:lpstr>
      <vt:lpstr>Competitors</vt:lpstr>
      <vt:lpstr>Collaborators</vt:lpstr>
      <vt:lpstr>Objectives</vt:lpstr>
      <vt:lpstr>Strategy</vt:lpstr>
      <vt:lpstr>Ansoff's Matrix</vt:lpstr>
      <vt:lpstr>Marketing mix – the 4 p's</vt:lpstr>
      <vt:lpstr>Action and control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258</cp:revision>
  <dcterms:created xsi:type="dcterms:W3CDTF">2026-01-18T17:13:23Z</dcterms:created>
  <dcterms:modified xsi:type="dcterms:W3CDTF">2026-01-19T11:54:58Z</dcterms:modified>
</cp:coreProperties>
</file>