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63" r:id="rId8"/>
    <p:sldId id="264" r:id="rId9"/>
    <p:sldId id="271" r:id="rId10"/>
    <p:sldId id="267" r:id="rId11"/>
    <p:sldId id="268" r:id="rId12"/>
    <p:sldId id="269" r:id="rId13"/>
    <p:sldId id="270" r:id="rId14"/>
    <p:sldId id="265" r:id="rId15"/>
    <p:sldId id="272" r:id="rId16"/>
    <p:sldId id="266"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4660"/>
  </p:normalViewPr>
  <p:slideViewPr>
    <p:cSldViewPr>
      <p:cViewPr varScale="1">
        <p:scale>
          <a:sx n="83" d="100"/>
          <a:sy n="83" d="100"/>
        </p:scale>
        <p:origin x="-1435" y="-7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FBD1199-8DD0-4F57-802A-F875C25DF7C9}" type="datetimeFigureOut">
              <a:rPr lang="en-US" smtClean="0"/>
              <a:t>12/19/2022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E3026A-6458-427C-A2FA-057C534CA5B1}"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FBD1199-8DD0-4F57-802A-F875C25DF7C9}" type="datetimeFigureOut">
              <a:rPr lang="en-US" smtClean="0"/>
              <a:t>12/19/2022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E3026A-6458-427C-A2FA-057C534CA5B1}"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BD1199-8DD0-4F57-802A-F875C25DF7C9}" type="datetimeFigureOut">
              <a:rPr lang="en-US" smtClean="0"/>
              <a:t>12/19/2022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E3026A-6458-427C-A2FA-057C534CA5B1}"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FBD1199-8DD0-4F57-802A-F875C25DF7C9}" type="datetimeFigureOut">
              <a:rPr lang="en-US" smtClean="0"/>
              <a:t>12/19/2022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E3026A-6458-427C-A2FA-057C534CA5B1}"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FBD1199-8DD0-4F57-802A-F875C25DF7C9}" type="datetimeFigureOut">
              <a:rPr lang="en-US" smtClean="0"/>
              <a:t>12/19/2022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E3026A-6458-427C-A2FA-057C534CA5B1}"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FBD1199-8DD0-4F57-802A-F875C25DF7C9}" type="datetimeFigureOut">
              <a:rPr lang="en-US" smtClean="0"/>
              <a:t>12/19/2022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E3026A-6458-427C-A2FA-057C534CA5B1}"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BD1199-8DD0-4F57-802A-F875C25DF7C9}" type="datetimeFigureOut">
              <a:rPr lang="en-US" smtClean="0"/>
              <a:t>12/19/2022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E3026A-6458-427C-A2FA-057C534CA5B1}"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BD1199-8DD0-4F57-802A-F875C25DF7C9}" type="datetimeFigureOut">
              <a:rPr lang="en-US" smtClean="0"/>
              <a:t>12/19/2022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E3026A-6458-427C-A2FA-057C534CA5B1}"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BD1199-8DD0-4F57-802A-F875C25DF7C9}" type="datetimeFigureOut">
              <a:rPr lang="en-US" smtClean="0"/>
              <a:t>12/19/2022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E3026A-6458-427C-A2FA-057C534CA5B1}"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BD1199-8DD0-4F57-802A-F875C25DF7C9}" type="datetimeFigureOut">
              <a:rPr lang="en-US" smtClean="0"/>
              <a:t>12/19/2022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E3026A-6458-427C-A2FA-057C534CA5B1}"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BD1199-8DD0-4F57-802A-F875C25DF7C9}" type="datetimeFigureOut">
              <a:rPr lang="en-US" smtClean="0"/>
              <a:t>12/19/2022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E3026A-6458-427C-A2FA-057C534CA5B1}" type="slidenum">
              <a:rPr lang="en-US" smtClean="0"/>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FBD1199-8DD0-4F57-802A-F875C25DF7C9}" type="datetimeFigureOut">
              <a:rPr lang="en-US" smtClean="0"/>
              <a:t>12/19/2022</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7EE3026A-6458-427C-A2FA-057C534CA5B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entrepreneur.com/en-in/growth-strategies/challenges-faced-by-food-tech-startups/288391"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61948" y="2743200"/>
            <a:ext cx="6159827" cy="4308872"/>
          </a:xfrm>
          <a:prstGeom prst="rect">
            <a:avLst/>
          </a:prstGeom>
          <a:noFill/>
        </p:spPr>
        <p:txBody>
          <a:bodyPr wrap="none" rtlCol="0">
            <a:spAutoFit/>
          </a:bodyPr>
          <a:lstStyle/>
          <a:p>
            <a:pPr algn="ctr"/>
            <a:r>
              <a:rPr lang="en-US" sz="3200" b="1" dirty="0" smtClean="0">
                <a:solidFill>
                  <a:schemeClr val="bg2">
                    <a:lumMod val="25000"/>
                  </a:schemeClr>
                </a:solidFill>
                <a:latin typeface="Arial Rounded MT Bold" pitchFamily="34" charset="0"/>
                <a:ea typeface="Microsoft JhengHei" pitchFamily="34" charset="-120"/>
                <a:cs typeface="Times New Roman" pitchFamily="18" charset="0"/>
              </a:rPr>
              <a:t>Fund Raising for Startups – </a:t>
            </a:r>
          </a:p>
          <a:p>
            <a:pPr algn="ctr"/>
            <a:r>
              <a:rPr lang="en-US" sz="3200" b="1" dirty="0" smtClean="0">
                <a:solidFill>
                  <a:schemeClr val="bg2">
                    <a:lumMod val="25000"/>
                  </a:schemeClr>
                </a:solidFill>
                <a:latin typeface="Arial Rounded MT Bold" pitchFamily="34" charset="0"/>
                <a:ea typeface="Microsoft JhengHei" pitchFamily="34" charset="-120"/>
                <a:cs typeface="Times New Roman" pitchFamily="18" charset="0"/>
              </a:rPr>
              <a:t>Challenges and Opportunities</a:t>
            </a:r>
          </a:p>
          <a:p>
            <a:pPr algn="ctr"/>
            <a:endParaRPr lang="en-US" sz="3200" b="1" dirty="0">
              <a:solidFill>
                <a:schemeClr val="bg2">
                  <a:lumMod val="25000"/>
                </a:schemeClr>
              </a:solidFill>
              <a:latin typeface="Arial Rounded MT Bold" pitchFamily="34" charset="0"/>
              <a:ea typeface="Microsoft JhengHei" pitchFamily="34" charset="-120"/>
              <a:cs typeface="Times New Roman" pitchFamily="18" charset="0"/>
            </a:endParaRPr>
          </a:p>
          <a:p>
            <a:pPr algn="r"/>
            <a:r>
              <a:rPr lang="en-US" sz="2400" b="1" dirty="0" smtClean="0">
                <a:solidFill>
                  <a:schemeClr val="accent6">
                    <a:lumMod val="75000"/>
                  </a:schemeClr>
                </a:solidFill>
              </a:rPr>
              <a:t>Presented by</a:t>
            </a:r>
          </a:p>
          <a:p>
            <a:pPr algn="r"/>
            <a:r>
              <a:rPr lang="en-US" b="1" dirty="0" smtClean="0"/>
              <a:t>Abel (2130529)</a:t>
            </a:r>
          </a:p>
          <a:p>
            <a:pPr algn="r"/>
            <a:r>
              <a:rPr lang="en-US" b="1" dirty="0" smtClean="0"/>
              <a:t>Agna (2130537)</a:t>
            </a:r>
          </a:p>
          <a:p>
            <a:pPr algn="r"/>
            <a:r>
              <a:rPr lang="en-US" b="1" dirty="0" smtClean="0"/>
              <a:t>Ganga (2130065)</a:t>
            </a:r>
          </a:p>
          <a:p>
            <a:pPr algn="ctr"/>
            <a:endParaRPr lang="en-US" sz="3200" b="1" dirty="0" smtClean="0">
              <a:solidFill>
                <a:schemeClr val="bg2">
                  <a:lumMod val="25000"/>
                </a:schemeClr>
              </a:solidFill>
              <a:latin typeface="Arial Rounded MT Bold" pitchFamily="34" charset="0"/>
              <a:ea typeface="Microsoft JhengHei" pitchFamily="34" charset="-120"/>
              <a:cs typeface="Times New Roman" pitchFamily="18" charset="0"/>
            </a:endParaRPr>
          </a:p>
          <a:p>
            <a:pPr algn="ctr"/>
            <a:endParaRPr lang="en-US" sz="3200" b="1" dirty="0">
              <a:solidFill>
                <a:schemeClr val="bg2">
                  <a:lumMod val="25000"/>
                </a:schemeClr>
              </a:solidFill>
              <a:latin typeface="Arial Rounded MT Bold" pitchFamily="34" charset="0"/>
              <a:ea typeface="Microsoft JhengHei" pitchFamily="34" charset="-120"/>
              <a:cs typeface="Times New Roman" pitchFamily="18" charset="0"/>
            </a:endParaRPr>
          </a:p>
          <a:p>
            <a:pPr algn="ctr"/>
            <a:endParaRPr lang="en-US" sz="3200" b="1" dirty="0">
              <a:solidFill>
                <a:schemeClr val="bg2">
                  <a:lumMod val="25000"/>
                </a:schemeClr>
              </a:solidFill>
              <a:latin typeface="Arial Rounded MT Bold" pitchFamily="34" charset="0"/>
              <a:ea typeface="Microsoft JhengHei" pitchFamily="34" charset="-120"/>
              <a:cs typeface="Times New Roman" pitchFamily="18" charset="0"/>
            </a:endParaRPr>
          </a:p>
        </p:txBody>
      </p:sp>
      <p:sp>
        <p:nvSpPr>
          <p:cNvPr id="2" name="TextBox 1"/>
          <p:cNvSpPr txBox="1"/>
          <p:nvPr/>
        </p:nvSpPr>
        <p:spPr>
          <a:xfrm>
            <a:off x="1524000" y="990600"/>
            <a:ext cx="6051657" cy="1077218"/>
          </a:xfrm>
          <a:prstGeom prst="rect">
            <a:avLst/>
          </a:prstGeom>
          <a:noFill/>
        </p:spPr>
        <p:txBody>
          <a:bodyPr wrap="none" rtlCol="0">
            <a:spAutoFit/>
          </a:bodyPr>
          <a:lstStyle/>
          <a:p>
            <a:r>
              <a:rPr lang="en-US" sz="3200" dirty="0" smtClean="0">
                <a:solidFill>
                  <a:srgbClr val="FF0000"/>
                </a:solidFill>
              </a:rPr>
              <a:t>Entrepreneurship –Assignment </a:t>
            </a:r>
            <a:r>
              <a:rPr lang="en-US" sz="3200" dirty="0" smtClean="0">
                <a:solidFill>
                  <a:srgbClr val="FF0000"/>
                </a:solidFill>
              </a:rPr>
              <a:t>2</a:t>
            </a:r>
          </a:p>
          <a:p>
            <a:pPr algn="ctr"/>
            <a:r>
              <a:rPr lang="en-US" sz="3200" dirty="0" smtClean="0">
                <a:solidFill>
                  <a:schemeClr val="accent3">
                    <a:lumMod val="50000"/>
                  </a:schemeClr>
                </a:solidFill>
              </a:rPr>
              <a:t>LCMB7004</a:t>
            </a:r>
            <a:endParaRPr lang="en-US" sz="3200" dirty="0">
              <a:solidFill>
                <a:schemeClr val="accent3">
                  <a:lumMod val="50000"/>
                </a:schemeClr>
              </a:solidFill>
            </a:endParaRPr>
          </a:p>
        </p:txBody>
      </p:sp>
    </p:spTree>
    <p:extLst>
      <p:ext uri="{BB962C8B-B14F-4D97-AF65-F5344CB8AC3E}">
        <p14:creationId xmlns:p14="http://schemas.microsoft.com/office/powerpoint/2010/main" val="28140017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914400"/>
            <a:ext cx="8305800" cy="4708981"/>
          </a:xfrm>
          <a:prstGeom prst="rect">
            <a:avLst/>
          </a:prstGeom>
          <a:noFill/>
        </p:spPr>
        <p:txBody>
          <a:bodyPr wrap="square" rtlCol="0">
            <a:spAutoFit/>
          </a:bodyPr>
          <a:lstStyle/>
          <a:p>
            <a:r>
              <a:rPr lang="en-US" sz="2000" dirty="0">
                <a:solidFill>
                  <a:srgbClr val="C00000"/>
                </a:solidFill>
                <a:latin typeface="Arial Rounded MT Bold" pitchFamily="34" charset="0"/>
                <a:ea typeface="Microsoft JhengHei" pitchFamily="34" charset="-120"/>
              </a:rPr>
              <a:t>Entrepreneurship is viewed as one of the key drivers of development and the generation of jobs</a:t>
            </a:r>
            <a:r>
              <a:rPr lang="en-US" sz="2000" dirty="0" smtClean="0">
                <a:solidFill>
                  <a:srgbClr val="C00000"/>
                </a:solidFill>
                <a:latin typeface="Arial Rounded MT Bold" pitchFamily="34" charset="0"/>
                <a:ea typeface="Microsoft JhengHei" pitchFamily="34" charset="-120"/>
              </a:rPr>
              <a:t>.</a:t>
            </a:r>
          </a:p>
          <a:p>
            <a:endParaRPr lang="en-US" sz="2000" dirty="0">
              <a:latin typeface="Arial Rounded MT Bold" pitchFamily="34" charset="0"/>
              <a:ea typeface="Microsoft JhengHei" pitchFamily="34" charset="-120"/>
            </a:endParaRPr>
          </a:p>
          <a:p>
            <a:r>
              <a:rPr lang="en-US" sz="2000" b="1" dirty="0" smtClean="0">
                <a:solidFill>
                  <a:schemeClr val="accent2">
                    <a:lumMod val="50000"/>
                  </a:schemeClr>
                </a:solidFill>
                <a:latin typeface="Arial Rounded MT Bold" pitchFamily="34" charset="0"/>
                <a:ea typeface="Microsoft JhengHei" pitchFamily="34" charset="-120"/>
              </a:rPr>
              <a:t>Objectives</a:t>
            </a:r>
          </a:p>
          <a:p>
            <a:endParaRPr lang="en-US" sz="2000" dirty="0" smtClean="0">
              <a:latin typeface="Arial Rounded MT Bold" pitchFamily="34" charset="0"/>
              <a:ea typeface="Microsoft JhengHei" pitchFamily="34" charset="-120"/>
            </a:endParaRPr>
          </a:p>
          <a:p>
            <a:pPr marL="285750" indent="-285750">
              <a:buFont typeface="Arial" pitchFamily="34" charset="0"/>
              <a:buChar char="•"/>
            </a:pPr>
            <a:r>
              <a:rPr lang="en-US" sz="2000" dirty="0">
                <a:latin typeface="Arial Rounded MT Bold" pitchFamily="34" charset="0"/>
                <a:ea typeface="Microsoft JhengHei" pitchFamily="34" charset="-120"/>
              </a:rPr>
              <a:t>Consider the traits of successful </a:t>
            </a:r>
            <a:r>
              <a:rPr lang="en-US" sz="2000" dirty="0" smtClean="0">
                <a:latin typeface="Arial Rounded MT Bold" pitchFamily="34" charset="0"/>
                <a:ea typeface="Microsoft JhengHei" pitchFamily="34" charset="-120"/>
              </a:rPr>
              <a:t>startups.</a:t>
            </a:r>
          </a:p>
          <a:p>
            <a:pPr marL="285750" indent="-285750">
              <a:buFont typeface="Arial" pitchFamily="34" charset="0"/>
              <a:buChar char="•"/>
            </a:pPr>
            <a:endParaRPr lang="en-US" sz="2000" dirty="0" smtClean="0">
              <a:latin typeface="Arial Rounded MT Bold" pitchFamily="34" charset="0"/>
              <a:ea typeface="Microsoft JhengHei" pitchFamily="34" charset="-120"/>
            </a:endParaRPr>
          </a:p>
          <a:p>
            <a:pPr marL="285750" indent="-285750">
              <a:buFont typeface="Arial" pitchFamily="34" charset="0"/>
              <a:buChar char="•"/>
            </a:pPr>
            <a:r>
              <a:rPr lang="en-US" sz="2000" dirty="0" smtClean="0">
                <a:latin typeface="Arial Rounded MT Bold" pitchFamily="34" charset="0"/>
                <a:ea typeface="Microsoft JhengHei" pitchFamily="34" charset="-120"/>
              </a:rPr>
              <a:t>Study the various steps involved in startup fundraising</a:t>
            </a:r>
          </a:p>
          <a:p>
            <a:pPr marL="285750" indent="-285750">
              <a:buFont typeface="Arial" pitchFamily="34" charset="0"/>
              <a:buChar char="•"/>
            </a:pPr>
            <a:endParaRPr lang="en-US" sz="2000" dirty="0" smtClean="0">
              <a:latin typeface="Arial Rounded MT Bold" pitchFamily="34" charset="0"/>
              <a:ea typeface="Microsoft JhengHei" pitchFamily="34" charset="-120"/>
            </a:endParaRPr>
          </a:p>
          <a:p>
            <a:pPr marL="285750" indent="-285750">
              <a:buFont typeface="Arial" pitchFamily="34" charset="0"/>
              <a:buChar char="•"/>
            </a:pPr>
            <a:r>
              <a:rPr lang="en-US" sz="2000" dirty="0">
                <a:latin typeface="Arial Rounded MT Bold" pitchFamily="34" charset="0"/>
                <a:ea typeface="Microsoft JhengHei" pitchFamily="34" charset="-120"/>
              </a:rPr>
              <a:t>Study the numerous financing steps for </a:t>
            </a:r>
            <a:r>
              <a:rPr lang="en-US" sz="2000" dirty="0" smtClean="0">
                <a:latin typeface="Arial Rounded MT Bold" pitchFamily="34" charset="0"/>
                <a:ea typeface="Microsoft JhengHei" pitchFamily="34" charset="-120"/>
              </a:rPr>
              <a:t>startups.</a:t>
            </a:r>
          </a:p>
          <a:p>
            <a:pPr marL="285750" indent="-285750">
              <a:buFont typeface="Arial" pitchFamily="34" charset="0"/>
              <a:buChar char="•"/>
            </a:pPr>
            <a:endParaRPr lang="en-US" sz="2000" dirty="0" smtClean="0">
              <a:latin typeface="Arial Rounded MT Bold" pitchFamily="34" charset="0"/>
              <a:ea typeface="Microsoft JhengHei" pitchFamily="34" charset="-120"/>
            </a:endParaRPr>
          </a:p>
          <a:p>
            <a:pPr marL="285750" indent="-285750">
              <a:buFont typeface="Arial" pitchFamily="34" charset="0"/>
              <a:buChar char="•"/>
            </a:pPr>
            <a:r>
              <a:rPr lang="en-US" sz="2000" dirty="0">
                <a:latin typeface="Arial Rounded MT Bold" pitchFamily="34" charset="0"/>
                <a:ea typeface="Microsoft JhengHei" pitchFamily="34" charset="-120"/>
              </a:rPr>
              <a:t>Consider the difficulties in obtaining capital for startups</a:t>
            </a:r>
            <a:r>
              <a:rPr lang="en-US" sz="2000" dirty="0" smtClean="0">
                <a:latin typeface="Arial Rounded MT Bold" pitchFamily="34" charset="0"/>
                <a:ea typeface="Microsoft JhengHei" pitchFamily="34" charset="-120"/>
              </a:rPr>
              <a:t>.</a:t>
            </a:r>
          </a:p>
          <a:p>
            <a:pPr marL="285750" indent="-285750">
              <a:buFont typeface="Arial" pitchFamily="34" charset="0"/>
              <a:buChar char="•"/>
            </a:pPr>
            <a:endParaRPr lang="en-US" sz="2000" dirty="0" smtClean="0">
              <a:latin typeface="Arial Rounded MT Bold" pitchFamily="34" charset="0"/>
              <a:ea typeface="Microsoft JhengHei" pitchFamily="34" charset="-120"/>
            </a:endParaRPr>
          </a:p>
          <a:p>
            <a:pPr marL="285750" indent="-285750">
              <a:buFont typeface="Arial" pitchFamily="34" charset="0"/>
              <a:buChar char="•"/>
            </a:pPr>
            <a:r>
              <a:rPr lang="en-US" sz="2000" dirty="0">
                <a:latin typeface="Arial Rounded MT Bold" pitchFamily="34" charset="0"/>
                <a:ea typeface="Microsoft JhengHei" pitchFamily="34" charset="-120"/>
              </a:rPr>
              <a:t>Give appropriate advice for overcoming typical fundraising obstacles.</a:t>
            </a:r>
            <a:endParaRPr lang="en-US" sz="2000" dirty="0">
              <a:latin typeface="Arial Rounded MT Bold" pitchFamily="34" charset="0"/>
              <a:ea typeface="Microsoft JhengHei" pitchFamily="34" charset="-120"/>
            </a:endParaRPr>
          </a:p>
        </p:txBody>
      </p:sp>
    </p:spTree>
    <p:extLst>
      <p:ext uri="{BB962C8B-B14F-4D97-AF65-F5344CB8AC3E}">
        <p14:creationId xmlns:p14="http://schemas.microsoft.com/office/powerpoint/2010/main" val="3453479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0352" y="914400"/>
            <a:ext cx="8458200" cy="4616648"/>
          </a:xfrm>
          <a:prstGeom prst="rect">
            <a:avLst/>
          </a:prstGeom>
          <a:noFill/>
        </p:spPr>
        <p:txBody>
          <a:bodyPr wrap="square" rtlCol="0">
            <a:spAutoFit/>
          </a:bodyPr>
          <a:lstStyle/>
          <a:p>
            <a:r>
              <a:rPr lang="en-US" sz="2400" dirty="0">
                <a:solidFill>
                  <a:schemeClr val="accent2">
                    <a:lumMod val="50000"/>
                  </a:schemeClr>
                </a:solidFill>
                <a:latin typeface="Arial Rounded MT Bold" pitchFamily="34" charset="0"/>
              </a:rPr>
              <a:t>Steps In The Process Of Raising Money</a:t>
            </a:r>
            <a:endParaRPr lang="en-US" sz="2400" dirty="0" smtClean="0">
              <a:latin typeface="Arial Rounded MT Bold" pitchFamily="34" charset="0"/>
            </a:endParaRPr>
          </a:p>
          <a:p>
            <a:endParaRPr lang="en-US" dirty="0">
              <a:latin typeface="Arial Rounded MT Bold" pitchFamily="34" charset="0"/>
            </a:endParaRPr>
          </a:p>
          <a:p>
            <a:pPr marL="285750" indent="-285750">
              <a:buFont typeface="Arial" pitchFamily="34" charset="0"/>
              <a:buChar char="•"/>
            </a:pPr>
            <a:r>
              <a:rPr lang="en-US" dirty="0" smtClean="0">
                <a:latin typeface="Arial Rounded MT Bold" pitchFamily="34" charset="0"/>
              </a:rPr>
              <a:t>Frame your </a:t>
            </a:r>
            <a:r>
              <a:rPr lang="en-US" dirty="0">
                <a:latin typeface="Arial Rounded MT Bold" pitchFamily="34" charset="0"/>
              </a:rPr>
              <a:t>financial goals. </a:t>
            </a:r>
            <a:r>
              <a:rPr lang="en-US" dirty="0"/>
              <a:t>: Both in the business strategy and the investor pitch deck, the financial objectives and targets must be stated</a:t>
            </a:r>
            <a:r>
              <a:rPr lang="en-US" dirty="0" smtClean="0"/>
              <a:t>.</a:t>
            </a:r>
          </a:p>
          <a:p>
            <a:pPr marL="285750" indent="-285750">
              <a:buFont typeface="Arial" pitchFamily="34" charset="0"/>
              <a:buChar char="•"/>
            </a:pPr>
            <a:endParaRPr lang="en-US" dirty="0">
              <a:latin typeface="Arial Rounded MT Bold" pitchFamily="34" charset="0"/>
            </a:endParaRPr>
          </a:p>
          <a:p>
            <a:pPr marL="285750" indent="-285750">
              <a:buFont typeface="Arial" pitchFamily="34" charset="0"/>
              <a:buChar char="•"/>
            </a:pPr>
            <a:r>
              <a:rPr lang="en-US" b="1" dirty="0"/>
              <a:t>Making a budget </a:t>
            </a:r>
            <a:r>
              <a:rPr lang="en-US" dirty="0"/>
              <a:t>: Building an accurate budget for early-stage start-ups with past records is one of the most challenging tasks to accomplish. </a:t>
            </a:r>
            <a:r>
              <a:rPr lang="en-US" dirty="0"/>
              <a:t>(Cassar, G).</a:t>
            </a:r>
            <a:endParaRPr lang="en-US" dirty="0" smtClean="0"/>
          </a:p>
          <a:p>
            <a:pPr marL="285750" indent="-285750">
              <a:buFont typeface="Arial" pitchFamily="34" charset="0"/>
              <a:buChar char="•"/>
            </a:pPr>
            <a:endParaRPr lang="en-US" dirty="0">
              <a:latin typeface="Arial Rounded MT Bold" pitchFamily="34" charset="0"/>
            </a:endParaRPr>
          </a:p>
          <a:p>
            <a:pPr marL="285750" indent="-285750">
              <a:buFont typeface="Arial" pitchFamily="34" charset="0"/>
              <a:buChar char="•"/>
            </a:pPr>
            <a:r>
              <a:rPr lang="en-US" dirty="0" smtClean="0">
                <a:latin typeface="Arial Rounded MT Bold" pitchFamily="34" charset="0"/>
              </a:rPr>
              <a:t>Research Investors : </a:t>
            </a:r>
            <a:r>
              <a:rPr lang="en-US" dirty="0"/>
              <a:t>In this phase, finding suitable startup investors is crucial. You can find out who they are by asking for references from people who are connected to industry (Cassar, G) executives, colleagues, advisors, </a:t>
            </a:r>
            <a:r>
              <a:rPr lang="en-US" dirty="0" smtClean="0"/>
              <a:t>etc.</a:t>
            </a:r>
            <a:endParaRPr lang="en-US" dirty="0" smtClean="0"/>
          </a:p>
          <a:p>
            <a:pPr marL="285750" indent="-285750">
              <a:buFont typeface="Arial" pitchFamily="34" charset="0"/>
              <a:buChar char="•"/>
            </a:pPr>
            <a:endParaRPr lang="en-US" dirty="0">
              <a:latin typeface="Arial Rounded MT Bold" pitchFamily="34" charset="0"/>
            </a:endParaRPr>
          </a:p>
          <a:p>
            <a:pPr marL="285750" indent="-285750">
              <a:buFont typeface="Arial" pitchFamily="34" charset="0"/>
              <a:buChar char="•"/>
            </a:pPr>
            <a:r>
              <a:rPr lang="en-US" b="1" dirty="0"/>
              <a:t>Getting the Pitch right : </a:t>
            </a:r>
            <a:r>
              <a:rPr lang="en-US" dirty="0"/>
              <a:t>To demonstrate to financiers why the company is a great investment, assemble all necessary documentation, including the marketing plan and shareholder pitch deck.</a:t>
            </a:r>
            <a:endParaRPr lang="en-US" dirty="0" smtClean="0">
              <a:latin typeface="Arial Rounded MT Bold" pitchFamily="34" charset="0"/>
            </a:endParaRPr>
          </a:p>
        </p:txBody>
      </p:sp>
    </p:spTree>
    <p:extLst>
      <p:ext uri="{BB962C8B-B14F-4D97-AF65-F5344CB8AC3E}">
        <p14:creationId xmlns:p14="http://schemas.microsoft.com/office/powerpoint/2010/main" val="3339165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1" y="877824"/>
            <a:ext cx="8000999" cy="5539978"/>
          </a:xfrm>
          <a:prstGeom prst="rect">
            <a:avLst/>
          </a:prstGeom>
          <a:noFill/>
        </p:spPr>
        <p:txBody>
          <a:bodyPr wrap="square" rtlCol="0">
            <a:spAutoFit/>
          </a:bodyPr>
          <a:lstStyle/>
          <a:p>
            <a:r>
              <a:rPr lang="en-US" sz="2400" b="1" dirty="0">
                <a:solidFill>
                  <a:schemeClr val="accent2">
                    <a:lumMod val="50000"/>
                  </a:schemeClr>
                </a:solidFill>
              </a:rPr>
              <a:t>Possibilities for Funding </a:t>
            </a:r>
            <a:r>
              <a:rPr lang="en-US" sz="2400" b="1" dirty="0" smtClean="0">
                <a:solidFill>
                  <a:schemeClr val="accent2">
                    <a:lumMod val="50000"/>
                  </a:schemeClr>
                </a:solidFill>
              </a:rPr>
              <a:t>Startups</a:t>
            </a:r>
          </a:p>
          <a:p>
            <a:endParaRPr lang="en-US" sz="2400" b="1" dirty="0"/>
          </a:p>
          <a:p>
            <a:r>
              <a:rPr lang="en-US" dirty="0"/>
              <a:t>According to a recent survey, a lack of capital is one of the prime causes why many new firms fail in their first year of operation. Based on the kind and nature of the business, start-up funding may change</a:t>
            </a:r>
            <a:r>
              <a:rPr lang="en-US" dirty="0" smtClean="0"/>
              <a:t>.</a:t>
            </a:r>
          </a:p>
          <a:p>
            <a:endParaRPr lang="en-US" b="1" dirty="0"/>
          </a:p>
          <a:p>
            <a:pPr marL="285750" indent="-285750">
              <a:buFont typeface="Arial" pitchFamily="34" charset="0"/>
              <a:buChar char="•"/>
            </a:pPr>
            <a:r>
              <a:rPr lang="en-US" dirty="0" smtClean="0">
                <a:latin typeface="Arial Rounded MT Bold" pitchFamily="34" charset="0"/>
              </a:rPr>
              <a:t>Bootstrapping :</a:t>
            </a:r>
            <a:r>
              <a:rPr lang="en-US" dirty="0" smtClean="0"/>
              <a:t> </a:t>
            </a:r>
            <a:r>
              <a:rPr lang="en-US" dirty="0"/>
              <a:t>Another name for this efficient method of startup finance is self-funding. The founders can choose to spend their own cash or raise funds from friends and family (Cassar, G). Due to the few procedures and compliances, cheap of raising, and variable interest rates, it is very simple to raise money</a:t>
            </a:r>
            <a:r>
              <a:rPr lang="en-US" dirty="0" smtClean="0"/>
              <a:t>.</a:t>
            </a:r>
          </a:p>
          <a:p>
            <a:pPr marL="285750" indent="-285750">
              <a:buFont typeface="Arial" pitchFamily="34" charset="0"/>
              <a:buChar char="•"/>
            </a:pPr>
            <a:endParaRPr lang="en-US" dirty="0">
              <a:latin typeface="Arial Rounded MT Bold" pitchFamily="34" charset="0"/>
            </a:endParaRPr>
          </a:p>
          <a:p>
            <a:pPr marL="285750" indent="-285750">
              <a:buFont typeface="Arial" pitchFamily="34" charset="0"/>
              <a:buChar char="•"/>
            </a:pPr>
            <a:r>
              <a:rPr lang="en-US" dirty="0" smtClean="0">
                <a:latin typeface="Arial Rounded MT Bold" pitchFamily="34" charset="0"/>
              </a:rPr>
              <a:t>Public </a:t>
            </a:r>
            <a:r>
              <a:rPr lang="en-US" dirty="0">
                <a:latin typeface="Arial Rounded MT Bold" pitchFamily="34" charset="0"/>
              </a:rPr>
              <a:t>funding </a:t>
            </a:r>
            <a:r>
              <a:rPr lang="en-US" dirty="0" smtClean="0">
                <a:latin typeface="Arial Rounded MT Bold" pitchFamily="34" charset="0"/>
              </a:rPr>
              <a:t>: </a:t>
            </a:r>
            <a:r>
              <a:rPr lang="en-US" dirty="0"/>
              <a:t>It is accepting bookings, mortgages, donations, and investments from numerous persons. In this scenario, the company owner publishes a comprehensive explanation of their venture on a webpage for crowd funding (Fayolle, A). It outlines the goals of a company, revenue projections, sources of financing, and explanations for each. Due to the interest it generates, it assists in both financing and promoting the goods.</a:t>
            </a:r>
            <a:endParaRPr lang="en-US" dirty="0">
              <a:latin typeface="Arial Rounded MT Bold" pitchFamily="34" charset="0"/>
            </a:endParaRPr>
          </a:p>
        </p:txBody>
      </p:sp>
    </p:spTree>
    <p:extLst>
      <p:ext uri="{BB962C8B-B14F-4D97-AF65-F5344CB8AC3E}">
        <p14:creationId xmlns:p14="http://schemas.microsoft.com/office/powerpoint/2010/main" val="34515887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3400" y="533400"/>
            <a:ext cx="7696199" cy="5909310"/>
          </a:xfrm>
          <a:prstGeom prst="rect">
            <a:avLst/>
          </a:prstGeom>
          <a:noFill/>
        </p:spPr>
        <p:txBody>
          <a:bodyPr wrap="square" rtlCol="0">
            <a:spAutoFit/>
          </a:bodyPr>
          <a:lstStyle/>
          <a:p>
            <a:pPr marL="285750" indent="-285750">
              <a:buFont typeface="Arial" pitchFamily="34" charset="0"/>
              <a:buChar char="•"/>
            </a:pPr>
            <a:r>
              <a:rPr lang="en-US" dirty="0" smtClean="0">
                <a:latin typeface="Arial Rounded MT Bold" pitchFamily="34" charset="0"/>
              </a:rPr>
              <a:t>Angel Investment : </a:t>
            </a:r>
            <a:r>
              <a:rPr lang="en-US" dirty="0"/>
              <a:t>They are the ones that have extra money to invest and are eager to do so in up-and-coming startups. They operate in groups of networks to evaluate various proposals before investing. Along with funding, they provide mentorship services (Fayolle, A). Angel investors have aided well-known businesses like Alibaba, Google, and Yahoo</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dirty="0" smtClean="0">
                <a:latin typeface="Arial Rounded MT Bold" pitchFamily="34" charset="0"/>
              </a:rPr>
              <a:t>Venture Capital : </a:t>
            </a:r>
            <a:r>
              <a:rPr lang="en-US" dirty="0"/>
              <a:t>Professional money managers, venture capitalists invest in businesses with enormous potential. They make investments in companies using equity and exit the company through IPOs or other purchases</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dirty="0" smtClean="0">
                <a:latin typeface="Arial Rounded MT Bold" pitchFamily="34" charset="0"/>
              </a:rPr>
              <a:t>Incubators and Accelerators: </a:t>
            </a:r>
            <a:r>
              <a:rPr lang="en-US" dirty="0"/>
              <a:t>They can be located in all the major cities and assist hundreds of new enterprises each year (Fayolle, A). Incubators support local businesses by giving them a home, resources for training, a network, and shelter. Accelerators encourage, support, and help businesses move forward and make significant strides</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dirty="0">
                <a:latin typeface="Arial Rounded MT Bold" pitchFamily="34" charset="0"/>
              </a:rPr>
              <a:t>Fundraising through competition victory : </a:t>
            </a:r>
            <a:r>
              <a:rPr lang="en-US" dirty="0"/>
              <a:t>Competitions that involve creating a business plan or creating a product inspire businessmen with company ideas to launch their own companies.</a:t>
            </a:r>
            <a:endParaRPr lang="en-US" dirty="0"/>
          </a:p>
        </p:txBody>
      </p:sp>
    </p:spTree>
    <p:extLst>
      <p:ext uri="{BB962C8B-B14F-4D97-AF65-F5344CB8AC3E}">
        <p14:creationId xmlns:p14="http://schemas.microsoft.com/office/powerpoint/2010/main" val="1585001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533400"/>
            <a:ext cx="8153400" cy="2862322"/>
          </a:xfrm>
          <a:prstGeom prst="rect">
            <a:avLst/>
          </a:prstGeom>
          <a:noFill/>
        </p:spPr>
        <p:txBody>
          <a:bodyPr wrap="square" rtlCol="0">
            <a:spAutoFit/>
          </a:bodyPr>
          <a:lstStyle/>
          <a:p>
            <a:pPr marL="285750" indent="-285750">
              <a:buFont typeface="Arial" pitchFamily="34" charset="0"/>
              <a:buChar char="•"/>
            </a:pPr>
            <a:r>
              <a:rPr lang="en-US" dirty="0">
                <a:latin typeface="Arial Rounded MT Bold" pitchFamily="34" charset="0"/>
              </a:rPr>
              <a:t>Bank loans are used to raise money : </a:t>
            </a:r>
            <a:r>
              <a:rPr lang="en-US" dirty="0"/>
              <a:t>Each company that needs to finance their organization approaches financing from banks. Capital investment loans and other sources of funding are financed by them</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dirty="0" smtClean="0">
                <a:latin typeface="Arial Rounded MT Bold" pitchFamily="34" charset="0"/>
              </a:rPr>
              <a:t>Loans </a:t>
            </a:r>
            <a:r>
              <a:rPr lang="en-US" dirty="0">
                <a:latin typeface="Arial Rounded MT Bold" pitchFamily="34" charset="0"/>
              </a:rPr>
              <a:t>from NBFCs or microfinance institutions : </a:t>
            </a:r>
            <a:r>
              <a:rPr lang="en-US" dirty="0"/>
              <a:t>Companies give folks without access to traditional banking institutions financial services</a:t>
            </a:r>
            <a:r>
              <a:rPr lang="en-US" dirty="0" smtClean="0"/>
              <a:t>.</a:t>
            </a:r>
          </a:p>
          <a:p>
            <a:pPr marL="285750" indent="-285750">
              <a:buFont typeface="Arial" pitchFamily="34" charset="0"/>
              <a:buChar char="•"/>
            </a:pPr>
            <a:endParaRPr lang="en-US" dirty="0" smtClean="0"/>
          </a:p>
          <a:p>
            <a:pPr marL="285750" indent="-285750">
              <a:buFont typeface="Arial" pitchFamily="34" charset="0"/>
              <a:buChar char="•"/>
            </a:pPr>
            <a:r>
              <a:rPr lang="en-US" dirty="0">
                <a:latin typeface="Arial Rounded MT Bold" pitchFamily="34" charset="0"/>
              </a:rPr>
              <a:t>Additional short - term business funding methods: </a:t>
            </a:r>
            <a:r>
              <a:rPr lang="en-US" dirty="0"/>
              <a:t>There are other methods as well, like as selling assets, using bank cards, pre-selling products, etc., to raise money for a firm.</a:t>
            </a:r>
            <a:endParaRPr lang="en-US" dirty="0"/>
          </a:p>
        </p:txBody>
      </p:sp>
    </p:spTree>
    <p:extLst>
      <p:ext uri="{BB962C8B-B14F-4D97-AF65-F5344CB8AC3E}">
        <p14:creationId xmlns:p14="http://schemas.microsoft.com/office/powerpoint/2010/main" val="3228480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9601" y="683567"/>
            <a:ext cx="8229599" cy="4431983"/>
          </a:xfrm>
          <a:prstGeom prst="rect">
            <a:avLst/>
          </a:prstGeom>
          <a:noFill/>
        </p:spPr>
        <p:txBody>
          <a:bodyPr wrap="square" rtlCol="0">
            <a:spAutoFit/>
          </a:bodyPr>
          <a:lstStyle/>
          <a:p>
            <a:r>
              <a:rPr lang="en-US" sz="2400" dirty="0">
                <a:solidFill>
                  <a:schemeClr val="accent2">
                    <a:lumMod val="50000"/>
                  </a:schemeClr>
                </a:solidFill>
                <a:latin typeface="Arial Rounded MT Bold" pitchFamily="34" charset="0"/>
              </a:rPr>
              <a:t>Fundraising Challenges for </a:t>
            </a:r>
            <a:r>
              <a:rPr lang="en-US" sz="2400" dirty="0" smtClean="0">
                <a:solidFill>
                  <a:schemeClr val="accent2">
                    <a:lumMod val="50000"/>
                  </a:schemeClr>
                </a:solidFill>
                <a:latin typeface="Arial Rounded MT Bold" pitchFamily="34" charset="0"/>
              </a:rPr>
              <a:t>Startups</a:t>
            </a:r>
          </a:p>
          <a:p>
            <a:endParaRPr lang="en-US" sz="2400" dirty="0">
              <a:latin typeface="Arial Rounded MT Bold" pitchFamily="34" charset="0"/>
            </a:endParaRPr>
          </a:p>
          <a:p>
            <a:pPr marL="342900" indent="-342900">
              <a:buFont typeface="Arial" pitchFamily="34" charset="0"/>
              <a:buChar char="•"/>
            </a:pPr>
            <a:r>
              <a:rPr lang="en-US" dirty="0" smtClean="0">
                <a:latin typeface="Arial Rounded MT Bold" pitchFamily="34" charset="0"/>
              </a:rPr>
              <a:t>Inability </a:t>
            </a:r>
            <a:r>
              <a:rPr lang="en-US" dirty="0">
                <a:latin typeface="Arial Rounded MT Bold" pitchFamily="34" charset="0"/>
              </a:rPr>
              <a:t>to commit to creating a proper balance sheet </a:t>
            </a:r>
            <a:r>
              <a:rPr lang="en-US" dirty="0" smtClean="0">
                <a:latin typeface="Arial Rounded MT Bold" pitchFamily="34" charset="0"/>
              </a:rPr>
              <a:t>: </a:t>
            </a:r>
            <a:r>
              <a:rPr lang="en-US" dirty="0"/>
              <a:t>Entrepreneurs should develop a financial statement that illustrates the expansion of the company through time.</a:t>
            </a:r>
          </a:p>
          <a:p>
            <a:endParaRPr lang="en-US" dirty="0">
              <a:latin typeface="Arial Rounded MT Bold" pitchFamily="34" charset="0"/>
            </a:endParaRPr>
          </a:p>
          <a:p>
            <a:pPr marL="342900" indent="-342900">
              <a:buFont typeface="Arial" pitchFamily="34" charset="0"/>
              <a:buChar char="•"/>
            </a:pPr>
            <a:r>
              <a:rPr lang="en-US" dirty="0">
                <a:latin typeface="Arial Rounded MT Bold" pitchFamily="34" charset="0"/>
              </a:rPr>
              <a:t>Lack of a thorough business plan : </a:t>
            </a:r>
            <a:r>
              <a:rPr lang="en-US" dirty="0"/>
              <a:t>Most business owners operate their enterprises based solely on personal experience and fail to record the operational information. They have difficulties whenever they seek bankers for financing</a:t>
            </a:r>
            <a:r>
              <a:rPr lang="en-US" dirty="0" smtClean="0"/>
              <a:t>.</a:t>
            </a:r>
          </a:p>
          <a:p>
            <a:pPr marL="342900" indent="-342900">
              <a:buFont typeface="Arial" pitchFamily="34" charset="0"/>
              <a:buChar char="•"/>
            </a:pPr>
            <a:endParaRPr lang="en-US" dirty="0">
              <a:latin typeface="Arial Rounded MT Bold" pitchFamily="34" charset="0"/>
            </a:endParaRPr>
          </a:p>
          <a:p>
            <a:pPr marL="342900" indent="-342900">
              <a:buFont typeface="Arial" pitchFamily="34" charset="0"/>
              <a:buChar char="•"/>
            </a:pPr>
            <a:r>
              <a:rPr lang="en-US" dirty="0" smtClean="0">
                <a:latin typeface="Arial Rounded MT Bold" pitchFamily="34" charset="0"/>
              </a:rPr>
              <a:t>Failure </a:t>
            </a:r>
            <a:r>
              <a:rPr lang="en-US" dirty="0">
                <a:latin typeface="Arial Rounded MT Bold" pitchFamily="34" charset="0"/>
              </a:rPr>
              <a:t>to accurately estimate finance requirements : </a:t>
            </a:r>
            <a:r>
              <a:rPr lang="en-US" dirty="0"/>
              <a:t>Most companies build annual financial projections but forget to factor in the need for working capital to support company cyclicality. Due to a lack of capital investment, companies suffer (Fayolle, A).</a:t>
            </a:r>
            <a:endParaRPr lang="en-US" dirty="0">
              <a:latin typeface="Arial Rounded MT Bold" pitchFamily="34" charset="0"/>
            </a:endParaRPr>
          </a:p>
        </p:txBody>
      </p:sp>
    </p:spTree>
    <p:extLst>
      <p:ext uri="{BB962C8B-B14F-4D97-AF65-F5344CB8AC3E}">
        <p14:creationId xmlns:p14="http://schemas.microsoft.com/office/powerpoint/2010/main" val="1942843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1" y="762000"/>
            <a:ext cx="8610600" cy="1477328"/>
          </a:xfrm>
          <a:prstGeom prst="rect">
            <a:avLst/>
          </a:prstGeom>
          <a:noFill/>
        </p:spPr>
        <p:txBody>
          <a:bodyPr wrap="square" rtlCol="0">
            <a:spAutoFit/>
          </a:bodyPr>
          <a:lstStyle/>
          <a:p>
            <a:pPr marL="285750" indent="-285750">
              <a:buFont typeface="Arial" pitchFamily="34" charset="0"/>
              <a:buChar char="•"/>
            </a:pPr>
            <a:r>
              <a:rPr lang="en-US" dirty="0">
                <a:latin typeface="Arial Rounded MT Bold" pitchFamily="34" charset="0"/>
              </a:rPr>
              <a:t>L</a:t>
            </a:r>
            <a:r>
              <a:rPr lang="en-US" dirty="0" smtClean="0">
                <a:latin typeface="Arial Rounded MT Bold" pitchFamily="34" charset="0"/>
              </a:rPr>
              <a:t>ack </a:t>
            </a:r>
            <a:r>
              <a:rPr lang="en-US" dirty="0">
                <a:latin typeface="Arial Rounded MT Bold" pitchFamily="34" charset="0"/>
              </a:rPr>
              <a:t>of ability to describe or support outstanding debts : </a:t>
            </a:r>
            <a:r>
              <a:rPr lang="en-US" dirty="0"/>
              <a:t>Several aspiring business owners are unable to consider things from the lender's perspective. Due to a lack of preparation, they are having problems presenting the facts and data to lenders in order to finish the mortgage procedure. Another obstacle to meeting the financial criteria is the language barrier. </a:t>
            </a:r>
            <a:r>
              <a:rPr lang="en-US" dirty="0" smtClean="0"/>
              <a:t>(Fayolle . A)</a:t>
            </a:r>
            <a:endParaRPr lang="en-US" dirty="0"/>
          </a:p>
        </p:txBody>
      </p:sp>
    </p:spTree>
    <p:extLst>
      <p:ext uri="{BB962C8B-B14F-4D97-AF65-F5344CB8AC3E}">
        <p14:creationId xmlns:p14="http://schemas.microsoft.com/office/powerpoint/2010/main" val="212841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azo-Br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8731657" cy="647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744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9600" y="676656"/>
            <a:ext cx="8077200" cy="6186309"/>
          </a:xfrm>
          <a:prstGeom prst="rect">
            <a:avLst/>
          </a:prstGeom>
          <a:noFill/>
        </p:spPr>
        <p:txBody>
          <a:bodyPr wrap="square" rtlCol="0">
            <a:spAutoFit/>
          </a:bodyPr>
          <a:lstStyle/>
          <a:p>
            <a:r>
              <a:rPr lang="en-US" sz="2400" dirty="0" smtClean="0">
                <a:solidFill>
                  <a:schemeClr val="bg2">
                    <a:lumMod val="50000"/>
                  </a:schemeClr>
                </a:solidFill>
                <a:latin typeface="Arial Rounded MT Bold" pitchFamily="34" charset="0"/>
              </a:rPr>
              <a:t>Case Study : </a:t>
            </a:r>
            <a:r>
              <a:rPr lang="en-US" sz="2400" dirty="0">
                <a:solidFill>
                  <a:schemeClr val="bg2">
                    <a:lumMod val="50000"/>
                  </a:schemeClr>
                </a:solidFill>
                <a:latin typeface="Arial Rounded MT Bold" pitchFamily="34" charset="0"/>
              </a:rPr>
              <a:t>Dazo, a food-tech business based in </a:t>
            </a:r>
            <a:r>
              <a:rPr lang="en-US" sz="2400" dirty="0" smtClean="0">
                <a:solidFill>
                  <a:schemeClr val="bg2">
                    <a:lumMod val="50000"/>
                  </a:schemeClr>
                </a:solidFill>
                <a:latin typeface="Arial Rounded MT Bold" pitchFamily="34" charset="0"/>
              </a:rPr>
              <a:t>Bangalore</a:t>
            </a:r>
          </a:p>
          <a:p>
            <a:endParaRPr lang="en-US" sz="2400" dirty="0" smtClean="0">
              <a:solidFill>
                <a:schemeClr val="bg2">
                  <a:lumMod val="50000"/>
                </a:schemeClr>
              </a:solidFill>
              <a:latin typeface="Arial Rounded MT Bold" pitchFamily="34" charset="0"/>
            </a:endParaRPr>
          </a:p>
          <a:p>
            <a:pPr marL="342900" indent="-342900">
              <a:buFont typeface="Arial" pitchFamily="34" charset="0"/>
              <a:buChar char="•"/>
            </a:pPr>
            <a:r>
              <a:rPr lang="en-US" dirty="0" smtClean="0"/>
              <a:t>A </a:t>
            </a:r>
            <a:r>
              <a:rPr lang="en-US" dirty="0"/>
              <a:t>start-up situated in </a:t>
            </a:r>
            <a:r>
              <a:rPr lang="en-US" dirty="0" smtClean="0"/>
              <a:t>Bangalore. </a:t>
            </a:r>
            <a:r>
              <a:rPr lang="en-US" dirty="0"/>
              <a:t>U</a:t>
            </a:r>
            <a:r>
              <a:rPr lang="en-US" dirty="0" smtClean="0"/>
              <a:t>nder </a:t>
            </a:r>
            <a:r>
              <a:rPr lang="en-US" dirty="0"/>
              <a:t>a year following its establishment, Dazo chose to cease </a:t>
            </a:r>
            <a:r>
              <a:rPr lang="en-US" dirty="0" smtClean="0"/>
              <a:t>operations.</a:t>
            </a:r>
          </a:p>
          <a:p>
            <a:pPr marL="342900" indent="-342900">
              <a:buFont typeface="Arial" pitchFamily="34" charset="0"/>
              <a:buChar char="•"/>
            </a:pPr>
            <a:endParaRPr lang="en-US" dirty="0" smtClean="0"/>
          </a:p>
          <a:p>
            <a:pPr marL="342900" indent="-342900">
              <a:buFont typeface="Arial" pitchFamily="34" charset="0"/>
              <a:buChar char="•"/>
            </a:pPr>
            <a:r>
              <a:rPr lang="en-US" dirty="0"/>
              <a:t>The company was the most recent in 2015 among food technology start-ups to leave the industry or scale back operations as funding became more </a:t>
            </a:r>
            <a:r>
              <a:rPr lang="en-US" dirty="0" smtClean="0"/>
              <a:t>difficult.</a:t>
            </a:r>
          </a:p>
          <a:p>
            <a:pPr marL="342900" indent="-342900">
              <a:buFont typeface="Arial" pitchFamily="34" charset="0"/>
              <a:buChar char="•"/>
            </a:pPr>
            <a:endParaRPr lang="en-US" dirty="0"/>
          </a:p>
          <a:p>
            <a:pPr marL="342900" indent="-342900">
              <a:buFont typeface="Arial" pitchFamily="34" charset="0"/>
              <a:buChar char="•"/>
            </a:pPr>
            <a:r>
              <a:rPr lang="en-US" dirty="0"/>
              <a:t>“We were scaling up and were looking to get into more cities, but were short on capital. At some point we felt we were lagging behind other players and decided to quit,” said Shashaank Singhal, chief executive of </a:t>
            </a:r>
            <a:r>
              <a:rPr lang="en-US" dirty="0" smtClean="0"/>
              <a:t>Dazo </a:t>
            </a:r>
            <a:r>
              <a:rPr lang="en-US" dirty="0"/>
              <a:t>(linkedin.com).</a:t>
            </a:r>
            <a:endParaRPr lang="en-US" dirty="0" smtClean="0"/>
          </a:p>
          <a:p>
            <a:pPr marL="342900" indent="-342900">
              <a:buFont typeface="Arial" pitchFamily="34" charset="0"/>
              <a:buChar char="•"/>
            </a:pPr>
            <a:endParaRPr lang="en-US" dirty="0"/>
          </a:p>
          <a:p>
            <a:pPr marL="342900" indent="-342900">
              <a:buFont typeface="Arial" pitchFamily="34" charset="0"/>
              <a:buChar char="•"/>
            </a:pPr>
            <a:r>
              <a:rPr lang="en-US" dirty="0"/>
              <a:t>In April, Dazo received an unknown amount of money from Rajan Anandan, the head of Google India, Amit Agarwal, the regional director for Amazon, Sumit Jain, Aprameya Radhakrishna, the creator of TaxiForSure, and Alok Goel, the former CEO of FreeCharge (linkedin.com).</a:t>
            </a:r>
            <a:endParaRPr lang="en-US" dirty="0"/>
          </a:p>
          <a:p>
            <a:endParaRPr lang="en-US" dirty="0"/>
          </a:p>
        </p:txBody>
      </p:sp>
    </p:spTree>
    <p:extLst>
      <p:ext uri="{BB962C8B-B14F-4D97-AF65-F5344CB8AC3E}">
        <p14:creationId xmlns:p14="http://schemas.microsoft.com/office/powerpoint/2010/main" val="1907340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457200"/>
            <a:ext cx="5510556" cy="3566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33401" y="990600"/>
            <a:ext cx="2819400" cy="4247317"/>
          </a:xfrm>
          <a:prstGeom prst="rect">
            <a:avLst/>
          </a:prstGeom>
          <a:noFill/>
        </p:spPr>
        <p:txBody>
          <a:bodyPr wrap="square" rtlCol="0">
            <a:spAutoFit/>
          </a:bodyPr>
          <a:lstStyle/>
          <a:p>
            <a:pPr marL="285750" indent="-285750">
              <a:buFont typeface="Arial" pitchFamily="34" charset="0"/>
              <a:buChar char="•"/>
            </a:pPr>
            <a:r>
              <a:rPr lang="en-US" dirty="0"/>
              <a:t>The business began as an online eatery or virtual kitchen before changing its direction to become an aggregator of well chosen restaurants (failory.com</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dirty="0"/>
              <a:t>Strong competition and a capital shortage were two of the primary factors in the decision to close the business.</a:t>
            </a:r>
            <a:endParaRPr lang="en-US" dirty="0"/>
          </a:p>
        </p:txBody>
      </p:sp>
    </p:spTree>
    <p:extLst>
      <p:ext uri="{BB962C8B-B14F-4D97-AF65-F5344CB8AC3E}">
        <p14:creationId xmlns:p14="http://schemas.microsoft.com/office/powerpoint/2010/main" val="1087431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media.licdn.com/dms/image/C5612AQE3kcsFYxlW_w/article-cover_image-shrink_423_752/0/1520151576651?e=1676505600&amp;v=beta&amp;t=mhazNLq9sVgBYuxNkGk4NdwbDqhDDJzrjHRS27-vZ9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381000"/>
            <a:ext cx="5429250" cy="35052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28601" y="685800"/>
            <a:ext cx="3048000" cy="4339650"/>
          </a:xfrm>
          <a:prstGeom prst="rect">
            <a:avLst/>
          </a:prstGeom>
          <a:noFill/>
        </p:spPr>
        <p:txBody>
          <a:bodyPr wrap="square" rtlCol="0">
            <a:spAutoFit/>
          </a:bodyPr>
          <a:lstStyle/>
          <a:p>
            <a:r>
              <a:rPr lang="en-US" sz="2400" b="1" dirty="0" smtClean="0">
                <a:solidFill>
                  <a:schemeClr val="bg2">
                    <a:lumMod val="50000"/>
                  </a:schemeClr>
                </a:solidFill>
                <a:latin typeface="Arial Rounded MT Bold" pitchFamily="34" charset="0"/>
              </a:rPr>
              <a:t>Reasons of failure</a:t>
            </a:r>
          </a:p>
          <a:p>
            <a:endParaRPr lang="en-US" dirty="0" smtClean="0"/>
          </a:p>
          <a:p>
            <a:r>
              <a:rPr lang="en-US" b="1" dirty="0"/>
              <a:t>F</a:t>
            </a:r>
            <a:r>
              <a:rPr lang="en-US" b="1" dirty="0" smtClean="0"/>
              <a:t>inancial </a:t>
            </a:r>
            <a:r>
              <a:rPr lang="en-US" b="1" dirty="0"/>
              <a:t>irresponsibility : </a:t>
            </a:r>
            <a:endParaRPr lang="en-US" b="1" dirty="0" smtClean="0"/>
          </a:p>
          <a:p>
            <a:endParaRPr lang="en-US" b="1" dirty="0"/>
          </a:p>
          <a:p>
            <a:pPr marL="285750" indent="-285750">
              <a:buFont typeface="Arial" pitchFamily="34" charset="0"/>
              <a:buChar char="•"/>
            </a:pPr>
            <a:r>
              <a:rPr lang="en-US" dirty="0"/>
              <a:t>They were misallocating their funds, in the opinion of experts and seasoned employees of their own businesses</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dirty="0"/>
              <a:t>M</a:t>
            </a:r>
            <a:r>
              <a:rPr lang="en-US" dirty="0" smtClean="0"/>
              <a:t>assive </a:t>
            </a:r>
            <a:r>
              <a:rPr lang="en-US" dirty="0"/>
              <a:t>payments to those who have little expertise or no skills and even less knowledge (Garg, T)</a:t>
            </a:r>
            <a:endParaRPr lang="en-US" dirty="0" smtClean="0"/>
          </a:p>
        </p:txBody>
      </p:sp>
      <p:sp>
        <p:nvSpPr>
          <p:cNvPr id="5" name="TextBox 4"/>
          <p:cNvSpPr txBox="1"/>
          <p:nvPr/>
        </p:nvSpPr>
        <p:spPr>
          <a:xfrm>
            <a:off x="228601" y="5410200"/>
            <a:ext cx="8477250" cy="1200329"/>
          </a:xfrm>
          <a:prstGeom prst="rect">
            <a:avLst/>
          </a:prstGeom>
          <a:noFill/>
        </p:spPr>
        <p:txBody>
          <a:bodyPr wrap="square" rtlCol="0">
            <a:spAutoFit/>
          </a:bodyPr>
          <a:lstStyle/>
          <a:p>
            <a:r>
              <a:rPr lang="en-US" b="1" dirty="0" smtClean="0"/>
              <a:t>Inadequate </a:t>
            </a:r>
            <a:r>
              <a:rPr lang="en-US" b="1" dirty="0"/>
              <a:t>experience : </a:t>
            </a:r>
            <a:endParaRPr lang="en-US" b="1" dirty="0" smtClean="0"/>
          </a:p>
          <a:p>
            <a:endParaRPr lang="en-US" b="1" dirty="0" smtClean="0"/>
          </a:p>
          <a:p>
            <a:r>
              <a:rPr lang="en-US" dirty="0"/>
              <a:t>Due to the startup's young crew, there aren't many seasoned professionals available to serve as mentors when needed.</a:t>
            </a:r>
            <a:endParaRPr lang="en-US" dirty="0"/>
          </a:p>
        </p:txBody>
      </p:sp>
    </p:spTree>
    <p:extLst>
      <p:ext uri="{BB962C8B-B14F-4D97-AF65-F5344CB8AC3E}">
        <p14:creationId xmlns:p14="http://schemas.microsoft.com/office/powerpoint/2010/main" val="3962083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3401" y="762000"/>
            <a:ext cx="8153399" cy="2585323"/>
          </a:xfrm>
          <a:prstGeom prst="rect">
            <a:avLst/>
          </a:prstGeom>
          <a:noFill/>
        </p:spPr>
        <p:txBody>
          <a:bodyPr wrap="square" rtlCol="0">
            <a:spAutoFit/>
          </a:bodyPr>
          <a:lstStyle/>
          <a:p>
            <a:r>
              <a:rPr lang="en-US" b="1" dirty="0" smtClean="0"/>
              <a:t>Insufficient </a:t>
            </a:r>
            <a:r>
              <a:rPr lang="en-US" b="1" dirty="0"/>
              <a:t>talent : </a:t>
            </a:r>
            <a:endParaRPr lang="en-US" b="1" dirty="0" smtClean="0"/>
          </a:p>
          <a:p>
            <a:endParaRPr lang="en-US" b="1" dirty="0"/>
          </a:p>
          <a:p>
            <a:pPr marL="285750" indent="-285750">
              <a:buFont typeface="Arial" pitchFamily="34" charset="0"/>
              <a:buChar char="•"/>
            </a:pPr>
            <a:r>
              <a:rPr lang="en-US" dirty="0" smtClean="0"/>
              <a:t>One </a:t>
            </a:r>
            <a:r>
              <a:rPr lang="en-US" dirty="0"/>
              <a:t>of the employees of </a:t>
            </a:r>
            <a:r>
              <a:rPr lang="en-US" dirty="0" smtClean="0"/>
              <a:t>Dazo had </a:t>
            </a:r>
            <a:r>
              <a:rPr lang="en-US" dirty="0"/>
              <a:t>said, “They did hire really experienced people and they deserved to lead the team and eventually most of them left. </a:t>
            </a:r>
            <a:endParaRPr lang="en-US" dirty="0" smtClean="0"/>
          </a:p>
          <a:p>
            <a:endParaRPr lang="en-US" dirty="0" smtClean="0"/>
          </a:p>
          <a:p>
            <a:pPr marL="285750" indent="-285750">
              <a:buFont typeface="Arial" pitchFamily="34" charset="0"/>
              <a:buChar char="•"/>
            </a:pPr>
            <a:r>
              <a:rPr lang="en-US" dirty="0"/>
              <a:t>The organisation has traditionally struggled to retain talented employees. Inability to retain experienced personnel may be one of the main causes of Dazo's demise (Garg, T).</a:t>
            </a:r>
            <a:endParaRPr lang="en-US" dirty="0"/>
          </a:p>
        </p:txBody>
      </p:sp>
    </p:spTree>
    <p:extLst>
      <p:ext uri="{BB962C8B-B14F-4D97-AF65-F5344CB8AC3E}">
        <p14:creationId xmlns:p14="http://schemas.microsoft.com/office/powerpoint/2010/main" val="556798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1545" y="515112"/>
            <a:ext cx="8753856" cy="4985980"/>
          </a:xfrm>
          <a:prstGeom prst="rect">
            <a:avLst/>
          </a:prstGeom>
          <a:noFill/>
        </p:spPr>
        <p:txBody>
          <a:bodyPr wrap="square" rtlCol="0">
            <a:spAutoFit/>
          </a:bodyPr>
          <a:lstStyle/>
          <a:p>
            <a:r>
              <a:rPr lang="en-US" sz="2400" dirty="0">
                <a:solidFill>
                  <a:schemeClr val="accent2">
                    <a:lumMod val="50000"/>
                  </a:schemeClr>
                </a:solidFill>
                <a:latin typeface="Arial Rounded MT Bold" pitchFamily="34" charset="0"/>
              </a:rPr>
              <a:t>Approaches for avoiding typical financial </a:t>
            </a:r>
            <a:r>
              <a:rPr lang="en-US" sz="2400" dirty="0" smtClean="0">
                <a:solidFill>
                  <a:schemeClr val="accent2">
                    <a:lumMod val="50000"/>
                  </a:schemeClr>
                </a:solidFill>
                <a:latin typeface="Arial Rounded MT Bold" pitchFamily="34" charset="0"/>
              </a:rPr>
              <a:t>obstacles</a:t>
            </a:r>
          </a:p>
          <a:p>
            <a:endParaRPr lang="en-US" sz="2400" dirty="0">
              <a:latin typeface="Arial Rounded MT Bold" pitchFamily="34" charset="0"/>
            </a:endParaRPr>
          </a:p>
          <a:p>
            <a:pPr marL="342900" indent="-342900">
              <a:buFont typeface="Arial" pitchFamily="34" charset="0"/>
              <a:buChar char="•"/>
            </a:pPr>
            <a:r>
              <a:rPr lang="en-US" dirty="0" smtClean="0">
                <a:latin typeface="Arial Rounded MT Bold" pitchFamily="34" charset="0"/>
              </a:rPr>
              <a:t>Identifying </a:t>
            </a:r>
            <a:r>
              <a:rPr lang="en-US" dirty="0">
                <a:latin typeface="Arial Rounded MT Bold" pitchFamily="34" charset="0"/>
              </a:rPr>
              <a:t>the ideal investor :</a:t>
            </a:r>
            <a:r>
              <a:rPr lang="en-US" dirty="0"/>
              <a:t> The most important phase for entrepreneurs is the requirement to conduct research, choose the kind of venture capitalist or angel investor, and choose how information will be </a:t>
            </a:r>
            <a:r>
              <a:rPr lang="en-US" dirty="0" smtClean="0"/>
              <a:t>delivered.</a:t>
            </a:r>
            <a:endParaRPr lang="en-US" dirty="0" smtClean="0"/>
          </a:p>
          <a:p>
            <a:pPr marL="342900" indent="-342900">
              <a:buFont typeface="Arial" pitchFamily="34" charset="0"/>
              <a:buChar char="•"/>
            </a:pPr>
            <a:endParaRPr lang="en-US" dirty="0">
              <a:latin typeface="Arial Rounded MT Bold" pitchFamily="34" charset="0"/>
            </a:endParaRPr>
          </a:p>
          <a:p>
            <a:pPr marL="342900" indent="-342900">
              <a:buFont typeface="Arial" pitchFamily="34" charset="0"/>
              <a:buChar char="•"/>
            </a:pPr>
            <a:r>
              <a:rPr lang="en-US" dirty="0" smtClean="0">
                <a:latin typeface="Arial Rounded MT Bold" pitchFamily="34" charset="0"/>
              </a:rPr>
              <a:t>Networking: </a:t>
            </a:r>
            <a:r>
              <a:rPr lang="en-US" dirty="0"/>
              <a:t>The financing of startups revolves around it. The key to expanding the organization is socializing with other businesses and business contacts</a:t>
            </a:r>
            <a:r>
              <a:rPr lang="en-US" dirty="0" smtClean="0"/>
              <a:t>.</a:t>
            </a:r>
          </a:p>
          <a:p>
            <a:pPr marL="342900" indent="-342900">
              <a:buFont typeface="Arial" pitchFamily="34" charset="0"/>
              <a:buChar char="•"/>
            </a:pPr>
            <a:endParaRPr lang="en-US" dirty="0">
              <a:latin typeface="Arial Rounded MT Bold" pitchFamily="34" charset="0"/>
            </a:endParaRPr>
          </a:p>
          <a:p>
            <a:pPr marL="342900" indent="-342900">
              <a:buFont typeface="Arial" pitchFamily="34" charset="0"/>
              <a:buChar char="•"/>
            </a:pPr>
            <a:r>
              <a:rPr lang="en-US" dirty="0">
                <a:latin typeface="Arial Rounded MT Bold" pitchFamily="34" charset="0"/>
              </a:rPr>
              <a:t>Have a backup plan :</a:t>
            </a:r>
            <a:r>
              <a:rPr lang="en-US" dirty="0"/>
              <a:t> Developing an escape route will help to increase the financing opportunities. By establishing defined objectives and ideas, one may take into account prospective funding alternatives</a:t>
            </a:r>
            <a:r>
              <a:rPr lang="en-US" dirty="0" smtClean="0"/>
              <a:t>.</a:t>
            </a:r>
          </a:p>
          <a:p>
            <a:pPr marL="342900" indent="-342900">
              <a:buFont typeface="Arial" pitchFamily="34" charset="0"/>
              <a:buChar char="•"/>
            </a:pPr>
            <a:endParaRPr lang="en-US" dirty="0">
              <a:latin typeface="Arial Rounded MT Bold" pitchFamily="34" charset="0"/>
            </a:endParaRPr>
          </a:p>
          <a:p>
            <a:pPr marL="342900" indent="-342900">
              <a:buFont typeface="Arial" pitchFamily="34" charset="0"/>
              <a:buChar char="•"/>
            </a:pPr>
            <a:r>
              <a:rPr lang="en-US" dirty="0" smtClean="0">
                <a:latin typeface="Arial Rounded MT Bold" pitchFamily="34" charset="0"/>
              </a:rPr>
              <a:t>The </a:t>
            </a:r>
            <a:r>
              <a:rPr lang="en-US" dirty="0">
                <a:latin typeface="Arial Rounded MT Bold" pitchFamily="34" charset="0"/>
              </a:rPr>
              <a:t>conclusion : </a:t>
            </a:r>
            <a:r>
              <a:rPr lang="en-US" dirty="0"/>
              <a:t>Getting money is not hard if you work hard and are dedicated. Acquiring a business's finances before it absolutely needs them, by six months, is always advantageous.</a:t>
            </a:r>
            <a:endParaRPr lang="en-US" dirty="0">
              <a:latin typeface="Arial Rounded MT Bold" pitchFamily="34" charset="0"/>
            </a:endParaRPr>
          </a:p>
        </p:txBody>
      </p:sp>
    </p:spTree>
    <p:extLst>
      <p:ext uri="{BB962C8B-B14F-4D97-AF65-F5344CB8AC3E}">
        <p14:creationId xmlns:p14="http://schemas.microsoft.com/office/powerpoint/2010/main" val="2205075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1" y="509016"/>
            <a:ext cx="8153399" cy="9417963"/>
          </a:xfrm>
          <a:prstGeom prst="rect">
            <a:avLst/>
          </a:prstGeom>
          <a:noFill/>
        </p:spPr>
        <p:txBody>
          <a:bodyPr wrap="square" rtlCol="0">
            <a:spAutoFit/>
          </a:bodyPr>
          <a:lstStyle/>
          <a:p>
            <a:r>
              <a:rPr lang="en-US" sz="3200" b="1" dirty="0" smtClean="0">
                <a:solidFill>
                  <a:schemeClr val="bg2">
                    <a:lumMod val="50000"/>
                  </a:schemeClr>
                </a:solidFill>
              </a:rPr>
              <a:t>References</a:t>
            </a:r>
          </a:p>
          <a:p>
            <a:endParaRPr lang="en-US" b="1" dirty="0" smtClean="0">
              <a:solidFill>
                <a:schemeClr val="bg2">
                  <a:lumMod val="50000"/>
                </a:schemeClr>
              </a:solidFill>
            </a:endParaRPr>
          </a:p>
          <a:p>
            <a:r>
              <a:rPr lang="en-US" dirty="0"/>
              <a:t>Cassar, G. (2004). The financing of business startups. Journal of Business Venturing, 19(2), 261–283</a:t>
            </a:r>
          </a:p>
          <a:p>
            <a:endParaRPr lang="en-US" b="1" dirty="0">
              <a:solidFill>
                <a:schemeClr val="bg2">
                  <a:lumMod val="50000"/>
                </a:schemeClr>
              </a:solidFill>
            </a:endParaRPr>
          </a:p>
          <a:p>
            <a:r>
              <a:rPr lang="en-US" dirty="0"/>
              <a:t>Fayolle, A. (2002). The field of entrepreneurship in the study of the entrepreneurial process: some ideas and avenues of research. Proceedings from 6th international </a:t>
            </a:r>
            <a:r>
              <a:rPr lang="en-US" dirty="0" smtClean="0"/>
              <a:t>conf</a:t>
            </a:r>
          </a:p>
          <a:p>
            <a:endParaRPr lang="en-US" b="1" dirty="0">
              <a:solidFill>
                <a:schemeClr val="bg2">
                  <a:lumMod val="50000"/>
                </a:schemeClr>
              </a:solidFill>
            </a:endParaRPr>
          </a:p>
          <a:p>
            <a:r>
              <a:rPr lang="en-US" dirty="0"/>
              <a:t>Garg, T. (2017). </a:t>
            </a:r>
            <a:r>
              <a:rPr lang="en-US" i="1" dirty="0"/>
              <a:t>Challenges Faced By Food Tech Startups</a:t>
            </a:r>
            <a:r>
              <a:rPr lang="en-US" dirty="0"/>
              <a:t>. [online] Entrepreneur. Available at: </a:t>
            </a:r>
            <a:r>
              <a:rPr lang="en-US" dirty="0">
                <a:hlinkClick r:id="rId2"/>
              </a:rPr>
              <a:t>https://www.entrepreneur.com/en-in/growth-strategies/challenges-faced-by-food-tech-startups/288391</a:t>
            </a:r>
            <a:r>
              <a:rPr lang="en-US" dirty="0" smtClean="0"/>
              <a:t>.</a:t>
            </a:r>
          </a:p>
          <a:p>
            <a:endParaRPr lang="en-US" dirty="0"/>
          </a:p>
          <a:p>
            <a:r>
              <a:rPr lang="en-US" dirty="0"/>
              <a:t>www.failory.com. (n.d.). </a:t>
            </a:r>
            <a:r>
              <a:rPr lang="en-US" i="1" dirty="0"/>
              <a:t>What Happened to Dazo, the Curated Meal Marketplace?</a:t>
            </a:r>
            <a:r>
              <a:rPr lang="en-US" dirty="0"/>
              <a:t> [online] Available at: https://www.failory.com/cemetery/dazo.</a:t>
            </a:r>
          </a:p>
          <a:p>
            <a:endParaRPr lang="en-US" sz="3200" dirty="0" smtClean="0"/>
          </a:p>
          <a:p>
            <a:r>
              <a:rPr lang="en-US" dirty="0"/>
              <a:t>www.linkedin.com. (n.d.). </a:t>
            </a:r>
            <a:r>
              <a:rPr lang="en-US" i="1" dirty="0"/>
              <a:t>FIVE REASONS WHY FOODTECH STARTUPS ARE FAILING</a:t>
            </a:r>
            <a:r>
              <a:rPr lang="en-US" dirty="0"/>
              <a:t>. [online] Available at: https://www.linkedin.com/pulse/five-reasons-why-foodtech-startups-failing-som-singh [Accessed 15 Dec. 2022</a:t>
            </a:r>
            <a:r>
              <a:rPr lang="en-US" dirty="0" smtClean="0"/>
              <a:t>].</a:t>
            </a:r>
          </a:p>
          <a:p>
            <a:endParaRPr lang="en-US" dirty="0"/>
          </a:p>
          <a:p>
            <a:r>
              <a:rPr lang="en-US" dirty="0" smtClean="0"/>
              <a:t>‌</a:t>
            </a:r>
            <a:endParaRPr lang="en-US" dirty="0"/>
          </a:p>
          <a:p>
            <a:endParaRPr lang="en-US" dirty="0"/>
          </a:p>
          <a:p>
            <a:endParaRPr lang="en-US" dirty="0"/>
          </a:p>
          <a:p>
            <a:r>
              <a:rPr lang="en-US" sz="3200" dirty="0"/>
              <a:t>‌</a:t>
            </a:r>
          </a:p>
          <a:p>
            <a:endParaRPr lang="en-US" sz="3200" dirty="0"/>
          </a:p>
          <a:p>
            <a:pPr marL="457200" indent="-457200">
              <a:buFont typeface="Arial" pitchFamily="34" charset="0"/>
              <a:buChar char="•"/>
            </a:pPr>
            <a:endParaRPr lang="en-US" sz="3200" b="1" dirty="0" smtClean="0">
              <a:solidFill>
                <a:schemeClr val="bg2">
                  <a:lumMod val="50000"/>
                </a:schemeClr>
              </a:solidFill>
            </a:endParaRPr>
          </a:p>
          <a:p>
            <a:endParaRPr lang="en-US" sz="3200" b="1" dirty="0">
              <a:solidFill>
                <a:schemeClr val="bg2">
                  <a:lumMod val="50000"/>
                </a:schemeClr>
              </a:solidFill>
            </a:endParaRPr>
          </a:p>
        </p:txBody>
      </p:sp>
    </p:spTree>
    <p:extLst>
      <p:ext uri="{BB962C8B-B14F-4D97-AF65-F5344CB8AC3E}">
        <p14:creationId xmlns:p14="http://schemas.microsoft.com/office/powerpoint/2010/main" val="3554625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0" y="2971799"/>
            <a:ext cx="2496261" cy="646331"/>
          </a:xfrm>
          <a:prstGeom prst="rect">
            <a:avLst/>
          </a:prstGeom>
          <a:noFill/>
        </p:spPr>
        <p:txBody>
          <a:bodyPr wrap="none" rtlCol="0">
            <a:spAutoFit/>
          </a:bodyPr>
          <a:lstStyle/>
          <a:p>
            <a:pPr algn="ctr"/>
            <a:r>
              <a:rPr lang="en-US" sz="3600" dirty="0" smtClean="0">
                <a:latin typeface="Arial Rounded MT Bold" pitchFamily="34" charset="0"/>
              </a:rPr>
              <a:t>Thank You</a:t>
            </a:r>
            <a:endParaRPr lang="en-US" sz="3600" dirty="0">
              <a:latin typeface="Arial Rounded MT Bold" pitchFamily="34" charset="0"/>
            </a:endParaRPr>
          </a:p>
        </p:txBody>
      </p:sp>
    </p:spTree>
    <p:extLst>
      <p:ext uri="{BB962C8B-B14F-4D97-AF65-F5344CB8AC3E}">
        <p14:creationId xmlns:p14="http://schemas.microsoft.com/office/powerpoint/2010/main" val="962570499"/>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226</TotalTime>
  <Words>1387</Words>
  <Application>Microsoft Office PowerPoint</Application>
  <PresentationFormat>On-screen Show (4:3)</PresentationFormat>
  <Paragraphs>113</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52</cp:revision>
  <dcterms:created xsi:type="dcterms:W3CDTF">2022-12-11T14:08:52Z</dcterms:created>
  <dcterms:modified xsi:type="dcterms:W3CDTF">2022-12-19T15:41:52Z</dcterms:modified>
</cp:coreProperties>
</file>