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9BA10B-ADB7-4944-9AE9-4C28B683FE86}"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91FD3D64-0AAD-49ED-858B-FF2406B94FD4}">
      <dgm:prSet custT="1"/>
      <dgm:spPr/>
      <dgm:t>
        <a:bodyPr/>
        <a:lstStyle/>
        <a:p>
          <a:pPr>
            <a:buNone/>
          </a:pPr>
          <a:r>
            <a:rPr lang="en-US" sz="1400" b="1" dirty="0">
              <a:latin typeface="Arial" panose="020B0604020202020204" pitchFamily="34" charset="0"/>
              <a:cs typeface="Arial" panose="020B0604020202020204" pitchFamily="34" charset="0"/>
            </a:rPr>
            <a:t>Cooperative vs Collaborative Learning Overview</a:t>
          </a:r>
        </a:p>
      </dgm:t>
    </dgm:pt>
    <dgm:pt modelId="{3FFB6AA5-5D39-4275-ACE8-F1897BC3691F}" type="parTrans" cxnId="{C5356F6A-8672-4093-BC03-E76557BA121F}">
      <dgm:prSet/>
      <dgm:spPr/>
      <dgm:t>
        <a:bodyPr/>
        <a:lstStyle/>
        <a:p>
          <a:endParaRPr lang="en-US"/>
        </a:p>
      </dgm:t>
    </dgm:pt>
    <dgm:pt modelId="{A25A3853-629E-4D6E-A513-350F4DA7742F}" type="sibTrans" cxnId="{C5356F6A-8672-4093-BC03-E76557BA121F}">
      <dgm:prSet/>
      <dgm:spPr/>
      <dgm:t>
        <a:bodyPr/>
        <a:lstStyle/>
        <a:p>
          <a:endParaRPr lang="en-US"/>
        </a:p>
      </dgm:t>
    </dgm:pt>
    <dgm:pt modelId="{AB42091F-F69A-42AD-9433-7AFD3B8779CD}">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Cooperative learning assigns clear roles and tasks to students, ensuring no one "hides" in the group.</a:t>
          </a:r>
        </a:p>
      </dgm:t>
    </dgm:pt>
    <dgm:pt modelId="{08FF4FF7-916E-44FD-97ED-188B4F67FBB1}" type="parTrans" cxnId="{7DE4F7D8-A820-4AF3-95FE-B6A8675BDD04}">
      <dgm:prSet/>
      <dgm:spPr/>
      <dgm:t>
        <a:bodyPr/>
        <a:lstStyle/>
        <a:p>
          <a:endParaRPr lang="en-US"/>
        </a:p>
      </dgm:t>
    </dgm:pt>
    <dgm:pt modelId="{CE4BAA27-181D-4A7A-9996-B3D736EC1135}" type="sibTrans" cxnId="{7DE4F7D8-A820-4AF3-95FE-B6A8675BDD04}">
      <dgm:prSet/>
      <dgm:spPr/>
      <dgm:t>
        <a:bodyPr/>
        <a:lstStyle/>
        <a:p>
          <a:endParaRPr lang="en-US"/>
        </a:p>
      </dgm:t>
    </dgm:pt>
    <dgm:pt modelId="{F6439F40-0179-4224-92B4-A477E6D6DFEE}">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Collaborative learning is fluid, allowing students to negotiate roles and co-construct knowledge.</a:t>
          </a:r>
        </a:p>
      </dgm:t>
    </dgm:pt>
    <dgm:pt modelId="{E7AC1C06-8A4B-4448-BB28-A4535DFC45B3}" type="parTrans" cxnId="{98A2C2DD-9E1C-462C-8D27-C1F724AF63F7}">
      <dgm:prSet/>
      <dgm:spPr/>
      <dgm:t>
        <a:bodyPr/>
        <a:lstStyle/>
        <a:p>
          <a:endParaRPr lang="en-US"/>
        </a:p>
      </dgm:t>
    </dgm:pt>
    <dgm:pt modelId="{C0F69A1A-3C1F-4C8E-B1D3-D0C0A3E104C7}" type="sibTrans" cxnId="{98A2C2DD-9E1C-462C-8D27-C1F724AF63F7}">
      <dgm:prSet/>
      <dgm:spPr/>
      <dgm:t>
        <a:bodyPr/>
        <a:lstStyle/>
        <a:p>
          <a:endParaRPr lang="en-US"/>
        </a:p>
      </dgm:t>
    </dgm:pt>
    <dgm:pt modelId="{F22E24AE-131D-434C-8680-ABF03A64372B}">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Early models (1950s-1970s) focused on small, face-to-face groups with turn-taking and task rotation.</a:t>
          </a:r>
        </a:p>
      </dgm:t>
    </dgm:pt>
    <dgm:pt modelId="{9BEA4B04-0694-4E4C-82C4-E81BAAC077B5}" type="parTrans" cxnId="{E0CA4CBE-FBE3-46B7-8EA7-E74787806E62}">
      <dgm:prSet/>
      <dgm:spPr/>
      <dgm:t>
        <a:bodyPr/>
        <a:lstStyle/>
        <a:p>
          <a:endParaRPr lang="en-US"/>
        </a:p>
      </dgm:t>
    </dgm:pt>
    <dgm:pt modelId="{4C47EA12-64CC-412F-B288-5324E3E11C61}" type="sibTrans" cxnId="{E0CA4CBE-FBE3-46B7-8EA7-E74787806E62}">
      <dgm:prSet/>
      <dgm:spPr/>
      <dgm:t>
        <a:bodyPr/>
        <a:lstStyle/>
        <a:p>
          <a:endParaRPr lang="en-US"/>
        </a:p>
      </dgm:t>
    </dgm:pt>
    <dgm:pt modelId="{51DF7D6F-B6BC-4DF0-A577-8E8E4BDD87D0}">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Since the 2000s, computer-supported collaborative learning (CSCL) introduces asynchronous and synchronous tools for global teams and richer interaction data.</a:t>
          </a:r>
        </a:p>
      </dgm:t>
    </dgm:pt>
    <dgm:pt modelId="{2A5E599B-B0E2-4E97-88F8-1F1DF3D6324F}" type="parTrans" cxnId="{7966C9BC-ADF8-4BA2-95D0-D20A3050C318}">
      <dgm:prSet/>
      <dgm:spPr/>
      <dgm:t>
        <a:bodyPr/>
        <a:lstStyle/>
        <a:p>
          <a:endParaRPr lang="en-US"/>
        </a:p>
      </dgm:t>
    </dgm:pt>
    <dgm:pt modelId="{98F291B9-D46B-4E2F-86C4-DE3CBF17C86E}" type="sibTrans" cxnId="{7966C9BC-ADF8-4BA2-95D0-D20A3050C318}">
      <dgm:prSet/>
      <dgm:spPr/>
      <dgm:t>
        <a:bodyPr/>
        <a:lstStyle/>
        <a:p>
          <a:endParaRPr lang="en-US"/>
        </a:p>
      </dgm:t>
    </dgm:pt>
    <dgm:pt modelId="{50AA1AF1-4D5C-4E4E-95BA-9A3483D3870B}" type="pres">
      <dgm:prSet presAssocID="{6D9BA10B-ADB7-4944-9AE9-4C28B683FE86}" presName="Name0" presStyleCnt="0">
        <dgm:presLayoutVars>
          <dgm:dir/>
          <dgm:resizeHandles val="exact"/>
        </dgm:presLayoutVars>
      </dgm:prSet>
      <dgm:spPr/>
    </dgm:pt>
    <dgm:pt modelId="{42D31351-728B-4626-80EB-47BD81D02ADE}" type="pres">
      <dgm:prSet presAssocID="{91FD3D64-0AAD-49ED-858B-FF2406B94FD4}" presName="node" presStyleLbl="node1" presStyleIdx="0" presStyleCnt="1">
        <dgm:presLayoutVars>
          <dgm:bulletEnabled val="1"/>
        </dgm:presLayoutVars>
      </dgm:prSet>
      <dgm:spPr/>
    </dgm:pt>
  </dgm:ptLst>
  <dgm:cxnLst>
    <dgm:cxn modelId="{83E52D01-8A95-43A4-84FC-F1DB1A797D10}" type="presOf" srcId="{6D9BA10B-ADB7-4944-9AE9-4C28B683FE86}" destId="{50AA1AF1-4D5C-4E4E-95BA-9A3483D3870B}" srcOrd="0" destOrd="0" presId="urn:microsoft.com/office/officeart/2016/7/layout/RepeatingBendingProcessNew"/>
    <dgm:cxn modelId="{C5356F6A-8672-4093-BC03-E76557BA121F}" srcId="{6D9BA10B-ADB7-4944-9AE9-4C28B683FE86}" destId="{91FD3D64-0AAD-49ED-858B-FF2406B94FD4}" srcOrd="0" destOrd="0" parTransId="{3FFB6AA5-5D39-4275-ACE8-F1897BC3691F}" sibTransId="{A25A3853-629E-4D6E-A513-350F4DA7742F}"/>
    <dgm:cxn modelId="{F3C9317E-876B-415A-906E-69A3A3434CDC}" type="presOf" srcId="{51DF7D6F-B6BC-4DF0-A577-8E8E4BDD87D0}" destId="{42D31351-728B-4626-80EB-47BD81D02ADE}" srcOrd="0" destOrd="4" presId="urn:microsoft.com/office/officeart/2016/7/layout/RepeatingBendingProcessNew"/>
    <dgm:cxn modelId="{4D452883-8AF8-4716-A6FF-7B9328F00775}" type="presOf" srcId="{AB42091F-F69A-42AD-9433-7AFD3B8779CD}" destId="{42D31351-728B-4626-80EB-47BD81D02ADE}" srcOrd="0" destOrd="1" presId="urn:microsoft.com/office/officeart/2016/7/layout/RepeatingBendingProcessNew"/>
    <dgm:cxn modelId="{A4D9D3A5-3DC2-422F-A2CE-FF0F35BE2C2D}" type="presOf" srcId="{F6439F40-0179-4224-92B4-A477E6D6DFEE}" destId="{42D31351-728B-4626-80EB-47BD81D02ADE}" srcOrd="0" destOrd="2" presId="urn:microsoft.com/office/officeart/2016/7/layout/RepeatingBendingProcessNew"/>
    <dgm:cxn modelId="{FACC23AC-2796-4431-B430-95DAA2B679AF}" type="presOf" srcId="{91FD3D64-0AAD-49ED-858B-FF2406B94FD4}" destId="{42D31351-728B-4626-80EB-47BD81D02ADE}" srcOrd="0" destOrd="0" presId="urn:microsoft.com/office/officeart/2016/7/layout/RepeatingBendingProcessNew"/>
    <dgm:cxn modelId="{7966C9BC-ADF8-4BA2-95D0-D20A3050C318}" srcId="{91FD3D64-0AAD-49ED-858B-FF2406B94FD4}" destId="{51DF7D6F-B6BC-4DF0-A577-8E8E4BDD87D0}" srcOrd="3" destOrd="0" parTransId="{2A5E599B-B0E2-4E97-88F8-1F1DF3D6324F}" sibTransId="{98F291B9-D46B-4E2F-86C4-DE3CBF17C86E}"/>
    <dgm:cxn modelId="{E0CA4CBE-FBE3-46B7-8EA7-E74787806E62}" srcId="{91FD3D64-0AAD-49ED-858B-FF2406B94FD4}" destId="{F22E24AE-131D-434C-8680-ABF03A64372B}" srcOrd="2" destOrd="0" parTransId="{9BEA4B04-0694-4E4C-82C4-E81BAAC077B5}" sibTransId="{4C47EA12-64CC-412F-B288-5324E3E11C61}"/>
    <dgm:cxn modelId="{7DE4F7D8-A820-4AF3-95FE-B6A8675BDD04}" srcId="{91FD3D64-0AAD-49ED-858B-FF2406B94FD4}" destId="{AB42091F-F69A-42AD-9433-7AFD3B8779CD}" srcOrd="0" destOrd="0" parTransId="{08FF4FF7-916E-44FD-97ED-188B4F67FBB1}" sibTransId="{CE4BAA27-181D-4A7A-9996-B3D736EC1135}"/>
    <dgm:cxn modelId="{98A2C2DD-9E1C-462C-8D27-C1F724AF63F7}" srcId="{91FD3D64-0AAD-49ED-858B-FF2406B94FD4}" destId="{F6439F40-0179-4224-92B4-A477E6D6DFEE}" srcOrd="1" destOrd="0" parTransId="{E7AC1C06-8A4B-4448-BB28-A4535DFC45B3}" sibTransId="{C0F69A1A-3C1F-4C8E-B1D3-D0C0A3E104C7}"/>
    <dgm:cxn modelId="{52B88AE6-2D76-4135-943D-4DDC44884975}" type="presOf" srcId="{F22E24AE-131D-434C-8680-ABF03A64372B}" destId="{42D31351-728B-4626-80EB-47BD81D02ADE}" srcOrd="0" destOrd="3" presId="urn:microsoft.com/office/officeart/2016/7/layout/RepeatingBendingProcessNew"/>
    <dgm:cxn modelId="{9AD1FF16-06E3-4BBD-B127-60F830973D23}" type="presParOf" srcId="{50AA1AF1-4D5C-4E4E-95BA-9A3483D3870B}" destId="{42D31351-728B-4626-80EB-47BD81D02ADE}" srcOrd="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E0F342-0F49-4902-A903-D517C9C6AAB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5954D3A2-4A57-4AC2-9FEE-42A4DC6D2EAD}">
      <dgm:prSet custT="1"/>
      <dgm:spPr/>
      <dgm:t>
        <a:bodyPr/>
        <a:lstStyle/>
        <a:p>
          <a:r>
            <a:rPr lang="en-US" sz="1400" dirty="0">
              <a:latin typeface="Arial" panose="020B0604020202020204" pitchFamily="34" charset="0"/>
              <a:cs typeface="Arial" panose="020B0604020202020204" pitchFamily="34" charset="0"/>
            </a:rPr>
            <a:t>Complicated open-ended problem-based tasks require learners to contemplate multiple aspects and rationales, which enhance their skills related to analytical and evaluative development (</a:t>
          </a:r>
          <a:r>
            <a:rPr lang="en-US" sz="1400" dirty="0" err="1">
              <a:latin typeface="Arial" panose="020B0604020202020204" pitchFamily="34" charset="0"/>
              <a:cs typeface="Arial" panose="020B0604020202020204" pitchFamily="34" charset="0"/>
            </a:rPr>
            <a:t>Warsah</a:t>
          </a:r>
          <a:r>
            <a:rPr lang="en-US" sz="1400" dirty="0">
              <a:latin typeface="Arial" panose="020B0604020202020204" pitchFamily="34" charset="0"/>
              <a:cs typeface="Arial" panose="020B0604020202020204" pitchFamily="34" charset="0"/>
            </a:rPr>
            <a:t> et al., 2021).</a:t>
          </a:r>
          <a:endParaRPr lang="en-GB" sz="1400" dirty="0">
            <a:latin typeface="Arial" panose="020B0604020202020204" pitchFamily="34" charset="0"/>
            <a:cs typeface="Arial" panose="020B0604020202020204" pitchFamily="34" charset="0"/>
          </a:endParaRPr>
        </a:p>
      </dgm:t>
    </dgm:pt>
    <dgm:pt modelId="{539A8E42-A50B-4D92-9CAC-E84A9294F88B}" type="parTrans" cxnId="{51C3274A-90FF-40A8-8F1D-FD271A33A078}">
      <dgm:prSet/>
      <dgm:spPr/>
      <dgm:t>
        <a:bodyPr/>
        <a:lstStyle/>
        <a:p>
          <a:endParaRPr lang="en-GB"/>
        </a:p>
      </dgm:t>
    </dgm:pt>
    <dgm:pt modelId="{D0F51A4D-EF45-41E2-BC46-E7158703E303}" type="sibTrans" cxnId="{51C3274A-90FF-40A8-8F1D-FD271A33A078}">
      <dgm:prSet/>
      <dgm:spPr/>
      <dgm:t>
        <a:bodyPr/>
        <a:lstStyle/>
        <a:p>
          <a:endParaRPr lang="en-GB"/>
        </a:p>
      </dgm:t>
    </dgm:pt>
    <dgm:pt modelId="{D1786E4E-1E00-4208-84D5-0248657FBE79}" type="pres">
      <dgm:prSet presAssocID="{90E0F342-0F49-4902-A903-D517C9C6AAB7}" presName="linear" presStyleCnt="0">
        <dgm:presLayoutVars>
          <dgm:animLvl val="lvl"/>
          <dgm:resizeHandles val="exact"/>
        </dgm:presLayoutVars>
      </dgm:prSet>
      <dgm:spPr/>
    </dgm:pt>
    <dgm:pt modelId="{AC2621FE-1D6A-4196-A32C-DB05CBD21FDA}" type="pres">
      <dgm:prSet presAssocID="{5954D3A2-4A57-4AC2-9FEE-42A4DC6D2EAD}" presName="parentText" presStyleLbl="node1" presStyleIdx="0" presStyleCnt="1">
        <dgm:presLayoutVars>
          <dgm:chMax val="0"/>
          <dgm:bulletEnabled val="1"/>
        </dgm:presLayoutVars>
      </dgm:prSet>
      <dgm:spPr/>
    </dgm:pt>
  </dgm:ptLst>
  <dgm:cxnLst>
    <dgm:cxn modelId="{51C3274A-90FF-40A8-8F1D-FD271A33A078}" srcId="{90E0F342-0F49-4902-A903-D517C9C6AAB7}" destId="{5954D3A2-4A57-4AC2-9FEE-42A4DC6D2EAD}" srcOrd="0" destOrd="0" parTransId="{539A8E42-A50B-4D92-9CAC-E84A9294F88B}" sibTransId="{D0F51A4D-EF45-41E2-BC46-E7158703E303}"/>
    <dgm:cxn modelId="{B1C2E954-1447-478B-BB7B-FA7D8070B9DD}" type="presOf" srcId="{5954D3A2-4A57-4AC2-9FEE-42A4DC6D2EAD}" destId="{AC2621FE-1D6A-4196-A32C-DB05CBD21FDA}" srcOrd="0" destOrd="0" presId="urn:microsoft.com/office/officeart/2005/8/layout/vList2"/>
    <dgm:cxn modelId="{58A6DFAB-F2F9-4C56-A7D3-B65AF841282C}" type="presOf" srcId="{90E0F342-0F49-4902-A903-D517C9C6AAB7}" destId="{D1786E4E-1E00-4208-84D5-0248657FBE79}" srcOrd="0" destOrd="0" presId="urn:microsoft.com/office/officeart/2005/8/layout/vList2"/>
    <dgm:cxn modelId="{B751EA2A-04E5-48CC-84DD-2CF7EDAD832D}" type="presParOf" srcId="{D1786E4E-1E00-4208-84D5-0248657FBE79}" destId="{AC2621FE-1D6A-4196-A32C-DB05CBD21FDA}"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694DA9-8C1B-4C8C-8695-9C14B3F2CD0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AD33AC7F-EA18-4895-8E05-632F7D73D03B}">
      <dgm:prSet custT="1"/>
      <dgm:spPr/>
      <dgm:t>
        <a:bodyPr/>
        <a:lstStyle/>
        <a:p>
          <a:r>
            <a:rPr lang="en-US" sz="1400" dirty="0">
              <a:latin typeface="Arial" panose="020B0604020202020204" pitchFamily="34" charset="0"/>
              <a:cs typeface="Arial" panose="020B0604020202020204" pitchFamily="34" charset="0"/>
            </a:rPr>
            <a:t>Communication means lots of discussion, negotiation, and peer feedback that develop clarity in expression, active listening, and synthesizing another's ideas as skills for one's professional practice (</a:t>
          </a:r>
          <a:r>
            <a:rPr lang="en-US" sz="1400" dirty="0" err="1">
              <a:latin typeface="Arial" panose="020B0604020202020204" pitchFamily="34" charset="0"/>
              <a:cs typeface="Arial" panose="020B0604020202020204" pitchFamily="34" charset="0"/>
            </a:rPr>
            <a:t>Sidgi</a:t>
          </a:r>
          <a:r>
            <a:rPr lang="en-US" sz="1400" dirty="0">
              <a:latin typeface="Arial" panose="020B0604020202020204" pitchFamily="34" charset="0"/>
              <a:cs typeface="Arial" panose="020B0604020202020204" pitchFamily="34" charset="0"/>
            </a:rPr>
            <a:t>, 2022).</a:t>
          </a:r>
          <a:endParaRPr lang="en-GB" sz="1400" dirty="0">
            <a:latin typeface="Arial" panose="020B0604020202020204" pitchFamily="34" charset="0"/>
            <a:cs typeface="Arial" panose="020B0604020202020204" pitchFamily="34" charset="0"/>
          </a:endParaRPr>
        </a:p>
      </dgm:t>
    </dgm:pt>
    <dgm:pt modelId="{412775B0-9387-4878-B46C-AAA8C7E62A55}" type="parTrans" cxnId="{4827CBA0-7D89-493F-9631-DBAEEB93D32E}">
      <dgm:prSet/>
      <dgm:spPr/>
      <dgm:t>
        <a:bodyPr/>
        <a:lstStyle/>
        <a:p>
          <a:endParaRPr lang="en-GB"/>
        </a:p>
      </dgm:t>
    </dgm:pt>
    <dgm:pt modelId="{89D9282B-FE16-4CC1-940E-2EBEE7C9183A}" type="sibTrans" cxnId="{4827CBA0-7D89-493F-9631-DBAEEB93D32E}">
      <dgm:prSet/>
      <dgm:spPr/>
      <dgm:t>
        <a:bodyPr/>
        <a:lstStyle/>
        <a:p>
          <a:endParaRPr lang="en-GB"/>
        </a:p>
      </dgm:t>
    </dgm:pt>
    <dgm:pt modelId="{9CECA12E-20F3-4813-87C9-5B566B7AF9F3}" type="pres">
      <dgm:prSet presAssocID="{54694DA9-8C1B-4C8C-8695-9C14B3F2CD00}" presName="linear" presStyleCnt="0">
        <dgm:presLayoutVars>
          <dgm:animLvl val="lvl"/>
          <dgm:resizeHandles val="exact"/>
        </dgm:presLayoutVars>
      </dgm:prSet>
      <dgm:spPr/>
    </dgm:pt>
    <dgm:pt modelId="{6BB11388-07E0-4782-B824-5E010530675E}" type="pres">
      <dgm:prSet presAssocID="{AD33AC7F-EA18-4895-8E05-632F7D73D03B}" presName="parentText" presStyleLbl="node1" presStyleIdx="0" presStyleCnt="1">
        <dgm:presLayoutVars>
          <dgm:chMax val="0"/>
          <dgm:bulletEnabled val="1"/>
        </dgm:presLayoutVars>
      </dgm:prSet>
      <dgm:spPr/>
    </dgm:pt>
  </dgm:ptLst>
  <dgm:cxnLst>
    <dgm:cxn modelId="{15F0C367-ECDF-49C7-B607-897F7FD1B152}" type="presOf" srcId="{54694DA9-8C1B-4C8C-8695-9C14B3F2CD00}" destId="{9CECA12E-20F3-4813-87C9-5B566B7AF9F3}" srcOrd="0" destOrd="0" presId="urn:microsoft.com/office/officeart/2005/8/layout/vList2"/>
    <dgm:cxn modelId="{4827CBA0-7D89-493F-9631-DBAEEB93D32E}" srcId="{54694DA9-8C1B-4C8C-8695-9C14B3F2CD00}" destId="{AD33AC7F-EA18-4895-8E05-632F7D73D03B}" srcOrd="0" destOrd="0" parTransId="{412775B0-9387-4878-B46C-AAA8C7E62A55}" sibTransId="{89D9282B-FE16-4CC1-940E-2EBEE7C9183A}"/>
    <dgm:cxn modelId="{1C68ABA8-9D32-4971-B022-780628E4EB23}" type="presOf" srcId="{AD33AC7F-EA18-4895-8E05-632F7D73D03B}" destId="{6BB11388-07E0-4782-B824-5E010530675E}" srcOrd="0" destOrd="0" presId="urn:microsoft.com/office/officeart/2005/8/layout/vList2"/>
    <dgm:cxn modelId="{10FDB9FB-6267-4987-8156-3FBC11EDA66E}" type="presParOf" srcId="{9CECA12E-20F3-4813-87C9-5B566B7AF9F3}" destId="{6BB11388-07E0-4782-B824-5E010530675E}"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FCDCCD-C092-43BC-83BA-B3BDFD4527F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99CAFAA0-5656-410F-9B3A-02455CD08342}">
      <dgm:prSet custT="1"/>
      <dgm:spPr/>
      <dgm:t>
        <a:bodyPr/>
        <a:lstStyle/>
        <a:p>
          <a:r>
            <a:rPr lang="en-US" sz="1400" dirty="0">
              <a:latin typeface="Arial" panose="020B0604020202020204" pitchFamily="34" charset="0"/>
              <a:cs typeface="Arial" panose="020B0604020202020204" pitchFamily="34" charset="0"/>
            </a:rPr>
            <a:t>Succeeding at completion of groups tasks, especially visualized tasks increases learners' self-perception of their ability. Mapping of concepts software, when embedded in collaborative process of work, influenced students' performance and confidence (Ma et al., 2023).</a:t>
          </a:r>
          <a:endParaRPr lang="en-GB" sz="1400" dirty="0">
            <a:latin typeface="Arial" panose="020B0604020202020204" pitchFamily="34" charset="0"/>
            <a:cs typeface="Arial" panose="020B0604020202020204" pitchFamily="34" charset="0"/>
          </a:endParaRPr>
        </a:p>
      </dgm:t>
    </dgm:pt>
    <dgm:pt modelId="{34798C16-AFE7-477D-9898-BE1039099B10}" type="parTrans" cxnId="{48EA46E7-A601-479C-8F31-C52A5643CB21}">
      <dgm:prSet/>
      <dgm:spPr/>
      <dgm:t>
        <a:bodyPr/>
        <a:lstStyle/>
        <a:p>
          <a:endParaRPr lang="en-GB"/>
        </a:p>
      </dgm:t>
    </dgm:pt>
    <dgm:pt modelId="{658DE14B-5B8C-40A1-9353-0DBE590897AF}" type="sibTrans" cxnId="{48EA46E7-A601-479C-8F31-C52A5643CB21}">
      <dgm:prSet/>
      <dgm:spPr/>
      <dgm:t>
        <a:bodyPr/>
        <a:lstStyle/>
        <a:p>
          <a:endParaRPr lang="en-GB"/>
        </a:p>
      </dgm:t>
    </dgm:pt>
    <dgm:pt modelId="{B82CE521-747D-4E5B-9A93-D43F00052FDC}" type="pres">
      <dgm:prSet presAssocID="{F6FCDCCD-C092-43BC-83BA-B3BDFD4527F2}" presName="linear" presStyleCnt="0">
        <dgm:presLayoutVars>
          <dgm:animLvl val="lvl"/>
          <dgm:resizeHandles val="exact"/>
        </dgm:presLayoutVars>
      </dgm:prSet>
      <dgm:spPr/>
    </dgm:pt>
    <dgm:pt modelId="{7F559CE8-5178-4748-A57F-0EE0ADBBEAF2}" type="pres">
      <dgm:prSet presAssocID="{99CAFAA0-5656-410F-9B3A-02455CD08342}" presName="parentText" presStyleLbl="node1" presStyleIdx="0" presStyleCnt="1">
        <dgm:presLayoutVars>
          <dgm:chMax val="0"/>
          <dgm:bulletEnabled val="1"/>
        </dgm:presLayoutVars>
      </dgm:prSet>
      <dgm:spPr/>
    </dgm:pt>
  </dgm:ptLst>
  <dgm:cxnLst>
    <dgm:cxn modelId="{0D38DB01-7473-4C60-ADE4-D8A84DE23584}" type="presOf" srcId="{F6FCDCCD-C092-43BC-83BA-B3BDFD4527F2}" destId="{B82CE521-747D-4E5B-9A93-D43F00052FDC}" srcOrd="0" destOrd="0" presId="urn:microsoft.com/office/officeart/2005/8/layout/vList2"/>
    <dgm:cxn modelId="{C5DA8C8F-98AF-4C88-9E38-0E04CEF3D38A}" type="presOf" srcId="{99CAFAA0-5656-410F-9B3A-02455CD08342}" destId="{7F559CE8-5178-4748-A57F-0EE0ADBBEAF2}" srcOrd="0" destOrd="0" presId="urn:microsoft.com/office/officeart/2005/8/layout/vList2"/>
    <dgm:cxn modelId="{48EA46E7-A601-479C-8F31-C52A5643CB21}" srcId="{F6FCDCCD-C092-43BC-83BA-B3BDFD4527F2}" destId="{99CAFAA0-5656-410F-9B3A-02455CD08342}" srcOrd="0" destOrd="0" parTransId="{34798C16-AFE7-477D-9898-BE1039099B10}" sibTransId="{658DE14B-5B8C-40A1-9353-0DBE590897AF}"/>
    <dgm:cxn modelId="{189BEB7B-3EC0-4D60-BF86-D4FDF9A7F85C}" type="presParOf" srcId="{B82CE521-747D-4E5B-9A93-D43F00052FDC}" destId="{7F559CE8-5178-4748-A57F-0EE0ADBBEAF2}"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0124FC-F91D-402C-810F-7E0F7A26B59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9AF6EC7D-A9C2-435D-9212-BFAB33AA15F3}">
      <dgm:prSet custT="1"/>
      <dgm:spPr/>
      <dgm:t>
        <a:bodyPr/>
        <a:lstStyle/>
        <a:p>
          <a:r>
            <a:rPr lang="en-US" sz="1400" dirty="0">
              <a:latin typeface="Arial" panose="020B0604020202020204" pitchFamily="34" charset="0"/>
              <a:cs typeface="Arial" panose="020B0604020202020204" pitchFamily="34" charset="0"/>
            </a:rPr>
            <a:t>Through task design, educators can ensure that each learner member has information or job roles assigned to them, while building reliance, trust, and a purpose for working together while decreasing social loafing. One study found that online groups reported using social interdependence much like face-to-face groups used social interdependence (Shimizu et al., 2022).</a:t>
          </a:r>
          <a:endParaRPr lang="en-GB" sz="1400" dirty="0">
            <a:latin typeface="Arial" panose="020B0604020202020204" pitchFamily="34" charset="0"/>
            <a:cs typeface="Arial" panose="020B0604020202020204" pitchFamily="34" charset="0"/>
          </a:endParaRPr>
        </a:p>
      </dgm:t>
    </dgm:pt>
    <dgm:pt modelId="{7C717F36-7A92-4DBF-83C0-B640E5BE1382}" type="parTrans" cxnId="{416294DC-657E-487E-A968-7BABE573E863}">
      <dgm:prSet/>
      <dgm:spPr/>
      <dgm:t>
        <a:bodyPr/>
        <a:lstStyle/>
        <a:p>
          <a:endParaRPr lang="en-GB"/>
        </a:p>
      </dgm:t>
    </dgm:pt>
    <dgm:pt modelId="{994FC0A6-0D8E-417A-AFCB-A6C928513B0A}" type="sibTrans" cxnId="{416294DC-657E-487E-A968-7BABE573E863}">
      <dgm:prSet/>
      <dgm:spPr/>
      <dgm:t>
        <a:bodyPr/>
        <a:lstStyle/>
        <a:p>
          <a:endParaRPr lang="en-GB"/>
        </a:p>
      </dgm:t>
    </dgm:pt>
    <dgm:pt modelId="{0961095C-96F7-4E3F-815F-6290BFFF5CBC}" type="pres">
      <dgm:prSet presAssocID="{A80124FC-F91D-402C-810F-7E0F7A26B59D}" presName="linear" presStyleCnt="0">
        <dgm:presLayoutVars>
          <dgm:animLvl val="lvl"/>
          <dgm:resizeHandles val="exact"/>
        </dgm:presLayoutVars>
      </dgm:prSet>
      <dgm:spPr/>
    </dgm:pt>
    <dgm:pt modelId="{C4D37E98-D995-4898-89FF-A0AA70DC014D}" type="pres">
      <dgm:prSet presAssocID="{9AF6EC7D-A9C2-435D-9212-BFAB33AA15F3}" presName="parentText" presStyleLbl="node1" presStyleIdx="0" presStyleCnt="1">
        <dgm:presLayoutVars>
          <dgm:chMax val="0"/>
          <dgm:bulletEnabled val="1"/>
        </dgm:presLayoutVars>
      </dgm:prSet>
      <dgm:spPr/>
    </dgm:pt>
  </dgm:ptLst>
  <dgm:cxnLst>
    <dgm:cxn modelId="{F50ECD20-FDC8-49BD-989F-82A3D856CCE9}" type="presOf" srcId="{A80124FC-F91D-402C-810F-7E0F7A26B59D}" destId="{0961095C-96F7-4E3F-815F-6290BFFF5CBC}" srcOrd="0" destOrd="0" presId="urn:microsoft.com/office/officeart/2005/8/layout/vList2"/>
    <dgm:cxn modelId="{E8FDBF2B-80A6-4E3D-AA84-DA100FB0ACBB}" type="presOf" srcId="{9AF6EC7D-A9C2-435D-9212-BFAB33AA15F3}" destId="{C4D37E98-D995-4898-89FF-A0AA70DC014D}" srcOrd="0" destOrd="0" presId="urn:microsoft.com/office/officeart/2005/8/layout/vList2"/>
    <dgm:cxn modelId="{416294DC-657E-487E-A968-7BABE573E863}" srcId="{A80124FC-F91D-402C-810F-7E0F7A26B59D}" destId="{9AF6EC7D-A9C2-435D-9212-BFAB33AA15F3}" srcOrd="0" destOrd="0" parTransId="{7C717F36-7A92-4DBF-83C0-B640E5BE1382}" sibTransId="{994FC0A6-0D8E-417A-AFCB-A6C928513B0A}"/>
    <dgm:cxn modelId="{CBBF0A4E-7068-40F2-B9A6-28EC37C03B2C}" type="presParOf" srcId="{0961095C-96F7-4E3F-815F-6290BFFF5CBC}" destId="{C4D37E98-D995-4898-89FF-A0AA70DC014D}"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BBEBCA-886F-4C1E-AD91-40268856488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6182A3A3-6293-4568-8072-5C9198957698}">
      <dgm:prSet custT="1"/>
      <dgm:spPr/>
      <dgm:t>
        <a:bodyPr/>
        <a:lstStyle/>
        <a:p>
          <a:r>
            <a:rPr lang="en-US" sz="1400" dirty="0">
              <a:latin typeface="Arial" panose="020B0604020202020204" pitchFamily="34" charset="0"/>
              <a:cs typeface="Arial" panose="020B0604020202020204" pitchFamily="34" charset="0"/>
            </a:rPr>
            <a:t>Collaborative learning, including deliberate consideration, embedded role emphasis and technology has enhanced critical thinking, communication, retention, self-efficacy, socialisation bonds, and inclusive practice.</a:t>
          </a:r>
          <a:endParaRPr lang="en-GB" sz="1400" dirty="0">
            <a:latin typeface="Arial" panose="020B0604020202020204" pitchFamily="34" charset="0"/>
            <a:cs typeface="Arial" panose="020B0604020202020204" pitchFamily="34" charset="0"/>
          </a:endParaRPr>
        </a:p>
      </dgm:t>
    </dgm:pt>
    <dgm:pt modelId="{FCE73606-8E95-477F-BD5A-C8DD2F5E5E2F}" type="parTrans" cxnId="{9EA964F8-2BC6-4ED7-AEB2-BE89C58B02E3}">
      <dgm:prSet/>
      <dgm:spPr/>
      <dgm:t>
        <a:bodyPr/>
        <a:lstStyle/>
        <a:p>
          <a:endParaRPr lang="en-GB"/>
        </a:p>
      </dgm:t>
    </dgm:pt>
    <dgm:pt modelId="{F695DFF8-5D51-40A5-A600-2BD87F9D0F0C}" type="sibTrans" cxnId="{9EA964F8-2BC6-4ED7-AEB2-BE89C58B02E3}">
      <dgm:prSet/>
      <dgm:spPr/>
      <dgm:t>
        <a:bodyPr/>
        <a:lstStyle/>
        <a:p>
          <a:endParaRPr lang="en-GB"/>
        </a:p>
      </dgm:t>
    </dgm:pt>
    <dgm:pt modelId="{40B3DE6E-48ED-4940-A2E9-BB32D8BDA22C}" type="pres">
      <dgm:prSet presAssocID="{FFBBEBCA-886F-4C1E-AD91-402688564883}" presName="linear" presStyleCnt="0">
        <dgm:presLayoutVars>
          <dgm:animLvl val="lvl"/>
          <dgm:resizeHandles val="exact"/>
        </dgm:presLayoutVars>
      </dgm:prSet>
      <dgm:spPr/>
    </dgm:pt>
    <dgm:pt modelId="{23F155DD-34AE-4FFC-9FD8-F3B8A44731FD}" type="pres">
      <dgm:prSet presAssocID="{6182A3A3-6293-4568-8072-5C9198957698}" presName="parentText" presStyleLbl="node1" presStyleIdx="0" presStyleCnt="1">
        <dgm:presLayoutVars>
          <dgm:chMax val="0"/>
          <dgm:bulletEnabled val="1"/>
        </dgm:presLayoutVars>
      </dgm:prSet>
      <dgm:spPr/>
    </dgm:pt>
  </dgm:ptLst>
  <dgm:cxnLst>
    <dgm:cxn modelId="{7573640B-4011-4CD1-8174-20F3D16FF9A8}" type="presOf" srcId="{6182A3A3-6293-4568-8072-5C9198957698}" destId="{23F155DD-34AE-4FFC-9FD8-F3B8A44731FD}" srcOrd="0" destOrd="0" presId="urn:microsoft.com/office/officeart/2005/8/layout/vList2"/>
    <dgm:cxn modelId="{B0249530-A21D-4196-B8DA-77822A6B50B2}" type="presOf" srcId="{FFBBEBCA-886F-4C1E-AD91-402688564883}" destId="{40B3DE6E-48ED-4940-A2E9-BB32D8BDA22C}" srcOrd="0" destOrd="0" presId="urn:microsoft.com/office/officeart/2005/8/layout/vList2"/>
    <dgm:cxn modelId="{9EA964F8-2BC6-4ED7-AEB2-BE89C58B02E3}" srcId="{FFBBEBCA-886F-4C1E-AD91-402688564883}" destId="{6182A3A3-6293-4568-8072-5C9198957698}" srcOrd="0" destOrd="0" parTransId="{FCE73606-8E95-477F-BD5A-C8DD2F5E5E2F}" sibTransId="{F695DFF8-5D51-40A5-A600-2BD87F9D0F0C}"/>
    <dgm:cxn modelId="{A169E767-0DF4-4FA1-885E-524187F28134}" type="presParOf" srcId="{40B3DE6E-48ED-4940-A2E9-BB32D8BDA22C}" destId="{23F155DD-34AE-4FFC-9FD8-F3B8A44731FD}" srcOrd="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D31351-728B-4626-80EB-47BD81D02ADE}">
      <dsp:nvSpPr>
        <dsp:cNvPr id="0" name=""/>
        <dsp:cNvSpPr/>
      </dsp:nvSpPr>
      <dsp:spPr>
        <a:xfrm>
          <a:off x="2226" y="623300"/>
          <a:ext cx="4554972" cy="273298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3197" tIns="234285" rIns="223197" bIns="234285" numCol="1" spcCol="1270" anchor="t" anchorCtr="0">
          <a:noAutofit/>
        </a:bodyPr>
        <a:lstStyle/>
        <a:p>
          <a:pPr marL="0" lvl="0" indent="0" algn="l"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Cooperative vs Collaborative Learning Overview</a:t>
          </a:r>
        </a:p>
        <a:p>
          <a:pPr marL="114300" lvl="1" indent="-114300" algn="l" defTabSz="622300">
            <a:lnSpc>
              <a:spcPct val="90000"/>
            </a:lnSpc>
            <a:spcBef>
              <a:spcPct val="0"/>
            </a:spcBef>
            <a:spcAft>
              <a:spcPct val="15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Cooperative learning assigns clear roles and tasks to students, ensuring no one "hides" in the group.</a:t>
          </a:r>
        </a:p>
        <a:p>
          <a:pPr marL="114300" lvl="1" indent="-114300" algn="l" defTabSz="622300">
            <a:lnSpc>
              <a:spcPct val="90000"/>
            </a:lnSpc>
            <a:spcBef>
              <a:spcPct val="0"/>
            </a:spcBef>
            <a:spcAft>
              <a:spcPct val="15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Collaborative learning is fluid, allowing students to negotiate roles and co-construct knowledge.</a:t>
          </a:r>
        </a:p>
        <a:p>
          <a:pPr marL="114300" lvl="1" indent="-114300" algn="l" defTabSz="622300">
            <a:lnSpc>
              <a:spcPct val="90000"/>
            </a:lnSpc>
            <a:spcBef>
              <a:spcPct val="0"/>
            </a:spcBef>
            <a:spcAft>
              <a:spcPct val="15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Early models (1950s-1970s) focused on small, face-to-face groups with turn-taking and task rotation.</a:t>
          </a:r>
        </a:p>
        <a:p>
          <a:pPr marL="114300" lvl="1" indent="-114300" algn="l" defTabSz="622300">
            <a:lnSpc>
              <a:spcPct val="90000"/>
            </a:lnSpc>
            <a:spcBef>
              <a:spcPct val="0"/>
            </a:spcBef>
            <a:spcAft>
              <a:spcPct val="15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Since the 2000s, computer-supported collaborative learning (CSCL) introduces asynchronous and synchronous tools for global teams and richer interaction data.</a:t>
          </a:r>
        </a:p>
      </dsp:txBody>
      <dsp:txXfrm>
        <a:off x="2226" y="623300"/>
        <a:ext cx="4554972" cy="27329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2621FE-1D6A-4196-A32C-DB05CBD21FDA}">
      <dsp:nvSpPr>
        <dsp:cNvPr id="0" name=""/>
        <dsp:cNvSpPr/>
      </dsp:nvSpPr>
      <dsp:spPr>
        <a:xfrm>
          <a:off x="0" y="1381392"/>
          <a:ext cx="4559425"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Complicated open-ended problem-based tasks require learners to contemplate multiple aspects and rationales, which enhance their skills related to analytical and evaluative development (</a:t>
          </a:r>
          <a:r>
            <a:rPr lang="en-US" sz="1400" kern="1200" dirty="0" err="1">
              <a:latin typeface="Arial" panose="020B0604020202020204" pitchFamily="34" charset="0"/>
              <a:cs typeface="Arial" panose="020B0604020202020204" pitchFamily="34" charset="0"/>
            </a:rPr>
            <a:t>Warsah</a:t>
          </a:r>
          <a:r>
            <a:rPr lang="en-US" sz="1400" kern="1200" dirty="0">
              <a:latin typeface="Arial" panose="020B0604020202020204" pitchFamily="34" charset="0"/>
              <a:cs typeface="Arial" panose="020B0604020202020204" pitchFamily="34" charset="0"/>
            </a:rPr>
            <a:t> et al., 2021).</a:t>
          </a:r>
          <a:endParaRPr lang="en-GB" sz="1400" kern="1200" dirty="0">
            <a:latin typeface="Arial" panose="020B0604020202020204" pitchFamily="34" charset="0"/>
            <a:cs typeface="Arial" panose="020B0604020202020204" pitchFamily="34" charset="0"/>
          </a:endParaRPr>
        </a:p>
      </dsp:txBody>
      <dsp:txXfrm>
        <a:off x="59399" y="1440791"/>
        <a:ext cx="4440627"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B11388-07E0-4782-B824-5E010530675E}">
      <dsp:nvSpPr>
        <dsp:cNvPr id="0" name=""/>
        <dsp:cNvSpPr/>
      </dsp:nvSpPr>
      <dsp:spPr>
        <a:xfrm>
          <a:off x="0" y="1381392"/>
          <a:ext cx="4559425"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Communication means lots of discussion, negotiation, and peer feedback that develop clarity in expression, active listening, and synthesizing another's ideas as skills for one's professional practice (</a:t>
          </a:r>
          <a:r>
            <a:rPr lang="en-US" sz="1400" kern="1200" dirty="0" err="1">
              <a:latin typeface="Arial" panose="020B0604020202020204" pitchFamily="34" charset="0"/>
              <a:cs typeface="Arial" panose="020B0604020202020204" pitchFamily="34" charset="0"/>
            </a:rPr>
            <a:t>Sidgi</a:t>
          </a:r>
          <a:r>
            <a:rPr lang="en-US" sz="1400" kern="1200" dirty="0">
              <a:latin typeface="Arial" panose="020B0604020202020204" pitchFamily="34" charset="0"/>
              <a:cs typeface="Arial" panose="020B0604020202020204" pitchFamily="34" charset="0"/>
            </a:rPr>
            <a:t>, 2022).</a:t>
          </a:r>
          <a:endParaRPr lang="en-GB" sz="1400" kern="1200" dirty="0">
            <a:latin typeface="Arial" panose="020B0604020202020204" pitchFamily="34" charset="0"/>
            <a:cs typeface="Arial" panose="020B0604020202020204" pitchFamily="34" charset="0"/>
          </a:endParaRPr>
        </a:p>
      </dsp:txBody>
      <dsp:txXfrm>
        <a:off x="59399" y="1440791"/>
        <a:ext cx="4440627" cy="1098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59CE8-5178-4748-A57F-0EE0ADBBEAF2}">
      <dsp:nvSpPr>
        <dsp:cNvPr id="0" name=""/>
        <dsp:cNvSpPr/>
      </dsp:nvSpPr>
      <dsp:spPr>
        <a:xfrm>
          <a:off x="0" y="1305342"/>
          <a:ext cx="4559425" cy="13689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Succeeding at completion of groups tasks, especially visualized tasks increases learners' self-perception of their ability. Mapping of concepts software, when embedded in collaborative process of work, influenced students' performance and confidence (Ma et al., 2023).</a:t>
          </a:r>
          <a:endParaRPr lang="en-GB" sz="1400" kern="1200" dirty="0">
            <a:latin typeface="Arial" panose="020B0604020202020204" pitchFamily="34" charset="0"/>
            <a:cs typeface="Arial" panose="020B0604020202020204" pitchFamily="34" charset="0"/>
          </a:endParaRPr>
        </a:p>
      </dsp:txBody>
      <dsp:txXfrm>
        <a:off x="66824" y="1372166"/>
        <a:ext cx="4425777" cy="12352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D37E98-D995-4898-89FF-A0AA70DC014D}">
      <dsp:nvSpPr>
        <dsp:cNvPr id="0" name=""/>
        <dsp:cNvSpPr/>
      </dsp:nvSpPr>
      <dsp:spPr>
        <a:xfrm>
          <a:off x="0" y="1210279"/>
          <a:ext cx="4559425" cy="15590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Through task design, educators can ensure that each learner member has information or job roles assigned to them, while building reliance, trust, and a purpose for working together while decreasing social loafing. One study found that online groups reported using social interdependence much like face-to-face groups used social interdependence (Shimizu et al., 2022).</a:t>
          </a:r>
          <a:endParaRPr lang="en-GB" sz="1400" kern="1200" dirty="0">
            <a:latin typeface="Arial" panose="020B0604020202020204" pitchFamily="34" charset="0"/>
            <a:cs typeface="Arial" panose="020B0604020202020204" pitchFamily="34" charset="0"/>
          </a:endParaRPr>
        </a:p>
      </dsp:txBody>
      <dsp:txXfrm>
        <a:off x="76105" y="1286384"/>
        <a:ext cx="4407215" cy="14068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F155DD-34AE-4FFC-9FD8-F3B8A44731FD}">
      <dsp:nvSpPr>
        <dsp:cNvPr id="0" name=""/>
        <dsp:cNvSpPr/>
      </dsp:nvSpPr>
      <dsp:spPr>
        <a:xfrm>
          <a:off x="0" y="903451"/>
          <a:ext cx="5837750"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Collaborative learning, including deliberate consideration, embedded role emphasis and technology has enhanced critical thinking, communication, retention, self-efficacy, socialisation bonds, and inclusive practice.</a:t>
          </a:r>
          <a:endParaRPr lang="en-GB" sz="1400" kern="1200" dirty="0">
            <a:latin typeface="Arial" panose="020B0604020202020204" pitchFamily="34" charset="0"/>
            <a:cs typeface="Arial" panose="020B0604020202020204" pitchFamily="34" charset="0"/>
          </a:endParaRPr>
        </a:p>
      </dsp:txBody>
      <dsp:txXfrm>
        <a:off x="59399" y="962850"/>
        <a:ext cx="5718952" cy="109800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12B9B-4A94-E7B9-4D4C-ACEB7B1D6F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110F40-940A-F3E9-16E1-72948A54BD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474C99-D057-BE86-A54D-E8AE6FC5D934}"/>
              </a:ext>
            </a:extLst>
          </p:cNvPr>
          <p:cNvSpPr>
            <a:spLocks noGrp="1"/>
          </p:cNvSpPr>
          <p:nvPr>
            <p:ph type="dt" sz="half" idx="10"/>
          </p:nvPr>
        </p:nvSpPr>
        <p:spPr/>
        <p:txBody>
          <a:bodyPr/>
          <a:lstStyle/>
          <a:p>
            <a:fld id="{FA5DFFDB-5F0B-4D7A-AAAA-6A6E4E9B2A94}" type="datetimeFigureOut">
              <a:rPr lang="en-GB" smtClean="0"/>
              <a:t>18/07/2025</a:t>
            </a:fld>
            <a:endParaRPr lang="en-GB"/>
          </a:p>
        </p:txBody>
      </p:sp>
      <p:sp>
        <p:nvSpPr>
          <p:cNvPr id="5" name="Footer Placeholder 4">
            <a:extLst>
              <a:ext uri="{FF2B5EF4-FFF2-40B4-BE49-F238E27FC236}">
                <a16:creationId xmlns:a16="http://schemas.microsoft.com/office/drawing/2014/main" id="{D4B6A6BC-6563-CABD-E977-66AB93476B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CC496C-5B65-005B-6DA6-778EEBCAD160}"/>
              </a:ext>
            </a:extLst>
          </p:cNvPr>
          <p:cNvSpPr>
            <a:spLocks noGrp="1"/>
          </p:cNvSpPr>
          <p:nvPr>
            <p:ph type="sldNum" sz="quarter" idx="12"/>
          </p:nvPr>
        </p:nvSpPr>
        <p:spPr/>
        <p:txBody>
          <a:bodyPr/>
          <a:lstStyle/>
          <a:p>
            <a:fld id="{A3204F91-ED30-458A-99CF-EBF1ED17BEBC}" type="slidenum">
              <a:rPr lang="en-GB" smtClean="0"/>
              <a:t>‹#›</a:t>
            </a:fld>
            <a:endParaRPr lang="en-GB"/>
          </a:p>
        </p:txBody>
      </p:sp>
    </p:spTree>
    <p:extLst>
      <p:ext uri="{BB962C8B-B14F-4D97-AF65-F5344CB8AC3E}">
        <p14:creationId xmlns:p14="http://schemas.microsoft.com/office/powerpoint/2010/main" val="3726395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8B3C7-73AA-3331-37EC-0D42A788C0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BACE90-2E21-6A65-742A-B7D7F5D0F6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F86D19-DE35-AF7A-D3DD-F21FA0E193BA}"/>
              </a:ext>
            </a:extLst>
          </p:cNvPr>
          <p:cNvSpPr>
            <a:spLocks noGrp="1"/>
          </p:cNvSpPr>
          <p:nvPr>
            <p:ph type="dt" sz="half" idx="10"/>
          </p:nvPr>
        </p:nvSpPr>
        <p:spPr/>
        <p:txBody>
          <a:bodyPr/>
          <a:lstStyle/>
          <a:p>
            <a:fld id="{FA5DFFDB-5F0B-4D7A-AAAA-6A6E4E9B2A94}" type="datetimeFigureOut">
              <a:rPr lang="en-GB" smtClean="0"/>
              <a:t>18/07/2025</a:t>
            </a:fld>
            <a:endParaRPr lang="en-GB"/>
          </a:p>
        </p:txBody>
      </p:sp>
      <p:sp>
        <p:nvSpPr>
          <p:cNvPr id="5" name="Footer Placeholder 4">
            <a:extLst>
              <a:ext uri="{FF2B5EF4-FFF2-40B4-BE49-F238E27FC236}">
                <a16:creationId xmlns:a16="http://schemas.microsoft.com/office/drawing/2014/main" id="{2F19E3B8-4229-2D6D-7124-EEB0E2A1E5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881248-60B1-EB3A-DEEB-3D88066FBDFD}"/>
              </a:ext>
            </a:extLst>
          </p:cNvPr>
          <p:cNvSpPr>
            <a:spLocks noGrp="1"/>
          </p:cNvSpPr>
          <p:nvPr>
            <p:ph type="sldNum" sz="quarter" idx="12"/>
          </p:nvPr>
        </p:nvSpPr>
        <p:spPr/>
        <p:txBody>
          <a:bodyPr/>
          <a:lstStyle/>
          <a:p>
            <a:fld id="{A3204F91-ED30-458A-99CF-EBF1ED17BEBC}" type="slidenum">
              <a:rPr lang="en-GB" smtClean="0"/>
              <a:t>‹#›</a:t>
            </a:fld>
            <a:endParaRPr lang="en-GB"/>
          </a:p>
        </p:txBody>
      </p:sp>
    </p:spTree>
    <p:extLst>
      <p:ext uri="{BB962C8B-B14F-4D97-AF65-F5344CB8AC3E}">
        <p14:creationId xmlns:p14="http://schemas.microsoft.com/office/powerpoint/2010/main" val="539614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15DB8-A694-9AFF-A7D5-26C42210AA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229281-F480-CD25-9B71-C8A9B74EED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4E60A1-6F47-B84A-2DA4-FF5F29B69AC8}"/>
              </a:ext>
            </a:extLst>
          </p:cNvPr>
          <p:cNvSpPr>
            <a:spLocks noGrp="1"/>
          </p:cNvSpPr>
          <p:nvPr>
            <p:ph type="dt" sz="half" idx="10"/>
          </p:nvPr>
        </p:nvSpPr>
        <p:spPr/>
        <p:txBody>
          <a:bodyPr/>
          <a:lstStyle/>
          <a:p>
            <a:fld id="{FA5DFFDB-5F0B-4D7A-AAAA-6A6E4E9B2A94}" type="datetimeFigureOut">
              <a:rPr lang="en-GB" smtClean="0"/>
              <a:t>18/07/2025</a:t>
            </a:fld>
            <a:endParaRPr lang="en-GB"/>
          </a:p>
        </p:txBody>
      </p:sp>
      <p:sp>
        <p:nvSpPr>
          <p:cNvPr id="5" name="Footer Placeholder 4">
            <a:extLst>
              <a:ext uri="{FF2B5EF4-FFF2-40B4-BE49-F238E27FC236}">
                <a16:creationId xmlns:a16="http://schemas.microsoft.com/office/drawing/2014/main" id="{FA7BEF72-2579-BD71-5531-56C263C679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FEBDA9-CA6A-21C6-16EC-1F5E27E29E7E}"/>
              </a:ext>
            </a:extLst>
          </p:cNvPr>
          <p:cNvSpPr>
            <a:spLocks noGrp="1"/>
          </p:cNvSpPr>
          <p:nvPr>
            <p:ph type="sldNum" sz="quarter" idx="12"/>
          </p:nvPr>
        </p:nvSpPr>
        <p:spPr/>
        <p:txBody>
          <a:bodyPr/>
          <a:lstStyle/>
          <a:p>
            <a:fld id="{A3204F91-ED30-458A-99CF-EBF1ED17BEBC}" type="slidenum">
              <a:rPr lang="en-GB" smtClean="0"/>
              <a:t>‹#›</a:t>
            </a:fld>
            <a:endParaRPr lang="en-GB"/>
          </a:p>
        </p:txBody>
      </p:sp>
    </p:spTree>
    <p:extLst>
      <p:ext uri="{BB962C8B-B14F-4D97-AF65-F5344CB8AC3E}">
        <p14:creationId xmlns:p14="http://schemas.microsoft.com/office/powerpoint/2010/main" val="2542672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28449-E275-7E6D-C614-659EDCC747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8736F5-6080-1705-EF42-7548B63B382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69FAB6E-CC8C-BC23-F259-7650BB99B3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F7A9C5-47EA-6CD5-236C-EBC610FC2FD1}"/>
              </a:ext>
            </a:extLst>
          </p:cNvPr>
          <p:cNvSpPr>
            <a:spLocks noGrp="1"/>
          </p:cNvSpPr>
          <p:nvPr>
            <p:ph type="dt" sz="half" idx="10"/>
          </p:nvPr>
        </p:nvSpPr>
        <p:spPr/>
        <p:txBody>
          <a:bodyPr/>
          <a:lstStyle/>
          <a:p>
            <a:fld id="{FA5DFFDB-5F0B-4D7A-AAAA-6A6E4E9B2A94}" type="datetimeFigureOut">
              <a:rPr lang="en-GB" smtClean="0"/>
              <a:t>18/07/2025</a:t>
            </a:fld>
            <a:endParaRPr lang="en-GB"/>
          </a:p>
        </p:txBody>
      </p:sp>
      <p:sp>
        <p:nvSpPr>
          <p:cNvPr id="6" name="Footer Placeholder 5">
            <a:extLst>
              <a:ext uri="{FF2B5EF4-FFF2-40B4-BE49-F238E27FC236}">
                <a16:creationId xmlns:a16="http://schemas.microsoft.com/office/drawing/2014/main" id="{E8DA51A9-CA5E-9663-D08A-37E4D825DF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65C7B0-0B0D-E20A-8707-96713A898633}"/>
              </a:ext>
            </a:extLst>
          </p:cNvPr>
          <p:cNvSpPr>
            <a:spLocks noGrp="1"/>
          </p:cNvSpPr>
          <p:nvPr>
            <p:ph type="sldNum" sz="quarter" idx="12"/>
          </p:nvPr>
        </p:nvSpPr>
        <p:spPr/>
        <p:txBody>
          <a:bodyPr/>
          <a:lstStyle/>
          <a:p>
            <a:fld id="{A3204F91-ED30-458A-99CF-EBF1ED17BEBC}" type="slidenum">
              <a:rPr lang="en-GB" smtClean="0"/>
              <a:t>‹#›</a:t>
            </a:fld>
            <a:endParaRPr lang="en-GB"/>
          </a:p>
        </p:txBody>
      </p:sp>
    </p:spTree>
    <p:extLst>
      <p:ext uri="{BB962C8B-B14F-4D97-AF65-F5344CB8AC3E}">
        <p14:creationId xmlns:p14="http://schemas.microsoft.com/office/powerpoint/2010/main" val="3219088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99785-9F34-FF0F-5D5B-1DCACB44DD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E9279B-D81B-7992-793A-F8F447394D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8C02CE-51A8-3105-6983-ACDEC68D385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A5A6DD-A427-9EC3-F0EA-F40C849DA7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99E13E-AA49-C494-9232-B0F27A8CC8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1B89255-93CD-D692-4974-762E30220C2E}"/>
              </a:ext>
            </a:extLst>
          </p:cNvPr>
          <p:cNvSpPr>
            <a:spLocks noGrp="1"/>
          </p:cNvSpPr>
          <p:nvPr>
            <p:ph type="dt" sz="half" idx="10"/>
          </p:nvPr>
        </p:nvSpPr>
        <p:spPr/>
        <p:txBody>
          <a:bodyPr/>
          <a:lstStyle/>
          <a:p>
            <a:fld id="{FA5DFFDB-5F0B-4D7A-AAAA-6A6E4E9B2A94}" type="datetimeFigureOut">
              <a:rPr lang="en-GB" smtClean="0"/>
              <a:t>18/07/2025</a:t>
            </a:fld>
            <a:endParaRPr lang="en-GB"/>
          </a:p>
        </p:txBody>
      </p:sp>
      <p:sp>
        <p:nvSpPr>
          <p:cNvPr id="8" name="Footer Placeholder 7">
            <a:extLst>
              <a:ext uri="{FF2B5EF4-FFF2-40B4-BE49-F238E27FC236}">
                <a16:creationId xmlns:a16="http://schemas.microsoft.com/office/drawing/2014/main" id="{2BDCD218-9E4B-963C-9720-F926B2A333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03ADF7-768E-2945-FC38-397083F81F31}"/>
              </a:ext>
            </a:extLst>
          </p:cNvPr>
          <p:cNvSpPr>
            <a:spLocks noGrp="1"/>
          </p:cNvSpPr>
          <p:nvPr>
            <p:ph type="sldNum" sz="quarter" idx="12"/>
          </p:nvPr>
        </p:nvSpPr>
        <p:spPr/>
        <p:txBody>
          <a:bodyPr/>
          <a:lstStyle/>
          <a:p>
            <a:fld id="{A3204F91-ED30-458A-99CF-EBF1ED17BEBC}" type="slidenum">
              <a:rPr lang="en-GB" smtClean="0"/>
              <a:t>‹#›</a:t>
            </a:fld>
            <a:endParaRPr lang="en-GB"/>
          </a:p>
        </p:txBody>
      </p:sp>
    </p:spTree>
    <p:extLst>
      <p:ext uri="{BB962C8B-B14F-4D97-AF65-F5344CB8AC3E}">
        <p14:creationId xmlns:p14="http://schemas.microsoft.com/office/powerpoint/2010/main" val="253868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C8B64-26DF-29EB-E0B4-7DBBCE155D9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53C9D7-7683-45F2-A637-CFFE6AC43C40}"/>
              </a:ext>
            </a:extLst>
          </p:cNvPr>
          <p:cNvSpPr>
            <a:spLocks noGrp="1"/>
          </p:cNvSpPr>
          <p:nvPr>
            <p:ph type="dt" sz="half" idx="10"/>
          </p:nvPr>
        </p:nvSpPr>
        <p:spPr/>
        <p:txBody>
          <a:bodyPr/>
          <a:lstStyle/>
          <a:p>
            <a:fld id="{FA5DFFDB-5F0B-4D7A-AAAA-6A6E4E9B2A94}" type="datetimeFigureOut">
              <a:rPr lang="en-GB" smtClean="0"/>
              <a:t>18/07/2025</a:t>
            </a:fld>
            <a:endParaRPr lang="en-GB"/>
          </a:p>
        </p:txBody>
      </p:sp>
      <p:sp>
        <p:nvSpPr>
          <p:cNvPr id="4" name="Footer Placeholder 3">
            <a:extLst>
              <a:ext uri="{FF2B5EF4-FFF2-40B4-BE49-F238E27FC236}">
                <a16:creationId xmlns:a16="http://schemas.microsoft.com/office/drawing/2014/main" id="{FE5BE635-75C1-356C-4C91-4120AB7825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094EE1-791F-7C60-02FA-4CFEE2E87B26}"/>
              </a:ext>
            </a:extLst>
          </p:cNvPr>
          <p:cNvSpPr>
            <a:spLocks noGrp="1"/>
          </p:cNvSpPr>
          <p:nvPr>
            <p:ph type="sldNum" sz="quarter" idx="12"/>
          </p:nvPr>
        </p:nvSpPr>
        <p:spPr/>
        <p:txBody>
          <a:bodyPr/>
          <a:lstStyle/>
          <a:p>
            <a:fld id="{A3204F91-ED30-458A-99CF-EBF1ED17BEBC}" type="slidenum">
              <a:rPr lang="en-GB" smtClean="0"/>
              <a:t>‹#›</a:t>
            </a:fld>
            <a:endParaRPr lang="en-GB"/>
          </a:p>
        </p:txBody>
      </p:sp>
    </p:spTree>
    <p:extLst>
      <p:ext uri="{BB962C8B-B14F-4D97-AF65-F5344CB8AC3E}">
        <p14:creationId xmlns:p14="http://schemas.microsoft.com/office/powerpoint/2010/main" val="884317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52E12F-66AB-60A5-5EBB-263C0E5E4A50}"/>
              </a:ext>
            </a:extLst>
          </p:cNvPr>
          <p:cNvSpPr>
            <a:spLocks noGrp="1"/>
          </p:cNvSpPr>
          <p:nvPr>
            <p:ph type="dt" sz="half" idx="10"/>
          </p:nvPr>
        </p:nvSpPr>
        <p:spPr/>
        <p:txBody>
          <a:bodyPr/>
          <a:lstStyle/>
          <a:p>
            <a:fld id="{FA5DFFDB-5F0B-4D7A-AAAA-6A6E4E9B2A94}" type="datetimeFigureOut">
              <a:rPr lang="en-GB" smtClean="0"/>
              <a:t>18/07/2025</a:t>
            </a:fld>
            <a:endParaRPr lang="en-GB"/>
          </a:p>
        </p:txBody>
      </p:sp>
      <p:sp>
        <p:nvSpPr>
          <p:cNvPr id="3" name="Footer Placeholder 2">
            <a:extLst>
              <a:ext uri="{FF2B5EF4-FFF2-40B4-BE49-F238E27FC236}">
                <a16:creationId xmlns:a16="http://schemas.microsoft.com/office/drawing/2014/main" id="{CC00E08D-ECE3-5D37-A284-3695B87D53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438E2C-DF4C-8072-47FE-F6478B627D12}"/>
              </a:ext>
            </a:extLst>
          </p:cNvPr>
          <p:cNvSpPr>
            <a:spLocks noGrp="1"/>
          </p:cNvSpPr>
          <p:nvPr>
            <p:ph type="sldNum" sz="quarter" idx="12"/>
          </p:nvPr>
        </p:nvSpPr>
        <p:spPr/>
        <p:txBody>
          <a:bodyPr/>
          <a:lstStyle/>
          <a:p>
            <a:fld id="{A3204F91-ED30-458A-99CF-EBF1ED17BEBC}" type="slidenum">
              <a:rPr lang="en-GB" smtClean="0"/>
              <a:t>‹#›</a:t>
            </a:fld>
            <a:endParaRPr lang="en-GB"/>
          </a:p>
        </p:txBody>
      </p:sp>
    </p:spTree>
    <p:extLst>
      <p:ext uri="{BB962C8B-B14F-4D97-AF65-F5344CB8AC3E}">
        <p14:creationId xmlns:p14="http://schemas.microsoft.com/office/powerpoint/2010/main" val="2668667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E47D-CFE2-50DD-B14F-24BFAC44BC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B65A22-EB69-B21D-6CE6-97C92A082E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90EF1A-6056-E9C9-9B42-D0F04FA910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729BDF-E207-456B-0E2A-5ABCA06500C2}"/>
              </a:ext>
            </a:extLst>
          </p:cNvPr>
          <p:cNvSpPr>
            <a:spLocks noGrp="1"/>
          </p:cNvSpPr>
          <p:nvPr>
            <p:ph type="dt" sz="half" idx="10"/>
          </p:nvPr>
        </p:nvSpPr>
        <p:spPr/>
        <p:txBody>
          <a:bodyPr/>
          <a:lstStyle/>
          <a:p>
            <a:fld id="{FA5DFFDB-5F0B-4D7A-AAAA-6A6E4E9B2A94}" type="datetimeFigureOut">
              <a:rPr lang="en-GB" smtClean="0"/>
              <a:t>18/07/2025</a:t>
            </a:fld>
            <a:endParaRPr lang="en-GB"/>
          </a:p>
        </p:txBody>
      </p:sp>
      <p:sp>
        <p:nvSpPr>
          <p:cNvPr id="6" name="Footer Placeholder 5">
            <a:extLst>
              <a:ext uri="{FF2B5EF4-FFF2-40B4-BE49-F238E27FC236}">
                <a16:creationId xmlns:a16="http://schemas.microsoft.com/office/drawing/2014/main" id="{AC0BC442-068D-4842-CCC8-75FF34FBA1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54927D-3D0B-6925-0F00-8717A2731A00}"/>
              </a:ext>
            </a:extLst>
          </p:cNvPr>
          <p:cNvSpPr>
            <a:spLocks noGrp="1"/>
          </p:cNvSpPr>
          <p:nvPr>
            <p:ph type="sldNum" sz="quarter" idx="12"/>
          </p:nvPr>
        </p:nvSpPr>
        <p:spPr/>
        <p:txBody>
          <a:bodyPr/>
          <a:lstStyle/>
          <a:p>
            <a:fld id="{A3204F91-ED30-458A-99CF-EBF1ED17BEBC}" type="slidenum">
              <a:rPr lang="en-GB" smtClean="0"/>
              <a:t>‹#›</a:t>
            </a:fld>
            <a:endParaRPr lang="en-GB"/>
          </a:p>
        </p:txBody>
      </p:sp>
    </p:spTree>
    <p:extLst>
      <p:ext uri="{BB962C8B-B14F-4D97-AF65-F5344CB8AC3E}">
        <p14:creationId xmlns:p14="http://schemas.microsoft.com/office/powerpoint/2010/main" val="2479245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6B590-5B3B-ACE9-48F3-EC6811FBCD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0684EB-B8F5-08FC-FD70-C0E522859D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2D16EE-F9C7-F2DC-CC2B-452F922C14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63C137-E786-8818-FC6F-4A44115E3B4C}"/>
              </a:ext>
            </a:extLst>
          </p:cNvPr>
          <p:cNvSpPr>
            <a:spLocks noGrp="1"/>
          </p:cNvSpPr>
          <p:nvPr>
            <p:ph type="dt" sz="half" idx="10"/>
          </p:nvPr>
        </p:nvSpPr>
        <p:spPr/>
        <p:txBody>
          <a:bodyPr/>
          <a:lstStyle/>
          <a:p>
            <a:fld id="{FA5DFFDB-5F0B-4D7A-AAAA-6A6E4E9B2A94}" type="datetimeFigureOut">
              <a:rPr lang="en-GB" smtClean="0"/>
              <a:t>18/07/2025</a:t>
            </a:fld>
            <a:endParaRPr lang="en-GB"/>
          </a:p>
        </p:txBody>
      </p:sp>
      <p:sp>
        <p:nvSpPr>
          <p:cNvPr id="6" name="Footer Placeholder 5">
            <a:extLst>
              <a:ext uri="{FF2B5EF4-FFF2-40B4-BE49-F238E27FC236}">
                <a16:creationId xmlns:a16="http://schemas.microsoft.com/office/drawing/2014/main" id="{91772DB3-AAE2-537F-30DD-15FE13B788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BAA4FC-2390-8D65-A2A5-F58BD8AC7059}"/>
              </a:ext>
            </a:extLst>
          </p:cNvPr>
          <p:cNvSpPr>
            <a:spLocks noGrp="1"/>
          </p:cNvSpPr>
          <p:nvPr>
            <p:ph type="sldNum" sz="quarter" idx="12"/>
          </p:nvPr>
        </p:nvSpPr>
        <p:spPr/>
        <p:txBody>
          <a:bodyPr/>
          <a:lstStyle/>
          <a:p>
            <a:fld id="{A3204F91-ED30-458A-99CF-EBF1ED17BEBC}" type="slidenum">
              <a:rPr lang="en-GB" smtClean="0"/>
              <a:t>‹#›</a:t>
            </a:fld>
            <a:endParaRPr lang="en-GB"/>
          </a:p>
        </p:txBody>
      </p:sp>
    </p:spTree>
    <p:extLst>
      <p:ext uri="{BB962C8B-B14F-4D97-AF65-F5344CB8AC3E}">
        <p14:creationId xmlns:p14="http://schemas.microsoft.com/office/powerpoint/2010/main" val="2941089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A5B43-52A6-6221-F3D6-D51000C9C6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A16FB1-97AF-6276-47B7-E27826B46BE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040B5-8C68-8867-61AF-D1D4D8F34083}"/>
              </a:ext>
            </a:extLst>
          </p:cNvPr>
          <p:cNvSpPr>
            <a:spLocks noGrp="1"/>
          </p:cNvSpPr>
          <p:nvPr>
            <p:ph type="dt" sz="half" idx="10"/>
          </p:nvPr>
        </p:nvSpPr>
        <p:spPr/>
        <p:txBody>
          <a:bodyPr/>
          <a:lstStyle/>
          <a:p>
            <a:fld id="{FA5DFFDB-5F0B-4D7A-AAAA-6A6E4E9B2A94}" type="datetimeFigureOut">
              <a:rPr lang="en-GB" smtClean="0"/>
              <a:t>18/07/2025</a:t>
            </a:fld>
            <a:endParaRPr lang="en-GB"/>
          </a:p>
        </p:txBody>
      </p:sp>
      <p:sp>
        <p:nvSpPr>
          <p:cNvPr id="5" name="Footer Placeholder 4">
            <a:extLst>
              <a:ext uri="{FF2B5EF4-FFF2-40B4-BE49-F238E27FC236}">
                <a16:creationId xmlns:a16="http://schemas.microsoft.com/office/drawing/2014/main" id="{F0C57A00-B0A6-E5A3-A985-69BE140413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278530-F1F9-48E4-2FB6-B25DCF33966A}"/>
              </a:ext>
            </a:extLst>
          </p:cNvPr>
          <p:cNvSpPr>
            <a:spLocks noGrp="1"/>
          </p:cNvSpPr>
          <p:nvPr>
            <p:ph type="sldNum" sz="quarter" idx="12"/>
          </p:nvPr>
        </p:nvSpPr>
        <p:spPr/>
        <p:txBody>
          <a:bodyPr/>
          <a:lstStyle/>
          <a:p>
            <a:fld id="{A3204F91-ED30-458A-99CF-EBF1ED17BEBC}" type="slidenum">
              <a:rPr lang="en-GB" smtClean="0"/>
              <a:t>‹#›</a:t>
            </a:fld>
            <a:endParaRPr lang="en-GB"/>
          </a:p>
        </p:txBody>
      </p:sp>
    </p:spTree>
    <p:extLst>
      <p:ext uri="{BB962C8B-B14F-4D97-AF65-F5344CB8AC3E}">
        <p14:creationId xmlns:p14="http://schemas.microsoft.com/office/powerpoint/2010/main" val="407712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FB2AAD-19DF-D74F-83C1-504EDB1D98F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940D63-6749-5434-2EAC-7E79259630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16BC4D-B2C4-33D2-0D1C-84D76A437687}"/>
              </a:ext>
            </a:extLst>
          </p:cNvPr>
          <p:cNvSpPr>
            <a:spLocks noGrp="1"/>
          </p:cNvSpPr>
          <p:nvPr>
            <p:ph type="dt" sz="half" idx="10"/>
          </p:nvPr>
        </p:nvSpPr>
        <p:spPr/>
        <p:txBody>
          <a:bodyPr/>
          <a:lstStyle/>
          <a:p>
            <a:fld id="{FA5DFFDB-5F0B-4D7A-AAAA-6A6E4E9B2A94}" type="datetimeFigureOut">
              <a:rPr lang="en-GB" smtClean="0"/>
              <a:t>18/07/2025</a:t>
            </a:fld>
            <a:endParaRPr lang="en-GB"/>
          </a:p>
        </p:txBody>
      </p:sp>
      <p:sp>
        <p:nvSpPr>
          <p:cNvPr id="5" name="Footer Placeholder 4">
            <a:extLst>
              <a:ext uri="{FF2B5EF4-FFF2-40B4-BE49-F238E27FC236}">
                <a16:creationId xmlns:a16="http://schemas.microsoft.com/office/drawing/2014/main" id="{E5B7B88C-6882-D18D-33F1-EB84BEB428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5A38C0-777B-6AF0-13B8-CBB252448EF7}"/>
              </a:ext>
            </a:extLst>
          </p:cNvPr>
          <p:cNvSpPr>
            <a:spLocks noGrp="1"/>
          </p:cNvSpPr>
          <p:nvPr>
            <p:ph type="sldNum" sz="quarter" idx="12"/>
          </p:nvPr>
        </p:nvSpPr>
        <p:spPr/>
        <p:txBody>
          <a:bodyPr/>
          <a:lstStyle/>
          <a:p>
            <a:fld id="{A3204F91-ED30-458A-99CF-EBF1ED17BEBC}" type="slidenum">
              <a:rPr lang="en-GB" smtClean="0"/>
              <a:t>‹#›</a:t>
            </a:fld>
            <a:endParaRPr lang="en-GB"/>
          </a:p>
        </p:txBody>
      </p:sp>
    </p:spTree>
    <p:extLst>
      <p:ext uri="{BB962C8B-B14F-4D97-AF65-F5344CB8AC3E}">
        <p14:creationId xmlns:p14="http://schemas.microsoft.com/office/powerpoint/2010/main" val="3485168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D1695B-32AC-0F74-627B-DD8852154F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380F34-375C-B8B1-A55B-448C37B92E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35FB66-9881-B6EC-0384-AE8A0EB154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A5DFFDB-5F0B-4D7A-AAAA-6A6E4E9B2A94}" type="datetimeFigureOut">
              <a:rPr lang="en-GB" smtClean="0"/>
              <a:t>18/07/2025</a:t>
            </a:fld>
            <a:endParaRPr lang="en-GB"/>
          </a:p>
        </p:txBody>
      </p:sp>
      <p:sp>
        <p:nvSpPr>
          <p:cNvPr id="5" name="Footer Placeholder 4">
            <a:extLst>
              <a:ext uri="{FF2B5EF4-FFF2-40B4-BE49-F238E27FC236}">
                <a16:creationId xmlns:a16="http://schemas.microsoft.com/office/drawing/2014/main" id="{10EB5407-1230-CD41-A637-009BD6055E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258F0D3-26B4-2F75-CB5C-40EB16CE05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3204F91-ED30-458A-99CF-EBF1ED17BEBC}" type="slidenum">
              <a:rPr lang="en-GB" smtClean="0"/>
              <a:t>‹#›</a:t>
            </a:fld>
            <a:endParaRPr lang="en-GB"/>
          </a:p>
        </p:txBody>
      </p:sp>
    </p:spTree>
    <p:extLst>
      <p:ext uri="{BB962C8B-B14F-4D97-AF65-F5344CB8AC3E}">
        <p14:creationId xmlns:p14="http://schemas.microsoft.com/office/powerpoint/2010/main" val="14772279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image" Target="../media/image3.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2.png"/><Relationship Id="rId4" Type="http://schemas.openxmlformats.org/officeDocument/2006/relationships/diagramData" Target="../diagrams/data2.xml"/><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3.xml"/><Relationship Id="rId5" Type="http://schemas.openxmlformats.org/officeDocument/2006/relationships/diagramLayout" Target="../diagrams/layout3.xml"/><Relationship Id="rId10" Type="http://schemas.openxmlformats.org/officeDocument/2006/relationships/image" Target="../media/image2.png"/><Relationship Id="rId4" Type="http://schemas.openxmlformats.org/officeDocument/2006/relationships/diagramData" Target="../diagrams/data3.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image" Target="../media/image2.png"/><Relationship Id="rId4" Type="http://schemas.openxmlformats.org/officeDocument/2006/relationships/diagramData" Target="../diagrams/data4.xml"/><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5.xml"/><Relationship Id="rId5" Type="http://schemas.openxmlformats.org/officeDocument/2006/relationships/diagramLayout" Target="../diagrams/layout5.xml"/><Relationship Id="rId10" Type="http://schemas.openxmlformats.org/officeDocument/2006/relationships/image" Target="../media/image2.png"/><Relationship Id="rId4" Type="http://schemas.openxmlformats.org/officeDocument/2006/relationships/diagramData" Target="../diagrams/data5.xml"/><Relationship Id="rId9"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image" Target="../media/image9.png"/><Relationship Id="rId9" Type="http://schemas.microsoft.com/office/2007/relationships/diagramDrawing" Target="../diagrams/drawing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C8CE8E-6C31-23B4-0FB7-6FD0574A80AD}"/>
              </a:ext>
            </a:extLst>
          </p:cNvPr>
          <p:cNvSpPr>
            <a:spLocks noGrp="1"/>
          </p:cNvSpPr>
          <p:nvPr>
            <p:ph type="ctrTitle"/>
          </p:nvPr>
        </p:nvSpPr>
        <p:spPr>
          <a:xfrm>
            <a:off x="8980039" y="1890680"/>
            <a:ext cx="3211960" cy="2846070"/>
          </a:xfrm>
        </p:spPr>
        <p:txBody>
          <a:bodyPr anchor="ctr">
            <a:normAutofit/>
          </a:bodyPr>
          <a:lstStyle/>
          <a:p>
            <a:pPr algn="l"/>
            <a:r>
              <a:rPr lang="en-GB" sz="3100" dirty="0">
                <a:solidFill>
                  <a:schemeClr val="tx2">
                    <a:lumMod val="50000"/>
                    <a:lumOff val="50000"/>
                  </a:schemeClr>
                </a:solidFill>
                <a:latin typeface="Arial Black" panose="020B0A04020102020204" pitchFamily="34" charset="0"/>
              </a:rPr>
              <a:t>Benefits of Collaborative Learning</a:t>
            </a:r>
          </a:p>
        </p:txBody>
      </p:sp>
      <p:sp>
        <p:nvSpPr>
          <p:cNvPr id="3" name="Subtitle 2">
            <a:extLst>
              <a:ext uri="{FF2B5EF4-FFF2-40B4-BE49-F238E27FC236}">
                <a16:creationId xmlns:a16="http://schemas.microsoft.com/office/drawing/2014/main" id="{2267CACC-CE90-0B70-16A1-2AA24739175F}"/>
              </a:ext>
            </a:extLst>
          </p:cNvPr>
          <p:cNvSpPr>
            <a:spLocks noGrp="1"/>
          </p:cNvSpPr>
          <p:nvPr>
            <p:ph type="subTitle" idx="1"/>
          </p:nvPr>
        </p:nvSpPr>
        <p:spPr>
          <a:xfrm>
            <a:off x="7958433" y="6441549"/>
            <a:ext cx="4109088" cy="318705"/>
          </a:xfrm>
        </p:spPr>
        <p:txBody>
          <a:bodyPr>
            <a:normAutofit/>
          </a:bodyPr>
          <a:lstStyle/>
          <a:p>
            <a:pPr algn="l"/>
            <a:r>
              <a:rPr lang="en-US" sz="1600" dirty="0">
                <a:latin typeface="Arial Black" panose="020B0A04020102020204" pitchFamily="34" charset="0"/>
              </a:rPr>
              <a:t>Presenter: Flavius Cristian Flangli</a:t>
            </a:r>
            <a:endParaRPr lang="en-GB" sz="1600" dirty="0">
              <a:latin typeface="Arial Black" panose="020B0A04020102020204" pitchFamily="34" charset="0"/>
            </a:endParaRPr>
          </a:p>
        </p:txBody>
      </p:sp>
      <p:sp>
        <p:nvSpPr>
          <p:cNvPr id="32" name="Rectangle 3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B7D6066-840A-BA16-3C81-E38706F59F07}"/>
              </a:ext>
            </a:extLst>
          </p:cNvPr>
          <p:cNvPicPr>
            <a:picLocks noChangeAspect="1"/>
          </p:cNvPicPr>
          <p:nvPr/>
        </p:nvPicPr>
        <p:blipFill>
          <a:blip r:embed="rId4"/>
          <a:srcRect l="13388" r="4863" b="-1"/>
          <a:stretch>
            <a:fillRect/>
          </a:stretch>
        </p:blipFill>
        <p:spPr>
          <a:xfrm>
            <a:off x="545238" y="858525"/>
            <a:ext cx="7608304" cy="5211906"/>
          </a:xfrm>
          <a:prstGeom prst="rect">
            <a:avLst/>
          </a:prstGeom>
          <a:effectLst>
            <a:glow rad="228600">
              <a:schemeClr val="accent4">
                <a:satMod val="175000"/>
                <a:alpha val="40000"/>
              </a:schemeClr>
            </a:glow>
          </a:effectLst>
        </p:spPr>
      </p:pic>
      <p:sp>
        <p:nvSpPr>
          <p:cNvPr id="36" name="Rectangle 3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Slide 1 (5)">
            <a:hlinkClick r:id="" action="ppaction://media"/>
            <a:extLst>
              <a:ext uri="{FF2B5EF4-FFF2-40B4-BE49-F238E27FC236}">
                <a16:creationId xmlns:a16="http://schemas.microsoft.com/office/drawing/2014/main" id="{26E1FD92-E9B6-7E89-D962-2ECAB00B35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45638" y="5054600"/>
            <a:ext cx="406400" cy="406400"/>
          </a:xfrm>
          <a:prstGeom prst="rect">
            <a:avLst/>
          </a:prstGeom>
        </p:spPr>
      </p:pic>
    </p:spTree>
    <p:extLst>
      <p:ext uri="{BB962C8B-B14F-4D97-AF65-F5344CB8AC3E}">
        <p14:creationId xmlns:p14="http://schemas.microsoft.com/office/powerpoint/2010/main" val="910849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58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733F3C-1301-E81C-EAA5-732AD4B7A98A}"/>
              </a:ext>
            </a:extLst>
          </p:cNvPr>
          <p:cNvSpPr>
            <a:spLocks noGrp="1"/>
          </p:cNvSpPr>
          <p:nvPr>
            <p:ph type="title"/>
          </p:nvPr>
        </p:nvSpPr>
        <p:spPr>
          <a:xfrm>
            <a:off x="589560" y="856180"/>
            <a:ext cx="4560584" cy="1128068"/>
          </a:xfrm>
        </p:spPr>
        <p:txBody>
          <a:bodyPr anchor="ctr">
            <a:noAutofit/>
          </a:bodyPr>
          <a:lstStyle/>
          <a:p>
            <a:r>
              <a:rPr lang="en-GB" sz="4000" dirty="0">
                <a:solidFill>
                  <a:schemeClr val="tx2">
                    <a:lumMod val="50000"/>
                    <a:lumOff val="50000"/>
                  </a:schemeClr>
                </a:solidFill>
                <a:latin typeface="Arial Black" panose="020B0A04020102020204" pitchFamily="34" charset="0"/>
              </a:rPr>
              <a:t>Theoretical Foundations</a:t>
            </a:r>
          </a:p>
        </p:txBody>
      </p:sp>
      <p:grpSp>
        <p:nvGrpSpPr>
          <p:cNvPr id="28" name="Group 2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9" name="Rectangle 2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C3B37A1-B435-7D9B-AF66-9E6108DD1FE3}"/>
              </a:ext>
            </a:extLst>
          </p:cNvPr>
          <p:cNvPicPr>
            <a:picLocks noChangeAspect="1"/>
          </p:cNvPicPr>
          <p:nvPr/>
        </p:nvPicPr>
        <p:blipFill>
          <a:blip r:embed="rId4"/>
          <a:srcRect l="2629" r="28514" b="1"/>
          <a:stretch>
            <a:fillRect/>
          </a:stretch>
        </p:blipFill>
        <p:spPr>
          <a:xfrm>
            <a:off x="5977788" y="799352"/>
            <a:ext cx="5425410" cy="5259296"/>
          </a:xfrm>
          <a:prstGeom prst="rect">
            <a:avLst/>
          </a:prstGeom>
          <a:effectLst>
            <a:glow rad="228600">
              <a:schemeClr val="accent4">
                <a:satMod val="175000"/>
                <a:alpha val="40000"/>
              </a:schemeClr>
            </a:glow>
          </a:effectLst>
        </p:spPr>
      </p:pic>
      <p:graphicFrame>
        <p:nvGraphicFramePr>
          <p:cNvPr id="5" name="Content Placeholder 2">
            <a:extLst>
              <a:ext uri="{FF2B5EF4-FFF2-40B4-BE49-F238E27FC236}">
                <a16:creationId xmlns:a16="http://schemas.microsoft.com/office/drawing/2014/main" id="{F95D981B-C61B-E017-4B00-ED698BBADC2C}"/>
              </a:ext>
            </a:extLst>
          </p:cNvPr>
          <p:cNvGraphicFramePr>
            <a:graphicFrameLocks noGrp="1"/>
          </p:cNvGraphicFramePr>
          <p:nvPr>
            <p:ph idx="1"/>
            <p:extLst>
              <p:ext uri="{D42A27DB-BD31-4B8C-83A1-F6EECF244321}">
                <p14:modId xmlns:p14="http://schemas.microsoft.com/office/powerpoint/2010/main" val="3160011296"/>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Slide 2 (4)">
            <a:hlinkClick r:id="" action="ppaction://media"/>
            <a:extLst>
              <a:ext uri="{FF2B5EF4-FFF2-40B4-BE49-F238E27FC236}">
                <a16:creationId xmlns:a16="http://schemas.microsoft.com/office/drawing/2014/main" id="{FFA85C85-DCF8-50CF-F99B-DEE1DA27D04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666826" y="5244093"/>
            <a:ext cx="406400" cy="406400"/>
          </a:xfrm>
          <a:prstGeom prst="rect">
            <a:avLst/>
          </a:prstGeom>
        </p:spPr>
      </p:pic>
    </p:spTree>
    <p:extLst>
      <p:ext uri="{BB962C8B-B14F-4D97-AF65-F5344CB8AC3E}">
        <p14:creationId xmlns:p14="http://schemas.microsoft.com/office/powerpoint/2010/main" val="295108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00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4A11FD-049F-6278-734B-03DC4C810272}"/>
              </a:ext>
            </a:extLst>
          </p:cNvPr>
          <p:cNvSpPr>
            <a:spLocks noGrp="1"/>
          </p:cNvSpPr>
          <p:nvPr>
            <p:ph type="title"/>
          </p:nvPr>
        </p:nvSpPr>
        <p:spPr>
          <a:xfrm>
            <a:off x="589559" y="856180"/>
            <a:ext cx="5425409" cy="1128068"/>
          </a:xfrm>
        </p:spPr>
        <p:txBody>
          <a:bodyPr anchor="ctr">
            <a:noAutofit/>
          </a:bodyPr>
          <a:lstStyle/>
          <a:p>
            <a:r>
              <a:rPr lang="en-US" sz="4000" dirty="0">
                <a:solidFill>
                  <a:schemeClr val="tx2">
                    <a:lumMod val="50000"/>
                    <a:lumOff val="50000"/>
                  </a:schemeClr>
                </a:solidFill>
                <a:latin typeface="Arial Black" panose="020B0A04020102020204" pitchFamily="34" charset="0"/>
              </a:rPr>
              <a:t>Benefit – Increase Critical Thinking </a:t>
            </a:r>
            <a:endParaRPr lang="en-GB" sz="4000" dirty="0">
              <a:solidFill>
                <a:schemeClr val="tx2">
                  <a:lumMod val="50000"/>
                  <a:lumOff val="50000"/>
                </a:schemeClr>
              </a:solidFill>
              <a:latin typeface="Arial Black" panose="020B0A04020102020204" pitchFamily="34" charset="0"/>
            </a:endParaRPr>
          </a:p>
        </p:txBody>
      </p:sp>
      <p:grpSp>
        <p:nvGrpSpPr>
          <p:cNvPr id="23" name="Group 2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551B1751-21D6-ADC4-5E58-0C084E694D3E}"/>
              </a:ext>
            </a:extLst>
          </p:cNvPr>
          <p:cNvGraphicFramePr>
            <a:graphicFrameLocks noGrp="1"/>
          </p:cNvGraphicFramePr>
          <p:nvPr>
            <p:ph idx="1"/>
            <p:extLst>
              <p:ext uri="{D42A27DB-BD31-4B8C-83A1-F6EECF244321}">
                <p14:modId xmlns:p14="http://schemas.microsoft.com/office/powerpoint/2010/main" val="1146616512"/>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9" name="Rectangle 2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4E74423-D55E-D89A-18B4-A36664BE8893}"/>
              </a:ext>
            </a:extLst>
          </p:cNvPr>
          <p:cNvPicPr>
            <a:picLocks noChangeAspect="1"/>
          </p:cNvPicPr>
          <p:nvPr/>
        </p:nvPicPr>
        <p:blipFill>
          <a:blip r:embed="rId9"/>
          <a:srcRect l="5068" r="37163" b="-1"/>
          <a:stretch>
            <a:fillRect/>
          </a:stretch>
        </p:blipFill>
        <p:spPr>
          <a:xfrm>
            <a:off x="5977788" y="799352"/>
            <a:ext cx="5425410" cy="5259296"/>
          </a:xfrm>
          <a:prstGeom prst="rect">
            <a:avLst/>
          </a:prstGeom>
          <a:effectLst>
            <a:glow rad="228600">
              <a:schemeClr val="accent4">
                <a:satMod val="175000"/>
                <a:alpha val="40000"/>
              </a:schemeClr>
            </a:glow>
          </a:effectLst>
        </p:spPr>
      </p:pic>
      <p:pic>
        <p:nvPicPr>
          <p:cNvPr id="3" name="Slide 3 (3)">
            <a:hlinkClick r:id="" action="ppaction://media"/>
            <a:extLst>
              <a:ext uri="{FF2B5EF4-FFF2-40B4-BE49-F238E27FC236}">
                <a16:creationId xmlns:a16="http://schemas.microsoft.com/office/drawing/2014/main" id="{56ED87F3-6F52-0172-4795-CD82E5CB04B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305675" y="5207000"/>
            <a:ext cx="406400" cy="406400"/>
          </a:xfrm>
          <a:prstGeom prst="rect">
            <a:avLst/>
          </a:prstGeom>
        </p:spPr>
      </p:pic>
    </p:spTree>
    <p:extLst>
      <p:ext uri="{BB962C8B-B14F-4D97-AF65-F5344CB8AC3E}">
        <p14:creationId xmlns:p14="http://schemas.microsoft.com/office/powerpoint/2010/main" val="3132465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5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1028B-680B-DC4D-E4B2-BE2C43349616}"/>
              </a:ext>
            </a:extLst>
          </p:cNvPr>
          <p:cNvSpPr>
            <a:spLocks noGrp="1"/>
          </p:cNvSpPr>
          <p:nvPr>
            <p:ph type="title"/>
          </p:nvPr>
        </p:nvSpPr>
        <p:spPr>
          <a:xfrm>
            <a:off x="484451" y="532151"/>
            <a:ext cx="5388227" cy="1128068"/>
          </a:xfrm>
        </p:spPr>
        <p:txBody>
          <a:bodyPr anchor="ctr">
            <a:noAutofit/>
          </a:bodyPr>
          <a:lstStyle/>
          <a:p>
            <a:r>
              <a:rPr lang="en-GB" sz="4000" dirty="0">
                <a:solidFill>
                  <a:schemeClr val="tx2">
                    <a:lumMod val="50000"/>
                    <a:lumOff val="50000"/>
                  </a:schemeClr>
                </a:solidFill>
                <a:latin typeface="Arial Black" panose="020B0A04020102020204" pitchFamily="34" charset="0"/>
              </a:rPr>
              <a:t>Benefit -Increased communication skills</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C5F30DCC-31CA-10D0-5C0F-036133022D11}"/>
              </a:ext>
            </a:extLst>
          </p:cNvPr>
          <p:cNvGraphicFramePr>
            <a:graphicFrameLocks noGrp="1"/>
          </p:cNvGraphicFramePr>
          <p:nvPr>
            <p:ph idx="1"/>
            <p:extLst>
              <p:ext uri="{D42A27DB-BD31-4B8C-83A1-F6EECF244321}">
                <p14:modId xmlns:p14="http://schemas.microsoft.com/office/powerpoint/2010/main" val="2454354026"/>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9124B22-07E5-3E1B-21A1-A7EC1B3BFAD1}"/>
              </a:ext>
            </a:extLst>
          </p:cNvPr>
          <p:cNvPicPr>
            <a:picLocks noChangeAspect="1"/>
          </p:cNvPicPr>
          <p:nvPr/>
        </p:nvPicPr>
        <p:blipFill>
          <a:blip r:embed="rId9"/>
          <a:srcRect l="16530" r="14822" b="-1"/>
          <a:stretch>
            <a:fillRect/>
          </a:stretch>
        </p:blipFill>
        <p:spPr>
          <a:xfrm>
            <a:off x="5977788" y="799352"/>
            <a:ext cx="5425410" cy="5259296"/>
          </a:xfrm>
          <a:prstGeom prst="rect">
            <a:avLst/>
          </a:prstGeom>
          <a:effectLst>
            <a:glow rad="228600">
              <a:schemeClr val="accent4">
                <a:satMod val="175000"/>
                <a:alpha val="40000"/>
              </a:schemeClr>
            </a:glow>
          </a:effectLst>
        </p:spPr>
      </p:pic>
      <p:pic>
        <p:nvPicPr>
          <p:cNvPr id="3" name="Slide 4 (3)">
            <a:hlinkClick r:id="" action="ppaction://media"/>
            <a:extLst>
              <a:ext uri="{FF2B5EF4-FFF2-40B4-BE49-F238E27FC236}">
                <a16:creationId xmlns:a16="http://schemas.microsoft.com/office/drawing/2014/main" id="{68819BCE-410C-0B47-BC58-AD154CF3FA4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757988" y="5440363"/>
            <a:ext cx="406400" cy="406400"/>
          </a:xfrm>
          <a:prstGeom prst="rect">
            <a:avLst/>
          </a:prstGeom>
        </p:spPr>
      </p:pic>
    </p:spTree>
    <p:extLst>
      <p:ext uri="{BB962C8B-B14F-4D97-AF65-F5344CB8AC3E}">
        <p14:creationId xmlns:p14="http://schemas.microsoft.com/office/powerpoint/2010/main" val="92444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4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CBE622-876F-E3D5-26B9-A200B9771F0A}"/>
              </a:ext>
            </a:extLst>
          </p:cNvPr>
          <p:cNvSpPr>
            <a:spLocks noGrp="1"/>
          </p:cNvSpPr>
          <p:nvPr>
            <p:ph type="title"/>
          </p:nvPr>
        </p:nvSpPr>
        <p:spPr>
          <a:xfrm>
            <a:off x="547367" y="547910"/>
            <a:ext cx="5096249" cy="1128068"/>
          </a:xfrm>
        </p:spPr>
        <p:txBody>
          <a:bodyPr anchor="ctr">
            <a:noAutofit/>
          </a:bodyPr>
          <a:lstStyle/>
          <a:p>
            <a:r>
              <a:rPr lang="en-US" sz="4000" dirty="0">
                <a:solidFill>
                  <a:schemeClr val="tx2">
                    <a:lumMod val="50000"/>
                    <a:lumOff val="50000"/>
                  </a:schemeClr>
                </a:solidFill>
                <a:latin typeface="Arial Black" panose="020B0A04020102020204" pitchFamily="34" charset="0"/>
              </a:rPr>
              <a:t>Benefit -Increase in self-efficacy and confidence</a:t>
            </a:r>
            <a:endParaRPr lang="en-GB" sz="4000" dirty="0">
              <a:solidFill>
                <a:schemeClr val="tx2">
                  <a:lumMod val="50000"/>
                  <a:lumOff val="50000"/>
                </a:schemeClr>
              </a:solidFill>
              <a:latin typeface="Arial Black" panose="020B0A04020102020204" pitchFamily="34" charset="0"/>
            </a:endParaRPr>
          </a:p>
        </p:txBody>
      </p:sp>
      <p:grpSp>
        <p:nvGrpSpPr>
          <p:cNvPr id="23" name="Group 2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5">
            <a:extLst>
              <a:ext uri="{FF2B5EF4-FFF2-40B4-BE49-F238E27FC236}">
                <a16:creationId xmlns:a16="http://schemas.microsoft.com/office/drawing/2014/main" id="{C93F0574-69E0-0EE3-3A41-779E2E693564}"/>
              </a:ext>
            </a:extLst>
          </p:cNvPr>
          <p:cNvGraphicFramePr>
            <a:graphicFrameLocks noGrp="1"/>
          </p:cNvGraphicFramePr>
          <p:nvPr>
            <p:ph idx="1"/>
            <p:extLst>
              <p:ext uri="{D42A27DB-BD31-4B8C-83A1-F6EECF244321}">
                <p14:modId xmlns:p14="http://schemas.microsoft.com/office/powerpoint/2010/main" val="3262487981"/>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9" name="Rectangle 2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DA8F39F-C658-3CAC-F821-D865A2D67151}"/>
              </a:ext>
            </a:extLst>
          </p:cNvPr>
          <p:cNvPicPr>
            <a:picLocks noChangeAspect="1"/>
          </p:cNvPicPr>
          <p:nvPr/>
        </p:nvPicPr>
        <p:blipFill>
          <a:blip r:embed="rId9"/>
          <a:srcRect l="17865" r="24365" b="-1"/>
          <a:stretch>
            <a:fillRect/>
          </a:stretch>
        </p:blipFill>
        <p:spPr>
          <a:xfrm>
            <a:off x="5977788" y="799352"/>
            <a:ext cx="5425410" cy="5259296"/>
          </a:xfrm>
          <a:prstGeom prst="rect">
            <a:avLst/>
          </a:prstGeom>
          <a:effectLst>
            <a:glow rad="228600">
              <a:schemeClr val="accent4">
                <a:satMod val="175000"/>
                <a:alpha val="40000"/>
              </a:schemeClr>
            </a:glow>
          </a:effectLst>
        </p:spPr>
      </p:pic>
      <p:pic>
        <p:nvPicPr>
          <p:cNvPr id="3" name="Slide 5 (3)">
            <a:hlinkClick r:id="" action="ppaction://media"/>
            <a:extLst>
              <a:ext uri="{FF2B5EF4-FFF2-40B4-BE49-F238E27FC236}">
                <a16:creationId xmlns:a16="http://schemas.microsoft.com/office/drawing/2014/main" id="{2BFA157E-9F17-F743-9ACF-35F2B9EB543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056563" y="5395913"/>
            <a:ext cx="406400" cy="406400"/>
          </a:xfrm>
          <a:prstGeom prst="rect">
            <a:avLst/>
          </a:prstGeom>
        </p:spPr>
      </p:pic>
    </p:spTree>
    <p:extLst>
      <p:ext uri="{BB962C8B-B14F-4D97-AF65-F5344CB8AC3E}">
        <p14:creationId xmlns:p14="http://schemas.microsoft.com/office/powerpoint/2010/main" val="1227405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8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22347-B879-0723-C0C0-8425F90B024A}"/>
              </a:ext>
            </a:extLst>
          </p:cNvPr>
          <p:cNvSpPr>
            <a:spLocks noGrp="1"/>
          </p:cNvSpPr>
          <p:nvPr>
            <p:ph type="title"/>
          </p:nvPr>
        </p:nvSpPr>
        <p:spPr>
          <a:xfrm>
            <a:off x="390039" y="909399"/>
            <a:ext cx="5844885" cy="1128068"/>
          </a:xfrm>
        </p:spPr>
        <p:txBody>
          <a:bodyPr anchor="ctr">
            <a:noAutofit/>
          </a:bodyPr>
          <a:lstStyle/>
          <a:p>
            <a:r>
              <a:rPr lang="en-US" sz="3200" dirty="0">
                <a:solidFill>
                  <a:schemeClr val="tx2">
                    <a:lumMod val="50000"/>
                    <a:lumOff val="50000"/>
                  </a:schemeClr>
                </a:solidFill>
                <a:latin typeface="Arial Black" panose="020B0A04020102020204" pitchFamily="34" charset="0"/>
              </a:rPr>
              <a:t>Benefit - Greater social interdependence and team building</a:t>
            </a:r>
            <a:endParaRPr lang="en-GB" sz="3200" dirty="0">
              <a:solidFill>
                <a:schemeClr val="tx2">
                  <a:lumMod val="50000"/>
                  <a:lumOff val="50000"/>
                </a:schemeClr>
              </a:solidFill>
              <a:latin typeface="Arial Black" panose="020B0A04020102020204" pitchFamily="34" charset="0"/>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2E805855-389E-5D97-5C80-59A1A8F16329}"/>
              </a:ext>
            </a:extLst>
          </p:cNvPr>
          <p:cNvGraphicFramePr>
            <a:graphicFrameLocks noGrp="1"/>
          </p:cNvGraphicFramePr>
          <p:nvPr>
            <p:ph idx="1"/>
            <p:extLst>
              <p:ext uri="{D42A27DB-BD31-4B8C-83A1-F6EECF244321}">
                <p14:modId xmlns:p14="http://schemas.microsoft.com/office/powerpoint/2010/main" val="1844577924"/>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2F4AE03-9927-0CE6-6BCC-1ABE0F0CC2E1}"/>
              </a:ext>
            </a:extLst>
          </p:cNvPr>
          <p:cNvPicPr>
            <a:picLocks noChangeAspect="1"/>
          </p:cNvPicPr>
          <p:nvPr/>
        </p:nvPicPr>
        <p:blipFill>
          <a:blip r:embed="rId9"/>
          <a:srcRect l="11258" r="11473" b="1"/>
          <a:stretch>
            <a:fillRect/>
          </a:stretch>
        </p:blipFill>
        <p:spPr>
          <a:xfrm>
            <a:off x="5977788" y="799352"/>
            <a:ext cx="5425410" cy="5259296"/>
          </a:xfrm>
          <a:prstGeom prst="rect">
            <a:avLst/>
          </a:prstGeom>
          <a:effectLst>
            <a:glow rad="228600">
              <a:schemeClr val="accent4">
                <a:satMod val="175000"/>
                <a:alpha val="40000"/>
              </a:schemeClr>
            </a:glow>
          </a:effectLst>
        </p:spPr>
      </p:pic>
      <p:pic>
        <p:nvPicPr>
          <p:cNvPr id="3" name="Slide 6 (1)">
            <a:hlinkClick r:id="" action="ppaction://media"/>
            <a:extLst>
              <a:ext uri="{FF2B5EF4-FFF2-40B4-BE49-F238E27FC236}">
                <a16:creationId xmlns:a16="http://schemas.microsoft.com/office/drawing/2014/main" id="{0BF07C4A-C38E-233B-B146-EBC9F9C2C34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678738" y="5553075"/>
            <a:ext cx="406400" cy="406400"/>
          </a:xfrm>
          <a:prstGeom prst="rect">
            <a:avLst/>
          </a:prstGeom>
        </p:spPr>
      </p:pic>
    </p:spTree>
    <p:extLst>
      <p:ext uri="{BB962C8B-B14F-4D97-AF65-F5344CB8AC3E}">
        <p14:creationId xmlns:p14="http://schemas.microsoft.com/office/powerpoint/2010/main" val="2713464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5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2F3A3-BD00-8CF8-0182-3CDBF531DA44}"/>
              </a:ext>
            </a:extLst>
          </p:cNvPr>
          <p:cNvSpPr>
            <a:spLocks noGrp="1"/>
          </p:cNvSpPr>
          <p:nvPr>
            <p:ph type="title"/>
          </p:nvPr>
        </p:nvSpPr>
        <p:spPr>
          <a:xfrm>
            <a:off x="589560" y="856180"/>
            <a:ext cx="4560584" cy="1128068"/>
          </a:xfrm>
        </p:spPr>
        <p:txBody>
          <a:bodyPr anchor="ctr">
            <a:normAutofit/>
          </a:bodyPr>
          <a:lstStyle/>
          <a:p>
            <a:r>
              <a:rPr lang="en-GB" sz="2800"/>
              <a:t>Benefit - Technology-Mediated Engagement &amp; Accessibility</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BDD664-A04C-6693-BB58-0EA479CF07CE}"/>
              </a:ext>
            </a:extLst>
          </p:cNvPr>
          <p:cNvSpPr>
            <a:spLocks noGrp="1"/>
          </p:cNvSpPr>
          <p:nvPr>
            <p:ph idx="1"/>
          </p:nvPr>
        </p:nvSpPr>
        <p:spPr>
          <a:xfrm>
            <a:off x="590719" y="2330505"/>
            <a:ext cx="4559425" cy="3979585"/>
          </a:xfrm>
        </p:spPr>
        <p:txBody>
          <a:bodyPr anchor="ctr">
            <a:normAutofit/>
          </a:bodyPr>
          <a:lstStyle/>
          <a:p>
            <a:r>
              <a:rPr lang="en-US" sz="2000"/>
              <a:t>Digital tools (for example; shared whiteboard, breakout rooms, cloud docs, etc.) provide learners with equal opportunity to participate and help ease collaborative effort online and further prepare and condition their participatory attitudes in distributed and/or multi-national work environments (Mantilla Carrera et al., 2024).</a:t>
            </a:r>
            <a:endParaRPr lang="en-GB" sz="20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DA303D9-925C-4FCC-E6B4-1B8275CD56AE}"/>
              </a:ext>
            </a:extLst>
          </p:cNvPr>
          <p:cNvPicPr>
            <a:picLocks noChangeAspect="1"/>
          </p:cNvPicPr>
          <p:nvPr/>
        </p:nvPicPr>
        <p:blipFill>
          <a:blip r:embed="rId4"/>
          <a:srcRect l="25548" r="6672" b="-1"/>
          <a:stretch>
            <a:fillRect/>
          </a:stretch>
        </p:blipFill>
        <p:spPr>
          <a:xfrm>
            <a:off x="5977788" y="799352"/>
            <a:ext cx="5425410" cy="5259296"/>
          </a:xfrm>
          <a:prstGeom prst="rect">
            <a:avLst/>
          </a:prstGeom>
        </p:spPr>
      </p:pic>
      <p:pic>
        <p:nvPicPr>
          <p:cNvPr id="5" name="Slide 7">
            <a:hlinkClick r:id="" action="ppaction://media"/>
            <a:extLst>
              <a:ext uri="{FF2B5EF4-FFF2-40B4-BE49-F238E27FC236}">
                <a16:creationId xmlns:a16="http://schemas.microsoft.com/office/drawing/2014/main" id="{CDD5DEA4-4613-FD69-1A27-94BE779DDC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095999" y="5521314"/>
            <a:ext cx="406400" cy="406400"/>
          </a:xfrm>
          <a:prstGeom prst="rect">
            <a:avLst/>
          </a:prstGeom>
        </p:spPr>
      </p:pic>
    </p:spTree>
    <p:extLst>
      <p:ext uri="{BB962C8B-B14F-4D97-AF65-F5344CB8AC3E}">
        <p14:creationId xmlns:p14="http://schemas.microsoft.com/office/powerpoint/2010/main" val="4273971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79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372AE9-2900-DF67-9BBA-4E488DBF7F29}"/>
              </a:ext>
            </a:extLst>
          </p:cNvPr>
          <p:cNvSpPr>
            <a:spLocks noGrp="1"/>
          </p:cNvSpPr>
          <p:nvPr>
            <p:ph type="title"/>
          </p:nvPr>
        </p:nvSpPr>
        <p:spPr>
          <a:xfrm>
            <a:off x="5764783" y="349664"/>
            <a:ext cx="5845571" cy="1638377"/>
          </a:xfrm>
        </p:spPr>
        <p:txBody>
          <a:bodyPr anchor="b">
            <a:normAutofit/>
          </a:bodyPr>
          <a:lstStyle/>
          <a:p>
            <a:r>
              <a:rPr lang="en-GB" sz="4800" dirty="0"/>
              <a:t> </a:t>
            </a:r>
            <a:r>
              <a:rPr lang="en-GB" sz="4000" dirty="0">
                <a:solidFill>
                  <a:schemeClr val="tx2">
                    <a:lumMod val="50000"/>
                    <a:lumOff val="50000"/>
                  </a:schemeClr>
                </a:solidFill>
                <a:latin typeface="Arial Black" panose="020B0A04020102020204" pitchFamily="34" charset="0"/>
              </a:rPr>
              <a:t>Key Takeaway</a:t>
            </a:r>
          </a:p>
        </p:txBody>
      </p:sp>
      <p:sp>
        <p:nvSpPr>
          <p:cNvPr id="13" name="Rectangle 12">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BB140A8-DD57-384A-4D01-71C9E53A2FF6}"/>
              </a:ext>
            </a:extLst>
          </p:cNvPr>
          <p:cNvPicPr>
            <a:picLocks noChangeAspect="1"/>
          </p:cNvPicPr>
          <p:nvPr/>
        </p:nvPicPr>
        <p:blipFill>
          <a:blip r:embed="rId4"/>
          <a:srcRect t="6522" r="-2" b="22697"/>
          <a:stretch>
            <a:fillRect/>
          </a:stretch>
        </p:blipFill>
        <p:spPr>
          <a:xfrm>
            <a:off x="535110" y="627954"/>
            <a:ext cx="4235516" cy="5353373"/>
          </a:xfrm>
          <a:prstGeom prst="rect">
            <a:avLst/>
          </a:prstGeom>
          <a:effectLst>
            <a:glow rad="228600">
              <a:schemeClr val="accent4">
                <a:satMod val="175000"/>
                <a:alpha val="40000"/>
              </a:schemeClr>
            </a:glow>
          </a:effectLst>
        </p:spPr>
      </p:pic>
      <p:graphicFrame>
        <p:nvGraphicFramePr>
          <p:cNvPr id="5" name="Content Placeholder 4">
            <a:extLst>
              <a:ext uri="{FF2B5EF4-FFF2-40B4-BE49-F238E27FC236}">
                <a16:creationId xmlns:a16="http://schemas.microsoft.com/office/drawing/2014/main" id="{F4106A63-AADA-FE20-3F0F-B296315A917E}"/>
              </a:ext>
            </a:extLst>
          </p:cNvPr>
          <p:cNvGraphicFramePr>
            <a:graphicFrameLocks noGrp="1"/>
          </p:cNvGraphicFramePr>
          <p:nvPr>
            <p:ph idx="1"/>
            <p:extLst>
              <p:ext uri="{D42A27DB-BD31-4B8C-83A1-F6EECF244321}">
                <p14:modId xmlns:p14="http://schemas.microsoft.com/office/powerpoint/2010/main" val="488330573"/>
              </p:ext>
            </p:extLst>
          </p:nvPr>
        </p:nvGraphicFramePr>
        <p:xfrm>
          <a:off x="5766262" y="2620641"/>
          <a:ext cx="5837750" cy="30237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Slide 8">
            <a:hlinkClick r:id="" action="ppaction://media"/>
            <a:extLst>
              <a:ext uri="{FF2B5EF4-FFF2-40B4-BE49-F238E27FC236}">
                <a16:creationId xmlns:a16="http://schemas.microsoft.com/office/drawing/2014/main" id="{2BDB6384-E2C9-2C98-2013-2464938A672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151738" y="5981327"/>
            <a:ext cx="406400" cy="406400"/>
          </a:xfrm>
          <a:prstGeom prst="rect">
            <a:avLst/>
          </a:prstGeom>
        </p:spPr>
      </p:pic>
    </p:spTree>
    <p:extLst>
      <p:ext uri="{BB962C8B-B14F-4D97-AF65-F5344CB8AC3E}">
        <p14:creationId xmlns:p14="http://schemas.microsoft.com/office/powerpoint/2010/main" val="3996948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3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0A0D0A-E364-5578-CC22-0BE1DD2F03A7}"/>
              </a:ext>
            </a:extLst>
          </p:cNvPr>
          <p:cNvSpPr>
            <a:spLocks noGrp="1"/>
          </p:cNvSpPr>
          <p:nvPr>
            <p:ph type="title"/>
          </p:nvPr>
        </p:nvSpPr>
        <p:spPr>
          <a:xfrm>
            <a:off x="808638" y="386930"/>
            <a:ext cx="9236700" cy="1188950"/>
          </a:xfrm>
        </p:spPr>
        <p:txBody>
          <a:bodyPr anchor="b">
            <a:normAutofit/>
          </a:bodyPr>
          <a:lstStyle/>
          <a:p>
            <a:r>
              <a:rPr lang="en-US" sz="4000" dirty="0">
                <a:solidFill>
                  <a:schemeClr val="tx2">
                    <a:lumMod val="50000"/>
                    <a:lumOff val="50000"/>
                  </a:schemeClr>
                </a:solidFill>
                <a:latin typeface="Arial Black" panose="020B0A04020102020204" pitchFamily="34" charset="0"/>
              </a:rPr>
              <a:t>References </a:t>
            </a:r>
            <a:endParaRPr lang="en-GB" sz="4000" dirty="0">
              <a:solidFill>
                <a:schemeClr val="tx2">
                  <a:lumMod val="50000"/>
                  <a:lumOff val="50000"/>
                </a:schemeClr>
              </a:solidFill>
              <a:latin typeface="Arial Black" panose="020B0A04020102020204" pitchFamily="34" charset="0"/>
            </a:endParaRP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883537-3886-02C2-D23D-4DBA08517AD7}"/>
              </a:ext>
            </a:extLst>
          </p:cNvPr>
          <p:cNvSpPr>
            <a:spLocks noGrp="1"/>
          </p:cNvSpPr>
          <p:nvPr>
            <p:ph idx="1"/>
          </p:nvPr>
        </p:nvSpPr>
        <p:spPr>
          <a:xfrm>
            <a:off x="793660" y="2599509"/>
            <a:ext cx="10143668" cy="3435531"/>
          </a:xfrm>
        </p:spPr>
        <p:txBody>
          <a:bodyPr anchor="ctr">
            <a:normAutofit fontScale="92500" lnSpcReduction="10000"/>
          </a:bodyPr>
          <a:lstStyle/>
          <a:p>
            <a:r>
              <a:rPr lang="en-US" sz="1300" dirty="0">
                <a:latin typeface="Arial" panose="020B0604020202020204" pitchFamily="34" charset="0"/>
                <a:cs typeface="Arial" panose="020B0604020202020204" pitchFamily="34" charset="0"/>
              </a:rPr>
              <a:t>Alzubi, A. A., Nazim, M., &amp; Ahamad, J. (2024). Examining the effect of a collaborative learning intervention on EFL students’ English learning and social interaction. </a:t>
            </a:r>
            <a:r>
              <a:rPr lang="en-US" sz="1300" i="1" dirty="0">
                <a:latin typeface="Arial" panose="020B0604020202020204" pitchFamily="34" charset="0"/>
                <a:cs typeface="Arial" panose="020B0604020202020204" pitchFamily="34" charset="0"/>
              </a:rPr>
              <a:t>Journal of Pedagogical Research, 8(</a:t>
            </a:r>
            <a:r>
              <a:rPr lang="en-US" sz="1300" dirty="0">
                <a:latin typeface="Arial" panose="020B0604020202020204" pitchFamily="34" charset="0"/>
                <a:cs typeface="Arial" panose="020B0604020202020204" pitchFamily="34" charset="0"/>
              </a:rPr>
              <a:t>2), 26–46.</a:t>
            </a:r>
          </a:p>
          <a:p>
            <a:r>
              <a:rPr lang="en-US" sz="1300" dirty="0">
                <a:latin typeface="Arial" panose="020B0604020202020204" pitchFamily="34" charset="0"/>
                <a:cs typeface="Arial" panose="020B0604020202020204" pitchFamily="34" charset="0"/>
              </a:rPr>
              <a:t>Crompton, C. J., Wolters, M. K., &amp; MacPherson, S. E. (2022). Learning with friends and strangers: Partner familiarity does not improve collaborative learning performance in younger and older adults. </a:t>
            </a:r>
            <a:r>
              <a:rPr lang="en-US" sz="1300" i="1" dirty="0">
                <a:latin typeface="Arial" panose="020B0604020202020204" pitchFamily="34" charset="0"/>
                <a:cs typeface="Arial" panose="020B0604020202020204" pitchFamily="34" charset="0"/>
              </a:rPr>
              <a:t>Memory, 30(</a:t>
            </a:r>
            <a:r>
              <a:rPr lang="en-US" sz="1300" dirty="0">
                <a:latin typeface="Arial" panose="020B0604020202020204" pitchFamily="34" charset="0"/>
                <a:cs typeface="Arial" panose="020B0604020202020204" pitchFamily="34" charset="0"/>
              </a:rPr>
              <a:t>5), 636–649.</a:t>
            </a:r>
          </a:p>
          <a:p>
            <a:r>
              <a:rPr lang="en-US" sz="1300" dirty="0">
                <a:latin typeface="Arial" panose="020B0604020202020204" pitchFamily="34" charset="0"/>
                <a:cs typeface="Arial" panose="020B0604020202020204" pitchFamily="34" charset="0"/>
              </a:rPr>
              <a:t>Ma, N., Du, L., Zhang, Y. L., Cui, Z. J., &amp; Ma, R. (2023). The effect of interaction between knowledge map and collaborative learning strategies on teachers’ learning performance and self-efficacy of group learning. </a:t>
            </a:r>
            <a:r>
              <a:rPr lang="en-US" sz="1300" i="1" dirty="0">
                <a:latin typeface="Arial" panose="020B0604020202020204" pitchFamily="34" charset="0"/>
                <a:cs typeface="Arial" panose="020B0604020202020204" pitchFamily="34" charset="0"/>
              </a:rPr>
              <a:t>Interactive Learning Environments, 31(</a:t>
            </a:r>
            <a:r>
              <a:rPr lang="en-US" sz="1300" dirty="0">
                <a:latin typeface="Arial" panose="020B0604020202020204" pitchFamily="34" charset="0"/>
                <a:cs typeface="Arial" panose="020B0604020202020204" pitchFamily="34" charset="0"/>
              </a:rPr>
              <a:t>3), 1592–1606.</a:t>
            </a:r>
          </a:p>
          <a:p>
            <a:r>
              <a:rPr lang="en-US" sz="1300" dirty="0">
                <a:latin typeface="Arial" panose="020B0604020202020204" pitchFamily="34" charset="0"/>
                <a:cs typeface="Arial" panose="020B0604020202020204" pitchFamily="34" charset="0"/>
              </a:rPr>
              <a:t>Mantilla Carrera, P. N., Arana Alencastre, J. L., Torres Parra, E. F., &amp; Alfaro Rodas, G. C. (2024). Exploring the use of technological tools to enhance collaborative learning in higher education institutions. </a:t>
            </a:r>
            <a:r>
              <a:rPr lang="en-US" sz="1300" i="1" dirty="0">
                <a:latin typeface="Arial" panose="020B0604020202020204" pitchFamily="34" charset="0"/>
                <a:cs typeface="Arial" panose="020B0604020202020204" pitchFamily="34" charset="0"/>
              </a:rPr>
              <a:t>Pakistan Journal of Life &amp; Social Sciences, 22</a:t>
            </a:r>
            <a:r>
              <a:rPr lang="en-US" sz="1300" dirty="0">
                <a:latin typeface="Arial" panose="020B0604020202020204" pitchFamily="34" charset="0"/>
                <a:cs typeface="Arial" panose="020B0604020202020204" pitchFamily="34" charset="0"/>
              </a:rPr>
              <a:t>(2).</a:t>
            </a:r>
          </a:p>
          <a:p>
            <a:r>
              <a:rPr lang="en-US" sz="1300" dirty="0">
                <a:latin typeface="Arial" panose="020B0604020202020204" pitchFamily="34" charset="0"/>
                <a:cs typeface="Arial" panose="020B0604020202020204" pitchFamily="34" charset="0"/>
              </a:rPr>
              <a:t>Ng, P. M., Chan, J. K., &amp; Lit, K. K. (2022). Student learning performance in online collaborative learning. </a:t>
            </a:r>
            <a:r>
              <a:rPr lang="en-US" sz="1300" i="1" dirty="0">
                <a:latin typeface="Arial" panose="020B0604020202020204" pitchFamily="34" charset="0"/>
                <a:cs typeface="Arial" panose="020B0604020202020204" pitchFamily="34" charset="0"/>
              </a:rPr>
              <a:t>Education and Information Technologies, 27(</a:t>
            </a:r>
            <a:r>
              <a:rPr lang="en-US" sz="1300" dirty="0">
                <a:latin typeface="Arial" panose="020B0604020202020204" pitchFamily="34" charset="0"/>
                <a:cs typeface="Arial" panose="020B0604020202020204" pitchFamily="34" charset="0"/>
              </a:rPr>
              <a:t>6), 8129–8145. </a:t>
            </a:r>
          </a:p>
          <a:p>
            <a:r>
              <a:rPr lang="en-US" sz="1300" dirty="0">
                <a:latin typeface="Arial" panose="020B0604020202020204" pitchFamily="34" charset="0"/>
                <a:cs typeface="Arial" panose="020B0604020202020204" pitchFamily="34" charset="0"/>
              </a:rPr>
              <a:t>Shimizu, I., Matsuyama, Y., Duvivier, R., &amp; van der Vleuten, C. (2022). Perceived positive social interdependence in online versus face-to-face team-based learning styles of collaborative learning: A </a:t>
            </a:r>
            <a:r>
              <a:rPr lang="en-US" sz="1300" dirty="0" err="1">
                <a:latin typeface="Arial" panose="020B0604020202020204" pitchFamily="34" charset="0"/>
                <a:cs typeface="Arial" panose="020B0604020202020204" pitchFamily="34" charset="0"/>
              </a:rPr>
              <a:t>randomised</a:t>
            </a:r>
            <a:r>
              <a:rPr lang="en-US" sz="1300" dirty="0">
                <a:latin typeface="Arial" panose="020B0604020202020204" pitchFamily="34" charset="0"/>
                <a:cs typeface="Arial" panose="020B0604020202020204" pitchFamily="34" charset="0"/>
              </a:rPr>
              <a:t>, controlled, mixed-methods study. </a:t>
            </a:r>
            <a:r>
              <a:rPr lang="en-US" sz="1300" i="1" dirty="0">
                <a:latin typeface="Arial" panose="020B0604020202020204" pitchFamily="34" charset="0"/>
                <a:cs typeface="Arial" panose="020B0604020202020204" pitchFamily="34" charset="0"/>
              </a:rPr>
              <a:t>BMC Medical Education, 22(</a:t>
            </a:r>
            <a:r>
              <a:rPr lang="en-US" sz="1300" dirty="0">
                <a:latin typeface="Arial" panose="020B0604020202020204" pitchFamily="34" charset="0"/>
                <a:cs typeface="Arial" panose="020B0604020202020204" pitchFamily="34" charset="0"/>
              </a:rPr>
              <a:t>1), 567.</a:t>
            </a:r>
          </a:p>
          <a:p>
            <a:r>
              <a:rPr lang="en-US" sz="1300" dirty="0" err="1">
                <a:latin typeface="Arial" panose="020B0604020202020204" pitchFamily="34" charset="0"/>
                <a:cs typeface="Arial" panose="020B0604020202020204" pitchFamily="34" charset="0"/>
              </a:rPr>
              <a:t>Sidgi</a:t>
            </a:r>
            <a:r>
              <a:rPr lang="en-US" sz="1300" dirty="0">
                <a:latin typeface="Arial" panose="020B0604020202020204" pitchFamily="34" charset="0"/>
                <a:cs typeface="Arial" panose="020B0604020202020204" pitchFamily="34" charset="0"/>
              </a:rPr>
              <a:t>, L. F. S. (2022). The benefits of using collaborative learning strategy in higher education. </a:t>
            </a:r>
            <a:r>
              <a:rPr lang="en-US" sz="1300" i="1" dirty="0">
                <a:latin typeface="Arial" panose="020B0604020202020204" pitchFamily="34" charset="0"/>
                <a:cs typeface="Arial" panose="020B0604020202020204" pitchFamily="34" charset="0"/>
              </a:rPr>
              <a:t>International Journal of English Literature and Social Sciences, 7</a:t>
            </a:r>
            <a:r>
              <a:rPr lang="en-US" sz="1300" dirty="0">
                <a:latin typeface="Arial" panose="020B0604020202020204" pitchFamily="34" charset="0"/>
                <a:cs typeface="Arial" panose="020B0604020202020204" pitchFamily="34" charset="0"/>
              </a:rPr>
              <a:t>(6), 217–224.</a:t>
            </a:r>
          </a:p>
          <a:p>
            <a:r>
              <a:rPr lang="en-US" sz="1300" dirty="0" err="1">
                <a:latin typeface="Arial" panose="020B0604020202020204" pitchFamily="34" charset="0"/>
                <a:cs typeface="Arial" panose="020B0604020202020204" pitchFamily="34" charset="0"/>
              </a:rPr>
              <a:t>Warsah</a:t>
            </a:r>
            <a:r>
              <a:rPr lang="en-US" sz="1300" dirty="0">
                <a:latin typeface="Arial" panose="020B0604020202020204" pitchFamily="34" charset="0"/>
                <a:cs typeface="Arial" panose="020B0604020202020204" pitchFamily="34" charset="0"/>
              </a:rPr>
              <a:t>, I., Morganna, R., </a:t>
            </a:r>
            <a:r>
              <a:rPr lang="en-US" sz="1300" dirty="0" err="1">
                <a:latin typeface="Arial" panose="020B0604020202020204" pitchFamily="34" charset="0"/>
                <a:cs typeface="Arial" panose="020B0604020202020204" pitchFamily="34" charset="0"/>
              </a:rPr>
              <a:t>Uyun</a:t>
            </a:r>
            <a:r>
              <a:rPr lang="en-US" sz="1300" dirty="0">
                <a:latin typeface="Arial" panose="020B0604020202020204" pitchFamily="34" charset="0"/>
                <a:cs typeface="Arial" panose="020B0604020202020204" pitchFamily="34" charset="0"/>
              </a:rPr>
              <a:t>, M., Afandi, M., &amp; </a:t>
            </a:r>
            <a:r>
              <a:rPr lang="en-US" sz="1300" dirty="0" err="1">
                <a:latin typeface="Arial" panose="020B0604020202020204" pitchFamily="34" charset="0"/>
                <a:cs typeface="Arial" panose="020B0604020202020204" pitchFamily="34" charset="0"/>
              </a:rPr>
              <a:t>Hamengkubuwono</a:t>
            </a:r>
            <a:r>
              <a:rPr lang="en-US" sz="1300" dirty="0">
                <a:latin typeface="Arial" panose="020B0604020202020204" pitchFamily="34" charset="0"/>
                <a:cs typeface="Arial" panose="020B0604020202020204" pitchFamily="34" charset="0"/>
              </a:rPr>
              <a:t>, H. (2021). The impact of collaborative learning on learners’ critical thinking skills. </a:t>
            </a:r>
            <a:r>
              <a:rPr lang="en-US" sz="1300" i="1" dirty="0">
                <a:latin typeface="Arial" panose="020B0604020202020204" pitchFamily="34" charset="0"/>
                <a:cs typeface="Arial" panose="020B0604020202020204" pitchFamily="34" charset="0"/>
              </a:rPr>
              <a:t>International Journal of Instruction, 14</a:t>
            </a:r>
            <a:r>
              <a:rPr lang="en-US" sz="1300" dirty="0">
                <a:latin typeface="Arial" panose="020B0604020202020204" pitchFamily="34" charset="0"/>
                <a:cs typeface="Arial" panose="020B0604020202020204" pitchFamily="34" charset="0"/>
              </a:rPr>
              <a:t>(2), 443–460.</a:t>
            </a:r>
            <a:endParaRPr lang="en-GB" sz="1300" dirty="0">
              <a:latin typeface="Arial" panose="020B0604020202020204" pitchFamily="34" charset="0"/>
              <a:cs typeface="Arial" panose="020B0604020202020204" pitchFamily="34" charset="0"/>
            </a:endParaRPr>
          </a:p>
        </p:txBody>
      </p:sp>
      <p:pic>
        <p:nvPicPr>
          <p:cNvPr id="4" name="Slide 9">
            <a:hlinkClick r:id="" action="ppaction://media"/>
            <a:extLst>
              <a:ext uri="{FF2B5EF4-FFF2-40B4-BE49-F238E27FC236}">
                <a16:creationId xmlns:a16="http://schemas.microsoft.com/office/drawing/2014/main" id="{2F881ABE-BE7F-9736-F449-298BEA2F5F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35246" y="5832874"/>
            <a:ext cx="406400" cy="406400"/>
          </a:xfrm>
          <a:prstGeom prst="rect">
            <a:avLst/>
          </a:prstGeom>
        </p:spPr>
      </p:pic>
    </p:spTree>
    <p:extLst>
      <p:ext uri="{BB962C8B-B14F-4D97-AF65-F5344CB8AC3E}">
        <p14:creationId xmlns:p14="http://schemas.microsoft.com/office/powerpoint/2010/main" val="376150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TotalTime>
  <Words>759</Words>
  <Application>Microsoft Office PowerPoint</Application>
  <PresentationFormat>Widescreen</PresentationFormat>
  <Paragraphs>29</Paragraphs>
  <Slides>9</Slides>
  <Notes>0</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Arial Black</vt:lpstr>
      <vt:lpstr>Wingdings</vt:lpstr>
      <vt:lpstr>Office Theme</vt:lpstr>
      <vt:lpstr>Benefits of Collaborative Learning</vt:lpstr>
      <vt:lpstr>Theoretical Foundations</vt:lpstr>
      <vt:lpstr>Benefit – Increase Critical Thinking </vt:lpstr>
      <vt:lpstr>Benefit -Increased communication skills</vt:lpstr>
      <vt:lpstr>Benefit -Increase in self-efficacy and confidence</vt:lpstr>
      <vt:lpstr>Benefit - Greater social interdependence and team building</vt:lpstr>
      <vt:lpstr>Benefit - Technology-Mediated Engagement &amp; Accessibility</vt:lpstr>
      <vt:lpstr> Key Takeaway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Mirabela Voican (1907947)</dc:creator>
  <cp:lastModifiedBy>Mirabela Voican (1907947)</cp:lastModifiedBy>
  <cp:revision>3</cp:revision>
  <dcterms:created xsi:type="dcterms:W3CDTF">2025-07-13T18:07:03Z</dcterms:created>
  <dcterms:modified xsi:type="dcterms:W3CDTF">2025-07-18T16:17:39Z</dcterms:modified>
</cp:coreProperties>
</file>