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17"/>
  </p:notes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9144000" cy="5143500" type="screen16x9"/>
  <p:notesSz cx="6858000" cy="9144000"/>
  <p:embeddedFontLst>
    <p:embeddedFont>
      <p:font typeface="Lato" panose="020F0502020204030203" pitchFamily="34" charset="0"/>
      <p:regular r:id="rId18"/>
      <p:bold r:id="rId19"/>
      <p:italic r:id="rId20"/>
      <p:boldItalic r:id="rId21"/>
    </p:embeddedFont>
    <p:embeddedFont>
      <p:font typeface="Playfair Display"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8" roundtripDataSignature="AMtx7mipdr/W02qX/tYTHlu3FaecoikB7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786" y="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customschemas.google.com/relationships/presentationmetadata" Target="meta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 name="Google Shape;6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8" name="Google Shape;6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i="1">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The UK’s hospitality industry is considered to be one of the great contributors to the economy that aids in economic development as well. As per the UK government's prophecy, it has been observed that in 2022, the market size of the industry amounted to around £16.42 billion (Statista, 2023). This amount was around £11.28 billion in 2021, thus an increment in the market size is noticed (Statista, 2023). The aim of the study is to analyse the role and services offered by the hospitality industry. However, for this case, a hotel will be chosen for commencing further analysis. In this case, Hotel Indigo has been considered as the primary business which will be used throughout the study.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5" name="Google Shape;7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Hotel Indigo is a small chain of individually operating boutique hotels, located across Georgia, United States. It is mainly operating under its parent company namely IHG Hotels &amp; Resorts  (Ihg, 2023). The business organisation was founded by  IHG Hotels &amp; Resorts in 2004  (Ihg, 2023). However, at the present time, the business is operating and serving its facilities in almost every country. The CEO of the company is Elie W. Maalouf, who is handling different aspects of the business as well. As of 2023, the company has hired around 325,000 number of employees operating at the business premises (Lodgingmagazine, 2023). In 2023, the company earned a revenue of £181.78 million  (Ihgplc, 2023).</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2" name="Google Shape;8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this case, to analysis the main consumers of Hotel Indigo STP will be considered and performed. As per the views of Thomas and George (2021), STP analysis also known as Segmentation, Targeting, and Positioning is a marketing approach that aids a business in identifying the target consumers. Market segmentation can be classified under four categories including demographic, psychographic, behavioural and geographic segmentation. In this case, the business organisation will mainly consider the demographic market segment, wherein the consumers with high-income levels will be given more priority. As per the views of Lau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(2021), the demographic segment is referred to as a process of splitting up audiences based on different components like age, gender, income and so on. </a:t>
            </a:r>
            <a:r>
              <a:rPr lang="en-GB" sz="1200">
                <a:solidFill>
                  <a:srgbClr val="FF0000"/>
                </a:solidFill>
                <a:latin typeface="Times New Roman"/>
                <a:ea typeface="Times New Roman"/>
                <a:cs typeface="Times New Roman"/>
                <a:sym typeface="Times New Roman"/>
              </a:rPr>
              <a:t>The company will mainly offer a separate meeting or conference hall for the clients who are specifically visiting for team meeting or official purposes. Further, it will offer services to the couple who will be visiting there to spend their time. In this case, the hotel authority will avail lounge facilities to those consumers at an affordable rate which will be belonging to high-income levels.</a:t>
            </a:r>
            <a:endParaRPr>
              <a:solidFill>
                <a:srgbClr val="FF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9" name="Google Shape;8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As opined by Syafii and Budiyanto (2022), targeting in STP refers to a process of selecting a specific group so that business profit can be enhanced. The business will target high-income groups since it can aid the business to grow and achieve further success in its business operations. That will further help the business to gain profitability. With respect to the positioning, it has been observed that the business is offering high-quality of services at a high rate so that its business can grow.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primary nature of the guest service involves direct interactions between the employees and the guests such as handling complaints, assisting them, greeting them and so on (Yang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2021). Therefore, the nature of Hotel Indigo will be to maintain a balanced relationship with the guests. Wherein, the employees make direct communication with the guests to understand their concerns. It will offer greetings, and assistance and further help the guests visiting there.</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 name="Google Shape;103;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has been already determined that in 2022, the hospitality industry of the UK will gain £16.42 billion market value, therefore, guest services and facilities offering will have a great opportunity (Statista, 2023). So, the employees who will operate in this industry will get a positive response. Therefore, the employees who will work at Hotel Indigo will get good responses from the market which will aid them in meeting the needs of the guest.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 name="Google Shape;11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main role of the guest services and facilities at a hotel is to offer additional guidance to the guests visiting there so that they can enjoy the service (Baek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2020). Moreover, they are responsible for ensuring that all the guests visiting there are satisfied. Therefore, the guest services and facilities of Hotel Indigo will offer guidance, and meet the needs of the guests in terms of enhancing their business value.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 name="Google Shape;117;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Hospitality is considered the third-largest private sector operating across the region of the UK. It mainly represents about 10% of the employment, 5% of GDP and 6% of the business (Assets, 2023.). As stated by Nazir and Islam (2020),. Further, it is seen that it also plays a vital role in attracting clients and maintaining loyal consumers, so that business profit can be enhanced.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 name="Google Shape;124;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 Mainly, a hotel can meet the needs of the consumers by offering affordable prices against every booking. Offering digital solutions and enhanced guest experiences can also aid a business in meeting consumers' desires. With respect to the chosen business, Hotel Indigo is offering hassle-free payment options to consumers so that they can make transactions without any complications (Ihg, 2023). Further, it offers additional supplementary services so that consumers can be attracted (Ihg, 2023).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study has concluded the role of the hospitality industry in the UK  and how it is operating across the region. In order to commence the analysis Hotel Indigo has been considered. It is a small business chain operating almost throughout the globe, but its headquarters is established across the region of Georgia, United States. It has been obtained that, the business will consider demographic segments and target high-income groups for enhancing its business profit.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8" name="Google Shape;138;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Lodgingmagazine, 2023. </a:t>
            </a:r>
            <a:r>
              <a:rPr lang="en-GB" sz="1200" i="1">
                <a:solidFill>
                  <a:schemeClr val="dk1"/>
                </a:solidFill>
                <a:latin typeface="Times New Roman"/>
                <a:ea typeface="Times New Roman"/>
                <a:cs typeface="Times New Roman"/>
                <a:sym typeface="Times New Roman"/>
              </a:rPr>
              <a:t>IHG Hotels &amp; Resorts Reports Hotel Indigo Results and Growth From 2022. </a:t>
            </a:r>
            <a:r>
              <a:rPr lang="en-GB" sz="1200">
                <a:solidFill>
                  <a:schemeClr val="dk1"/>
                </a:solidFill>
                <a:latin typeface="Times New Roman"/>
                <a:ea typeface="Times New Roman"/>
                <a:cs typeface="Times New Roman"/>
                <a:sym typeface="Times New Roman"/>
              </a:rPr>
              <a:t>[Online]. Available at: &lt;https://lodgingmagazine.com/ihg-hotels-resorts-reports-hotel-indigo-results-and-growth-from-2022/&gt; [Accessed on 7th October 2023].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Nazir, O. and Islam, J.U., 2020. Effect of CSR activities on meaningfulness, compassion, and employee engagement: A sense-making theoretical approach. </a:t>
            </a:r>
            <a:r>
              <a:rPr lang="en-GB" sz="1200" i="1">
                <a:solidFill>
                  <a:schemeClr val="dk1"/>
                </a:solidFill>
                <a:latin typeface="Times New Roman"/>
                <a:ea typeface="Times New Roman"/>
                <a:cs typeface="Times New Roman"/>
                <a:sym typeface="Times New Roman"/>
              </a:rPr>
              <a:t>International Journal of Hospitality Management</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90</a:t>
            </a:r>
            <a:r>
              <a:rPr lang="en-GB" sz="1200">
                <a:solidFill>
                  <a:schemeClr val="dk1"/>
                </a:solidFill>
                <a:latin typeface="Times New Roman"/>
                <a:ea typeface="Times New Roman"/>
                <a:cs typeface="Times New Roman"/>
                <a:sym typeface="Times New Roman"/>
              </a:rPr>
              <a:t>, p.102630.</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Statista, 2023. </a:t>
            </a:r>
            <a:r>
              <a:rPr lang="en-GB" sz="1200" i="1">
                <a:solidFill>
                  <a:schemeClr val="dk1"/>
                </a:solidFill>
                <a:latin typeface="Times New Roman"/>
                <a:ea typeface="Times New Roman"/>
                <a:cs typeface="Times New Roman"/>
                <a:sym typeface="Times New Roman"/>
              </a:rPr>
              <a:t>Hotel industry in the United Kingdom - statistics &amp; facts. </a:t>
            </a:r>
            <a:r>
              <a:rPr lang="en-GB" sz="1200">
                <a:solidFill>
                  <a:schemeClr val="dk1"/>
                </a:solidFill>
                <a:latin typeface="Times New Roman"/>
                <a:ea typeface="Times New Roman"/>
                <a:cs typeface="Times New Roman"/>
                <a:sym typeface="Times New Roman"/>
              </a:rPr>
              <a:t>[Online]. Available at: &lt;https://www.statista.com/topics/3146/hotel-industry-in-the-united-kingdom-uk/&gt; [Accessed on 7th October 2023].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Syafii, M. and Budiyanto, N.E., 2022. Penerapan Digital Marketing dengan Analisis STP (Segmenting, Targeting, Positioning). </a:t>
            </a:r>
            <a:r>
              <a:rPr lang="en-GB" sz="1200" i="1">
                <a:solidFill>
                  <a:schemeClr val="dk1"/>
                </a:solidFill>
                <a:latin typeface="Times New Roman"/>
                <a:ea typeface="Times New Roman"/>
                <a:cs typeface="Times New Roman"/>
                <a:sym typeface="Times New Roman"/>
              </a:rPr>
              <a:t>Jurnal Informatika Dan Rekayasa Perangkat Lunak</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4</a:t>
            </a:r>
            <a:r>
              <a:rPr lang="en-GB" sz="1200">
                <a:solidFill>
                  <a:schemeClr val="dk1"/>
                </a:solidFill>
                <a:latin typeface="Times New Roman"/>
                <a:ea typeface="Times New Roman"/>
                <a:cs typeface="Times New Roman"/>
                <a:sym typeface="Times New Roman"/>
              </a:rPr>
              <a:t>(1), pp.66-71.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Thomas, M.R. and George, G., 2021. Segmenting, targeting, and positioning (stp) ofgenerational cohorts Y, Z and Alpha. </a:t>
            </a:r>
            <a:r>
              <a:rPr lang="en-GB" sz="1200" i="1">
                <a:solidFill>
                  <a:schemeClr val="dk1"/>
                </a:solidFill>
                <a:latin typeface="Times New Roman"/>
                <a:ea typeface="Times New Roman"/>
                <a:cs typeface="Times New Roman"/>
                <a:sym typeface="Times New Roman"/>
              </a:rPr>
              <a:t>IIMS Journal of Management Science</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12</a:t>
            </a:r>
            <a:r>
              <a:rPr lang="en-GB" sz="1200">
                <a:solidFill>
                  <a:schemeClr val="dk1"/>
                </a:solidFill>
                <a:latin typeface="Times New Roman"/>
                <a:ea typeface="Times New Roman"/>
                <a:cs typeface="Times New Roman"/>
                <a:sym typeface="Times New Roman"/>
              </a:rPr>
              <a:t>(2), pp.115-129.</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Yang, H., Song, H., Cheung, C. and Guan, J., 2021. How to enhance hotel guests’ acceptance and experience of smart hotel technology: An examination of visiting intentions. </a:t>
            </a:r>
            <a:r>
              <a:rPr lang="en-GB" sz="1200" i="1">
                <a:solidFill>
                  <a:schemeClr val="dk1"/>
                </a:solidFill>
                <a:latin typeface="Times New Roman"/>
                <a:ea typeface="Times New Roman"/>
                <a:cs typeface="Times New Roman"/>
                <a:sym typeface="Times New Roman"/>
              </a:rPr>
              <a:t>International Journal of Hospitality Management</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97</a:t>
            </a:r>
            <a:r>
              <a:rPr lang="en-GB" sz="1200">
                <a:solidFill>
                  <a:schemeClr val="dk1"/>
                </a:solidFill>
                <a:latin typeface="Times New Roman"/>
                <a:ea typeface="Times New Roman"/>
                <a:cs typeface="Times New Roman"/>
                <a:sym typeface="Times New Roman"/>
              </a:rPr>
              <a:t>, p.103000.</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4" name="Google Shape;144;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6"/>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6"/>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6"/>
          <p:cNvSpPr txBox="1">
            <a:spLocks noGrp="1"/>
          </p:cNvSpPr>
          <p:nvPr>
            <p:ph type="ctrTitle"/>
          </p:nvPr>
        </p:nvSpPr>
        <p:spPr>
          <a:xfrm>
            <a:off x="3096250" y="1627200"/>
            <a:ext cx="2951400" cy="15843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16"/>
          <p:cNvSpPr txBox="1">
            <a:spLocks noGrp="1"/>
          </p:cNvSpPr>
          <p:nvPr>
            <p:ph type="subTitle" idx="1"/>
          </p:nvPr>
        </p:nvSpPr>
        <p:spPr>
          <a:xfrm>
            <a:off x="3096363" y="3266930"/>
            <a:ext cx="2951400" cy="7014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16"/>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5"/>
        <p:cNvGrpSpPr/>
        <p:nvPr/>
      </p:nvGrpSpPr>
      <p:grpSpPr>
        <a:xfrm>
          <a:off x="0" y="0"/>
          <a:ext cx="0" cy="0"/>
          <a:chOff x="0" y="0"/>
          <a:chExt cx="0" cy="0"/>
        </a:xfrm>
      </p:grpSpPr>
      <p:sp>
        <p:nvSpPr>
          <p:cNvPr id="16" name="Google Shape;16;p17"/>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7"/>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18" name="Google Shape;18;p1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9" name="Google Shape;19;p17"/>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0"/>
        <p:cNvGrpSpPr/>
        <p:nvPr/>
      </p:nvGrpSpPr>
      <p:grpSpPr>
        <a:xfrm>
          <a:off x="0" y="0"/>
          <a:ext cx="0" cy="0"/>
          <a:chOff x="0" y="0"/>
          <a:chExt cx="0" cy="0"/>
        </a:xfrm>
      </p:grpSpPr>
      <p:sp>
        <p:nvSpPr>
          <p:cNvPr id="21" name="Google Shape;21;p18"/>
          <p:cNvSpPr txBox="1">
            <a:spLocks noGrp="1"/>
          </p:cNvSpPr>
          <p:nvPr>
            <p:ph type="title"/>
          </p:nvPr>
        </p:nvSpPr>
        <p:spPr>
          <a:xfrm>
            <a:off x="509550" y="1423875"/>
            <a:ext cx="8124900" cy="1798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22" name="Google Shape;22;p18"/>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19"/>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25" name="Google Shape;25;p19"/>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6" name="Google Shape;26;p19"/>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7" name="Google Shape;27;p19"/>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20"/>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30" name="Google Shape;30;p20"/>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21"/>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3" name="Google Shape;33;p21"/>
          <p:cNvSpPr txBox="1">
            <a:spLocks noGrp="1"/>
          </p:cNvSpPr>
          <p:nvPr>
            <p:ph type="body" idx="1"/>
          </p:nvPr>
        </p:nvSpPr>
        <p:spPr>
          <a:xfrm>
            <a:off x="311700" y="1391378"/>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4" name="Google Shape;34;p2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35"/>
        <p:cNvGrpSpPr/>
        <p:nvPr/>
      </p:nvGrpSpPr>
      <p:grpSpPr>
        <a:xfrm>
          <a:off x="0" y="0"/>
          <a:ext cx="0" cy="0"/>
          <a:chOff x="0" y="0"/>
          <a:chExt cx="0" cy="0"/>
        </a:xfrm>
      </p:grpSpPr>
      <p:sp>
        <p:nvSpPr>
          <p:cNvPr id="36" name="Google Shape;36;p22"/>
          <p:cNvSpPr txBox="1">
            <a:spLocks noGrp="1"/>
          </p:cNvSpPr>
          <p:nvPr>
            <p:ph type="title"/>
          </p:nvPr>
        </p:nvSpPr>
        <p:spPr>
          <a:xfrm>
            <a:off x="490250" y="526350"/>
            <a:ext cx="56187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37" name="Google Shape;37;p22"/>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23"/>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40" name="Google Shape;40;p23"/>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23"/>
          <p:cNvSpPr txBox="1">
            <a:spLocks noGrp="1"/>
          </p:cNvSpPr>
          <p:nvPr>
            <p:ph type="title"/>
          </p:nvPr>
        </p:nvSpPr>
        <p:spPr>
          <a:xfrm>
            <a:off x="265500" y="1107950"/>
            <a:ext cx="4045200" cy="1683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42" name="Google Shape;42;p23"/>
          <p:cNvSpPr txBox="1">
            <a:spLocks noGrp="1"/>
          </p:cNvSpPr>
          <p:nvPr>
            <p:ph type="subTitle" idx="1"/>
          </p:nvPr>
        </p:nvSpPr>
        <p:spPr>
          <a:xfrm>
            <a:off x="265500" y="2845201"/>
            <a:ext cx="4045200" cy="13455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23"/>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44" name="Google Shape;44;p23"/>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24"/>
          <p:cNvSpPr txBox="1">
            <a:spLocks noGrp="1"/>
          </p:cNvSpPr>
          <p:nvPr>
            <p:ph type="body" idx="1"/>
          </p:nvPr>
        </p:nvSpPr>
        <p:spPr>
          <a:xfrm>
            <a:off x="319500" y="4230575"/>
            <a:ext cx="5998800" cy="5988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7" name="Google Shape;47;p24"/>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25"/>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25"/>
          <p:cNvSpPr txBox="1">
            <a:spLocks noGrp="1"/>
          </p:cNvSpPr>
          <p:nvPr>
            <p:ph type="title" hasCustomPrompt="1"/>
          </p:nvPr>
        </p:nvSpPr>
        <p:spPr>
          <a:xfrm>
            <a:off x="311700" y="1233100"/>
            <a:ext cx="8520600" cy="16101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0000"/>
              <a:buFont typeface="Lato"/>
              <a:buNone/>
              <a:defRPr sz="10000">
                <a:latin typeface="Lato"/>
                <a:ea typeface="Lato"/>
                <a:cs typeface="Lato"/>
                <a:sym typeface="Lato"/>
              </a:defRPr>
            </a:lvl1pPr>
            <a:lvl2pPr lvl="1" algn="ctr">
              <a:lnSpc>
                <a:spcPct val="100000"/>
              </a:lnSpc>
              <a:spcBef>
                <a:spcPts val="0"/>
              </a:spcBef>
              <a:spcAft>
                <a:spcPts val="0"/>
              </a:spcAft>
              <a:buSzPts val="10000"/>
              <a:buFont typeface="Lato"/>
              <a:buNone/>
              <a:defRPr sz="10000">
                <a:latin typeface="Lato"/>
                <a:ea typeface="Lato"/>
                <a:cs typeface="Lato"/>
                <a:sym typeface="Lato"/>
              </a:defRPr>
            </a:lvl2pPr>
            <a:lvl3pPr lvl="2" algn="ctr">
              <a:lnSpc>
                <a:spcPct val="100000"/>
              </a:lnSpc>
              <a:spcBef>
                <a:spcPts val="0"/>
              </a:spcBef>
              <a:spcAft>
                <a:spcPts val="0"/>
              </a:spcAft>
              <a:buSzPts val="10000"/>
              <a:buFont typeface="Lato"/>
              <a:buNone/>
              <a:defRPr sz="10000">
                <a:latin typeface="Lato"/>
                <a:ea typeface="Lato"/>
                <a:cs typeface="Lato"/>
                <a:sym typeface="Lato"/>
              </a:defRPr>
            </a:lvl3pPr>
            <a:lvl4pPr lvl="3" algn="ctr">
              <a:lnSpc>
                <a:spcPct val="100000"/>
              </a:lnSpc>
              <a:spcBef>
                <a:spcPts val="0"/>
              </a:spcBef>
              <a:spcAft>
                <a:spcPts val="0"/>
              </a:spcAft>
              <a:buSzPts val="10000"/>
              <a:buFont typeface="Lato"/>
              <a:buNone/>
              <a:defRPr sz="10000">
                <a:latin typeface="Lato"/>
                <a:ea typeface="Lato"/>
                <a:cs typeface="Lato"/>
                <a:sym typeface="Lato"/>
              </a:defRPr>
            </a:lvl4pPr>
            <a:lvl5pPr lvl="4" algn="ctr">
              <a:lnSpc>
                <a:spcPct val="100000"/>
              </a:lnSpc>
              <a:spcBef>
                <a:spcPts val="0"/>
              </a:spcBef>
              <a:spcAft>
                <a:spcPts val="0"/>
              </a:spcAft>
              <a:buSzPts val="10000"/>
              <a:buFont typeface="Lato"/>
              <a:buNone/>
              <a:defRPr sz="10000">
                <a:latin typeface="Lato"/>
                <a:ea typeface="Lato"/>
                <a:cs typeface="Lato"/>
                <a:sym typeface="Lato"/>
              </a:defRPr>
            </a:lvl5pPr>
            <a:lvl6pPr lvl="5" algn="ctr">
              <a:lnSpc>
                <a:spcPct val="100000"/>
              </a:lnSpc>
              <a:spcBef>
                <a:spcPts val="0"/>
              </a:spcBef>
              <a:spcAft>
                <a:spcPts val="0"/>
              </a:spcAft>
              <a:buSzPts val="10000"/>
              <a:buFont typeface="Lato"/>
              <a:buNone/>
              <a:defRPr sz="10000">
                <a:latin typeface="Lato"/>
                <a:ea typeface="Lato"/>
                <a:cs typeface="Lato"/>
                <a:sym typeface="Lato"/>
              </a:defRPr>
            </a:lvl6pPr>
            <a:lvl7pPr lvl="6" algn="ctr">
              <a:lnSpc>
                <a:spcPct val="100000"/>
              </a:lnSpc>
              <a:spcBef>
                <a:spcPts val="0"/>
              </a:spcBef>
              <a:spcAft>
                <a:spcPts val="0"/>
              </a:spcAft>
              <a:buSzPts val="10000"/>
              <a:buFont typeface="Lato"/>
              <a:buNone/>
              <a:defRPr sz="10000">
                <a:latin typeface="Lato"/>
                <a:ea typeface="Lato"/>
                <a:cs typeface="Lato"/>
                <a:sym typeface="Lato"/>
              </a:defRPr>
            </a:lvl7pPr>
            <a:lvl8pPr lvl="7" algn="ctr">
              <a:lnSpc>
                <a:spcPct val="100000"/>
              </a:lnSpc>
              <a:spcBef>
                <a:spcPts val="0"/>
              </a:spcBef>
              <a:spcAft>
                <a:spcPts val="0"/>
              </a:spcAft>
              <a:buSzPts val="10000"/>
              <a:buFont typeface="Lato"/>
              <a:buNone/>
              <a:defRPr sz="10000">
                <a:latin typeface="Lato"/>
                <a:ea typeface="Lato"/>
                <a:cs typeface="Lato"/>
                <a:sym typeface="Lato"/>
              </a:defRPr>
            </a:lvl8pPr>
            <a:lvl9pPr lvl="8" algn="ctr">
              <a:lnSpc>
                <a:spcPct val="100000"/>
              </a:lnSpc>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25"/>
          <p:cNvSpPr txBox="1">
            <a:spLocks noGrp="1"/>
          </p:cNvSpPr>
          <p:nvPr>
            <p:ph type="body" idx="1"/>
          </p:nvPr>
        </p:nvSpPr>
        <p:spPr>
          <a:xfrm>
            <a:off x="311700" y="2919450"/>
            <a:ext cx="8520600" cy="10716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52" name="Google Shape;52;p25"/>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26"/>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1pPr>
            <a:lvl2pPr marR="0" lvl="1"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2pPr>
            <a:lvl3pPr marR="0" lvl="2"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3pPr>
            <a:lvl4pPr marR="0" lvl="3"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4pPr>
            <a:lvl5pPr marR="0" lvl="4"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5pPr>
            <a:lvl6pPr marR="0" lvl="5"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6pPr>
            <a:lvl7pPr marR="0" lvl="6"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7pPr>
            <a:lvl8pPr marR="0" lvl="7"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8pPr>
            <a:lvl9pPr marR="0" lvl="8"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9pPr>
          </a:lstStyle>
          <a:p>
            <a:endParaRPr/>
          </a:p>
        </p:txBody>
      </p:sp>
      <p:sp>
        <p:nvSpPr>
          <p:cNvPr id="7" name="Google Shape;7;p1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Lato"/>
              <a:buChar char="●"/>
              <a:defRPr sz="18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9pPr>
          </a:lstStyle>
          <a:p>
            <a:endParaRPr/>
          </a:p>
        </p:txBody>
      </p:sp>
      <p:sp>
        <p:nvSpPr>
          <p:cNvPr id="8" name="Google Shape;8;p15"/>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ihg.com/hotelindigo/content/us/en/about-u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0CAF1-014A-1E9E-D074-55F2D41818BC}"/>
              </a:ext>
            </a:extLst>
          </p:cNvPr>
          <p:cNvSpPr>
            <a:spLocks noGrp="1"/>
          </p:cNvSpPr>
          <p:nvPr>
            <p:ph type="title"/>
          </p:nvPr>
        </p:nvSpPr>
        <p:spPr/>
        <p:txBody>
          <a:bodyPr>
            <a:normAutofit fontScale="90000"/>
          </a:bodyPr>
          <a:lstStyle/>
          <a:p>
            <a:r>
              <a:rPr lang="en-GB" dirty="0"/>
              <a:t>The role and importance of quality service, hospitality, and guest services within the hotel industry</a:t>
            </a:r>
            <a:br>
              <a:rPr lang="en-GB" dirty="0"/>
            </a:br>
            <a:endParaRPr lang="en-GB"/>
          </a:p>
        </p:txBody>
      </p:sp>
      <p:sp>
        <p:nvSpPr>
          <p:cNvPr id="3" name="Text Placeholder 2">
            <a:extLst>
              <a:ext uri="{FF2B5EF4-FFF2-40B4-BE49-F238E27FC236}">
                <a16:creationId xmlns:a16="http://schemas.microsoft.com/office/drawing/2014/main" id="{1BE9631F-7CCC-AE46-28EE-97F45C299785}"/>
              </a:ext>
            </a:extLst>
          </p:cNvPr>
          <p:cNvSpPr>
            <a:spLocks noGrp="1"/>
          </p:cNvSpPr>
          <p:nvPr>
            <p:ph type="body" idx="1"/>
          </p:nvPr>
        </p:nvSpPr>
        <p:spPr>
          <a:xfrm>
            <a:off x="311700" y="2705050"/>
            <a:ext cx="8520600" cy="1911450"/>
          </a:xfrm>
        </p:spPr>
        <p:txBody>
          <a:bodyPr/>
          <a:lstStyle/>
          <a:p>
            <a:r>
              <a:rPr lang="en-GB" sz="1400" dirty="0"/>
              <a:t>Student name: Cristina </a:t>
            </a:r>
            <a:r>
              <a:rPr lang="en-GB" sz="1400" err="1"/>
              <a:t>Hondor</a:t>
            </a:r>
            <a:r>
              <a:rPr lang="en-GB" sz="1400" dirty="0"/>
              <a:t> </a:t>
            </a:r>
          </a:p>
          <a:p>
            <a:pPr>
              <a:lnSpc>
                <a:spcPct val="114999"/>
              </a:lnSpc>
            </a:pPr>
            <a:r>
              <a:rPr lang="en-GB" sz="1400" dirty="0"/>
              <a:t>Student ID: 2246595</a:t>
            </a:r>
          </a:p>
          <a:p>
            <a:pPr>
              <a:lnSpc>
                <a:spcPct val="114999"/>
              </a:lnSpc>
            </a:pPr>
            <a:r>
              <a:rPr lang="en-GB" sz="1400" dirty="0"/>
              <a:t>Module: Hospitality&amp; Guest Services BMIH4003</a:t>
            </a:r>
          </a:p>
          <a:p>
            <a:pPr>
              <a:lnSpc>
                <a:spcPct val="114999"/>
              </a:lnSpc>
            </a:pPr>
            <a:r>
              <a:rPr lang="en-GB" sz="1400" dirty="0"/>
              <a:t>Lecture name: Charlotte Joyner</a:t>
            </a:r>
          </a:p>
          <a:p>
            <a:pPr>
              <a:lnSpc>
                <a:spcPct val="114999"/>
              </a:lnSpc>
            </a:pPr>
            <a:endParaRPr lang="en-GB" sz="1400" dirty="0"/>
          </a:p>
        </p:txBody>
      </p:sp>
    </p:spTree>
    <p:extLst>
      <p:ext uri="{BB962C8B-B14F-4D97-AF65-F5344CB8AC3E}">
        <p14:creationId xmlns:p14="http://schemas.microsoft.com/office/powerpoint/2010/main" val="1480293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
          <p:cNvSpPr txBox="1">
            <a:spLocks noGrp="1"/>
          </p:cNvSpPr>
          <p:nvPr>
            <p:ph type="ctrTitle"/>
          </p:nvPr>
        </p:nvSpPr>
        <p:spPr>
          <a:xfrm>
            <a:off x="3096250" y="1627200"/>
            <a:ext cx="2951400" cy="1811400"/>
          </a:xfrm>
          <a:prstGeom prst="rect">
            <a:avLst/>
          </a:prstGeom>
          <a:noFill/>
          <a:ln>
            <a:noFill/>
          </a:ln>
        </p:spPr>
        <p:txBody>
          <a:bodyPr spcFirstLastPara="1" wrap="square" lIns="91425" tIns="91425" rIns="91425" bIns="91425" anchor="ctr" anchorCtr="0">
            <a:normAutofit fontScale="90000"/>
          </a:bodyPr>
          <a:lstStyle/>
          <a:p>
            <a:pPr marL="0" lvl="0" indent="0" algn="ctr" rtl="0">
              <a:lnSpc>
                <a:spcPct val="100000"/>
              </a:lnSpc>
              <a:spcBef>
                <a:spcPts val="0"/>
              </a:spcBef>
              <a:spcAft>
                <a:spcPts val="0"/>
              </a:spcAft>
              <a:buSzPct val="111111"/>
              <a:buNone/>
            </a:pPr>
            <a:r>
              <a:rPr lang="en-GB"/>
              <a:t>BMIH4003 Hospitality and Guest Services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2"/>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a:solidFill>
                  <a:schemeClr val="accent2"/>
                </a:solidFill>
                <a:latin typeface="Times New Roman"/>
                <a:ea typeface="Times New Roman"/>
                <a:cs typeface="Times New Roman"/>
                <a:sym typeface="Times New Roman"/>
              </a:rPr>
              <a:t>Table of Contents </a:t>
            </a:r>
            <a:endParaRPr sz="2200">
              <a:solidFill>
                <a:schemeClr val="accent2"/>
              </a:solidFill>
              <a:latin typeface="Times New Roman"/>
              <a:ea typeface="Times New Roman"/>
              <a:cs typeface="Times New Roman"/>
              <a:sym typeface="Times New Roman"/>
            </a:endParaRPr>
          </a:p>
        </p:txBody>
      </p:sp>
      <p:sp>
        <p:nvSpPr>
          <p:cNvPr id="65" name="Google Shape;65;p2"/>
          <p:cNvSpPr txBox="1">
            <a:spLocks noGrp="1"/>
          </p:cNvSpPr>
          <p:nvPr>
            <p:ph type="body" idx="1"/>
          </p:nvPr>
        </p:nvSpPr>
        <p:spPr>
          <a:xfrm>
            <a:off x="311700" y="1152475"/>
            <a:ext cx="8520600" cy="3416400"/>
          </a:xfrm>
          <a:prstGeom prst="rect">
            <a:avLst/>
          </a:prstGeom>
          <a:gradFill>
            <a:gsLst>
              <a:gs pos="0">
                <a:srgbClr val="F5D0D0"/>
              </a:gs>
              <a:gs pos="100000">
                <a:srgbClr val="D96868"/>
              </a:gs>
            </a:gsLst>
            <a:lin ang="5400012" scaled="0"/>
          </a:gradFill>
          <a:ln w="9525" cap="flat" cmpd="sng">
            <a:solidFill>
              <a:schemeClr val="accent2"/>
            </a:solidFill>
            <a:prstDash val="solid"/>
            <a:round/>
            <a:headEnd type="none" w="sm" len="sm"/>
            <a:tailEnd type="none" w="sm" len="sm"/>
          </a:ln>
        </p:spPr>
        <p:txBody>
          <a:bodyPr spcFirstLastPara="1" wrap="square" lIns="91425" tIns="91425" rIns="91425" bIns="91425" anchor="t" anchorCtr="0">
            <a:noAutofit/>
          </a:bodyPr>
          <a:lstStyle/>
          <a:p>
            <a:pPr marL="0" lvl="0" indent="0" algn="just" rtl="0">
              <a:lnSpc>
                <a:spcPct val="150000"/>
              </a:lnSpc>
              <a:spcBef>
                <a:spcPts val="300"/>
              </a:spcBef>
              <a:spcAft>
                <a:spcPts val="0"/>
              </a:spcAft>
              <a:buSzPts val="1800"/>
              <a:buNone/>
            </a:pPr>
            <a:r>
              <a:rPr lang="en-GB" sz="1600">
                <a:solidFill>
                  <a:schemeClr val="accent1"/>
                </a:solidFill>
                <a:latin typeface="Times New Roman"/>
                <a:ea typeface="Times New Roman"/>
                <a:cs typeface="Times New Roman"/>
                <a:sym typeface="Times New Roman"/>
              </a:rPr>
              <a:t>Introduction………………………………………………………………………Slide 1</a:t>
            </a:r>
            <a:endParaRPr sz="1600">
              <a:solidFill>
                <a:schemeClr val="accent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SzPts val="1800"/>
              <a:buNone/>
            </a:pPr>
            <a:r>
              <a:rPr lang="en-GB" sz="1600">
                <a:solidFill>
                  <a:schemeClr val="accent1"/>
                </a:solidFill>
                <a:latin typeface="Times New Roman"/>
                <a:ea typeface="Times New Roman"/>
                <a:cs typeface="Times New Roman"/>
                <a:sym typeface="Times New Roman"/>
              </a:rPr>
              <a:t>Background of Hotel Indigo……………………………………………………..Slide 2</a:t>
            </a:r>
            <a:endParaRPr sz="1600">
              <a:solidFill>
                <a:schemeClr val="accent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SzPts val="1800"/>
              <a:buNone/>
            </a:pPr>
            <a:r>
              <a:rPr lang="en-GB" sz="1600">
                <a:solidFill>
                  <a:schemeClr val="accent1"/>
                </a:solidFill>
                <a:latin typeface="Times New Roman"/>
                <a:ea typeface="Times New Roman"/>
                <a:cs typeface="Times New Roman"/>
                <a:sym typeface="Times New Roman"/>
              </a:rPr>
              <a:t>Identification the hotel’s main consumers……………………………………….Slide 3-4</a:t>
            </a:r>
            <a:endParaRPr sz="1600">
              <a:solidFill>
                <a:schemeClr val="accent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SzPts val="1800"/>
              <a:buNone/>
            </a:pPr>
            <a:r>
              <a:rPr lang="en-GB" sz="1600">
                <a:solidFill>
                  <a:schemeClr val="accent1"/>
                </a:solidFill>
                <a:latin typeface="Times New Roman"/>
                <a:ea typeface="Times New Roman"/>
                <a:cs typeface="Times New Roman"/>
                <a:sym typeface="Times New Roman"/>
              </a:rPr>
              <a:t>Nature, scope and role of guest services and facilities…………………………Slide 5-7</a:t>
            </a:r>
            <a:endParaRPr sz="1600">
              <a:solidFill>
                <a:schemeClr val="accent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SzPts val="1800"/>
              <a:buNone/>
            </a:pPr>
            <a:r>
              <a:rPr lang="en-GB" sz="1600">
                <a:solidFill>
                  <a:schemeClr val="accent1"/>
                </a:solidFill>
                <a:latin typeface="Times New Roman"/>
                <a:ea typeface="Times New Roman"/>
                <a:cs typeface="Times New Roman"/>
                <a:sym typeface="Times New Roman"/>
              </a:rPr>
              <a:t>Importance of hospitality………………………………………………………Slide 8-9</a:t>
            </a:r>
            <a:endParaRPr sz="1600">
              <a:solidFill>
                <a:schemeClr val="accent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SzPts val="1800"/>
              <a:buNone/>
            </a:pPr>
            <a:r>
              <a:rPr lang="en-GB" sz="1600">
                <a:solidFill>
                  <a:schemeClr val="accent1"/>
                </a:solidFill>
                <a:latin typeface="Times New Roman"/>
                <a:ea typeface="Times New Roman"/>
                <a:cs typeface="Times New Roman"/>
                <a:sym typeface="Times New Roman"/>
              </a:rPr>
              <a:t>Conclusion……………………………………………………………………..Slide 10</a:t>
            </a:r>
            <a:endParaRPr sz="1600">
              <a:solidFill>
                <a:schemeClr val="accent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SzPts val="1800"/>
              <a:buNone/>
            </a:pPr>
            <a:r>
              <a:rPr lang="en-GB" sz="1600">
                <a:solidFill>
                  <a:schemeClr val="accent1"/>
                </a:solidFill>
                <a:latin typeface="Times New Roman"/>
                <a:ea typeface="Times New Roman"/>
                <a:cs typeface="Times New Roman"/>
                <a:sym typeface="Times New Roman"/>
              </a:rPr>
              <a:t>Reference list..………………………………………………………………….Slide 11</a:t>
            </a:r>
            <a:endParaRPr sz="1600">
              <a:solidFill>
                <a:schemeClr val="accent1"/>
              </a:solidFill>
              <a:latin typeface="Times New Roman"/>
              <a:ea typeface="Times New Roman"/>
              <a:cs typeface="Times New Roman"/>
              <a:sym typeface="Times New Roman"/>
            </a:endParaRPr>
          </a:p>
          <a:p>
            <a:pPr marL="0" lvl="0" indent="0" algn="just" rtl="0">
              <a:lnSpc>
                <a:spcPct val="150000"/>
              </a:lnSpc>
              <a:spcBef>
                <a:spcPts val="1000"/>
              </a:spcBef>
              <a:spcAft>
                <a:spcPts val="1200"/>
              </a:spcAft>
              <a:buSzPts val="1800"/>
              <a:buNone/>
            </a:pPr>
            <a:endParaRPr sz="1600">
              <a:solidFill>
                <a:schemeClr val="accent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3"/>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Introduction</a:t>
            </a:r>
            <a:endParaRPr sz="2200" i="1" u="sng">
              <a:solidFill>
                <a:schemeClr val="accent1"/>
              </a:solidFill>
              <a:latin typeface="Times New Roman"/>
              <a:ea typeface="Times New Roman"/>
              <a:cs typeface="Times New Roman"/>
              <a:sym typeface="Times New Roman"/>
            </a:endParaRPr>
          </a:p>
        </p:txBody>
      </p:sp>
      <p:sp>
        <p:nvSpPr>
          <p:cNvPr id="71" name="Google Shape;71;p3"/>
          <p:cNvSpPr txBox="1">
            <a:spLocks noGrp="1"/>
          </p:cNvSpPr>
          <p:nvPr>
            <p:ph type="body" idx="1"/>
          </p:nvPr>
        </p:nvSpPr>
        <p:spPr>
          <a:xfrm>
            <a:off x="170500" y="1152475"/>
            <a:ext cx="4688700" cy="365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457200" lvl="0" indent="-330200" algn="just" rtl="0">
              <a:lnSpc>
                <a:spcPct val="150000"/>
              </a:lnSpc>
              <a:spcBef>
                <a:spcPts val="1000"/>
              </a:spcBef>
              <a:spcAft>
                <a:spcPts val="0"/>
              </a:spcAft>
              <a:buClr>
                <a:schemeClr val="accent1"/>
              </a:buClr>
              <a:buSzPts val="1600"/>
              <a:buFont typeface="Times New Roman"/>
              <a:buChar char="●"/>
            </a:pPr>
            <a:r>
              <a:rPr lang="en-GB" sz="1600">
                <a:solidFill>
                  <a:schemeClr val="accent1"/>
                </a:solidFill>
                <a:latin typeface="Times New Roman"/>
                <a:ea typeface="Times New Roman"/>
                <a:cs typeface="Times New Roman"/>
                <a:sym typeface="Times New Roman"/>
              </a:rPr>
              <a:t>The UK's hospitality industry is a great contributor to the UK economy.</a:t>
            </a:r>
            <a:endParaRPr sz="1600">
              <a:solidFill>
                <a:schemeClr val="accent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accent1"/>
              </a:buClr>
              <a:buSzPts val="1600"/>
              <a:buFont typeface="Times New Roman"/>
              <a:buChar char="●"/>
            </a:pPr>
            <a:r>
              <a:rPr lang="en-GB" sz="1600">
                <a:solidFill>
                  <a:schemeClr val="accent1"/>
                </a:solidFill>
                <a:latin typeface="Times New Roman"/>
                <a:ea typeface="Times New Roman"/>
                <a:cs typeface="Times New Roman"/>
                <a:sym typeface="Times New Roman"/>
              </a:rPr>
              <a:t>In 2022, the market size of the hospitality industry was £16.42 billion (Statista, 2023).</a:t>
            </a:r>
            <a:endParaRPr sz="1600">
              <a:solidFill>
                <a:schemeClr val="accent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accent1"/>
              </a:buClr>
              <a:buSzPts val="1600"/>
              <a:buFont typeface="Times New Roman"/>
              <a:buChar char="●"/>
            </a:pPr>
            <a:r>
              <a:rPr lang="en-GB" sz="1600">
                <a:solidFill>
                  <a:schemeClr val="accent1"/>
                </a:solidFill>
                <a:latin typeface="Times New Roman"/>
                <a:ea typeface="Times New Roman"/>
                <a:cs typeface="Times New Roman"/>
                <a:sym typeface="Times New Roman"/>
              </a:rPr>
              <a:t>The market size of the industry was £11.28 billion in 2021 (Statista, 2023).</a:t>
            </a:r>
            <a:endParaRPr sz="1600">
              <a:solidFill>
                <a:schemeClr val="accent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sz="1600">
              <a:solidFill>
                <a:schemeClr val="accent1"/>
              </a:solidFill>
              <a:latin typeface="Times New Roman"/>
              <a:ea typeface="Times New Roman"/>
              <a:cs typeface="Times New Roman"/>
              <a:sym typeface="Times New Roman"/>
            </a:endParaRPr>
          </a:p>
        </p:txBody>
      </p:sp>
      <p:pic>
        <p:nvPicPr>
          <p:cNvPr id="72" name="Google Shape;72;p3"/>
          <p:cNvPicPr preferRelativeResize="0"/>
          <p:nvPr/>
        </p:nvPicPr>
        <p:blipFill rotWithShape="1">
          <a:blip r:embed="rId3">
            <a:alphaModFix/>
          </a:blip>
          <a:srcRect/>
          <a:stretch/>
        </p:blipFill>
        <p:spPr>
          <a:xfrm>
            <a:off x="5313975" y="1702826"/>
            <a:ext cx="3222927" cy="2078851"/>
          </a:xfrm>
          <a:prstGeom prst="rect">
            <a:avLst/>
          </a:prstGeom>
          <a:noFill/>
          <a:ln>
            <a:noFill/>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4"/>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Background of Hotel Indigo</a:t>
            </a:r>
            <a:endParaRPr sz="2200" i="1" u="sng">
              <a:solidFill>
                <a:schemeClr val="accent1"/>
              </a:solidFill>
              <a:latin typeface="Times New Roman"/>
              <a:ea typeface="Times New Roman"/>
              <a:cs typeface="Times New Roman"/>
              <a:sym typeface="Times New Roman"/>
            </a:endParaRPr>
          </a:p>
        </p:txBody>
      </p:sp>
      <p:sp>
        <p:nvSpPr>
          <p:cNvPr id="78" name="Google Shape;78;p4"/>
          <p:cNvSpPr txBox="1">
            <a:spLocks noGrp="1"/>
          </p:cNvSpPr>
          <p:nvPr>
            <p:ph type="body" idx="1"/>
          </p:nvPr>
        </p:nvSpPr>
        <p:spPr>
          <a:xfrm>
            <a:off x="4234150" y="1138250"/>
            <a:ext cx="4688700" cy="365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lnSpcReduction="10000"/>
          </a:bodyPr>
          <a:lstStyle/>
          <a:p>
            <a:pPr marL="457200" lvl="0" indent="-330200" algn="just" rtl="0">
              <a:lnSpc>
                <a:spcPct val="150000"/>
              </a:lnSpc>
              <a:spcBef>
                <a:spcPts val="1000"/>
              </a:spcBef>
              <a:spcAft>
                <a:spcPts val="0"/>
              </a:spcAft>
              <a:buClr>
                <a:schemeClr val="accent1"/>
              </a:buClr>
              <a:buSzPts val="1600"/>
              <a:buFont typeface="Times New Roman"/>
              <a:buChar char="●"/>
            </a:pPr>
            <a:r>
              <a:rPr lang="en-GB" sz="1600">
                <a:solidFill>
                  <a:schemeClr val="accent1"/>
                </a:solidFill>
                <a:latin typeface="Times New Roman"/>
                <a:ea typeface="Times New Roman"/>
                <a:cs typeface="Times New Roman"/>
                <a:sym typeface="Times New Roman"/>
              </a:rPr>
              <a:t>Hotel Indigo is a small business operating under IHG Hotels &amp; Resorts  (Ihg, 2023).</a:t>
            </a:r>
            <a:endParaRPr sz="1600">
              <a:solidFill>
                <a:schemeClr val="accent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accent1"/>
              </a:buClr>
              <a:buSzPts val="1600"/>
              <a:buFont typeface="Times New Roman"/>
              <a:buChar char="●"/>
            </a:pPr>
            <a:r>
              <a:rPr lang="en-GB" sz="1600">
                <a:solidFill>
                  <a:schemeClr val="accent1"/>
                </a:solidFill>
                <a:latin typeface="Times New Roman"/>
                <a:ea typeface="Times New Roman"/>
                <a:cs typeface="Times New Roman"/>
                <a:sym typeface="Times New Roman"/>
              </a:rPr>
              <a:t>The CEO of the company is Elie W. Maalouf (Ihg, 2023).</a:t>
            </a:r>
            <a:endParaRPr sz="1600">
              <a:solidFill>
                <a:schemeClr val="accent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accent1"/>
              </a:buClr>
              <a:buSzPts val="1600"/>
              <a:buFont typeface="Times New Roman"/>
              <a:buChar char="●"/>
            </a:pPr>
            <a:r>
              <a:rPr lang="en-GB" sz="1600">
                <a:solidFill>
                  <a:schemeClr val="accent1"/>
                </a:solidFill>
                <a:latin typeface="Times New Roman"/>
                <a:ea typeface="Times New Roman"/>
                <a:cs typeface="Times New Roman"/>
                <a:sym typeface="Times New Roman"/>
              </a:rPr>
              <a:t>In 2023, the business had 325,000 number of employees  (Lodgingmagazine, 2023).</a:t>
            </a:r>
            <a:endParaRPr sz="1600">
              <a:solidFill>
                <a:schemeClr val="accent1"/>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chemeClr val="accent1"/>
              </a:buClr>
              <a:buSzPts val="1600"/>
              <a:buFont typeface="Times New Roman"/>
              <a:buChar char="●"/>
            </a:pPr>
            <a:r>
              <a:rPr lang="en-GB" sz="1600">
                <a:solidFill>
                  <a:schemeClr val="accent1"/>
                </a:solidFill>
                <a:latin typeface="Times New Roman"/>
                <a:ea typeface="Times New Roman"/>
                <a:cs typeface="Times New Roman"/>
                <a:sym typeface="Times New Roman"/>
              </a:rPr>
              <a:t>It earned £181.78 million of revenue in 2023 (Ihgplc, 2023).</a:t>
            </a:r>
            <a:endParaRPr sz="1600">
              <a:solidFill>
                <a:schemeClr val="accent1"/>
              </a:solidFill>
            </a:endParaRPr>
          </a:p>
        </p:txBody>
      </p:sp>
      <p:pic>
        <p:nvPicPr>
          <p:cNvPr id="79" name="Google Shape;79;p4"/>
          <p:cNvPicPr preferRelativeResize="0"/>
          <p:nvPr/>
        </p:nvPicPr>
        <p:blipFill rotWithShape="1">
          <a:blip r:embed="rId3">
            <a:alphaModFix/>
          </a:blip>
          <a:srcRect/>
          <a:stretch/>
        </p:blipFill>
        <p:spPr>
          <a:xfrm>
            <a:off x="245150" y="1989200"/>
            <a:ext cx="3670574" cy="1378250"/>
          </a:xfrm>
          <a:prstGeom prst="rect">
            <a:avLst/>
          </a:prstGeom>
          <a:noFill/>
          <a:ln>
            <a:noFill/>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5"/>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Identification the hotel’s main consumers</a:t>
            </a:r>
            <a:endParaRPr sz="2200" i="1" u="sng">
              <a:solidFill>
                <a:schemeClr val="accent1"/>
              </a:solidFill>
              <a:latin typeface="Times New Roman"/>
              <a:ea typeface="Times New Roman"/>
              <a:cs typeface="Times New Roman"/>
              <a:sym typeface="Times New Roman"/>
            </a:endParaRPr>
          </a:p>
        </p:txBody>
      </p:sp>
      <p:sp>
        <p:nvSpPr>
          <p:cNvPr id="85" name="Google Shape;85;p5"/>
          <p:cNvSpPr txBox="1">
            <a:spLocks noGrp="1"/>
          </p:cNvSpPr>
          <p:nvPr>
            <p:ph type="body" idx="1"/>
          </p:nvPr>
        </p:nvSpPr>
        <p:spPr>
          <a:xfrm>
            <a:off x="198925" y="1237700"/>
            <a:ext cx="4688700" cy="365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STP is a marketing approach which helps in the identification of the consumers (Thomas and George, 2021).</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Hotel Indigo will mainly consider demographic segmentation.</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Demographic segments mainly differentiate groups based on different components like income, age and so on.  </a:t>
            </a:r>
            <a:endParaRPr sz="1600">
              <a:latin typeface="Times New Roman"/>
              <a:ea typeface="Times New Roman"/>
              <a:cs typeface="Times New Roman"/>
              <a:sym typeface="Times New Roman"/>
            </a:endParaRPr>
          </a:p>
        </p:txBody>
      </p:sp>
      <p:pic>
        <p:nvPicPr>
          <p:cNvPr id="86" name="Google Shape;86;p5"/>
          <p:cNvPicPr preferRelativeResize="0"/>
          <p:nvPr/>
        </p:nvPicPr>
        <p:blipFill rotWithShape="1">
          <a:blip r:embed="rId3">
            <a:alphaModFix/>
          </a:blip>
          <a:srcRect/>
          <a:stretch/>
        </p:blipFill>
        <p:spPr>
          <a:xfrm>
            <a:off x="5558600" y="1722040"/>
            <a:ext cx="2945725" cy="2356575"/>
          </a:xfrm>
          <a:prstGeom prst="rect">
            <a:avLst/>
          </a:prstGeom>
          <a:noFill/>
          <a:ln>
            <a:noFill/>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6"/>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Contd….</a:t>
            </a:r>
            <a:endParaRPr sz="2200" i="1" u="sng">
              <a:solidFill>
                <a:schemeClr val="accent1"/>
              </a:solidFill>
              <a:latin typeface="Times New Roman"/>
              <a:ea typeface="Times New Roman"/>
              <a:cs typeface="Times New Roman"/>
              <a:sym typeface="Times New Roman"/>
            </a:endParaRPr>
          </a:p>
        </p:txBody>
      </p:sp>
      <p:sp>
        <p:nvSpPr>
          <p:cNvPr id="92" name="Google Shape;92;p6"/>
          <p:cNvSpPr txBox="1">
            <a:spLocks noGrp="1"/>
          </p:cNvSpPr>
          <p:nvPr>
            <p:ph type="body" idx="1"/>
          </p:nvPr>
        </p:nvSpPr>
        <p:spPr>
          <a:xfrm>
            <a:off x="4290975" y="1223500"/>
            <a:ext cx="4688700" cy="365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Targeting is the process of selecting a specific group (Syafii and Budiyanto, 2022).</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The business will primarily target high-income groups.</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Hotel Indigo will offer high-quality services at a high rate.</a:t>
            </a:r>
            <a:endParaRPr sz="1600"/>
          </a:p>
        </p:txBody>
      </p:sp>
      <p:pic>
        <p:nvPicPr>
          <p:cNvPr id="93" name="Google Shape;93;p6"/>
          <p:cNvPicPr preferRelativeResize="0"/>
          <p:nvPr/>
        </p:nvPicPr>
        <p:blipFill rotWithShape="1">
          <a:blip r:embed="rId3">
            <a:alphaModFix/>
          </a:blip>
          <a:srcRect/>
          <a:stretch/>
        </p:blipFill>
        <p:spPr>
          <a:xfrm>
            <a:off x="311700" y="1497950"/>
            <a:ext cx="3716499" cy="2780450"/>
          </a:xfrm>
          <a:prstGeom prst="rect">
            <a:avLst/>
          </a:prstGeom>
          <a:noFill/>
          <a:ln w="9525" cap="flat" cmpd="sng">
            <a:solidFill>
              <a:schemeClr val="accent1"/>
            </a:solidFill>
            <a:prstDash val="solid"/>
            <a:round/>
            <a:headEnd type="none" w="sm" len="sm"/>
            <a:tailEnd type="none" w="sm" len="sm"/>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7"/>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Nature, scope and role of guest services and facilities</a:t>
            </a:r>
            <a:endParaRPr sz="2200" i="1" u="sng">
              <a:solidFill>
                <a:schemeClr val="accent1"/>
              </a:solidFill>
              <a:latin typeface="Times New Roman"/>
              <a:ea typeface="Times New Roman"/>
              <a:cs typeface="Times New Roman"/>
              <a:sym typeface="Times New Roman"/>
            </a:endParaRPr>
          </a:p>
        </p:txBody>
      </p:sp>
      <p:sp>
        <p:nvSpPr>
          <p:cNvPr id="99" name="Google Shape;99;p7"/>
          <p:cNvSpPr txBox="1">
            <a:spLocks noGrp="1"/>
          </p:cNvSpPr>
          <p:nvPr>
            <p:ph type="body" idx="1"/>
          </p:nvPr>
        </p:nvSpPr>
        <p:spPr>
          <a:xfrm>
            <a:off x="311700" y="1236150"/>
            <a:ext cx="4688700" cy="368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The guest service involves making direct communication with the guests  (Yang </a:t>
            </a:r>
            <a:r>
              <a:rPr lang="en-GB" sz="1600" i="1">
                <a:solidFill>
                  <a:srgbClr val="000000"/>
                </a:solidFill>
                <a:latin typeface="Times New Roman"/>
                <a:ea typeface="Times New Roman"/>
                <a:cs typeface="Times New Roman"/>
                <a:sym typeface="Times New Roman"/>
              </a:rPr>
              <a:t>et al., </a:t>
            </a:r>
            <a:r>
              <a:rPr lang="en-GB" sz="1600">
                <a:solidFill>
                  <a:srgbClr val="000000"/>
                </a:solidFill>
                <a:latin typeface="Times New Roman"/>
                <a:ea typeface="Times New Roman"/>
                <a:cs typeface="Times New Roman"/>
                <a:sym typeface="Times New Roman"/>
              </a:rPr>
              <a:t>2021).</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It can aid in handling complaints and assisting the guests as well.</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Hotel Indigo will use it to maintain a stable relationship with the guest </a:t>
            </a:r>
            <a:endParaRPr sz="1600"/>
          </a:p>
        </p:txBody>
      </p:sp>
      <p:pic>
        <p:nvPicPr>
          <p:cNvPr id="100" name="Google Shape;100;p7"/>
          <p:cNvPicPr preferRelativeResize="0"/>
          <p:nvPr/>
        </p:nvPicPr>
        <p:blipFill rotWithShape="1">
          <a:blip r:embed="rId3">
            <a:alphaModFix/>
          </a:blip>
          <a:srcRect/>
          <a:stretch/>
        </p:blipFill>
        <p:spPr>
          <a:xfrm>
            <a:off x="5549975" y="1793563"/>
            <a:ext cx="2787927" cy="2240424"/>
          </a:xfrm>
          <a:prstGeom prst="rect">
            <a:avLst/>
          </a:prstGeom>
          <a:noFill/>
          <a:ln>
            <a:noFill/>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8"/>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Contd…..</a:t>
            </a:r>
            <a:endParaRPr sz="2200" i="1" u="sng">
              <a:solidFill>
                <a:schemeClr val="accent1"/>
              </a:solidFill>
              <a:latin typeface="Times New Roman"/>
              <a:ea typeface="Times New Roman"/>
              <a:cs typeface="Times New Roman"/>
              <a:sym typeface="Times New Roman"/>
            </a:endParaRPr>
          </a:p>
        </p:txBody>
      </p:sp>
      <p:sp>
        <p:nvSpPr>
          <p:cNvPr id="106" name="Google Shape;106;p8"/>
          <p:cNvSpPr txBox="1">
            <a:spLocks noGrp="1"/>
          </p:cNvSpPr>
          <p:nvPr>
            <p:ph type="body" idx="1"/>
          </p:nvPr>
        </p:nvSpPr>
        <p:spPr>
          <a:xfrm>
            <a:off x="4143600" y="1193525"/>
            <a:ext cx="4688700" cy="368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The market value of the UK hospitality industry in 2022 was £16.42 billion (Statista, 2023).</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The employees operating in this industry will receive a good response for this.</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Similarly, employees of Hotel Indigo will get the same aptitudes.</a:t>
            </a:r>
            <a:endParaRPr sz="1600"/>
          </a:p>
        </p:txBody>
      </p:sp>
      <p:pic>
        <p:nvPicPr>
          <p:cNvPr id="107" name="Google Shape;107;p8"/>
          <p:cNvPicPr preferRelativeResize="0"/>
          <p:nvPr/>
        </p:nvPicPr>
        <p:blipFill rotWithShape="1">
          <a:blip r:embed="rId3">
            <a:alphaModFix/>
          </a:blip>
          <a:srcRect/>
          <a:stretch/>
        </p:blipFill>
        <p:spPr>
          <a:xfrm>
            <a:off x="523374" y="1778325"/>
            <a:ext cx="3142973" cy="2096349"/>
          </a:xfrm>
          <a:prstGeom prst="rect">
            <a:avLst/>
          </a:prstGeom>
          <a:noFill/>
          <a:ln>
            <a:noFill/>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9"/>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Contd…..</a:t>
            </a:r>
            <a:endParaRPr sz="2200" i="1" u="sng">
              <a:solidFill>
                <a:schemeClr val="accent1"/>
              </a:solidFill>
              <a:latin typeface="Times New Roman"/>
              <a:ea typeface="Times New Roman"/>
              <a:cs typeface="Times New Roman"/>
              <a:sym typeface="Times New Roman"/>
            </a:endParaRPr>
          </a:p>
        </p:txBody>
      </p:sp>
      <p:sp>
        <p:nvSpPr>
          <p:cNvPr id="113" name="Google Shape;113;p9"/>
          <p:cNvSpPr txBox="1">
            <a:spLocks noGrp="1"/>
          </p:cNvSpPr>
          <p:nvPr>
            <p:ph type="body" idx="1"/>
          </p:nvPr>
        </p:nvSpPr>
        <p:spPr>
          <a:xfrm>
            <a:off x="311700" y="1264575"/>
            <a:ext cx="4688700" cy="368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The role of guest services is to assist consumers or guests (Baek </a:t>
            </a:r>
            <a:r>
              <a:rPr lang="en-GB" sz="1600" i="1">
                <a:solidFill>
                  <a:srgbClr val="000000"/>
                </a:solidFill>
                <a:latin typeface="Times New Roman"/>
                <a:ea typeface="Times New Roman"/>
                <a:cs typeface="Times New Roman"/>
                <a:sym typeface="Times New Roman"/>
              </a:rPr>
              <a:t>et al., </a:t>
            </a:r>
            <a:r>
              <a:rPr lang="en-GB" sz="1600">
                <a:solidFill>
                  <a:srgbClr val="000000"/>
                </a:solidFill>
                <a:latin typeface="Times New Roman"/>
                <a:ea typeface="Times New Roman"/>
                <a:cs typeface="Times New Roman"/>
                <a:sym typeface="Times New Roman"/>
              </a:rPr>
              <a:t>2020).</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They also aid in handling guest complaints.</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Hotel Indigo will consider this for meeting the desires of the guests.</a:t>
            </a:r>
            <a:endParaRPr sz="1600"/>
          </a:p>
        </p:txBody>
      </p:sp>
      <p:pic>
        <p:nvPicPr>
          <p:cNvPr id="114" name="Google Shape;114;p9"/>
          <p:cNvPicPr preferRelativeResize="0"/>
          <p:nvPr/>
        </p:nvPicPr>
        <p:blipFill rotWithShape="1">
          <a:blip r:embed="rId3">
            <a:alphaModFix/>
          </a:blip>
          <a:srcRect/>
          <a:stretch/>
        </p:blipFill>
        <p:spPr>
          <a:xfrm>
            <a:off x="5507575" y="1818451"/>
            <a:ext cx="3324726" cy="2327300"/>
          </a:xfrm>
          <a:prstGeom prst="rect">
            <a:avLst/>
          </a:prstGeom>
          <a:noFill/>
          <a:ln>
            <a:noFill/>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0"/>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Importance of hospitality</a:t>
            </a:r>
            <a:endParaRPr sz="2200" i="1" u="sng">
              <a:solidFill>
                <a:schemeClr val="accent1"/>
              </a:solidFill>
              <a:latin typeface="Times New Roman"/>
              <a:ea typeface="Times New Roman"/>
              <a:cs typeface="Times New Roman"/>
              <a:sym typeface="Times New Roman"/>
            </a:endParaRPr>
          </a:p>
        </p:txBody>
      </p:sp>
      <p:sp>
        <p:nvSpPr>
          <p:cNvPr id="120" name="Google Shape;120;p10"/>
          <p:cNvSpPr txBox="1">
            <a:spLocks noGrp="1"/>
          </p:cNvSpPr>
          <p:nvPr>
            <p:ph type="body" idx="1"/>
          </p:nvPr>
        </p:nvSpPr>
        <p:spPr>
          <a:xfrm>
            <a:off x="4219075" y="1193525"/>
            <a:ext cx="4688700" cy="368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Hospitality in the UK is the third-largest private sector.</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It represents around 10% of the employment (Assets, 2023).</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It plays a vital role in attracting consumers and meeting their needs.</a:t>
            </a:r>
            <a:endParaRPr sz="1600"/>
          </a:p>
        </p:txBody>
      </p:sp>
      <p:pic>
        <p:nvPicPr>
          <p:cNvPr id="121" name="Google Shape;121;p10"/>
          <p:cNvPicPr preferRelativeResize="0"/>
          <p:nvPr/>
        </p:nvPicPr>
        <p:blipFill rotWithShape="1">
          <a:blip r:embed="rId3">
            <a:alphaModFix/>
          </a:blip>
          <a:srcRect/>
          <a:stretch/>
        </p:blipFill>
        <p:spPr>
          <a:xfrm>
            <a:off x="613600" y="1715002"/>
            <a:ext cx="3110176" cy="2318051"/>
          </a:xfrm>
          <a:prstGeom prst="rect">
            <a:avLst/>
          </a:prstGeom>
          <a:noFill/>
          <a:ln>
            <a:noFill/>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1"/>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Contd…..</a:t>
            </a:r>
            <a:endParaRPr sz="2200" i="1" u="sng">
              <a:solidFill>
                <a:schemeClr val="accent1"/>
              </a:solidFill>
              <a:latin typeface="Times New Roman"/>
              <a:ea typeface="Times New Roman"/>
              <a:cs typeface="Times New Roman"/>
              <a:sym typeface="Times New Roman"/>
            </a:endParaRPr>
          </a:p>
        </p:txBody>
      </p:sp>
      <p:sp>
        <p:nvSpPr>
          <p:cNvPr id="127" name="Google Shape;127;p11"/>
          <p:cNvSpPr txBox="1">
            <a:spLocks noGrp="1"/>
          </p:cNvSpPr>
          <p:nvPr>
            <p:ph type="body" idx="1"/>
          </p:nvPr>
        </p:nvSpPr>
        <p:spPr>
          <a:xfrm>
            <a:off x="311700" y="1264575"/>
            <a:ext cx="4688700" cy="368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Hotels may use digital solutions to meet consumers' needs.</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Hotel Indigo offers hassle-free payment options to its guests (Ihg, 2023).</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It offers additional supplementary services to its consumers (Ihg, 2023).</a:t>
            </a:r>
            <a:endParaRPr sz="1600"/>
          </a:p>
        </p:txBody>
      </p:sp>
      <p:pic>
        <p:nvPicPr>
          <p:cNvPr id="128" name="Google Shape;128;p11"/>
          <p:cNvPicPr preferRelativeResize="0"/>
          <p:nvPr/>
        </p:nvPicPr>
        <p:blipFill rotWithShape="1">
          <a:blip r:embed="rId3">
            <a:alphaModFix/>
          </a:blip>
          <a:srcRect/>
          <a:stretch/>
        </p:blipFill>
        <p:spPr>
          <a:xfrm>
            <a:off x="5246937" y="1787950"/>
            <a:ext cx="3675613" cy="2133575"/>
          </a:xfrm>
          <a:prstGeom prst="rect">
            <a:avLst/>
          </a:prstGeom>
          <a:noFill/>
          <a:ln>
            <a:noFill/>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12"/>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Conclusion</a:t>
            </a:r>
            <a:endParaRPr sz="2200" i="1" u="sng">
              <a:solidFill>
                <a:schemeClr val="accent1"/>
              </a:solidFill>
              <a:latin typeface="Times New Roman"/>
              <a:ea typeface="Times New Roman"/>
              <a:cs typeface="Times New Roman"/>
              <a:sym typeface="Times New Roman"/>
            </a:endParaRPr>
          </a:p>
        </p:txBody>
      </p:sp>
      <p:sp>
        <p:nvSpPr>
          <p:cNvPr id="134" name="Google Shape;134;p12"/>
          <p:cNvSpPr txBox="1">
            <a:spLocks noGrp="1"/>
          </p:cNvSpPr>
          <p:nvPr>
            <p:ph type="body" idx="1"/>
          </p:nvPr>
        </p:nvSpPr>
        <p:spPr>
          <a:xfrm>
            <a:off x="4219075" y="1193525"/>
            <a:ext cx="4688700" cy="3680100"/>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It has framed the role and operating process of the UK hospitality industry.</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Hotel Indigo has been considered for conducting the analysis.</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The business will mainly consider demographic segments and target high-income groups.</a:t>
            </a:r>
            <a:endParaRPr sz="1600"/>
          </a:p>
        </p:txBody>
      </p:sp>
      <p:pic>
        <p:nvPicPr>
          <p:cNvPr id="135" name="Google Shape;135;p12"/>
          <p:cNvPicPr preferRelativeResize="0"/>
          <p:nvPr/>
        </p:nvPicPr>
        <p:blipFill rotWithShape="1">
          <a:blip r:embed="rId3">
            <a:alphaModFix/>
          </a:blip>
          <a:srcRect/>
          <a:stretch/>
        </p:blipFill>
        <p:spPr>
          <a:xfrm>
            <a:off x="386950" y="1605575"/>
            <a:ext cx="3409751" cy="2272599"/>
          </a:xfrm>
          <a:prstGeom prst="rect">
            <a:avLst/>
          </a:prstGeom>
          <a:noFill/>
          <a:ln>
            <a:noFill/>
          </a:ln>
          <a:effectLst>
            <a:outerShdw blurRad="57150" dist="19050" dir="5400000" algn="bl" rotWithShape="0">
              <a:srgbClr val="000000">
                <a:alpha val="49803"/>
              </a:srgbClr>
            </a:outerShdw>
            <a:reflection endPos="30000" dist="38100" dir="5400000" fadeDir="5400012" sy="-100000" algn="bl" rotWithShape="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3"/>
          <p:cNvSpPr txBox="1">
            <a:spLocks noGrp="1"/>
          </p:cNvSpPr>
          <p:nvPr>
            <p:ph type="title"/>
          </p:nvPr>
        </p:nvSpPr>
        <p:spPr>
          <a:xfrm>
            <a:off x="311700" y="391350"/>
            <a:ext cx="8520600" cy="626100"/>
          </a:xfrm>
          <a:prstGeom prst="rect">
            <a:avLst/>
          </a:prstGeom>
          <a:gradFill>
            <a:gsLst>
              <a:gs pos="0">
                <a:srgbClr val="FFFFFF"/>
              </a:gs>
              <a:gs pos="100000">
                <a:srgbClr val="B3B3B3"/>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GB" sz="2200" i="1" u="sng">
                <a:solidFill>
                  <a:schemeClr val="accent1"/>
                </a:solidFill>
                <a:latin typeface="Times New Roman"/>
                <a:ea typeface="Times New Roman"/>
                <a:cs typeface="Times New Roman"/>
                <a:sym typeface="Times New Roman"/>
              </a:rPr>
              <a:t>Reference list</a:t>
            </a:r>
            <a:endParaRPr sz="2200" i="1" u="sng">
              <a:solidFill>
                <a:schemeClr val="accent1"/>
              </a:solidFill>
              <a:latin typeface="Times New Roman"/>
              <a:ea typeface="Times New Roman"/>
              <a:cs typeface="Times New Roman"/>
              <a:sym typeface="Times New Roman"/>
            </a:endParaRPr>
          </a:p>
        </p:txBody>
      </p:sp>
      <p:sp>
        <p:nvSpPr>
          <p:cNvPr id="141" name="Google Shape;141;p13"/>
          <p:cNvSpPr txBox="1">
            <a:spLocks noGrp="1"/>
          </p:cNvSpPr>
          <p:nvPr>
            <p:ph type="body" idx="1"/>
          </p:nvPr>
        </p:nvSpPr>
        <p:spPr>
          <a:xfrm>
            <a:off x="387175" y="1093076"/>
            <a:ext cx="8520600" cy="3780549"/>
          </a:xfrm>
          <a:prstGeom prst="rect">
            <a:avLst/>
          </a:prstGeom>
          <a:gradFill>
            <a:gsLst>
              <a:gs pos="0">
                <a:srgbClr val="F5D0D0"/>
              </a:gs>
              <a:gs pos="100000">
                <a:srgbClr val="D96868"/>
              </a:gs>
            </a:gsLst>
            <a:lin ang="5400012" scaled="0"/>
          </a:gradFill>
          <a:ln w="9525" cap="flat" cmpd="sng">
            <a:solidFill>
              <a:schemeClr val="dk2"/>
            </a:solidFill>
            <a:prstDash val="solid"/>
            <a:round/>
            <a:headEnd type="none" w="sm" len="sm"/>
            <a:tailEnd type="none" w="sm" len="sm"/>
          </a:ln>
        </p:spPr>
        <p:txBody>
          <a:bodyPr spcFirstLastPara="1" wrap="square" lIns="91425" tIns="91425" rIns="91425" bIns="91425" anchor="t" anchorCtr="0">
            <a:noAutofit/>
          </a:bodyPr>
          <a:lstStyle/>
          <a:p>
            <a:pPr marL="0" lvl="0" indent="0" algn="just" rtl="0">
              <a:lnSpc>
                <a:spcPct val="100000"/>
              </a:lnSpc>
              <a:spcBef>
                <a:spcPts val="1000"/>
              </a:spcBef>
              <a:spcAft>
                <a:spcPts val="0"/>
              </a:spcAft>
              <a:buSzPts val="1800"/>
              <a:buNone/>
            </a:pPr>
            <a:r>
              <a:rPr lang="en-GB" sz="1200">
                <a:solidFill>
                  <a:schemeClr val="dk2"/>
                </a:solidFill>
                <a:latin typeface="Times New Roman"/>
                <a:ea typeface="Times New Roman"/>
                <a:cs typeface="Times New Roman"/>
                <a:sym typeface="Times New Roman"/>
              </a:rPr>
              <a:t>Assets, 2023. </a:t>
            </a:r>
            <a:r>
              <a:rPr lang="en-GB" sz="1200" i="1">
                <a:solidFill>
                  <a:schemeClr val="dk2"/>
                </a:solidFill>
                <a:latin typeface="Times New Roman"/>
                <a:ea typeface="Times New Roman"/>
                <a:cs typeface="Times New Roman"/>
                <a:sym typeface="Times New Roman"/>
              </a:rPr>
              <a:t>Hospitality and Tourism workforce landscape. </a:t>
            </a:r>
            <a:r>
              <a:rPr lang="en-GB" sz="1200">
                <a:solidFill>
                  <a:schemeClr val="dk2"/>
                </a:solidFill>
                <a:latin typeface="Times New Roman"/>
                <a:ea typeface="Times New Roman"/>
                <a:cs typeface="Times New Roman"/>
                <a:sym typeface="Times New Roman"/>
              </a:rPr>
              <a:t>[Online]. Available at: &lt;https://assets.publishing.service.gov.uk/media/5d67a363ed915d53b4904899/Hospitality_and_Tourism_Workforce_Landscape.pdf&gt; [Accessed on 7th October 2023].</a:t>
            </a:r>
            <a:endParaRPr sz="1200">
              <a:solidFill>
                <a:schemeClr val="dk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SzPts val="1800"/>
              <a:buNone/>
            </a:pPr>
            <a:r>
              <a:rPr lang="en-GB" sz="1200">
                <a:solidFill>
                  <a:schemeClr val="dk2"/>
                </a:solidFill>
                <a:latin typeface="Times New Roman"/>
                <a:ea typeface="Times New Roman"/>
                <a:cs typeface="Times New Roman"/>
                <a:sym typeface="Times New Roman"/>
              </a:rPr>
              <a:t>Baek, J., Choe, Y. and Ok, C.M., 2020. Determinants of hotel guests’ service experiences: an examination of differences between lifestyle and traditional hotels. </a:t>
            </a:r>
            <a:r>
              <a:rPr lang="en-GB" sz="1200" i="1">
                <a:solidFill>
                  <a:schemeClr val="dk2"/>
                </a:solidFill>
                <a:latin typeface="Times New Roman"/>
                <a:ea typeface="Times New Roman"/>
                <a:cs typeface="Times New Roman"/>
                <a:sym typeface="Times New Roman"/>
              </a:rPr>
              <a:t>Journal of Hospitality Marketing &amp; Management</a:t>
            </a:r>
            <a:r>
              <a:rPr lang="en-GB" sz="1200">
                <a:solidFill>
                  <a:schemeClr val="dk2"/>
                </a:solidFill>
                <a:latin typeface="Times New Roman"/>
                <a:ea typeface="Times New Roman"/>
                <a:cs typeface="Times New Roman"/>
                <a:sym typeface="Times New Roman"/>
              </a:rPr>
              <a:t>, </a:t>
            </a:r>
            <a:r>
              <a:rPr lang="en-GB" sz="1200" i="1">
                <a:solidFill>
                  <a:schemeClr val="dk2"/>
                </a:solidFill>
                <a:latin typeface="Times New Roman"/>
                <a:ea typeface="Times New Roman"/>
                <a:cs typeface="Times New Roman"/>
                <a:sym typeface="Times New Roman"/>
              </a:rPr>
              <a:t>29</a:t>
            </a:r>
            <a:r>
              <a:rPr lang="en-GB" sz="1200">
                <a:solidFill>
                  <a:schemeClr val="dk2"/>
                </a:solidFill>
                <a:latin typeface="Times New Roman"/>
                <a:ea typeface="Times New Roman"/>
                <a:cs typeface="Times New Roman"/>
                <a:sym typeface="Times New Roman"/>
              </a:rPr>
              <a:t>(1), pp.88-105.</a:t>
            </a:r>
            <a:endParaRPr sz="1200">
              <a:solidFill>
                <a:schemeClr val="dk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SzPts val="1800"/>
              <a:buNone/>
            </a:pPr>
            <a:r>
              <a:rPr lang="en-GB" sz="1200">
                <a:solidFill>
                  <a:schemeClr val="dk2"/>
                </a:solidFill>
                <a:latin typeface="Times New Roman"/>
                <a:ea typeface="Times New Roman"/>
                <a:cs typeface="Times New Roman"/>
                <a:sym typeface="Times New Roman"/>
              </a:rPr>
              <a:t>Ihg, 2023. </a:t>
            </a:r>
            <a:r>
              <a:rPr lang="en-GB" sz="1200" i="1">
                <a:solidFill>
                  <a:schemeClr val="dk2"/>
                </a:solidFill>
                <a:latin typeface="Times New Roman"/>
                <a:ea typeface="Times New Roman"/>
                <a:cs typeface="Times New Roman"/>
                <a:sym typeface="Times New Roman"/>
              </a:rPr>
              <a:t>LUXURY AND LIFESTYLE COLLECTION. </a:t>
            </a:r>
            <a:r>
              <a:rPr lang="en-GB" sz="1200">
                <a:solidFill>
                  <a:schemeClr val="dk2"/>
                </a:solidFill>
                <a:latin typeface="Times New Roman"/>
                <a:ea typeface="Times New Roman"/>
                <a:cs typeface="Times New Roman"/>
                <a:sym typeface="Times New Roman"/>
              </a:rPr>
              <a:t>[Online]. Available at: &lt;https://www.ihg.com/content/us/en/about/brands&gt; [Accessed on 7th October 2023].</a:t>
            </a:r>
            <a:endParaRPr sz="1200">
              <a:solidFill>
                <a:schemeClr val="dk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SzPts val="1800"/>
              <a:buNone/>
            </a:pPr>
            <a:r>
              <a:rPr lang="en-GB" sz="1200">
                <a:solidFill>
                  <a:schemeClr val="dk2"/>
                </a:solidFill>
                <a:latin typeface="Times New Roman"/>
                <a:ea typeface="Times New Roman"/>
                <a:cs typeface="Times New Roman"/>
                <a:sym typeface="Times New Roman"/>
              </a:rPr>
              <a:t>Ihg, 2023. </a:t>
            </a:r>
            <a:r>
              <a:rPr lang="en-GB" sz="1200" i="1">
                <a:solidFill>
                  <a:schemeClr val="dk2"/>
                </a:solidFill>
                <a:latin typeface="Times New Roman"/>
                <a:ea typeface="Times New Roman"/>
                <a:cs typeface="Times New Roman"/>
                <a:sym typeface="Times New Roman"/>
              </a:rPr>
              <a:t>OUR STORY. </a:t>
            </a:r>
            <a:r>
              <a:rPr lang="en-GB" sz="1200">
                <a:solidFill>
                  <a:schemeClr val="dk2"/>
                </a:solidFill>
                <a:latin typeface="Times New Roman"/>
                <a:ea typeface="Times New Roman"/>
                <a:cs typeface="Times New Roman"/>
                <a:sym typeface="Times New Roman"/>
              </a:rPr>
              <a:t>[Online]. Available at: &lt;</a:t>
            </a:r>
            <a:r>
              <a:rPr lang="en-GB" sz="1200">
                <a:solidFill>
                  <a:schemeClr val="accent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https://www.ihg.com/hotelindigo/content/us/en/about-us</a:t>
            </a:r>
            <a:r>
              <a:rPr lang="en-GB" sz="1200">
                <a:solidFill>
                  <a:schemeClr val="dk2"/>
                </a:solidFill>
                <a:latin typeface="Times New Roman"/>
                <a:ea typeface="Times New Roman"/>
                <a:cs typeface="Times New Roman"/>
                <a:sym typeface="Times New Roman"/>
              </a:rPr>
              <a:t>&gt; [Accessed on 7th October 2023].</a:t>
            </a:r>
            <a:endParaRPr sz="1200">
              <a:solidFill>
                <a:schemeClr val="dk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SzPts val="1800"/>
              <a:buNone/>
            </a:pPr>
            <a:r>
              <a:rPr lang="en-GB" sz="1200">
                <a:solidFill>
                  <a:schemeClr val="dk2"/>
                </a:solidFill>
                <a:latin typeface="Times New Roman"/>
                <a:ea typeface="Times New Roman"/>
                <a:cs typeface="Times New Roman"/>
                <a:sym typeface="Times New Roman"/>
              </a:rPr>
              <a:t>Ihg, 2023. </a:t>
            </a:r>
            <a:r>
              <a:rPr lang="en-GB" sz="1200" i="1">
                <a:solidFill>
                  <a:schemeClr val="dk2"/>
                </a:solidFill>
                <a:latin typeface="Times New Roman"/>
                <a:ea typeface="Times New Roman"/>
                <a:cs typeface="Times New Roman"/>
                <a:sym typeface="Times New Roman"/>
              </a:rPr>
              <a:t>WELCOME TO OUR NEIGHBORHOOD. </a:t>
            </a:r>
            <a:r>
              <a:rPr lang="en-GB" sz="1200">
                <a:solidFill>
                  <a:schemeClr val="dk2"/>
                </a:solidFill>
                <a:latin typeface="Times New Roman"/>
                <a:ea typeface="Times New Roman"/>
                <a:cs typeface="Times New Roman"/>
                <a:sym typeface="Times New Roman"/>
              </a:rPr>
              <a:t>[Online]. Available at: &lt;https://www.ihg.com/hotelindigo/hotels/us/en/reservation&gt; [Accessed on 7th October 2023].</a:t>
            </a:r>
            <a:endParaRPr sz="1200">
              <a:solidFill>
                <a:schemeClr val="dk2"/>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SzPts val="1800"/>
              <a:buNone/>
            </a:pPr>
            <a:r>
              <a:rPr lang="en-GB" sz="1200">
                <a:solidFill>
                  <a:schemeClr val="dk2"/>
                </a:solidFill>
                <a:latin typeface="Times New Roman"/>
                <a:ea typeface="Times New Roman"/>
                <a:cs typeface="Times New Roman"/>
                <a:sym typeface="Times New Roman"/>
              </a:rPr>
              <a:t>Ihgplc, 2023. </a:t>
            </a:r>
            <a:r>
              <a:rPr lang="en-GB" sz="1200" i="1">
                <a:solidFill>
                  <a:schemeClr val="dk2"/>
                </a:solidFill>
                <a:latin typeface="Times New Roman"/>
                <a:ea typeface="Times New Roman"/>
                <a:cs typeface="Times New Roman"/>
                <a:sym typeface="Times New Roman"/>
              </a:rPr>
              <a:t>Annual Report and Form 20-F 2022. </a:t>
            </a:r>
            <a:r>
              <a:rPr lang="en-GB" sz="1200">
                <a:solidFill>
                  <a:schemeClr val="dk2"/>
                </a:solidFill>
                <a:latin typeface="Times New Roman"/>
                <a:ea typeface="Times New Roman"/>
                <a:cs typeface="Times New Roman"/>
                <a:sym typeface="Times New Roman"/>
              </a:rPr>
              <a:t>[Online]. Available at: &lt;https://www.ihgplc.com/en/investors/annual-report&gt; [Accessed on 7th October 2023].</a:t>
            </a:r>
            <a:endParaRPr sz="1200">
              <a:solidFill>
                <a:schemeClr val="dk2"/>
              </a:solidFill>
              <a:latin typeface="Times New Roman"/>
              <a:ea typeface="Times New Roman"/>
              <a:cs typeface="Times New Roman"/>
              <a:sym typeface="Times New Roman"/>
            </a:endParaRPr>
          </a:p>
          <a:p>
            <a:pPr marL="0" lvl="0" indent="0" algn="just" rtl="0">
              <a:lnSpc>
                <a:spcPct val="100000"/>
              </a:lnSpc>
              <a:spcBef>
                <a:spcPts val="1000"/>
              </a:spcBef>
              <a:spcAft>
                <a:spcPts val="1000"/>
              </a:spcAft>
              <a:buSzPts val="1800"/>
              <a:buNone/>
            </a:pPr>
            <a:r>
              <a:rPr lang="en-GB" sz="1200">
                <a:solidFill>
                  <a:schemeClr val="dk2"/>
                </a:solidFill>
                <a:latin typeface="Times New Roman"/>
                <a:ea typeface="Times New Roman"/>
                <a:cs typeface="Times New Roman"/>
                <a:sym typeface="Times New Roman"/>
              </a:rPr>
              <a:t>Lau, K.K., Samartzis, D., To, N.S., Harada, G.K., An, H.S. and Wong, A.Y., 2021. Demographic, surgical, and radiographic risk factors for symptomatic adjacent segment disease after lumbar fusion: a systematic review and meta-analysis. </a:t>
            </a:r>
            <a:r>
              <a:rPr lang="en-GB" sz="1200" i="1">
                <a:solidFill>
                  <a:schemeClr val="dk2"/>
                </a:solidFill>
                <a:latin typeface="Times New Roman"/>
                <a:ea typeface="Times New Roman"/>
                <a:cs typeface="Times New Roman"/>
                <a:sym typeface="Times New Roman"/>
              </a:rPr>
              <a:t>JBJS</a:t>
            </a:r>
            <a:r>
              <a:rPr lang="en-GB" sz="1200">
                <a:solidFill>
                  <a:schemeClr val="dk2"/>
                </a:solidFill>
                <a:latin typeface="Times New Roman"/>
                <a:ea typeface="Times New Roman"/>
                <a:cs typeface="Times New Roman"/>
                <a:sym typeface="Times New Roman"/>
              </a:rPr>
              <a:t>, </a:t>
            </a:r>
            <a:r>
              <a:rPr lang="en-GB" sz="1200" i="1">
                <a:solidFill>
                  <a:schemeClr val="dk2"/>
                </a:solidFill>
                <a:latin typeface="Times New Roman"/>
                <a:ea typeface="Times New Roman"/>
                <a:cs typeface="Times New Roman"/>
                <a:sym typeface="Times New Roman"/>
              </a:rPr>
              <a:t>103</a:t>
            </a:r>
            <a:r>
              <a:rPr lang="en-GB" sz="1200">
                <a:solidFill>
                  <a:schemeClr val="dk2"/>
                </a:solidFill>
                <a:latin typeface="Times New Roman"/>
                <a:ea typeface="Times New Roman"/>
                <a:cs typeface="Times New Roman"/>
                <a:sym typeface="Times New Roman"/>
              </a:rPr>
              <a:t>(15), pp.1438-1450.</a:t>
            </a:r>
            <a:endParaRPr sz="1200">
              <a:solidFill>
                <a:schemeClr val="dk2"/>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5"/>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2048</Words>
  <Application>Microsoft Office PowerPoint</Application>
  <PresentationFormat>Expunere pe ecran (16:9)</PresentationFormat>
  <Paragraphs>74</Paragraphs>
  <Slides>15</Slides>
  <Notes>14</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Coral</vt:lpstr>
      <vt:lpstr>The role and importance of quality service, hospitality, and guest services within the hotel industry </vt:lpstr>
      <vt:lpstr>BMIH4003 Hospitality and Guest Services</vt:lpstr>
      <vt:lpstr>Table of Contents </vt:lpstr>
      <vt:lpstr>Introduction</vt:lpstr>
      <vt:lpstr>Background of Hotel Indigo</vt:lpstr>
      <vt:lpstr>Identification the hotel’s main consumers</vt:lpstr>
      <vt:lpstr>Contd….</vt:lpstr>
      <vt:lpstr>Nature, scope and role of guest services and facilities</vt:lpstr>
      <vt:lpstr>Contd…..</vt:lpstr>
      <vt:lpstr>Contd…..</vt:lpstr>
      <vt:lpstr>Importance of hospitality</vt:lpstr>
      <vt:lpstr>Contd…..</vt:lpstr>
      <vt:lpstr>Conclusion</vt:lpstr>
      <vt:lpstr>Reference list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dc:title>
  <dc:creator/>
  <cp:lastModifiedBy>Cristina Hondor (2246595)</cp:lastModifiedBy>
  <cp:revision>3</cp:revision>
  <dcterms:modified xsi:type="dcterms:W3CDTF">2023-10-22T13:09:54Z</dcterms:modified>
</cp:coreProperties>
</file>