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86" d="100"/>
          <a:sy n="86" d="100"/>
        </p:scale>
        <p:origin x="56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ED62B-74B4-41E1-88E9-0B97EDC964B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0273E3-1DFE-4920-B1FF-276E44E612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A883C4A-7900-45D7-83DF-63A80402CF0C}"/>
              </a:ext>
            </a:extLst>
          </p:cNvPr>
          <p:cNvSpPr>
            <a:spLocks noGrp="1"/>
          </p:cNvSpPr>
          <p:nvPr>
            <p:ph type="dt" sz="half" idx="10"/>
          </p:nvPr>
        </p:nvSpPr>
        <p:spPr/>
        <p:txBody>
          <a:bodyPr/>
          <a:lstStyle/>
          <a:p>
            <a:fld id="{3F2950FA-AA45-4121-B125-D26D9F3E1E8D}" type="datetimeFigureOut">
              <a:rPr lang="en-GB" smtClean="0"/>
              <a:t>28/09/2020</a:t>
            </a:fld>
            <a:endParaRPr lang="en-GB"/>
          </a:p>
        </p:txBody>
      </p:sp>
      <p:sp>
        <p:nvSpPr>
          <p:cNvPr id="5" name="Footer Placeholder 4">
            <a:extLst>
              <a:ext uri="{FF2B5EF4-FFF2-40B4-BE49-F238E27FC236}">
                <a16:creationId xmlns:a16="http://schemas.microsoft.com/office/drawing/2014/main" id="{0AC48D62-A046-4122-B664-7F232C3A0C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80D8AA-BA53-4764-AC60-FF7C1F269644}"/>
              </a:ext>
            </a:extLst>
          </p:cNvPr>
          <p:cNvSpPr>
            <a:spLocks noGrp="1"/>
          </p:cNvSpPr>
          <p:nvPr>
            <p:ph type="sldNum" sz="quarter" idx="12"/>
          </p:nvPr>
        </p:nvSpPr>
        <p:spPr/>
        <p:txBody>
          <a:bodyPr/>
          <a:lstStyle/>
          <a:p>
            <a:fld id="{D9716972-70BB-42DA-98A4-E1A903B40FD0}" type="slidenum">
              <a:rPr lang="en-GB" smtClean="0"/>
              <a:t>‹#›</a:t>
            </a:fld>
            <a:endParaRPr lang="en-GB"/>
          </a:p>
        </p:txBody>
      </p:sp>
    </p:spTree>
    <p:extLst>
      <p:ext uri="{BB962C8B-B14F-4D97-AF65-F5344CB8AC3E}">
        <p14:creationId xmlns:p14="http://schemas.microsoft.com/office/powerpoint/2010/main" val="988393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0C941-D4D8-4AAA-BD31-7A1EEF4E5B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26A734-07F5-4D2E-8642-88E76D59A4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0AA37F-8776-4F84-87E7-A8F8ADFC4F84}"/>
              </a:ext>
            </a:extLst>
          </p:cNvPr>
          <p:cNvSpPr>
            <a:spLocks noGrp="1"/>
          </p:cNvSpPr>
          <p:nvPr>
            <p:ph type="dt" sz="half" idx="10"/>
          </p:nvPr>
        </p:nvSpPr>
        <p:spPr/>
        <p:txBody>
          <a:bodyPr/>
          <a:lstStyle/>
          <a:p>
            <a:fld id="{3F2950FA-AA45-4121-B125-D26D9F3E1E8D}" type="datetimeFigureOut">
              <a:rPr lang="en-GB" smtClean="0"/>
              <a:t>28/09/2020</a:t>
            </a:fld>
            <a:endParaRPr lang="en-GB"/>
          </a:p>
        </p:txBody>
      </p:sp>
      <p:sp>
        <p:nvSpPr>
          <p:cNvPr id="5" name="Footer Placeholder 4">
            <a:extLst>
              <a:ext uri="{FF2B5EF4-FFF2-40B4-BE49-F238E27FC236}">
                <a16:creationId xmlns:a16="http://schemas.microsoft.com/office/drawing/2014/main" id="{4F8922B4-2510-43EE-9C58-DBCD88DBED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67850F-7430-4B6E-BE02-62B9B74BB840}"/>
              </a:ext>
            </a:extLst>
          </p:cNvPr>
          <p:cNvSpPr>
            <a:spLocks noGrp="1"/>
          </p:cNvSpPr>
          <p:nvPr>
            <p:ph type="sldNum" sz="quarter" idx="12"/>
          </p:nvPr>
        </p:nvSpPr>
        <p:spPr/>
        <p:txBody>
          <a:bodyPr/>
          <a:lstStyle/>
          <a:p>
            <a:fld id="{D9716972-70BB-42DA-98A4-E1A903B40FD0}" type="slidenum">
              <a:rPr lang="en-GB" smtClean="0"/>
              <a:t>‹#›</a:t>
            </a:fld>
            <a:endParaRPr lang="en-GB"/>
          </a:p>
        </p:txBody>
      </p:sp>
    </p:spTree>
    <p:extLst>
      <p:ext uri="{BB962C8B-B14F-4D97-AF65-F5344CB8AC3E}">
        <p14:creationId xmlns:p14="http://schemas.microsoft.com/office/powerpoint/2010/main" val="3265316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36640-066C-4ABF-A01F-2CD84824E0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8C28986-D1A2-4B1D-90A8-34EB1F6D44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088E81-63D4-491E-B3E6-48E9F9A3B128}"/>
              </a:ext>
            </a:extLst>
          </p:cNvPr>
          <p:cNvSpPr>
            <a:spLocks noGrp="1"/>
          </p:cNvSpPr>
          <p:nvPr>
            <p:ph type="dt" sz="half" idx="10"/>
          </p:nvPr>
        </p:nvSpPr>
        <p:spPr/>
        <p:txBody>
          <a:bodyPr/>
          <a:lstStyle/>
          <a:p>
            <a:fld id="{3F2950FA-AA45-4121-B125-D26D9F3E1E8D}" type="datetimeFigureOut">
              <a:rPr lang="en-GB" smtClean="0"/>
              <a:t>28/09/2020</a:t>
            </a:fld>
            <a:endParaRPr lang="en-GB"/>
          </a:p>
        </p:txBody>
      </p:sp>
      <p:sp>
        <p:nvSpPr>
          <p:cNvPr id="5" name="Footer Placeholder 4">
            <a:extLst>
              <a:ext uri="{FF2B5EF4-FFF2-40B4-BE49-F238E27FC236}">
                <a16:creationId xmlns:a16="http://schemas.microsoft.com/office/drawing/2014/main" id="{82087579-0C51-4950-9D98-495D69DA5C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1173C5-1829-4A74-806F-7EC8A0E8F03C}"/>
              </a:ext>
            </a:extLst>
          </p:cNvPr>
          <p:cNvSpPr>
            <a:spLocks noGrp="1"/>
          </p:cNvSpPr>
          <p:nvPr>
            <p:ph type="sldNum" sz="quarter" idx="12"/>
          </p:nvPr>
        </p:nvSpPr>
        <p:spPr/>
        <p:txBody>
          <a:bodyPr/>
          <a:lstStyle/>
          <a:p>
            <a:fld id="{D9716972-70BB-42DA-98A4-E1A903B40FD0}" type="slidenum">
              <a:rPr lang="en-GB" smtClean="0"/>
              <a:t>‹#›</a:t>
            </a:fld>
            <a:endParaRPr lang="en-GB"/>
          </a:p>
        </p:txBody>
      </p:sp>
    </p:spTree>
    <p:extLst>
      <p:ext uri="{BB962C8B-B14F-4D97-AF65-F5344CB8AC3E}">
        <p14:creationId xmlns:p14="http://schemas.microsoft.com/office/powerpoint/2010/main" val="808948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5977A-2BE6-4E4E-93E9-BE7F11E7A0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BB17B9-45BD-4DD6-9C8E-DD7DCA4CC5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91B6A43-9356-4798-A618-13E1443899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7346C0-5FC4-4938-A7C7-03B223834767}"/>
              </a:ext>
            </a:extLst>
          </p:cNvPr>
          <p:cNvSpPr>
            <a:spLocks noGrp="1"/>
          </p:cNvSpPr>
          <p:nvPr>
            <p:ph type="dt" sz="half" idx="10"/>
          </p:nvPr>
        </p:nvSpPr>
        <p:spPr/>
        <p:txBody>
          <a:bodyPr/>
          <a:lstStyle/>
          <a:p>
            <a:fld id="{3F2950FA-AA45-4121-B125-D26D9F3E1E8D}" type="datetimeFigureOut">
              <a:rPr lang="en-GB" smtClean="0"/>
              <a:t>28/09/2020</a:t>
            </a:fld>
            <a:endParaRPr lang="en-GB"/>
          </a:p>
        </p:txBody>
      </p:sp>
      <p:sp>
        <p:nvSpPr>
          <p:cNvPr id="6" name="Footer Placeholder 5">
            <a:extLst>
              <a:ext uri="{FF2B5EF4-FFF2-40B4-BE49-F238E27FC236}">
                <a16:creationId xmlns:a16="http://schemas.microsoft.com/office/drawing/2014/main" id="{513DE059-931E-4513-89EA-F99263AC0D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DD469F-E382-470B-8E13-5A1896A6CDD0}"/>
              </a:ext>
            </a:extLst>
          </p:cNvPr>
          <p:cNvSpPr>
            <a:spLocks noGrp="1"/>
          </p:cNvSpPr>
          <p:nvPr>
            <p:ph type="sldNum" sz="quarter" idx="12"/>
          </p:nvPr>
        </p:nvSpPr>
        <p:spPr/>
        <p:txBody>
          <a:bodyPr/>
          <a:lstStyle/>
          <a:p>
            <a:fld id="{D9716972-70BB-42DA-98A4-E1A903B40FD0}" type="slidenum">
              <a:rPr lang="en-GB" smtClean="0"/>
              <a:t>‹#›</a:t>
            </a:fld>
            <a:endParaRPr lang="en-GB"/>
          </a:p>
        </p:txBody>
      </p:sp>
    </p:spTree>
    <p:extLst>
      <p:ext uri="{BB962C8B-B14F-4D97-AF65-F5344CB8AC3E}">
        <p14:creationId xmlns:p14="http://schemas.microsoft.com/office/powerpoint/2010/main" val="1915400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8511F-3328-481D-8A34-6D8FB89FC1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CBDA24-7AAC-4BE3-BD13-D701BC571D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1872B5-247B-467E-9DF8-67DD50B5B5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AAE456-E865-4C22-813B-558609DC2B1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D6F2D3F-CE17-4461-99F3-540A9F93530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94BEBA-33DB-4422-A107-C23936D90F55}"/>
              </a:ext>
            </a:extLst>
          </p:cNvPr>
          <p:cNvSpPr>
            <a:spLocks noGrp="1"/>
          </p:cNvSpPr>
          <p:nvPr>
            <p:ph type="dt" sz="half" idx="10"/>
          </p:nvPr>
        </p:nvSpPr>
        <p:spPr/>
        <p:txBody>
          <a:bodyPr/>
          <a:lstStyle/>
          <a:p>
            <a:fld id="{3F2950FA-AA45-4121-B125-D26D9F3E1E8D}" type="datetimeFigureOut">
              <a:rPr lang="en-GB" smtClean="0"/>
              <a:t>28/09/2020</a:t>
            </a:fld>
            <a:endParaRPr lang="en-GB"/>
          </a:p>
        </p:txBody>
      </p:sp>
      <p:sp>
        <p:nvSpPr>
          <p:cNvPr id="8" name="Footer Placeholder 7">
            <a:extLst>
              <a:ext uri="{FF2B5EF4-FFF2-40B4-BE49-F238E27FC236}">
                <a16:creationId xmlns:a16="http://schemas.microsoft.com/office/drawing/2014/main" id="{6AA7351A-8C86-491F-8584-518AF5BB6ED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0CFCDE4-E7E1-4911-9D89-FBF7BD2F7327}"/>
              </a:ext>
            </a:extLst>
          </p:cNvPr>
          <p:cNvSpPr>
            <a:spLocks noGrp="1"/>
          </p:cNvSpPr>
          <p:nvPr>
            <p:ph type="sldNum" sz="quarter" idx="12"/>
          </p:nvPr>
        </p:nvSpPr>
        <p:spPr/>
        <p:txBody>
          <a:bodyPr/>
          <a:lstStyle/>
          <a:p>
            <a:fld id="{D9716972-70BB-42DA-98A4-E1A903B40FD0}" type="slidenum">
              <a:rPr lang="en-GB" smtClean="0"/>
              <a:t>‹#›</a:t>
            </a:fld>
            <a:endParaRPr lang="en-GB"/>
          </a:p>
        </p:txBody>
      </p:sp>
    </p:spTree>
    <p:extLst>
      <p:ext uri="{BB962C8B-B14F-4D97-AF65-F5344CB8AC3E}">
        <p14:creationId xmlns:p14="http://schemas.microsoft.com/office/powerpoint/2010/main" val="54723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3EEED-EF7C-4FF5-81DD-8D42F0EEEC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AE8D46-3B7E-4AF6-B3E2-47BB4C31C17F}"/>
              </a:ext>
            </a:extLst>
          </p:cNvPr>
          <p:cNvSpPr>
            <a:spLocks noGrp="1"/>
          </p:cNvSpPr>
          <p:nvPr>
            <p:ph type="dt" sz="half" idx="10"/>
          </p:nvPr>
        </p:nvSpPr>
        <p:spPr/>
        <p:txBody>
          <a:bodyPr/>
          <a:lstStyle/>
          <a:p>
            <a:fld id="{3F2950FA-AA45-4121-B125-D26D9F3E1E8D}" type="datetimeFigureOut">
              <a:rPr lang="en-GB" smtClean="0"/>
              <a:t>28/09/2020</a:t>
            </a:fld>
            <a:endParaRPr lang="en-GB"/>
          </a:p>
        </p:txBody>
      </p:sp>
      <p:sp>
        <p:nvSpPr>
          <p:cNvPr id="4" name="Footer Placeholder 3">
            <a:extLst>
              <a:ext uri="{FF2B5EF4-FFF2-40B4-BE49-F238E27FC236}">
                <a16:creationId xmlns:a16="http://schemas.microsoft.com/office/drawing/2014/main" id="{01AB449B-51F5-4F07-9AE4-F0CA31855F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42B5CF-003F-45EF-B01F-BA0B413B48F4}"/>
              </a:ext>
            </a:extLst>
          </p:cNvPr>
          <p:cNvSpPr>
            <a:spLocks noGrp="1"/>
          </p:cNvSpPr>
          <p:nvPr>
            <p:ph type="sldNum" sz="quarter" idx="12"/>
          </p:nvPr>
        </p:nvSpPr>
        <p:spPr/>
        <p:txBody>
          <a:bodyPr/>
          <a:lstStyle/>
          <a:p>
            <a:fld id="{D9716972-70BB-42DA-98A4-E1A903B40FD0}" type="slidenum">
              <a:rPr lang="en-GB" smtClean="0"/>
              <a:t>‹#›</a:t>
            </a:fld>
            <a:endParaRPr lang="en-GB"/>
          </a:p>
        </p:txBody>
      </p:sp>
    </p:spTree>
    <p:extLst>
      <p:ext uri="{BB962C8B-B14F-4D97-AF65-F5344CB8AC3E}">
        <p14:creationId xmlns:p14="http://schemas.microsoft.com/office/powerpoint/2010/main" val="1510669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425D50-6C2E-4DEC-8F6D-F952EF84B7F5}"/>
              </a:ext>
            </a:extLst>
          </p:cNvPr>
          <p:cNvSpPr>
            <a:spLocks noGrp="1"/>
          </p:cNvSpPr>
          <p:nvPr>
            <p:ph type="dt" sz="half" idx="10"/>
          </p:nvPr>
        </p:nvSpPr>
        <p:spPr/>
        <p:txBody>
          <a:bodyPr/>
          <a:lstStyle/>
          <a:p>
            <a:fld id="{3F2950FA-AA45-4121-B125-D26D9F3E1E8D}" type="datetimeFigureOut">
              <a:rPr lang="en-GB" smtClean="0"/>
              <a:t>28/09/2020</a:t>
            </a:fld>
            <a:endParaRPr lang="en-GB"/>
          </a:p>
        </p:txBody>
      </p:sp>
      <p:sp>
        <p:nvSpPr>
          <p:cNvPr id="3" name="Footer Placeholder 2">
            <a:extLst>
              <a:ext uri="{FF2B5EF4-FFF2-40B4-BE49-F238E27FC236}">
                <a16:creationId xmlns:a16="http://schemas.microsoft.com/office/drawing/2014/main" id="{2104C358-2D78-4815-BE13-356E2A833CF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6F6A882-94FC-4AB9-ABCD-63DB8CE24F5D}"/>
              </a:ext>
            </a:extLst>
          </p:cNvPr>
          <p:cNvSpPr>
            <a:spLocks noGrp="1"/>
          </p:cNvSpPr>
          <p:nvPr>
            <p:ph type="sldNum" sz="quarter" idx="12"/>
          </p:nvPr>
        </p:nvSpPr>
        <p:spPr/>
        <p:txBody>
          <a:bodyPr/>
          <a:lstStyle/>
          <a:p>
            <a:fld id="{D9716972-70BB-42DA-98A4-E1A903B40FD0}" type="slidenum">
              <a:rPr lang="en-GB" smtClean="0"/>
              <a:t>‹#›</a:t>
            </a:fld>
            <a:endParaRPr lang="en-GB"/>
          </a:p>
        </p:txBody>
      </p:sp>
    </p:spTree>
    <p:extLst>
      <p:ext uri="{BB962C8B-B14F-4D97-AF65-F5344CB8AC3E}">
        <p14:creationId xmlns:p14="http://schemas.microsoft.com/office/powerpoint/2010/main" val="1244718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68E57-23FA-4125-B411-04B7ECA0BB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276956-6ABD-4717-9B53-FC30BEABB7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5B01A2F-3CF4-4412-8771-C02BFB2024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26468A-6506-4A93-90A1-0586C1E80082}"/>
              </a:ext>
            </a:extLst>
          </p:cNvPr>
          <p:cNvSpPr>
            <a:spLocks noGrp="1"/>
          </p:cNvSpPr>
          <p:nvPr>
            <p:ph type="dt" sz="half" idx="10"/>
          </p:nvPr>
        </p:nvSpPr>
        <p:spPr/>
        <p:txBody>
          <a:bodyPr/>
          <a:lstStyle/>
          <a:p>
            <a:fld id="{3F2950FA-AA45-4121-B125-D26D9F3E1E8D}" type="datetimeFigureOut">
              <a:rPr lang="en-GB" smtClean="0"/>
              <a:t>28/09/2020</a:t>
            </a:fld>
            <a:endParaRPr lang="en-GB"/>
          </a:p>
        </p:txBody>
      </p:sp>
      <p:sp>
        <p:nvSpPr>
          <p:cNvPr id="6" name="Footer Placeholder 5">
            <a:extLst>
              <a:ext uri="{FF2B5EF4-FFF2-40B4-BE49-F238E27FC236}">
                <a16:creationId xmlns:a16="http://schemas.microsoft.com/office/drawing/2014/main" id="{CA84356E-FE1D-4F48-A4B5-B2589CBC36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413187-D7BB-43F5-9D47-3D266533756A}"/>
              </a:ext>
            </a:extLst>
          </p:cNvPr>
          <p:cNvSpPr>
            <a:spLocks noGrp="1"/>
          </p:cNvSpPr>
          <p:nvPr>
            <p:ph type="sldNum" sz="quarter" idx="12"/>
          </p:nvPr>
        </p:nvSpPr>
        <p:spPr/>
        <p:txBody>
          <a:bodyPr/>
          <a:lstStyle/>
          <a:p>
            <a:fld id="{D9716972-70BB-42DA-98A4-E1A903B40FD0}" type="slidenum">
              <a:rPr lang="en-GB" smtClean="0"/>
              <a:t>‹#›</a:t>
            </a:fld>
            <a:endParaRPr lang="en-GB"/>
          </a:p>
        </p:txBody>
      </p:sp>
    </p:spTree>
    <p:extLst>
      <p:ext uri="{BB962C8B-B14F-4D97-AF65-F5344CB8AC3E}">
        <p14:creationId xmlns:p14="http://schemas.microsoft.com/office/powerpoint/2010/main" val="1023531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0C23B-B284-423D-ABE4-D00963C042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1ED1784-4003-4707-B2FA-266A0E2787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EAFEA2E-EAFE-40C5-878C-B99A3218EE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D2B85F-C228-49DB-9F39-349DDA34B4EF}"/>
              </a:ext>
            </a:extLst>
          </p:cNvPr>
          <p:cNvSpPr>
            <a:spLocks noGrp="1"/>
          </p:cNvSpPr>
          <p:nvPr>
            <p:ph type="dt" sz="half" idx="10"/>
          </p:nvPr>
        </p:nvSpPr>
        <p:spPr/>
        <p:txBody>
          <a:bodyPr/>
          <a:lstStyle/>
          <a:p>
            <a:fld id="{3F2950FA-AA45-4121-B125-D26D9F3E1E8D}" type="datetimeFigureOut">
              <a:rPr lang="en-GB" smtClean="0"/>
              <a:t>28/09/2020</a:t>
            </a:fld>
            <a:endParaRPr lang="en-GB"/>
          </a:p>
        </p:txBody>
      </p:sp>
      <p:sp>
        <p:nvSpPr>
          <p:cNvPr id="6" name="Footer Placeholder 5">
            <a:extLst>
              <a:ext uri="{FF2B5EF4-FFF2-40B4-BE49-F238E27FC236}">
                <a16:creationId xmlns:a16="http://schemas.microsoft.com/office/drawing/2014/main" id="{B36508F2-02F3-4C4A-A43B-4368D9161E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834060-BD21-4F4F-BD02-837491665426}"/>
              </a:ext>
            </a:extLst>
          </p:cNvPr>
          <p:cNvSpPr>
            <a:spLocks noGrp="1"/>
          </p:cNvSpPr>
          <p:nvPr>
            <p:ph type="sldNum" sz="quarter" idx="12"/>
          </p:nvPr>
        </p:nvSpPr>
        <p:spPr/>
        <p:txBody>
          <a:bodyPr/>
          <a:lstStyle/>
          <a:p>
            <a:fld id="{D9716972-70BB-42DA-98A4-E1A903B40FD0}" type="slidenum">
              <a:rPr lang="en-GB" smtClean="0"/>
              <a:t>‹#›</a:t>
            </a:fld>
            <a:endParaRPr lang="en-GB"/>
          </a:p>
        </p:txBody>
      </p:sp>
    </p:spTree>
    <p:extLst>
      <p:ext uri="{BB962C8B-B14F-4D97-AF65-F5344CB8AC3E}">
        <p14:creationId xmlns:p14="http://schemas.microsoft.com/office/powerpoint/2010/main" val="30956207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B5D43-FC84-452A-B752-98EBB8F41F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EF5A891-F8B9-4548-BFFA-E85F333C33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D11689-9CFA-43D1-9CEE-15FA417CEEDE}"/>
              </a:ext>
            </a:extLst>
          </p:cNvPr>
          <p:cNvSpPr>
            <a:spLocks noGrp="1"/>
          </p:cNvSpPr>
          <p:nvPr>
            <p:ph type="dt" sz="half" idx="10"/>
          </p:nvPr>
        </p:nvSpPr>
        <p:spPr/>
        <p:txBody>
          <a:bodyPr/>
          <a:lstStyle/>
          <a:p>
            <a:fld id="{3F2950FA-AA45-4121-B125-D26D9F3E1E8D}" type="datetimeFigureOut">
              <a:rPr lang="en-GB" smtClean="0"/>
              <a:t>28/09/2020</a:t>
            </a:fld>
            <a:endParaRPr lang="en-GB"/>
          </a:p>
        </p:txBody>
      </p:sp>
      <p:sp>
        <p:nvSpPr>
          <p:cNvPr id="5" name="Footer Placeholder 4">
            <a:extLst>
              <a:ext uri="{FF2B5EF4-FFF2-40B4-BE49-F238E27FC236}">
                <a16:creationId xmlns:a16="http://schemas.microsoft.com/office/drawing/2014/main" id="{6A6B0B9B-AFA2-41E4-B116-42AF5E0726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9A152B-4146-401D-A476-DEF460167323}"/>
              </a:ext>
            </a:extLst>
          </p:cNvPr>
          <p:cNvSpPr>
            <a:spLocks noGrp="1"/>
          </p:cNvSpPr>
          <p:nvPr>
            <p:ph type="sldNum" sz="quarter" idx="12"/>
          </p:nvPr>
        </p:nvSpPr>
        <p:spPr/>
        <p:txBody>
          <a:bodyPr/>
          <a:lstStyle/>
          <a:p>
            <a:fld id="{D9716972-70BB-42DA-98A4-E1A903B40FD0}" type="slidenum">
              <a:rPr lang="en-GB" smtClean="0"/>
              <a:t>‹#›</a:t>
            </a:fld>
            <a:endParaRPr lang="en-GB"/>
          </a:p>
        </p:txBody>
      </p:sp>
    </p:spTree>
    <p:extLst>
      <p:ext uri="{BB962C8B-B14F-4D97-AF65-F5344CB8AC3E}">
        <p14:creationId xmlns:p14="http://schemas.microsoft.com/office/powerpoint/2010/main" val="3072238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0871F6-E478-44F3-9A41-FD4D4F0CD0A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83CD82-7E29-4BC3-9203-9B23D92A6F9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81354D-32D3-4DD4-9CC3-1A9C9E9EBA5D}"/>
              </a:ext>
            </a:extLst>
          </p:cNvPr>
          <p:cNvSpPr>
            <a:spLocks noGrp="1"/>
          </p:cNvSpPr>
          <p:nvPr>
            <p:ph type="dt" sz="half" idx="10"/>
          </p:nvPr>
        </p:nvSpPr>
        <p:spPr/>
        <p:txBody>
          <a:bodyPr/>
          <a:lstStyle/>
          <a:p>
            <a:fld id="{3F2950FA-AA45-4121-B125-D26D9F3E1E8D}" type="datetimeFigureOut">
              <a:rPr lang="en-GB" smtClean="0"/>
              <a:t>28/09/2020</a:t>
            </a:fld>
            <a:endParaRPr lang="en-GB"/>
          </a:p>
        </p:txBody>
      </p:sp>
      <p:sp>
        <p:nvSpPr>
          <p:cNvPr id="5" name="Footer Placeholder 4">
            <a:extLst>
              <a:ext uri="{FF2B5EF4-FFF2-40B4-BE49-F238E27FC236}">
                <a16:creationId xmlns:a16="http://schemas.microsoft.com/office/drawing/2014/main" id="{F860FA4F-BEDC-44B9-B628-D527A69FD8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7FDEFF-275E-4D0A-9A7D-186E7E1706B2}"/>
              </a:ext>
            </a:extLst>
          </p:cNvPr>
          <p:cNvSpPr>
            <a:spLocks noGrp="1"/>
          </p:cNvSpPr>
          <p:nvPr>
            <p:ph type="sldNum" sz="quarter" idx="12"/>
          </p:nvPr>
        </p:nvSpPr>
        <p:spPr/>
        <p:txBody>
          <a:bodyPr/>
          <a:lstStyle/>
          <a:p>
            <a:fld id="{D9716972-70BB-42DA-98A4-E1A903B40FD0}" type="slidenum">
              <a:rPr lang="en-GB" smtClean="0"/>
              <a:t>‹#›</a:t>
            </a:fld>
            <a:endParaRPr lang="en-GB"/>
          </a:p>
        </p:txBody>
      </p:sp>
    </p:spTree>
    <p:extLst>
      <p:ext uri="{BB962C8B-B14F-4D97-AF65-F5344CB8AC3E}">
        <p14:creationId xmlns:p14="http://schemas.microsoft.com/office/powerpoint/2010/main" val="777830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154CF4-6460-4007-A2BE-7B646E3DA6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686006-2643-4E4F-A34D-B815E578F1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A009D7-E7A2-40C8-B47A-8AF1B524BF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2950FA-AA45-4121-B125-D26D9F3E1E8D}" type="datetimeFigureOut">
              <a:rPr lang="en-GB" smtClean="0"/>
              <a:t>28/09/2020</a:t>
            </a:fld>
            <a:endParaRPr lang="en-GB"/>
          </a:p>
        </p:txBody>
      </p:sp>
      <p:sp>
        <p:nvSpPr>
          <p:cNvPr id="5" name="Footer Placeholder 4">
            <a:extLst>
              <a:ext uri="{FF2B5EF4-FFF2-40B4-BE49-F238E27FC236}">
                <a16:creationId xmlns:a16="http://schemas.microsoft.com/office/drawing/2014/main" id="{195A2B80-2DBA-4737-9163-439DFE172B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0AD985A-30FD-4F4E-A909-0321A16EB4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716972-70BB-42DA-98A4-E1A903B40FD0}" type="slidenum">
              <a:rPr lang="en-GB" smtClean="0"/>
              <a:t>‹#›</a:t>
            </a:fld>
            <a:endParaRPr lang="en-GB"/>
          </a:p>
        </p:txBody>
      </p:sp>
    </p:spTree>
    <p:extLst>
      <p:ext uri="{BB962C8B-B14F-4D97-AF65-F5344CB8AC3E}">
        <p14:creationId xmlns:p14="http://schemas.microsoft.com/office/powerpoint/2010/main" val="12010196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hyperlink" Target="https://oi.uchicago.edu/sites/oi.uchicago.edu/files/uploads/shared/docs/ancient_records_assyria2.pdf"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EF6EB-C362-4E6D-8D22-BC50DD5187D1}"/>
              </a:ext>
            </a:extLst>
          </p:cNvPr>
          <p:cNvSpPr>
            <a:spLocks noGrp="1"/>
          </p:cNvSpPr>
          <p:nvPr>
            <p:ph type="ctrTitle"/>
          </p:nvPr>
        </p:nvSpPr>
        <p:spPr/>
        <p:txBody>
          <a:bodyPr/>
          <a:lstStyle/>
          <a:p>
            <a:r>
              <a:rPr lang="en-GB" dirty="0"/>
              <a:t>Pathways to Evil</a:t>
            </a:r>
          </a:p>
        </p:txBody>
      </p:sp>
      <p:sp>
        <p:nvSpPr>
          <p:cNvPr id="3" name="Subtitle 2">
            <a:extLst>
              <a:ext uri="{FF2B5EF4-FFF2-40B4-BE49-F238E27FC236}">
                <a16:creationId xmlns:a16="http://schemas.microsoft.com/office/drawing/2014/main" id="{02DFF57F-1167-44AF-99B1-D231A5A7DCC7}"/>
              </a:ext>
            </a:extLst>
          </p:cNvPr>
          <p:cNvSpPr>
            <a:spLocks noGrp="1"/>
          </p:cNvSpPr>
          <p:nvPr>
            <p:ph type="subTitle" idx="1"/>
          </p:nvPr>
        </p:nvSpPr>
        <p:spPr/>
        <p:txBody>
          <a:bodyPr/>
          <a:lstStyle/>
          <a:p>
            <a:r>
              <a:rPr lang="en-GB" dirty="0"/>
              <a:t>Other civilisations</a:t>
            </a:r>
          </a:p>
        </p:txBody>
      </p:sp>
    </p:spTree>
    <p:extLst>
      <p:ext uri="{BB962C8B-B14F-4D97-AF65-F5344CB8AC3E}">
        <p14:creationId xmlns:p14="http://schemas.microsoft.com/office/powerpoint/2010/main" val="12621381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D2D6817-3EBA-4417-B1F2-72A1BFAFBDAB}"/>
              </a:ext>
            </a:extLst>
          </p:cNvPr>
          <p:cNvSpPr>
            <a:spLocks noGrp="1"/>
          </p:cNvSpPr>
          <p:nvPr>
            <p:ph type="title"/>
          </p:nvPr>
        </p:nvSpPr>
        <p:spPr/>
        <p:txBody>
          <a:bodyPr/>
          <a:lstStyle/>
          <a:p>
            <a:r>
              <a:rPr lang="en-GB" dirty="0"/>
              <a:t>Caesar in Gaul</a:t>
            </a:r>
          </a:p>
        </p:txBody>
      </p:sp>
      <p:sp>
        <p:nvSpPr>
          <p:cNvPr id="5" name="Text Placeholder 4">
            <a:extLst>
              <a:ext uri="{FF2B5EF4-FFF2-40B4-BE49-F238E27FC236}">
                <a16:creationId xmlns:a16="http://schemas.microsoft.com/office/drawing/2014/main" id="{A1E6FA3E-B5C9-42FC-8C3C-F075F7E266E4}"/>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838703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B81521-DB07-4957-AF5E-4C6F7D83BFAE}"/>
              </a:ext>
            </a:extLst>
          </p:cNvPr>
          <p:cNvSpPr>
            <a:spLocks noGrp="1"/>
          </p:cNvSpPr>
          <p:nvPr>
            <p:ph type="title"/>
          </p:nvPr>
        </p:nvSpPr>
        <p:spPr/>
        <p:txBody>
          <a:bodyPr/>
          <a:lstStyle/>
          <a:p>
            <a:r>
              <a:rPr lang="en-GB" dirty="0"/>
              <a:t>The beginning of </a:t>
            </a:r>
            <a:r>
              <a:rPr lang="en-GB" dirty="0" err="1"/>
              <a:t>Vercigentorix</a:t>
            </a:r>
            <a:r>
              <a:rPr lang="en-GB" dirty="0"/>
              <a:t>’ revolt</a:t>
            </a:r>
          </a:p>
        </p:txBody>
      </p:sp>
      <p:sp>
        <p:nvSpPr>
          <p:cNvPr id="5" name="Content Placeholder 4">
            <a:extLst>
              <a:ext uri="{FF2B5EF4-FFF2-40B4-BE49-F238E27FC236}">
                <a16:creationId xmlns:a16="http://schemas.microsoft.com/office/drawing/2014/main" id="{43BB6A69-D340-4782-81AF-D88CBC43F9FF}"/>
              </a:ext>
            </a:extLst>
          </p:cNvPr>
          <p:cNvSpPr>
            <a:spLocks noGrp="1"/>
          </p:cNvSpPr>
          <p:nvPr>
            <p:ph idx="1"/>
          </p:nvPr>
        </p:nvSpPr>
        <p:spPr/>
        <p:txBody>
          <a:bodyPr>
            <a:normAutofit fontScale="92500" lnSpcReduction="20000"/>
          </a:bodyPr>
          <a:lstStyle/>
          <a:p>
            <a:r>
              <a:rPr lang="en-US" b="0" i="0" dirty="0">
                <a:solidFill>
                  <a:srgbClr val="000000"/>
                </a:solidFill>
                <a:effectLst/>
                <a:latin typeface="Georgia" panose="02040502050405020303" pitchFamily="18" charset="0"/>
              </a:rPr>
              <a:t>When the appointed day came, the </a:t>
            </a:r>
            <a:r>
              <a:rPr lang="en-US" b="0" i="0" dirty="0" err="1">
                <a:solidFill>
                  <a:srgbClr val="000000"/>
                </a:solidFill>
                <a:effectLst/>
                <a:latin typeface="Georgia" panose="02040502050405020303" pitchFamily="18" charset="0"/>
              </a:rPr>
              <a:t>Carnutes</a:t>
            </a:r>
            <a:r>
              <a:rPr lang="en-US" b="0" i="0" dirty="0">
                <a:solidFill>
                  <a:srgbClr val="000000"/>
                </a:solidFill>
                <a:effectLst/>
                <a:latin typeface="Georgia" panose="02040502050405020303" pitchFamily="18" charset="0"/>
              </a:rPr>
              <a:t>, under the command of </a:t>
            </a:r>
            <a:r>
              <a:rPr lang="en-US" b="0" i="0" dirty="0" err="1">
                <a:solidFill>
                  <a:srgbClr val="000000"/>
                </a:solidFill>
                <a:effectLst/>
                <a:latin typeface="Georgia" panose="02040502050405020303" pitchFamily="18" charset="0"/>
              </a:rPr>
              <a:t>Cotuatus</a:t>
            </a:r>
            <a:r>
              <a:rPr lang="en-US" b="0" i="0" dirty="0">
                <a:solidFill>
                  <a:srgbClr val="000000"/>
                </a:solidFill>
                <a:effectLst/>
                <a:latin typeface="Georgia" panose="02040502050405020303" pitchFamily="18" charset="0"/>
              </a:rPr>
              <a:t> and </a:t>
            </a:r>
            <a:r>
              <a:rPr lang="en-US" b="0" i="0" dirty="0" err="1">
                <a:solidFill>
                  <a:srgbClr val="000000"/>
                </a:solidFill>
                <a:effectLst/>
                <a:latin typeface="Georgia" panose="02040502050405020303" pitchFamily="18" charset="0"/>
              </a:rPr>
              <a:t>Conetodunus</a:t>
            </a:r>
            <a:r>
              <a:rPr lang="en-US" b="0" i="0" dirty="0">
                <a:solidFill>
                  <a:srgbClr val="000000"/>
                </a:solidFill>
                <a:effectLst/>
                <a:latin typeface="Georgia" panose="02040502050405020303" pitchFamily="18" charset="0"/>
              </a:rPr>
              <a:t>, desperate men, meet together at </a:t>
            </a:r>
            <a:r>
              <a:rPr lang="en-US" b="0" i="0" dirty="0" err="1">
                <a:solidFill>
                  <a:srgbClr val="000000"/>
                </a:solidFill>
                <a:effectLst/>
                <a:latin typeface="Georgia" panose="02040502050405020303" pitchFamily="18" charset="0"/>
              </a:rPr>
              <a:t>Genabum</a:t>
            </a:r>
            <a:r>
              <a:rPr lang="en-US" b="0" i="0" dirty="0">
                <a:solidFill>
                  <a:srgbClr val="000000"/>
                </a:solidFill>
                <a:effectLst/>
                <a:latin typeface="Georgia" panose="02040502050405020303" pitchFamily="18" charset="0"/>
              </a:rPr>
              <a:t> , and </a:t>
            </a:r>
            <a:r>
              <a:rPr lang="en-US" b="1" i="0" dirty="0">
                <a:solidFill>
                  <a:srgbClr val="000000"/>
                </a:solidFill>
                <a:effectLst/>
                <a:latin typeface="Georgia" panose="02040502050405020303" pitchFamily="18" charset="0"/>
              </a:rPr>
              <a:t>slay the Roman citizens who had settled there for the purpose of trading (among the rest, Caius </a:t>
            </a:r>
            <a:r>
              <a:rPr lang="en-US" b="1" i="0" dirty="0" err="1">
                <a:solidFill>
                  <a:srgbClr val="000000"/>
                </a:solidFill>
                <a:effectLst/>
                <a:latin typeface="Georgia" panose="02040502050405020303" pitchFamily="18" charset="0"/>
              </a:rPr>
              <a:t>Fusius</a:t>
            </a:r>
            <a:r>
              <a:rPr lang="en-US" b="1" i="0" dirty="0">
                <a:solidFill>
                  <a:srgbClr val="000000"/>
                </a:solidFill>
                <a:effectLst/>
                <a:latin typeface="Georgia" panose="02040502050405020303" pitchFamily="18" charset="0"/>
              </a:rPr>
              <a:t> </a:t>
            </a:r>
            <a:r>
              <a:rPr lang="en-US" b="1" i="0" dirty="0" err="1">
                <a:solidFill>
                  <a:srgbClr val="000000"/>
                </a:solidFill>
                <a:effectLst/>
                <a:latin typeface="Georgia" panose="02040502050405020303" pitchFamily="18" charset="0"/>
              </a:rPr>
              <a:t>Cita</a:t>
            </a:r>
            <a:r>
              <a:rPr lang="en-US" b="1" i="0" dirty="0">
                <a:solidFill>
                  <a:srgbClr val="000000"/>
                </a:solidFill>
                <a:effectLst/>
                <a:latin typeface="Georgia" panose="02040502050405020303" pitchFamily="18" charset="0"/>
              </a:rPr>
              <a:t>, a distinguished Roman knight, who by Caesar's orders had presided over the provision department), and plunder their property</a:t>
            </a:r>
            <a:r>
              <a:rPr lang="en-US" b="0" i="0" dirty="0">
                <a:solidFill>
                  <a:srgbClr val="000000"/>
                </a:solidFill>
                <a:effectLst/>
                <a:latin typeface="Georgia" panose="02040502050405020303" pitchFamily="18" charset="0"/>
              </a:rPr>
              <a:t>. The report is quickly spread among all the states of Gaul; for, whenever a more important and remarkable event takes place, they transmit the intelligence through their lands and districts by a shout; the others take it up in succession, and pass it to their neighbors, as happened on this occasion; for the things which were done at </a:t>
            </a:r>
            <a:r>
              <a:rPr lang="en-US" b="0" i="0" dirty="0" err="1">
                <a:solidFill>
                  <a:srgbClr val="000000"/>
                </a:solidFill>
                <a:effectLst/>
                <a:latin typeface="Georgia" panose="02040502050405020303" pitchFamily="18" charset="0"/>
              </a:rPr>
              <a:t>Genabum</a:t>
            </a:r>
            <a:r>
              <a:rPr lang="en-US" b="0" i="0" dirty="0">
                <a:solidFill>
                  <a:srgbClr val="000000"/>
                </a:solidFill>
                <a:effectLst/>
                <a:latin typeface="Georgia" panose="02040502050405020303" pitchFamily="18" charset="0"/>
              </a:rPr>
              <a:t> at sunrise, were heard in the territories of the Arverni before the end of the first watch, which is an extent of more than a hundred and sixty miles. Caesar BG 7.3</a:t>
            </a:r>
            <a:endParaRPr lang="en-GB" dirty="0"/>
          </a:p>
        </p:txBody>
      </p:sp>
    </p:spTree>
    <p:extLst>
      <p:ext uri="{BB962C8B-B14F-4D97-AF65-F5344CB8AC3E}">
        <p14:creationId xmlns:p14="http://schemas.microsoft.com/office/powerpoint/2010/main" val="979540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EA2EB-FE05-437E-97FC-1012EF9448CE}"/>
              </a:ext>
            </a:extLst>
          </p:cNvPr>
          <p:cNvSpPr>
            <a:spLocks noGrp="1"/>
          </p:cNvSpPr>
          <p:nvPr>
            <p:ph type="title"/>
          </p:nvPr>
        </p:nvSpPr>
        <p:spPr/>
        <p:txBody>
          <a:bodyPr/>
          <a:lstStyle/>
          <a:p>
            <a:r>
              <a:rPr lang="en-GB" dirty="0"/>
              <a:t>Caesar at </a:t>
            </a:r>
            <a:r>
              <a:rPr lang="en-GB" dirty="0" err="1"/>
              <a:t>Cenabum</a:t>
            </a:r>
            <a:endParaRPr lang="en-GB" dirty="0"/>
          </a:p>
        </p:txBody>
      </p:sp>
      <p:sp>
        <p:nvSpPr>
          <p:cNvPr id="3" name="Content Placeholder 2">
            <a:extLst>
              <a:ext uri="{FF2B5EF4-FFF2-40B4-BE49-F238E27FC236}">
                <a16:creationId xmlns:a16="http://schemas.microsoft.com/office/drawing/2014/main" id="{DB35A153-4CDB-422E-8C25-DFC95EF0E04F}"/>
              </a:ext>
            </a:extLst>
          </p:cNvPr>
          <p:cNvSpPr>
            <a:spLocks noGrp="1"/>
          </p:cNvSpPr>
          <p:nvPr>
            <p:ph idx="1"/>
          </p:nvPr>
        </p:nvSpPr>
        <p:spPr/>
        <p:txBody>
          <a:bodyPr>
            <a:normAutofit fontScale="85000" lnSpcReduction="20000"/>
          </a:bodyPr>
          <a:lstStyle/>
          <a:p>
            <a:r>
              <a:rPr lang="en-US" b="0" i="0" dirty="0">
                <a:solidFill>
                  <a:srgbClr val="000000"/>
                </a:solidFill>
                <a:effectLst/>
                <a:latin typeface="Georgia" panose="02040502050405020303" pitchFamily="18" charset="0"/>
              </a:rPr>
              <a:t>Caesar arrived here in two days; after pitching his camp before the town, being prevented by the time of the day, he defers the attack to the next day, and orders his soldiers to prepare whatever was necessary for that enterprise; and as a bridge over the Loire connected the town of </a:t>
            </a:r>
            <a:r>
              <a:rPr lang="en-US" b="0" i="0" dirty="0" err="1">
                <a:solidFill>
                  <a:srgbClr val="000000"/>
                </a:solidFill>
                <a:effectLst/>
                <a:latin typeface="Georgia" panose="02040502050405020303" pitchFamily="18" charset="0"/>
              </a:rPr>
              <a:t>Genabum</a:t>
            </a:r>
            <a:r>
              <a:rPr lang="en-US" b="0" i="0" dirty="0">
                <a:solidFill>
                  <a:srgbClr val="000000"/>
                </a:solidFill>
                <a:effectLst/>
                <a:latin typeface="Georgia" panose="02040502050405020303" pitchFamily="18" charset="0"/>
              </a:rPr>
              <a:t> with the opposite bank, fearing lest the inhabitants should escape by night from the town, he orders two legions to keep watch under arms. The people of </a:t>
            </a:r>
            <a:r>
              <a:rPr lang="en-US" b="0" i="0" dirty="0" err="1">
                <a:solidFill>
                  <a:srgbClr val="000000"/>
                </a:solidFill>
                <a:effectLst/>
                <a:latin typeface="Georgia" panose="02040502050405020303" pitchFamily="18" charset="0"/>
              </a:rPr>
              <a:t>Genabum</a:t>
            </a:r>
            <a:r>
              <a:rPr lang="en-US" b="0" i="0" dirty="0">
                <a:solidFill>
                  <a:srgbClr val="000000"/>
                </a:solidFill>
                <a:effectLst/>
                <a:latin typeface="Georgia" panose="02040502050405020303" pitchFamily="18" charset="0"/>
              </a:rPr>
              <a:t> came forth silently from the city before midnight, and began to cross the river. When this circumstance was announced by scouts, Caesar, having set fire to the gates, sends in the legions which he had ordered to be ready, </a:t>
            </a:r>
            <a:r>
              <a:rPr lang="en-US" b="1" i="0" dirty="0">
                <a:solidFill>
                  <a:srgbClr val="000000"/>
                </a:solidFill>
                <a:effectLst/>
                <a:latin typeface="Georgia" panose="02040502050405020303" pitchFamily="18" charset="0"/>
              </a:rPr>
              <a:t>and obtains possession of the town so completely, that very few of the whole number of the enemy escaped being taken alive, because the narrowness of the bridge and the roads prevented the multitude from escaping. He pillages and burns the town, gives the booty to the soldiers, then leads his army over the Loire , and marches into the territories of the </a:t>
            </a:r>
            <a:r>
              <a:rPr lang="en-US" b="1" i="0" dirty="0" err="1">
                <a:solidFill>
                  <a:srgbClr val="000000"/>
                </a:solidFill>
                <a:effectLst/>
                <a:latin typeface="Georgia" panose="02040502050405020303" pitchFamily="18" charset="0"/>
              </a:rPr>
              <a:t>Bituriges</a:t>
            </a:r>
            <a:r>
              <a:rPr lang="en-US" b="1" i="0" dirty="0">
                <a:solidFill>
                  <a:srgbClr val="000000"/>
                </a:solidFill>
                <a:effectLst/>
                <a:latin typeface="Georgia" panose="02040502050405020303" pitchFamily="18" charset="0"/>
              </a:rPr>
              <a:t>. </a:t>
            </a:r>
            <a:r>
              <a:rPr lang="en-US" b="0" i="0" dirty="0">
                <a:solidFill>
                  <a:srgbClr val="000000"/>
                </a:solidFill>
                <a:effectLst/>
                <a:latin typeface="Georgia" panose="02040502050405020303" pitchFamily="18" charset="0"/>
              </a:rPr>
              <a:t>Caesar BG 7.11</a:t>
            </a:r>
            <a:endParaRPr lang="en-GB" dirty="0"/>
          </a:p>
        </p:txBody>
      </p:sp>
    </p:spTree>
    <p:extLst>
      <p:ext uri="{BB962C8B-B14F-4D97-AF65-F5344CB8AC3E}">
        <p14:creationId xmlns:p14="http://schemas.microsoft.com/office/powerpoint/2010/main" val="1032273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D2517-43CC-4A4E-A96F-A79769651879}"/>
              </a:ext>
            </a:extLst>
          </p:cNvPr>
          <p:cNvSpPr>
            <a:spLocks noGrp="1"/>
          </p:cNvSpPr>
          <p:nvPr>
            <p:ph type="title"/>
          </p:nvPr>
        </p:nvSpPr>
        <p:spPr/>
        <p:txBody>
          <a:bodyPr/>
          <a:lstStyle/>
          <a:p>
            <a:r>
              <a:rPr lang="en-GB" dirty="0"/>
              <a:t>A less drastic solution</a:t>
            </a:r>
          </a:p>
        </p:txBody>
      </p:sp>
      <p:sp>
        <p:nvSpPr>
          <p:cNvPr id="3" name="Content Placeholder 2">
            <a:extLst>
              <a:ext uri="{FF2B5EF4-FFF2-40B4-BE49-F238E27FC236}">
                <a16:creationId xmlns:a16="http://schemas.microsoft.com/office/drawing/2014/main" id="{77B4DA84-F592-4635-BC39-3FB7DA307C9E}"/>
              </a:ext>
            </a:extLst>
          </p:cNvPr>
          <p:cNvSpPr>
            <a:spLocks noGrp="1"/>
          </p:cNvSpPr>
          <p:nvPr>
            <p:ph idx="1"/>
          </p:nvPr>
        </p:nvSpPr>
        <p:spPr/>
        <p:txBody>
          <a:bodyPr>
            <a:normAutofit lnSpcReduction="10000"/>
          </a:bodyPr>
          <a:lstStyle/>
          <a:p>
            <a:r>
              <a:rPr lang="en-US" b="0" i="0" dirty="0">
                <a:solidFill>
                  <a:srgbClr val="000000"/>
                </a:solidFill>
                <a:effectLst/>
                <a:latin typeface="Georgia" panose="02040502050405020303" pitchFamily="18" charset="0"/>
              </a:rPr>
              <a:t>On the second day, when he came to </a:t>
            </a:r>
            <a:r>
              <a:rPr lang="en-US" b="0" i="0" dirty="0" err="1">
                <a:solidFill>
                  <a:srgbClr val="000000"/>
                </a:solidFill>
                <a:effectLst/>
                <a:latin typeface="Georgia" panose="02040502050405020303" pitchFamily="18" charset="0"/>
              </a:rPr>
              <a:t>Vellaunodunum</a:t>
            </a:r>
            <a:r>
              <a:rPr lang="en-US" b="0" i="0" dirty="0">
                <a:solidFill>
                  <a:srgbClr val="000000"/>
                </a:solidFill>
                <a:effectLst/>
                <a:latin typeface="Georgia" panose="02040502050405020303" pitchFamily="18" charset="0"/>
              </a:rPr>
              <a:t>, a town of the Senones , he determined to attack it, in order that he might not leave an enemy in his rear, and might the more easily procure supplies of provisions, and draw a line of circumvallation around it in two days: </a:t>
            </a:r>
            <a:r>
              <a:rPr lang="en-US" b="1" i="0" dirty="0">
                <a:solidFill>
                  <a:srgbClr val="000000"/>
                </a:solidFill>
                <a:effectLst/>
                <a:latin typeface="Georgia" panose="02040502050405020303" pitchFamily="18" charset="0"/>
              </a:rPr>
              <a:t>on the third day, </a:t>
            </a:r>
            <a:r>
              <a:rPr lang="en-US" b="1" i="0" dirty="0" err="1">
                <a:solidFill>
                  <a:srgbClr val="000000"/>
                </a:solidFill>
                <a:effectLst/>
                <a:latin typeface="Georgia" panose="02040502050405020303" pitchFamily="18" charset="0"/>
              </a:rPr>
              <a:t>embassadors</a:t>
            </a:r>
            <a:r>
              <a:rPr lang="en-US" b="1" i="0" dirty="0">
                <a:solidFill>
                  <a:srgbClr val="000000"/>
                </a:solidFill>
                <a:effectLst/>
                <a:latin typeface="Georgia" panose="02040502050405020303" pitchFamily="18" charset="0"/>
              </a:rPr>
              <a:t> being sent from the town to treat of a capitulation, he orders their arms to be brought together, their cattle to be brought forth, and six hundred hostages to be given. </a:t>
            </a:r>
            <a:r>
              <a:rPr lang="en-US" b="0" i="0" dirty="0">
                <a:solidFill>
                  <a:srgbClr val="000000"/>
                </a:solidFill>
                <a:effectLst/>
                <a:latin typeface="Georgia" panose="02040502050405020303" pitchFamily="18" charset="0"/>
              </a:rPr>
              <a:t>He leaves Caius Trebonius his lieutenant, to complete these arrangements; he himself sets out with the intention of marching as soon as possible, to </a:t>
            </a:r>
            <a:r>
              <a:rPr lang="en-US" b="0" i="0" dirty="0" err="1">
                <a:solidFill>
                  <a:srgbClr val="000000"/>
                </a:solidFill>
                <a:effectLst/>
                <a:latin typeface="Georgia" panose="02040502050405020303" pitchFamily="18" charset="0"/>
              </a:rPr>
              <a:t>Genabum</a:t>
            </a:r>
            <a:r>
              <a:rPr lang="en-US" b="0" i="0" dirty="0">
                <a:solidFill>
                  <a:srgbClr val="000000"/>
                </a:solidFill>
                <a:effectLst/>
                <a:latin typeface="Georgia" panose="02040502050405020303" pitchFamily="18" charset="0"/>
              </a:rPr>
              <a:t>… Caesar BG 7.11</a:t>
            </a:r>
            <a:endParaRPr lang="en-GB" dirty="0"/>
          </a:p>
        </p:txBody>
      </p:sp>
    </p:spTree>
    <p:extLst>
      <p:ext uri="{BB962C8B-B14F-4D97-AF65-F5344CB8AC3E}">
        <p14:creationId xmlns:p14="http://schemas.microsoft.com/office/powerpoint/2010/main" val="4159694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1C893-6628-44AD-B488-F74D511376F8}"/>
              </a:ext>
            </a:extLst>
          </p:cNvPr>
          <p:cNvSpPr>
            <a:spLocks noGrp="1"/>
          </p:cNvSpPr>
          <p:nvPr>
            <p:ph type="title"/>
          </p:nvPr>
        </p:nvSpPr>
        <p:spPr/>
        <p:txBody>
          <a:bodyPr/>
          <a:lstStyle/>
          <a:p>
            <a:r>
              <a:rPr lang="en-GB" dirty="0"/>
              <a:t>A desperate plan – Same fears</a:t>
            </a:r>
          </a:p>
        </p:txBody>
      </p:sp>
      <p:sp>
        <p:nvSpPr>
          <p:cNvPr id="3" name="Content Placeholder 2">
            <a:extLst>
              <a:ext uri="{FF2B5EF4-FFF2-40B4-BE49-F238E27FC236}">
                <a16:creationId xmlns:a16="http://schemas.microsoft.com/office/drawing/2014/main" id="{91247A06-DC99-4F79-B5A7-36FBA5C5F9E2}"/>
              </a:ext>
            </a:extLst>
          </p:cNvPr>
          <p:cNvSpPr>
            <a:spLocks noGrp="1"/>
          </p:cNvSpPr>
          <p:nvPr>
            <p:ph idx="1"/>
          </p:nvPr>
        </p:nvSpPr>
        <p:spPr/>
        <p:txBody>
          <a:bodyPr>
            <a:normAutofit fontScale="85000" lnSpcReduction="20000"/>
          </a:bodyPr>
          <a:lstStyle/>
          <a:p>
            <a:r>
              <a:rPr lang="en-US" b="0" i="0" dirty="0">
                <a:solidFill>
                  <a:srgbClr val="000000"/>
                </a:solidFill>
                <a:effectLst/>
                <a:latin typeface="Georgia" panose="02040502050405020303" pitchFamily="18" charset="0"/>
              </a:rPr>
              <a:t>That an abundance of these necessaries could be supplied to them, because they would be assisted by the resources of those in whose territories the war would be waged: </a:t>
            </a:r>
            <a:r>
              <a:rPr lang="en-US" b="1" i="0" dirty="0">
                <a:solidFill>
                  <a:srgbClr val="000000"/>
                </a:solidFill>
                <a:effectLst/>
                <a:latin typeface="Georgia" panose="02040502050405020303" pitchFamily="18" charset="0"/>
              </a:rPr>
              <a:t>that the Romans either would not bear the privation, or else would advance to any distance from the camp with considerable danger; and that it made no difference whether they slew them or stripped them of their baggage, since, if it was lost, they could not carry on the war</a:t>
            </a:r>
            <a:r>
              <a:rPr lang="en-US" b="0" i="0" dirty="0">
                <a:solidFill>
                  <a:srgbClr val="000000"/>
                </a:solidFill>
                <a:effectLst/>
                <a:latin typeface="Georgia" panose="02040502050405020303" pitchFamily="18" charset="0"/>
              </a:rPr>
              <a:t>. Besides that, the towns ought to be burned which were not secured against every danger by their fortifications or natural advantages; that there should not be places of retreat for their own countrymen for declining military service, nor be exposed to the Romans as inducements to carry off abundance of provisions and plunder. </a:t>
            </a:r>
            <a:r>
              <a:rPr lang="en-US" b="1" i="0" dirty="0">
                <a:solidFill>
                  <a:srgbClr val="000000"/>
                </a:solidFill>
                <a:effectLst/>
                <a:latin typeface="Georgia" panose="02040502050405020303" pitchFamily="18" charset="0"/>
              </a:rPr>
              <a:t>If these sacrifices should appear heavy or galling, that they ought to consider it much more distressing that their wives and children should be dragged off to slavery, and themselves slain; the evils which must necessarily befall the conquered.</a:t>
            </a:r>
            <a:r>
              <a:rPr lang="en-US" b="0" i="0" dirty="0">
                <a:solidFill>
                  <a:srgbClr val="000000"/>
                </a:solidFill>
                <a:effectLst/>
                <a:latin typeface="Georgia" panose="02040502050405020303" pitchFamily="18" charset="0"/>
              </a:rPr>
              <a:t> Caesar BG 7.14</a:t>
            </a:r>
            <a:endParaRPr lang="en-GB" dirty="0"/>
          </a:p>
        </p:txBody>
      </p:sp>
    </p:spTree>
    <p:extLst>
      <p:ext uri="{BB962C8B-B14F-4D97-AF65-F5344CB8AC3E}">
        <p14:creationId xmlns:p14="http://schemas.microsoft.com/office/powerpoint/2010/main" val="3169044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99D33-55CB-40DD-994E-E7AB147EC37F}"/>
              </a:ext>
            </a:extLst>
          </p:cNvPr>
          <p:cNvSpPr>
            <a:spLocks noGrp="1"/>
          </p:cNvSpPr>
          <p:nvPr>
            <p:ph type="title"/>
          </p:nvPr>
        </p:nvSpPr>
        <p:spPr/>
        <p:txBody>
          <a:bodyPr/>
          <a:lstStyle/>
          <a:p>
            <a:r>
              <a:rPr lang="en-GB" dirty="0"/>
              <a:t>The proscriptions (43 BCE)</a:t>
            </a:r>
          </a:p>
        </p:txBody>
      </p:sp>
      <p:sp>
        <p:nvSpPr>
          <p:cNvPr id="3" name="Content Placeholder 2">
            <a:extLst>
              <a:ext uri="{FF2B5EF4-FFF2-40B4-BE49-F238E27FC236}">
                <a16:creationId xmlns:a16="http://schemas.microsoft.com/office/drawing/2014/main" id="{C9A3545D-1ADE-4A19-AE64-535A5824EFF9}"/>
              </a:ext>
            </a:extLst>
          </p:cNvPr>
          <p:cNvSpPr>
            <a:spLocks noGrp="1"/>
          </p:cNvSpPr>
          <p:nvPr>
            <p:ph idx="1"/>
          </p:nvPr>
        </p:nvSpPr>
        <p:spPr/>
        <p:txBody>
          <a:bodyPr/>
          <a:lstStyle/>
          <a:p>
            <a:r>
              <a:rPr lang="en-US" dirty="0"/>
              <a:t>And while the people were still in this state of mind, those murders by proscription which Sulla1 had once indulged in were once more resorted to and the whole city was filled with corpses. Many were killed in their houses, many even in the streets and here and there in the fora and around the temples; 2 the heads of the victims were once more set up on the rostra and their bodies either allowed to lie where they were, to be devoured by dogs and birds, or else cast into the river. Everything that had been done before in the days of Sulla occurred also at this time, except that only two white tablets were posted, one for the senators and one for the others. Cassius </a:t>
            </a:r>
            <a:r>
              <a:rPr lang="en-US" dirty="0" err="1"/>
              <a:t>Dio</a:t>
            </a:r>
            <a:r>
              <a:rPr lang="en-US" dirty="0"/>
              <a:t> 47.3</a:t>
            </a:r>
            <a:endParaRPr lang="en-GB" dirty="0"/>
          </a:p>
        </p:txBody>
      </p:sp>
    </p:spTree>
    <p:extLst>
      <p:ext uri="{BB962C8B-B14F-4D97-AF65-F5344CB8AC3E}">
        <p14:creationId xmlns:p14="http://schemas.microsoft.com/office/powerpoint/2010/main" val="538679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2013B66-4E7A-46AD-A991-C27EF5416F9A}"/>
              </a:ext>
            </a:extLst>
          </p:cNvPr>
          <p:cNvSpPr>
            <a:spLocks noGrp="1"/>
          </p:cNvSpPr>
          <p:nvPr>
            <p:ph type="title"/>
          </p:nvPr>
        </p:nvSpPr>
        <p:spPr/>
        <p:txBody>
          <a:bodyPr/>
          <a:lstStyle/>
          <a:p>
            <a:r>
              <a:rPr lang="en-GB" dirty="0"/>
              <a:t>Severus in Scotland</a:t>
            </a:r>
          </a:p>
        </p:txBody>
      </p:sp>
      <p:sp>
        <p:nvSpPr>
          <p:cNvPr id="5" name="Text Placeholder 4">
            <a:extLst>
              <a:ext uri="{FF2B5EF4-FFF2-40B4-BE49-F238E27FC236}">
                <a16:creationId xmlns:a16="http://schemas.microsoft.com/office/drawing/2014/main" id="{8CCE03DE-0627-417C-A823-C92D45E8238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3604618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69ED8A-4464-44BF-A9B3-E4F27F6A9BB3}"/>
              </a:ext>
            </a:extLst>
          </p:cNvPr>
          <p:cNvSpPr>
            <a:spLocks noGrp="1"/>
          </p:cNvSpPr>
          <p:nvPr>
            <p:ph type="title"/>
          </p:nvPr>
        </p:nvSpPr>
        <p:spPr/>
        <p:txBody>
          <a:bodyPr/>
          <a:lstStyle/>
          <a:p>
            <a:r>
              <a:rPr lang="en-GB" dirty="0"/>
              <a:t>Conquest and ambition</a:t>
            </a:r>
          </a:p>
        </p:txBody>
      </p:sp>
      <p:sp>
        <p:nvSpPr>
          <p:cNvPr id="5" name="Content Placeholder 4">
            <a:extLst>
              <a:ext uri="{FF2B5EF4-FFF2-40B4-BE49-F238E27FC236}">
                <a16:creationId xmlns:a16="http://schemas.microsoft.com/office/drawing/2014/main" id="{47F10082-677D-43FC-901E-C6B3A8DC2578}"/>
              </a:ext>
            </a:extLst>
          </p:cNvPr>
          <p:cNvSpPr>
            <a:spLocks noGrp="1"/>
          </p:cNvSpPr>
          <p:nvPr>
            <p:ph idx="1"/>
          </p:nvPr>
        </p:nvSpPr>
        <p:spPr/>
        <p:txBody>
          <a:bodyPr>
            <a:normAutofit lnSpcReduction="10000"/>
          </a:bodyPr>
          <a:lstStyle/>
          <a:p>
            <a:r>
              <a:rPr lang="en-US" dirty="0"/>
              <a:t>Severus, accordingly, desiring to subjugate the whole of it, invaded Caledonia. But as he advanced through the country he experienced countless hardships in cutting down the forests, levelling the heights, filling up the swamps, and bridging the rivers; 2 but he fought no battle and beheld no enemy in battle array. The enemy purposely put sheep  and cattle in front of the soldiers for them to seize, in order that they might be lured on still further until they were worn out; for in fact the water caused great suffering to the Romans, and when they became scattered, they would be attacked. Then, unable to walk, they would be slain by their own men, in order to avoid capture, so that a full fifty thousand died. 3 But Severus did not desist until he approached the extremity of the island. Cassius </a:t>
            </a:r>
            <a:r>
              <a:rPr lang="en-US" dirty="0" err="1"/>
              <a:t>Dio</a:t>
            </a:r>
            <a:r>
              <a:rPr lang="en-US" dirty="0"/>
              <a:t> 77.13</a:t>
            </a:r>
            <a:endParaRPr lang="en-GB" dirty="0"/>
          </a:p>
        </p:txBody>
      </p:sp>
    </p:spTree>
    <p:extLst>
      <p:ext uri="{BB962C8B-B14F-4D97-AF65-F5344CB8AC3E}">
        <p14:creationId xmlns:p14="http://schemas.microsoft.com/office/powerpoint/2010/main" val="2255236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912AA-8C53-4150-B2FA-1798242A80FD}"/>
              </a:ext>
            </a:extLst>
          </p:cNvPr>
          <p:cNvSpPr>
            <a:spLocks noGrp="1"/>
          </p:cNvSpPr>
          <p:nvPr>
            <p:ph type="title"/>
          </p:nvPr>
        </p:nvSpPr>
        <p:spPr/>
        <p:txBody>
          <a:bodyPr/>
          <a:lstStyle/>
          <a:p>
            <a:r>
              <a:rPr lang="en-GB" dirty="0"/>
              <a:t>Revolt and Reaction</a:t>
            </a:r>
          </a:p>
        </p:txBody>
      </p:sp>
      <p:sp>
        <p:nvSpPr>
          <p:cNvPr id="3" name="Content Placeholder 2">
            <a:extLst>
              <a:ext uri="{FF2B5EF4-FFF2-40B4-BE49-F238E27FC236}">
                <a16:creationId xmlns:a16="http://schemas.microsoft.com/office/drawing/2014/main" id="{A4E0B39E-ED5F-47C4-995E-AF17AB94FAFF}"/>
              </a:ext>
            </a:extLst>
          </p:cNvPr>
          <p:cNvSpPr>
            <a:spLocks noGrp="1"/>
          </p:cNvSpPr>
          <p:nvPr>
            <p:ph idx="1"/>
          </p:nvPr>
        </p:nvSpPr>
        <p:spPr/>
        <p:txBody>
          <a:bodyPr>
            <a:normAutofit fontScale="92500" lnSpcReduction="10000"/>
          </a:bodyPr>
          <a:lstStyle/>
          <a:p>
            <a:r>
              <a:rPr lang="en-US" dirty="0"/>
              <a:t>When the inhabitants of the island again revolted, he summoned the soldiers and ordered them to invade the rebels' country, killing everybody they met; and he quoted these words:</a:t>
            </a:r>
          </a:p>
          <a:p>
            <a:endParaRPr lang="en-US" dirty="0"/>
          </a:p>
          <a:p>
            <a:r>
              <a:rPr lang="en-US" dirty="0"/>
              <a:t>"Let no one escape sheer destruction,</a:t>
            </a:r>
          </a:p>
          <a:p>
            <a:r>
              <a:rPr lang="en-US" dirty="0"/>
              <a:t>No one our hands, not even the babe in the womb of the mother,</a:t>
            </a:r>
          </a:p>
          <a:p>
            <a:r>
              <a:rPr lang="en-US" dirty="0"/>
              <a:t>If it be male; let it nevertheless not escape sheer destruction."</a:t>
            </a:r>
          </a:p>
          <a:p>
            <a:r>
              <a:rPr lang="en-US" dirty="0"/>
              <a:t>2 When this had been done, and the Caledonians had joined the revolt of the </a:t>
            </a:r>
            <a:r>
              <a:rPr lang="en-US" dirty="0" err="1"/>
              <a:t>Maeatae</a:t>
            </a:r>
            <a:r>
              <a:rPr lang="en-US" dirty="0"/>
              <a:t>, he began preparing to make war upon them in person. While he was thus engaged, his sickness carried him off on the fourth of February, not without some help, they say, from </a:t>
            </a:r>
            <a:r>
              <a:rPr lang="en-US" dirty="0" err="1"/>
              <a:t>Antoninus</a:t>
            </a:r>
            <a:r>
              <a:rPr lang="en-US" dirty="0"/>
              <a:t>. Casius </a:t>
            </a:r>
            <a:r>
              <a:rPr lang="en-US" dirty="0" err="1"/>
              <a:t>Dio</a:t>
            </a:r>
            <a:r>
              <a:rPr lang="en-US" dirty="0"/>
              <a:t> 77.15</a:t>
            </a:r>
            <a:endParaRPr lang="en-GB" dirty="0"/>
          </a:p>
        </p:txBody>
      </p:sp>
    </p:spTree>
    <p:extLst>
      <p:ext uri="{BB962C8B-B14F-4D97-AF65-F5344CB8AC3E}">
        <p14:creationId xmlns:p14="http://schemas.microsoft.com/office/powerpoint/2010/main" val="2475164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0A5B08D-3B7D-4F2E-9E98-46F2CC087C8F}"/>
              </a:ext>
            </a:extLst>
          </p:cNvPr>
          <p:cNvSpPr>
            <a:spLocks noGrp="1"/>
          </p:cNvSpPr>
          <p:nvPr>
            <p:ph type="title"/>
          </p:nvPr>
        </p:nvSpPr>
        <p:spPr/>
        <p:txBody>
          <a:bodyPr/>
          <a:lstStyle/>
          <a:p>
            <a:r>
              <a:rPr lang="en-GB" dirty="0"/>
              <a:t>KUSH</a:t>
            </a:r>
          </a:p>
        </p:txBody>
      </p:sp>
      <p:sp>
        <p:nvSpPr>
          <p:cNvPr id="5" name="Text Placeholder 4">
            <a:extLst>
              <a:ext uri="{FF2B5EF4-FFF2-40B4-BE49-F238E27FC236}">
                <a16:creationId xmlns:a16="http://schemas.microsoft.com/office/drawing/2014/main" id="{92F651D3-C6B4-4717-AC46-D86631BEB2FB}"/>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085839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C905B01-11D2-465B-98E2-A04CE2E93ED5}"/>
              </a:ext>
            </a:extLst>
          </p:cNvPr>
          <p:cNvPicPr>
            <a:picLocks noChangeAspect="1"/>
          </p:cNvPicPr>
          <p:nvPr/>
        </p:nvPicPr>
        <p:blipFill>
          <a:blip r:embed="rId2"/>
          <a:stretch>
            <a:fillRect/>
          </a:stretch>
        </p:blipFill>
        <p:spPr>
          <a:xfrm>
            <a:off x="116924" y="0"/>
            <a:ext cx="5979076" cy="6858000"/>
          </a:xfrm>
          <a:prstGeom prst="rect">
            <a:avLst/>
          </a:prstGeom>
        </p:spPr>
      </p:pic>
      <p:pic>
        <p:nvPicPr>
          <p:cNvPr id="5" name="Picture 4">
            <a:extLst>
              <a:ext uri="{FF2B5EF4-FFF2-40B4-BE49-F238E27FC236}">
                <a16:creationId xmlns:a16="http://schemas.microsoft.com/office/drawing/2014/main" id="{E8A00DB9-42C9-4411-B772-9B7287CCE183}"/>
              </a:ext>
            </a:extLst>
          </p:cNvPr>
          <p:cNvPicPr>
            <a:picLocks noChangeAspect="1"/>
          </p:cNvPicPr>
          <p:nvPr/>
        </p:nvPicPr>
        <p:blipFill>
          <a:blip r:embed="rId3"/>
          <a:stretch>
            <a:fillRect/>
          </a:stretch>
        </p:blipFill>
        <p:spPr>
          <a:xfrm>
            <a:off x="6381750" y="423862"/>
            <a:ext cx="6076950" cy="4562475"/>
          </a:xfrm>
          <a:prstGeom prst="rect">
            <a:avLst/>
          </a:prstGeom>
        </p:spPr>
      </p:pic>
    </p:spTree>
    <p:extLst>
      <p:ext uri="{BB962C8B-B14F-4D97-AF65-F5344CB8AC3E}">
        <p14:creationId xmlns:p14="http://schemas.microsoft.com/office/powerpoint/2010/main" val="1654126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7EA944A-D141-40DE-A6AF-F8FFC9269D2B}"/>
              </a:ext>
            </a:extLst>
          </p:cNvPr>
          <p:cNvPicPr>
            <a:picLocks noChangeAspect="1"/>
          </p:cNvPicPr>
          <p:nvPr/>
        </p:nvPicPr>
        <p:blipFill rotWithShape="1">
          <a:blip r:embed="rId2"/>
          <a:srcRect l="39375" t="23194" r="23516" b="5695"/>
          <a:stretch/>
        </p:blipFill>
        <p:spPr>
          <a:xfrm>
            <a:off x="123825" y="0"/>
            <a:ext cx="6362700" cy="6858322"/>
          </a:xfrm>
          <a:prstGeom prst="rect">
            <a:avLst/>
          </a:prstGeom>
        </p:spPr>
      </p:pic>
      <p:sp>
        <p:nvSpPr>
          <p:cNvPr id="6" name="TextBox 5">
            <a:extLst>
              <a:ext uri="{FF2B5EF4-FFF2-40B4-BE49-F238E27FC236}">
                <a16:creationId xmlns:a16="http://schemas.microsoft.com/office/drawing/2014/main" id="{1E05C02D-76BA-460E-BE19-E4F63AFD0CD9}"/>
              </a:ext>
            </a:extLst>
          </p:cNvPr>
          <p:cNvSpPr txBox="1"/>
          <p:nvPr/>
        </p:nvSpPr>
        <p:spPr>
          <a:xfrm>
            <a:off x="6591300" y="5915025"/>
            <a:ext cx="1647825" cy="923330"/>
          </a:xfrm>
          <a:prstGeom prst="rect">
            <a:avLst/>
          </a:prstGeom>
          <a:noFill/>
        </p:spPr>
        <p:txBody>
          <a:bodyPr wrap="square" rtlCol="0">
            <a:spAutoFit/>
          </a:bodyPr>
          <a:lstStyle/>
          <a:p>
            <a:r>
              <a:rPr lang="en-GB" dirty="0"/>
              <a:t>Excerpts from the </a:t>
            </a:r>
            <a:r>
              <a:rPr lang="en-GB" dirty="0" err="1"/>
              <a:t>Rassam</a:t>
            </a:r>
            <a:r>
              <a:rPr lang="en-GB" dirty="0"/>
              <a:t> Cylinder</a:t>
            </a:r>
          </a:p>
        </p:txBody>
      </p:sp>
      <p:pic>
        <p:nvPicPr>
          <p:cNvPr id="7" name="Picture 6">
            <a:extLst>
              <a:ext uri="{FF2B5EF4-FFF2-40B4-BE49-F238E27FC236}">
                <a16:creationId xmlns:a16="http://schemas.microsoft.com/office/drawing/2014/main" id="{0AFB2521-DF0E-4531-8105-14A8953869BA}"/>
              </a:ext>
            </a:extLst>
          </p:cNvPr>
          <p:cNvPicPr>
            <a:picLocks noChangeAspect="1"/>
          </p:cNvPicPr>
          <p:nvPr/>
        </p:nvPicPr>
        <p:blipFill>
          <a:blip r:embed="rId3"/>
          <a:stretch>
            <a:fillRect/>
          </a:stretch>
        </p:blipFill>
        <p:spPr>
          <a:xfrm>
            <a:off x="9124950" y="252115"/>
            <a:ext cx="3143250" cy="6124575"/>
          </a:xfrm>
          <a:prstGeom prst="rect">
            <a:avLst/>
          </a:prstGeom>
        </p:spPr>
      </p:pic>
      <p:sp>
        <p:nvSpPr>
          <p:cNvPr id="8" name="TextBox 7">
            <a:extLst>
              <a:ext uri="{FF2B5EF4-FFF2-40B4-BE49-F238E27FC236}">
                <a16:creationId xmlns:a16="http://schemas.microsoft.com/office/drawing/2014/main" id="{48BE43A0-5BC7-40D3-857B-0AB30D86A6AB}"/>
              </a:ext>
            </a:extLst>
          </p:cNvPr>
          <p:cNvSpPr txBox="1"/>
          <p:nvPr/>
        </p:nvSpPr>
        <p:spPr>
          <a:xfrm>
            <a:off x="6724650" y="733425"/>
            <a:ext cx="2111988" cy="923330"/>
          </a:xfrm>
          <a:prstGeom prst="rect">
            <a:avLst/>
          </a:prstGeom>
          <a:noFill/>
        </p:spPr>
        <p:txBody>
          <a:bodyPr wrap="none" rtlCol="0">
            <a:spAutoFit/>
          </a:bodyPr>
          <a:lstStyle/>
          <a:p>
            <a:r>
              <a:rPr lang="en-GB" dirty="0"/>
              <a:t>Full translation go to</a:t>
            </a:r>
          </a:p>
          <a:p>
            <a:r>
              <a:rPr lang="en-GB" dirty="0">
                <a:hlinkClick r:id="rId4"/>
              </a:rPr>
              <a:t>HERE</a:t>
            </a:r>
            <a:endParaRPr lang="en-GB" dirty="0"/>
          </a:p>
          <a:p>
            <a:endParaRPr lang="en-GB" dirty="0"/>
          </a:p>
        </p:txBody>
      </p:sp>
    </p:spTree>
    <p:extLst>
      <p:ext uri="{BB962C8B-B14F-4D97-AF65-F5344CB8AC3E}">
        <p14:creationId xmlns:p14="http://schemas.microsoft.com/office/powerpoint/2010/main" val="10079133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B9E7B-5E2D-4A17-BFB9-329971BE9F67}"/>
              </a:ext>
            </a:extLst>
          </p:cNvPr>
          <p:cNvSpPr>
            <a:spLocks noGrp="1"/>
          </p:cNvSpPr>
          <p:nvPr>
            <p:ph type="title"/>
          </p:nvPr>
        </p:nvSpPr>
        <p:spPr/>
        <p:txBody>
          <a:bodyPr/>
          <a:lstStyle/>
          <a:p>
            <a:r>
              <a:rPr lang="en-GB" dirty="0"/>
              <a:t>The destruction of Napata</a:t>
            </a:r>
          </a:p>
        </p:txBody>
      </p:sp>
      <p:sp>
        <p:nvSpPr>
          <p:cNvPr id="3" name="Content Placeholder 2">
            <a:extLst>
              <a:ext uri="{FF2B5EF4-FFF2-40B4-BE49-F238E27FC236}">
                <a16:creationId xmlns:a16="http://schemas.microsoft.com/office/drawing/2014/main" id="{E0B6EE83-45BC-4796-B45B-08666945A35E}"/>
              </a:ext>
            </a:extLst>
          </p:cNvPr>
          <p:cNvSpPr>
            <a:spLocks noGrp="1"/>
          </p:cNvSpPr>
          <p:nvPr>
            <p:ph idx="1"/>
          </p:nvPr>
        </p:nvSpPr>
        <p:spPr>
          <a:xfrm>
            <a:off x="346229" y="1269506"/>
            <a:ext cx="11585359" cy="5588493"/>
          </a:xfrm>
        </p:spPr>
        <p:txBody>
          <a:bodyPr>
            <a:normAutofit/>
          </a:bodyPr>
          <a:lstStyle/>
          <a:p>
            <a:pPr algn="l"/>
            <a:r>
              <a:rPr lang="en-US" sz="1500" b="0" i="0" dirty="0">
                <a:solidFill>
                  <a:srgbClr val="000000"/>
                </a:solidFill>
                <a:effectLst/>
                <a:latin typeface="Georgia" panose="02040502050405020303" pitchFamily="18" charset="0"/>
              </a:rPr>
              <a:t>The Ethiopians, emboldened in consequence of a part of the forces in Egypt being drawn off by </a:t>
            </a:r>
            <a:r>
              <a:rPr lang="en-US" sz="1500" b="0" i="0" dirty="0" err="1">
                <a:solidFill>
                  <a:srgbClr val="000000"/>
                </a:solidFill>
                <a:effectLst/>
                <a:latin typeface="Georgia" panose="02040502050405020303" pitchFamily="18" charset="0"/>
              </a:rPr>
              <a:t>Ælius</a:t>
            </a:r>
            <a:r>
              <a:rPr lang="en-US" sz="1500" b="0" i="0" dirty="0">
                <a:solidFill>
                  <a:srgbClr val="000000"/>
                </a:solidFill>
                <a:effectLst/>
                <a:latin typeface="Georgia" panose="02040502050405020303" pitchFamily="18" charset="0"/>
              </a:rPr>
              <a:t> Gallus, who was engaged in war with the Arabs, invaded the </a:t>
            </a:r>
            <a:r>
              <a:rPr lang="en-US" sz="1500" b="0" i="0" dirty="0" err="1">
                <a:solidFill>
                  <a:srgbClr val="000000"/>
                </a:solidFill>
                <a:effectLst/>
                <a:latin typeface="Georgia" panose="02040502050405020303" pitchFamily="18" charset="0"/>
              </a:rPr>
              <a:t>Thebais</a:t>
            </a:r>
            <a:r>
              <a:rPr lang="en-US" sz="1500" b="0" i="0" dirty="0">
                <a:solidFill>
                  <a:srgbClr val="000000"/>
                </a:solidFill>
                <a:effectLst/>
                <a:latin typeface="Georgia" panose="02040502050405020303" pitchFamily="18" charset="0"/>
              </a:rPr>
              <a:t>, and attacked the garrison, consisting of three cohorts, near </a:t>
            </a:r>
            <a:r>
              <a:rPr lang="en-US" sz="1500" b="0" i="0" dirty="0" err="1">
                <a:solidFill>
                  <a:srgbClr val="000000"/>
                </a:solidFill>
                <a:effectLst/>
                <a:latin typeface="Georgia" panose="02040502050405020303" pitchFamily="18" charset="0"/>
              </a:rPr>
              <a:t>Syene</a:t>
            </a:r>
            <a:r>
              <a:rPr lang="en-US" sz="1500" b="0" i="0" dirty="0">
                <a:solidFill>
                  <a:srgbClr val="000000"/>
                </a:solidFill>
                <a:effectLst/>
                <a:latin typeface="Georgia" panose="02040502050405020303" pitchFamily="18" charset="0"/>
              </a:rPr>
              <a:t>; </a:t>
            </a:r>
            <a:r>
              <a:rPr lang="en-US" sz="1500" b="1" i="0" dirty="0">
                <a:solidFill>
                  <a:srgbClr val="000000"/>
                </a:solidFill>
                <a:effectLst/>
                <a:latin typeface="Georgia" panose="02040502050405020303" pitchFamily="18" charset="0"/>
              </a:rPr>
              <a:t>surprised and took </a:t>
            </a:r>
            <a:r>
              <a:rPr lang="en-US" sz="1500" b="1" i="0" dirty="0" err="1">
                <a:solidFill>
                  <a:srgbClr val="000000"/>
                </a:solidFill>
                <a:effectLst/>
                <a:latin typeface="Georgia" panose="02040502050405020303" pitchFamily="18" charset="0"/>
              </a:rPr>
              <a:t>Syene</a:t>
            </a:r>
            <a:r>
              <a:rPr lang="en-US" sz="1500" b="1" i="0" dirty="0">
                <a:solidFill>
                  <a:srgbClr val="000000"/>
                </a:solidFill>
                <a:effectLst/>
                <a:latin typeface="Georgia" panose="02040502050405020303" pitchFamily="18" charset="0"/>
              </a:rPr>
              <a:t>, </a:t>
            </a:r>
            <a:r>
              <a:rPr lang="en-US" sz="1500" b="1" i="0" dirty="0" err="1">
                <a:solidFill>
                  <a:srgbClr val="000000"/>
                </a:solidFill>
                <a:effectLst/>
                <a:latin typeface="Georgia" panose="02040502050405020303" pitchFamily="18" charset="0"/>
              </a:rPr>
              <a:t>Elephantina</a:t>
            </a:r>
            <a:r>
              <a:rPr lang="en-US" sz="1500" b="1" i="0" dirty="0">
                <a:solidFill>
                  <a:srgbClr val="000000"/>
                </a:solidFill>
                <a:effectLst/>
                <a:latin typeface="Georgia" panose="02040502050405020303" pitchFamily="18" charset="0"/>
              </a:rPr>
              <a:t>, and </a:t>
            </a:r>
            <a:r>
              <a:rPr lang="en-US" sz="1500" b="1" i="0" dirty="0" err="1">
                <a:solidFill>
                  <a:srgbClr val="000000"/>
                </a:solidFill>
                <a:effectLst/>
                <a:latin typeface="Georgia" panose="02040502050405020303" pitchFamily="18" charset="0"/>
              </a:rPr>
              <a:t>Philæ</a:t>
            </a:r>
            <a:r>
              <a:rPr lang="en-US" sz="1500" b="1" i="0" dirty="0">
                <a:solidFill>
                  <a:srgbClr val="000000"/>
                </a:solidFill>
                <a:effectLst/>
                <a:latin typeface="Georgia" panose="02040502050405020303" pitchFamily="18" charset="0"/>
              </a:rPr>
              <a:t>, by a sudden inroad; enslaved the inhabitants, and threw down the statues of </a:t>
            </a:r>
            <a:r>
              <a:rPr lang="en-US" sz="1500" b="1" i="0" dirty="0" err="1">
                <a:solidFill>
                  <a:srgbClr val="000000"/>
                </a:solidFill>
                <a:effectLst/>
                <a:latin typeface="Georgia" panose="02040502050405020303" pitchFamily="18" charset="0"/>
              </a:rPr>
              <a:t>Cæsar</a:t>
            </a:r>
            <a:r>
              <a:rPr lang="en-US" sz="1500" b="1" i="0" dirty="0">
                <a:solidFill>
                  <a:srgbClr val="000000"/>
                </a:solidFill>
                <a:effectLst/>
                <a:latin typeface="Georgia" panose="02040502050405020303" pitchFamily="18" charset="0"/>
              </a:rPr>
              <a:t>.</a:t>
            </a:r>
            <a:r>
              <a:rPr lang="en-US" sz="1500" b="0" i="0" dirty="0">
                <a:solidFill>
                  <a:srgbClr val="000000"/>
                </a:solidFill>
                <a:effectLst/>
                <a:latin typeface="Georgia" panose="02040502050405020303" pitchFamily="18" charset="0"/>
              </a:rPr>
              <a:t> But Petronius, marching with less than 10,000 infantry and 800 horse against an army of 30,000 men, first compelled them to retreat to </a:t>
            </a:r>
            <a:r>
              <a:rPr lang="en-US" sz="1500" b="0" i="0" dirty="0" err="1">
                <a:solidFill>
                  <a:srgbClr val="000000"/>
                </a:solidFill>
                <a:effectLst/>
                <a:latin typeface="Georgia" panose="02040502050405020303" pitchFamily="18" charset="0"/>
              </a:rPr>
              <a:t>Pselchis</a:t>
            </a:r>
            <a:r>
              <a:rPr lang="en-US" sz="1500" b="0" i="0" dirty="0">
                <a:solidFill>
                  <a:srgbClr val="000000"/>
                </a:solidFill>
                <a:effectLst/>
                <a:latin typeface="Georgia" panose="02040502050405020303" pitchFamily="18" charset="0"/>
              </a:rPr>
              <a:t>, an Ethiopian city. He then sent deputies to demand restitution of what they had taken, and the reasons which had induced them to begin the war. On their alleging that they had been ill treated by the nomarchs, he answered, that these were not the sovereigns of the country, but </a:t>
            </a:r>
            <a:r>
              <a:rPr lang="en-US" sz="1500" b="0" i="0" dirty="0" err="1">
                <a:solidFill>
                  <a:srgbClr val="000000"/>
                </a:solidFill>
                <a:effectLst/>
                <a:latin typeface="Georgia" panose="02040502050405020303" pitchFamily="18" charset="0"/>
              </a:rPr>
              <a:t>Cæsar</a:t>
            </a:r>
            <a:r>
              <a:rPr lang="en-US" sz="1500" b="0" i="0" dirty="0">
                <a:solidFill>
                  <a:srgbClr val="000000"/>
                </a:solidFill>
                <a:effectLst/>
                <a:latin typeface="Georgia" panose="02040502050405020303" pitchFamily="18" charset="0"/>
              </a:rPr>
              <a:t>. When they desired three days for consideration, and did nothing which they were bound to do, Petronius attacked and compelled them to fight. They soon fled, being badly commanded, and badly armed; for they carried large shields made of raw hides, and hatchets for offensive weapons; some, however, had pikes, and others swords. Part of the insurgents were driven into the city, others fled into the uninhabited country; and such as ventured upon the passage of the river escaped to a </a:t>
            </a:r>
            <a:r>
              <a:rPr lang="en-US" sz="1500" b="0" i="0" dirty="0" err="1">
                <a:solidFill>
                  <a:srgbClr val="000000"/>
                </a:solidFill>
                <a:effectLst/>
                <a:latin typeface="Georgia" panose="02040502050405020303" pitchFamily="18" charset="0"/>
              </a:rPr>
              <a:t>neighbouring</a:t>
            </a:r>
            <a:r>
              <a:rPr lang="en-US" sz="1500" b="0" i="0" dirty="0">
                <a:solidFill>
                  <a:srgbClr val="000000"/>
                </a:solidFill>
                <a:effectLst/>
                <a:latin typeface="Georgia" panose="02040502050405020303" pitchFamily="18" charset="0"/>
              </a:rPr>
              <a:t> island, where there were not many crocodiles on account of the current. Among the fugitives, were the generals of Candace, queen of the Ethiopians in our time, a masculine woman, and who had lost an eye. Petronius, pursuing them in rafts and ships, took them all and </a:t>
            </a:r>
            <a:r>
              <a:rPr lang="en-US" sz="1500" b="0" i="0" dirty="0" err="1">
                <a:solidFill>
                  <a:srgbClr val="000000"/>
                </a:solidFill>
                <a:effectLst/>
                <a:latin typeface="Georgia" panose="02040502050405020303" pitchFamily="18" charset="0"/>
              </a:rPr>
              <a:t>despatched</a:t>
            </a:r>
            <a:r>
              <a:rPr lang="en-US" sz="1500" b="0" i="0" dirty="0">
                <a:solidFill>
                  <a:srgbClr val="000000"/>
                </a:solidFill>
                <a:effectLst/>
                <a:latin typeface="Georgia" panose="02040502050405020303" pitchFamily="18" charset="0"/>
              </a:rPr>
              <a:t> them immediately to </a:t>
            </a:r>
            <a:r>
              <a:rPr lang="en-US" sz="1500" b="0" i="0" dirty="0" err="1">
                <a:solidFill>
                  <a:srgbClr val="000000"/>
                </a:solidFill>
                <a:effectLst/>
                <a:latin typeface="Georgia" panose="02040502050405020303" pitchFamily="18" charset="0"/>
              </a:rPr>
              <a:t>Alexandreia</a:t>
            </a:r>
            <a:r>
              <a:rPr lang="en-US" sz="1500" b="0" i="0" dirty="0">
                <a:solidFill>
                  <a:srgbClr val="000000"/>
                </a:solidFill>
                <a:effectLst/>
                <a:latin typeface="Georgia" panose="02040502050405020303" pitchFamily="18" charset="0"/>
              </a:rPr>
              <a:t>. </a:t>
            </a:r>
            <a:r>
              <a:rPr lang="en-US" sz="1500" b="1" i="0" dirty="0">
                <a:solidFill>
                  <a:srgbClr val="000000"/>
                </a:solidFill>
                <a:effectLst/>
                <a:latin typeface="Georgia" panose="02040502050405020303" pitchFamily="18" charset="0"/>
              </a:rPr>
              <a:t>He then attacked </a:t>
            </a:r>
            <a:r>
              <a:rPr lang="en-US" sz="1500" b="1" i="0" dirty="0" err="1">
                <a:solidFill>
                  <a:srgbClr val="000000"/>
                </a:solidFill>
                <a:effectLst/>
                <a:latin typeface="Georgia" panose="02040502050405020303" pitchFamily="18" charset="0"/>
              </a:rPr>
              <a:t>Pselchis</a:t>
            </a:r>
            <a:r>
              <a:rPr lang="en-US" sz="1500" b="1" i="0" dirty="0">
                <a:solidFill>
                  <a:srgbClr val="000000"/>
                </a:solidFill>
                <a:effectLst/>
                <a:latin typeface="Georgia" panose="02040502050405020303" pitchFamily="18" charset="0"/>
              </a:rPr>
              <a:t> and took it. If we add the number of those who fell in battle to the number of prisoners, few only could have escaped</a:t>
            </a:r>
            <a:r>
              <a:rPr lang="en-US" sz="1500" b="0" i="0" dirty="0">
                <a:solidFill>
                  <a:srgbClr val="000000"/>
                </a:solidFill>
                <a:effectLst/>
                <a:latin typeface="Georgia" panose="02040502050405020303" pitchFamily="18" charset="0"/>
              </a:rPr>
              <a:t>.</a:t>
            </a:r>
          </a:p>
          <a:p>
            <a:pPr algn="l"/>
            <a:r>
              <a:rPr lang="en-US" sz="1500" b="0" i="0" dirty="0">
                <a:solidFill>
                  <a:srgbClr val="000000"/>
                </a:solidFill>
                <a:effectLst/>
                <a:latin typeface="Georgia" panose="02040502050405020303" pitchFamily="18" charset="0"/>
              </a:rPr>
              <a:t>From </a:t>
            </a:r>
            <a:r>
              <a:rPr lang="en-US" sz="1500" b="0" i="0" dirty="0" err="1">
                <a:solidFill>
                  <a:srgbClr val="000000"/>
                </a:solidFill>
                <a:effectLst/>
                <a:latin typeface="Georgia" panose="02040502050405020303" pitchFamily="18" charset="0"/>
              </a:rPr>
              <a:t>Pselchis</a:t>
            </a:r>
            <a:r>
              <a:rPr lang="en-US" sz="1500" b="0" i="0" dirty="0">
                <a:solidFill>
                  <a:srgbClr val="000000"/>
                </a:solidFill>
                <a:effectLst/>
                <a:latin typeface="Georgia" panose="02040502050405020303" pitchFamily="18" charset="0"/>
              </a:rPr>
              <a:t> Petronius went to </a:t>
            </a:r>
            <a:r>
              <a:rPr lang="en-US" sz="1500" b="0" i="0" dirty="0" err="1">
                <a:solidFill>
                  <a:srgbClr val="000000"/>
                </a:solidFill>
                <a:effectLst/>
                <a:latin typeface="Georgia" panose="02040502050405020303" pitchFamily="18" charset="0"/>
              </a:rPr>
              <a:t>Premnis</a:t>
            </a:r>
            <a:r>
              <a:rPr lang="en-US" sz="1500" b="0" i="0" dirty="0">
                <a:solidFill>
                  <a:srgbClr val="000000"/>
                </a:solidFill>
                <a:effectLst/>
                <a:latin typeface="Georgia" panose="02040502050405020303" pitchFamily="18" charset="0"/>
              </a:rPr>
              <a:t>, a strong city, travelling over the hills of sand, beneath which the army of Cambyses was overwhelmed by the setting in of a whirlwind. He took the fortress at the first onset, and afterwards advanced to Napata. </a:t>
            </a:r>
            <a:r>
              <a:rPr lang="en-US" sz="1500" b="1" i="0" dirty="0">
                <a:solidFill>
                  <a:srgbClr val="000000"/>
                </a:solidFill>
                <a:effectLst/>
                <a:latin typeface="Georgia" panose="02040502050405020303" pitchFamily="18" charset="0"/>
              </a:rPr>
              <a:t>This was the royal seat of Candace ; and her son was there, but she herself was in a </a:t>
            </a:r>
            <a:r>
              <a:rPr lang="en-US" sz="1500" b="1" i="0" dirty="0" err="1">
                <a:solidFill>
                  <a:srgbClr val="000000"/>
                </a:solidFill>
                <a:effectLst/>
                <a:latin typeface="Georgia" panose="02040502050405020303" pitchFamily="18" charset="0"/>
              </a:rPr>
              <a:t>neighbouring</a:t>
            </a:r>
            <a:r>
              <a:rPr lang="en-US" sz="1500" b="1" i="0" dirty="0">
                <a:solidFill>
                  <a:srgbClr val="000000"/>
                </a:solidFill>
                <a:effectLst/>
                <a:latin typeface="Georgia" panose="02040502050405020303" pitchFamily="18" charset="0"/>
              </a:rPr>
              <a:t> stronghold. When she sent ambassadors to treat of peace, and to offer the restitution of the prisoners brought from </a:t>
            </a:r>
            <a:r>
              <a:rPr lang="en-US" sz="1500" b="1" i="0" dirty="0" err="1">
                <a:solidFill>
                  <a:srgbClr val="000000"/>
                </a:solidFill>
                <a:effectLst/>
                <a:latin typeface="Georgia" panose="02040502050405020303" pitchFamily="18" charset="0"/>
              </a:rPr>
              <a:t>Syene</a:t>
            </a:r>
            <a:r>
              <a:rPr lang="en-US" sz="1500" b="1" i="0" dirty="0">
                <a:solidFill>
                  <a:srgbClr val="000000"/>
                </a:solidFill>
                <a:effectLst/>
                <a:latin typeface="Georgia" panose="02040502050405020303" pitchFamily="18" charset="0"/>
              </a:rPr>
              <a:t>, and the statues, Petronius attacked and took Napata, from which her son had fled, and then razed it. He made prisoners of the inhabitants, and returned back again with the booty, as he judged any farther advance into the country impracticable on account of the roads. He strengthened, however, the fortifications of </a:t>
            </a:r>
            <a:r>
              <a:rPr lang="en-US" sz="1500" b="1" i="0" dirty="0" err="1">
                <a:solidFill>
                  <a:srgbClr val="000000"/>
                </a:solidFill>
                <a:effectLst/>
                <a:latin typeface="Georgia" panose="02040502050405020303" pitchFamily="18" charset="0"/>
              </a:rPr>
              <a:t>Premnis</a:t>
            </a:r>
            <a:r>
              <a:rPr lang="en-US" sz="1500" b="1" i="0" dirty="0">
                <a:solidFill>
                  <a:srgbClr val="000000"/>
                </a:solidFill>
                <a:effectLst/>
                <a:latin typeface="Georgia" panose="02040502050405020303" pitchFamily="18" charset="0"/>
              </a:rPr>
              <a:t>, and having placed a garrison there, with two years' provisions for four hundred men, returned to </a:t>
            </a:r>
            <a:r>
              <a:rPr lang="en-US" sz="1500" b="1" i="0" dirty="0" err="1">
                <a:solidFill>
                  <a:srgbClr val="000000"/>
                </a:solidFill>
                <a:effectLst/>
                <a:latin typeface="Georgia" panose="02040502050405020303" pitchFamily="18" charset="0"/>
              </a:rPr>
              <a:t>Alexandreia</a:t>
            </a:r>
            <a:r>
              <a:rPr lang="en-US" sz="1500" b="1" i="0" dirty="0">
                <a:solidFill>
                  <a:srgbClr val="000000"/>
                </a:solidFill>
                <a:effectLst/>
                <a:latin typeface="Georgia" panose="02040502050405020303" pitchFamily="18" charset="0"/>
              </a:rPr>
              <a:t>. Some of the prisoners were publicly sold as booty, and a thousand were sent to </a:t>
            </a:r>
            <a:r>
              <a:rPr lang="en-US" sz="1500" b="1" i="0" dirty="0" err="1">
                <a:solidFill>
                  <a:srgbClr val="000000"/>
                </a:solidFill>
                <a:effectLst/>
                <a:latin typeface="Georgia" panose="02040502050405020303" pitchFamily="18" charset="0"/>
              </a:rPr>
              <a:t>Cæsar</a:t>
            </a:r>
            <a:r>
              <a:rPr lang="en-US" sz="1500" b="1" i="0" dirty="0">
                <a:solidFill>
                  <a:srgbClr val="000000"/>
                </a:solidFill>
                <a:effectLst/>
                <a:latin typeface="Georgia" panose="02040502050405020303" pitchFamily="18" charset="0"/>
              </a:rPr>
              <a:t>, who had lately returned from the </a:t>
            </a:r>
            <a:r>
              <a:rPr lang="en-US" sz="1500" b="1" i="0">
                <a:solidFill>
                  <a:srgbClr val="000000"/>
                </a:solidFill>
                <a:effectLst/>
                <a:latin typeface="Georgia" panose="02040502050405020303" pitchFamily="18" charset="0"/>
              </a:rPr>
              <a:t>Cantabrians, </a:t>
            </a:r>
            <a:r>
              <a:rPr lang="en-US" sz="1500" b="1" i="0" dirty="0">
                <a:solidFill>
                  <a:srgbClr val="000000"/>
                </a:solidFill>
                <a:effectLst/>
                <a:latin typeface="Georgia" panose="02040502050405020303" pitchFamily="18" charset="0"/>
              </a:rPr>
              <a:t>others died of various diseases.</a:t>
            </a:r>
          </a:p>
          <a:p>
            <a:r>
              <a:rPr lang="en-GB" sz="1500" dirty="0"/>
              <a:t>Strabo 17.1.54</a:t>
            </a:r>
          </a:p>
        </p:txBody>
      </p:sp>
    </p:spTree>
    <p:extLst>
      <p:ext uri="{BB962C8B-B14F-4D97-AF65-F5344CB8AC3E}">
        <p14:creationId xmlns:p14="http://schemas.microsoft.com/office/powerpoint/2010/main" val="24873071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TotalTime>
  <Words>1747</Words>
  <Application>Microsoft Office PowerPoint</Application>
  <PresentationFormat>Widescreen</PresentationFormat>
  <Paragraphs>31</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Georgia</vt:lpstr>
      <vt:lpstr>Office Theme</vt:lpstr>
      <vt:lpstr>Pathways to Evil</vt:lpstr>
      <vt:lpstr>Caesar in Gaul</vt:lpstr>
      <vt:lpstr>The beginning of Vercigentorix’ revolt</vt:lpstr>
      <vt:lpstr>Caesar at Cenabum</vt:lpstr>
      <vt:lpstr>A less drastic solution</vt:lpstr>
      <vt:lpstr>A desperate plan – Same fears</vt:lpstr>
      <vt:lpstr>The proscriptions (43 BCE)</vt:lpstr>
      <vt:lpstr>Severus in Scotland</vt:lpstr>
      <vt:lpstr>Conquest and ambition</vt:lpstr>
      <vt:lpstr>Revolt and Reaction</vt:lpstr>
      <vt:lpstr>KUSH</vt:lpstr>
      <vt:lpstr>PowerPoint Presentation</vt:lpstr>
      <vt:lpstr>PowerPoint Presentation</vt:lpstr>
      <vt:lpstr>The destruction of Napata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Pathways to Evil</dc:title>
  <dc:creator>Errietta Bissa</dc:creator>
  <cp:lastModifiedBy>Errietta Bissa</cp:lastModifiedBy>
  <cp:revision>7</cp:revision>
  <dcterms:created xsi:type="dcterms:W3CDTF">2020-09-23T16:55:34Z</dcterms:created>
  <dcterms:modified xsi:type="dcterms:W3CDTF">2020-09-28T08:24:57Z</dcterms:modified>
</cp:coreProperties>
</file>