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  <p:sldMasterId id="2147483661" r:id="rId2"/>
  </p:sldMasterIdLst>
  <p:notesMasterIdLst>
    <p:notesMasterId r:id="rId18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embeddedFontLst>
    <p:embeddedFont>
      <p:font typeface="Bell MT" panose="02020503060305020303" pitchFamily="18" charset="0"/>
      <p:regular r:id="rId19"/>
      <p:bold r:id="rId20"/>
      <p:italic r:id="rId21"/>
      <p:boldItalic r:id="rId22"/>
    </p:embeddedFont>
    <p:embeddedFont>
      <p:font typeface="Calibri" panose="020F0502020204030204" pitchFamily="34" charset="0"/>
      <p:regular r:id="rId23"/>
      <p:bold r:id="rId24"/>
      <p:italic r:id="rId25"/>
      <p:boldItalic r:id="rId26"/>
    </p:embeddedFont>
    <p:embeddedFont>
      <p:font typeface="Calibri Light" panose="020F0302020204030204" pitchFamily="34" charset="0"/>
      <p:regular r:id="rId27"/>
      <p: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F9D663F-F65D-4CCA-A49B-81AFAE9D3FC9}">
  <a:tblStyle styleId="{FF9D663F-F65D-4CCA-A49B-81AFAE9D3FC9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BF1E8"/>
          </a:solidFill>
        </a:fill>
      </a:tcStyle>
    </a:wholeTbl>
    <a:band1H>
      <a:tcTxStyle/>
      <a:tcStyle>
        <a:tcBdr/>
        <a:fill>
          <a:solidFill>
            <a:srgbClr val="D4E2CE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D4E2CE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6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6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B5BF809D-140F-463B-ADB0-103FD90AF0F6}" styleName="Table_1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BF5"/>
          </a:solidFill>
        </a:fill>
      </a:tcStyle>
    </a:wholeTbl>
    <a:band1H>
      <a:tcTxStyle/>
      <a:tcStyle>
        <a:tcBdr/>
        <a:fill>
          <a:solidFill>
            <a:srgbClr val="CDD4EA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DD4EA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43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7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slide" Target="slides/slide1.xml"/><Relationship Id="rId21" Type="http://schemas.openxmlformats.org/officeDocument/2006/relationships/font" Target="fonts/font3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font" Target="fonts/font7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font" Target="fonts/font2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6.fntdata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10" Type="http://schemas.openxmlformats.org/officeDocument/2006/relationships/slide" Target="slides/slide8.xml"/><Relationship Id="rId19" Type="http://schemas.openxmlformats.org/officeDocument/2006/relationships/font" Target="fonts/font1.fntdata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a9cb77eebc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a9cb77eebc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9" name="Google Shape;89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3" name="Google Shape;83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4" name="Google Shape;84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5" name="Google Shape;85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>
            <a:spLocks noGrp="1"/>
          </p:cNvSpPr>
          <p:nvPr>
            <p:ph type="ctrTitle"/>
          </p:nvPr>
        </p:nvSpPr>
        <p:spPr>
          <a:xfrm>
            <a:off x="8120743" y="1736725"/>
            <a:ext cx="10515600" cy="1306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GB" sz="4000"/>
              <a:t> </a:t>
            </a:r>
            <a:endParaRPr/>
          </a:p>
        </p:txBody>
      </p:sp>
      <p:pic>
        <p:nvPicPr>
          <p:cNvPr id="97" name="Google Shape;97;p15" descr="Tex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l="2512" r="-1" b="-2"/>
          <a:stretch/>
        </p:blipFill>
        <p:spPr>
          <a:xfrm>
            <a:off x="98973" y="93306"/>
            <a:ext cx="4351729" cy="1732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15" descr="Logo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096371" y="1103740"/>
            <a:ext cx="4810706" cy="2052568"/>
          </a:xfrm>
          <a:prstGeom prst="rect">
            <a:avLst/>
          </a:prstGeom>
          <a:noFill/>
          <a:ln>
            <a:noFill/>
          </a:ln>
          <a:effectLst>
            <a:outerShdw blurRad="190500" algn="tl" rotWithShape="0">
              <a:srgbClr val="000000">
                <a:alpha val="69803"/>
              </a:srgbClr>
            </a:outerShdw>
          </a:effectLst>
        </p:spPr>
      </p:pic>
      <p:graphicFrame>
        <p:nvGraphicFramePr>
          <p:cNvPr id="99" name="Google Shape;99;p15"/>
          <p:cNvGraphicFramePr/>
          <p:nvPr/>
        </p:nvGraphicFramePr>
        <p:xfrm>
          <a:off x="349139" y="4024480"/>
          <a:ext cx="5283050" cy="2052575"/>
        </p:xfrm>
        <a:graphic>
          <a:graphicData uri="http://schemas.openxmlformats.org/drawingml/2006/table">
            <a:tbl>
              <a:tblPr firstRow="1" firstCol="1" bandRow="1">
                <a:noFill/>
                <a:tableStyleId>{FF9D663F-F65D-4CCA-A49B-81AFAE9D3FC9}</a:tableStyleId>
              </a:tblPr>
              <a:tblGrid>
                <a:gridCol w="26415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41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80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strike="noStrike" cap="none" dirty="0"/>
                        <a:t>Student name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Student ID number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Ioana Theodora Popescu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1922523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/>
                        <a:t>Gita </a:t>
                      </a:r>
                      <a:r>
                        <a:rPr lang="en-GB" sz="1200" dirty="0" err="1"/>
                        <a:t>Mollova</a:t>
                      </a:r>
                      <a:r>
                        <a:rPr lang="en-GB" sz="1200" dirty="0"/>
                        <a:t> 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2009477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Stratsimir Milushev 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 2009416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Svetlana Kamburova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/>
                        <a:t>2009654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100" name="Google Shape;100;p15"/>
          <p:cNvGraphicFramePr/>
          <p:nvPr/>
        </p:nvGraphicFramePr>
        <p:xfrm>
          <a:off x="6096000" y="4319243"/>
          <a:ext cx="5721350" cy="1463040"/>
        </p:xfrm>
        <a:graphic>
          <a:graphicData uri="http://schemas.openxmlformats.org/drawingml/2006/table">
            <a:tbl>
              <a:tblPr firstRow="1" firstCol="1" bandRow="1">
                <a:noFill/>
                <a:tableStyleId>{FF9D663F-F65D-4CCA-A49B-81AFAE9D3FC9}</a:tableStyleId>
              </a:tblPr>
              <a:tblGrid>
                <a:gridCol w="28606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06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4150">
                <a:tc gridSpan="2"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University of Wales Trinity Saint David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Module Number: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BMSW4002	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Module Name: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Academic Skills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/>
                        <a:t>Module Tutor: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 err="1"/>
                        <a:t>Tarila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Zuofa</a:t>
                      </a:r>
                      <a:endParaRPr sz="1200"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/>
                        <a:t> 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/>
          <p:nvPr/>
        </p:nvSpPr>
        <p:spPr>
          <a:xfrm>
            <a:off x="3952673" y="3116293"/>
            <a:ext cx="11740660" cy="3416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ASDA history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Competitors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Swot analysis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ASDA Products and Services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ASDA strategies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Costumer satisfaction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06" name="Google Shape;106;p16" descr="Shape, squar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251099"/>
            <a:ext cx="12192000" cy="16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942292" y="305932"/>
            <a:ext cx="2054530" cy="798645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6"/>
          <p:cNvSpPr txBox="1"/>
          <p:nvPr/>
        </p:nvSpPr>
        <p:spPr>
          <a:xfrm>
            <a:off x="1432823" y="1664659"/>
            <a:ext cx="11271114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Bell MT"/>
                <a:cs typeface="Calibri Light" panose="020F0302020204030204" pitchFamily="34" charset="0"/>
                <a:sym typeface="Bell MT"/>
              </a:rPr>
              <a:t>By the end of this presentation we will know about: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17"/>
          <p:cNvSpPr/>
          <p:nvPr/>
        </p:nvSpPr>
        <p:spPr>
          <a:xfrm>
            <a:off x="7110580" y="2688671"/>
            <a:ext cx="4844586" cy="4169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Stores LTD is a British company founded in 1949 by the descendants of the Asquith family with headquarters in Leeds, West Yorkshire (ASDA, 2020).</a:t>
            </a:r>
            <a:endParaRPr dirty="0"/>
          </a:p>
        </p:txBody>
      </p:sp>
      <p:pic>
        <p:nvPicPr>
          <p:cNvPr id="115" name="Google Shape;115;p17" descr="A picture containing drawing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32873" y="456273"/>
            <a:ext cx="2057400" cy="800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7" descr="A group of men posing for a photo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31420" y="456273"/>
            <a:ext cx="6053461" cy="6002893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705"/>
              </a:srgbClr>
            </a:outerShdw>
          </a:effectLst>
        </p:spPr>
      </p:pic>
      <p:sp>
        <p:nvSpPr>
          <p:cNvPr id="117" name="Google Shape;117;p17"/>
          <p:cNvSpPr txBox="1"/>
          <p:nvPr/>
        </p:nvSpPr>
        <p:spPr>
          <a:xfrm>
            <a:off x="7875929" y="1618579"/>
            <a:ext cx="3628417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Introduction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GB" b="1" dirty="0">
                <a:latin typeface="Calibri Light" panose="020F0302020204030204" pitchFamily="34" charset="0"/>
                <a:ea typeface="Arial"/>
                <a:cs typeface="Calibri Light" panose="020F0302020204030204" pitchFamily="34" charset="0"/>
                <a:sym typeface="Arial"/>
              </a:rPr>
              <a:t> </a:t>
            </a:r>
            <a:r>
              <a:rPr lang="en-GB" b="1" dirty="0"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Competitors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23" name="Google Shape;123;p1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 dirty="0"/>
              <a:t>Presently ASDA is part of the Morrison’s, Tesco, Asda, Sainsbury’s big Four family in the UK (Statista, 2020). ‘’Therefore its main competitors are: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>
                <a:latin typeface="Calibri"/>
                <a:ea typeface="Calibri"/>
                <a:cs typeface="Calibri"/>
                <a:sym typeface="Calibri"/>
              </a:rPr>
              <a:t>Tesco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>
                <a:latin typeface="Calibri"/>
                <a:ea typeface="Calibri"/>
                <a:cs typeface="Calibri"/>
                <a:sym typeface="Calibri"/>
              </a:rPr>
              <a:t>Morrison’s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>
                <a:latin typeface="Calibri"/>
                <a:ea typeface="Calibri"/>
                <a:cs typeface="Calibri"/>
                <a:sym typeface="Calibri"/>
              </a:rPr>
              <a:t>Sainsbury’’</a:t>
            </a:r>
            <a:endParaRPr dirty="0"/>
          </a:p>
        </p:txBody>
      </p:sp>
      <p:pic>
        <p:nvPicPr>
          <p:cNvPr id="124" name="Google Shape;124;p18" descr="Char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134678" y="2859156"/>
            <a:ext cx="7219122" cy="3803162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ECECEC"/>
          </a:solidFill>
          <a:ln w="889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88900" algn="tl" rotWithShape="0">
              <a:srgbClr val="000000">
                <a:alpha val="44705"/>
              </a:srgbClr>
            </a:outerShdw>
          </a:effectLst>
        </p:spPr>
      </p:pic>
      <p:pic>
        <p:nvPicPr>
          <p:cNvPr id="125" name="Google Shape;125;p18" descr="A picture containing drawing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296400" y="627856"/>
            <a:ext cx="2057400" cy="800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0" name="Google Shape;130;p19"/>
          <p:cNvGraphicFramePr/>
          <p:nvPr>
            <p:extLst>
              <p:ext uri="{D42A27DB-BD31-4B8C-83A1-F6EECF244321}">
                <p14:modId xmlns:p14="http://schemas.microsoft.com/office/powerpoint/2010/main" val="3657244662"/>
              </p:ext>
            </p:extLst>
          </p:nvPr>
        </p:nvGraphicFramePr>
        <p:xfrm>
          <a:off x="387757" y="149215"/>
          <a:ext cx="8128000" cy="6411000"/>
        </p:xfrm>
        <a:graphic>
          <a:graphicData uri="http://schemas.openxmlformats.org/drawingml/2006/table">
            <a:tbl>
              <a:tblPr firstRow="1" bandRow="1">
                <a:noFill/>
                <a:tableStyleId>{B5BF809D-140F-463B-ADB0-103FD90AF0F6}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Strengths: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Arial"/>
                          <a:ea typeface="Arial"/>
                          <a:cs typeface="Arial"/>
                          <a:sym typeface="Arial"/>
                        </a:rPr>
                        <a:t>Weaknesses: </a:t>
                      </a:r>
                      <a:endParaRPr sz="180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•Excellent Marketing Campaigns (Bhasin, 2019).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•Second largest trader (Thompson, 2010);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•Employment strategy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•Excellent management (Thompson, 2010);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•Loyal customers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•Ranges of stores (Faarup,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•Technology (Thompson, 2010).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•Store positioning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•Competition costumers (Faarup,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•False advertising (Faarup,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•Brand competition ( 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•Horse meat scandal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Arial"/>
                          <a:ea typeface="Arial"/>
                          <a:cs typeface="Arial"/>
                          <a:sym typeface="Arial"/>
                        </a:rPr>
                        <a:t>Opportunities:</a:t>
                      </a:r>
                      <a:endParaRPr sz="180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Arial"/>
                          <a:ea typeface="Arial"/>
                          <a:cs typeface="Arial"/>
                          <a:sym typeface="Arial"/>
                        </a:rPr>
                        <a:t>Treats:</a:t>
                      </a:r>
                      <a:endParaRPr sz="180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•Familiarizing customers with online platforms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•Open smaller companies (Blackwell,20200);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•Expanding the company all over the world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•Recyclable package (Blackwell,20200);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•Opening new areas (Blackwell,20200).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•Great competition (Faarup, 2010); 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•Independent customers store (Thompson, 2010);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•Risk to remain the only company with high prices (Blackwell,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•Government policy (Faarup, 2010).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31" name="Google Shape;131;p19" descr="Logo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8167045" y="2734770"/>
            <a:ext cx="5195843" cy="28540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047884" y="98277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0"/>
          <p:cNvSpPr txBox="1"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>
              <a:spcBef>
                <a:spcPct val="0"/>
              </a:spcBef>
              <a:spcAft>
                <a:spcPts val="0"/>
              </a:spcAft>
              <a:buClr>
                <a:schemeClr val="dk1"/>
              </a:buClr>
              <a:buSzPts val="4400"/>
            </a:pPr>
            <a:r>
              <a:rPr lang="en-US" sz="3700" kern="1200" dirty="0">
                <a:solidFill>
                  <a:schemeClr val="tx1"/>
                </a:solidFill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  <a:t>Product and services being provided by the company</a:t>
            </a:r>
          </a:p>
        </p:txBody>
      </p: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Google Shape;139;p20"/>
          <p:cNvSpPr txBox="1"/>
          <p:nvPr/>
        </p:nvSpPr>
        <p:spPr>
          <a:xfrm>
            <a:off x="655321" y="2575034"/>
            <a:ext cx="5120113" cy="3462228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rmAutofit/>
          </a:bodyPr>
          <a:lstStyle/>
          <a:p>
            <a:pPr marL="0" lvl="0" indent="-228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u="sng" kern="1200" dirty="0" err="1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Supercentres</a:t>
            </a:r>
            <a:r>
              <a:rPr lang="en-US" sz="1800" u="sng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/Superstores</a:t>
            </a:r>
          </a:p>
          <a:p>
            <a:pPr marL="0" lvl="0" indent="-228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u="sng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  <a:sym typeface="Calibri"/>
            </a:endParaRPr>
          </a:p>
          <a:p>
            <a:pPr marL="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The largest ASDA store which offers wide variety of product as:</a:t>
            </a:r>
          </a:p>
          <a:p>
            <a:pPr marL="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  <a:sym typeface="Calibri"/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Food and non- food products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Fashion segment- George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Cafe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Optician and pharmacy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Petrol station</a:t>
            </a:r>
          </a:p>
        </p:txBody>
      </p:sp>
      <p:pic>
        <p:nvPicPr>
          <p:cNvPr id="138" name="Google Shape;138;p20"/>
          <p:cNvPicPr preferRelativeResize="0"/>
          <p:nvPr/>
        </p:nvPicPr>
        <p:blipFill rotWithShape="1">
          <a:blip r:embed="rId3"/>
          <a:srcRect l="10920" r="20039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CONTINUED...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45" name="Google Shape;145;p21"/>
          <p:cNvSpPr txBox="1">
            <a:spLocks noGrp="1"/>
          </p:cNvSpPr>
          <p:nvPr>
            <p:ph type="body" idx="1"/>
          </p:nvPr>
        </p:nvSpPr>
        <p:spPr>
          <a:xfrm>
            <a:off x="838200" y="1780350"/>
            <a:ext cx="5181600" cy="329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r>
              <a:rPr lang="en-GB" sz="2590" u="sng" dirty="0"/>
              <a:t>ASDA living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None/>
            </a:pPr>
            <a:r>
              <a:rPr lang="en-GB" sz="2220" dirty="0"/>
              <a:t>ASDA living stores offering of range of product and services relating to: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 dirty="0"/>
              <a:t>Furnishing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 dirty="0"/>
              <a:t>Home appliances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 dirty="0"/>
              <a:t>Fashion segment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 dirty="0"/>
              <a:t>General Merchandising (Karimi and </a:t>
            </a:r>
            <a:r>
              <a:rPr lang="en-GB" sz="2220" dirty="0" err="1"/>
              <a:t>Huaccho</a:t>
            </a:r>
            <a:r>
              <a:rPr lang="en-GB" sz="2220" dirty="0"/>
              <a:t> Huatuco, 2019). 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endParaRPr sz="2590" dirty="0"/>
          </a:p>
        </p:txBody>
      </p:sp>
      <p:pic>
        <p:nvPicPr>
          <p:cNvPr id="146" name="Google Shape;146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">
            <a:off x="6096004" y="1287918"/>
            <a:ext cx="5181600" cy="45279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4650E7D-5698-4FCF-80E6-C1AD83BA7B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6522" y="155541"/>
            <a:ext cx="2231329" cy="86570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2"/>
          <p:cNvSpPr txBox="1"/>
          <p:nvPr/>
        </p:nvSpPr>
        <p:spPr>
          <a:xfrm>
            <a:off x="0" y="1531663"/>
            <a:ext cx="5403900" cy="398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90" u="sng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George</a:t>
            </a:r>
            <a:endParaRPr sz="2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59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Major segment of company which was launched in 1989 and has around 560 stores all over the world.</a:t>
            </a:r>
            <a:endParaRPr sz="2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59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fastest growing online fashion business which serves for 800,000 consumers every week.</a:t>
            </a:r>
            <a:endParaRPr sz="2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59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Reputation for quality, style and value (George, 2020)</a:t>
            </a:r>
            <a:endParaRPr sz="2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2" name="Google Shape;152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38347" y="1361280"/>
            <a:ext cx="5471934" cy="4760350"/>
          </a:xfrm>
          <a:prstGeom prst="rect">
            <a:avLst/>
          </a:prstGeom>
          <a:noFill/>
          <a:ln>
            <a:noFill/>
          </a:ln>
        </p:spPr>
      </p:pic>
      <p:sp>
        <p:nvSpPr>
          <p:cNvPr id="153" name="Google Shape;153;p22"/>
          <p:cNvSpPr txBox="1">
            <a:spLocks noGrp="1"/>
          </p:cNvSpPr>
          <p:nvPr>
            <p:ph type="title" idx="4294967295"/>
          </p:nvPr>
        </p:nvSpPr>
        <p:spPr>
          <a:xfrm>
            <a:off x="193725" y="115675"/>
            <a:ext cx="10515600" cy="7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CONTINUED...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A0224F-54BF-430C-AA39-05015F7C17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6946" y="115675"/>
            <a:ext cx="2231329" cy="86570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23"/>
          <p:cNvSpPr/>
          <p:nvPr/>
        </p:nvSpPr>
        <p:spPr>
          <a:xfrm rot="10800000">
            <a:off x="3983756" y="404258"/>
            <a:ext cx="7775429" cy="6051730"/>
          </a:xfrm>
          <a:custGeom>
            <a:avLst/>
            <a:gdLst/>
            <a:ahLst/>
            <a:cxnLst/>
            <a:rect l="l" t="t" r="r" b="b"/>
            <a:pathLst>
              <a:path w="7775429" h="6051730" extrusionOk="0">
                <a:moveTo>
                  <a:pt x="6757888" y="3123835"/>
                </a:moveTo>
                <a:cubicBezTo>
                  <a:pt x="5223007" y="3123835"/>
                  <a:pt x="5223007" y="3123835"/>
                  <a:pt x="5223007" y="3123835"/>
                </a:cubicBezTo>
                <a:cubicBezTo>
                  <a:pt x="5145351" y="3123835"/>
                  <a:pt x="5044851" y="3069664"/>
                  <a:pt x="5003739" y="3001951"/>
                </a:cubicBezTo>
                <a:cubicBezTo>
                  <a:pt x="4236300" y="1688315"/>
                  <a:pt x="4236300" y="1688315"/>
                  <a:pt x="4236300" y="1688315"/>
                </a:cubicBezTo>
                <a:cubicBezTo>
                  <a:pt x="4199755" y="1616088"/>
                  <a:pt x="4199755" y="1507747"/>
                  <a:pt x="4236300" y="1435519"/>
                </a:cubicBezTo>
                <a:cubicBezTo>
                  <a:pt x="5003739" y="121884"/>
                  <a:pt x="5003739" y="121884"/>
                  <a:pt x="5003739" y="121884"/>
                </a:cubicBezTo>
                <a:cubicBezTo>
                  <a:pt x="5044851" y="54170"/>
                  <a:pt x="5145351" y="0"/>
                  <a:pt x="5223007" y="0"/>
                </a:cubicBezTo>
                <a:lnTo>
                  <a:pt x="6757888" y="0"/>
                </a:lnTo>
                <a:cubicBezTo>
                  <a:pt x="6840113" y="0"/>
                  <a:pt x="6940611" y="54170"/>
                  <a:pt x="6977155" y="121884"/>
                </a:cubicBezTo>
                <a:cubicBezTo>
                  <a:pt x="7744595" y="1435519"/>
                  <a:pt x="7744595" y="1435519"/>
                  <a:pt x="7744595" y="1435519"/>
                </a:cubicBezTo>
                <a:cubicBezTo>
                  <a:pt x="7785708" y="1507747"/>
                  <a:pt x="7785708" y="1616088"/>
                  <a:pt x="7744595" y="1688315"/>
                </a:cubicBezTo>
                <a:cubicBezTo>
                  <a:pt x="6977155" y="3001951"/>
                  <a:pt x="6977155" y="3001951"/>
                  <a:pt x="6977155" y="3001951"/>
                </a:cubicBezTo>
                <a:cubicBezTo>
                  <a:pt x="6940611" y="3069664"/>
                  <a:pt x="6840113" y="3123835"/>
                  <a:pt x="6757888" y="3123835"/>
                </a:cubicBezTo>
                <a:close/>
                <a:moveTo>
                  <a:pt x="3556238" y="5503115"/>
                </a:moveTo>
                <a:cubicBezTo>
                  <a:pt x="3556238" y="5503115"/>
                  <a:pt x="3556238" y="5503115"/>
                  <a:pt x="3291436" y="5503115"/>
                </a:cubicBezTo>
                <a:lnTo>
                  <a:pt x="3260544" y="5503115"/>
                </a:lnTo>
                <a:lnTo>
                  <a:pt x="3231067" y="5452355"/>
                </a:lnTo>
                <a:cubicBezTo>
                  <a:pt x="3190023" y="5381674"/>
                  <a:pt x="3142263" y="5299428"/>
                  <a:pt x="3086688" y="5203722"/>
                </a:cubicBezTo>
                <a:cubicBezTo>
                  <a:pt x="3061136" y="5161292"/>
                  <a:pt x="3061136" y="5106983"/>
                  <a:pt x="3086688" y="5064553"/>
                </a:cubicBezTo>
                <a:cubicBezTo>
                  <a:pt x="3086688" y="5064553"/>
                  <a:pt x="3086688" y="5064553"/>
                  <a:pt x="3481893" y="4383983"/>
                </a:cubicBezTo>
                <a:cubicBezTo>
                  <a:pt x="3505743" y="4339856"/>
                  <a:pt x="3553439" y="4312701"/>
                  <a:pt x="3602840" y="4312701"/>
                </a:cubicBezTo>
                <a:cubicBezTo>
                  <a:pt x="3602840" y="4312701"/>
                  <a:pt x="3602840" y="4312701"/>
                  <a:pt x="4391548" y="4312701"/>
                </a:cubicBezTo>
                <a:cubicBezTo>
                  <a:pt x="4404323" y="4312701"/>
                  <a:pt x="4416781" y="4314398"/>
                  <a:pt x="4428679" y="4317633"/>
                </a:cubicBezTo>
                <a:lnTo>
                  <a:pt x="4454216" y="4328340"/>
                </a:lnTo>
                <a:lnTo>
                  <a:pt x="4438609" y="4355333"/>
                </a:lnTo>
                <a:cubicBezTo>
                  <a:pt x="4297495" y="4599392"/>
                  <a:pt x="4116869" y="4911789"/>
                  <a:pt x="3885668" y="5311656"/>
                </a:cubicBezTo>
                <a:cubicBezTo>
                  <a:pt x="3817038" y="5430178"/>
                  <a:pt x="3693500" y="5503115"/>
                  <a:pt x="3556238" y="5503115"/>
                </a:cubicBezTo>
                <a:close/>
                <a:moveTo>
                  <a:pt x="4438254" y="6051730"/>
                </a:moveTo>
                <a:cubicBezTo>
                  <a:pt x="4438254" y="6051730"/>
                  <a:pt x="4438254" y="6051730"/>
                  <a:pt x="3548595" y="6051730"/>
                </a:cubicBezTo>
                <a:cubicBezTo>
                  <a:pt x="3492871" y="6051730"/>
                  <a:pt x="3439071" y="6021098"/>
                  <a:pt x="3412169" y="5971324"/>
                </a:cubicBezTo>
                <a:cubicBezTo>
                  <a:pt x="3412169" y="5971324"/>
                  <a:pt x="3412169" y="5971324"/>
                  <a:pt x="3173058" y="5559560"/>
                </a:cubicBezTo>
                <a:lnTo>
                  <a:pt x="3146046" y="5513043"/>
                </a:lnTo>
                <a:lnTo>
                  <a:pt x="3167300" y="5513043"/>
                </a:lnTo>
                <a:lnTo>
                  <a:pt x="3267756" y="5513043"/>
                </a:lnTo>
                <a:lnTo>
                  <a:pt x="3311396" y="5588194"/>
                </a:lnTo>
                <a:cubicBezTo>
                  <a:pt x="3478124" y="5875309"/>
                  <a:pt x="3478124" y="5875309"/>
                  <a:pt x="3478124" y="5875309"/>
                </a:cubicBezTo>
                <a:cubicBezTo>
                  <a:pt x="3501973" y="5919436"/>
                  <a:pt x="3549670" y="5946592"/>
                  <a:pt x="3599071" y="5946592"/>
                </a:cubicBezTo>
                <a:cubicBezTo>
                  <a:pt x="4387779" y="5946592"/>
                  <a:pt x="4387779" y="5946592"/>
                  <a:pt x="4387779" y="5946592"/>
                </a:cubicBezTo>
                <a:cubicBezTo>
                  <a:pt x="4438882" y="5946592"/>
                  <a:pt x="4484876" y="5919436"/>
                  <a:pt x="4510428" y="5875309"/>
                </a:cubicBezTo>
                <a:cubicBezTo>
                  <a:pt x="4903930" y="5194740"/>
                  <a:pt x="4903930" y="5194740"/>
                  <a:pt x="4903930" y="5194740"/>
                </a:cubicBezTo>
                <a:cubicBezTo>
                  <a:pt x="4929483" y="5152309"/>
                  <a:pt x="4929483" y="5098000"/>
                  <a:pt x="4903930" y="5055570"/>
                </a:cubicBezTo>
                <a:cubicBezTo>
                  <a:pt x="4510428" y="4375000"/>
                  <a:pt x="4510428" y="4375000"/>
                  <a:pt x="4510428" y="4375000"/>
                </a:cubicBezTo>
                <a:cubicBezTo>
                  <a:pt x="4497651" y="4352936"/>
                  <a:pt x="4479766" y="4335115"/>
                  <a:pt x="4458686" y="4322811"/>
                </a:cubicBezTo>
                <a:lnTo>
                  <a:pt x="4452698" y="4320302"/>
                </a:lnTo>
                <a:lnTo>
                  <a:pt x="4484794" y="4264792"/>
                </a:lnTo>
                <a:lnTo>
                  <a:pt x="4508664" y="4223507"/>
                </a:lnTo>
                <a:lnTo>
                  <a:pt x="4483907" y="4213126"/>
                </a:lnTo>
                <a:cubicBezTo>
                  <a:pt x="4470485" y="4209476"/>
                  <a:pt x="4456434" y="4207562"/>
                  <a:pt x="4442024" y="4207562"/>
                </a:cubicBezTo>
                <a:cubicBezTo>
                  <a:pt x="3552365" y="4207562"/>
                  <a:pt x="3552365" y="4207562"/>
                  <a:pt x="3552365" y="4207562"/>
                </a:cubicBezTo>
                <a:cubicBezTo>
                  <a:pt x="3496641" y="4207562"/>
                  <a:pt x="3442841" y="4238192"/>
                  <a:pt x="3415938" y="4287967"/>
                </a:cubicBezTo>
                <a:cubicBezTo>
                  <a:pt x="2970149" y="5055647"/>
                  <a:pt x="2970149" y="5055647"/>
                  <a:pt x="2970149" y="5055647"/>
                </a:cubicBezTo>
                <a:cubicBezTo>
                  <a:pt x="2941326" y="5103506"/>
                  <a:pt x="2941326" y="5164767"/>
                  <a:pt x="2970149" y="5212628"/>
                </a:cubicBezTo>
                <a:cubicBezTo>
                  <a:pt x="3025872" y="5308588"/>
                  <a:pt x="3074630" y="5392553"/>
                  <a:pt x="3117294" y="5466022"/>
                </a:cubicBezTo>
                <a:lnTo>
                  <a:pt x="3138834" y="5503115"/>
                </a:lnTo>
                <a:lnTo>
                  <a:pt x="3039048" y="5503115"/>
                </a:lnTo>
                <a:cubicBezTo>
                  <a:pt x="2728732" y="5503115"/>
                  <a:pt x="2232229" y="5503115"/>
                  <a:pt x="1437823" y="5503115"/>
                </a:cubicBezTo>
                <a:cubicBezTo>
                  <a:pt x="1305136" y="5503115"/>
                  <a:pt x="1177024" y="5430178"/>
                  <a:pt x="1112968" y="5311656"/>
                </a:cubicBezTo>
                <a:cubicBezTo>
                  <a:pt x="1112968" y="5311656"/>
                  <a:pt x="1112968" y="5311656"/>
                  <a:pt x="51474" y="3483691"/>
                </a:cubicBezTo>
                <a:cubicBezTo>
                  <a:pt x="-17158" y="3369728"/>
                  <a:pt x="-17158" y="3223855"/>
                  <a:pt x="51474" y="3109892"/>
                </a:cubicBezTo>
                <a:cubicBezTo>
                  <a:pt x="51474" y="3109892"/>
                  <a:pt x="51474" y="3109892"/>
                  <a:pt x="1112968" y="1281925"/>
                </a:cubicBezTo>
                <a:cubicBezTo>
                  <a:pt x="1177024" y="1163403"/>
                  <a:pt x="1305136" y="1090467"/>
                  <a:pt x="1437823" y="1090467"/>
                </a:cubicBezTo>
                <a:cubicBezTo>
                  <a:pt x="1437823" y="1090467"/>
                  <a:pt x="1437823" y="1090467"/>
                  <a:pt x="3556238" y="1090467"/>
                </a:cubicBezTo>
                <a:cubicBezTo>
                  <a:pt x="3693500" y="1090467"/>
                  <a:pt x="3817038" y="1163403"/>
                  <a:pt x="3885668" y="1281925"/>
                </a:cubicBezTo>
                <a:cubicBezTo>
                  <a:pt x="3885668" y="1281925"/>
                  <a:pt x="3885668" y="1281925"/>
                  <a:pt x="4942588" y="3109892"/>
                </a:cubicBezTo>
                <a:cubicBezTo>
                  <a:pt x="5011220" y="3223855"/>
                  <a:pt x="5011220" y="3369728"/>
                  <a:pt x="4942588" y="3483691"/>
                </a:cubicBezTo>
                <a:cubicBezTo>
                  <a:pt x="4942588" y="3483691"/>
                  <a:pt x="4942588" y="3483691"/>
                  <a:pt x="4550147" y="4162428"/>
                </a:cubicBezTo>
                <a:lnTo>
                  <a:pt x="4517072" y="4219628"/>
                </a:lnTo>
                <a:lnTo>
                  <a:pt x="4518236" y="4220116"/>
                </a:lnTo>
                <a:cubicBezTo>
                  <a:pt x="4542015" y="4233996"/>
                  <a:pt x="4562190" y="4254096"/>
                  <a:pt x="4576603" y="4278984"/>
                </a:cubicBezTo>
                <a:cubicBezTo>
                  <a:pt x="4576603" y="4278984"/>
                  <a:pt x="4576603" y="4278984"/>
                  <a:pt x="5020470" y="5046664"/>
                </a:cubicBezTo>
                <a:cubicBezTo>
                  <a:pt x="5049294" y="5094524"/>
                  <a:pt x="5049294" y="5155785"/>
                  <a:pt x="5020470" y="5203646"/>
                </a:cubicBezTo>
                <a:cubicBezTo>
                  <a:pt x="5020470" y="5203646"/>
                  <a:pt x="5020470" y="5203646"/>
                  <a:pt x="4576603" y="5971324"/>
                </a:cubicBezTo>
                <a:cubicBezTo>
                  <a:pt x="4547780" y="6021098"/>
                  <a:pt x="4495898" y="6051730"/>
                  <a:pt x="4438254" y="6051730"/>
                </a:cubicBezTo>
                <a:close/>
              </a:path>
            </a:pathLst>
          </a:custGeom>
          <a:solidFill>
            <a:srgbClr val="7F7F7F">
              <a:alpha val="14901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23"/>
          <p:cNvSpPr txBox="1">
            <a:spLocks noGrp="1"/>
          </p:cNvSpPr>
          <p:nvPr>
            <p:ph type="title"/>
          </p:nvPr>
        </p:nvSpPr>
        <p:spPr>
          <a:xfrm>
            <a:off x="432815" y="-1071219"/>
            <a:ext cx="5451504" cy="27546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Strategies for increasing consumer satisfaction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61" name="Google Shape;161;p23"/>
          <p:cNvSpPr txBox="1">
            <a:spLocks noGrp="1"/>
          </p:cNvSpPr>
          <p:nvPr>
            <p:ph type="body" idx="1"/>
          </p:nvPr>
        </p:nvSpPr>
        <p:spPr>
          <a:xfrm>
            <a:off x="252135" y="2646949"/>
            <a:ext cx="3731620" cy="3997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Foremost strategy for the company is to focus majorly on the quality of the product which the company is offering (Lee and </a:t>
            </a:r>
            <a:r>
              <a:rPr lang="en-GB" sz="3200" i="1" dirty="0">
                <a:latin typeface="Arial"/>
                <a:ea typeface="Arial"/>
                <a:cs typeface="Arial"/>
                <a:sym typeface="Arial"/>
              </a:rPr>
              <a:t>et al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., 2020). </a:t>
            </a:r>
            <a:endParaRPr dirty="0"/>
          </a:p>
          <a:p>
            <a:pPr marL="228600" lvl="0" indent="-101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 dirty="0"/>
          </a:p>
          <a:p>
            <a:pPr marL="228600" lvl="0" indent="-101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 dirty="0"/>
          </a:p>
        </p:txBody>
      </p:sp>
      <p:pic>
        <p:nvPicPr>
          <p:cNvPr id="162" name="Google Shape;162;p23" descr="A picture containing drawing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652143" y="4521923"/>
            <a:ext cx="2229761" cy="86712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23" descr="Diagram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 l="15142" r="22490" b="-1"/>
          <a:stretch/>
        </p:blipFill>
        <p:spPr>
          <a:xfrm>
            <a:off x="7967508" y="1767321"/>
            <a:ext cx="2518909" cy="27546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4"/>
          <p:cNvSpPr/>
          <p:nvPr/>
        </p:nvSpPr>
        <p:spPr>
          <a:xfrm>
            <a:off x="231916" y="1989953"/>
            <a:ext cx="5933991" cy="4524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Quality of the services which ASDA offering to their costumers over the years (Lee and et al., 2020). 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69" name="Google Shape;169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982220">
            <a:off x="7401749" y="2626439"/>
            <a:ext cx="3676209" cy="3122215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29803"/>
              </a:srgbClr>
            </a:outerShdw>
          </a:effectLst>
        </p:spPr>
      </p:pic>
      <p:pic>
        <p:nvPicPr>
          <p:cNvPr id="170" name="Google Shape;170;p24" descr="Shape, square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5757"/>
            <a:ext cx="12192000" cy="160020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4"/>
          <p:cNvSpPr txBox="1"/>
          <p:nvPr/>
        </p:nvSpPr>
        <p:spPr>
          <a:xfrm>
            <a:off x="813486" y="138083"/>
            <a:ext cx="9845727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600" dirty="0">
                <a:solidFill>
                  <a:schemeClr val="lt1"/>
                </a:solidFill>
                <a:latin typeface="Bell MT" panose="02020503060305020303" pitchFamily="18" charset="0"/>
                <a:ea typeface="Bell MT"/>
                <a:cs typeface="Bell MT"/>
                <a:sym typeface="Bell MT"/>
              </a:rPr>
              <a:t>A    S     D    A</a:t>
            </a:r>
            <a:endParaRPr dirty="0">
              <a:latin typeface="Bell MT" panose="02020503060305020303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Google Shape;176;p25" descr="Shape, squar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p25"/>
          <p:cNvSpPr txBox="1"/>
          <p:nvPr/>
        </p:nvSpPr>
        <p:spPr>
          <a:xfrm>
            <a:off x="865762" y="926266"/>
            <a:ext cx="4649822" cy="47459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The strategy is the continuous market research to gain competitor advantage (</a:t>
            </a:r>
            <a:r>
              <a:rPr lang="en-GB" sz="4800" dirty="0" err="1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Neacsu</a:t>
            </a:r>
            <a:r>
              <a:rPr lang="en-GB" sz="4800" dirty="0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, 2020).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78" name="Google Shape;178;p25" descr="Logo, company name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535260" y="2220068"/>
            <a:ext cx="5135286" cy="2417864"/>
          </a:xfrm>
          <a:prstGeom prst="rect">
            <a:avLst/>
          </a:prstGeom>
          <a:solidFill>
            <a:srgbClr val="000000"/>
          </a:solidFill>
          <a:ln w="444500" cap="sq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79" name="Google Shape;179;p2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048746" y="56626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6"/>
          <p:cNvSpPr/>
          <p:nvPr/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26"/>
          <p:cNvSpPr/>
          <p:nvPr/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0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26"/>
          <p:cNvSpPr/>
          <p:nvPr/>
        </p:nvSpPr>
        <p:spPr>
          <a:xfrm>
            <a:off x="0" y="0"/>
            <a:ext cx="4319042" cy="6858000"/>
          </a:xfrm>
          <a:custGeom>
            <a:avLst/>
            <a:gdLst/>
            <a:ahLst/>
            <a:cxnLst/>
            <a:rect l="l" t="t" r="r" b="b"/>
            <a:pathLst>
              <a:path w="4319042" h="6858000" extrusionOk="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1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26"/>
          <p:cNvSpPr/>
          <p:nvPr/>
        </p:nvSpPr>
        <p:spPr>
          <a:xfrm>
            <a:off x="804672" y="1122361"/>
            <a:ext cx="3308130" cy="5307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342900" marR="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>
                <a:solidFill>
                  <a:srgbClr val="FFFFFF"/>
                </a:solidFill>
                <a:latin typeface="Bell MT"/>
                <a:ea typeface="Bell MT"/>
                <a:cs typeface="Bell MT"/>
                <a:sym typeface="Bell MT"/>
              </a:rPr>
              <a:t>  </a:t>
            </a:r>
            <a:r>
              <a:rPr lang="en-GB" sz="4800" dirty="0">
                <a:solidFill>
                  <a:srgbClr val="FFFFFF"/>
                </a:solidFill>
                <a:latin typeface="Calibri Light" panose="020F0302020204030204" pitchFamily="34" charset="0"/>
                <a:ea typeface="Bell MT"/>
                <a:cs typeface="Calibri Light" panose="020F0302020204030204" pitchFamily="34" charset="0"/>
                <a:sym typeface="Bell MT"/>
              </a:rPr>
              <a:t>To create loyalty discounts schemes such a discount codes for  the Christmas.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88" name="Google Shape;188;p26" descr="A picture containing graphical user interfac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t="12547" r="2" b="15776"/>
          <a:stretch/>
        </p:blipFill>
        <p:spPr>
          <a:xfrm>
            <a:off x="5398455" y="415841"/>
            <a:ext cx="6274295" cy="30131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26"/>
          <p:cNvPicPr preferRelativeResize="0"/>
          <p:nvPr/>
        </p:nvPicPr>
        <p:blipFill rotWithShape="1">
          <a:blip r:embed="rId4">
            <a:alphaModFix/>
          </a:blip>
          <a:srcRect l="15585" r="-4" b="-4"/>
          <a:stretch/>
        </p:blipFill>
        <p:spPr>
          <a:xfrm>
            <a:off x="5320995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26" descr="A picture containing text, outdoor, person&#10;&#10;Description automatically generated"/>
          <p:cNvPicPr preferRelativeResize="0"/>
          <p:nvPr/>
        </p:nvPicPr>
        <p:blipFill rotWithShape="1">
          <a:blip r:embed="rId5">
            <a:alphaModFix/>
          </a:blip>
          <a:srcRect r="5155" b="4"/>
          <a:stretch/>
        </p:blipFill>
        <p:spPr>
          <a:xfrm>
            <a:off x="8535603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4141"/>
        </a:solidFill>
        <a:effectLst/>
      </p:bgPr>
    </p:bg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27"/>
          <p:cNvSpPr/>
          <p:nvPr/>
        </p:nvSpPr>
        <p:spPr>
          <a:xfrm>
            <a:off x="0" y="0"/>
            <a:ext cx="6136816" cy="5254922"/>
          </a:xfrm>
          <a:custGeom>
            <a:avLst/>
            <a:gdLst/>
            <a:ahLst/>
            <a:cxnLst/>
            <a:rect l="l" t="t" r="r" b="b"/>
            <a:pathLst>
              <a:path w="6136816" h="5254922" extrusionOk="0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lt1">
              <a:alpha val="80000"/>
            </a:scheme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6" name="Google Shape;196;p27" descr="Graphical user interfac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l="5500" r="6390" b="-2"/>
          <a:stretch/>
        </p:blipFill>
        <p:spPr>
          <a:xfrm>
            <a:off x="136547" y="135003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 extrusionOk="0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197" name="Google Shape;197;p27"/>
          <p:cNvSpPr/>
          <p:nvPr/>
        </p:nvSpPr>
        <p:spPr>
          <a:xfrm>
            <a:off x="6514437" y="2039097"/>
            <a:ext cx="5259600" cy="525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GB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remains to be one of the UK leading supermarkets.</a:t>
            </a:r>
            <a:endParaRPr dirty="0"/>
          </a:p>
          <a:p>
            <a:pPr marL="0" marR="0" lvl="0" indent="1270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endParaRPr sz="20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GB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The company has more strengths than weaknesses with good expanding opportunities.</a:t>
            </a:r>
            <a:endParaRPr dirty="0"/>
          </a:p>
          <a:p>
            <a:pPr marL="0" marR="0" lvl="0" indent="1270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endParaRPr sz="20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GB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has to implement multiple strategies to gain and satisfy more customers.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8"/>
          <p:cNvSpPr txBox="1">
            <a:spLocks noGrp="1"/>
          </p:cNvSpPr>
          <p:nvPr>
            <p:ph type="body" idx="1"/>
          </p:nvPr>
        </p:nvSpPr>
        <p:spPr>
          <a:xfrm>
            <a:off x="74801" y="1671977"/>
            <a:ext cx="12117199" cy="54100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Bhasin, H., 2019.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 (Complete SWOT Matrix And Analysis)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MARKETING91. Available at: &lt;https://www.marketing91.com/swot-analysis-of-asda/&gt; [Accessed 3 November 2020].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Blackwell, D., 2020.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And Kingfisher End Talks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Financial Times, pp.1-20.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Burnley, R., 2020.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Stores Ltd. 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Available at: &lt;https://www.bloomberg.com/profile/company/1313666Z:LN&gt; [Accessed 3 November 2020].</a:t>
            </a: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Faarup, P., 2010.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 Marketing Framework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Academic, pp.1-30.</a:t>
            </a:r>
          </a:p>
          <a:p>
            <a:pPr marL="228600" lvl="0" indent="-228600">
              <a:buClr>
                <a:srgbClr val="000000"/>
              </a:buClr>
              <a:buSzPts val="1200"/>
            </a:pPr>
            <a:r>
              <a:rPr lang="en-US" sz="1200" dirty="0">
                <a:solidFill>
                  <a:srgbClr val="000000"/>
                </a:solidFill>
              </a:rPr>
              <a:t>Firmston, P., 2020. </a:t>
            </a:r>
            <a:r>
              <a:rPr lang="en-US" sz="1200" i="1" dirty="0">
                <a:solidFill>
                  <a:srgbClr val="000000"/>
                </a:solidFill>
              </a:rPr>
              <a:t>Company Facts</a:t>
            </a:r>
            <a:r>
              <a:rPr lang="en-US" sz="1200" dirty="0">
                <a:solidFill>
                  <a:srgbClr val="000000"/>
                </a:solidFill>
              </a:rPr>
              <a:t>. [online] ASDA. Available at: &lt;&amp;</a:t>
            </a:r>
            <a:r>
              <a:rPr lang="en-US" sz="1200" dirty="0" err="1">
                <a:solidFill>
                  <a:srgbClr val="000000"/>
                </a:solidFill>
              </a:rPr>
              <a:t>lt;https</a:t>
            </a:r>
            <a:r>
              <a:rPr lang="en-US" sz="1200" dirty="0">
                <a:solidFill>
                  <a:srgbClr val="000000"/>
                </a:solidFill>
              </a:rPr>
              <a:t>://corporate.asda.com/our- story/</a:t>
            </a:r>
            <a:r>
              <a:rPr lang="en-US" sz="1200" dirty="0" err="1">
                <a:solidFill>
                  <a:srgbClr val="000000"/>
                </a:solidFill>
              </a:rPr>
              <a:t>company-facts&amp;gt</a:t>
            </a:r>
            <a:r>
              <a:rPr lang="en-US" sz="1200" dirty="0">
                <a:solidFill>
                  <a:srgbClr val="000000"/>
                </a:solidFill>
              </a:rPr>
              <a:t>;&gt; [Accessed 12 November 2020].</a:t>
            </a: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 dirty="0">
                <a:latin typeface="Calibri"/>
                <a:ea typeface="Calibri"/>
                <a:cs typeface="Calibri"/>
                <a:sym typeface="Calibri"/>
              </a:rPr>
              <a:t>Karimi; Huatuco,, H., 2019. </a:t>
            </a:r>
            <a:r>
              <a:rPr lang="en-GB" sz="1200" i="1" dirty="0">
                <a:latin typeface="Calibri"/>
                <a:ea typeface="Calibri"/>
                <a:cs typeface="Calibri"/>
                <a:sym typeface="Calibri"/>
              </a:rPr>
              <a:t>Supply Chain Management Strategies For Increasing Productivity And Satisfying Customer Demand In The Fast Fashion Retail Sector In The UK. In British Academy Of Management Conference.</a:t>
            </a:r>
            <a:endParaRPr sz="1200" i="1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 dirty="0"/>
              <a:t>Ladeira, W.J., and et.al., 2016. </a:t>
            </a:r>
            <a:r>
              <a:rPr lang="en-GB" sz="1200" i="1" dirty="0"/>
              <a:t>Running for pleasure or </a:t>
            </a:r>
            <a:r>
              <a:rPr lang="en-GB" sz="1200" i="1" dirty="0">
                <a:latin typeface="Calibri"/>
                <a:ea typeface="Calibri"/>
                <a:cs typeface="Calibri"/>
                <a:sym typeface="Calibri"/>
              </a:rPr>
              <a:t>performance</a:t>
            </a:r>
            <a:r>
              <a:rPr lang="en-GB" sz="1200" i="1" dirty="0"/>
              <a:t>? How store attributes and hedonic product value influence consumer satisfaction. The International Review of Retail, Distribution and Consumer Research</a:t>
            </a:r>
            <a:r>
              <a:rPr lang="en-GB" sz="1200" dirty="0"/>
              <a:t>. 26(5). pp.502-520.</a:t>
            </a: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 dirty="0"/>
              <a:t>Lee, S., and et.al., 2020</a:t>
            </a:r>
            <a:r>
              <a:rPr lang="en-GB" sz="1200" i="1" dirty="0"/>
              <a:t>. Corporate social responsibility (CSR) as a customer satisfaction and retention strategy in the chain restaurant sector. Journal of Hospitality and Tourism Management</a:t>
            </a:r>
            <a:r>
              <a:rPr lang="en-GB" sz="1200" dirty="0"/>
              <a:t>. 45. pp.348-358.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Living, A., 2020.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Corporate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Available at: &lt;https://corporate.asda.com/our-story/our-history&gt; [Accessed 3 November 2020].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 dirty="0"/>
              <a:t>Neacşu, N.A., 2020</a:t>
            </a:r>
            <a:r>
              <a:rPr lang="en-GB" sz="1200" i="1" dirty="0"/>
              <a:t>. THE CUSTOMER-ORIENTED STRATEGY–A TOOL FOR INCREASING CUSTOMER SATISFACTION ON THE ROMANIAN BANKING MARKET. Bulletin of the Transilvania University of Brasov. Economic Sciences.</a:t>
            </a:r>
            <a:r>
              <a:rPr lang="en-GB" sz="1200" dirty="0"/>
              <a:t> Series V. 13(1). pp.49-56.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Thompson, J., 2010.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Strategic Management, Awareness &amp; Change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Cengage Learning EMEA, pp.12-22.</a:t>
            </a:r>
          </a:p>
          <a:p>
            <a:pPr marL="228600" lvl="0" indent="-228600" algn="l" rtl="0">
              <a:lnSpc>
                <a:spcPct val="107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Sodry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S., 2020.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Howandwhat. Available at: &lt;https://howandwhat.net/swot-analysis-asda/&gt; [Accessed 3 November 2020].</a:t>
            </a: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107000"/>
              </a:lnSpc>
              <a:spcBef>
                <a:spcPts val="18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r>
              <a:rPr lang="en-GB" sz="1200" dirty="0"/>
              <a:t>Wu, J., 2020. </a:t>
            </a:r>
            <a:r>
              <a:rPr lang="en-GB" sz="1200" i="1" dirty="0"/>
              <a:t>Optimization Strategy of Online Store Marketing Based on Consumer Satisfaction. In Innovative Computing </a:t>
            </a:r>
            <a:r>
              <a:rPr lang="en-GB" sz="1200" dirty="0"/>
              <a:t>(pp. 929-935). Springer, Singapore.</a:t>
            </a:r>
            <a:endParaRPr sz="1200" dirty="0"/>
          </a:p>
          <a:p>
            <a:pPr marL="228600" lvl="0" indent="-152400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/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/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/>
          </a:p>
        </p:txBody>
      </p:sp>
      <p:pic>
        <p:nvPicPr>
          <p:cNvPr id="203" name="Google Shape;203;p28" descr="Tex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792486" y="0"/>
            <a:ext cx="6905990" cy="167197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7B2255F-D12B-4886-BAB0-B9E1F32AC331}"/>
              </a:ext>
            </a:extLst>
          </p:cNvPr>
          <p:cNvSpPr/>
          <p:nvPr/>
        </p:nvSpPr>
        <p:spPr>
          <a:xfrm>
            <a:off x="74801" y="1394978"/>
            <a:ext cx="499046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/>
                <a:cs typeface="Calibri"/>
                <a:sym typeface="Calibri"/>
              </a:rPr>
              <a:t>ASDA(2020) </a:t>
            </a:r>
            <a:r>
              <a:rPr lang="en-US" sz="1200" i="1" dirty="0">
                <a:latin typeface="Calibri"/>
                <a:cs typeface="Calibri"/>
                <a:sym typeface="Calibri"/>
              </a:rPr>
              <a:t>About our brands</a:t>
            </a:r>
            <a:r>
              <a:rPr lang="en-US" sz="1200" dirty="0">
                <a:latin typeface="Calibri"/>
                <a:cs typeface="Calibri"/>
                <a:sym typeface="Calibri"/>
              </a:rPr>
              <a:t>. Available at: link.(Accessed:11/11/2020)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9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29"/>
          <p:cNvSpPr/>
          <p:nvPr/>
        </p:nvSpPr>
        <p:spPr>
          <a:xfrm>
            <a:off x="4142164" y="610728"/>
            <a:ext cx="759618" cy="5710965"/>
          </a:xfrm>
          <a:custGeom>
            <a:avLst/>
            <a:gdLst/>
            <a:ahLst/>
            <a:cxnLst/>
            <a:rect l="l" t="t" r="r" b="b"/>
            <a:pathLst>
              <a:path w="414" h="2447" extrusionOk="0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rgbClr val="2F5496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29"/>
          <p:cNvSpPr/>
          <p:nvPr/>
        </p:nvSpPr>
        <p:spPr>
          <a:xfrm>
            <a:off x="4144437" y="343079"/>
            <a:ext cx="482654" cy="5521414"/>
          </a:xfrm>
          <a:custGeom>
            <a:avLst/>
            <a:gdLst/>
            <a:ahLst/>
            <a:cxnLst/>
            <a:rect l="l" t="t" r="r" b="b"/>
            <a:pathLst>
              <a:path w="209" h="2358" extrusionOk="0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rgbClr val="1F3864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29"/>
          <p:cNvSpPr/>
          <p:nvPr/>
        </p:nvSpPr>
        <p:spPr>
          <a:xfrm>
            <a:off x="-3045" y="340424"/>
            <a:ext cx="4630139" cy="5265795"/>
          </a:xfrm>
          <a:custGeom>
            <a:avLst/>
            <a:gdLst/>
            <a:ahLst/>
            <a:cxnLst/>
            <a:rect l="l" t="t" r="r" b="b"/>
            <a:pathLst>
              <a:path w="4630139" h="5265795" extrusionOk="0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12" name="Google Shape;212;p29" descr="A picture containing text, clipar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0959" y="696952"/>
            <a:ext cx="4357396" cy="4552737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9"/>
          <p:cNvSpPr/>
          <p:nvPr/>
        </p:nvSpPr>
        <p:spPr>
          <a:xfrm>
            <a:off x="4901780" y="1071563"/>
            <a:ext cx="7290218" cy="5242298"/>
          </a:xfrm>
          <a:custGeom>
            <a:avLst/>
            <a:gdLst/>
            <a:ahLst/>
            <a:cxnLst/>
            <a:rect l="l" t="t" r="r" b="b"/>
            <a:pathLst>
              <a:path w="7290218" h="5242298" extrusionOk="0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14" name="Google Shape;214;p29" descr="A picture containing clipart, automaton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545244" y="2163300"/>
            <a:ext cx="6020730" cy="3070572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29"/>
          <p:cNvSpPr/>
          <p:nvPr/>
        </p:nvSpPr>
        <p:spPr>
          <a:xfrm>
            <a:off x="642211" y="5692443"/>
            <a:ext cx="2976520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b="1" dirty="0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Thank you!</a:t>
            </a:r>
            <a:endParaRPr sz="4400" b="1" dirty="0">
              <a:solidFill>
                <a:schemeClr val="dk1"/>
              </a:solidFill>
              <a:latin typeface="Calibri Light" panose="020F0302020204030204" pitchFamily="34" charset="0"/>
              <a:ea typeface="Avenir"/>
              <a:cs typeface="Calibri Light" panose="020F0302020204030204" pitchFamily="34" charset="0"/>
              <a:sym typeface="Avenir"/>
            </a:endParaRPr>
          </a:p>
        </p:txBody>
      </p:sp>
      <p:sp>
        <p:nvSpPr>
          <p:cNvPr id="216" name="Google Shape;216;p29"/>
          <p:cNvSpPr/>
          <p:nvPr/>
        </p:nvSpPr>
        <p:spPr>
          <a:xfrm>
            <a:off x="6214319" y="82474"/>
            <a:ext cx="4140877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b="1" dirty="0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Any question?</a:t>
            </a:r>
            <a:endParaRPr sz="4800" b="1" dirty="0">
              <a:solidFill>
                <a:schemeClr val="dk1"/>
              </a:solidFill>
              <a:latin typeface="Calibri Light" panose="020F0302020204030204" pitchFamily="34" charset="0"/>
              <a:ea typeface="Avenir"/>
              <a:cs typeface="Calibri Light" panose="020F0302020204030204" pitchFamily="34" charset="0"/>
              <a:sym typeface="Aveni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1064</Words>
  <Application>Microsoft Office PowerPoint</Application>
  <PresentationFormat>Widescreen</PresentationFormat>
  <Paragraphs>117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Bell MT</vt:lpstr>
      <vt:lpstr>Calibri Light</vt:lpstr>
      <vt:lpstr>Arial</vt:lpstr>
      <vt:lpstr>Calibri</vt:lpstr>
      <vt:lpstr>Office Theme</vt:lpstr>
      <vt:lpstr>Office Theme</vt:lpstr>
      <vt:lpstr> </vt:lpstr>
      <vt:lpstr>PowerPoint Presentation</vt:lpstr>
      <vt:lpstr>PowerPoint Presentation</vt:lpstr>
      <vt:lpstr> Competitors</vt:lpstr>
      <vt:lpstr>PowerPoint Presentation</vt:lpstr>
      <vt:lpstr>Product and services being provided by the company</vt:lpstr>
      <vt:lpstr>CONTINUED...</vt:lpstr>
      <vt:lpstr>CONTINUED...</vt:lpstr>
      <vt:lpstr>Strategies for increasing consumer satisfaction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marius cristi</cp:lastModifiedBy>
  <cp:revision>5</cp:revision>
  <dcterms:modified xsi:type="dcterms:W3CDTF">2020-11-12T11:26:46Z</dcterms:modified>
</cp:coreProperties>
</file>