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7" r:id="rId2"/>
    <p:sldId id="314" r:id="rId3"/>
    <p:sldId id="315" r:id="rId4"/>
    <p:sldId id="316" r:id="rId5"/>
    <p:sldId id="317" r:id="rId6"/>
    <p:sldId id="318" r:id="rId7"/>
    <p:sldId id="319" r:id="rId8"/>
    <p:sldId id="320" r:id="rId9"/>
    <p:sldId id="312" r:id="rId10"/>
    <p:sldId id="260" r:id="rId11"/>
    <p:sldId id="265" r:id="rId12"/>
    <p:sldId id="266" r:id="rId13"/>
    <p:sldId id="311" r:id="rId14"/>
    <p:sldId id="281" r:id="rId15"/>
    <p:sldId id="294" r:id="rId16"/>
    <p:sldId id="313" r:id="rId17"/>
    <p:sldId id="326" r:id="rId18"/>
    <p:sldId id="321" r:id="rId19"/>
    <p:sldId id="323" r:id="rId20"/>
    <p:sldId id="259" r:id="rId21"/>
    <p:sldId id="324" r:id="rId22"/>
    <p:sldId id="325" r:id="rId23"/>
    <p:sldId id="295" r:id="rId24"/>
    <p:sldId id="296" r:id="rId25"/>
    <p:sldId id="297" r:id="rId26"/>
    <p:sldId id="298" r:id="rId27"/>
    <p:sldId id="261" r:id="rId28"/>
    <p:sldId id="299"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37813E-A768-4FF1-B1C7-C0131FD8054D}" v="2" dt="2026-08-09T20:57:33.722"/>
    <p1510:client id="{B3CE2F5D-9EF3-497E-8CCF-93DC4C3FC654}" v="86" dt="2026-08-10T08:46:10.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556" autoAdjust="0"/>
    <p:restoredTop sz="94726"/>
  </p:normalViewPr>
  <p:slideViewPr>
    <p:cSldViewPr snapToGrid="0">
      <p:cViewPr varScale="1">
        <p:scale>
          <a:sx n="65" d="100"/>
          <a:sy n="65" d="100"/>
        </p:scale>
        <p:origin x="356"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Souskou" userId="c77afed4060b30ab" providerId="LiveId" clId="{C36B79B8-44A4-4BF0-BF7B-F7D6BE515CEE}"/>
    <pc:docChg chg="undo custSel addSld delSld modSld sldOrd">
      <pc:chgData name="Elena Souskou" userId="c77afed4060b30ab" providerId="LiveId" clId="{C36B79B8-44A4-4BF0-BF7B-F7D6BE515CEE}" dt="2026-08-10T08:47:28.344" v="1917" actId="313"/>
      <pc:docMkLst>
        <pc:docMk/>
      </pc:docMkLst>
      <pc:sldChg chg="modSp mod">
        <pc:chgData name="Elena Souskou" userId="c77afed4060b30ab" providerId="LiveId" clId="{C36B79B8-44A4-4BF0-BF7B-F7D6BE515CEE}" dt="2026-08-10T02:08:22.395" v="1670" actId="20577"/>
        <pc:sldMkLst>
          <pc:docMk/>
          <pc:sldMk cId="3772741231" sldId="257"/>
        </pc:sldMkLst>
        <pc:spChg chg="mod">
          <ac:chgData name="Elena Souskou" userId="c77afed4060b30ab" providerId="LiveId" clId="{C36B79B8-44A4-4BF0-BF7B-F7D6BE515CEE}" dt="2026-08-10T02:08:22.395" v="1670" actId="20577"/>
          <ac:spMkLst>
            <pc:docMk/>
            <pc:sldMk cId="3772741231" sldId="257"/>
            <ac:spMk id="3" creationId="{071D03CD-7242-3EB9-6C43-809139857009}"/>
          </ac:spMkLst>
        </pc:spChg>
      </pc:sldChg>
      <pc:sldChg chg="add">
        <pc:chgData name="Elena Souskou" userId="c77afed4060b30ab" providerId="LiveId" clId="{C36B79B8-44A4-4BF0-BF7B-F7D6BE515CEE}" dt="2026-08-09T22:25:18.698" v="94"/>
        <pc:sldMkLst>
          <pc:docMk/>
          <pc:sldMk cId="4210447190" sldId="259"/>
        </pc:sldMkLst>
      </pc:sldChg>
      <pc:sldChg chg="modSp mod">
        <pc:chgData name="Elena Souskou" userId="c77afed4060b30ab" providerId="LiveId" clId="{C36B79B8-44A4-4BF0-BF7B-F7D6BE515CEE}" dt="2026-08-10T02:28:36.108" v="1786" actId="20577"/>
        <pc:sldMkLst>
          <pc:docMk/>
          <pc:sldMk cId="3579173285" sldId="260"/>
        </pc:sldMkLst>
        <pc:spChg chg="mod">
          <ac:chgData name="Elena Souskou" userId="c77afed4060b30ab" providerId="LiveId" clId="{C36B79B8-44A4-4BF0-BF7B-F7D6BE515CEE}" dt="2026-08-10T02:28:36.108" v="1786" actId="20577"/>
          <ac:spMkLst>
            <pc:docMk/>
            <pc:sldMk cId="3579173285" sldId="260"/>
            <ac:spMk id="2" creationId="{1CA213C4-C906-11C6-1048-937434CAE9F6}"/>
          </ac:spMkLst>
        </pc:spChg>
      </pc:sldChg>
      <pc:sldChg chg="addSp delSp modSp mod ord modAnim">
        <pc:chgData name="Elena Souskou" userId="c77afed4060b30ab" providerId="LiveId" clId="{C36B79B8-44A4-4BF0-BF7B-F7D6BE515CEE}" dt="2026-08-10T08:47:28.344" v="1917" actId="313"/>
        <pc:sldMkLst>
          <pc:docMk/>
          <pc:sldMk cId="4222689145" sldId="261"/>
        </pc:sldMkLst>
        <pc:spChg chg="mod">
          <ac:chgData name="Elena Souskou" userId="c77afed4060b30ab" providerId="LiveId" clId="{C36B79B8-44A4-4BF0-BF7B-F7D6BE515CEE}" dt="2026-08-10T08:45:45.021" v="1899" actId="113"/>
          <ac:spMkLst>
            <pc:docMk/>
            <pc:sldMk cId="4222689145" sldId="261"/>
            <ac:spMk id="2" creationId="{E31897CE-CCC0-A9AC-6C6B-9F6F833CC52C}"/>
          </ac:spMkLst>
        </pc:spChg>
        <pc:spChg chg="add mod">
          <ac:chgData name="Elena Souskou" userId="c77afed4060b30ab" providerId="LiveId" clId="{C36B79B8-44A4-4BF0-BF7B-F7D6BE515CEE}" dt="2026-08-10T08:47:28.344" v="1917" actId="313"/>
          <ac:spMkLst>
            <pc:docMk/>
            <pc:sldMk cId="4222689145" sldId="261"/>
            <ac:spMk id="3" creationId="{C200A02E-D251-FD46-D7D2-D27C1015DACA}"/>
          </ac:spMkLst>
        </pc:spChg>
        <pc:spChg chg="add del mod">
          <ac:chgData name="Elena Souskou" userId="c77afed4060b30ab" providerId="LiveId" clId="{C36B79B8-44A4-4BF0-BF7B-F7D6BE515CEE}" dt="2026-08-10T01:58:17.480" v="1122" actId="478"/>
          <ac:spMkLst>
            <pc:docMk/>
            <pc:sldMk cId="4222689145" sldId="261"/>
            <ac:spMk id="4" creationId="{1AF9EDE8-8163-D8AB-07EF-5AB7322B5587}"/>
          </ac:spMkLst>
        </pc:spChg>
      </pc:sldChg>
      <pc:sldChg chg="modSp mod">
        <pc:chgData name="Elena Souskou" userId="c77afed4060b30ab" providerId="LiveId" clId="{C36B79B8-44A4-4BF0-BF7B-F7D6BE515CEE}" dt="2026-08-10T02:28:29.157" v="1783" actId="20577"/>
        <pc:sldMkLst>
          <pc:docMk/>
          <pc:sldMk cId="2909098766" sldId="265"/>
        </pc:sldMkLst>
        <pc:spChg chg="mod">
          <ac:chgData name="Elena Souskou" userId="c77afed4060b30ab" providerId="LiveId" clId="{C36B79B8-44A4-4BF0-BF7B-F7D6BE515CEE}" dt="2026-08-10T02:28:29.157" v="1783" actId="20577"/>
          <ac:spMkLst>
            <pc:docMk/>
            <pc:sldMk cId="2909098766" sldId="265"/>
            <ac:spMk id="2" creationId="{FABD571A-4BB8-6432-5AF7-582A396A9DF7}"/>
          </ac:spMkLst>
        </pc:spChg>
      </pc:sldChg>
      <pc:sldChg chg="modSp mod">
        <pc:chgData name="Elena Souskou" userId="c77afed4060b30ab" providerId="LiveId" clId="{C36B79B8-44A4-4BF0-BF7B-F7D6BE515CEE}" dt="2026-08-10T02:16:08.218" v="1731" actId="20577"/>
        <pc:sldMkLst>
          <pc:docMk/>
          <pc:sldMk cId="3236956545" sldId="281"/>
        </pc:sldMkLst>
        <pc:spChg chg="mod">
          <ac:chgData name="Elena Souskou" userId="c77afed4060b30ab" providerId="LiveId" clId="{C36B79B8-44A4-4BF0-BF7B-F7D6BE515CEE}" dt="2026-08-10T02:16:08.218" v="1731" actId="20577"/>
          <ac:spMkLst>
            <pc:docMk/>
            <pc:sldMk cId="3236956545" sldId="281"/>
            <ac:spMk id="2" creationId="{11825CDA-3556-A818-9398-213BFEFC27D6}"/>
          </ac:spMkLst>
        </pc:spChg>
      </pc:sldChg>
      <pc:sldChg chg="addSp modSp mod">
        <pc:chgData name="Elena Souskou" userId="c77afed4060b30ab" providerId="LiveId" clId="{C36B79B8-44A4-4BF0-BF7B-F7D6BE515CEE}" dt="2026-08-10T08:27:39.253" v="1813" actId="255"/>
        <pc:sldMkLst>
          <pc:docMk/>
          <pc:sldMk cId="4162705280" sldId="295"/>
        </pc:sldMkLst>
        <pc:spChg chg="add mod">
          <ac:chgData name="Elena Souskou" userId="c77afed4060b30ab" providerId="LiveId" clId="{C36B79B8-44A4-4BF0-BF7B-F7D6BE515CEE}" dt="2026-08-10T08:27:39.253" v="1813" actId="255"/>
          <ac:spMkLst>
            <pc:docMk/>
            <pc:sldMk cId="4162705280" sldId="295"/>
            <ac:spMk id="4" creationId="{1E0E80E6-AD57-68FA-97A8-6E9B454C73E1}"/>
          </ac:spMkLst>
        </pc:spChg>
      </pc:sldChg>
      <pc:sldChg chg="modSp mod">
        <pc:chgData name="Elena Souskou" userId="c77afed4060b30ab" providerId="LiveId" clId="{C36B79B8-44A4-4BF0-BF7B-F7D6BE515CEE}" dt="2026-08-10T08:20:02.165" v="1794"/>
        <pc:sldMkLst>
          <pc:docMk/>
          <pc:sldMk cId="3964124285" sldId="296"/>
        </pc:sldMkLst>
        <pc:spChg chg="mod">
          <ac:chgData name="Elena Souskou" userId="c77afed4060b30ab" providerId="LiveId" clId="{C36B79B8-44A4-4BF0-BF7B-F7D6BE515CEE}" dt="2026-08-10T02:20:47.604" v="1737" actId="1076"/>
          <ac:spMkLst>
            <pc:docMk/>
            <pc:sldMk cId="3964124285" sldId="296"/>
            <ac:spMk id="3" creationId="{2E7FBEFA-BADE-B0F0-278C-11A1D775E6F2}"/>
          </ac:spMkLst>
        </pc:spChg>
        <pc:graphicFrameChg chg="mod modGraphic">
          <ac:chgData name="Elena Souskou" userId="c77afed4060b30ab" providerId="LiveId" clId="{C36B79B8-44A4-4BF0-BF7B-F7D6BE515CEE}" dt="2026-08-10T08:20:02.165" v="1794"/>
          <ac:graphicFrameMkLst>
            <pc:docMk/>
            <pc:sldMk cId="3964124285" sldId="296"/>
            <ac:graphicFrameMk id="4" creationId="{B0C79E91-F867-8514-0809-B272367E902F}"/>
          </ac:graphicFrameMkLst>
        </pc:graphicFrameChg>
        <pc:graphicFrameChg chg="modGraphic">
          <ac:chgData name="Elena Souskou" userId="c77afed4060b30ab" providerId="LiveId" clId="{C36B79B8-44A4-4BF0-BF7B-F7D6BE515CEE}" dt="2026-08-10T02:21:41.690" v="1745" actId="122"/>
          <ac:graphicFrameMkLst>
            <pc:docMk/>
            <pc:sldMk cId="3964124285" sldId="296"/>
            <ac:graphicFrameMk id="6" creationId="{CFDFA37D-2F97-D99E-43E7-6A6943FA76EB}"/>
          </ac:graphicFrameMkLst>
        </pc:graphicFrameChg>
        <pc:graphicFrameChg chg="mod modGraphic">
          <ac:chgData name="Elena Souskou" userId="c77afed4060b30ab" providerId="LiveId" clId="{C36B79B8-44A4-4BF0-BF7B-F7D6BE515CEE}" dt="2026-08-10T02:20:32.061" v="1736" actId="20577"/>
          <ac:graphicFrameMkLst>
            <pc:docMk/>
            <pc:sldMk cId="3964124285" sldId="296"/>
            <ac:graphicFrameMk id="19" creationId="{38B0C51A-F7C9-D241-CE34-822E0AA539D5}"/>
          </ac:graphicFrameMkLst>
        </pc:graphicFrameChg>
        <pc:picChg chg="mod">
          <ac:chgData name="Elena Souskou" userId="c77afed4060b30ab" providerId="LiveId" clId="{C36B79B8-44A4-4BF0-BF7B-F7D6BE515CEE}" dt="2026-08-10T02:21:04.999" v="1741" actId="1076"/>
          <ac:picMkLst>
            <pc:docMk/>
            <pc:sldMk cId="3964124285" sldId="296"/>
            <ac:picMk id="8" creationId="{5AE73691-C52C-96A7-66A4-A73F9EC3FD5B}"/>
          </ac:picMkLst>
        </pc:picChg>
        <pc:picChg chg="mod">
          <ac:chgData name="Elena Souskou" userId="c77afed4060b30ab" providerId="LiveId" clId="{C36B79B8-44A4-4BF0-BF7B-F7D6BE515CEE}" dt="2026-08-10T02:21:11.359" v="1742" actId="1076"/>
          <ac:picMkLst>
            <pc:docMk/>
            <pc:sldMk cId="3964124285" sldId="296"/>
            <ac:picMk id="10" creationId="{029A5321-0F53-4495-D2EC-93A1BFC6C425}"/>
          </ac:picMkLst>
        </pc:picChg>
        <pc:picChg chg="mod">
          <ac:chgData name="Elena Souskou" userId="c77afed4060b30ab" providerId="LiveId" clId="{C36B79B8-44A4-4BF0-BF7B-F7D6BE515CEE}" dt="2026-08-10T02:21:16.068" v="1743" actId="1076"/>
          <ac:picMkLst>
            <pc:docMk/>
            <pc:sldMk cId="3964124285" sldId="296"/>
            <ac:picMk id="12" creationId="{9FACA7A8-0F96-48B2-EB42-9E3874C2FBBB}"/>
          </ac:picMkLst>
        </pc:picChg>
        <pc:picChg chg="mod">
          <ac:chgData name="Elena Souskou" userId="c77afed4060b30ab" providerId="LiveId" clId="{C36B79B8-44A4-4BF0-BF7B-F7D6BE515CEE}" dt="2026-08-10T02:21:22.760" v="1744" actId="1076"/>
          <ac:picMkLst>
            <pc:docMk/>
            <pc:sldMk cId="3964124285" sldId="296"/>
            <ac:picMk id="14" creationId="{37B2CA5D-1CC6-9CB6-1AB6-B53762C422B7}"/>
          </ac:picMkLst>
        </pc:picChg>
      </pc:sldChg>
      <pc:sldChg chg="addSp modSp mod">
        <pc:chgData name="Elena Souskou" userId="c77afed4060b30ab" providerId="LiveId" clId="{C36B79B8-44A4-4BF0-BF7B-F7D6BE515CEE}" dt="2026-08-10T08:27:29.661" v="1812" actId="255"/>
        <pc:sldMkLst>
          <pc:docMk/>
          <pc:sldMk cId="1607899292" sldId="297"/>
        </pc:sldMkLst>
        <pc:spChg chg="add mod">
          <ac:chgData name="Elena Souskou" userId="c77afed4060b30ab" providerId="LiveId" clId="{C36B79B8-44A4-4BF0-BF7B-F7D6BE515CEE}" dt="2026-08-10T08:27:29.661" v="1812" actId="255"/>
          <ac:spMkLst>
            <pc:docMk/>
            <pc:sldMk cId="1607899292" sldId="297"/>
            <ac:spMk id="4" creationId="{A94B5C8D-EE25-7C77-DBA6-45B5C282A7C5}"/>
          </ac:spMkLst>
        </pc:spChg>
      </pc:sldChg>
      <pc:sldChg chg="modSp mod">
        <pc:chgData name="Elena Souskou" userId="c77afed4060b30ab" providerId="LiveId" clId="{C36B79B8-44A4-4BF0-BF7B-F7D6BE515CEE}" dt="2026-08-10T02:24:27.786" v="1762" actId="14100"/>
        <pc:sldMkLst>
          <pc:docMk/>
          <pc:sldMk cId="2513355663" sldId="298"/>
        </pc:sldMkLst>
        <pc:graphicFrameChg chg="modGraphic">
          <ac:chgData name="Elena Souskou" userId="c77afed4060b30ab" providerId="LiveId" clId="{C36B79B8-44A4-4BF0-BF7B-F7D6BE515CEE}" dt="2026-08-10T02:23:40.930" v="1754" actId="20577"/>
          <ac:graphicFrameMkLst>
            <pc:docMk/>
            <pc:sldMk cId="2513355663" sldId="298"/>
            <ac:graphicFrameMk id="4" creationId="{DB87657C-EB21-7F93-4D25-7B825F1B15AF}"/>
          </ac:graphicFrameMkLst>
        </pc:graphicFrameChg>
        <pc:graphicFrameChg chg="modGraphic">
          <ac:chgData name="Elena Souskou" userId="c77afed4060b30ab" providerId="LiveId" clId="{C36B79B8-44A4-4BF0-BF7B-F7D6BE515CEE}" dt="2026-08-10T02:23:58.466" v="1756" actId="20577"/>
          <ac:graphicFrameMkLst>
            <pc:docMk/>
            <pc:sldMk cId="2513355663" sldId="298"/>
            <ac:graphicFrameMk id="7" creationId="{7967AB60-B29A-A5E5-95ED-7DC9B8FEEB51}"/>
          </ac:graphicFrameMkLst>
        </pc:graphicFrameChg>
        <pc:graphicFrameChg chg="modGraphic">
          <ac:chgData name="Elena Souskou" userId="c77afed4060b30ab" providerId="LiveId" clId="{C36B79B8-44A4-4BF0-BF7B-F7D6BE515CEE}" dt="2026-08-10T02:24:27.786" v="1762" actId="14100"/>
          <ac:graphicFrameMkLst>
            <pc:docMk/>
            <pc:sldMk cId="2513355663" sldId="298"/>
            <ac:graphicFrameMk id="8" creationId="{565A7FBA-F12F-26AC-97D8-EBE0BD36F6EC}"/>
          </ac:graphicFrameMkLst>
        </pc:graphicFrameChg>
        <pc:graphicFrameChg chg="mod modGraphic">
          <ac:chgData name="Elena Souskou" userId="c77afed4060b30ab" providerId="LiveId" clId="{C36B79B8-44A4-4BF0-BF7B-F7D6BE515CEE}" dt="2026-08-10T02:23:19.950" v="1753" actId="207"/>
          <ac:graphicFrameMkLst>
            <pc:docMk/>
            <pc:sldMk cId="2513355663" sldId="298"/>
            <ac:graphicFrameMk id="20" creationId="{2958CA04-EF4C-940F-8973-30E56E1F8559}"/>
          </ac:graphicFrameMkLst>
        </pc:graphicFrameChg>
      </pc:sldChg>
      <pc:sldChg chg="modSp mod">
        <pc:chgData name="Elena Souskou" userId="c77afed4060b30ab" providerId="LiveId" clId="{C36B79B8-44A4-4BF0-BF7B-F7D6BE515CEE}" dt="2026-08-09T22:53:09.553" v="450" actId="20577"/>
        <pc:sldMkLst>
          <pc:docMk/>
          <pc:sldMk cId="949179124" sldId="299"/>
        </pc:sldMkLst>
        <pc:spChg chg="mod">
          <ac:chgData name="Elena Souskou" userId="c77afed4060b30ab" providerId="LiveId" clId="{C36B79B8-44A4-4BF0-BF7B-F7D6BE515CEE}" dt="2026-08-09T22:40:25.720" v="316" actId="1076"/>
          <ac:spMkLst>
            <pc:docMk/>
            <pc:sldMk cId="949179124" sldId="299"/>
            <ac:spMk id="2" creationId="{B63FED0C-FBA8-6118-722A-CEE065D70330}"/>
          </ac:spMkLst>
        </pc:spChg>
        <pc:spChg chg="mod">
          <ac:chgData name="Elena Souskou" userId="c77afed4060b30ab" providerId="LiveId" clId="{C36B79B8-44A4-4BF0-BF7B-F7D6BE515CEE}" dt="2026-08-09T22:53:09.553" v="450" actId="20577"/>
          <ac:spMkLst>
            <pc:docMk/>
            <pc:sldMk cId="949179124" sldId="299"/>
            <ac:spMk id="4" creationId="{1AF626E4-620B-A3A2-556E-62DC4B7EB08F}"/>
          </ac:spMkLst>
        </pc:spChg>
      </pc:sldChg>
      <pc:sldChg chg="del">
        <pc:chgData name="Elena Souskou" userId="c77afed4060b30ab" providerId="LiveId" clId="{C36B79B8-44A4-4BF0-BF7B-F7D6BE515CEE}" dt="2026-08-09T22:25:05.231" v="93" actId="47"/>
        <pc:sldMkLst>
          <pc:docMk/>
          <pc:sldMk cId="4210447190" sldId="302"/>
        </pc:sldMkLst>
      </pc:sldChg>
      <pc:sldChg chg="modSp mod">
        <pc:chgData name="Elena Souskou" userId="c77afed4060b30ab" providerId="LiveId" clId="{C36B79B8-44A4-4BF0-BF7B-F7D6BE515CEE}" dt="2026-08-10T02:15:57.393" v="1730" actId="1076"/>
        <pc:sldMkLst>
          <pc:docMk/>
          <pc:sldMk cId="3975635896" sldId="312"/>
        </pc:sldMkLst>
        <pc:spChg chg="mod">
          <ac:chgData name="Elena Souskou" userId="c77afed4060b30ab" providerId="LiveId" clId="{C36B79B8-44A4-4BF0-BF7B-F7D6BE515CEE}" dt="2026-08-10T02:15:57.393" v="1730" actId="1076"/>
          <ac:spMkLst>
            <pc:docMk/>
            <pc:sldMk cId="3975635896" sldId="312"/>
            <ac:spMk id="2" creationId="{5A9B3D48-8172-6BDE-8C43-48BA4A22CF32}"/>
          </ac:spMkLst>
        </pc:spChg>
      </pc:sldChg>
      <pc:sldChg chg="modSp mod">
        <pc:chgData name="Elena Souskou" userId="c77afed4060b30ab" providerId="LiveId" clId="{C36B79B8-44A4-4BF0-BF7B-F7D6BE515CEE}" dt="2026-08-10T02:14:06.972" v="1694" actId="313"/>
        <pc:sldMkLst>
          <pc:docMk/>
          <pc:sldMk cId="112112347" sldId="314"/>
        </pc:sldMkLst>
        <pc:spChg chg="mod">
          <ac:chgData name="Elena Souskou" userId="c77afed4060b30ab" providerId="LiveId" clId="{C36B79B8-44A4-4BF0-BF7B-F7D6BE515CEE}" dt="2026-08-10T02:14:06.972" v="1694" actId="313"/>
          <ac:spMkLst>
            <pc:docMk/>
            <pc:sldMk cId="112112347" sldId="314"/>
            <ac:spMk id="4" creationId="{B08AEF7E-69A8-A6B9-ACA8-2ACFA5A5ED5A}"/>
          </ac:spMkLst>
        </pc:spChg>
      </pc:sldChg>
      <pc:sldChg chg="modSp mod">
        <pc:chgData name="Elena Souskou" userId="c77afed4060b30ab" providerId="LiveId" clId="{C36B79B8-44A4-4BF0-BF7B-F7D6BE515CEE}" dt="2026-08-09T22:54:34.583" v="484" actId="20577"/>
        <pc:sldMkLst>
          <pc:docMk/>
          <pc:sldMk cId="1319237939" sldId="315"/>
        </pc:sldMkLst>
        <pc:spChg chg="mod">
          <ac:chgData name="Elena Souskou" userId="c77afed4060b30ab" providerId="LiveId" clId="{C36B79B8-44A4-4BF0-BF7B-F7D6BE515CEE}" dt="2026-08-09T22:54:34.583" v="484" actId="20577"/>
          <ac:spMkLst>
            <pc:docMk/>
            <pc:sldMk cId="1319237939" sldId="315"/>
            <ac:spMk id="3" creationId="{9132F76B-C333-EADB-0FB2-B19E81B641E4}"/>
          </ac:spMkLst>
        </pc:spChg>
      </pc:sldChg>
      <pc:sldChg chg="ord">
        <pc:chgData name="Elena Souskou" userId="c77afed4060b30ab" providerId="LiveId" clId="{C36B79B8-44A4-4BF0-BF7B-F7D6BE515CEE}" dt="2026-08-10T01:44:32.596" v="816" actId="20578"/>
        <pc:sldMkLst>
          <pc:docMk/>
          <pc:sldMk cId="2059160701" sldId="317"/>
        </pc:sldMkLst>
      </pc:sldChg>
      <pc:sldChg chg="modSp mod">
        <pc:chgData name="Elena Souskou" userId="c77afed4060b30ab" providerId="LiveId" clId="{C36B79B8-44A4-4BF0-BF7B-F7D6BE515CEE}" dt="2026-08-10T01:59:59.364" v="1136" actId="2711"/>
        <pc:sldMkLst>
          <pc:docMk/>
          <pc:sldMk cId="1175987945" sldId="320"/>
        </pc:sldMkLst>
        <pc:spChg chg="mod">
          <ac:chgData name="Elena Souskou" userId="c77afed4060b30ab" providerId="LiveId" clId="{C36B79B8-44A4-4BF0-BF7B-F7D6BE515CEE}" dt="2026-08-10T01:59:59.364" v="1136" actId="2711"/>
          <ac:spMkLst>
            <pc:docMk/>
            <pc:sldMk cId="1175987945" sldId="320"/>
            <ac:spMk id="3" creationId="{5A0AE7AC-25BC-F59D-A3D3-C298C6103B11}"/>
          </ac:spMkLst>
        </pc:spChg>
      </pc:sldChg>
      <pc:sldChg chg="addSp delSp modSp del mod">
        <pc:chgData name="Elena Souskou" userId="c77afed4060b30ab" providerId="LiveId" clId="{C36B79B8-44A4-4BF0-BF7B-F7D6BE515CEE}" dt="2026-08-09T23:03:38.254" v="753" actId="47"/>
        <pc:sldMkLst>
          <pc:docMk/>
          <pc:sldMk cId="1825851126" sldId="322"/>
        </pc:sldMkLst>
        <pc:spChg chg="mod">
          <ac:chgData name="Elena Souskou" userId="c77afed4060b30ab" providerId="LiveId" clId="{C36B79B8-44A4-4BF0-BF7B-F7D6BE515CEE}" dt="2026-08-09T22:45:40.423" v="394" actId="20577"/>
          <ac:spMkLst>
            <pc:docMk/>
            <pc:sldMk cId="1825851126" sldId="322"/>
            <ac:spMk id="2" creationId="{09F4B5DF-38FA-C910-989C-A667C00AF1BB}"/>
          </ac:spMkLst>
        </pc:spChg>
        <pc:spChg chg="del">
          <ac:chgData name="Elena Souskou" userId="c77afed4060b30ab" providerId="LiveId" clId="{C36B79B8-44A4-4BF0-BF7B-F7D6BE515CEE}" dt="2026-08-09T20:55:27.755" v="0"/>
          <ac:spMkLst>
            <pc:docMk/>
            <pc:sldMk cId="1825851126" sldId="322"/>
            <ac:spMk id="3" creationId="{46B5CCAC-7229-5EF5-EDDA-187C220A185C}"/>
          </ac:spMkLst>
        </pc:spChg>
        <pc:spChg chg="add mod">
          <ac:chgData name="Elena Souskou" userId="c77afed4060b30ab" providerId="LiveId" clId="{C36B79B8-44A4-4BF0-BF7B-F7D6BE515CEE}" dt="2026-08-09T20:57:33.838" v="3" actId="27636"/>
          <ac:spMkLst>
            <pc:docMk/>
            <pc:sldMk cId="1825851126" sldId="322"/>
            <ac:spMk id="6" creationId="{C62838D4-FD89-818F-C64E-83963BB1D3F7}"/>
          </ac:spMkLst>
        </pc:spChg>
        <pc:graphicFrameChg chg="add del mod">
          <ac:chgData name="Elena Souskou" userId="c77afed4060b30ab" providerId="LiveId" clId="{C36B79B8-44A4-4BF0-BF7B-F7D6BE515CEE}" dt="2026-08-09T20:57:22.135" v="1" actId="478"/>
          <ac:graphicFrameMkLst>
            <pc:docMk/>
            <pc:sldMk cId="1825851126" sldId="322"/>
            <ac:graphicFrameMk id="5" creationId="{D3009852-806B-87F7-1B4B-C630B80CE080}"/>
          </ac:graphicFrameMkLst>
        </pc:graphicFrameChg>
      </pc:sldChg>
      <pc:sldChg chg="addSp delSp modSp add mod setBg">
        <pc:chgData name="Elena Souskou" userId="c77afed4060b30ab" providerId="LiveId" clId="{C36B79B8-44A4-4BF0-BF7B-F7D6BE515CEE}" dt="2026-08-09T22:48:35.971" v="425" actId="122"/>
        <pc:sldMkLst>
          <pc:docMk/>
          <pc:sldMk cId="2332892080" sldId="323"/>
        </pc:sldMkLst>
        <pc:spChg chg="del mod">
          <ac:chgData name="Elena Souskou" userId="c77afed4060b30ab" providerId="LiveId" clId="{C36B79B8-44A4-4BF0-BF7B-F7D6BE515CEE}" dt="2026-08-09T22:28:24.435" v="113" actId="478"/>
          <ac:spMkLst>
            <pc:docMk/>
            <pc:sldMk cId="2332892080" sldId="323"/>
            <ac:spMk id="3" creationId="{44DC85ED-B8E1-7AF5-29ED-56E28C01BAA0}"/>
          </ac:spMkLst>
        </pc:spChg>
        <pc:spChg chg="add del mod">
          <ac:chgData name="Elena Souskou" userId="c77afed4060b30ab" providerId="LiveId" clId="{C36B79B8-44A4-4BF0-BF7B-F7D6BE515CEE}" dt="2026-08-09T22:29:12.194" v="121" actId="478"/>
          <ac:spMkLst>
            <pc:docMk/>
            <pc:sldMk cId="2332892080" sldId="323"/>
            <ac:spMk id="4" creationId="{D3660CBA-4B5E-8913-C961-DEF4C26E9B83}"/>
          </ac:spMkLst>
        </pc:spChg>
        <pc:spChg chg="mod ord">
          <ac:chgData name="Elena Souskou" userId="c77afed4060b30ab" providerId="LiveId" clId="{C36B79B8-44A4-4BF0-BF7B-F7D6BE515CEE}" dt="2026-08-09T22:47:41.125" v="418" actId="1076"/>
          <ac:spMkLst>
            <pc:docMk/>
            <pc:sldMk cId="2332892080" sldId="323"/>
            <ac:spMk id="5" creationId="{D7AB688E-55C2-895A-7DCC-8E73964A201E}"/>
          </ac:spMkLst>
        </pc:spChg>
        <pc:spChg chg="add mod">
          <ac:chgData name="Elena Souskou" userId="c77afed4060b30ab" providerId="LiveId" clId="{C36B79B8-44A4-4BF0-BF7B-F7D6BE515CEE}" dt="2026-08-09T22:48:35.971" v="425" actId="122"/>
          <ac:spMkLst>
            <pc:docMk/>
            <pc:sldMk cId="2332892080" sldId="323"/>
            <ac:spMk id="6" creationId="{368ACD4E-E7DC-ED9F-B24F-31A2CA08C833}"/>
          </ac:spMkLst>
        </pc:spChg>
        <pc:spChg chg="add">
          <ac:chgData name="Elena Souskou" userId="c77afed4060b30ab" providerId="LiveId" clId="{C36B79B8-44A4-4BF0-BF7B-F7D6BE515CEE}" dt="2026-08-09T22:30:52.217" v="220" actId="26606"/>
          <ac:spMkLst>
            <pc:docMk/>
            <pc:sldMk cId="2332892080" sldId="323"/>
            <ac:spMk id="11" creationId="{D038248A-211C-4EEC-8401-C761B929FB52}"/>
          </ac:spMkLst>
        </pc:spChg>
        <pc:spChg chg="add">
          <ac:chgData name="Elena Souskou" userId="c77afed4060b30ab" providerId="LiveId" clId="{C36B79B8-44A4-4BF0-BF7B-F7D6BE515CEE}" dt="2026-08-09T22:30:52.217" v="220" actId="26606"/>
          <ac:spMkLst>
            <pc:docMk/>
            <pc:sldMk cId="2332892080" sldId="323"/>
            <ac:spMk id="13" creationId="{C30A849F-66D9-40C8-BEC8-35AFF8F4568F}"/>
          </ac:spMkLst>
        </pc:spChg>
        <pc:grpChg chg="add">
          <ac:chgData name="Elena Souskou" userId="c77afed4060b30ab" providerId="LiveId" clId="{C36B79B8-44A4-4BF0-BF7B-F7D6BE515CEE}" dt="2026-08-09T22:30:52.217" v="220" actId="26606"/>
          <ac:grpSpMkLst>
            <pc:docMk/>
            <pc:sldMk cId="2332892080" sldId="323"/>
            <ac:grpSpMk id="15" creationId="{04542298-A2B1-480F-A11C-A40EDD19B857}"/>
          </ac:grpSpMkLst>
        </pc:grpChg>
        <pc:grpChg chg="add">
          <ac:chgData name="Elena Souskou" userId="c77afed4060b30ab" providerId="LiveId" clId="{C36B79B8-44A4-4BF0-BF7B-F7D6BE515CEE}" dt="2026-08-09T22:30:52.217" v="220" actId="26606"/>
          <ac:grpSpMkLst>
            <pc:docMk/>
            <pc:sldMk cId="2332892080" sldId="323"/>
            <ac:grpSpMk id="21" creationId="{2A5C9C35-2375-49EB-B99C-17C87D42FE7C}"/>
          </ac:grpSpMkLst>
        </pc:grpChg>
      </pc:sldChg>
      <pc:sldChg chg="addSp delSp modSp new mod setBg">
        <pc:chgData name="Elena Souskou" userId="c77afed4060b30ab" providerId="LiveId" clId="{C36B79B8-44A4-4BF0-BF7B-F7D6BE515CEE}" dt="2026-08-09T22:45:15.320" v="384" actId="113"/>
        <pc:sldMkLst>
          <pc:docMk/>
          <pc:sldMk cId="317812119" sldId="324"/>
        </pc:sldMkLst>
        <pc:spChg chg="mod">
          <ac:chgData name="Elena Souskou" userId="c77afed4060b30ab" providerId="LiveId" clId="{C36B79B8-44A4-4BF0-BF7B-F7D6BE515CEE}" dt="2026-08-09T22:45:15.320" v="384" actId="113"/>
          <ac:spMkLst>
            <pc:docMk/>
            <pc:sldMk cId="317812119" sldId="324"/>
            <ac:spMk id="2" creationId="{A763D529-E713-F091-9E60-04E8E861B8BE}"/>
          </ac:spMkLst>
        </pc:spChg>
        <pc:spChg chg="del mod">
          <ac:chgData name="Elena Souskou" userId="c77afed4060b30ab" providerId="LiveId" clId="{C36B79B8-44A4-4BF0-BF7B-F7D6BE515CEE}" dt="2026-08-09T22:34:05.975" v="272" actId="22"/>
          <ac:spMkLst>
            <pc:docMk/>
            <pc:sldMk cId="317812119" sldId="324"/>
            <ac:spMk id="3" creationId="{7E6C12FE-F775-FF73-D370-8ACF60055E4B}"/>
          </ac:spMkLst>
        </pc:spChg>
        <pc:spChg chg="mod">
          <ac:chgData name="Elena Souskou" userId="c77afed4060b30ab" providerId="LiveId" clId="{C36B79B8-44A4-4BF0-BF7B-F7D6BE515CEE}" dt="2026-08-09T22:34:30.125" v="273" actId="26606"/>
          <ac:spMkLst>
            <pc:docMk/>
            <pc:sldMk cId="317812119" sldId="324"/>
            <ac:spMk id="4" creationId="{D593FC3E-1EAF-3884-BFAE-6ACC93CCAC76}"/>
          </ac:spMkLst>
        </pc:spChg>
        <pc:spChg chg="add mod">
          <ac:chgData name="Elena Souskou" userId="c77afed4060b30ab" providerId="LiveId" clId="{C36B79B8-44A4-4BF0-BF7B-F7D6BE515CEE}" dt="2026-08-09T22:39:16.358" v="312" actId="1076"/>
          <ac:spMkLst>
            <pc:docMk/>
            <pc:sldMk cId="317812119" sldId="324"/>
            <ac:spMk id="7" creationId="{4776327E-4E91-3F13-AFEA-52E01AE4142D}"/>
          </ac:spMkLst>
        </pc:spChg>
        <pc:spChg chg="add del">
          <ac:chgData name="Elena Souskou" userId="c77afed4060b30ab" providerId="LiveId" clId="{C36B79B8-44A4-4BF0-BF7B-F7D6BE515CEE}" dt="2026-08-09T22:34:33.575" v="274" actId="478"/>
          <ac:spMkLst>
            <pc:docMk/>
            <pc:sldMk cId="317812119" sldId="324"/>
            <ac:spMk id="10" creationId="{E8399B7D-286C-430B-4AF7-4B0F16E224BE}"/>
          </ac:spMkLst>
        </pc:spChg>
        <pc:spChg chg="add">
          <ac:chgData name="Elena Souskou" userId="c77afed4060b30ab" providerId="LiveId" clId="{C36B79B8-44A4-4BF0-BF7B-F7D6BE515CEE}" dt="2026-08-09T22:34:30.125" v="273" actId="26606"/>
          <ac:spMkLst>
            <pc:docMk/>
            <pc:sldMk cId="317812119" sldId="324"/>
            <ac:spMk id="13" creationId="{1E020063-2385-44AC-BD67-258E1F0B9FCE}"/>
          </ac:spMkLst>
        </pc:spChg>
        <pc:spChg chg="add">
          <ac:chgData name="Elena Souskou" userId="c77afed4060b30ab" providerId="LiveId" clId="{C36B79B8-44A4-4BF0-BF7B-F7D6BE515CEE}" dt="2026-08-09T22:34:30.125" v="273" actId="26606"/>
          <ac:spMkLst>
            <pc:docMk/>
            <pc:sldMk cId="317812119" sldId="324"/>
            <ac:spMk id="15" creationId="{7E014A0B-5338-4077-AFE9-A90D04D4492B}"/>
          </ac:spMkLst>
        </pc:spChg>
        <pc:grpChg chg="add">
          <ac:chgData name="Elena Souskou" userId="c77afed4060b30ab" providerId="LiveId" clId="{C36B79B8-44A4-4BF0-BF7B-F7D6BE515CEE}" dt="2026-08-09T22:34:30.125" v="273" actId="26606"/>
          <ac:grpSpMkLst>
            <pc:docMk/>
            <pc:sldMk cId="317812119" sldId="324"/>
            <ac:grpSpMk id="17" creationId="{78127680-150F-4A90-9950-F66392578116}"/>
          </ac:grpSpMkLst>
        </pc:grpChg>
        <pc:grpChg chg="add">
          <ac:chgData name="Elena Souskou" userId="c77afed4060b30ab" providerId="LiveId" clId="{C36B79B8-44A4-4BF0-BF7B-F7D6BE515CEE}" dt="2026-08-09T22:34:30.125" v="273" actId="26606"/>
          <ac:grpSpMkLst>
            <pc:docMk/>
            <pc:sldMk cId="317812119" sldId="324"/>
            <ac:grpSpMk id="23" creationId="{466920E5-8640-4C24-A775-8647637094A7}"/>
          </ac:grpSpMkLst>
        </pc:grpChg>
        <pc:picChg chg="add del mod ord">
          <ac:chgData name="Elena Souskou" userId="c77afed4060b30ab" providerId="LiveId" clId="{C36B79B8-44A4-4BF0-BF7B-F7D6BE515CEE}" dt="2026-08-09T22:35:33.884" v="281" actId="478"/>
          <ac:picMkLst>
            <pc:docMk/>
            <pc:sldMk cId="317812119" sldId="324"/>
            <ac:picMk id="6" creationId="{96265EE0-42E8-54A9-2C66-4D29B2D3D709}"/>
          </ac:picMkLst>
        </pc:picChg>
      </pc:sldChg>
      <pc:sldChg chg="addSp delSp modSp new mod setBg">
        <pc:chgData name="Elena Souskou" userId="c77afed4060b30ab" providerId="LiveId" clId="{C36B79B8-44A4-4BF0-BF7B-F7D6BE515CEE}" dt="2026-08-10T08:29:15.925" v="1817" actId="255"/>
        <pc:sldMkLst>
          <pc:docMk/>
          <pc:sldMk cId="2287745952" sldId="325"/>
        </pc:sldMkLst>
        <pc:spChg chg="mod">
          <ac:chgData name="Elena Souskou" userId="c77afed4060b30ab" providerId="LiveId" clId="{C36B79B8-44A4-4BF0-BF7B-F7D6BE515CEE}" dt="2026-08-09T23:07:09.579" v="770" actId="255"/>
          <ac:spMkLst>
            <pc:docMk/>
            <pc:sldMk cId="2287745952" sldId="325"/>
            <ac:spMk id="2" creationId="{01133473-5F65-0940-DA1B-8A54B837DC47}"/>
          </ac:spMkLst>
        </pc:spChg>
        <pc:spChg chg="mod">
          <ac:chgData name="Elena Souskou" userId="c77afed4060b30ab" providerId="LiveId" clId="{C36B79B8-44A4-4BF0-BF7B-F7D6BE515CEE}" dt="2026-08-10T08:29:15.925" v="1817" actId="255"/>
          <ac:spMkLst>
            <pc:docMk/>
            <pc:sldMk cId="2287745952" sldId="325"/>
            <ac:spMk id="3" creationId="{0C46A177-02B8-9811-018D-67A6C9A5B714}"/>
          </ac:spMkLst>
        </pc:spChg>
        <pc:spChg chg="mod">
          <ac:chgData name="Elena Souskou" userId="c77afed4060b30ab" providerId="LiveId" clId="{C36B79B8-44A4-4BF0-BF7B-F7D6BE515CEE}" dt="2026-08-09T23:06:57.933" v="769" actId="26606"/>
          <ac:spMkLst>
            <pc:docMk/>
            <pc:sldMk cId="2287745952" sldId="325"/>
            <ac:spMk id="4" creationId="{BFFDB746-2E3A-FD39-C657-098F4E6EE764}"/>
          </ac:spMkLst>
        </pc:spChg>
        <pc:spChg chg="add del">
          <ac:chgData name="Elena Souskou" userId="c77afed4060b30ab" providerId="LiveId" clId="{C36B79B8-44A4-4BF0-BF7B-F7D6BE515CEE}" dt="2026-08-09T23:05:23.182" v="764" actId="26606"/>
          <ac:spMkLst>
            <pc:docMk/>
            <pc:sldMk cId="2287745952" sldId="325"/>
            <ac:spMk id="10" creationId="{1E020063-2385-44AC-BD67-258E1F0B9FCE}"/>
          </ac:spMkLst>
        </pc:spChg>
        <pc:spChg chg="add del">
          <ac:chgData name="Elena Souskou" userId="c77afed4060b30ab" providerId="LiveId" clId="{C36B79B8-44A4-4BF0-BF7B-F7D6BE515CEE}" dt="2026-08-09T23:05:32.784" v="766" actId="26606"/>
          <ac:spMkLst>
            <pc:docMk/>
            <pc:sldMk cId="2287745952" sldId="325"/>
            <ac:spMk id="11" creationId="{EDDBB197-D710-4A4F-A9CA-FD2177498BE8}"/>
          </ac:spMkLst>
        </pc:spChg>
        <pc:spChg chg="add del">
          <ac:chgData name="Elena Souskou" userId="c77afed4060b30ab" providerId="LiveId" clId="{C36B79B8-44A4-4BF0-BF7B-F7D6BE515CEE}" dt="2026-08-09T23:05:23.182" v="764" actId="26606"/>
          <ac:spMkLst>
            <pc:docMk/>
            <pc:sldMk cId="2287745952" sldId="325"/>
            <ac:spMk id="12" creationId="{7E014A0B-5338-4077-AFE9-A90D04D4492B}"/>
          </ac:spMkLst>
        </pc:spChg>
        <pc:spChg chg="add del">
          <ac:chgData name="Elena Souskou" userId="c77afed4060b30ab" providerId="LiveId" clId="{C36B79B8-44A4-4BF0-BF7B-F7D6BE515CEE}" dt="2026-08-09T23:05:32.784" v="766" actId="26606"/>
          <ac:spMkLst>
            <pc:docMk/>
            <pc:sldMk cId="2287745952" sldId="325"/>
            <ac:spMk id="13" creationId="{975D1CFA-2CDB-4B64-BD9F-85744E8DA12F}"/>
          </ac:spMkLst>
        </pc:spChg>
        <pc:spChg chg="add del">
          <ac:chgData name="Elena Souskou" userId="c77afed4060b30ab" providerId="LiveId" clId="{C36B79B8-44A4-4BF0-BF7B-F7D6BE515CEE}" dt="2026-08-09T23:06:57.933" v="769" actId="26606"/>
          <ac:spMkLst>
            <pc:docMk/>
            <pc:sldMk cId="2287745952" sldId="325"/>
            <ac:spMk id="31" creationId="{9F7D5CDA-D291-4307-BF55-1381FED29634}"/>
          </ac:spMkLst>
        </pc:spChg>
        <pc:spChg chg="add">
          <ac:chgData name="Elena Souskou" userId="c77afed4060b30ab" providerId="LiveId" clId="{C36B79B8-44A4-4BF0-BF7B-F7D6BE515CEE}" dt="2026-08-09T23:06:57.933" v="769" actId="26606"/>
          <ac:spMkLst>
            <pc:docMk/>
            <pc:sldMk cId="2287745952" sldId="325"/>
            <ac:spMk id="36" creationId="{889C5E17-24D0-4696-A3C5-A2261FB455FA}"/>
          </ac:spMkLst>
        </pc:spChg>
        <pc:spChg chg="add">
          <ac:chgData name="Elena Souskou" userId="c77afed4060b30ab" providerId="LiveId" clId="{C36B79B8-44A4-4BF0-BF7B-F7D6BE515CEE}" dt="2026-08-09T23:06:57.933" v="769" actId="26606"/>
          <ac:spMkLst>
            <pc:docMk/>
            <pc:sldMk cId="2287745952" sldId="325"/>
            <ac:spMk id="38" creationId="{6929B58F-2358-44CC-ACE5-EF1BD3C6C824}"/>
          </ac:spMkLst>
        </pc:spChg>
        <pc:grpChg chg="add del">
          <ac:chgData name="Elena Souskou" userId="c77afed4060b30ab" providerId="LiveId" clId="{C36B79B8-44A4-4BF0-BF7B-F7D6BE515CEE}" dt="2026-08-09T23:05:23.182" v="764" actId="26606"/>
          <ac:grpSpMkLst>
            <pc:docMk/>
            <pc:sldMk cId="2287745952" sldId="325"/>
            <ac:grpSpMk id="14" creationId="{78127680-150F-4A90-9950-F66392578116}"/>
          </ac:grpSpMkLst>
        </pc:grpChg>
        <pc:grpChg chg="add del">
          <ac:chgData name="Elena Souskou" userId="c77afed4060b30ab" providerId="LiveId" clId="{C36B79B8-44A4-4BF0-BF7B-F7D6BE515CEE}" dt="2026-08-09T23:05:23.182" v="764" actId="26606"/>
          <ac:grpSpMkLst>
            <pc:docMk/>
            <pc:sldMk cId="2287745952" sldId="325"/>
            <ac:grpSpMk id="20" creationId="{466920E5-8640-4C24-A775-8647637094A7}"/>
          </ac:grpSpMkLst>
        </pc:grpChg>
        <pc:grpChg chg="add del">
          <ac:chgData name="Elena Souskou" userId="c77afed4060b30ab" providerId="LiveId" clId="{C36B79B8-44A4-4BF0-BF7B-F7D6BE515CEE}" dt="2026-08-09T23:05:32.784" v="766" actId="26606"/>
          <ac:grpSpMkLst>
            <pc:docMk/>
            <pc:sldMk cId="2287745952" sldId="325"/>
            <ac:grpSpMk id="26" creationId="{25EE5136-01F1-466C-962D-BA9B4C6757AA}"/>
          </ac:grpSpMkLst>
        </pc:grpChg>
        <pc:grpChg chg="add">
          <ac:chgData name="Elena Souskou" userId="c77afed4060b30ab" providerId="LiveId" clId="{C36B79B8-44A4-4BF0-BF7B-F7D6BE515CEE}" dt="2026-08-09T23:06:57.933" v="769" actId="26606"/>
          <ac:grpSpMkLst>
            <pc:docMk/>
            <pc:sldMk cId="2287745952" sldId="325"/>
            <ac:grpSpMk id="40" creationId="{09DA5303-A1AF-4830-806C-51FCD96188B7}"/>
          </ac:grpSpMkLst>
        </pc:grpChg>
        <pc:picChg chg="add del">
          <ac:chgData name="Elena Souskou" userId="c77afed4060b30ab" providerId="LiveId" clId="{C36B79B8-44A4-4BF0-BF7B-F7D6BE515CEE}" dt="2026-08-09T23:05:23.182" v="764" actId="26606"/>
          <ac:picMkLst>
            <pc:docMk/>
            <pc:sldMk cId="2287745952" sldId="325"/>
            <ac:picMk id="6" creationId="{32906C91-4D80-BC43-79E7-86B4012FAEE8}"/>
          </ac:picMkLst>
        </pc:picChg>
        <pc:picChg chg="add del">
          <ac:chgData name="Elena Souskou" userId="c77afed4060b30ab" providerId="LiveId" clId="{C36B79B8-44A4-4BF0-BF7B-F7D6BE515CEE}" dt="2026-08-09T23:05:32.784" v="766" actId="26606"/>
          <ac:picMkLst>
            <pc:docMk/>
            <pc:sldMk cId="2287745952" sldId="325"/>
            <ac:picMk id="8" creationId="{486242E1-3306-5F78-71F1-E609D57C7910}"/>
          </ac:picMkLst>
        </pc:picChg>
        <pc:picChg chg="add del">
          <ac:chgData name="Elena Souskou" userId="c77afed4060b30ab" providerId="LiveId" clId="{C36B79B8-44A4-4BF0-BF7B-F7D6BE515CEE}" dt="2026-08-09T23:06:04.576" v="768" actId="478"/>
          <ac:picMkLst>
            <pc:docMk/>
            <pc:sldMk cId="2287745952" sldId="325"/>
            <ac:picMk id="32" creationId="{F4BCD9DE-9E5B-539C-41A1-516845F34224}"/>
          </ac:picMkLst>
        </pc:picChg>
      </pc:sldChg>
      <pc:sldChg chg="new">
        <pc:chgData name="Elena Souskou" userId="c77afed4060b30ab" providerId="LiveId" clId="{C36B79B8-44A4-4BF0-BF7B-F7D6BE515CEE}" dt="2026-08-10T08:36:55.251" v="1820" actId="680"/>
        <pc:sldMkLst>
          <pc:docMk/>
          <pc:sldMk cId="4238683330" sldId="32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358DA1-0A60-463F-94EF-CDF576D38F4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B507A4C-36D4-4D9B-BB4E-0A11F5DE2631}">
      <dgm:prSet custT="1"/>
      <dgm:spPr/>
      <dgm:t>
        <a:bodyPr/>
        <a:lstStyle/>
        <a:p>
          <a:pPr>
            <a:lnSpc>
              <a:spcPct val="100000"/>
            </a:lnSpc>
          </a:pPr>
          <a:r>
            <a:rPr lang="en-US" sz="2000" dirty="0"/>
            <a:t>Train managers in intercultural communication leadership </a:t>
          </a:r>
        </a:p>
      </dgm:t>
    </dgm:pt>
    <dgm:pt modelId="{B466B01F-ADAB-4C55-B928-918481BD4DF1}" type="parTrans" cxnId="{06EF2D27-5BE3-44D3-930F-B9690E95D5DC}">
      <dgm:prSet/>
      <dgm:spPr/>
      <dgm:t>
        <a:bodyPr/>
        <a:lstStyle/>
        <a:p>
          <a:endParaRPr lang="en-US"/>
        </a:p>
      </dgm:t>
    </dgm:pt>
    <dgm:pt modelId="{6D0D9CC8-DB38-4AB6-BBBD-D172E8AF109C}" type="sibTrans" cxnId="{06EF2D27-5BE3-44D3-930F-B9690E95D5DC}">
      <dgm:prSet/>
      <dgm:spPr/>
      <dgm:t>
        <a:bodyPr/>
        <a:lstStyle/>
        <a:p>
          <a:pPr>
            <a:lnSpc>
              <a:spcPct val="100000"/>
            </a:lnSpc>
          </a:pPr>
          <a:endParaRPr lang="en-US"/>
        </a:p>
      </dgm:t>
    </dgm:pt>
    <dgm:pt modelId="{3F53C1D3-E797-4556-969A-B3DBF5F7C0AD}">
      <dgm:prSet custT="1"/>
      <dgm:spPr/>
      <dgm:t>
        <a:bodyPr/>
        <a:lstStyle/>
        <a:p>
          <a:pPr>
            <a:lnSpc>
              <a:spcPct val="100000"/>
            </a:lnSpc>
          </a:pPr>
          <a:r>
            <a:rPr lang="en-US" sz="2000" dirty="0"/>
            <a:t>Use simple language, pictures, </a:t>
          </a:r>
          <a:r>
            <a:rPr lang="en-US" sz="2000" dirty="0" err="1"/>
            <a:t>colour</a:t>
          </a:r>
          <a:r>
            <a:rPr lang="en-US" sz="2000" dirty="0"/>
            <a:t> coded signs, and clears SOPs</a:t>
          </a:r>
          <a:r>
            <a:rPr lang="en-US" sz="1300" dirty="0"/>
            <a:t>.</a:t>
          </a:r>
        </a:p>
      </dgm:t>
    </dgm:pt>
    <dgm:pt modelId="{0452EA35-F570-461E-A836-D1FE45F1ACE4}" type="parTrans" cxnId="{67649E85-DE89-4C51-8EDF-AEEA9FB3928C}">
      <dgm:prSet/>
      <dgm:spPr/>
      <dgm:t>
        <a:bodyPr/>
        <a:lstStyle/>
        <a:p>
          <a:endParaRPr lang="en-US"/>
        </a:p>
      </dgm:t>
    </dgm:pt>
    <dgm:pt modelId="{2A8D9A1B-1895-4D7A-898C-5C3B39CA1BF4}" type="sibTrans" cxnId="{67649E85-DE89-4C51-8EDF-AEEA9FB3928C}">
      <dgm:prSet/>
      <dgm:spPr/>
      <dgm:t>
        <a:bodyPr/>
        <a:lstStyle/>
        <a:p>
          <a:pPr>
            <a:lnSpc>
              <a:spcPct val="100000"/>
            </a:lnSpc>
          </a:pPr>
          <a:endParaRPr lang="en-US"/>
        </a:p>
      </dgm:t>
    </dgm:pt>
    <dgm:pt modelId="{34D0FC73-7CA8-4566-8AB3-E31DE7714C28}">
      <dgm:prSet custT="1"/>
      <dgm:spPr/>
      <dgm:t>
        <a:bodyPr/>
        <a:lstStyle/>
        <a:p>
          <a:pPr>
            <a:lnSpc>
              <a:spcPct val="100000"/>
            </a:lnSpc>
          </a:pPr>
          <a:r>
            <a:rPr lang="en-US" sz="2000" dirty="0"/>
            <a:t>Introduce multilingual posters, demonstrations videos and practical training sessions </a:t>
          </a:r>
        </a:p>
      </dgm:t>
    </dgm:pt>
    <dgm:pt modelId="{53259418-0A40-4C9F-9F83-854BFD174A5F}" type="parTrans" cxnId="{B23A1279-F98D-4D96-BDB2-46BFE6934B18}">
      <dgm:prSet/>
      <dgm:spPr/>
      <dgm:t>
        <a:bodyPr/>
        <a:lstStyle/>
        <a:p>
          <a:endParaRPr lang="en-US"/>
        </a:p>
      </dgm:t>
    </dgm:pt>
    <dgm:pt modelId="{419019B8-1855-4F2B-BD10-DC15E553626B}" type="sibTrans" cxnId="{B23A1279-F98D-4D96-BDB2-46BFE6934B18}">
      <dgm:prSet/>
      <dgm:spPr/>
      <dgm:t>
        <a:bodyPr/>
        <a:lstStyle/>
        <a:p>
          <a:pPr>
            <a:lnSpc>
              <a:spcPct val="100000"/>
            </a:lnSpc>
          </a:pPr>
          <a:endParaRPr lang="en-US"/>
        </a:p>
      </dgm:t>
    </dgm:pt>
    <dgm:pt modelId="{AAD17486-18DA-4E80-BE14-EA67E367CFCF}">
      <dgm:prSet custT="1"/>
      <dgm:spPr/>
      <dgm:t>
        <a:bodyPr/>
        <a:lstStyle/>
        <a:p>
          <a:pPr>
            <a:lnSpc>
              <a:spcPct val="100000"/>
            </a:lnSpc>
          </a:pPr>
          <a:r>
            <a:rPr lang="en-US" sz="2000" dirty="0"/>
            <a:t>Provide induction training or bilingual supervisors ,refresh training and regular feedback. </a:t>
          </a:r>
        </a:p>
      </dgm:t>
    </dgm:pt>
    <dgm:pt modelId="{E888C07B-3A31-480D-A901-CAFD3E235EF3}" type="parTrans" cxnId="{563B4E08-C186-48D4-9E71-AFC2FF1D2D45}">
      <dgm:prSet/>
      <dgm:spPr/>
      <dgm:t>
        <a:bodyPr/>
        <a:lstStyle/>
        <a:p>
          <a:endParaRPr lang="en-US"/>
        </a:p>
      </dgm:t>
    </dgm:pt>
    <dgm:pt modelId="{C6F1A5C7-408D-4878-885D-6E3C09581C6E}" type="sibTrans" cxnId="{563B4E08-C186-48D4-9E71-AFC2FF1D2D45}">
      <dgm:prSet/>
      <dgm:spPr/>
      <dgm:t>
        <a:bodyPr/>
        <a:lstStyle/>
        <a:p>
          <a:endParaRPr lang="en-US"/>
        </a:p>
      </dgm:t>
    </dgm:pt>
    <dgm:pt modelId="{8D08248F-E435-4765-8215-05D38CC906C3}" type="pres">
      <dgm:prSet presAssocID="{DE358DA1-0A60-463F-94EF-CDF576D38F40}" presName="root" presStyleCnt="0">
        <dgm:presLayoutVars>
          <dgm:dir/>
          <dgm:resizeHandles val="exact"/>
        </dgm:presLayoutVars>
      </dgm:prSet>
      <dgm:spPr/>
    </dgm:pt>
    <dgm:pt modelId="{060A523D-8E71-43A7-803B-3125BAB22B3F}" type="pres">
      <dgm:prSet presAssocID="{DE358DA1-0A60-463F-94EF-CDF576D38F40}" presName="container" presStyleCnt="0">
        <dgm:presLayoutVars>
          <dgm:dir/>
          <dgm:resizeHandles val="exact"/>
        </dgm:presLayoutVars>
      </dgm:prSet>
      <dgm:spPr/>
    </dgm:pt>
    <dgm:pt modelId="{9DCBF38D-A5E8-4FEC-8A8B-882BCFED5BF0}" type="pres">
      <dgm:prSet presAssocID="{CB507A4C-36D4-4D9B-BB4E-0A11F5DE2631}" presName="compNode" presStyleCnt="0"/>
      <dgm:spPr/>
    </dgm:pt>
    <dgm:pt modelId="{9626E37C-FBAB-42BD-A682-147D6DB621CB}" type="pres">
      <dgm:prSet presAssocID="{CB507A4C-36D4-4D9B-BB4E-0A11F5DE2631}" presName="iconBgRect" presStyleLbl="bgShp" presStyleIdx="0" presStyleCnt="4" custLinFactNeighborX="15619" custLinFactNeighborY="-69700"/>
      <dgm:spPr/>
    </dgm:pt>
    <dgm:pt modelId="{CFCCDD93-3E5C-49E1-988A-1215FEAA5A5F}" type="pres">
      <dgm:prSet presAssocID="{CB507A4C-36D4-4D9B-BB4E-0A11F5DE2631}" presName="iconRect" presStyleLbl="node1" presStyleIdx="0" presStyleCnt="4" custLinFactY="-24317" custLinFactNeighborX="29007" custLinFactNeighborY="-10000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at"/>
        </a:ext>
      </dgm:extLst>
    </dgm:pt>
    <dgm:pt modelId="{2A6A6039-3FCA-49ED-AF2D-676111231752}" type="pres">
      <dgm:prSet presAssocID="{CB507A4C-36D4-4D9B-BB4E-0A11F5DE2631}" presName="spaceRect" presStyleCnt="0"/>
      <dgm:spPr/>
    </dgm:pt>
    <dgm:pt modelId="{20BE506D-AE93-4133-8257-01998837359D}" type="pres">
      <dgm:prSet presAssocID="{CB507A4C-36D4-4D9B-BB4E-0A11F5DE2631}" presName="textRect" presStyleLbl="revTx" presStyleIdx="0" presStyleCnt="4" custLinFactNeighborX="3594" custLinFactNeighborY="-74507">
        <dgm:presLayoutVars>
          <dgm:chMax val="1"/>
          <dgm:chPref val="1"/>
        </dgm:presLayoutVars>
      </dgm:prSet>
      <dgm:spPr/>
    </dgm:pt>
    <dgm:pt modelId="{DA84B81F-1358-485B-960B-C54816CA7104}" type="pres">
      <dgm:prSet presAssocID="{6D0D9CC8-DB38-4AB6-BBBD-D172E8AF109C}" presName="sibTrans" presStyleLbl="sibTrans2D1" presStyleIdx="0" presStyleCnt="0"/>
      <dgm:spPr/>
    </dgm:pt>
    <dgm:pt modelId="{B5BEE5E2-4758-4186-9259-3102B3F1EAEC}" type="pres">
      <dgm:prSet presAssocID="{3F53C1D3-E797-4556-969A-B3DBF5F7C0AD}" presName="compNode" presStyleCnt="0"/>
      <dgm:spPr/>
    </dgm:pt>
    <dgm:pt modelId="{7D988964-D776-437E-BDF5-7D65103AF853}" type="pres">
      <dgm:prSet presAssocID="{3F53C1D3-E797-4556-969A-B3DBF5F7C0AD}" presName="iconBgRect" presStyleLbl="bgShp" presStyleIdx="1" presStyleCnt="4" custLinFactNeighborX="7210" custLinFactNeighborY="-92533"/>
      <dgm:spPr/>
    </dgm:pt>
    <dgm:pt modelId="{41D49AF4-F7C5-4091-A687-058730E2726F}" type="pres">
      <dgm:prSet presAssocID="{3F53C1D3-E797-4556-969A-B3DBF5F7C0AD}" presName="iconRect" presStyleLbl="node1" presStyleIdx="1" presStyleCnt="4" custLinFactY="-63683" custLinFactNeighborX="6781" custLinFactNeighborY="-10000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a:ext>
      </dgm:extLst>
    </dgm:pt>
    <dgm:pt modelId="{01DE151C-C2C7-4FB9-9434-DCB33EBB26C5}" type="pres">
      <dgm:prSet presAssocID="{3F53C1D3-E797-4556-969A-B3DBF5F7C0AD}" presName="spaceRect" presStyleCnt="0"/>
      <dgm:spPr/>
    </dgm:pt>
    <dgm:pt modelId="{F9572C4B-4A25-47ED-888E-65CF1884FDBA}" type="pres">
      <dgm:prSet presAssocID="{3F53C1D3-E797-4556-969A-B3DBF5F7C0AD}" presName="textRect" presStyleLbl="revTx" presStyleIdx="1" presStyleCnt="4" custLinFactNeighborX="-3569" custLinFactNeighborY="-87726">
        <dgm:presLayoutVars>
          <dgm:chMax val="1"/>
          <dgm:chPref val="1"/>
        </dgm:presLayoutVars>
      </dgm:prSet>
      <dgm:spPr/>
    </dgm:pt>
    <dgm:pt modelId="{F77EEB70-53B5-4282-A3BC-B51354B860FE}" type="pres">
      <dgm:prSet presAssocID="{2A8D9A1B-1895-4D7A-898C-5C3B39CA1BF4}" presName="sibTrans" presStyleLbl="sibTrans2D1" presStyleIdx="0" presStyleCnt="0"/>
      <dgm:spPr/>
    </dgm:pt>
    <dgm:pt modelId="{3A63400C-7343-4F2F-A4EC-E6E99D91E02A}" type="pres">
      <dgm:prSet presAssocID="{34D0FC73-7CA8-4566-8AB3-E31DE7714C28}" presName="compNode" presStyleCnt="0"/>
      <dgm:spPr/>
    </dgm:pt>
    <dgm:pt modelId="{44E7C08B-95C5-4EC0-B756-1050AA415CB2}" type="pres">
      <dgm:prSet presAssocID="{34D0FC73-7CA8-4566-8AB3-E31DE7714C28}" presName="iconBgRect" presStyleLbl="bgShp" presStyleIdx="2" presStyleCnt="4"/>
      <dgm:spPr/>
    </dgm:pt>
    <dgm:pt modelId="{DA8AE733-36E4-43EC-989A-979E023380B7}" type="pres">
      <dgm:prSet presAssocID="{34D0FC73-7CA8-4566-8AB3-E31DE7714C2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eacher"/>
        </a:ext>
      </dgm:extLst>
    </dgm:pt>
    <dgm:pt modelId="{B8C8F596-786E-4400-AC3D-B5C65142370C}" type="pres">
      <dgm:prSet presAssocID="{34D0FC73-7CA8-4566-8AB3-E31DE7714C28}" presName="spaceRect" presStyleCnt="0"/>
      <dgm:spPr/>
    </dgm:pt>
    <dgm:pt modelId="{1B28C34A-2A6A-4D3D-9FA5-D54BE30CBC0F}" type="pres">
      <dgm:prSet presAssocID="{34D0FC73-7CA8-4566-8AB3-E31DE7714C28}" presName="textRect" presStyleLbl="revTx" presStyleIdx="2" presStyleCnt="4">
        <dgm:presLayoutVars>
          <dgm:chMax val="1"/>
          <dgm:chPref val="1"/>
        </dgm:presLayoutVars>
      </dgm:prSet>
      <dgm:spPr/>
    </dgm:pt>
    <dgm:pt modelId="{EBA476CA-8838-4252-A7F1-ABA95BA2A865}" type="pres">
      <dgm:prSet presAssocID="{419019B8-1855-4F2B-BD10-DC15E553626B}" presName="sibTrans" presStyleLbl="sibTrans2D1" presStyleIdx="0" presStyleCnt="0"/>
      <dgm:spPr/>
    </dgm:pt>
    <dgm:pt modelId="{80C5FFA2-EBD4-462A-811C-B64329655D4E}" type="pres">
      <dgm:prSet presAssocID="{AAD17486-18DA-4E80-BE14-EA67E367CFCF}" presName="compNode" presStyleCnt="0"/>
      <dgm:spPr/>
    </dgm:pt>
    <dgm:pt modelId="{AE67F5DF-5978-44C6-881C-84DF016C1F52}" type="pres">
      <dgm:prSet presAssocID="{AAD17486-18DA-4E80-BE14-EA67E367CFCF}" presName="iconBgRect" presStyleLbl="bgShp" presStyleIdx="3" presStyleCnt="4"/>
      <dgm:spPr/>
    </dgm:pt>
    <dgm:pt modelId="{B3FA0E14-E7ED-49B5-93D7-411C7C8113C8}" type="pres">
      <dgm:prSet presAssocID="{AAD17486-18DA-4E80-BE14-EA67E367CFC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4013ECEC-9C94-4DE0-84CE-CF528878CC22}" type="pres">
      <dgm:prSet presAssocID="{AAD17486-18DA-4E80-BE14-EA67E367CFCF}" presName="spaceRect" presStyleCnt="0"/>
      <dgm:spPr/>
    </dgm:pt>
    <dgm:pt modelId="{44E81D46-6438-487D-AFED-195A5A599E2D}" type="pres">
      <dgm:prSet presAssocID="{AAD17486-18DA-4E80-BE14-EA67E367CFCF}" presName="textRect" presStyleLbl="revTx" presStyleIdx="3" presStyleCnt="4">
        <dgm:presLayoutVars>
          <dgm:chMax val="1"/>
          <dgm:chPref val="1"/>
        </dgm:presLayoutVars>
      </dgm:prSet>
      <dgm:spPr/>
    </dgm:pt>
  </dgm:ptLst>
  <dgm:cxnLst>
    <dgm:cxn modelId="{BD75AA01-52DF-47F9-B5CB-A7DA3ABC5CE3}" type="presOf" srcId="{CB507A4C-36D4-4D9B-BB4E-0A11F5DE2631}" destId="{20BE506D-AE93-4133-8257-01998837359D}" srcOrd="0" destOrd="0" presId="urn:microsoft.com/office/officeart/2018/2/layout/IconCircleList"/>
    <dgm:cxn modelId="{563B4E08-C186-48D4-9E71-AFC2FF1D2D45}" srcId="{DE358DA1-0A60-463F-94EF-CDF576D38F40}" destId="{AAD17486-18DA-4E80-BE14-EA67E367CFCF}" srcOrd="3" destOrd="0" parTransId="{E888C07B-3A31-480D-A901-CAFD3E235EF3}" sibTransId="{C6F1A5C7-408D-4878-885D-6E3C09581C6E}"/>
    <dgm:cxn modelId="{06EF2D27-5BE3-44D3-930F-B9690E95D5DC}" srcId="{DE358DA1-0A60-463F-94EF-CDF576D38F40}" destId="{CB507A4C-36D4-4D9B-BB4E-0A11F5DE2631}" srcOrd="0" destOrd="0" parTransId="{B466B01F-ADAB-4C55-B928-918481BD4DF1}" sibTransId="{6D0D9CC8-DB38-4AB6-BBBD-D172E8AF109C}"/>
    <dgm:cxn modelId="{90A64437-0B96-4FC9-899F-8C63CA8BF0CF}" type="presOf" srcId="{AAD17486-18DA-4E80-BE14-EA67E367CFCF}" destId="{44E81D46-6438-487D-AFED-195A5A599E2D}" srcOrd="0" destOrd="0" presId="urn:microsoft.com/office/officeart/2018/2/layout/IconCircleList"/>
    <dgm:cxn modelId="{7E772477-0EB0-442E-9F35-80FA7259794A}" type="presOf" srcId="{DE358DA1-0A60-463F-94EF-CDF576D38F40}" destId="{8D08248F-E435-4765-8215-05D38CC906C3}" srcOrd="0" destOrd="0" presId="urn:microsoft.com/office/officeart/2018/2/layout/IconCircleList"/>
    <dgm:cxn modelId="{B23A1279-F98D-4D96-BDB2-46BFE6934B18}" srcId="{DE358DA1-0A60-463F-94EF-CDF576D38F40}" destId="{34D0FC73-7CA8-4566-8AB3-E31DE7714C28}" srcOrd="2" destOrd="0" parTransId="{53259418-0A40-4C9F-9F83-854BFD174A5F}" sibTransId="{419019B8-1855-4F2B-BD10-DC15E553626B}"/>
    <dgm:cxn modelId="{67649E85-DE89-4C51-8EDF-AEEA9FB3928C}" srcId="{DE358DA1-0A60-463F-94EF-CDF576D38F40}" destId="{3F53C1D3-E797-4556-969A-B3DBF5F7C0AD}" srcOrd="1" destOrd="0" parTransId="{0452EA35-F570-461E-A836-D1FE45F1ACE4}" sibTransId="{2A8D9A1B-1895-4D7A-898C-5C3B39CA1BF4}"/>
    <dgm:cxn modelId="{1A7ED9B8-C08B-4F24-AB4D-6B37645FEE91}" type="presOf" srcId="{3F53C1D3-E797-4556-969A-B3DBF5F7C0AD}" destId="{F9572C4B-4A25-47ED-888E-65CF1884FDBA}" srcOrd="0" destOrd="0" presId="urn:microsoft.com/office/officeart/2018/2/layout/IconCircleList"/>
    <dgm:cxn modelId="{042A89C7-06E6-4E8E-9EAB-47F4BD9CAE35}" type="presOf" srcId="{419019B8-1855-4F2B-BD10-DC15E553626B}" destId="{EBA476CA-8838-4252-A7F1-ABA95BA2A865}" srcOrd="0" destOrd="0" presId="urn:microsoft.com/office/officeart/2018/2/layout/IconCircleList"/>
    <dgm:cxn modelId="{386B1CD1-2639-4E4F-BFC8-A6B7442ECC13}" type="presOf" srcId="{6D0D9CC8-DB38-4AB6-BBBD-D172E8AF109C}" destId="{DA84B81F-1358-485B-960B-C54816CA7104}" srcOrd="0" destOrd="0" presId="urn:microsoft.com/office/officeart/2018/2/layout/IconCircleList"/>
    <dgm:cxn modelId="{D80085E3-C49A-46DE-BE2E-B870FCF5C74F}" type="presOf" srcId="{2A8D9A1B-1895-4D7A-898C-5C3B39CA1BF4}" destId="{F77EEB70-53B5-4282-A3BC-B51354B860FE}" srcOrd="0" destOrd="0" presId="urn:microsoft.com/office/officeart/2018/2/layout/IconCircleList"/>
    <dgm:cxn modelId="{64B0B4E4-4785-42D1-84D1-0F4FE3359321}" type="presOf" srcId="{34D0FC73-7CA8-4566-8AB3-E31DE7714C28}" destId="{1B28C34A-2A6A-4D3D-9FA5-D54BE30CBC0F}" srcOrd="0" destOrd="0" presId="urn:microsoft.com/office/officeart/2018/2/layout/IconCircleList"/>
    <dgm:cxn modelId="{2FF1EB84-F34B-46F6-867B-E84217DEA83C}" type="presParOf" srcId="{8D08248F-E435-4765-8215-05D38CC906C3}" destId="{060A523D-8E71-43A7-803B-3125BAB22B3F}" srcOrd="0" destOrd="0" presId="urn:microsoft.com/office/officeart/2018/2/layout/IconCircleList"/>
    <dgm:cxn modelId="{DBE43CAE-4D27-4D11-A068-FD79383C40A2}" type="presParOf" srcId="{060A523D-8E71-43A7-803B-3125BAB22B3F}" destId="{9DCBF38D-A5E8-4FEC-8A8B-882BCFED5BF0}" srcOrd="0" destOrd="0" presId="urn:microsoft.com/office/officeart/2018/2/layout/IconCircleList"/>
    <dgm:cxn modelId="{E5B7585B-04E9-48E5-86DC-96A62408938F}" type="presParOf" srcId="{9DCBF38D-A5E8-4FEC-8A8B-882BCFED5BF0}" destId="{9626E37C-FBAB-42BD-A682-147D6DB621CB}" srcOrd="0" destOrd="0" presId="urn:microsoft.com/office/officeart/2018/2/layout/IconCircleList"/>
    <dgm:cxn modelId="{C1485996-3571-4A10-9779-F3C7C2870BCF}" type="presParOf" srcId="{9DCBF38D-A5E8-4FEC-8A8B-882BCFED5BF0}" destId="{CFCCDD93-3E5C-49E1-988A-1215FEAA5A5F}" srcOrd="1" destOrd="0" presId="urn:microsoft.com/office/officeart/2018/2/layout/IconCircleList"/>
    <dgm:cxn modelId="{DFD14B99-9421-4523-AE78-D9FA16CD5A2F}" type="presParOf" srcId="{9DCBF38D-A5E8-4FEC-8A8B-882BCFED5BF0}" destId="{2A6A6039-3FCA-49ED-AF2D-676111231752}" srcOrd="2" destOrd="0" presId="urn:microsoft.com/office/officeart/2018/2/layout/IconCircleList"/>
    <dgm:cxn modelId="{7CB48A59-54F8-4ABA-9CD0-9DFF40833404}" type="presParOf" srcId="{9DCBF38D-A5E8-4FEC-8A8B-882BCFED5BF0}" destId="{20BE506D-AE93-4133-8257-01998837359D}" srcOrd="3" destOrd="0" presId="urn:microsoft.com/office/officeart/2018/2/layout/IconCircleList"/>
    <dgm:cxn modelId="{3771E56D-86EC-4A64-91F5-D7D72B0C145F}" type="presParOf" srcId="{060A523D-8E71-43A7-803B-3125BAB22B3F}" destId="{DA84B81F-1358-485B-960B-C54816CA7104}" srcOrd="1" destOrd="0" presId="urn:microsoft.com/office/officeart/2018/2/layout/IconCircleList"/>
    <dgm:cxn modelId="{AE6C5396-EF1A-4ACA-9BBD-D790BB2369DB}" type="presParOf" srcId="{060A523D-8E71-43A7-803B-3125BAB22B3F}" destId="{B5BEE5E2-4758-4186-9259-3102B3F1EAEC}" srcOrd="2" destOrd="0" presId="urn:microsoft.com/office/officeart/2018/2/layout/IconCircleList"/>
    <dgm:cxn modelId="{78AD64F4-E51C-4553-8207-3FFF9DEF88EB}" type="presParOf" srcId="{B5BEE5E2-4758-4186-9259-3102B3F1EAEC}" destId="{7D988964-D776-437E-BDF5-7D65103AF853}" srcOrd="0" destOrd="0" presId="urn:microsoft.com/office/officeart/2018/2/layout/IconCircleList"/>
    <dgm:cxn modelId="{51FA651B-54B1-4A4B-BF9E-A68A686A2483}" type="presParOf" srcId="{B5BEE5E2-4758-4186-9259-3102B3F1EAEC}" destId="{41D49AF4-F7C5-4091-A687-058730E2726F}" srcOrd="1" destOrd="0" presId="urn:microsoft.com/office/officeart/2018/2/layout/IconCircleList"/>
    <dgm:cxn modelId="{EAADC64E-8DF9-4D9A-A53D-F91C250EA93D}" type="presParOf" srcId="{B5BEE5E2-4758-4186-9259-3102B3F1EAEC}" destId="{01DE151C-C2C7-4FB9-9434-DCB33EBB26C5}" srcOrd="2" destOrd="0" presId="urn:microsoft.com/office/officeart/2018/2/layout/IconCircleList"/>
    <dgm:cxn modelId="{F9EED382-2DFC-4D4F-B410-0EC4D4F643FB}" type="presParOf" srcId="{B5BEE5E2-4758-4186-9259-3102B3F1EAEC}" destId="{F9572C4B-4A25-47ED-888E-65CF1884FDBA}" srcOrd="3" destOrd="0" presId="urn:microsoft.com/office/officeart/2018/2/layout/IconCircleList"/>
    <dgm:cxn modelId="{32A0CB78-F7B8-4CEC-9106-8A5B79060289}" type="presParOf" srcId="{060A523D-8E71-43A7-803B-3125BAB22B3F}" destId="{F77EEB70-53B5-4282-A3BC-B51354B860FE}" srcOrd="3" destOrd="0" presId="urn:microsoft.com/office/officeart/2018/2/layout/IconCircleList"/>
    <dgm:cxn modelId="{F74D909E-4E66-40C9-BBF3-99201314280D}" type="presParOf" srcId="{060A523D-8E71-43A7-803B-3125BAB22B3F}" destId="{3A63400C-7343-4F2F-A4EC-E6E99D91E02A}" srcOrd="4" destOrd="0" presId="urn:microsoft.com/office/officeart/2018/2/layout/IconCircleList"/>
    <dgm:cxn modelId="{EE5A9484-E35A-4014-8C19-04B1A08BD6CE}" type="presParOf" srcId="{3A63400C-7343-4F2F-A4EC-E6E99D91E02A}" destId="{44E7C08B-95C5-4EC0-B756-1050AA415CB2}" srcOrd="0" destOrd="0" presId="urn:microsoft.com/office/officeart/2018/2/layout/IconCircleList"/>
    <dgm:cxn modelId="{4DA16BDF-D2A2-4CD8-9757-E29DDE331A7D}" type="presParOf" srcId="{3A63400C-7343-4F2F-A4EC-E6E99D91E02A}" destId="{DA8AE733-36E4-43EC-989A-979E023380B7}" srcOrd="1" destOrd="0" presId="urn:microsoft.com/office/officeart/2018/2/layout/IconCircleList"/>
    <dgm:cxn modelId="{EF986EBC-7482-4534-B4B6-34AB89CA4B27}" type="presParOf" srcId="{3A63400C-7343-4F2F-A4EC-E6E99D91E02A}" destId="{B8C8F596-786E-4400-AC3D-B5C65142370C}" srcOrd="2" destOrd="0" presId="urn:microsoft.com/office/officeart/2018/2/layout/IconCircleList"/>
    <dgm:cxn modelId="{92EC68F7-374F-4D08-92B7-E2E1C7A037D6}" type="presParOf" srcId="{3A63400C-7343-4F2F-A4EC-E6E99D91E02A}" destId="{1B28C34A-2A6A-4D3D-9FA5-D54BE30CBC0F}" srcOrd="3" destOrd="0" presId="urn:microsoft.com/office/officeart/2018/2/layout/IconCircleList"/>
    <dgm:cxn modelId="{B0BC388F-BB6A-406E-A8B4-C0F9EADB6184}" type="presParOf" srcId="{060A523D-8E71-43A7-803B-3125BAB22B3F}" destId="{EBA476CA-8838-4252-A7F1-ABA95BA2A865}" srcOrd="5" destOrd="0" presId="urn:microsoft.com/office/officeart/2018/2/layout/IconCircleList"/>
    <dgm:cxn modelId="{7169C490-A8A2-4B4F-83BD-FD32F8695954}" type="presParOf" srcId="{060A523D-8E71-43A7-803B-3125BAB22B3F}" destId="{80C5FFA2-EBD4-462A-811C-B64329655D4E}" srcOrd="6" destOrd="0" presId="urn:microsoft.com/office/officeart/2018/2/layout/IconCircleList"/>
    <dgm:cxn modelId="{4E69B2B7-0B74-48A4-8122-616BE91D7F01}" type="presParOf" srcId="{80C5FFA2-EBD4-462A-811C-B64329655D4E}" destId="{AE67F5DF-5978-44C6-881C-84DF016C1F52}" srcOrd="0" destOrd="0" presId="urn:microsoft.com/office/officeart/2018/2/layout/IconCircleList"/>
    <dgm:cxn modelId="{78FBCF77-7DC1-4B06-A091-E33D0D614408}" type="presParOf" srcId="{80C5FFA2-EBD4-462A-811C-B64329655D4E}" destId="{B3FA0E14-E7ED-49B5-93D7-411C7C8113C8}" srcOrd="1" destOrd="0" presId="urn:microsoft.com/office/officeart/2018/2/layout/IconCircleList"/>
    <dgm:cxn modelId="{296DF316-1F04-428D-A136-982D5FBEBCAA}" type="presParOf" srcId="{80C5FFA2-EBD4-462A-811C-B64329655D4E}" destId="{4013ECEC-9C94-4DE0-84CE-CF528878CC22}" srcOrd="2" destOrd="0" presId="urn:microsoft.com/office/officeart/2018/2/layout/IconCircleList"/>
    <dgm:cxn modelId="{7F5570C6-ACF0-4FA3-81DE-D7F5104430EB}" type="presParOf" srcId="{80C5FFA2-EBD4-462A-811C-B64329655D4E}" destId="{44E81D46-6438-487D-AFED-195A5A599E2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6E37C-FBAB-42BD-A682-147D6DB621CB}">
      <dsp:nvSpPr>
        <dsp:cNvPr id="0" name=""/>
        <dsp:cNvSpPr/>
      </dsp:nvSpPr>
      <dsp:spPr>
        <a:xfrm>
          <a:off x="149877" y="865640"/>
          <a:ext cx="818177" cy="818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CCDD93-3E5C-49E1-988A-1215FEAA5A5F}">
      <dsp:nvSpPr>
        <dsp:cNvPr id="0" name=""/>
        <dsp:cNvSpPr/>
      </dsp:nvSpPr>
      <dsp:spPr>
        <a:xfrm>
          <a:off x="331554" y="1017789"/>
          <a:ext cx="474543" cy="4745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BE506D-AE93-4133-8257-01998837359D}">
      <dsp:nvSpPr>
        <dsp:cNvPr id="0" name=""/>
        <dsp:cNvSpPr/>
      </dsp:nvSpPr>
      <dsp:spPr>
        <a:xfrm>
          <a:off x="1084899" y="826310"/>
          <a:ext cx="1928561" cy="81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Train managers in intercultural communication leadership </a:t>
          </a:r>
        </a:p>
      </dsp:txBody>
      <dsp:txXfrm>
        <a:off x="1084899" y="826310"/>
        <a:ext cx="1928561" cy="818177"/>
      </dsp:txXfrm>
    </dsp:sp>
    <dsp:sp modelId="{7D988964-D776-437E-BDF5-7D65103AF853}">
      <dsp:nvSpPr>
        <dsp:cNvPr id="0" name=""/>
        <dsp:cNvSpPr/>
      </dsp:nvSpPr>
      <dsp:spPr>
        <a:xfrm>
          <a:off x="3339176" y="678825"/>
          <a:ext cx="818177" cy="818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49AF4-F7C5-4091-A687-058730E2726F}">
      <dsp:nvSpPr>
        <dsp:cNvPr id="0" name=""/>
        <dsp:cNvSpPr/>
      </dsp:nvSpPr>
      <dsp:spPr>
        <a:xfrm>
          <a:off x="3484182" y="830980"/>
          <a:ext cx="474543" cy="4745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572C4B-4A25-47ED-888E-65CF1884FDBA}">
      <dsp:nvSpPr>
        <dsp:cNvPr id="0" name=""/>
        <dsp:cNvSpPr/>
      </dsp:nvSpPr>
      <dsp:spPr>
        <a:xfrm>
          <a:off x="4204857" y="718155"/>
          <a:ext cx="1928561" cy="81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Use simple language, pictures, </a:t>
          </a:r>
          <a:r>
            <a:rPr lang="en-US" sz="2000" kern="1200" dirty="0" err="1"/>
            <a:t>colour</a:t>
          </a:r>
          <a:r>
            <a:rPr lang="en-US" sz="2000" kern="1200" dirty="0"/>
            <a:t> coded signs, and clears SOPs</a:t>
          </a:r>
          <a:r>
            <a:rPr lang="en-US" sz="1300" kern="1200" dirty="0"/>
            <a:t>.</a:t>
          </a:r>
        </a:p>
      </dsp:txBody>
      <dsp:txXfrm>
        <a:off x="4204857" y="718155"/>
        <a:ext cx="1928561" cy="818177"/>
      </dsp:txXfrm>
    </dsp:sp>
    <dsp:sp modelId="{44E7C08B-95C5-4EC0-B756-1050AA415CB2}">
      <dsp:nvSpPr>
        <dsp:cNvPr id="0" name=""/>
        <dsp:cNvSpPr/>
      </dsp:nvSpPr>
      <dsp:spPr>
        <a:xfrm>
          <a:off x="22086" y="3177448"/>
          <a:ext cx="818177" cy="818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8AE733-36E4-43EC-989A-979E023380B7}">
      <dsp:nvSpPr>
        <dsp:cNvPr id="0" name=""/>
        <dsp:cNvSpPr/>
      </dsp:nvSpPr>
      <dsp:spPr>
        <a:xfrm>
          <a:off x="193903" y="3349265"/>
          <a:ext cx="474543" cy="4745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28C34A-2A6A-4D3D-9FA5-D54BE30CBC0F}">
      <dsp:nvSpPr>
        <dsp:cNvPr id="0" name=""/>
        <dsp:cNvSpPr/>
      </dsp:nvSpPr>
      <dsp:spPr>
        <a:xfrm>
          <a:off x="1015587" y="3177448"/>
          <a:ext cx="1928561" cy="81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Introduce multilingual posters, demonstrations videos and practical training sessions </a:t>
          </a:r>
        </a:p>
      </dsp:txBody>
      <dsp:txXfrm>
        <a:off x="1015587" y="3177448"/>
        <a:ext cx="1928561" cy="818177"/>
      </dsp:txXfrm>
    </dsp:sp>
    <dsp:sp modelId="{AE67F5DF-5978-44C6-881C-84DF016C1F52}">
      <dsp:nvSpPr>
        <dsp:cNvPr id="0" name=""/>
        <dsp:cNvSpPr/>
      </dsp:nvSpPr>
      <dsp:spPr>
        <a:xfrm>
          <a:off x="3280186" y="3177448"/>
          <a:ext cx="818177" cy="8181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FA0E14-E7ED-49B5-93D7-411C7C8113C8}">
      <dsp:nvSpPr>
        <dsp:cNvPr id="0" name=""/>
        <dsp:cNvSpPr/>
      </dsp:nvSpPr>
      <dsp:spPr>
        <a:xfrm>
          <a:off x="3452003" y="3349265"/>
          <a:ext cx="474543" cy="4745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E81D46-6438-487D-AFED-195A5A599E2D}">
      <dsp:nvSpPr>
        <dsp:cNvPr id="0" name=""/>
        <dsp:cNvSpPr/>
      </dsp:nvSpPr>
      <dsp:spPr>
        <a:xfrm>
          <a:off x="4273687" y="3177448"/>
          <a:ext cx="1928561" cy="81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Provide induction training or bilingual supervisors ,refresh training and regular feedback. </a:t>
          </a:r>
        </a:p>
      </dsp:txBody>
      <dsp:txXfrm>
        <a:off x="4273687" y="3177448"/>
        <a:ext cx="1928561" cy="81817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9A45A9-8069-2F41-B366-EE63EB4F3657}"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EAFF3B-1992-584F-82AE-62AEF00FE458}" type="slidenum">
              <a:rPr lang="en-GB" smtClean="0"/>
              <a:t>‹#›</a:t>
            </a:fld>
            <a:endParaRPr lang="en-GB"/>
          </a:p>
        </p:txBody>
      </p:sp>
    </p:spTree>
    <p:extLst>
      <p:ext uri="{BB962C8B-B14F-4D97-AF65-F5344CB8AC3E}">
        <p14:creationId xmlns:p14="http://schemas.microsoft.com/office/powerpoint/2010/main" val="2510433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EAFF3B-1992-584F-82AE-62AEF00FE458}" type="slidenum">
              <a:rPr lang="en-GB" smtClean="0"/>
              <a:t>9</a:t>
            </a:fld>
            <a:endParaRPr lang="en-GB"/>
          </a:p>
        </p:txBody>
      </p:sp>
    </p:spTree>
    <p:extLst>
      <p:ext uri="{BB962C8B-B14F-4D97-AF65-F5344CB8AC3E}">
        <p14:creationId xmlns:p14="http://schemas.microsoft.com/office/powerpoint/2010/main" val="2155672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EAFF3B-1992-584F-82AE-62AEF00FE458}" type="slidenum">
              <a:rPr lang="en-GB" smtClean="0"/>
              <a:t>11</a:t>
            </a:fld>
            <a:endParaRPr lang="en-GB"/>
          </a:p>
        </p:txBody>
      </p:sp>
    </p:spTree>
    <p:extLst>
      <p:ext uri="{BB962C8B-B14F-4D97-AF65-F5344CB8AC3E}">
        <p14:creationId xmlns:p14="http://schemas.microsoft.com/office/powerpoint/2010/main" val="978965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txBody>
          <a:bodyPr/>
          <a:lstStyle/>
          <a:p>
            <a:endParaRPr lang="en-GB"/>
          </a:p>
        </p:txBody>
      </p:sp>
      <p:sp>
        <p:nvSpPr>
          <p:cNvPr id="3" name="Заметки 2"/>
          <p:cNvSpPr>
            <a:spLocks noGrp="1"/>
          </p:cNvSpPr>
          <p:nvPr>
            <p:ph type="body" idx="1"/>
          </p:nvPr>
        </p:nvSpPr>
        <p:spPr/>
        <p:txBody>
          <a:bodyPr/>
          <a:lstStyle/>
          <a:p>
            <a:endParaRPr lang="en-GB" dirty="0"/>
          </a:p>
        </p:txBody>
      </p:sp>
      <p:sp>
        <p:nvSpPr>
          <p:cNvPr id="4" name="Номер слайда 3"/>
          <p:cNvSpPr>
            <a:spLocks noGrp="1"/>
          </p:cNvSpPr>
          <p:nvPr>
            <p:ph type="sldNum" sz="quarter" idx="5"/>
          </p:nvPr>
        </p:nvSpPr>
        <p:spPr/>
        <p:txBody>
          <a:bodyPr/>
          <a:lstStyle/>
          <a:p>
            <a:fld id="{D4EAFF3B-1992-584F-82AE-62AEF00FE458}" type="slidenum">
              <a:rPr lang="en-GB" smtClean="0"/>
              <a:t>24</a:t>
            </a:fld>
            <a:endParaRPr lang="en-GB"/>
          </a:p>
        </p:txBody>
      </p:sp>
    </p:spTree>
    <p:extLst>
      <p:ext uri="{BB962C8B-B14F-4D97-AF65-F5344CB8AC3E}">
        <p14:creationId xmlns:p14="http://schemas.microsoft.com/office/powerpoint/2010/main" val="1263344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txBody>
          <a:bodyPr/>
          <a:lstStyle/>
          <a:p>
            <a:endParaRPr lang="en-GB"/>
          </a:p>
        </p:txBody>
      </p:sp>
      <p:sp>
        <p:nvSpPr>
          <p:cNvPr id="3" name="Заметки 2"/>
          <p:cNvSpPr>
            <a:spLocks noGrp="1"/>
          </p:cNvSpPr>
          <p:nvPr>
            <p:ph type="body" idx="1"/>
          </p:nvPr>
        </p:nvSpPr>
        <p:spPr/>
        <p:txBody>
          <a:bodyPr/>
          <a:lstStyle/>
          <a:p>
            <a:endParaRPr lang="en-GB" dirty="0"/>
          </a:p>
        </p:txBody>
      </p:sp>
      <p:sp>
        <p:nvSpPr>
          <p:cNvPr id="4" name="Номер слайда 3"/>
          <p:cNvSpPr>
            <a:spLocks noGrp="1"/>
          </p:cNvSpPr>
          <p:nvPr>
            <p:ph type="sldNum" sz="quarter" idx="5"/>
          </p:nvPr>
        </p:nvSpPr>
        <p:spPr/>
        <p:txBody>
          <a:bodyPr/>
          <a:lstStyle/>
          <a:p>
            <a:fld id="{D4EAFF3B-1992-584F-82AE-62AEF00FE458}" type="slidenum">
              <a:rPr lang="en-GB" smtClean="0"/>
              <a:t>26</a:t>
            </a:fld>
            <a:endParaRPr lang="en-GB"/>
          </a:p>
        </p:txBody>
      </p:sp>
    </p:spTree>
    <p:extLst>
      <p:ext uri="{BB962C8B-B14F-4D97-AF65-F5344CB8AC3E}">
        <p14:creationId xmlns:p14="http://schemas.microsoft.com/office/powerpoint/2010/main" val="26197844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EAFF3B-1992-584F-82AE-62AEF00FE458}" type="slidenum">
              <a:rPr lang="en-GB" smtClean="0"/>
              <a:t>27</a:t>
            </a:fld>
            <a:endParaRPr lang="en-GB"/>
          </a:p>
        </p:txBody>
      </p:sp>
    </p:spTree>
    <p:extLst>
      <p:ext uri="{BB962C8B-B14F-4D97-AF65-F5344CB8AC3E}">
        <p14:creationId xmlns:p14="http://schemas.microsoft.com/office/powerpoint/2010/main" val="1977671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EAFF3B-1992-584F-82AE-62AEF00FE458}" type="slidenum">
              <a:rPr lang="en-GB" smtClean="0"/>
              <a:t>28</a:t>
            </a:fld>
            <a:endParaRPr lang="en-GB"/>
          </a:p>
        </p:txBody>
      </p:sp>
    </p:spTree>
    <p:extLst>
      <p:ext uri="{BB962C8B-B14F-4D97-AF65-F5344CB8AC3E}">
        <p14:creationId xmlns:p14="http://schemas.microsoft.com/office/powerpoint/2010/main" val="2794486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492F264C-385C-E84A-871A-A91E0AF20CAE}" type="datetime1">
              <a:rPr lang="en-GB" smtClean="0"/>
              <a:t>10/08/2026</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01C337BF-ED8E-7E49-AD4B-E9C3E05EA2FD}" type="datetime1">
              <a:rPr lang="en-GB" smtClean="0"/>
              <a:t>10/08/2026</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16ECDE2D-BFC1-B24E-8801-A205F2B05361}" type="datetime1">
              <a:rPr lang="en-GB" smtClean="0"/>
              <a:t>10/08/2026</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2D47416E-A703-9E49-B5C0-21196E29095B}" type="datetime1">
              <a:rPr lang="en-GB" smtClean="0"/>
              <a:t>10/08/2026</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2E82811A-0225-0A40-B7B6-B3BC4D1C4BE2}" type="datetime1">
              <a:rPr lang="en-GB" smtClean="0"/>
              <a:t>10/08/2026</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DD3DB949-743F-4940-B6F4-0805E4A8AF21}" type="datetime1">
              <a:rPr lang="en-GB" smtClean="0"/>
              <a:t>10/08/2026</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502D4CED-7D6A-104F-81B7-58562B8C9AF4}" type="datetime1">
              <a:rPr lang="en-GB" smtClean="0"/>
              <a:t>10/08/2026</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3E007DDA-6893-164B-A26A-CF6288E77694}" type="datetime1">
              <a:rPr lang="en-GB" smtClean="0"/>
              <a:t>10/08/2026</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56FFD975-397D-5845-BA44-E1C4644C5C66}" type="datetime1">
              <a:rPr lang="en-GB" smtClean="0"/>
              <a:t>10/08/2026</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34979A09-D084-5647-A33D-6B2E97E35886}" type="datetime1">
              <a:rPr lang="en-GB" smtClean="0"/>
              <a:t>10/08/2026</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72611787-C1F6-BD40-B0A3-1F51FB447D3A}" type="datetime1">
              <a:rPr lang="en-GB" smtClean="0"/>
              <a:t>10/08/2026</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94FAE6-10D4-D445-ABC3-BF4F5EFD7F3B}" type="datetime1">
              <a:rPr lang="en-GB" smtClean="0"/>
              <a:t>10/08/2026</a:t>
            </a:fld>
            <a:endParaRPr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slides/_rels/slide25.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svg"/><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2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23.svg"/><Relationship Id="rId4" Type="http://schemas.openxmlformats.org/officeDocument/2006/relationships/image" Target="../media/image22.sv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hse.gov.uk/food/migrant.htm" TargetMode="External"/><Relationship Id="rId3" Type="http://schemas.openxmlformats.org/officeDocument/2006/relationships/hyperlink" Target="https://www.acas.org.uk/" TargetMode="External"/><Relationship Id="rId7" Type="http://schemas.openxmlformats.org/officeDocument/2006/relationships/hyperlink" Target="https://www.hse.gov.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frequentflyers.ru/wp-content/uploads/2020/09/dmefood1.jpg" TargetMode="External"/><Relationship Id="rId5" Type="http://schemas.openxmlformats.org/officeDocument/2006/relationships/hyperlink" Target="https://www.food.gov.uk/business-guidance/" TargetMode="External"/><Relationship Id="rId10" Type="http://schemas.openxmlformats.org/officeDocument/2006/relationships/hyperlink" Target="https://www.who.int/publications/i/item/" TargetMode="External"/><Relationship Id="rId4" Type="http://schemas.openxmlformats.org/officeDocument/2006/relationships/hyperlink" Target="https://www.cipd.org/" TargetMode="External"/><Relationship Id="rId9" Type="http://schemas.openxmlformats.org/officeDocument/2006/relationships/hyperlink" Target="https://www.mindtools.com/"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1179226" y="1630109"/>
            <a:ext cx="9833548" cy="1325563"/>
          </a:xfrm>
        </p:spPr>
        <p:txBody>
          <a:bodyPr anchor="b">
            <a:noAutofit/>
          </a:bodyPr>
          <a:lstStyle/>
          <a:p>
            <a:pPr algn="ctr"/>
            <a:r>
              <a:rPr kumimoji="0" lang="en-GB" b="0" i="0" u="none" strike="noStrike" kern="1200" cap="none" spc="0" normalizeH="0" baseline="0" noProof="0" dirty="0">
                <a:ln>
                  <a:noFill/>
                </a:ln>
                <a:effectLst/>
                <a:uLnTx/>
                <a:uFillTx/>
                <a:ea typeface="+mj-ea"/>
                <a:cs typeface="+mj-cs"/>
              </a:rPr>
              <a:t>LCLM4003 Effective Teamwork and Communication </a:t>
            </a:r>
            <a:br>
              <a:rPr kumimoji="0" lang="en-GB" b="0" i="0" u="none" strike="noStrike" kern="1200" cap="none" spc="0" normalizeH="0" baseline="0" noProof="0" dirty="0">
                <a:ln>
                  <a:noFill/>
                </a:ln>
                <a:solidFill>
                  <a:schemeClr val="tx2"/>
                </a:solidFill>
                <a:effectLst/>
                <a:uLnTx/>
                <a:uFillTx/>
                <a:latin typeface="Aptos Display" panose="02110004020202020204"/>
                <a:ea typeface="+mj-ea"/>
                <a:cs typeface="+mj-cs"/>
              </a:rPr>
            </a:br>
            <a:br>
              <a:rPr kumimoji="0" lang="en-GB" b="0" i="0" u="none" strike="noStrike" kern="1200" cap="none" spc="0" normalizeH="0" baseline="0" noProof="0" dirty="0">
                <a:ln>
                  <a:noFill/>
                </a:ln>
                <a:solidFill>
                  <a:schemeClr val="tx2"/>
                </a:solidFill>
                <a:effectLst/>
                <a:uLnTx/>
                <a:uFillTx/>
                <a:latin typeface="Aptos Display" panose="02110004020202020204"/>
                <a:ea typeface="+mj-ea"/>
                <a:cs typeface="+mj-cs"/>
              </a:rPr>
            </a:br>
            <a:endParaRPr lang="en-GB" dirty="0">
              <a:solidFill>
                <a:schemeClr val="tx2"/>
              </a:solidFill>
            </a:endParaRPr>
          </a:p>
        </p:txBody>
      </p:sp>
      <p:grpSp>
        <p:nvGrpSpPr>
          <p:cNvPr id="14" name="Group 1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a:xfrm>
            <a:off x="947000" y="2099052"/>
            <a:ext cx="10065774" cy="3968529"/>
          </a:xfrm>
        </p:spPr>
        <p:txBody>
          <a:bodyPr>
            <a:normAutofit fontScale="92500" lnSpcReduction="10000"/>
          </a:bodyPr>
          <a:lstStyle/>
          <a:p>
            <a:pPr marL="0" indent="0">
              <a:lnSpc>
                <a:spcPct val="160000"/>
              </a:lnSpc>
              <a:buNone/>
            </a:pPr>
            <a:r>
              <a:rPr lang="en-GB" sz="2400" b="1" dirty="0">
                <a:latin typeface="Aptos" panose="020B0004020202020204" pitchFamily="34" charset="0"/>
              </a:rPr>
              <a:t>ASSIGNMENT 2: Group Presentation </a:t>
            </a:r>
          </a:p>
          <a:p>
            <a:pPr marL="0" indent="0">
              <a:buNone/>
            </a:pPr>
            <a:r>
              <a:rPr lang="en-GB" sz="2400" b="1" dirty="0">
                <a:latin typeface="Aptos" panose="020B0004020202020204" pitchFamily="34" charset="0"/>
              </a:rPr>
              <a:t>Communication Barriers </a:t>
            </a:r>
          </a:p>
          <a:p>
            <a:pPr marL="0" indent="0" algn="just">
              <a:buNone/>
            </a:pPr>
            <a:r>
              <a:rPr lang="en-GB" sz="2400" dirty="0">
                <a:latin typeface="Aptos" panose="020B0004020202020204" pitchFamily="34" charset="0"/>
              </a:rPr>
              <a:t>Inna Bielska -</a:t>
            </a:r>
            <a:r>
              <a:rPr lang="en-US" sz="2400" dirty="0">
                <a:latin typeface="Aptos" panose="020B0004020202020204" pitchFamily="34" charset="0"/>
                <a:cs typeface="Arial" panose="020B0604020202020204" pitchFamily="34" charset="0"/>
              </a:rPr>
              <a:t>Environmental noise                                                                      </a:t>
            </a:r>
            <a:r>
              <a:rPr lang="en-GB" sz="2400" dirty="0">
                <a:latin typeface="Aptos" panose="020B0004020202020204" pitchFamily="34" charset="0"/>
              </a:rPr>
              <a:t>ID No.2531429</a:t>
            </a:r>
          </a:p>
          <a:p>
            <a:pPr marL="0" indent="0" algn="just">
              <a:buNone/>
            </a:pPr>
            <a:r>
              <a:rPr lang="en-GB" sz="2400" dirty="0">
                <a:latin typeface="Aptos" panose="020B0004020202020204" pitchFamily="34" charset="0"/>
              </a:rPr>
              <a:t>Migena Souskou -</a:t>
            </a:r>
            <a:r>
              <a:rPr lang="en-GB" sz="2400" dirty="0"/>
              <a:t> Cultural (standards and practices)</a:t>
            </a:r>
            <a:r>
              <a:rPr lang="en-GB" sz="2400" dirty="0">
                <a:latin typeface="Aptos" panose="020B0004020202020204" pitchFamily="34" charset="0"/>
              </a:rPr>
              <a:t>                               ID No.2510374</a:t>
            </a:r>
          </a:p>
          <a:p>
            <a:pPr marL="0" indent="0" algn="just">
              <a:buNone/>
            </a:pPr>
            <a:r>
              <a:rPr lang="en-GB" sz="2400" dirty="0">
                <a:latin typeface="Aptos" panose="020B0004020202020204" pitchFamily="34" charset="0"/>
              </a:rPr>
              <a:t>Elidona Alikaj -</a:t>
            </a:r>
            <a:r>
              <a:rPr lang="en-GB" sz="2400" dirty="0"/>
              <a:t>Emotional Barrier </a:t>
            </a:r>
            <a:r>
              <a:rPr lang="en-GB" sz="2400" dirty="0">
                <a:latin typeface="Aptos" panose="020B0004020202020204" pitchFamily="34" charset="0"/>
              </a:rPr>
              <a:t>                                                                        ID No.2530803</a:t>
            </a:r>
          </a:p>
          <a:p>
            <a:pPr marL="0" indent="0" algn="just">
              <a:buNone/>
            </a:pPr>
            <a:r>
              <a:rPr lang="en-GB" sz="2400" dirty="0">
                <a:latin typeface="Aptos" panose="020B0004020202020204" pitchFamily="34" charset="0"/>
              </a:rPr>
              <a:t>Natalia Karpenko-</a:t>
            </a:r>
            <a:r>
              <a:rPr lang="en-US" sz="2400" dirty="0">
                <a:solidFill>
                  <a:schemeClr val="tx2"/>
                </a:solidFill>
              </a:rPr>
              <a:t> </a:t>
            </a:r>
            <a:r>
              <a:rPr lang="en-GB" sz="2400" dirty="0"/>
              <a:t>Language. Body-language. Barrier</a:t>
            </a:r>
            <a:r>
              <a:rPr kumimoji="0" lang="en-GB" sz="2400" b="0" i="0" u="none" strike="noStrike" kern="1200" cap="none" spc="0" normalizeH="0" baseline="0" noProof="0" dirty="0">
                <a:ln>
                  <a:noFill/>
                </a:ln>
                <a:effectLst/>
                <a:uLnTx/>
                <a:uFillTx/>
                <a:latin typeface="Aptos" panose="020B0004020202020204" pitchFamily="34" charset="0"/>
              </a:rPr>
              <a:t>   </a:t>
            </a:r>
            <a:r>
              <a:rPr lang="en-GB" sz="2400" noProof="0" dirty="0">
                <a:latin typeface="Aptos" panose="020B0004020202020204" pitchFamily="34" charset="0"/>
              </a:rPr>
              <a:t>                             </a:t>
            </a:r>
            <a:r>
              <a:rPr kumimoji="0" lang="en-GB" sz="2400" b="0" i="0" u="none" strike="noStrike" kern="1200" cap="none" spc="0" normalizeH="0" baseline="0" noProof="0" dirty="0">
                <a:ln>
                  <a:noFill/>
                </a:ln>
                <a:effectLst/>
                <a:uLnTx/>
                <a:uFillTx/>
                <a:latin typeface="Aptos" panose="020B0004020202020204" pitchFamily="34" charset="0"/>
              </a:rPr>
              <a:t>ID No.2532513       </a:t>
            </a:r>
          </a:p>
          <a:p>
            <a:pPr marL="0" indent="0" algn="just">
              <a:buNone/>
              <a:defRPr/>
            </a:pPr>
            <a:r>
              <a:rPr lang="en-GB" sz="2400" dirty="0">
                <a:latin typeface="Aptos" panose="020B0004020202020204" pitchFamily="34" charset="0"/>
              </a:rPr>
              <a:t>Olga Velichko- </a:t>
            </a:r>
            <a:r>
              <a:rPr lang="en-GB" sz="2400" dirty="0"/>
              <a:t>Age / Generational    </a:t>
            </a:r>
            <a:r>
              <a:rPr kumimoji="0" lang="en-GB" sz="2400" b="0" i="0" u="none" strike="noStrike" kern="1200" cap="none" spc="0" normalizeH="0" baseline="0" noProof="0" dirty="0">
                <a:ln>
                  <a:noFill/>
                </a:ln>
                <a:effectLst/>
                <a:uLnTx/>
                <a:uFillTx/>
                <a:latin typeface="Aptos" panose="020B0004020202020204" pitchFamily="34" charset="0"/>
              </a:rPr>
              <a:t>                                                                   ID No.2524346</a:t>
            </a:r>
          </a:p>
          <a:p>
            <a:pPr marL="0" marR="0" lvl="0" indent="0" defTabSz="914400" rtl="0" eaLnBrk="1" fontAlgn="auto" latinLnBrk="0" hangingPunct="1">
              <a:spcBef>
                <a:spcPts val="1000"/>
              </a:spcBef>
              <a:spcAft>
                <a:spcPts val="0"/>
              </a:spcAft>
              <a:buClrTx/>
              <a:buSzTx/>
              <a:buNone/>
              <a:tabLst/>
              <a:defRPr/>
            </a:pPr>
            <a:endParaRPr kumimoji="0" lang="en-GB" sz="2400" b="0" i="0" u="none" strike="noStrike" kern="1200" cap="none" spc="0" normalizeH="0" baseline="0" noProof="0" dirty="0">
              <a:ln>
                <a:noFill/>
              </a:ln>
              <a:effectLst/>
              <a:uLnTx/>
              <a:uFillTx/>
              <a:latin typeface="Aptos" panose="020B0004020202020204" pitchFamily="34" charset="0"/>
            </a:endParaRPr>
          </a:p>
          <a:p>
            <a:pPr marL="0" marR="0" lvl="0" indent="0" defTabSz="914400" rtl="0" eaLnBrk="1" fontAlgn="auto" latinLnBrk="0" hangingPunct="1">
              <a:spcBef>
                <a:spcPts val="1000"/>
              </a:spcBef>
              <a:spcAft>
                <a:spcPts val="0"/>
              </a:spcAft>
              <a:buClrTx/>
              <a:buSzTx/>
              <a:buNone/>
              <a:tabLst/>
              <a:defRPr/>
            </a:pPr>
            <a:r>
              <a:rPr kumimoji="0" lang="en-GB" sz="2400" b="0" i="0" u="none" strike="noStrike" kern="1200" cap="none" spc="0" normalizeH="0" baseline="0" noProof="0" dirty="0">
                <a:ln>
                  <a:noFill/>
                </a:ln>
                <a:effectLst/>
                <a:uLnTx/>
                <a:uFillTx/>
                <a:latin typeface="Aptos" panose="020B0004020202020204" pitchFamily="34" charset="0"/>
              </a:rPr>
              <a:t>Tutor’s Name: Timothy Hopkins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chemeClr val="tx2"/>
              </a:solidFill>
              <a:effectLst/>
              <a:uLnTx/>
              <a:uFillTx/>
              <a:latin typeface="Aptos" panose="02110004020202020204"/>
              <a:ea typeface="+mn-ea"/>
              <a:cs typeface="+mn-cs"/>
            </a:endParaRPr>
          </a:p>
          <a:p>
            <a:endParaRPr lang="en-GB" sz="1100" dirty="0">
              <a:solidFill>
                <a:schemeClr val="tx2"/>
              </a:solidFill>
            </a:endParaRPr>
          </a:p>
        </p:txBody>
      </p:sp>
      <p:grpSp>
        <p:nvGrpSpPr>
          <p:cNvPr id="20" name="Group 1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1" name="Freeform: Shape 2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Slide Number Placeholder 4">
            <a:extLst>
              <a:ext uri="{FF2B5EF4-FFF2-40B4-BE49-F238E27FC236}">
                <a16:creationId xmlns:a16="http://schemas.microsoft.com/office/drawing/2014/main" id="{9DB1B490-3857-31F2-6EB8-90671FF8F87A}"/>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1</a:t>
            </a:fld>
            <a:endParaRPr lang="en-GB"/>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1179226" y="435134"/>
            <a:ext cx="9833548" cy="1325563"/>
          </a:xfrm>
        </p:spPr>
        <p:txBody>
          <a:bodyPr vert="horz" lIns="91440" tIns="45720" rIns="91440" bIns="45720" rtlCol="0" anchor="b">
            <a:normAutofit/>
          </a:bodyPr>
          <a:lstStyle/>
          <a:p>
            <a:pPr algn="ctr"/>
            <a:r>
              <a:rPr lang="en-US" kern="1200" dirty="0">
                <a:latin typeface="+mj-lt"/>
                <a:ea typeface="+mj-ea"/>
                <a:cs typeface="+mj-cs"/>
              </a:rPr>
              <a:t>Introduction</a:t>
            </a:r>
          </a:p>
        </p:txBody>
      </p:sp>
      <p:grpSp>
        <p:nvGrpSpPr>
          <p:cNvPr id="14" name="Group 13">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5" name="Freeform: Shape 14">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B08AEF7E-69A8-A6B9-ACA8-2ACFA5A5ED5A}"/>
              </a:ext>
            </a:extLst>
          </p:cNvPr>
          <p:cNvSpPr txBox="1"/>
          <p:nvPr/>
        </p:nvSpPr>
        <p:spPr>
          <a:xfrm>
            <a:off x="1179226" y="2372112"/>
            <a:ext cx="9833548" cy="2457269"/>
          </a:xfrm>
          <a:prstGeom prst="rect">
            <a:avLst/>
          </a:prstGeom>
        </p:spPr>
        <p:txBody>
          <a:bodyPr vert="horz" lIns="91440" tIns="45720" rIns="91440" bIns="45720" rtlCol="0">
            <a:noAutofit/>
          </a:bodyPr>
          <a:lstStyle/>
          <a:p>
            <a:pPr marL="285750" indent="-228600">
              <a:lnSpc>
                <a:spcPct val="90000"/>
              </a:lnSpc>
              <a:spcAft>
                <a:spcPts val="600"/>
              </a:spcAft>
              <a:buFont typeface="Arial" panose="020B0604020202020204" pitchFamily="34" charset="0"/>
              <a:buChar char="•"/>
            </a:pPr>
            <a:r>
              <a:rPr lang="en-US" sz="2400" dirty="0"/>
              <a:t>We have been hired as communication experts to help Flight Foods Ltd improve the workplace  communication.</a:t>
            </a:r>
          </a:p>
          <a:p>
            <a:pPr marL="285750" indent="-228600">
              <a:lnSpc>
                <a:spcPct val="90000"/>
              </a:lnSpc>
              <a:spcAft>
                <a:spcPts val="600"/>
              </a:spcAft>
              <a:buFont typeface="Arial" panose="020B0604020202020204" pitchFamily="34" charset="0"/>
              <a:buChar char="•"/>
            </a:pPr>
            <a:r>
              <a:rPr lang="en-US" sz="2400" dirty="0"/>
              <a:t>Flight Food is experiencing communication problems that can affect teamwork , food safety and product quality.</a:t>
            </a:r>
          </a:p>
          <a:p>
            <a:pPr marL="285750" indent="-228600">
              <a:lnSpc>
                <a:spcPct val="90000"/>
              </a:lnSpc>
              <a:spcAft>
                <a:spcPts val="600"/>
              </a:spcAft>
              <a:buFont typeface="Arial" panose="020B0604020202020204" pitchFamily="34" charset="0"/>
              <a:buChar char="•"/>
            </a:pPr>
            <a:r>
              <a:rPr lang="en-US" sz="2400" dirty="0"/>
              <a:t>Our role is to identify the main communication barriers in the workplace.</a:t>
            </a:r>
          </a:p>
          <a:p>
            <a:pPr marL="285750" indent="-228600">
              <a:lnSpc>
                <a:spcPct val="90000"/>
              </a:lnSpc>
              <a:spcAft>
                <a:spcPts val="600"/>
              </a:spcAft>
              <a:buFont typeface="Arial" panose="020B0604020202020204" pitchFamily="34" charset="0"/>
              <a:buChar char="•"/>
            </a:pPr>
            <a:r>
              <a:rPr lang="en-US" sz="2400" dirty="0"/>
              <a:t>We will analyze these problems using communication models.</a:t>
            </a:r>
          </a:p>
          <a:p>
            <a:pPr marL="285750" indent="-228600">
              <a:lnSpc>
                <a:spcPct val="90000"/>
              </a:lnSpc>
              <a:spcAft>
                <a:spcPts val="600"/>
              </a:spcAft>
              <a:buFont typeface="Arial" panose="020B0604020202020204" pitchFamily="34" charset="0"/>
              <a:buChar char="•"/>
            </a:pPr>
            <a:r>
              <a:rPr lang="en-US" sz="2400" dirty="0"/>
              <a:t>We will recommend practical solutions to improve communication and reduce mistakes.</a:t>
            </a:r>
          </a:p>
        </p:txBody>
      </p:sp>
      <p:sp>
        <p:nvSpPr>
          <p:cNvPr id="5" name="Slide Number Placeholder 4">
            <a:extLst>
              <a:ext uri="{FF2B5EF4-FFF2-40B4-BE49-F238E27FC236}">
                <a16:creationId xmlns:a16="http://schemas.microsoft.com/office/drawing/2014/main" id="{804425AC-9172-883E-A2A8-46E78231C3F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454682FA-2E9E-4DCC-AFA0-70701551065F}" type="slidenum">
              <a:rPr lang="en-US" smtClean="0">
                <a:solidFill>
                  <a:schemeClr val="tx1">
                    <a:tint val="75000"/>
                  </a:schemeClr>
                </a:solidFill>
              </a:rPr>
              <a:pPr>
                <a:spcAft>
                  <a:spcPts val="600"/>
                </a:spcAft>
              </a:pPr>
              <a:t>2</a:t>
            </a:fld>
            <a:endParaRPr lang="en-US">
              <a:solidFill>
                <a:schemeClr val="tx1">
                  <a:tint val="75000"/>
                </a:schemeClr>
              </a:solidFill>
            </a:endParaRPr>
          </a:p>
        </p:txBody>
      </p:sp>
      <p:grpSp>
        <p:nvGrpSpPr>
          <p:cNvPr id="20" name="Group 19">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21" name="Freeform: Shape 20">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2112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69BCF-08B9-A0BF-96EA-00A2BDA0A7AD}"/>
              </a:ext>
            </a:extLst>
          </p:cNvPr>
          <p:cNvSpPr>
            <a:spLocks noGrp="1"/>
          </p:cNvSpPr>
          <p:nvPr>
            <p:ph type="title"/>
          </p:nvPr>
        </p:nvSpPr>
        <p:spPr>
          <a:xfrm>
            <a:off x="572493" y="238539"/>
            <a:ext cx="11018520" cy="1434415"/>
          </a:xfrm>
        </p:spPr>
        <p:txBody>
          <a:bodyPr vert="horz" lIns="91440" tIns="45720" rIns="91440" bIns="45720" rtlCol="0" anchor="b">
            <a:normAutofit/>
          </a:bodyPr>
          <a:lstStyle/>
          <a:p>
            <a:br>
              <a:rPr lang="en-US" sz="4600" dirty="0"/>
            </a:br>
            <a:endParaRPr lang="en-US" sz="4600" dirty="0"/>
          </a:p>
        </p:txBody>
      </p:sp>
      <p:sp>
        <p:nvSpPr>
          <p:cNvPr id="6" name="TextBox 5">
            <a:extLst>
              <a:ext uri="{FF2B5EF4-FFF2-40B4-BE49-F238E27FC236}">
                <a16:creationId xmlns:a16="http://schemas.microsoft.com/office/drawing/2014/main" id="{AEC778DD-A3A3-84F5-9856-CB5F27944F56}"/>
              </a:ext>
            </a:extLst>
          </p:cNvPr>
          <p:cNvSpPr txBox="1"/>
          <p:nvPr/>
        </p:nvSpPr>
        <p:spPr>
          <a:xfrm>
            <a:off x="572493" y="2071316"/>
            <a:ext cx="6713552" cy="4119172"/>
          </a:xfrm>
          <a:prstGeom prst="rect">
            <a:avLst/>
          </a:prstGeom>
        </p:spPr>
        <p:txBody>
          <a:bodyPr vert="horz" lIns="91440" tIns="45720" rIns="91440" bIns="45720" rtlCol="0" anchor="t">
            <a:normAutofit/>
          </a:bodyPr>
          <a:lstStyle/>
          <a:p>
            <a:pPr>
              <a:lnSpc>
                <a:spcPct val="90000"/>
              </a:lnSpc>
              <a:spcAft>
                <a:spcPts val="600"/>
              </a:spcAft>
            </a:pPr>
            <a:endParaRPr lang="en-US" sz="1200" b="1" dirty="0"/>
          </a:p>
          <a:p>
            <a:pPr indent="-228600" algn="just">
              <a:lnSpc>
                <a:spcPct val="90000"/>
              </a:lnSpc>
              <a:spcAft>
                <a:spcPts val="600"/>
              </a:spcAft>
              <a:buFont typeface="Arial" panose="020B0604020202020204" pitchFamily="34" charset="0"/>
              <a:buChar char="•"/>
            </a:pPr>
            <a:r>
              <a:rPr lang="en-US" sz="2400" dirty="0">
                <a:latin typeface="Aptos" panose="020B0004020202020204" pitchFamily="34" charset="0"/>
                <a:cs typeface="Arial" panose="020B0604020202020204" pitchFamily="34" charset="0"/>
              </a:rPr>
              <a:t>Environmental noise is unwanted sound that affects communication. (Keyton, 2017)</a:t>
            </a:r>
          </a:p>
          <a:p>
            <a:pPr indent="-228600" algn="just">
              <a:lnSpc>
                <a:spcPct val="90000"/>
              </a:lnSpc>
              <a:spcAft>
                <a:spcPts val="600"/>
              </a:spcAft>
              <a:buFont typeface="Arial" panose="020B0604020202020204" pitchFamily="34" charset="0"/>
              <a:buChar char="•"/>
            </a:pPr>
            <a:r>
              <a:rPr lang="en-US" sz="2400" dirty="0">
                <a:latin typeface="Aptos" panose="020B0004020202020204" pitchFamily="34" charset="0"/>
                <a:cs typeface="Arial" panose="020B0604020202020204" pitchFamily="34" charset="0"/>
              </a:rPr>
              <a:t>Loud old machines make it difficult for workers to hear instructions. </a:t>
            </a:r>
          </a:p>
          <a:p>
            <a:pPr indent="-228600" algn="just">
              <a:lnSpc>
                <a:spcPct val="90000"/>
              </a:lnSpc>
              <a:spcAft>
                <a:spcPts val="600"/>
              </a:spcAft>
              <a:buFont typeface="Arial" panose="020B0604020202020204" pitchFamily="34" charset="0"/>
              <a:buChar char="•"/>
            </a:pPr>
            <a:r>
              <a:rPr lang="en-US" sz="2400" dirty="0">
                <a:latin typeface="Aptos" panose="020B0004020202020204" pitchFamily="34" charset="0"/>
                <a:cs typeface="Arial" panose="020B0604020202020204" pitchFamily="34" charset="0"/>
              </a:rPr>
              <a:t>Gary gives food hygiene and safety instruction while the machines are running.</a:t>
            </a:r>
          </a:p>
          <a:p>
            <a:pPr indent="-228600" algn="just">
              <a:lnSpc>
                <a:spcPct val="90000"/>
              </a:lnSpc>
              <a:spcAft>
                <a:spcPts val="600"/>
              </a:spcAft>
              <a:buFont typeface="Arial" panose="020B0604020202020204" pitchFamily="34" charset="0"/>
              <a:buChar char="•"/>
            </a:pPr>
            <a:r>
              <a:rPr lang="en-US" sz="2400" dirty="0">
                <a:latin typeface="Aptos" panose="020B0004020202020204" pitchFamily="34" charset="0"/>
                <a:cs typeface="Arial" panose="020B0604020202020204" pitchFamily="34" charset="0"/>
              </a:rPr>
              <a:t>Some workers misunderstand the instruction. </a:t>
            </a:r>
          </a:p>
          <a:p>
            <a:pPr indent="-228600" algn="just">
              <a:lnSpc>
                <a:spcPct val="90000"/>
              </a:lnSpc>
              <a:spcAft>
                <a:spcPts val="600"/>
              </a:spcAft>
              <a:buFont typeface="Arial" panose="020B0604020202020204" pitchFamily="34" charset="0"/>
              <a:buChar char="•"/>
            </a:pPr>
            <a:r>
              <a:rPr lang="en-US" sz="2400" dirty="0">
                <a:latin typeface="Aptos" panose="020B0004020202020204" pitchFamily="34" charset="0"/>
                <a:cs typeface="Arial" panose="020B0604020202020204" pitchFamily="34" charset="0"/>
              </a:rPr>
              <a:t>This can lead to food safety mistakes and customer complains.</a:t>
            </a:r>
          </a:p>
          <a:p>
            <a:pPr indent="-228600">
              <a:lnSpc>
                <a:spcPct val="90000"/>
              </a:lnSpc>
              <a:spcAft>
                <a:spcPts val="600"/>
              </a:spcAft>
              <a:buFont typeface="Arial" panose="020B0604020202020204" pitchFamily="34" charset="0"/>
              <a:buChar char="•"/>
            </a:pPr>
            <a:endParaRPr lang="en-US" sz="1200" dirty="0"/>
          </a:p>
        </p:txBody>
      </p:sp>
      <p:pic>
        <p:nvPicPr>
          <p:cNvPr id="8" name="Picture 7">
            <a:extLst>
              <a:ext uri="{FF2B5EF4-FFF2-40B4-BE49-F238E27FC236}">
                <a16:creationId xmlns:a16="http://schemas.microsoft.com/office/drawing/2014/main" id="{96408E08-F8B3-5E8A-96A0-9FCCE6947E4E}"/>
              </a:ext>
            </a:extLst>
          </p:cNvPr>
          <p:cNvPicPr>
            <a:picLocks noChangeAspect="1"/>
          </p:cNvPicPr>
          <p:nvPr/>
        </p:nvPicPr>
        <p:blipFill>
          <a:blip r:embed="rId2"/>
          <a:srcRect l="1886" r="1906" b="-3"/>
          <a:stretch>
            <a:fillRect/>
          </a:stretch>
        </p:blipFill>
        <p:spPr>
          <a:xfrm>
            <a:off x="7627008" y="1959429"/>
            <a:ext cx="3482952" cy="3566160"/>
          </a:xfrm>
          <a:prstGeom prst="rect">
            <a:avLst/>
          </a:prstGeom>
        </p:spPr>
      </p:pic>
      <p:sp>
        <p:nvSpPr>
          <p:cNvPr id="4" name="Slide Number Placeholder 3">
            <a:extLst>
              <a:ext uri="{FF2B5EF4-FFF2-40B4-BE49-F238E27FC236}">
                <a16:creationId xmlns:a16="http://schemas.microsoft.com/office/drawing/2014/main" id="{D08E943A-DBD9-570A-2CBB-CE036797D52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454682FA-2E9E-4DCC-AFA0-70701551065F}" type="slidenum">
              <a:rPr lang="en-US" smtClean="0">
                <a:solidFill>
                  <a:prstClr val="black">
                    <a:tint val="75000"/>
                  </a:prstClr>
                </a:solidFill>
                <a:latin typeface="Calibri" panose="020F0502020204030204"/>
              </a:rPr>
              <a:pPr>
                <a:spcAft>
                  <a:spcPts val="600"/>
                </a:spcAft>
                <a:defRPr/>
              </a:pPr>
              <a:t>3</a:t>
            </a:fld>
            <a:endParaRPr lang="en-US">
              <a:solidFill>
                <a:prstClr val="black">
                  <a:tint val="75000"/>
                </a:prstClr>
              </a:solidFill>
              <a:latin typeface="Calibri" panose="020F0502020204030204"/>
            </a:endParaRPr>
          </a:p>
        </p:txBody>
      </p:sp>
      <p:sp>
        <p:nvSpPr>
          <p:cNvPr id="3" name="TextBox 2">
            <a:extLst>
              <a:ext uri="{FF2B5EF4-FFF2-40B4-BE49-F238E27FC236}">
                <a16:creationId xmlns:a16="http://schemas.microsoft.com/office/drawing/2014/main" id="{9132F76B-C333-EADB-0FB2-B19E81B641E4}"/>
              </a:ext>
            </a:extLst>
          </p:cNvPr>
          <p:cNvSpPr txBox="1"/>
          <p:nvPr/>
        </p:nvSpPr>
        <p:spPr>
          <a:xfrm>
            <a:off x="699841" y="717974"/>
            <a:ext cx="9506043" cy="769441"/>
          </a:xfrm>
          <a:prstGeom prst="rect">
            <a:avLst/>
          </a:prstGeom>
          <a:noFill/>
        </p:spPr>
        <p:txBody>
          <a:bodyPr wrap="square" rtlCol="0">
            <a:spAutoFit/>
          </a:bodyPr>
          <a:lstStyle/>
          <a:p>
            <a:r>
              <a:rPr lang="en-US" sz="4400" dirty="0">
                <a:latin typeface="Aptos" panose="020B0004020202020204" pitchFamily="34" charset="0"/>
                <a:cs typeface="Arial" panose="020B0604020202020204" pitchFamily="34" charset="0"/>
              </a:rPr>
              <a:t>Environmental noise Barrier </a:t>
            </a:r>
            <a:endParaRPr lang="en-GB" sz="4400" dirty="0">
              <a:latin typeface="Aptos Display"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18BB04F-85BE-D705-6170-82E1EC0166C9}"/>
              </a:ext>
            </a:extLst>
          </p:cNvPr>
          <p:cNvSpPr txBox="1"/>
          <p:nvPr/>
        </p:nvSpPr>
        <p:spPr>
          <a:xfrm>
            <a:off x="8497390" y="5295682"/>
            <a:ext cx="3047904" cy="430887"/>
          </a:xfrm>
          <a:prstGeom prst="rect">
            <a:avLst/>
          </a:prstGeom>
          <a:noFill/>
        </p:spPr>
        <p:txBody>
          <a:bodyPr wrap="square" rtlCol="0">
            <a:spAutoFit/>
          </a:bodyPr>
          <a:lstStyle/>
          <a:p>
            <a:r>
              <a:rPr lang="en-US" sz="1600" dirty="0"/>
              <a:t>Iftikhar Alam (2020</a:t>
            </a:r>
            <a:r>
              <a:rPr lang="en-US" sz="2200" dirty="0"/>
              <a:t>)</a:t>
            </a:r>
            <a:endParaRPr lang="en-GB" dirty="0"/>
          </a:p>
        </p:txBody>
      </p:sp>
    </p:spTree>
    <p:extLst>
      <p:ext uri="{BB962C8B-B14F-4D97-AF65-F5344CB8AC3E}">
        <p14:creationId xmlns:p14="http://schemas.microsoft.com/office/powerpoint/2010/main" val="1319237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838200" y="414823"/>
            <a:ext cx="10515600" cy="835035"/>
          </a:xfrm>
        </p:spPr>
        <p:txBody>
          <a:bodyPr>
            <a:normAutofit/>
          </a:bodyPr>
          <a:lstStyle/>
          <a:p>
            <a:pPr algn="ctr"/>
            <a:r>
              <a:rPr lang="en-GB" b="1" i="1" dirty="0">
                <a:latin typeface="Aptos Display" panose="020B0004020202020204" pitchFamily="34" charset="0"/>
                <a:cs typeface="Arial" panose="020B0604020202020204" pitchFamily="34" charset="0"/>
              </a:rPr>
              <a:t>Environmental Noise by Berlo </a:t>
            </a:r>
          </a:p>
        </p:txBody>
      </p:sp>
      <p:sp>
        <p:nvSpPr>
          <p:cNvPr id="5" name="Slide Number Placeholder 4">
            <a:extLst>
              <a:ext uri="{FF2B5EF4-FFF2-40B4-BE49-F238E27FC236}">
                <a16:creationId xmlns:a16="http://schemas.microsoft.com/office/drawing/2014/main" id="{30D503C8-27C6-612B-9EBE-CE5C5283BE6B}"/>
              </a:ext>
            </a:extLst>
          </p:cNvPr>
          <p:cNvSpPr>
            <a:spLocks noGrp="1"/>
          </p:cNvSpPr>
          <p:nvPr>
            <p:ph type="sldNum" sz="quarter" idx="12"/>
          </p:nvPr>
        </p:nvSpPr>
        <p:spPr/>
        <p:txBody>
          <a:bodyPr/>
          <a:lstStyle/>
          <a:p>
            <a:fld id="{454682FA-2E9E-4DCC-AFA0-70701551065F}" type="slidenum">
              <a:rPr lang="en-GB" smtClean="0"/>
              <a:t>4</a:t>
            </a:fld>
            <a:endParaRPr lang="en-GB" dirty="0"/>
          </a:p>
        </p:txBody>
      </p:sp>
      <p:sp>
        <p:nvSpPr>
          <p:cNvPr id="4" name="Oval 3">
            <a:extLst>
              <a:ext uri="{FF2B5EF4-FFF2-40B4-BE49-F238E27FC236}">
                <a16:creationId xmlns:a16="http://schemas.microsoft.com/office/drawing/2014/main" id="{D7D69B13-BACC-DED2-39C5-E291A7A4BC69}"/>
              </a:ext>
            </a:extLst>
          </p:cNvPr>
          <p:cNvSpPr/>
          <p:nvPr/>
        </p:nvSpPr>
        <p:spPr>
          <a:xfrm>
            <a:off x="259350" y="1606973"/>
            <a:ext cx="2705390" cy="650869"/>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2000" dirty="0"/>
              <a:t>Source(Gary)</a:t>
            </a:r>
          </a:p>
        </p:txBody>
      </p:sp>
      <p:sp>
        <p:nvSpPr>
          <p:cNvPr id="6" name="Oval 5">
            <a:extLst>
              <a:ext uri="{FF2B5EF4-FFF2-40B4-BE49-F238E27FC236}">
                <a16:creationId xmlns:a16="http://schemas.microsoft.com/office/drawing/2014/main" id="{4DE2FADC-342E-0653-CF63-1F6BA0441D73}"/>
              </a:ext>
            </a:extLst>
          </p:cNvPr>
          <p:cNvSpPr/>
          <p:nvPr/>
        </p:nvSpPr>
        <p:spPr>
          <a:xfrm>
            <a:off x="3018080" y="1644575"/>
            <a:ext cx="2532945" cy="638620"/>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2000" dirty="0"/>
              <a:t>Message</a:t>
            </a:r>
          </a:p>
        </p:txBody>
      </p:sp>
      <p:sp>
        <p:nvSpPr>
          <p:cNvPr id="7" name="Oval 6">
            <a:extLst>
              <a:ext uri="{FF2B5EF4-FFF2-40B4-BE49-F238E27FC236}">
                <a16:creationId xmlns:a16="http://schemas.microsoft.com/office/drawing/2014/main" id="{87D5A8C6-13B2-2B27-27BD-E32C4DE873E6}"/>
              </a:ext>
            </a:extLst>
          </p:cNvPr>
          <p:cNvSpPr/>
          <p:nvPr/>
        </p:nvSpPr>
        <p:spPr>
          <a:xfrm>
            <a:off x="5617028" y="1650657"/>
            <a:ext cx="2886891" cy="605517"/>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2000" dirty="0"/>
              <a:t>Channel</a:t>
            </a:r>
          </a:p>
        </p:txBody>
      </p:sp>
      <p:sp>
        <p:nvSpPr>
          <p:cNvPr id="8" name="Oval 7">
            <a:extLst>
              <a:ext uri="{FF2B5EF4-FFF2-40B4-BE49-F238E27FC236}">
                <a16:creationId xmlns:a16="http://schemas.microsoft.com/office/drawing/2014/main" id="{913008DA-51F5-C3E5-F0E3-A0363AA21B17}"/>
              </a:ext>
            </a:extLst>
          </p:cNvPr>
          <p:cNvSpPr/>
          <p:nvPr/>
        </p:nvSpPr>
        <p:spPr>
          <a:xfrm>
            <a:off x="8610600" y="1650657"/>
            <a:ext cx="3041469" cy="658255"/>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2000" dirty="0"/>
              <a:t>Receiver(workers)</a:t>
            </a:r>
          </a:p>
        </p:txBody>
      </p:sp>
      <p:sp>
        <p:nvSpPr>
          <p:cNvPr id="10" name="Rectangle: Rounded Corners 9">
            <a:extLst>
              <a:ext uri="{FF2B5EF4-FFF2-40B4-BE49-F238E27FC236}">
                <a16:creationId xmlns:a16="http://schemas.microsoft.com/office/drawing/2014/main" id="{7437D13E-8F98-AD73-3BE5-2F08EC77CB59}"/>
              </a:ext>
            </a:extLst>
          </p:cNvPr>
          <p:cNvSpPr/>
          <p:nvPr/>
        </p:nvSpPr>
        <p:spPr>
          <a:xfrm>
            <a:off x="206010" y="2629729"/>
            <a:ext cx="2692432" cy="95005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Has knowledge of food hygiene and safety</a:t>
            </a:r>
          </a:p>
        </p:txBody>
      </p:sp>
      <p:sp>
        <p:nvSpPr>
          <p:cNvPr id="11" name="Rectangle: Rounded Corners 10">
            <a:extLst>
              <a:ext uri="{FF2B5EF4-FFF2-40B4-BE49-F238E27FC236}">
                <a16:creationId xmlns:a16="http://schemas.microsoft.com/office/drawing/2014/main" id="{E35B23D3-1172-AAC4-9F6F-01A767B2E23B}"/>
              </a:ext>
            </a:extLst>
          </p:cNvPr>
          <p:cNvSpPr/>
          <p:nvPr/>
        </p:nvSpPr>
        <p:spPr>
          <a:xfrm>
            <a:off x="206009" y="4278085"/>
            <a:ext cx="2682261" cy="1195251"/>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Tries to explain procedures to employees</a:t>
            </a:r>
          </a:p>
        </p:txBody>
      </p:sp>
      <p:sp>
        <p:nvSpPr>
          <p:cNvPr id="12" name="Rectangle: Rounded Corners 11">
            <a:extLst>
              <a:ext uri="{FF2B5EF4-FFF2-40B4-BE49-F238E27FC236}">
                <a16:creationId xmlns:a16="http://schemas.microsoft.com/office/drawing/2014/main" id="{8095C109-5D55-C32A-7961-A653E76BE490}"/>
              </a:ext>
            </a:extLst>
          </p:cNvPr>
          <p:cNvSpPr/>
          <p:nvPr/>
        </p:nvSpPr>
        <p:spPr>
          <a:xfrm>
            <a:off x="2984134" y="2669326"/>
            <a:ext cx="2526212" cy="658255"/>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Food hygiene instruction</a:t>
            </a:r>
          </a:p>
        </p:txBody>
      </p:sp>
      <p:sp>
        <p:nvSpPr>
          <p:cNvPr id="43" name="Rectangle: Rounded Corners 42">
            <a:extLst>
              <a:ext uri="{FF2B5EF4-FFF2-40B4-BE49-F238E27FC236}">
                <a16:creationId xmlns:a16="http://schemas.microsoft.com/office/drawing/2014/main" id="{A7153D6A-B265-7939-A85B-28F95CC4FE05}"/>
              </a:ext>
            </a:extLst>
          </p:cNvPr>
          <p:cNvSpPr/>
          <p:nvPr/>
        </p:nvSpPr>
        <p:spPr>
          <a:xfrm>
            <a:off x="2989021" y="3705001"/>
            <a:ext cx="2521324" cy="658255"/>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Safety procedures</a:t>
            </a:r>
          </a:p>
        </p:txBody>
      </p:sp>
      <p:sp>
        <p:nvSpPr>
          <p:cNvPr id="45" name="Rectangle: Rounded Corners 44">
            <a:extLst>
              <a:ext uri="{FF2B5EF4-FFF2-40B4-BE49-F238E27FC236}">
                <a16:creationId xmlns:a16="http://schemas.microsoft.com/office/drawing/2014/main" id="{B4CD67BB-6EFD-CD2F-0261-AC875C0A4A19}"/>
              </a:ext>
            </a:extLst>
          </p:cNvPr>
          <p:cNvSpPr/>
          <p:nvPr/>
        </p:nvSpPr>
        <p:spPr>
          <a:xfrm>
            <a:off x="2984131" y="4857434"/>
            <a:ext cx="2526213" cy="729582"/>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ptos" panose="020B0004020202020204" pitchFamily="34" charset="0"/>
                <a:cs typeface="Arial" panose="020B0604020202020204" pitchFamily="34" charset="0"/>
              </a:rPr>
              <a:t>Correct food handling practices</a:t>
            </a:r>
          </a:p>
        </p:txBody>
      </p:sp>
      <p:sp>
        <p:nvSpPr>
          <p:cNvPr id="54" name="Rectangle: Rounded Corners 53">
            <a:extLst>
              <a:ext uri="{FF2B5EF4-FFF2-40B4-BE49-F238E27FC236}">
                <a16:creationId xmlns:a16="http://schemas.microsoft.com/office/drawing/2014/main" id="{5F7CBBCC-6E84-8B00-3DD8-E6931D8E6D40}"/>
              </a:ext>
            </a:extLst>
          </p:cNvPr>
          <p:cNvSpPr/>
          <p:nvPr/>
        </p:nvSpPr>
        <p:spPr>
          <a:xfrm>
            <a:off x="5617027" y="2629729"/>
            <a:ext cx="2886891" cy="658255"/>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Mainly hearing </a:t>
            </a:r>
          </a:p>
        </p:txBody>
      </p:sp>
      <p:sp>
        <p:nvSpPr>
          <p:cNvPr id="63" name="Rectangle: Rounded Corners 62">
            <a:extLst>
              <a:ext uri="{FF2B5EF4-FFF2-40B4-BE49-F238E27FC236}">
                <a16:creationId xmlns:a16="http://schemas.microsoft.com/office/drawing/2014/main" id="{A24336C0-FDA7-F345-2FCD-619550725A28}"/>
              </a:ext>
            </a:extLst>
          </p:cNvPr>
          <p:cNvSpPr/>
          <p:nvPr/>
        </p:nvSpPr>
        <p:spPr>
          <a:xfrm>
            <a:off x="5617026" y="3897517"/>
            <a:ext cx="2886892" cy="802525"/>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Seeing(warning signs and posters)</a:t>
            </a:r>
          </a:p>
        </p:txBody>
      </p:sp>
      <p:sp>
        <p:nvSpPr>
          <p:cNvPr id="79" name="Rectangle: Rounded Corners 78">
            <a:extLst>
              <a:ext uri="{FF2B5EF4-FFF2-40B4-BE49-F238E27FC236}">
                <a16:creationId xmlns:a16="http://schemas.microsoft.com/office/drawing/2014/main" id="{CE10984C-BF35-37A1-1B47-0F70A3C96881}"/>
              </a:ext>
            </a:extLst>
          </p:cNvPr>
          <p:cNvSpPr/>
          <p:nvPr/>
        </p:nvSpPr>
        <p:spPr>
          <a:xfrm>
            <a:off x="8610599" y="2629729"/>
            <a:ext cx="3041469" cy="590676"/>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Repeat instructions </a:t>
            </a:r>
          </a:p>
        </p:txBody>
      </p:sp>
      <p:sp>
        <p:nvSpPr>
          <p:cNvPr id="80" name="Rectangle: Rounded Corners 79">
            <a:extLst>
              <a:ext uri="{FF2B5EF4-FFF2-40B4-BE49-F238E27FC236}">
                <a16:creationId xmlns:a16="http://schemas.microsoft.com/office/drawing/2014/main" id="{5F76B772-51DF-8495-9C87-43C14A45CFD9}"/>
              </a:ext>
            </a:extLst>
          </p:cNvPr>
          <p:cNvSpPr/>
          <p:nvPr/>
        </p:nvSpPr>
        <p:spPr>
          <a:xfrm>
            <a:off x="8610599" y="3699288"/>
            <a:ext cx="3041469" cy="686515"/>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Ask questions </a:t>
            </a:r>
          </a:p>
        </p:txBody>
      </p:sp>
      <p:sp>
        <p:nvSpPr>
          <p:cNvPr id="81" name="Rectangle: Rounded Corners 80">
            <a:extLst>
              <a:ext uri="{FF2B5EF4-FFF2-40B4-BE49-F238E27FC236}">
                <a16:creationId xmlns:a16="http://schemas.microsoft.com/office/drawing/2014/main" id="{66F768CE-CC19-3A79-3D3F-3260B6C1937C}"/>
              </a:ext>
            </a:extLst>
          </p:cNvPr>
          <p:cNvSpPr/>
          <p:nvPr/>
        </p:nvSpPr>
        <p:spPr>
          <a:xfrm>
            <a:off x="8610598" y="4749247"/>
            <a:ext cx="3041470" cy="802525"/>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Correct understanding</a:t>
            </a:r>
          </a:p>
        </p:txBody>
      </p:sp>
      <p:sp>
        <p:nvSpPr>
          <p:cNvPr id="20" name="Arrow: Down 19">
            <a:extLst>
              <a:ext uri="{FF2B5EF4-FFF2-40B4-BE49-F238E27FC236}">
                <a16:creationId xmlns:a16="http://schemas.microsoft.com/office/drawing/2014/main" id="{6B18E0BA-FEEB-7CF9-F411-B2DB14416F3C}"/>
              </a:ext>
            </a:extLst>
          </p:cNvPr>
          <p:cNvSpPr/>
          <p:nvPr/>
        </p:nvSpPr>
        <p:spPr>
          <a:xfrm>
            <a:off x="1328337" y="2283195"/>
            <a:ext cx="437604" cy="37355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Down 21">
            <a:extLst>
              <a:ext uri="{FF2B5EF4-FFF2-40B4-BE49-F238E27FC236}">
                <a16:creationId xmlns:a16="http://schemas.microsoft.com/office/drawing/2014/main" id="{BD94DE89-DD90-9F8D-11EC-27033AD59C50}"/>
              </a:ext>
            </a:extLst>
          </p:cNvPr>
          <p:cNvSpPr/>
          <p:nvPr/>
        </p:nvSpPr>
        <p:spPr>
          <a:xfrm>
            <a:off x="1240318" y="3609899"/>
            <a:ext cx="484632" cy="68353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Down 22">
            <a:extLst>
              <a:ext uri="{FF2B5EF4-FFF2-40B4-BE49-F238E27FC236}">
                <a16:creationId xmlns:a16="http://schemas.microsoft.com/office/drawing/2014/main" id="{FF1CF31A-D758-19C0-CA3A-5685639950C2}"/>
              </a:ext>
            </a:extLst>
          </p:cNvPr>
          <p:cNvSpPr/>
          <p:nvPr/>
        </p:nvSpPr>
        <p:spPr>
          <a:xfrm>
            <a:off x="4046922" y="2322792"/>
            <a:ext cx="363195" cy="32081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Down 23">
            <a:extLst>
              <a:ext uri="{FF2B5EF4-FFF2-40B4-BE49-F238E27FC236}">
                <a16:creationId xmlns:a16="http://schemas.microsoft.com/office/drawing/2014/main" id="{9A9BB9EF-6950-65EC-0779-706C38A86A78}"/>
              </a:ext>
            </a:extLst>
          </p:cNvPr>
          <p:cNvSpPr/>
          <p:nvPr/>
        </p:nvSpPr>
        <p:spPr>
          <a:xfrm>
            <a:off x="4081359" y="3353298"/>
            <a:ext cx="328758" cy="32191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Down 24">
            <a:extLst>
              <a:ext uri="{FF2B5EF4-FFF2-40B4-BE49-F238E27FC236}">
                <a16:creationId xmlns:a16="http://schemas.microsoft.com/office/drawing/2014/main" id="{7E003919-2F10-1E0A-6408-2C95AD6D9E37}"/>
              </a:ext>
            </a:extLst>
          </p:cNvPr>
          <p:cNvSpPr/>
          <p:nvPr/>
        </p:nvSpPr>
        <p:spPr>
          <a:xfrm>
            <a:off x="4081359" y="4385803"/>
            <a:ext cx="328758" cy="47163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Down 25">
            <a:extLst>
              <a:ext uri="{FF2B5EF4-FFF2-40B4-BE49-F238E27FC236}">
                <a16:creationId xmlns:a16="http://schemas.microsoft.com/office/drawing/2014/main" id="{F5F3E120-2D88-01D5-85E7-9DD951B602E2}"/>
              </a:ext>
            </a:extLst>
          </p:cNvPr>
          <p:cNvSpPr/>
          <p:nvPr/>
        </p:nvSpPr>
        <p:spPr>
          <a:xfrm>
            <a:off x="6906092" y="2229153"/>
            <a:ext cx="363195" cy="40057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row: Down 26">
            <a:extLst>
              <a:ext uri="{FF2B5EF4-FFF2-40B4-BE49-F238E27FC236}">
                <a16:creationId xmlns:a16="http://schemas.microsoft.com/office/drawing/2014/main" id="{3F83BA64-D894-5787-245A-9D53BCE3C096}"/>
              </a:ext>
            </a:extLst>
          </p:cNvPr>
          <p:cNvSpPr/>
          <p:nvPr/>
        </p:nvSpPr>
        <p:spPr>
          <a:xfrm>
            <a:off x="6906092" y="3327581"/>
            <a:ext cx="363195" cy="56993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Arrow: Down 27">
            <a:extLst>
              <a:ext uri="{FF2B5EF4-FFF2-40B4-BE49-F238E27FC236}">
                <a16:creationId xmlns:a16="http://schemas.microsoft.com/office/drawing/2014/main" id="{6A2DD4C8-4FB2-9374-A0C9-D506156DFDC7}"/>
              </a:ext>
            </a:extLst>
          </p:cNvPr>
          <p:cNvSpPr/>
          <p:nvPr/>
        </p:nvSpPr>
        <p:spPr>
          <a:xfrm>
            <a:off x="9948459" y="3220405"/>
            <a:ext cx="300446" cy="4548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Arrow: Down 28">
            <a:extLst>
              <a:ext uri="{FF2B5EF4-FFF2-40B4-BE49-F238E27FC236}">
                <a16:creationId xmlns:a16="http://schemas.microsoft.com/office/drawing/2014/main" id="{F30E3F81-C5F5-0315-CC40-FB87C6F1E719}"/>
              </a:ext>
            </a:extLst>
          </p:cNvPr>
          <p:cNvSpPr/>
          <p:nvPr/>
        </p:nvSpPr>
        <p:spPr>
          <a:xfrm>
            <a:off x="9934303" y="4385803"/>
            <a:ext cx="328758" cy="36344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Down 29">
            <a:extLst>
              <a:ext uri="{FF2B5EF4-FFF2-40B4-BE49-F238E27FC236}">
                <a16:creationId xmlns:a16="http://schemas.microsoft.com/office/drawing/2014/main" id="{45EC9365-8B30-6E2F-1A95-81A75C2ABC0D}"/>
              </a:ext>
            </a:extLst>
          </p:cNvPr>
          <p:cNvSpPr/>
          <p:nvPr/>
        </p:nvSpPr>
        <p:spPr>
          <a:xfrm>
            <a:off x="9982200" y="2308912"/>
            <a:ext cx="280861" cy="32081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47659148-4176-8C53-1F95-8E950127B5F6}"/>
              </a:ext>
            </a:extLst>
          </p:cNvPr>
          <p:cNvSpPr txBox="1"/>
          <p:nvPr/>
        </p:nvSpPr>
        <p:spPr>
          <a:xfrm>
            <a:off x="9646920" y="5898515"/>
            <a:ext cx="2207623" cy="369332"/>
          </a:xfrm>
          <a:prstGeom prst="rect">
            <a:avLst/>
          </a:prstGeom>
          <a:noFill/>
        </p:spPr>
        <p:txBody>
          <a:bodyPr wrap="square" rtlCol="0">
            <a:spAutoFit/>
          </a:bodyPr>
          <a:lstStyle/>
          <a:p>
            <a:r>
              <a:rPr lang="en-GB" dirty="0"/>
              <a:t>Bielska(2026)</a:t>
            </a:r>
          </a:p>
        </p:txBody>
      </p:sp>
    </p:spTree>
    <p:extLst>
      <p:ext uri="{BB962C8B-B14F-4D97-AF65-F5344CB8AC3E}">
        <p14:creationId xmlns:p14="http://schemas.microsoft.com/office/powerpoint/2010/main" val="1611501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A7B2BF-A5D3-3722-F035-6CBBCC9182C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ED79F75-4964-F008-242F-322D2CDCFEC6}"/>
              </a:ext>
            </a:extLst>
          </p:cNvPr>
          <p:cNvSpPr>
            <a:spLocks noGrp="1"/>
          </p:cNvSpPr>
          <p:nvPr>
            <p:ph type="title"/>
          </p:nvPr>
        </p:nvSpPr>
        <p:spPr>
          <a:xfrm>
            <a:off x="1179226" y="1280679"/>
            <a:ext cx="9833548" cy="1325563"/>
          </a:xfrm>
        </p:spPr>
        <p:txBody>
          <a:bodyPr anchor="b">
            <a:normAutofit/>
          </a:bodyPr>
          <a:lstStyle/>
          <a:p>
            <a:pPr algn="ctr"/>
            <a:r>
              <a:rPr lang="en-GB" dirty="0">
                <a:latin typeface="Aptos Display" panose="020B0004020202020204" pitchFamily="34" charset="0"/>
                <a:cs typeface="Arial" panose="020B0604020202020204" pitchFamily="34" charset="0"/>
              </a:rPr>
              <a:t>Analysis</a:t>
            </a:r>
          </a:p>
        </p:txBody>
      </p:sp>
      <p:grpSp>
        <p:nvGrpSpPr>
          <p:cNvPr id="14" name="Group 1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E7FBEFA-BADE-B0F0-278C-11A1D775E6F2}"/>
              </a:ext>
            </a:extLst>
          </p:cNvPr>
          <p:cNvSpPr>
            <a:spLocks noGrp="1"/>
          </p:cNvSpPr>
          <p:nvPr>
            <p:ph idx="1"/>
          </p:nvPr>
        </p:nvSpPr>
        <p:spPr>
          <a:xfrm>
            <a:off x="1179226" y="2890979"/>
            <a:ext cx="9833548" cy="2693976"/>
          </a:xfrm>
        </p:spPr>
        <p:txBody>
          <a:bodyPr>
            <a:normAutofit/>
          </a:bodyPr>
          <a:lstStyle/>
          <a:p>
            <a:pPr marL="0" indent="0">
              <a:buNone/>
            </a:pPr>
            <a:r>
              <a:rPr lang="en-GB" sz="2400" dirty="0">
                <a:latin typeface="Aptos" panose="020B0004020202020204" pitchFamily="34" charset="0"/>
                <a:cs typeface="Arial" panose="020B0604020202020204" pitchFamily="34" charset="0"/>
              </a:rPr>
              <a:t>Using </a:t>
            </a:r>
            <a:r>
              <a:rPr lang="en-GB" sz="2400" b="1" dirty="0">
                <a:latin typeface="Aptos" panose="020B0004020202020204" pitchFamily="34" charset="0"/>
                <a:cs typeface="Arial" panose="020B0604020202020204" pitchFamily="34" charset="0"/>
              </a:rPr>
              <a:t>Berol's Communication Model</a:t>
            </a:r>
            <a:r>
              <a:rPr lang="en-GB" sz="2400" dirty="0">
                <a:latin typeface="Aptos" panose="020B0004020202020204" pitchFamily="34" charset="0"/>
                <a:cs typeface="Arial" panose="020B0604020202020204" pitchFamily="34" charset="0"/>
              </a:rPr>
              <a:t>, the main problem is the channel. The Channel is responsible for carrying the massage from the source to the receiver. In our case, environmental noise interferes with the channel, reducing the effectiveness of communication and increasing the risk of misunderstanding.</a:t>
            </a:r>
            <a:endParaRPr lang="en-GB" sz="2400" b="1" dirty="0">
              <a:latin typeface="Aptos" panose="020B0004020202020204" pitchFamily="34" charset="0"/>
              <a:cs typeface="Arial" panose="020B0604020202020204" pitchFamily="34" charset="0"/>
            </a:endParaRPr>
          </a:p>
        </p:txBody>
      </p:sp>
      <p:grpSp>
        <p:nvGrpSpPr>
          <p:cNvPr id="20" name="Group 1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1" name="Freeform: Shape 2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Slide Number Placeholder 4">
            <a:extLst>
              <a:ext uri="{FF2B5EF4-FFF2-40B4-BE49-F238E27FC236}">
                <a16:creationId xmlns:a16="http://schemas.microsoft.com/office/drawing/2014/main" id="{1572AF4C-116A-FE07-BB42-AD4536F0EA0B}"/>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5</a:t>
            </a:fld>
            <a:endParaRPr lang="en-GB"/>
          </a:p>
        </p:txBody>
      </p:sp>
    </p:spTree>
    <p:extLst>
      <p:ext uri="{BB962C8B-B14F-4D97-AF65-F5344CB8AC3E}">
        <p14:creationId xmlns:p14="http://schemas.microsoft.com/office/powerpoint/2010/main" val="2059160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8CC4E-3F2F-627C-F26F-2E8486A85F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D6170-E468-AF36-4BC6-4366D46F132B}"/>
              </a:ext>
            </a:extLst>
          </p:cNvPr>
          <p:cNvSpPr>
            <a:spLocks noGrp="1"/>
          </p:cNvSpPr>
          <p:nvPr>
            <p:ph type="title"/>
          </p:nvPr>
        </p:nvSpPr>
        <p:spPr>
          <a:xfrm>
            <a:off x="586740" y="-90794"/>
            <a:ext cx="11018520" cy="1434415"/>
          </a:xfrm>
        </p:spPr>
        <p:txBody>
          <a:bodyPr anchor="b">
            <a:normAutofit/>
          </a:bodyPr>
          <a:lstStyle/>
          <a:p>
            <a:r>
              <a:rPr lang="en-GB" dirty="0"/>
              <a:t>Solutions</a:t>
            </a:r>
          </a:p>
        </p:txBody>
      </p:sp>
      <p:sp>
        <p:nvSpPr>
          <p:cNvPr id="3" name="Content Placeholder 2">
            <a:extLst>
              <a:ext uri="{FF2B5EF4-FFF2-40B4-BE49-F238E27FC236}">
                <a16:creationId xmlns:a16="http://schemas.microsoft.com/office/drawing/2014/main" id="{74CD8AFC-6D98-C835-093F-3AC81ED5953F}"/>
              </a:ext>
            </a:extLst>
          </p:cNvPr>
          <p:cNvSpPr>
            <a:spLocks noGrp="1"/>
          </p:cNvSpPr>
          <p:nvPr>
            <p:ph idx="1"/>
          </p:nvPr>
        </p:nvSpPr>
        <p:spPr>
          <a:xfrm>
            <a:off x="399926" y="1141291"/>
            <a:ext cx="6975595" cy="5325771"/>
          </a:xfrm>
        </p:spPr>
        <p:txBody>
          <a:bodyPr anchor="t">
            <a:normAutofit/>
          </a:bodyPr>
          <a:lstStyle/>
          <a:p>
            <a:pPr marL="0" indent="0" algn="just">
              <a:buNone/>
            </a:pPr>
            <a:endParaRPr lang="en-GB" sz="2400" b="1" dirty="0"/>
          </a:p>
          <a:p>
            <a:pPr algn="just"/>
            <a:r>
              <a:rPr lang="en-GB" sz="2400" dirty="0">
                <a:latin typeface="Aptos" panose="020B0004020202020204" pitchFamily="34" charset="0"/>
                <a:cs typeface="Arial" panose="020B0604020202020204" pitchFamily="34" charset="0"/>
              </a:rPr>
              <a:t>Hold training sessions in a quiet meeting room before work begins. </a:t>
            </a:r>
          </a:p>
          <a:p>
            <a:pPr algn="just"/>
            <a:r>
              <a:rPr lang="en-GB" sz="2400" dirty="0">
                <a:latin typeface="Aptos" panose="020B0004020202020204" pitchFamily="34" charset="0"/>
                <a:cs typeface="Arial" panose="020B0604020202020204" pitchFamily="34" charset="0"/>
              </a:rPr>
              <a:t>Turn off machinery briefly when giving important instructions. </a:t>
            </a:r>
          </a:p>
          <a:p>
            <a:pPr algn="just"/>
            <a:r>
              <a:rPr lang="en-GB" sz="2400" dirty="0">
                <a:latin typeface="Aptos" panose="020B0004020202020204" pitchFamily="34" charset="0"/>
                <a:cs typeface="Arial" panose="020B0604020202020204" pitchFamily="34" charset="0"/>
              </a:rPr>
              <a:t>Use microphones or speaker systems where possible. </a:t>
            </a:r>
          </a:p>
          <a:p>
            <a:pPr algn="just"/>
            <a:r>
              <a:rPr lang="en-GB" sz="2400" dirty="0">
                <a:latin typeface="Aptos" panose="020B0004020202020204" pitchFamily="34" charset="0"/>
                <a:cs typeface="Arial" panose="020B0604020202020204" pitchFamily="34" charset="0"/>
              </a:rPr>
              <a:t>Provide written instructions and visual safety posters. </a:t>
            </a:r>
          </a:p>
          <a:p>
            <a:pPr algn="just"/>
            <a:r>
              <a:rPr lang="en-GB" sz="2400" dirty="0">
                <a:latin typeface="Aptos" panose="020B0004020202020204" pitchFamily="34" charset="0"/>
                <a:cs typeface="Arial" panose="020B0604020202020204" pitchFamily="34" charset="0"/>
              </a:rPr>
              <a:t>Ask employees to repeat instructions to confirm understanding (feedback). </a:t>
            </a:r>
          </a:p>
          <a:p>
            <a:pPr algn="just"/>
            <a:r>
              <a:rPr lang="en-GB" sz="2400" dirty="0">
                <a:latin typeface="Aptos" panose="020B0004020202020204" pitchFamily="34" charset="0"/>
                <a:cs typeface="Arial" panose="020B0604020202020204" pitchFamily="34" charset="0"/>
              </a:rPr>
              <a:t>This reduces communication errors and improves food safety.</a:t>
            </a:r>
          </a:p>
          <a:p>
            <a:pPr algn="just"/>
            <a:endParaRPr lang="en-GB" sz="2400" dirty="0"/>
          </a:p>
        </p:txBody>
      </p:sp>
      <p:pic>
        <p:nvPicPr>
          <p:cNvPr id="6" name="Picture 5">
            <a:extLst>
              <a:ext uri="{FF2B5EF4-FFF2-40B4-BE49-F238E27FC236}">
                <a16:creationId xmlns:a16="http://schemas.microsoft.com/office/drawing/2014/main" id="{D32EF9C9-BA3C-D8B9-1719-76E7C8FE6EEE}"/>
              </a:ext>
            </a:extLst>
          </p:cNvPr>
          <p:cNvPicPr>
            <a:picLocks noChangeAspect="1"/>
          </p:cNvPicPr>
          <p:nvPr/>
        </p:nvPicPr>
        <p:blipFill>
          <a:blip r:embed="rId2"/>
          <a:srcRect l="18635" r="17149" b="2"/>
          <a:stretch>
            <a:fillRect/>
          </a:stretch>
        </p:blipFill>
        <p:spPr>
          <a:xfrm>
            <a:off x="7675658" y="2093976"/>
            <a:ext cx="3290611" cy="3420403"/>
          </a:xfrm>
          <a:prstGeom prst="rect">
            <a:avLst/>
          </a:prstGeom>
        </p:spPr>
      </p:pic>
      <p:sp>
        <p:nvSpPr>
          <p:cNvPr id="5" name="Slide Number Placeholder 4">
            <a:extLst>
              <a:ext uri="{FF2B5EF4-FFF2-40B4-BE49-F238E27FC236}">
                <a16:creationId xmlns:a16="http://schemas.microsoft.com/office/drawing/2014/main" id="{5C56D98F-83C6-FC7F-6593-8064B04BCD0E}"/>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6</a:t>
            </a:fld>
            <a:endParaRPr lang="en-GB"/>
          </a:p>
        </p:txBody>
      </p:sp>
      <p:sp>
        <p:nvSpPr>
          <p:cNvPr id="8" name="TextBox 7">
            <a:extLst>
              <a:ext uri="{FF2B5EF4-FFF2-40B4-BE49-F238E27FC236}">
                <a16:creationId xmlns:a16="http://schemas.microsoft.com/office/drawing/2014/main" id="{F1FF0C5C-E654-FDA6-893F-F606C1B8F972}"/>
              </a:ext>
            </a:extLst>
          </p:cNvPr>
          <p:cNvSpPr txBox="1"/>
          <p:nvPr/>
        </p:nvSpPr>
        <p:spPr>
          <a:xfrm>
            <a:off x="8980714" y="5602659"/>
            <a:ext cx="2965269" cy="369332"/>
          </a:xfrm>
          <a:prstGeom prst="rect">
            <a:avLst/>
          </a:prstGeom>
          <a:noFill/>
        </p:spPr>
        <p:txBody>
          <a:bodyPr wrap="square" rtlCol="0">
            <a:spAutoFit/>
          </a:bodyPr>
          <a:lstStyle/>
          <a:p>
            <a:r>
              <a:rPr lang="en-GB" dirty="0" err="1"/>
              <a:t>Stockvectorwin</a:t>
            </a:r>
            <a:r>
              <a:rPr lang="en-GB" dirty="0"/>
              <a:t>(2019)</a:t>
            </a:r>
          </a:p>
        </p:txBody>
      </p:sp>
    </p:spTree>
    <p:extLst>
      <p:ext uri="{BB962C8B-B14F-4D97-AF65-F5344CB8AC3E}">
        <p14:creationId xmlns:p14="http://schemas.microsoft.com/office/powerpoint/2010/main" val="2079124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DF08D-F737-CE26-08E2-1B174715B447}"/>
              </a:ext>
            </a:extLst>
          </p:cNvPr>
          <p:cNvSpPr>
            <a:spLocks noGrp="1"/>
          </p:cNvSpPr>
          <p:nvPr>
            <p:ph type="title"/>
          </p:nvPr>
        </p:nvSpPr>
        <p:spPr>
          <a:xfrm>
            <a:off x="213663" y="696712"/>
            <a:ext cx="11743509" cy="603260"/>
          </a:xfrm>
        </p:spPr>
        <p:txBody>
          <a:bodyPr>
            <a:noAutofit/>
          </a:bodyPr>
          <a:lstStyle/>
          <a:p>
            <a:pPr algn="just"/>
            <a:r>
              <a:rPr lang="en-GB" dirty="0">
                <a:latin typeface="Aptos Display" panose="020B0004020202020204" pitchFamily="34" charset="0"/>
                <a:cs typeface="Arial" panose="020B0604020202020204" pitchFamily="34" charset="0"/>
              </a:rPr>
              <a:t>Communication Model by Berlo after improvement</a:t>
            </a:r>
            <a:br>
              <a:rPr lang="en-GB" dirty="0">
                <a:latin typeface="Aptos Display" panose="020B0004020202020204" pitchFamily="34" charset="0"/>
                <a:cs typeface="Arial" panose="020B0604020202020204" pitchFamily="34" charset="0"/>
              </a:rPr>
            </a:br>
            <a:endParaRPr lang="en-GB" dirty="0">
              <a:latin typeface="Aptos Display"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1E5961B-1786-FA7D-E767-FC8D9CF73409}"/>
              </a:ext>
            </a:extLst>
          </p:cNvPr>
          <p:cNvSpPr>
            <a:spLocks noGrp="1"/>
          </p:cNvSpPr>
          <p:nvPr>
            <p:ph type="sldNum" sz="quarter" idx="12"/>
          </p:nvPr>
        </p:nvSpPr>
        <p:spPr/>
        <p:txBody>
          <a:bodyPr/>
          <a:lstStyle/>
          <a:p>
            <a:fld id="{454682FA-2E9E-4DCC-AFA0-70701551065F}" type="slidenum">
              <a:rPr lang="en-GB" smtClean="0"/>
              <a:t>7</a:t>
            </a:fld>
            <a:endParaRPr lang="en-GB"/>
          </a:p>
        </p:txBody>
      </p:sp>
      <p:sp>
        <p:nvSpPr>
          <p:cNvPr id="6" name="Oval 5">
            <a:extLst>
              <a:ext uri="{FF2B5EF4-FFF2-40B4-BE49-F238E27FC236}">
                <a16:creationId xmlns:a16="http://schemas.microsoft.com/office/drawing/2014/main" id="{BFF1B096-C86F-8533-F316-E66856B3D039}"/>
              </a:ext>
            </a:extLst>
          </p:cNvPr>
          <p:cNvSpPr/>
          <p:nvPr/>
        </p:nvSpPr>
        <p:spPr>
          <a:xfrm>
            <a:off x="326633" y="1402400"/>
            <a:ext cx="2098071" cy="76065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Source(Gary)</a:t>
            </a:r>
          </a:p>
        </p:txBody>
      </p:sp>
      <p:sp>
        <p:nvSpPr>
          <p:cNvPr id="7" name="Oval 6">
            <a:extLst>
              <a:ext uri="{FF2B5EF4-FFF2-40B4-BE49-F238E27FC236}">
                <a16:creationId xmlns:a16="http://schemas.microsoft.com/office/drawing/2014/main" id="{8567FB9F-94A7-7575-05E3-2E30903582A9}"/>
              </a:ext>
            </a:extLst>
          </p:cNvPr>
          <p:cNvSpPr/>
          <p:nvPr/>
        </p:nvSpPr>
        <p:spPr>
          <a:xfrm>
            <a:off x="3097482" y="1448311"/>
            <a:ext cx="1997094" cy="78855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Massage</a:t>
            </a:r>
          </a:p>
        </p:txBody>
      </p:sp>
      <p:sp>
        <p:nvSpPr>
          <p:cNvPr id="8" name="Oval 7">
            <a:extLst>
              <a:ext uri="{FF2B5EF4-FFF2-40B4-BE49-F238E27FC236}">
                <a16:creationId xmlns:a16="http://schemas.microsoft.com/office/drawing/2014/main" id="{7AAA76C0-7784-F865-6270-DFF61102E7AE}"/>
              </a:ext>
            </a:extLst>
          </p:cNvPr>
          <p:cNvSpPr/>
          <p:nvPr/>
        </p:nvSpPr>
        <p:spPr>
          <a:xfrm>
            <a:off x="5831649" y="1455697"/>
            <a:ext cx="1924167" cy="78855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Channel</a:t>
            </a:r>
          </a:p>
        </p:txBody>
      </p:sp>
      <p:sp>
        <p:nvSpPr>
          <p:cNvPr id="9" name="Oval 8">
            <a:extLst>
              <a:ext uri="{FF2B5EF4-FFF2-40B4-BE49-F238E27FC236}">
                <a16:creationId xmlns:a16="http://schemas.microsoft.com/office/drawing/2014/main" id="{40070373-5CA4-BF05-AE12-38A5DFF499C4}"/>
              </a:ext>
            </a:extLst>
          </p:cNvPr>
          <p:cNvSpPr/>
          <p:nvPr/>
        </p:nvSpPr>
        <p:spPr>
          <a:xfrm>
            <a:off x="8633459" y="1348876"/>
            <a:ext cx="1997094" cy="81257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Receiver</a:t>
            </a:r>
          </a:p>
          <a:p>
            <a:pPr algn="ctr"/>
            <a:r>
              <a:rPr lang="en-GB" dirty="0"/>
              <a:t>(workers)</a:t>
            </a:r>
          </a:p>
        </p:txBody>
      </p:sp>
      <p:sp>
        <p:nvSpPr>
          <p:cNvPr id="3" name="Arrow: Right 2">
            <a:extLst>
              <a:ext uri="{FF2B5EF4-FFF2-40B4-BE49-F238E27FC236}">
                <a16:creationId xmlns:a16="http://schemas.microsoft.com/office/drawing/2014/main" id="{5005BC24-CA43-E674-94BF-78F63C07725E}"/>
              </a:ext>
            </a:extLst>
          </p:cNvPr>
          <p:cNvSpPr/>
          <p:nvPr/>
        </p:nvSpPr>
        <p:spPr>
          <a:xfrm>
            <a:off x="2584716" y="1553509"/>
            <a:ext cx="46267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F2866175-EE16-B77D-A744-E204ED178736}"/>
              </a:ext>
            </a:extLst>
          </p:cNvPr>
          <p:cNvSpPr/>
          <p:nvPr/>
        </p:nvSpPr>
        <p:spPr>
          <a:xfrm>
            <a:off x="5185202" y="1541251"/>
            <a:ext cx="462679" cy="7023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288CE635-BAFD-A8FD-6AA7-69C8008C8671}"/>
              </a:ext>
            </a:extLst>
          </p:cNvPr>
          <p:cNvSpPr/>
          <p:nvPr/>
        </p:nvSpPr>
        <p:spPr>
          <a:xfrm>
            <a:off x="7939585" y="1599228"/>
            <a:ext cx="46267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Diagonal Corners Rounded 11">
            <a:extLst>
              <a:ext uri="{FF2B5EF4-FFF2-40B4-BE49-F238E27FC236}">
                <a16:creationId xmlns:a16="http://schemas.microsoft.com/office/drawing/2014/main" id="{D67D35EE-4D5B-E9B8-BB23-34610A510A39}"/>
              </a:ext>
            </a:extLst>
          </p:cNvPr>
          <p:cNvSpPr/>
          <p:nvPr/>
        </p:nvSpPr>
        <p:spPr>
          <a:xfrm>
            <a:off x="244186" y="2763498"/>
            <a:ext cx="2098071" cy="870778"/>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Gives clear food hygiene and safety instructions.</a:t>
            </a:r>
          </a:p>
        </p:txBody>
      </p:sp>
      <p:sp>
        <p:nvSpPr>
          <p:cNvPr id="13" name="Rectangle: Diagonal Corners Rounded 12">
            <a:extLst>
              <a:ext uri="{FF2B5EF4-FFF2-40B4-BE49-F238E27FC236}">
                <a16:creationId xmlns:a16="http://schemas.microsoft.com/office/drawing/2014/main" id="{5E83F40D-CFDA-1B79-1284-191B216B7B61}"/>
              </a:ext>
            </a:extLst>
          </p:cNvPr>
          <p:cNvSpPr/>
          <p:nvPr/>
        </p:nvSpPr>
        <p:spPr>
          <a:xfrm>
            <a:off x="326633" y="4534214"/>
            <a:ext cx="2098071" cy="1005840"/>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Delivers the instruction before production starts.</a:t>
            </a:r>
          </a:p>
        </p:txBody>
      </p:sp>
      <p:sp>
        <p:nvSpPr>
          <p:cNvPr id="14" name="Arrow: Down 13">
            <a:extLst>
              <a:ext uri="{FF2B5EF4-FFF2-40B4-BE49-F238E27FC236}">
                <a16:creationId xmlns:a16="http://schemas.microsoft.com/office/drawing/2014/main" id="{9A24A955-A443-A320-5C17-FA2591D42A59}"/>
              </a:ext>
            </a:extLst>
          </p:cNvPr>
          <p:cNvSpPr/>
          <p:nvPr/>
        </p:nvSpPr>
        <p:spPr>
          <a:xfrm>
            <a:off x="1224643" y="2328628"/>
            <a:ext cx="45719" cy="29370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6CF01ED6-C72B-135A-C2C9-7B866F52E179}"/>
              </a:ext>
            </a:extLst>
          </p:cNvPr>
          <p:cNvSpPr/>
          <p:nvPr/>
        </p:nvSpPr>
        <p:spPr>
          <a:xfrm>
            <a:off x="1247503" y="3769224"/>
            <a:ext cx="45719" cy="38033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Diagonal Corners Rounded 15">
            <a:extLst>
              <a:ext uri="{FF2B5EF4-FFF2-40B4-BE49-F238E27FC236}">
                <a16:creationId xmlns:a16="http://schemas.microsoft.com/office/drawing/2014/main" id="{5440CD72-31D2-C679-0A3F-84FDD517348A}"/>
              </a:ext>
            </a:extLst>
          </p:cNvPr>
          <p:cNvSpPr/>
          <p:nvPr/>
        </p:nvSpPr>
        <p:spPr>
          <a:xfrm>
            <a:off x="3035783" y="2763498"/>
            <a:ext cx="1997094" cy="870778"/>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Simple food hygiene &amp; safety procedures.</a:t>
            </a:r>
          </a:p>
        </p:txBody>
      </p:sp>
      <p:sp>
        <p:nvSpPr>
          <p:cNvPr id="17" name="Rectangle: Diagonal Corners Rounded 16">
            <a:extLst>
              <a:ext uri="{FF2B5EF4-FFF2-40B4-BE49-F238E27FC236}">
                <a16:creationId xmlns:a16="http://schemas.microsoft.com/office/drawing/2014/main" id="{AE6EFB87-A8B6-F0CC-27BC-B5D405AFB52A}"/>
              </a:ext>
            </a:extLst>
          </p:cNvPr>
          <p:cNvSpPr/>
          <p:nvPr/>
        </p:nvSpPr>
        <p:spPr>
          <a:xfrm>
            <a:off x="3097482" y="4534214"/>
            <a:ext cx="1997094" cy="1005840"/>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Easy for workers to understand.</a:t>
            </a:r>
          </a:p>
        </p:txBody>
      </p:sp>
      <p:sp>
        <p:nvSpPr>
          <p:cNvPr id="18" name="Arrow: Down 17">
            <a:extLst>
              <a:ext uri="{FF2B5EF4-FFF2-40B4-BE49-F238E27FC236}">
                <a16:creationId xmlns:a16="http://schemas.microsoft.com/office/drawing/2014/main" id="{2FE16B04-F8BD-A0BA-BA9F-5FA65DE6FA5A}"/>
              </a:ext>
            </a:extLst>
          </p:cNvPr>
          <p:cNvSpPr/>
          <p:nvPr/>
        </p:nvSpPr>
        <p:spPr>
          <a:xfrm>
            <a:off x="4023496" y="2368091"/>
            <a:ext cx="45719" cy="29370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Down 18">
            <a:extLst>
              <a:ext uri="{FF2B5EF4-FFF2-40B4-BE49-F238E27FC236}">
                <a16:creationId xmlns:a16="http://schemas.microsoft.com/office/drawing/2014/main" id="{CEA58011-AC06-72DE-BCB9-872A1D122875}"/>
              </a:ext>
            </a:extLst>
          </p:cNvPr>
          <p:cNvSpPr/>
          <p:nvPr/>
        </p:nvSpPr>
        <p:spPr>
          <a:xfrm>
            <a:off x="3905793" y="3763046"/>
            <a:ext cx="45719" cy="38033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Diagonal Corners Rounded 19">
            <a:extLst>
              <a:ext uri="{FF2B5EF4-FFF2-40B4-BE49-F238E27FC236}">
                <a16:creationId xmlns:a16="http://schemas.microsoft.com/office/drawing/2014/main" id="{6096A0DF-3C09-05E8-D972-736223318F87}"/>
              </a:ext>
            </a:extLst>
          </p:cNvPr>
          <p:cNvSpPr/>
          <p:nvPr/>
        </p:nvSpPr>
        <p:spPr>
          <a:xfrm>
            <a:off x="5767353" y="2763498"/>
            <a:ext cx="1960369" cy="870778"/>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Quiet meeting room.</a:t>
            </a:r>
          </a:p>
        </p:txBody>
      </p:sp>
      <p:sp>
        <p:nvSpPr>
          <p:cNvPr id="21" name="Rectangle: Diagonal Corners Rounded 20">
            <a:extLst>
              <a:ext uri="{FF2B5EF4-FFF2-40B4-BE49-F238E27FC236}">
                <a16:creationId xmlns:a16="http://schemas.microsoft.com/office/drawing/2014/main" id="{D1F03F57-A236-5B6E-9C5E-4A7A9CCEE72E}"/>
              </a:ext>
            </a:extLst>
          </p:cNvPr>
          <p:cNvSpPr/>
          <p:nvPr/>
        </p:nvSpPr>
        <p:spPr>
          <a:xfrm>
            <a:off x="5767354" y="4545057"/>
            <a:ext cx="1960369" cy="1031966"/>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Supported by written instructions/ posters</a:t>
            </a:r>
          </a:p>
        </p:txBody>
      </p:sp>
      <p:sp>
        <p:nvSpPr>
          <p:cNvPr id="22" name="Arrow: Down 21">
            <a:extLst>
              <a:ext uri="{FF2B5EF4-FFF2-40B4-BE49-F238E27FC236}">
                <a16:creationId xmlns:a16="http://schemas.microsoft.com/office/drawing/2014/main" id="{B77E6383-69AD-37AF-F2D6-A518289D63E1}"/>
              </a:ext>
            </a:extLst>
          </p:cNvPr>
          <p:cNvSpPr/>
          <p:nvPr/>
        </p:nvSpPr>
        <p:spPr>
          <a:xfrm>
            <a:off x="6700643" y="2305362"/>
            <a:ext cx="45719" cy="29030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Down 22">
            <a:extLst>
              <a:ext uri="{FF2B5EF4-FFF2-40B4-BE49-F238E27FC236}">
                <a16:creationId xmlns:a16="http://schemas.microsoft.com/office/drawing/2014/main" id="{DB9EEF51-CDC4-2BC0-609C-5AFD0ED0385D}"/>
              </a:ext>
            </a:extLst>
          </p:cNvPr>
          <p:cNvSpPr/>
          <p:nvPr/>
        </p:nvSpPr>
        <p:spPr>
          <a:xfrm>
            <a:off x="6700644" y="3773204"/>
            <a:ext cx="45719" cy="38033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Diagonal Corners Rounded 23">
            <a:extLst>
              <a:ext uri="{FF2B5EF4-FFF2-40B4-BE49-F238E27FC236}">
                <a16:creationId xmlns:a16="http://schemas.microsoft.com/office/drawing/2014/main" id="{0E27BEE6-6415-0AAC-DD44-8F869EB33135}"/>
              </a:ext>
            </a:extLst>
          </p:cNvPr>
          <p:cNvSpPr/>
          <p:nvPr/>
        </p:nvSpPr>
        <p:spPr>
          <a:xfrm>
            <a:off x="8610600" y="2763498"/>
            <a:ext cx="1997094" cy="870778"/>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Workers listen carefully.</a:t>
            </a:r>
          </a:p>
        </p:txBody>
      </p:sp>
      <p:sp>
        <p:nvSpPr>
          <p:cNvPr id="25" name="Rectangle: Diagonal Corners Rounded 24">
            <a:extLst>
              <a:ext uri="{FF2B5EF4-FFF2-40B4-BE49-F238E27FC236}">
                <a16:creationId xmlns:a16="http://schemas.microsoft.com/office/drawing/2014/main" id="{1BCEE225-07C7-4480-5E59-770E9F0F7F30}"/>
              </a:ext>
            </a:extLst>
          </p:cNvPr>
          <p:cNvSpPr/>
          <p:nvPr/>
        </p:nvSpPr>
        <p:spPr>
          <a:xfrm>
            <a:off x="8610600" y="4545057"/>
            <a:ext cx="1997094" cy="1005840"/>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Understand and follow instruction correctly.</a:t>
            </a:r>
          </a:p>
        </p:txBody>
      </p:sp>
      <p:sp>
        <p:nvSpPr>
          <p:cNvPr id="26" name="Arrow: Down 25">
            <a:extLst>
              <a:ext uri="{FF2B5EF4-FFF2-40B4-BE49-F238E27FC236}">
                <a16:creationId xmlns:a16="http://schemas.microsoft.com/office/drawing/2014/main" id="{3D34A98F-CCA6-55E8-D7B3-DD78D5475975}"/>
              </a:ext>
            </a:extLst>
          </p:cNvPr>
          <p:cNvSpPr/>
          <p:nvPr/>
        </p:nvSpPr>
        <p:spPr>
          <a:xfrm>
            <a:off x="9609147" y="3773204"/>
            <a:ext cx="45719" cy="38033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row: Down 26">
            <a:extLst>
              <a:ext uri="{FF2B5EF4-FFF2-40B4-BE49-F238E27FC236}">
                <a16:creationId xmlns:a16="http://schemas.microsoft.com/office/drawing/2014/main" id="{CC688904-9CB9-E98E-F2FC-BE1ACC69760C}"/>
              </a:ext>
            </a:extLst>
          </p:cNvPr>
          <p:cNvSpPr/>
          <p:nvPr/>
        </p:nvSpPr>
        <p:spPr>
          <a:xfrm>
            <a:off x="9563428" y="2328628"/>
            <a:ext cx="45719" cy="27457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46FA19C4-FDD5-A79D-E954-29C06927EA1A}"/>
              </a:ext>
            </a:extLst>
          </p:cNvPr>
          <p:cNvSpPr txBox="1"/>
          <p:nvPr/>
        </p:nvSpPr>
        <p:spPr>
          <a:xfrm>
            <a:off x="9449917" y="5998645"/>
            <a:ext cx="2246812" cy="369332"/>
          </a:xfrm>
          <a:prstGeom prst="rect">
            <a:avLst/>
          </a:prstGeom>
          <a:noFill/>
        </p:spPr>
        <p:txBody>
          <a:bodyPr wrap="square" rtlCol="0">
            <a:spAutoFit/>
          </a:bodyPr>
          <a:lstStyle/>
          <a:p>
            <a:r>
              <a:rPr lang="en-GB" dirty="0"/>
              <a:t>Bielska(2026)</a:t>
            </a:r>
          </a:p>
        </p:txBody>
      </p:sp>
    </p:spTree>
    <p:extLst>
      <p:ext uri="{BB962C8B-B14F-4D97-AF65-F5344CB8AC3E}">
        <p14:creationId xmlns:p14="http://schemas.microsoft.com/office/powerpoint/2010/main" val="1843144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AA1224-93B0-57DC-D993-79F99DECCC6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744A16A-E968-FC5C-BB94-6A958827C0F3}"/>
              </a:ext>
            </a:extLst>
          </p:cNvPr>
          <p:cNvSpPr>
            <a:spLocks noGrp="1"/>
          </p:cNvSpPr>
          <p:nvPr>
            <p:ph type="title"/>
          </p:nvPr>
        </p:nvSpPr>
        <p:spPr>
          <a:xfrm>
            <a:off x="1068015" y="394633"/>
            <a:ext cx="9833548" cy="1325563"/>
          </a:xfrm>
        </p:spPr>
        <p:txBody>
          <a:bodyPr anchor="b">
            <a:normAutofit/>
          </a:bodyPr>
          <a:lstStyle/>
          <a:p>
            <a:pPr algn="ctr"/>
            <a:r>
              <a:rPr lang="en-GB" dirty="0"/>
              <a:t>Conclusion</a:t>
            </a:r>
          </a:p>
        </p:txBody>
      </p:sp>
      <p:grpSp>
        <p:nvGrpSpPr>
          <p:cNvPr id="14" name="Group 1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A0AE7AC-25BC-F59D-A3D3-C298C6103B11}"/>
              </a:ext>
            </a:extLst>
          </p:cNvPr>
          <p:cNvSpPr>
            <a:spLocks noGrp="1"/>
          </p:cNvSpPr>
          <p:nvPr>
            <p:ph idx="1"/>
          </p:nvPr>
        </p:nvSpPr>
        <p:spPr>
          <a:xfrm>
            <a:off x="1179226" y="2023911"/>
            <a:ext cx="9833548" cy="3669658"/>
          </a:xfrm>
        </p:spPr>
        <p:txBody>
          <a:bodyPr>
            <a:normAutofit lnSpcReduction="10000"/>
          </a:bodyPr>
          <a:lstStyle/>
          <a:p>
            <a:pPr marL="0" indent="0">
              <a:buNone/>
            </a:pPr>
            <a:endParaRPr lang="en-GB" sz="2400" dirty="0">
              <a:solidFill>
                <a:schemeClr val="tx2"/>
              </a:solidFill>
            </a:endParaRPr>
          </a:p>
          <a:p>
            <a:r>
              <a:rPr lang="en-GB" sz="2400" dirty="0">
                <a:cs typeface="Arial" panose="020B0604020202020204" pitchFamily="34" charset="0"/>
              </a:rPr>
              <a:t>Environmental noise is a significant communication barrier at Flight Foods.</a:t>
            </a:r>
          </a:p>
          <a:p>
            <a:r>
              <a:rPr lang="en-GB" sz="2400" dirty="0">
                <a:cs typeface="Arial" panose="020B0604020202020204" pitchFamily="34" charset="0"/>
              </a:rPr>
              <a:t>The loud machinery prevents workers from hearing and understanding important food hygiene instructions clearly.</a:t>
            </a:r>
          </a:p>
          <a:p>
            <a:r>
              <a:rPr lang="en-GB" sz="2400" dirty="0">
                <a:cs typeface="Arial" panose="020B0604020202020204" pitchFamily="34" charset="0"/>
              </a:rPr>
              <a:t>Using </a:t>
            </a:r>
            <a:r>
              <a:rPr lang="en-GB" sz="2400" b="1" dirty="0">
                <a:cs typeface="Arial" panose="020B0604020202020204" pitchFamily="34" charset="0"/>
              </a:rPr>
              <a:t>Berlo's Model</a:t>
            </a:r>
            <a:r>
              <a:rPr lang="en-GB" sz="2400" dirty="0">
                <a:cs typeface="Arial" panose="020B0604020202020204" pitchFamily="34" charset="0"/>
              </a:rPr>
              <a:t>, (Berlo 1960)  the problem occurs in the </a:t>
            </a:r>
            <a:r>
              <a:rPr lang="en-GB" sz="2400" b="1" dirty="0">
                <a:cs typeface="Arial" panose="020B0604020202020204" pitchFamily="34" charset="0"/>
              </a:rPr>
              <a:t>Channel</a:t>
            </a:r>
            <a:r>
              <a:rPr lang="en-GB" sz="2400" dirty="0">
                <a:cs typeface="Arial" panose="020B0604020202020204" pitchFamily="34" charset="0"/>
              </a:rPr>
              <a:t>, where noise disrupts communication.</a:t>
            </a:r>
          </a:p>
          <a:p>
            <a:r>
              <a:rPr lang="en-GB" sz="2400" dirty="0">
                <a:cs typeface="Arial" panose="020B0604020202020204" pitchFamily="34" charset="0"/>
              </a:rPr>
              <a:t>By reducing noise, improving training, and using visual communication will help employees understand instructions better, improve food safety, and reduce customer complaints.</a:t>
            </a:r>
          </a:p>
          <a:p>
            <a:endParaRPr lang="en-GB" sz="1800" dirty="0">
              <a:solidFill>
                <a:schemeClr val="tx2"/>
              </a:solidFill>
            </a:endParaRPr>
          </a:p>
        </p:txBody>
      </p:sp>
      <p:grpSp>
        <p:nvGrpSpPr>
          <p:cNvPr id="20" name="Group 1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1" name="Freeform: Shape 2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Slide Number Placeholder 4">
            <a:extLst>
              <a:ext uri="{FF2B5EF4-FFF2-40B4-BE49-F238E27FC236}">
                <a16:creationId xmlns:a16="http://schemas.microsoft.com/office/drawing/2014/main" id="{2F369799-FDD3-5140-F374-66613090DAB9}"/>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8</a:t>
            </a:fld>
            <a:endParaRPr lang="en-GB"/>
          </a:p>
        </p:txBody>
      </p:sp>
    </p:spTree>
    <p:extLst>
      <p:ext uri="{BB962C8B-B14F-4D97-AF65-F5344CB8AC3E}">
        <p14:creationId xmlns:p14="http://schemas.microsoft.com/office/powerpoint/2010/main" val="1175987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B3D48-8172-6BDE-8C43-48BA4A22CF32}"/>
              </a:ext>
            </a:extLst>
          </p:cNvPr>
          <p:cNvSpPr>
            <a:spLocks noGrp="1"/>
          </p:cNvSpPr>
          <p:nvPr>
            <p:ph type="title"/>
          </p:nvPr>
        </p:nvSpPr>
        <p:spPr>
          <a:xfrm>
            <a:off x="226142" y="494563"/>
            <a:ext cx="5368413" cy="1911925"/>
          </a:xfrm>
        </p:spPr>
        <p:txBody>
          <a:bodyPr anchor="b">
            <a:normAutofit/>
          </a:bodyPr>
          <a:lstStyle/>
          <a:p>
            <a:r>
              <a:rPr lang="en-GB" dirty="0"/>
              <a:t>Cultural Barrier, The problem of Flight Foods Ltd</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AC4484-B889-9197-0805-CC5BBAE5EB55}"/>
              </a:ext>
            </a:extLst>
          </p:cNvPr>
          <p:cNvSpPr>
            <a:spLocks noGrp="1"/>
          </p:cNvSpPr>
          <p:nvPr>
            <p:ph idx="1"/>
          </p:nvPr>
        </p:nvSpPr>
        <p:spPr>
          <a:xfrm>
            <a:off x="640080" y="2872899"/>
            <a:ext cx="4243589" cy="3320668"/>
          </a:xfrm>
        </p:spPr>
        <p:txBody>
          <a:bodyPr>
            <a:normAutofit/>
          </a:bodyPr>
          <a:lstStyle/>
          <a:p>
            <a:r>
              <a:rPr lang="en-GB" sz="1700"/>
              <a:t>Language barriers among staff</a:t>
            </a:r>
          </a:p>
          <a:p>
            <a:r>
              <a:rPr lang="en-GB" sz="1700"/>
              <a:t>Five different cultural groups </a:t>
            </a:r>
          </a:p>
          <a:p>
            <a:r>
              <a:rPr lang="en-GB" sz="1700"/>
              <a:t>Communication difficulties</a:t>
            </a:r>
          </a:p>
          <a:p>
            <a:r>
              <a:rPr lang="en-GB" sz="1700"/>
              <a:t>Staff misunderstanding instructions </a:t>
            </a:r>
          </a:p>
          <a:p>
            <a:r>
              <a:rPr lang="en-GB" sz="1700"/>
              <a:t>Manager lucks cultural awareness  </a:t>
            </a:r>
          </a:p>
          <a:p>
            <a:r>
              <a:rPr lang="en-GB" sz="1700"/>
              <a:t>Poor food quality </a:t>
            </a:r>
          </a:p>
          <a:p>
            <a:r>
              <a:rPr lang="en-GB" sz="1700"/>
              <a:t>Airlines losing confidence </a:t>
            </a:r>
          </a:p>
          <a:p>
            <a:r>
              <a:rPr lang="en-GB" sz="1700"/>
              <a:t>Declining market share </a:t>
            </a:r>
          </a:p>
          <a:p>
            <a:r>
              <a:rPr lang="en-GB" sz="1700"/>
              <a:t>Damage to company reputation </a:t>
            </a:r>
          </a:p>
        </p:txBody>
      </p:sp>
      <p:pic>
        <p:nvPicPr>
          <p:cNvPr id="6" name="Picture 5">
            <a:extLst>
              <a:ext uri="{FF2B5EF4-FFF2-40B4-BE49-F238E27FC236}">
                <a16:creationId xmlns:a16="http://schemas.microsoft.com/office/drawing/2014/main" id="{B9B7F2EC-D1A3-FD8C-2D78-C47B2E35F97B}"/>
              </a:ext>
            </a:extLst>
          </p:cNvPr>
          <p:cNvPicPr>
            <a:picLocks noChangeAspect="1"/>
          </p:cNvPicPr>
          <p:nvPr/>
        </p:nvPicPr>
        <p:blipFill>
          <a:blip r:embed="rId3">
            <a:extLst>
              <a:ext uri="{28A0092B-C50C-407E-A947-70E740481C1C}">
                <a14:useLocalDpi xmlns:a14="http://schemas.microsoft.com/office/drawing/2010/main" val="0"/>
              </a:ext>
            </a:extLst>
          </a:blip>
          <a:srcRect l="15474" r="1757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DFA943C4-D84F-167B-641C-25DCC2EEF039}"/>
              </a:ext>
            </a:extLst>
          </p:cNvPr>
          <p:cNvSpPr>
            <a:spLocks noGrp="1"/>
          </p:cNvSpPr>
          <p:nvPr>
            <p:ph type="sldNum" sz="quarter" idx="12"/>
          </p:nvPr>
        </p:nvSpPr>
        <p:spPr>
          <a:xfrm>
            <a:off x="10439400" y="6356350"/>
            <a:ext cx="914400" cy="365125"/>
          </a:xfrm>
        </p:spPr>
        <p:txBody>
          <a:bodyPr>
            <a:normAutofit/>
          </a:bodyPr>
          <a:lstStyle/>
          <a:p>
            <a:pPr>
              <a:spcAft>
                <a:spcPts val="600"/>
              </a:spcAft>
            </a:pPr>
            <a:fld id="{454682FA-2E9E-4DCC-AFA0-70701551065F}" type="slidenum">
              <a:rPr lang="en-GB">
                <a:solidFill>
                  <a:srgbClr val="FFFFFF"/>
                </a:solidFill>
              </a:rPr>
              <a:pPr>
                <a:spcAft>
                  <a:spcPts val="600"/>
                </a:spcAft>
              </a:pPr>
              <a:t>9</a:t>
            </a:fld>
            <a:endParaRPr lang="en-GB">
              <a:solidFill>
                <a:srgbClr val="FFFFFF"/>
              </a:solidFill>
            </a:endParaRPr>
          </a:p>
        </p:txBody>
      </p:sp>
      <p:sp>
        <p:nvSpPr>
          <p:cNvPr id="7" name="TextBox 6">
            <a:extLst>
              <a:ext uri="{FF2B5EF4-FFF2-40B4-BE49-F238E27FC236}">
                <a16:creationId xmlns:a16="http://schemas.microsoft.com/office/drawing/2014/main" id="{B28DCDC1-8A9F-049F-6F08-920114918DED}"/>
              </a:ext>
            </a:extLst>
          </p:cNvPr>
          <p:cNvSpPr txBox="1"/>
          <p:nvPr/>
        </p:nvSpPr>
        <p:spPr>
          <a:xfrm>
            <a:off x="10631487" y="6556931"/>
            <a:ext cx="1444626" cy="369332"/>
          </a:xfrm>
          <a:prstGeom prst="rect">
            <a:avLst/>
          </a:prstGeom>
          <a:noFill/>
        </p:spPr>
        <p:txBody>
          <a:bodyPr wrap="none" rtlCol="0">
            <a:spAutoFit/>
          </a:bodyPr>
          <a:lstStyle/>
          <a:p>
            <a:r>
              <a:rPr lang="en-GB" dirty="0"/>
              <a:t>( P1, Google)</a:t>
            </a:r>
          </a:p>
        </p:txBody>
      </p:sp>
    </p:spTree>
    <p:extLst>
      <p:ext uri="{BB962C8B-B14F-4D97-AF65-F5344CB8AC3E}">
        <p14:creationId xmlns:p14="http://schemas.microsoft.com/office/powerpoint/2010/main" val="3975635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746584" y="190445"/>
            <a:ext cx="10862187" cy="1035244"/>
          </a:xfrm>
        </p:spPr>
        <p:txBody>
          <a:bodyPr>
            <a:noAutofit/>
          </a:bodyPr>
          <a:lstStyle/>
          <a:p>
            <a:pPr algn="ctr"/>
            <a:r>
              <a:rPr lang="en-GB" sz="4800" dirty="0"/>
              <a:t>Cultural Barrier using Berlo’s SMRC Model, </a:t>
            </a:r>
            <a:r>
              <a:rPr lang="en-GB" sz="1800" dirty="0"/>
              <a:t>Berlo(1960) </a:t>
            </a:r>
            <a:endParaRPr lang="en-GB" sz="1800" b="1" dirty="0"/>
          </a:p>
        </p:txBody>
      </p:sp>
      <p:sp>
        <p:nvSpPr>
          <p:cNvPr id="5" name="Slide Number Placeholder 4">
            <a:extLst>
              <a:ext uri="{FF2B5EF4-FFF2-40B4-BE49-F238E27FC236}">
                <a16:creationId xmlns:a16="http://schemas.microsoft.com/office/drawing/2014/main" id="{30D503C8-27C6-612B-9EBE-CE5C5283BE6B}"/>
              </a:ext>
            </a:extLst>
          </p:cNvPr>
          <p:cNvSpPr>
            <a:spLocks noGrp="1"/>
          </p:cNvSpPr>
          <p:nvPr>
            <p:ph type="sldNum" sz="quarter" idx="12"/>
          </p:nvPr>
        </p:nvSpPr>
        <p:spPr/>
        <p:txBody>
          <a:bodyPr/>
          <a:lstStyle/>
          <a:p>
            <a:fld id="{454682FA-2E9E-4DCC-AFA0-70701551065F}" type="slidenum">
              <a:rPr lang="en-GB" smtClean="0"/>
              <a:t>10</a:t>
            </a:fld>
            <a:endParaRPr lang="en-GB"/>
          </a:p>
        </p:txBody>
      </p:sp>
      <p:sp>
        <p:nvSpPr>
          <p:cNvPr id="4" name="TextBox 3">
            <a:extLst>
              <a:ext uri="{FF2B5EF4-FFF2-40B4-BE49-F238E27FC236}">
                <a16:creationId xmlns:a16="http://schemas.microsoft.com/office/drawing/2014/main" id="{8904BD84-CD3C-5E84-E7DE-66652EA38A86}"/>
              </a:ext>
            </a:extLst>
          </p:cNvPr>
          <p:cNvSpPr txBox="1"/>
          <p:nvPr/>
        </p:nvSpPr>
        <p:spPr>
          <a:xfrm>
            <a:off x="1087556" y="1502688"/>
            <a:ext cx="1728019" cy="3139321"/>
          </a:xfrm>
          <a:prstGeom prst="rect">
            <a:avLst/>
          </a:prstGeom>
          <a:noFill/>
          <a:ln>
            <a:solidFill>
              <a:schemeClr val="tx2">
                <a:lumMod val="90000"/>
                <a:lumOff val="10000"/>
              </a:schemeClr>
            </a:solidFill>
          </a:ln>
        </p:spPr>
        <p:txBody>
          <a:bodyPr wrap="square" rtlCol="0">
            <a:spAutoFit/>
          </a:bodyPr>
          <a:lstStyle/>
          <a:p>
            <a:pPr algn="ctr"/>
            <a:r>
              <a:rPr lang="en-GB" dirty="0"/>
              <a:t>Sender </a:t>
            </a:r>
          </a:p>
          <a:p>
            <a:r>
              <a:rPr lang="en-GB" dirty="0"/>
              <a:t>Gary </a:t>
            </a:r>
          </a:p>
          <a:p>
            <a:pPr marL="285750" indent="-285750">
              <a:buFont typeface="Arial" panose="020B0604020202020204" pitchFamily="34" charset="0"/>
              <a:buChar char="•"/>
            </a:pPr>
            <a:r>
              <a:rPr lang="en-GB" dirty="0"/>
              <a:t>Qualified in food hygiene and safety</a:t>
            </a:r>
          </a:p>
          <a:p>
            <a:pPr marL="285750" indent="-285750">
              <a:buFont typeface="Arial" panose="020B0604020202020204" pitchFamily="34" charset="0"/>
              <a:buChar char="•"/>
            </a:pPr>
            <a:r>
              <a:rPr lang="en-GB" dirty="0"/>
              <a:t>Native English </a:t>
            </a:r>
          </a:p>
          <a:p>
            <a:pPr marL="285750" indent="-285750">
              <a:buFont typeface="Arial" panose="020B0604020202020204" pitchFamily="34" charset="0"/>
              <a:buChar char="•"/>
            </a:pPr>
            <a:r>
              <a:rPr lang="en-GB" dirty="0"/>
              <a:t>Uses technical instructions </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8706D730-A01C-A613-C75B-EE0E79589695}"/>
              </a:ext>
            </a:extLst>
          </p:cNvPr>
          <p:cNvSpPr txBox="1"/>
          <p:nvPr/>
        </p:nvSpPr>
        <p:spPr>
          <a:xfrm>
            <a:off x="3658784" y="1502688"/>
            <a:ext cx="2015612" cy="4801314"/>
          </a:xfrm>
          <a:prstGeom prst="rect">
            <a:avLst/>
          </a:prstGeom>
          <a:noFill/>
          <a:ln>
            <a:solidFill>
              <a:schemeClr val="tx2">
                <a:lumMod val="90000"/>
                <a:lumOff val="10000"/>
              </a:schemeClr>
            </a:solidFill>
          </a:ln>
        </p:spPr>
        <p:txBody>
          <a:bodyPr wrap="square" rtlCol="0">
            <a:spAutoFit/>
          </a:bodyPr>
          <a:lstStyle/>
          <a:p>
            <a:pPr algn="ctr"/>
            <a:r>
              <a:rPr lang="en-GB" dirty="0"/>
              <a:t>Message </a:t>
            </a:r>
          </a:p>
          <a:p>
            <a:pPr marL="285750" indent="-285750">
              <a:buFont typeface="Arial" panose="020B0604020202020204" pitchFamily="34" charset="0"/>
              <a:buChar char="•"/>
            </a:pPr>
            <a:r>
              <a:rPr lang="en-GB" dirty="0"/>
              <a:t>Food Hygiene rules</a:t>
            </a:r>
          </a:p>
          <a:p>
            <a:pPr marL="285750" indent="-285750">
              <a:buFont typeface="Arial" panose="020B0604020202020204" pitchFamily="34" charset="0"/>
              <a:buChar char="•"/>
            </a:pPr>
            <a:r>
              <a:rPr lang="en-GB" dirty="0"/>
              <a:t>Safe food handling </a:t>
            </a:r>
          </a:p>
          <a:p>
            <a:pPr marL="285750" indent="-285750">
              <a:buFont typeface="Arial" panose="020B0604020202020204" pitchFamily="34" charset="0"/>
              <a:buChar char="•"/>
            </a:pPr>
            <a:r>
              <a:rPr lang="en-GB" dirty="0"/>
              <a:t>PPE requirements </a:t>
            </a:r>
          </a:p>
          <a:p>
            <a:pPr marL="285750" indent="-285750">
              <a:buFont typeface="Arial" panose="020B0604020202020204" pitchFamily="34" charset="0"/>
              <a:buChar char="•"/>
            </a:pPr>
            <a:r>
              <a:rPr lang="en-GB" dirty="0"/>
              <a:t>Machine Safety</a:t>
            </a:r>
          </a:p>
          <a:p>
            <a:pPr marL="285750" indent="-285750">
              <a:buFont typeface="Arial" panose="020B0604020202020204" pitchFamily="34" charset="0"/>
              <a:buChar char="•"/>
            </a:pPr>
            <a:r>
              <a:rPr lang="en-GB" dirty="0"/>
              <a:t>Food storage</a:t>
            </a:r>
          </a:p>
          <a:p>
            <a:pPr marL="285750" indent="-285750">
              <a:buFont typeface="Arial" panose="020B0604020202020204" pitchFamily="34" charset="0"/>
              <a:buChar char="•"/>
            </a:pPr>
            <a:r>
              <a:rPr lang="en-GB" dirty="0"/>
              <a:t> Wall posters/signs </a:t>
            </a:r>
          </a:p>
          <a:p>
            <a:pPr marL="285750" indent="-285750">
              <a:buFont typeface="Arial" panose="020B0604020202020204" pitchFamily="34" charset="0"/>
              <a:buChar char="•"/>
            </a:pPr>
            <a:r>
              <a:rPr lang="en-GB" dirty="0"/>
              <a:t>Verbal instructions </a:t>
            </a:r>
          </a:p>
          <a:p>
            <a:pPr marL="285750" indent="-285750">
              <a:buFont typeface="Arial" panose="020B0604020202020204" pitchFamily="34" charset="0"/>
              <a:buChar char="•"/>
            </a:pPr>
            <a:r>
              <a:rPr lang="en-GB" dirty="0"/>
              <a:t>On the job demos </a:t>
            </a:r>
          </a:p>
          <a:p>
            <a:endParaRPr lang="en-GB" dirty="0"/>
          </a:p>
          <a:p>
            <a:endParaRPr lang="en-GB" dirty="0"/>
          </a:p>
        </p:txBody>
      </p:sp>
      <p:sp>
        <p:nvSpPr>
          <p:cNvPr id="7" name="TextBox 6">
            <a:extLst>
              <a:ext uri="{FF2B5EF4-FFF2-40B4-BE49-F238E27FC236}">
                <a16:creationId xmlns:a16="http://schemas.microsoft.com/office/drawing/2014/main" id="{61AFB3FD-3963-D2C7-3919-0DD3AFEB3780}"/>
              </a:ext>
            </a:extLst>
          </p:cNvPr>
          <p:cNvSpPr txBox="1"/>
          <p:nvPr/>
        </p:nvSpPr>
        <p:spPr>
          <a:xfrm>
            <a:off x="6517605" y="1512059"/>
            <a:ext cx="1759974" cy="2031325"/>
          </a:xfrm>
          <a:prstGeom prst="rect">
            <a:avLst/>
          </a:prstGeom>
          <a:noFill/>
          <a:ln>
            <a:solidFill>
              <a:schemeClr val="tx2">
                <a:lumMod val="90000"/>
                <a:lumOff val="10000"/>
              </a:schemeClr>
            </a:solidFill>
          </a:ln>
        </p:spPr>
        <p:txBody>
          <a:bodyPr wrap="square" rtlCol="0">
            <a:spAutoFit/>
          </a:bodyPr>
          <a:lstStyle/>
          <a:p>
            <a:r>
              <a:rPr lang="en-GB" dirty="0"/>
              <a:t>Channel </a:t>
            </a:r>
          </a:p>
          <a:p>
            <a:pPr marL="285750" indent="-285750">
              <a:buFont typeface="Arial" panose="020B0604020202020204" pitchFamily="34" charset="0"/>
              <a:buChar char="•"/>
            </a:pPr>
            <a:r>
              <a:rPr lang="en-GB" dirty="0"/>
              <a:t>Spoken English</a:t>
            </a:r>
          </a:p>
          <a:p>
            <a:pPr marL="285750" indent="-285750">
              <a:buFont typeface="Arial" panose="020B0604020202020204" pitchFamily="34" charset="0"/>
              <a:buChar char="•"/>
            </a:pPr>
            <a:r>
              <a:rPr lang="en-GB" dirty="0"/>
              <a:t>Gary is wearing a dirty uniform </a:t>
            </a:r>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3A08CB50-EF09-9EB0-700A-3B9325CBC114}"/>
              </a:ext>
            </a:extLst>
          </p:cNvPr>
          <p:cNvSpPr txBox="1"/>
          <p:nvPr/>
        </p:nvSpPr>
        <p:spPr>
          <a:xfrm>
            <a:off x="9321141" y="1225689"/>
            <a:ext cx="1897625" cy="5355312"/>
          </a:xfrm>
          <a:prstGeom prst="rect">
            <a:avLst/>
          </a:prstGeom>
          <a:noFill/>
          <a:ln>
            <a:solidFill>
              <a:schemeClr val="tx2">
                <a:lumMod val="90000"/>
                <a:lumOff val="10000"/>
              </a:schemeClr>
            </a:solidFill>
          </a:ln>
        </p:spPr>
        <p:txBody>
          <a:bodyPr wrap="square" rtlCol="0">
            <a:spAutoFit/>
          </a:bodyPr>
          <a:lstStyle/>
          <a:p>
            <a:r>
              <a:rPr lang="en-GB" dirty="0"/>
              <a:t>Receiver</a:t>
            </a:r>
          </a:p>
          <a:p>
            <a:r>
              <a:rPr lang="en-GB" dirty="0"/>
              <a:t>Factory workers </a:t>
            </a:r>
          </a:p>
          <a:p>
            <a:pPr marL="285750" indent="-285750">
              <a:buFont typeface="Arial" panose="020B0604020202020204" pitchFamily="34" charset="0"/>
              <a:buChar char="•"/>
            </a:pPr>
            <a:r>
              <a:rPr lang="en-GB" dirty="0"/>
              <a:t>Ages16-60</a:t>
            </a:r>
          </a:p>
          <a:p>
            <a:pPr marL="285750" indent="-285750">
              <a:buFont typeface="Arial" panose="020B0604020202020204" pitchFamily="34" charset="0"/>
              <a:buChar char="•"/>
            </a:pPr>
            <a:r>
              <a:rPr lang="en-GB" dirty="0"/>
              <a:t>Mainly immigrants </a:t>
            </a:r>
          </a:p>
          <a:p>
            <a:pPr marL="285750" indent="-285750">
              <a:buFont typeface="Arial" panose="020B0604020202020204" pitchFamily="34" charset="0"/>
              <a:buChar char="•"/>
            </a:pPr>
            <a:r>
              <a:rPr lang="en-GB" dirty="0"/>
              <a:t>Five cultures</a:t>
            </a:r>
          </a:p>
          <a:p>
            <a:pPr marL="285750" indent="-285750">
              <a:buFont typeface="Arial" panose="020B0604020202020204" pitchFamily="34" charset="0"/>
              <a:buChar char="•"/>
            </a:pPr>
            <a:r>
              <a:rPr lang="en-GB" dirty="0"/>
              <a:t>Limited English </a:t>
            </a:r>
          </a:p>
          <a:p>
            <a:pPr marL="285750" indent="-285750">
              <a:buFont typeface="Arial" panose="020B0604020202020204" pitchFamily="34" charset="0"/>
              <a:buChar char="•"/>
            </a:pPr>
            <a:r>
              <a:rPr lang="en-GB" dirty="0"/>
              <a:t>Misunderstand instructions </a:t>
            </a:r>
          </a:p>
          <a:p>
            <a:pPr marL="285750" indent="-285750">
              <a:buFont typeface="Arial" panose="020B0604020202020204" pitchFamily="34" charset="0"/>
              <a:buChar char="•"/>
            </a:pPr>
            <a:r>
              <a:rPr lang="en-GB" dirty="0"/>
              <a:t>Different work habits </a:t>
            </a:r>
          </a:p>
          <a:p>
            <a:pPr marL="285750" indent="-285750">
              <a:buFont typeface="Arial" panose="020B0604020202020204" pitchFamily="34" charset="0"/>
              <a:buChar char="•"/>
            </a:pPr>
            <a:r>
              <a:rPr lang="en-GB" dirty="0"/>
              <a:t> Different understanding and  work standards</a:t>
            </a:r>
          </a:p>
          <a:p>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3" name="Arrow: Right 2">
            <a:extLst>
              <a:ext uri="{FF2B5EF4-FFF2-40B4-BE49-F238E27FC236}">
                <a16:creationId xmlns:a16="http://schemas.microsoft.com/office/drawing/2014/main" id="{E9E7F05B-56F6-5FE7-1772-43D8696E09CB}"/>
              </a:ext>
            </a:extLst>
          </p:cNvPr>
          <p:cNvSpPr/>
          <p:nvPr/>
        </p:nvSpPr>
        <p:spPr>
          <a:xfrm>
            <a:off x="3059513" y="2623493"/>
            <a:ext cx="355333" cy="25786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8418364B-6143-7661-F047-7A6C4F56BF52}"/>
              </a:ext>
            </a:extLst>
          </p:cNvPr>
          <p:cNvSpPr/>
          <p:nvPr/>
        </p:nvSpPr>
        <p:spPr>
          <a:xfrm>
            <a:off x="5822345" y="2615679"/>
            <a:ext cx="355333" cy="25786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065DB908-648B-66B8-0249-EE545DE1F177}"/>
              </a:ext>
            </a:extLst>
          </p:cNvPr>
          <p:cNvSpPr/>
          <p:nvPr/>
        </p:nvSpPr>
        <p:spPr>
          <a:xfrm>
            <a:off x="8653633" y="2560858"/>
            <a:ext cx="355333" cy="25786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609E174D-08A4-B491-6579-7C1BC2BEBBDC}"/>
              </a:ext>
            </a:extLst>
          </p:cNvPr>
          <p:cNvSpPr txBox="1"/>
          <p:nvPr/>
        </p:nvSpPr>
        <p:spPr>
          <a:xfrm>
            <a:off x="9871588" y="6523489"/>
            <a:ext cx="2477726" cy="276999"/>
          </a:xfrm>
          <a:prstGeom prst="rect">
            <a:avLst/>
          </a:prstGeom>
          <a:noFill/>
        </p:spPr>
        <p:txBody>
          <a:bodyPr wrap="square">
            <a:spAutoFit/>
          </a:bodyPr>
          <a:lstStyle/>
          <a:p>
            <a:r>
              <a:rPr lang="en-GB" sz="1200" dirty="0"/>
              <a:t>Migena </a:t>
            </a:r>
            <a:r>
              <a:rPr lang="en-GB" sz="1200" dirty="0" err="1"/>
              <a:t>Shushku</a:t>
            </a:r>
            <a:r>
              <a:rPr lang="en-GB" sz="1200" dirty="0"/>
              <a:t> (August 2026)</a:t>
            </a:r>
            <a:endParaRPr lang="en-GB" dirty="0"/>
          </a:p>
        </p:txBody>
      </p:sp>
    </p:spTree>
    <p:extLst>
      <p:ext uri="{BB962C8B-B14F-4D97-AF65-F5344CB8AC3E}">
        <p14:creationId xmlns:p14="http://schemas.microsoft.com/office/powerpoint/2010/main" val="3579173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A7B2BF-A5D3-3722-F035-6CBBCC9182C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ABD571A-4BB8-6432-5AF7-582A396A9DF7}"/>
              </a:ext>
            </a:extLst>
          </p:cNvPr>
          <p:cNvSpPr txBox="1"/>
          <p:nvPr/>
        </p:nvSpPr>
        <p:spPr>
          <a:xfrm>
            <a:off x="841248" y="548640"/>
            <a:ext cx="3600860" cy="543153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kern="1200" dirty="0">
                <a:solidFill>
                  <a:schemeClr val="tx1"/>
                </a:solidFill>
                <a:latin typeface="+mj-lt"/>
                <a:ea typeface="+mj-ea"/>
                <a:cs typeface="+mj-cs"/>
              </a:rPr>
              <a:t>Solution Using Berlo’s SMRC Model</a:t>
            </a:r>
          </a:p>
          <a:p>
            <a:pPr>
              <a:lnSpc>
                <a:spcPct val="90000"/>
              </a:lnSpc>
              <a:spcBef>
                <a:spcPct val="0"/>
              </a:spcBef>
              <a:spcAft>
                <a:spcPts val="600"/>
              </a:spcAft>
            </a:pPr>
            <a:r>
              <a:rPr lang="en-GB" dirty="0"/>
              <a:t>Berlo (1960)</a:t>
            </a:r>
            <a:r>
              <a:rPr lang="en-US" kern="1200" dirty="0">
                <a:solidFill>
                  <a:schemeClr val="tx1"/>
                </a:solidFill>
                <a:latin typeface="+mj-lt"/>
                <a:ea typeface="+mj-ea"/>
                <a:cs typeface="+mj-cs"/>
              </a:rPr>
              <a:t> </a:t>
            </a: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3B95254E-2AB9-3EC1-4A98-9969351103A6}"/>
              </a:ext>
            </a:extLst>
          </p:cNvPr>
          <p:cNvGraphicFramePr>
            <a:graphicFrameLocks noGrp="1"/>
          </p:cNvGraphicFramePr>
          <p:nvPr>
            <p:ph idx="1"/>
            <p:extLst>
              <p:ext uri="{D42A27DB-BD31-4B8C-83A1-F6EECF244321}">
                <p14:modId xmlns:p14="http://schemas.microsoft.com/office/powerpoint/2010/main" val="356598442"/>
              </p:ext>
            </p:extLst>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a:extLst>
              <a:ext uri="{FF2B5EF4-FFF2-40B4-BE49-F238E27FC236}">
                <a16:creationId xmlns:a16="http://schemas.microsoft.com/office/drawing/2014/main" id="{1572AF4C-116A-FE07-BB42-AD4536F0EA0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454682FA-2E9E-4DCC-AFA0-70701551065F}" type="slidenum">
              <a:rPr lang="en-US" smtClean="0">
                <a:solidFill>
                  <a:schemeClr val="tx1">
                    <a:tint val="75000"/>
                  </a:schemeClr>
                </a:solidFill>
              </a:rPr>
              <a:pPr>
                <a:spcAft>
                  <a:spcPts val="600"/>
                </a:spcAft>
              </a:pPr>
              <a:t>11</a:t>
            </a:fld>
            <a:endParaRPr lang="en-US">
              <a:solidFill>
                <a:schemeClr val="tx1">
                  <a:tint val="75000"/>
                </a:schemeClr>
              </a:solidFill>
            </a:endParaRPr>
          </a:p>
        </p:txBody>
      </p:sp>
    </p:spTree>
    <p:extLst>
      <p:ext uri="{BB962C8B-B14F-4D97-AF65-F5344CB8AC3E}">
        <p14:creationId xmlns:p14="http://schemas.microsoft.com/office/powerpoint/2010/main" val="2909098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8CC4E-3F2F-627C-F26F-2E8486A85F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D6170-E468-AF36-4BC6-4366D46F132B}"/>
              </a:ext>
            </a:extLst>
          </p:cNvPr>
          <p:cNvSpPr>
            <a:spLocks noGrp="1"/>
          </p:cNvSpPr>
          <p:nvPr>
            <p:ph type="title"/>
          </p:nvPr>
        </p:nvSpPr>
        <p:spPr>
          <a:xfrm>
            <a:off x="838200" y="-59140"/>
            <a:ext cx="10515600" cy="1325563"/>
          </a:xfrm>
        </p:spPr>
        <p:txBody>
          <a:bodyPr>
            <a:normAutofit/>
          </a:bodyPr>
          <a:lstStyle/>
          <a:p>
            <a:pPr algn="ctr"/>
            <a:r>
              <a:rPr lang="en-GB" dirty="0"/>
              <a:t>Solution Using Berlo’s SMRC Model, </a:t>
            </a:r>
            <a:r>
              <a:rPr lang="en-GB" sz="2000" dirty="0"/>
              <a:t>Berlo(1960) </a:t>
            </a:r>
          </a:p>
        </p:txBody>
      </p:sp>
      <p:sp>
        <p:nvSpPr>
          <p:cNvPr id="5" name="Slide Number Placeholder 4">
            <a:extLst>
              <a:ext uri="{FF2B5EF4-FFF2-40B4-BE49-F238E27FC236}">
                <a16:creationId xmlns:a16="http://schemas.microsoft.com/office/drawing/2014/main" id="{5C56D98F-83C6-FC7F-6593-8064B04BCD0E}"/>
              </a:ext>
            </a:extLst>
          </p:cNvPr>
          <p:cNvSpPr>
            <a:spLocks noGrp="1"/>
          </p:cNvSpPr>
          <p:nvPr>
            <p:ph type="sldNum" sz="quarter" idx="12"/>
          </p:nvPr>
        </p:nvSpPr>
        <p:spPr/>
        <p:txBody>
          <a:bodyPr/>
          <a:lstStyle/>
          <a:p>
            <a:fld id="{454682FA-2E9E-4DCC-AFA0-70701551065F}" type="slidenum">
              <a:rPr lang="en-GB" smtClean="0"/>
              <a:t>12</a:t>
            </a:fld>
            <a:endParaRPr lang="en-GB"/>
          </a:p>
        </p:txBody>
      </p:sp>
      <p:sp>
        <p:nvSpPr>
          <p:cNvPr id="8" name="TextBox 7">
            <a:extLst>
              <a:ext uri="{FF2B5EF4-FFF2-40B4-BE49-F238E27FC236}">
                <a16:creationId xmlns:a16="http://schemas.microsoft.com/office/drawing/2014/main" id="{45586E76-AD4D-E193-63E4-2CE8AF4078F6}"/>
              </a:ext>
            </a:extLst>
          </p:cNvPr>
          <p:cNvSpPr txBox="1"/>
          <p:nvPr/>
        </p:nvSpPr>
        <p:spPr>
          <a:xfrm>
            <a:off x="240700" y="998967"/>
            <a:ext cx="2254646" cy="3447098"/>
          </a:xfrm>
          <a:prstGeom prst="rect">
            <a:avLst/>
          </a:prstGeom>
          <a:noFill/>
          <a:ln>
            <a:solidFill>
              <a:schemeClr val="tx2">
                <a:lumMod val="90000"/>
                <a:lumOff val="10000"/>
              </a:schemeClr>
            </a:solidFill>
          </a:ln>
        </p:spPr>
        <p:txBody>
          <a:bodyPr wrap="square" rtlCol="0">
            <a:spAutoFit/>
          </a:bodyPr>
          <a:lstStyle/>
          <a:p>
            <a:pPr algn="just"/>
            <a:r>
              <a:rPr lang="en-GB" sz="2000" dirty="0"/>
              <a:t>Sender </a:t>
            </a:r>
          </a:p>
          <a:p>
            <a:pPr algn="just"/>
            <a:r>
              <a:rPr lang="en-GB" sz="2000" dirty="0"/>
              <a:t>(Gary)</a:t>
            </a:r>
          </a:p>
          <a:p>
            <a:pPr algn="just"/>
            <a:endParaRPr lang="en-GB" sz="2000" dirty="0"/>
          </a:p>
          <a:p>
            <a:pPr marL="285750" indent="-285750" algn="just">
              <a:buFont typeface="Arial" panose="020B0604020202020204" pitchFamily="34" charset="0"/>
              <a:buChar char="•"/>
            </a:pPr>
            <a:r>
              <a:rPr lang="en-GB" sz="2000" dirty="0"/>
              <a:t>Leadership training </a:t>
            </a:r>
          </a:p>
          <a:p>
            <a:pPr marL="285750" indent="-285750" algn="just">
              <a:buFont typeface="Arial" panose="020B0604020202020204" pitchFamily="34" charset="0"/>
              <a:buChar char="•"/>
            </a:pPr>
            <a:r>
              <a:rPr lang="en-GB" sz="2000" dirty="0"/>
              <a:t>Cultural awareness</a:t>
            </a:r>
          </a:p>
          <a:p>
            <a:pPr marL="285750" indent="-285750" algn="just">
              <a:buFont typeface="Arial" panose="020B0604020202020204" pitchFamily="34" charset="0"/>
              <a:buChar char="•"/>
            </a:pPr>
            <a:r>
              <a:rPr lang="en-GB" sz="2000" dirty="0"/>
              <a:t>Clear communication </a:t>
            </a:r>
          </a:p>
          <a:p>
            <a:endParaRPr lang="en-GB" sz="2000" dirty="0"/>
          </a:p>
          <a:p>
            <a:endParaRPr lang="en-GB" dirty="0"/>
          </a:p>
        </p:txBody>
      </p:sp>
      <p:sp>
        <p:nvSpPr>
          <p:cNvPr id="9" name="TextBox 8">
            <a:extLst>
              <a:ext uri="{FF2B5EF4-FFF2-40B4-BE49-F238E27FC236}">
                <a16:creationId xmlns:a16="http://schemas.microsoft.com/office/drawing/2014/main" id="{D12D4EA5-B153-969B-1365-B05750569E1A}"/>
              </a:ext>
            </a:extLst>
          </p:cNvPr>
          <p:cNvSpPr txBox="1"/>
          <p:nvPr/>
        </p:nvSpPr>
        <p:spPr>
          <a:xfrm>
            <a:off x="3078455" y="1287925"/>
            <a:ext cx="2663806" cy="2831544"/>
          </a:xfrm>
          <a:prstGeom prst="rect">
            <a:avLst/>
          </a:prstGeom>
          <a:noFill/>
          <a:ln>
            <a:solidFill>
              <a:schemeClr val="tx2">
                <a:lumMod val="90000"/>
                <a:lumOff val="10000"/>
              </a:schemeClr>
            </a:solidFill>
          </a:ln>
        </p:spPr>
        <p:txBody>
          <a:bodyPr wrap="square" rtlCol="0">
            <a:spAutoFit/>
          </a:bodyPr>
          <a:lstStyle/>
          <a:p>
            <a:pPr algn="just"/>
            <a:r>
              <a:rPr lang="en-GB" sz="2000" dirty="0"/>
              <a:t>Message </a:t>
            </a:r>
          </a:p>
          <a:p>
            <a:pPr algn="just"/>
            <a:endParaRPr lang="en-GB" sz="2000" dirty="0"/>
          </a:p>
          <a:p>
            <a:pPr marL="285750" indent="-285750" algn="just">
              <a:buFont typeface="Arial" panose="020B0604020202020204" pitchFamily="34" charset="0"/>
              <a:buChar char="•"/>
            </a:pPr>
            <a:r>
              <a:rPr lang="en-GB" sz="2000" dirty="0"/>
              <a:t>Simple English </a:t>
            </a:r>
          </a:p>
          <a:p>
            <a:pPr marL="285750" indent="-285750" algn="just">
              <a:buFont typeface="Arial" panose="020B0604020202020204" pitchFamily="34" charset="0"/>
              <a:buChar char="•"/>
            </a:pPr>
            <a:r>
              <a:rPr lang="en-GB" sz="2000" dirty="0"/>
              <a:t>Step by step guide</a:t>
            </a:r>
          </a:p>
          <a:p>
            <a:pPr marL="285750" indent="-285750" algn="just">
              <a:buFont typeface="Arial" panose="020B0604020202020204" pitchFamily="34" charset="0"/>
              <a:buChar char="•"/>
            </a:pPr>
            <a:r>
              <a:rPr lang="en-GB" sz="2000" dirty="0"/>
              <a:t>Pictures and symbols </a:t>
            </a:r>
          </a:p>
          <a:p>
            <a:pPr marL="285750" indent="-285750" algn="just">
              <a:buFont typeface="Arial" panose="020B0604020202020204" pitchFamily="34" charset="0"/>
              <a:buChar char="•"/>
            </a:pPr>
            <a:r>
              <a:rPr lang="en-GB" sz="2000" dirty="0"/>
              <a:t>Standard procedures  </a:t>
            </a:r>
          </a:p>
          <a:p>
            <a:pPr marL="285750" indent="-285750">
              <a:buFont typeface="Arial" panose="020B0604020202020204" pitchFamily="34" charset="0"/>
              <a:buChar char="•"/>
            </a:pPr>
            <a:endParaRPr lang="en-GB" dirty="0"/>
          </a:p>
        </p:txBody>
      </p:sp>
      <p:sp>
        <p:nvSpPr>
          <p:cNvPr id="10" name="TextBox 9">
            <a:extLst>
              <a:ext uri="{FF2B5EF4-FFF2-40B4-BE49-F238E27FC236}">
                <a16:creationId xmlns:a16="http://schemas.microsoft.com/office/drawing/2014/main" id="{B810D932-18F7-1A4B-4265-951ABC39C73C}"/>
              </a:ext>
            </a:extLst>
          </p:cNvPr>
          <p:cNvSpPr txBox="1"/>
          <p:nvPr/>
        </p:nvSpPr>
        <p:spPr>
          <a:xfrm>
            <a:off x="5941142" y="1287925"/>
            <a:ext cx="2565126" cy="2215991"/>
          </a:xfrm>
          <a:prstGeom prst="rect">
            <a:avLst/>
          </a:prstGeom>
          <a:noFill/>
          <a:ln>
            <a:solidFill>
              <a:schemeClr val="tx2">
                <a:lumMod val="90000"/>
                <a:lumOff val="10000"/>
              </a:schemeClr>
            </a:solidFill>
          </a:ln>
        </p:spPr>
        <p:txBody>
          <a:bodyPr wrap="none" rtlCol="0">
            <a:spAutoFit/>
          </a:bodyPr>
          <a:lstStyle/>
          <a:p>
            <a:pPr algn="just"/>
            <a:r>
              <a:rPr lang="en-GB" sz="2000" dirty="0"/>
              <a:t>Channel </a:t>
            </a:r>
          </a:p>
          <a:p>
            <a:pPr algn="just"/>
            <a:endParaRPr lang="en-GB" sz="2000" dirty="0"/>
          </a:p>
          <a:p>
            <a:pPr marL="285750" indent="-285750" algn="just">
              <a:buFont typeface="Arial" panose="020B0604020202020204" pitchFamily="34" charset="0"/>
              <a:buChar char="•"/>
            </a:pPr>
            <a:r>
              <a:rPr lang="en-GB" sz="2000" dirty="0"/>
              <a:t>Multilingual signs </a:t>
            </a:r>
          </a:p>
          <a:p>
            <a:pPr marL="285750" indent="-285750" algn="just">
              <a:buFont typeface="Arial" panose="020B0604020202020204" pitchFamily="34" charset="0"/>
              <a:buChar char="•"/>
            </a:pPr>
            <a:r>
              <a:rPr lang="en-GB" sz="2000" dirty="0"/>
              <a:t>Practical training</a:t>
            </a:r>
          </a:p>
          <a:p>
            <a:pPr marL="285750" indent="-285750" algn="just">
              <a:buFont typeface="Arial" panose="020B0604020202020204" pitchFamily="34" charset="0"/>
              <a:buChar char="•"/>
            </a:pPr>
            <a:r>
              <a:rPr lang="en-GB" sz="2000" dirty="0"/>
              <a:t>Videos and Visuals</a:t>
            </a:r>
          </a:p>
          <a:p>
            <a:pPr marL="285750" indent="-285750" algn="just">
              <a:buFont typeface="Arial" panose="020B0604020202020204" pitchFamily="34" charset="0"/>
              <a:buChar char="•"/>
            </a:pPr>
            <a:r>
              <a:rPr lang="en-GB" sz="2000" dirty="0"/>
              <a:t>Team Meetings</a:t>
            </a:r>
          </a:p>
          <a:p>
            <a:endParaRPr lang="en-GB" dirty="0"/>
          </a:p>
        </p:txBody>
      </p:sp>
      <p:sp>
        <p:nvSpPr>
          <p:cNvPr id="11" name="TextBox 10">
            <a:extLst>
              <a:ext uri="{FF2B5EF4-FFF2-40B4-BE49-F238E27FC236}">
                <a16:creationId xmlns:a16="http://schemas.microsoft.com/office/drawing/2014/main" id="{1B684DF6-EEF3-5D8A-CF60-D5E7A443415C}"/>
              </a:ext>
            </a:extLst>
          </p:cNvPr>
          <p:cNvSpPr txBox="1"/>
          <p:nvPr/>
        </p:nvSpPr>
        <p:spPr>
          <a:xfrm>
            <a:off x="8758212" y="1287924"/>
            <a:ext cx="3294088" cy="2526991"/>
          </a:xfrm>
          <a:prstGeom prst="rect">
            <a:avLst/>
          </a:prstGeom>
          <a:noFill/>
          <a:ln>
            <a:solidFill>
              <a:schemeClr val="tx2">
                <a:lumMod val="90000"/>
                <a:lumOff val="10000"/>
              </a:schemeClr>
            </a:solidFill>
          </a:ln>
        </p:spPr>
        <p:txBody>
          <a:bodyPr wrap="square" rtlCol="0">
            <a:spAutoFit/>
          </a:bodyPr>
          <a:lstStyle/>
          <a:p>
            <a:pPr algn="just"/>
            <a:r>
              <a:rPr lang="en-GB" sz="2000" dirty="0"/>
              <a:t>Receiver </a:t>
            </a:r>
          </a:p>
          <a:p>
            <a:pPr algn="just"/>
            <a:r>
              <a:rPr lang="en-GB" sz="2000" dirty="0"/>
              <a:t> ( Factory workers)</a:t>
            </a:r>
          </a:p>
          <a:p>
            <a:pPr marL="285750" indent="-285750" algn="just">
              <a:buFont typeface="Arial" panose="020B0604020202020204" pitchFamily="34" charset="0"/>
              <a:buChar char="•"/>
            </a:pPr>
            <a:r>
              <a:rPr lang="en-GB" sz="2000" dirty="0"/>
              <a:t>Food hygiene instruction training</a:t>
            </a:r>
          </a:p>
          <a:p>
            <a:pPr marL="285750" indent="-285750" algn="just">
              <a:buFont typeface="Arial" panose="020B0604020202020204" pitchFamily="34" charset="0"/>
              <a:buChar char="•"/>
            </a:pPr>
            <a:r>
              <a:rPr lang="en-GB" sz="2000" dirty="0"/>
              <a:t>Language support </a:t>
            </a:r>
          </a:p>
          <a:p>
            <a:pPr marL="285750" indent="-285750" algn="just">
              <a:buFont typeface="Arial" panose="020B0604020202020204" pitchFamily="34" charset="0"/>
              <a:buChar char="•"/>
            </a:pPr>
            <a:r>
              <a:rPr lang="en-GB" sz="2000" dirty="0"/>
              <a:t>Regular assessments</a:t>
            </a:r>
          </a:p>
          <a:p>
            <a:pPr marL="285750" indent="-285750" algn="just">
              <a:buFont typeface="Arial" panose="020B0604020202020204" pitchFamily="34" charset="0"/>
              <a:buChar char="•"/>
            </a:pPr>
            <a:r>
              <a:rPr lang="en-GB" sz="2000" dirty="0"/>
              <a:t>Feedback sessions  </a:t>
            </a:r>
          </a:p>
          <a:p>
            <a:endParaRPr lang="en-GB" dirty="0"/>
          </a:p>
        </p:txBody>
      </p:sp>
      <p:sp>
        <p:nvSpPr>
          <p:cNvPr id="12" name="TextBox 11">
            <a:extLst>
              <a:ext uri="{FF2B5EF4-FFF2-40B4-BE49-F238E27FC236}">
                <a16:creationId xmlns:a16="http://schemas.microsoft.com/office/drawing/2014/main" id="{BE03E1BA-D0EF-BE33-ECC5-917FA3DF7913}"/>
              </a:ext>
            </a:extLst>
          </p:cNvPr>
          <p:cNvSpPr txBox="1"/>
          <p:nvPr/>
        </p:nvSpPr>
        <p:spPr>
          <a:xfrm>
            <a:off x="1676400" y="4569325"/>
            <a:ext cx="9193029" cy="2215991"/>
          </a:xfrm>
          <a:prstGeom prst="rect">
            <a:avLst/>
          </a:prstGeom>
          <a:noFill/>
        </p:spPr>
        <p:txBody>
          <a:bodyPr wrap="none" rtlCol="0">
            <a:spAutoFit/>
          </a:bodyPr>
          <a:lstStyle/>
          <a:p>
            <a:r>
              <a:rPr lang="en-GB" sz="2000" dirty="0"/>
              <a:t>Example : Instead of the sign “keep fresh meat chilled”  (Flight Foods Case study).</a:t>
            </a:r>
          </a:p>
          <a:p>
            <a:endParaRPr lang="en-GB" sz="2000" dirty="0"/>
          </a:p>
          <a:p>
            <a:pPr marL="285750" indent="-285750">
              <a:buFont typeface="Arial" panose="020B0604020202020204" pitchFamily="34" charset="0"/>
              <a:buChar char="•"/>
            </a:pPr>
            <a:r>
              <a:rPr lang="en-GB" sz="2000" dirty="0"/>
              <a:t>Add pictures showing the correct storage temperature</a:t>
            </a:r>
          </a:p>
          <a:p>
            <a:pPr marL="285750" indent="-285750">
              <a:buFont typeface="Arial" panose="020B0604020202020204" pitchFamily="34" charset="0"/>
              <a:buChar char="•"/>
            </a:pPr>
            <a:r>
              <a:rPr lang="en-GB" sz="2000" dirty="0"/>
              <a:t>translate the sign into the main languages spoken </a:t>
            </a:r>
          </a:p>
          <a:p>
            <a:pPr marL="285750" indent="-285750">
              <a:buFont typeface="Arial" panose="020B0604020202020204" pitchFamily="34" charset="0"/>
              <a:buChar char="•"/>
            </a:pPr>
            <a:r>
              <a:rPr lang="en-GB" sz="2000" dirty="0"/>
              <a:t>Demonstrate the procedure during induction</a:t>
            </a:r>
          </a:p>
          <a:p>
            <a:pPr marL="285750" indent="-285750">
              <a:buFont typeface="Arial" panose="020B0604020202020204" pitchFamily="34" charset="0"/>
              <a:buChar char="•"/>
            </a:pPr>
            <a:r>
              <a:rPr lang="en-GB" sz="2000" dirty="0"/>
              <a:t>Ask employees to repeat or demonstrate the process to confirm understanding</a:t>
            </a:r>
            <a:r>
              <a:rPr lang="en-GB" dirty="0"/>
              <a:t>.</a:t>
            </a:r>
          </a:p>
          <a:p>
            <a:endParaRPr lang="en-GB" dirty="0"/>
          </a:p>
        </p:txBody>
      </p:sp>
      <p:sp>
        <p:nvSpPr>
          <p:cNvPr id="4" name="Arrow: Right 3">
            <a:extLst>
              <a:ext uri="{FF2B5EF4-FFF2-40B4-BE49-F238E27FC236}">
                <a16:creationId xmlns:a16="http://schemas.microsoft.com/office/drawing/2014/main" id="{73B4EBAB-C524-DB4C-9668-519B94B75879}"/>
              </a:ext>
            </a:extLst>
          </p:cNvPr>
          <p:cNvSpPr/>
          <p:nvPr/>
        </p:nvSpPr>
        <p:spPr>
          <a:xfrm>
            <a:off x="2609234" y="3632040"/>
            <a:ext cx="355333" cy="25786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34A76F7D-1F8E-B49B-C69E-D6E11718B32C}"/>
              </a:ext>
            </a:extLst>
          </p:cNvPr>
          <p:cNvSpPr/>
          <p:nvPr/>
        </p:nvSpPr>
        <p:spPr>
          <a:xfrm>
            <a:off x="5740667" y="3627176"/>
            <a:ext cx="355333" cy="25786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A1BCA62A-CEE8-5A35-1F40-1EC429E8D862}"/>
              </a:ext>
            </a:extLst>
          </p:cNvPr>
          <p:cNvSpPr/>
          <p:nvPr/>
        </p:nvSpPr>
        <p:spPr>
          <a:xfrm>
            <a:off x="8150935" y="3627176"/>
            <a:ext cx="355333" cy="25786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C205B433-BA6F-D7DA-66D2-ADB3EFE7BBFB}"/>
              </a:ext>
            </a:extLst>
          </p:cNvPr>
          <p:cNvSpPr txBox="1"/>
          <p:nvPr/>
        </p:nvSpPr>
        <p:spPr>
          <a:xfrm>
            <a:off x="9856938" y="6627167"/>
            <a:ext cx="2283638" cy="461665"/>
          </a:xfrm>
          <a:prstGeom prst="rect">
            <a:avLst/>
          </a:prstGeom>
          <a:noFill/>
        </p:spPr>
        <p:txBody>
          <a:bodyPr wrap="none" rtlCol="0">
            <a:spAutoFit/>
          </a:bodyPr>
          <a:lstStyle/>
          <a:p>
            <a:r>
              <a:rPr lang="en-GB" sz="1200" dirty="0"/>
              <a:t>Migena </a:t>
            </a:r>
            <a:r>
              <a:rPr lang="en-GB" sz="1200" dirty="0" err="1"/>
              <a:t>Shushku</a:t>
            </a:r>
            <a:r>
              <a:rPr lang="en-GB" sz="1200" dirty="0"/>
              <a:t>  ( August 2026)</a:t>
            </a:r>
          </a:p>
          <a:p>
            <a:endParaRPr lang="en-GB" sz="1200" dirty="0"/>
          </a:p>
        </p:txBody>
      </p:sp>
    </p:spTree>
    <p:extLst>
      <p:ext uri="{BB962C8B-B14F-4D97-AF65-F5344CB8AC3E}">
        <p14:creationId xmlns:p14="http://schemas.microsoft.com/office/powerpoint/2010/main" val="33374974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4B62F-D53A-D818-A78B-653E1A7625B2}"/>
              </a:ext>
            </a:extLst>
          </p:cNvPr>
          <p:cNvSpPr>
            <a:spLocks noGrp="1"/>
          </p:cNvSpPr>
          <p:nvPr>
            <p:ph type="title"/>
          </p:nvPr>
        </p:nvSpPr>
        <p:spPr>
          <a:xfrm>
            <a:off x="976376" y="13588"/>
            <a:ext cx="9829800" cy="1325880"/>
          </a:xfrm>
        </p:spPr>
        <p:txBody>
          <a:bodyPr anchor="b">
            <a:normAutofit/>
          </a:bodyPr>
          <a:lstStyle/>
          <a:p>
            <a:pPr algn="ctr"/>
            <a:r>
              <a:rPr lang="en-GB" dirty="0"/>
              <a:t>Conclusion</a:t>
            </a:r>
            <a:r>
              <a:rPr lang="en-GB" dirty="0">
                <a:solidFill>
                  <a:schemeClr val="tx2"/>
                </a:solidFill>
              </a:rPr>
              <a:t> </a:t>
            </a:r>
          </a:p>
        </p:txBody>
      </p:sp>
      <p:grpSp>
        <p:nvGrpSpPr>
          <p:cNvPr id="58" name="Group 57">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59" name="Freeform: Shape 58">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Freeform: Shape 60">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Content Placeholder 2">
            <a:extLst>
              <a:ext uri="{FF2B5EF4-FFF2-40B4-BE49-F238E27FC236}">
                <a16:creationId xmlns:a16="http://schemas.microsoft.com/office/drawing/2014/main" id="{83AE4502-9551-891C-4535-041E6C477E85}"/>
              </a:ext>
            </a:extLst>
          </p:cNvPr>
          <p:cNvSpPr>
            <a:spLocks noGrp="1"/>
          </p:cNvSpPr>
          <p:nvPr>
            <p:ph idx="1"/>
          </p:nvPr>
        </p:nvSpPr>
        <p:spPr>
          <a:xfrm>
            <a:off x="1325757" y="1612383"/>
            <a:ext cx="9540180" cy="4743447"/>
          </a:xfrm>
        </p:spPr>
        <p:txBody>
          <a:bodyPr anchor="ctr">
            <a:noAutofit/>
          </a:bodyPr>
          <a:lstStyle/>
          <a:p>
            <a:pPr algn="just"/>
            <a:r>
              <a:rPr lang="en-GB" sz="2400" dirty="0"/>
              <a:t>Communication Barriers caused operational problems.</a:t>
            </a:r>
          </a:p>
          <a:p>
            <a:pPr algn="just"/>
            <a:r>
              <a:rPr lang="en-GB" sz="2400" dirty="0"/>
              <a:t>Language and cultural differences can make workplace communication difficult, HSE (2026) </a:t>
            </a:r>
          </a:p>
          <a:p>
            <a:pPr algn="just"/>
            <a:r>
              <a:rPr lang="en-GB" sz="2400" dirty="0"/>
              <a:t>Poor  communication affected food quality.</a:t>
            </a:r>
          </a:p>
          <a:p>
            <a:pPr algn="just"/>
            <a:r>
              <a:rPr lang="en-GB" sz="2400" dirty="0"/>
              <a:t>Berlo’s SMRC Model identified communication gaps.</a:t>
            </a:r>
          </a:p>
          <a:p>
            <a:pPr algn="just"/>
            <a:r>
              <a:rPr lang="en-GB" sz="2400" dirty="0"/>
              <a:t>Training and multilingual communication improve understanding.</a:t>
            </a:r>
          </a:p>
          <a:p>
            <a:pPr algn="just"/>
            <a:r>
              <a:rPr lang="en-GB" sz="2400" dirty="0"/>
              <a:t>Visual instruction reduce mistakes and confusion.</a:t>
            </a:r>
          </a:p>
          <a:p>
            <a:pPr algn="just"/>
            <a:r>
              <a:rPr lang="en-GB" sz="2400" dirty="0"/>
              <a:t>Better communication increases food quality and customer satisfaction. </a:t>
            </a:r>
          </a:p>
          <a:p>
            <a:pPr algn="just"/>
            <a:r>
              <a:rPr lang="en-GB" sz="2400" dirty="0"/>
              <a:t>These improvements can rebuild reputation and increase market share.  </a:t>
            </a:r>
          </a:p>
        </p:txBody>
      </p:sp>
      <p:grpSp>
        <p:nvGrpSpPr>
          <p:cNvPr id="64" name="Group 63">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65" name="Freeform: Shape 64">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68" name="Freeform: Shape 67">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Slide Number Placeholder 3">
            <a:extLst>
              <a:ext uri="{FF2B5EF4-FFF2-40B4-BE49-F238E27FC236}">
                <a16:creationId xmlns:a16="http://schemas.microsoft.com/office/drawing/2014/main" id="{6D8F07D3-F642-C612-C4E0-B80FDD4B604A}"/>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13</a:t>
            </a:fld>
            <a:endParaRPr lang="en-GB"/>
          </a:p>
        </p:txBody>
      </p:sp>
    </p:spTree>
    <p:extLst>
      <p:ext uri="{BB962C8B-B14F-4D97-AF65-F5344CB8AC3E}">
        <p14:creationId xmlns:p14="http://schemas.microsoft.com/office/powerpoint/2010/main" val="1711386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7A862D-5BE8-B13E-B35B-B4CFAEB3513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5" name="Freeform: Shape 14">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1825CDA-3556-A818-9398-213BFEFC27D6}"/>
              </a:ext>
            </a:extLst>
          </p:cNvPr>
          <p:cNvSpPr>
            <a:spLocks noGrp="1"/>
          </p:cNvSpPr>
          <p:nvPr>
            <p:ph type="title"/>
          </p:nvPr>
        </p:nvSpPr>
        <p:spPr>
          <a:xfrm>
            <a:off x="640080" y="1243013"/>
            <a:ext cx="3855720" cy="4371974"/>
          </a:xfrm>
        </p:spPr>
        <p:txBody>
          <a:bodyPr>
            <a:normAutofit/>
          </a:bodyPr>
          <a:lstStyle/>
          <a:p>
            <a:r>
              <a:rPr lang="en-GB" dirty="0"/>
              <a:t>Emotional </a:t>
            </a:r>
            <a:r>
              <a:rPr lang="en-GB"/>
              <a:t>Communication Barrier </a:t>
            </a:r>
            <a:endParaRPr lang="en-GB" dirty="0"/>
          </a:p>
        </p:txBody>
      </p:sp>
      <p:sp>
        <p:nvSpPr>
          <p:cNvPr id="3" name="Content Placeholder 2">
            <a:extLst>
              <a:ext uri="{FF2B5EF4-FFF2-40B4-BE49-F238E27FC236}">
                <a16:creationId xmlns:a16="http://schemas.microsoft.com/office/drawing/2014/main" id="{AE3F135E-D528-E6DE-2EF4-620C82F06DD2}"/>
              </a:ext>
            </a:extLst>
          </p:cNvPr>
          <p:cNvSpPr>
            <a:spLocks noGrp="1"/>
          </p:cNvSpPr>
          <p:nvPr>
            <p:ph idx="1"/>
          </p:nvPr>
        </p:nvSpPr>
        <p:spPr>
          <a:xfrm>
            <a:off x="5338119" y="308919"/>
            <a:ext cx="6722076" cy="6412555"/>
          </a:xfrm>
        </p:spPr>
        <p:txBody>
          <a:bodyPr anchor="ctr">
            <a:normAutofit/>
          </a:bodyPr>
          <a:lstStyle/>
          <a:p>
            <a:r>
              <a:rPr lang="en-GB" sz="2400" dirty="0"/>
              <a:t>Gary is frustrated and emotional overwhelmed.</a:t>
            </a:r>
          </a:p>
          <a:p>
            <a:r>
              <a:rPr lang="en-GB" sz="2400" dirty="0"/>
              <a:t>He states, “I’m running around in this madhouse.”</a:t>
            </a:r>
          </a:p>
          <a:p>
            <a:r>
              <a:rPr lang="en-GB" sz="2400" dirty="0"/>
              <a:t>He also says: “They just seem to understand.”</a:t>
            </a:r>
          </a:p>
          <a:p>
            <a:r>
              <a:rPr lang="en-GB" sz="2400" dirty="0"/>
              <a:t>Finally, Gary admits: “I pulled at my hair and screamed.”</a:t>
            </a:r>
          </a:p>
          <a:p>
            <a:r>
              <a:rPr lang="en-GB" sz="2400" dirty="0"/>
              <a:t>His emotions reduce communication effectiveness.</a:t>
            </a:r>
          </a:p>
          <a:p>
            <a:r>
              <a:rPr lang="en-GB" sz="2400" dirty="0" err="1"/>
              <a:t>Emploeeys</a:t>
            </a:r>
            <a:r>
              <a:rPr lang="en-GB" sz="2400" dirty="0"/>
              <a:t> misunderstand hygiene procedures.</a:t>
            </a:r>
          </a:p>
          <a:p>
            <a:r>
              <a:rPr lang="en-GB" sz="2400" dirty="0"/>
              <a:t>This contributes to poor food quality and customer complains.</a:t>
            </a:r>
          </a:p>
          <a:p>
            <a:endParaRPr lang="en-GB" sz="2400" b="1" dirty="0"/>
          </a:p>
          <a:p>
            <a:pPr marL="0" indent="0">
              <a:buNone/>
            </a:pPr>
            <a:r>
              <a:rPr lang="en-GB" sz="2400" b="1" dirty="0"/>
              <a:t>Negative emotions create communications barriers, resulting in misunderstanding, food safety failures and reduce product quality.</a:t>
            </a:r>
          </a:p>
        </p:txBody>
      </p:sp>
      <p:sp>
        <p:nvSpPr>
          <p:cNvPr id="5" name="Slide Number Placeholder 4">
            <a:extLst>
              <a:ext uri="{FF2B5EF4-FFF2-40B4-BE49-F238E27FC236}">
                <a16:creationId xmlns:a16="http://schemas.microsoft.com/office/drawing/2014/main" id="{F3F8AC60-A014-A420-235F-C39721A91AA1}"/>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14</a:t>
            </a:fld>
            <a:endParaRPr lang="en-GB"/>
          </a:p>
        </p:txBody>
      </p:sp>
    </p:spTree>
    <p:extLst>
      <p:ext uri="{BB962C8B-B14F-4D97-AF65-F5344CB8AC3E}">
        <p14:creationId xmlns:p14="http://schemas.microsoft.com/office/powerpoint/2010/main" val="3236956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1761E-09E1-BEA8-778F-F1E614926A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660BC9-26B2-E830-9803-33A21E963A42}"/>
              </a:ext>
            </a:extLst>
          </p:cNvPr>
          <p:cNvSpPr>
            <a:spLocks noGrp="1"/>
          </p:cNvSpPr>
          <p:nvPr>
            <p:ph type="title"/>
          </p:nvPr>
        </p:nvSpPr>
        <p:spPr>
          <a:xfrm>
            <a:off x="821856" y="756259"/>
            <a:ext cx="10515600" cy="908504"/>
          </a:xfrm>
        </p:spPr>
        <p:txBody>
          <a:bodyPr>
            <a:noAutofit/>
          </a:bodyPr>
          <a:lstStyle/>
          <a:p>
            <a:pPr algn="ctr"/>
            <a:r>
              <a:rPr lang="en-US" dirty="0"/>
              <a:t>Emotional Communication Barrier “current situation”.</a:t>
            </a:r>
            <a:br>
              <a:rPr lang="en-US" sz="3600" b="1" dirty="0"/>
            </a:br>
            <a:br>
              <a:rPr lang="en-US" sz="3600" b="1" dirty="0"/>
            </a:br>
            <a:endParaRPr lang="en-GB" sz="3600" b="1" dirty="0"/>
          </a:p>
        </p:txBody>
      </p:sp>
      <p:sp>
        <p:nvSpPr>
          <p:cNvPr id="3" name="Content Placeholder 2">
            <a:extLst>
              <a:ext uri="{FF2B5EF4-FFF2-40B4-BE49-F238E27FC236}">
                <a16:creationId xmlns:a16="http://schemas.microsoft.com/office/drawing/2014/main" id="{4B840A71-DBD4-96BD-264A-41485E446D22}"/>
              </a:ext>
            </a:extLst>
          </p:cNvPr>
          <p:cNvSpPr>
            <a:spLocks noGrp="1"/>
          </p:cNvSpPr>
          <p:nvPr>
            <p:ph idx="1"/>
          </p:nvPr>
        </p:nvSpPr>
        <p:spPr>
          <a:xfrm>
            <a:off x="898072" y="1870076"/>
            <a:ext cx="10515600" cy="4351338"/>
          </a:xfrm>
        </p:spPr>
        <p:txBody>
          <a:bodyPr/>
          <a:lstStyle/>
          <a:p>
            <a:endParaRPr lang="en-GB" dirty="0"/>
          </a:p>
          <a:p>
            <a:endParaRPr lang="en-GB" dirty="0"/>
          </a:p>
        </p:txBody>
      </p:sp>
      <p:sp>
        <p:nvSpPr>
          <p:cNvPr id="5" name="Slide Number Placeholder 4">
            <a:extLst>
              <a:ext uri="{FF2B5EF4-FFF2-40B4-BE49-F238E27FC236}">
                <a16:creationId xmlns:a16="http://schemas.microsoft.com/office/drawing/2014/main" id="{BCAE849D-3C49-BDE7-D10A-DCE5E0D5FF1E}"/>
              </a:ext>
            </a:extLst>
          </p:cNvPr>
          <p:cNvSpPr>
            <a:spLocks noGrp="1"/>
          </p:cNvSpPr>
          <p:nvPr>
            <p:ph type="sldNum" sz="quarter" idx="12"/>
          </p:nvPr>
        </p:nvSpPr>
        <p:spPr>
          <a:xfrm>
            <a:off x="8969828" y="6484824"/>
            <a:ext cx="2383971" cy="236651"/>
          </a:xfrm>
        </p:spPr>
        <p:txBody>
          <a:bodyPr/>
          <a:lstStyle/>
          <a:p>
            <a:fld id="{454682FA-2E9E-4DCC-AFA0-70701551065F}" type="slidenum">
              <a:rPr lang="en-GB" smtClean="0"/>
              <a:t>15</a:t>
            </a:fld>
            <a:endParaRPr lang="en-GB" dirty="0"/>
          </a:p>
        </p:txBody>
      </p:sp>
      <p:cxnSp>
        <p:nvCxnSpPr>
          <p:cNvPr id="14" name="Straight Arrow Connector 13">
            <a:extLst>
              <a:ext uri="{FF2B5EF4-FFF2-40B4-BE49-F238E27FC236}">
                <a16:creationId xmlns:a16="http://schemas.microsoft.com/office/drawing/2014/main" id="{1B8DE7F7-0601-131A-8318-40DDB62C0685}"/>
              </a:ext>
            </a:extLst>
          </p:cNvPr>
          <p:cNvCxnSpPr>
            <a:cxnSpLocks/>
          </p:cNvCxnSpPr>
          <p:nvPr/>
        </p:nvCxnSpPr>
        <p:spPr>
          <a:xfrm flipH="1">
            <a:off x="5021036" y="1684861"/>
            <a:ext cx="392483" cy="38447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6A1B7243-1D82-015C-9EDA-3AC0B2398A0D}"/>
              </a:ext>
            </a:extLst>
          </p:cNvPr>
          <p:cNvCxnSpPr>
            <a:cxnSpLocks/>
          </p:cNvCxnSpPr>
          <p:nvPr/>
        </p:nvCxnSpPr>
        <p:spPr>
          <a:xfrm flipH="1">
            <a:off x="7657562" y="1824917"/>
            <a:ext cx="936170" cy="61317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59D42F38-92EC-E5D3-6E1C-0D30AC90C9EE}"/>
              </a:ext>
            </a:extLst>
          </p:cNvPr>
          <p:cNvCxnSpPr>
            <a:cxnSpLocks/>
          </p:cNvCxnSpPr>
          <p:nvPr/>
        </p:nvCxnSpPr>
        <p:spPr>
          <a:xfrm flipH="1" flipV="1">
            <a:off x="9434840" y="3545544"/>
            <a:ext cx="1381143" cy="10482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6431D4D3-EB54-FF1D-C812-111F479D6135}"/>
              </a:ext>
            </a:extLst>
          </p:cNvPr>
          <p:cNvCxnSpPr>
            <a:cxnSpLocks/>
          </p:cNvCxnSpPr>
          <p:nvPr/>
        </p:nvCxnSpPr>
        <p:spPr>
          <a:xfrm flipH="1" flipV="1">
            <a:off x="6014356" y="4834668"/>
            <a:ext cx="234026" cy="61907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A9FDBA4C-9D53-44A8-F9FA-10B61FB80DBA}"/>
              </a:ext>
            </a:extLst>
          </p:cNvPr>
          <p:cNvCxnSpPr>
            <a:cxnSpLocks/>
          </p:cNvCxnSpPr>
          <p:nvPr/>
        </p:nvCxnSpPr>
        <p:spPr>
          <a:xfrm>
            <a:off x="2385824" y="1802811"/>
            <a:ext cx="247977" cy="34733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3" name="TextBox 22">
            <a:extLst>
              <a:ext uri="{FF2B5EF4-FFF2-40B4-BE49-F238E27FC236}">
                <a16:creationId xmlns:a16="http://schemas.microsoft.com/office/drawing/2014/main" id="{F2CCAAF1-2FFD-66B6-6AE1-3A511A268634}"/>
              </a:ext>
            </a:extLst>
          </p:cNvPr>
          <p:cNvSpPr txBox="1"/>
          <p:nvPr/>
        </p:nvSpPr>
        <p:spPr>
          <a:xfrm>
            <a:off x="5420924" y="1377001"/>
            <a:ext cx="2439852" cy="646331"/>
          </a:xfrm>
          <a:prstGeom prst="rect">
            <a:avLst/>
          </a:prstGeom>
          <a:noFill/>
        </p:spPr>
        <p:txBody>
          <a:bodyPr wrap="square" rtlCol="0">
            <a:spAutoFit/>
          </a:bodyPr>
          <a:lstStyle/>
          <a:p>
            <a:pPr algn="just"/>
            <a:r>
              <a:rPr lang="en-US" dirty="0"/>
              <a:t>Food hygiene rules and safety procedures</a:t>
            </a:r>
            <a:r>
              <a:rPr lang="en-US" sz="1200" dirty="0"/>
              <a:t>.</a:t>
            </a:r>
            <a:endParaRPr lang="en-GB" sz="1200" dirty="0"/>
          </a:p>
        </p:txBody>
      </p:sp>
      <p:sp>
        <p:nvSpPr>
          <p:cNvPr id="25" name="TextBox 24">
            <a:extLst>
              <a:ext uri="{FF2B5EF4-FFF2-40B4-BE49-F238E27FC236}">
                <a16:creationId xmlns:a16="http://schemas.microsoft.com/office/drawing/2014/main" id="{2A79433E-3F60-B27C-6065-46D7CA8E1651}"/>
              </a:ext>
            </a:extLst>
          </p:cNvPr>
          <p:cNvSpPr txBox="1"/>
          <p:nvPr/>
        </p:nvSpPr>
        <p:spPr>
          <a:xfrm rot="10800000" flipH="1" flipV="1">
            <a:off x="10100879" y="2189793"/>
            <a:ext cx="2091121" cy="1661993"/>
          </a:xfrm>
          <a:prstGeom prst="rect">
            <a:avLst/>
          </a:prstGeom>
          <a:noFill/>
        </p:spPr>
        <p:txBody>
          <a:bodyPr wrap="square" rtlCol="0">
            <a:spAutoFit/>
          </a:bodyPr>
          <a:lstStyle/>
          <a:p>
            <a:r>
              <a:rPr lang="en-US" sz="1200" dirty="0"/>
              <a:t>                                                   </a:t>
            </a:r>
            <a:r>
              <a:rPr lang="en-US" dirty="0"/>
              <a:t>Different emotional perceptions and limited understanding lead to confusion.</a:t>
            </a:r>
            <a:endParaRPr lang="en-GB" dirty="0"/>
          </a:p>
        </p:txBody>
      </p:sp>
      <p:sp>
        <p:nvSpPr>
          <p:cNvPr id="27" name="TextBox 26">
            <a:extLst>
              <a:ext uri="{FF2B5EF4-FFF2-40B4-BE49-F238E27FC236}">
                <a16:creationId xmlns:a16="http://schemas.microsoft.com/office/drawing/2014/main" id="{65A55D0E-4210-B495-1D2E-0E83C52BF24E}"/>
              </a:ext>
            </a:extLst>
          </p:cNvPr>
          <p:cNvSpPr txBox="1"/>
          <p:nvPr/>
        </p:nvSpPr>
        <p:spPr>
          <a:xfrm>
            <a:off x="9443357" y="4703691"/>
            <a:ext cx="2777300" cy="1200329"/>
          </a:xfrm>
          <a:prstGeom prst="rect">
            <a:avLst/>
          </a:prstGeom>
          <a:noFill/>
        </p:spPr>
        <p:txBody>
          <a:bodyPr wrap="square" rtlCol="0">
            <a:spAutoFit/>
          </a:bodyPr>
          <a:lstStyle/>
          <a:p>
            <a:r>
              <a:rPr lang="en-US" dirty="0"/>
              <a:t>Employees respond by making mistakes and failing to follow hygiene procedure.</a:t>
            </a:r>
            <a:endParaRPr lang="en-GB" dirty="0"/>
          </a:p>
        </p:txBody>
      </p:sp>
      <p:sp>
        <p:nvSpPr>
          <p:cNvPr id="28" name="TextBox 27">
            <a:extLst>
              <a:ext uri="{FF2B5EF4-FFF2-40B4-BE49-F238E27FC236}">
                <a16:creationId xmlns:a16="http://schemas.microsoft.com/office/drawing/2014/main" id="{7091A0BF-B4BC-3F03-BDA6-F4250FF8E6B1}"/>
              </a:ext>
            </a:extLst>
          </p:cNvPr>
          <p:cNvSpPr txBox="1"/>
          <p:nvPr/>
        </p:nvSpPr>
        <p:spPr>
          <a:xfrm>
            <a:off x="2974608" y="5380672"/>
            <a:ext cx="4653469" cy="1477328"/>
          </a:xfrm>
          <a:prstGeom prst="rect">
            <a:avLst/>
          </a:prstGeom>
          <a:noFill/>
        </p:spPr>
        <p:txBody>
          <a:bodyPr wrap="square" rtlCol="0">
            <a:spAutoFit/>
          </a:bodyPr>
          <a:lstStyle/>
          <a:p>
            <a:pPr algn="just"/>
            <a:r>
              <a:rPr lang="en-US" dirty="0"/>
              <a:t>Repeated food safety mistakes, customer complains and  poor-quality meals.</a:t>
            </a:r>
          </a:p>
          <a:p>
            <a:pPr algn="just"/>
            <a:r>
              <a:rPr lang="en-US" dirty="0"/>
              <a:t>Gary becomes even more frustrated, creating a continuous cycle of ineffective communication.</a:t>
            </a:r>
            <a:endParaRPr lang="en-GB" dirty="0"/>
          </a:p>
        </p:txBody>
      </p:sp>
      <p:cxnSp>
        <p:nvCxnSpPr>
          <p:cNvPr id="32" name="Straight Arrow Connector 31">
            <a:extLst>
              <a:ext uri="{FF2B5EF4-FFF2-40B4-BE49-F238E27FC236}">
                <a16:creationId xmlns:a16="http://schemas.microsoft.com/office/drawing/2014/main" id="{10FC6B48-C8CD-0BAE-15DD-C451EF36F198}"/>
              </a:ext>
            </a:extLst>
          </p:cNvPr>
          <p:cNvCxnSpPr>
            <a:cxnSpLocks/>
          </p:cNvCxnSpPr>
          <p:nvPr/>
        </p:nvCxnSpPr>
        <p:spPr>
          <a:xfrm flipV="1">
            <a:off x="1134816" y="4109658"/>
            <a:ext cx="674951" cy="33730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 name="Hexagon 3">
            <a:extLst>
              <a:ext uri="{FF2B5EF4-FFF2-40B4-BE49-F238E27FC236}">
                <a16:creationId xmlns:a16="http://schemas.microsoft.com/office/drawing/2014/main" id="{C4DEEC38-A6A6-C2EE-1588-AE33884624FC}"/>
              </a:ext>
            </a:extLst>
          </p:cNvPr>
          <p:cNvSpPr/>
          <p:nvPr/>
        </p:nvSpPr>
        <p:spPr>
          <a:xfrm>
            <a:off x="1680463" y="2330302"/>
            <a:ext cx="2431587" cy="2059990"/>
          </a:xfrm>
          <a:prstGeom prst="hexagon">
            <a:avLst/>
          </a:prstGeom>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ENCODER</a:t>
            </a:r>
          </a:p>
          <a:p>
            <a:pPr algn="ctr"/>
            <a:endParaRPr lang="en-US" sz="1600" dirty="0"/>
          </a:p>
          <a:p>
            <a:pPr algn="ctr"/>
            <a:r>
              <a:rPr lang="en-US" sz="1600" dirty="0"/>
              <a:t>INTERPRETER</a:t>
            </a:r>
          </a:p>
          <a:p>
            <a:pPr algn="ctr"/>
            <a:endParaRPr lang="en-US" sz="1600" dirty="0"/>
          </a:p>
          <a:p>
            <a:pPr algn="ctr"/>
            <a:r>
              <a:rPr lang="en-US" dirty="0"/>
              <a:t>DECODER</a:t>
            </a:r>
          </a:p>
        </p:txBody>
      </p:sp>
      <p:sp>
        <p:nvSpPr>
          <p:cNvPr id="13" name="Hexagon 12">
            <a:extLst>
              <a:ext uri="{FF2B5EF4-FFF2-40B4-BE49-F238E27FC236}">
                <a16:creationId xmlns:a16="http://schemas.microsoft.com/office/drawing/2014/main" id="{D0BF8400-85EF-47DA-4A8D-94502063C2FF}"/>
              </a:ext>
            </a:extLst>
          </p:cNvPr>
          <p:cNvSpPr/>
          <p:nvPr/>
        </p:nvSpPr>
        <p:spPr>
          <a:xfrm>
            <a:off x="4567919" y="2115692"/>
            <a:ext cx="1475016" cy="1020484"/>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MESSAGE</a:t>
            </a:r>
            <a:endParaRPr lang="en-GB" sz="1600" dirty="0"/>
          </a:p>
        </p:txBody>
      </p:sp>
      <p:sp>
        <p:nvSpPr>
          <p:cNvPr id="15" name="Hexagon 14">
            <a:extLst>
              <a:ext uri="{FF2B5EF4-FFF2-40B4-BE49-F238E27FC236}">
                <a16:creationId xmlns:a16="http://schemas.microsoft.com/office/drawing/2014/main" id="{1DF11B28-5211-D3DD-907F-2114C0C0FCDE}"/>
              </a:ext>
            </a:extLst>
          </p:cNvPr>
          <p:cNvSpPr/>
          <p:nvPr/>
        </p:nvSpPr>
        <p:spPr>
          <a:xfrm>
            <a:off x="6651181" y="2258199"/>
            <a:ext cx="2476504" cy="2059991"/>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US" dirty="0"/>
              <a:t>DECODER</a:t>
            </a:r>
          </a:p>
          <a:p>
            <a:pPr algn="ctr"/>
            <a:endParaRPr lang="en-US" dirty="0"/>
          </a:p>
          <a:p>
            <a:pPr algn="ctr"/>
            <a:r>
              <a:rPr lang="en-US" sz="1600" dirty="0"/>
              <a:t>INTERPRETER</a:t>
            </a:r>
          </a:p>
          <a:p>
            <a:pPr algn="ctr"/>
            <a:endParaRPr lang="en-US" sz="1600" dirty="0"/>
          </a:p>
          <a:p>
            <a:pPr algn="ctr"/>
            <a:r>
              <a:rPr lang="en-US" dirty="0"/>
              <a:t>ENCODER</a:t>
            </a:r>
          </a:p>
          <a:p>
            <a:pPr algn="ctr"/>
            <a:endParaRPr lang="en-GB" dirty="0"/>
          </a:p>
        </p:txBody>
      </p:sp>
      <p:sp>
        <p:nvSpPr>
          <p:cNvPr id="17" name="Hexagon 16">
            <a:extLst>
              <a:ext uri="{FF2B5EF4-FFF2-40B4-BE49-F238E27FC236}">
                <a16:creationId xmlns:a16="http://schemas.microsoft.com/office/drawing/2014/main" id="{204D6BF9-3274-4F64-21FA-217EF91D803D}"/>
              </a:ext>
            </a:extLst>
          </p:cNvPr>
          <p:cNvSpPr/>
          <p:nvPr/>
        </p:nvSpPr>
        <p:spPr>
          <a:xfrm>
            <a:off x="4680845" y="3965409"/>
            <a:ext cx="1458686" cy="1047295"/>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4779701F-678C-C197-D395-74975C4B2040}"/>
              </a:ext>
            </a:extLst>
          </p:cNvPr>
          <p:cNvSpPr txBox="1"/>
          <p:nvPr/>
        </p:nvSpPr>
        <p:spPr>
          <a:xfrm>
            <a:off x="4697185" y="3872694"/>
            <a:ext cx="1398815" cy="1077218"/>
          </a:xfrm>
          <a:prstGeom prst="rect">
            <a:avLst/>
          </a:prstGeom>
          <a:noFill/>
        </p:spPr>
        <p:txBody>
          <a:bodyPr wrap="square" rtlCol="0">
            <a:spAutoFit/>
          </a:bodyPr>
          <a:lstStyle/>
          <a:p>
            <a:endParaRPr lang="en-US" sz="1600" dirty="0">
              <a:solidFill>
                <a:schemeClr val="bg2"/>
              </a:solidFill>
            </a:endParaRPr>
          </a:p>
          <a:p>
            <a:endParaRPr lang="en-US" sz="1600" dirty="0">
              <a:solidFill>
                <a:schemeClr val="bg2"/>
              </a:solidFill>
            </a:endParaRPr>
          </a:p>
          <a:p>
            <a:r>
              <a:rPr lang="en-US" sz="1600" dirty="0">
                <a:solidFill>
                  <a:schemeClr val="bg2"/>
                </a:solidFill>
              </a:rPr>
              <a:t>    MESSAGE</a:t>
            </a:r>
          </a:p>
          <a:p>
            <a:r>
              <a:rPr lang="en-US" sz="1600" dirty="0">
                <a:solidFill>
                  <a:schemeClr val="bg2"/>
                </a:solidFill>
              </a:rPr>
              <a:t>    Feedback </a:t>
            </a:r>
            <a:endParaRPr lang="en-GB" sz="1600" dirty="0">
              <a:solidFill>
                <a:schemeClr val="bg2"/>
              </a:solidFill>
            </a:endParaRPr>
          </a:p>
        </p:txBody>
      </p:sp>
      <p:cxnSp>
        <p:nvCxnSpPr>
          <p:cNvPr id="33" name="Straight Connector 32">
            <a:extLst>
              <a:ext uri="{FF2B5EF4-FFF2-40B4-BE49-F238E27FC236}">
                <a16:creationId xmlns:a16="http://schemas.microsoft.com/office/drawing/2014/main" id="{EBFAFE42-FDAA-FBE8-8343-44E0E85AA569}"/>
              </a:ext>
            </a:extLst>
          </p:cNvPr>
          <p:cNvCxnSpPr/>
          <p:nvPr/>
        </p:nvCxnSpPr>
        <p:spPr>
          <a:xfrm>
            <a:off x="2334960" y="3020790"/>
            <a:ext cx="1148443"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424A6678-33AA-B7C8-250B-E12217DC2B8B}"/>
              </a:ext>
            </a:extLst>
          </p:cNvPr>
          <p:cNvCxnSpPr/>
          <p:nvPr/>
        </p:nvCxnSpPr>
        <p:spPr>
          <a:xfrm>
            <a:off x="2334960" y="3523825"/>
            <a:ext cx="1148443"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1E323A9B-1A63-198E-95ED-609C06F0D56B}"/>
              </a:ext>
            </a:extLst>
          </p:cNvPr>
          <p:cNvCxnSpPr/>
          <p:nvPr/>
        </p:nvCxnSpPr>
        <p:spPr>
          <a:xfrm>
            <a:off x="7399562" y="3009902"/>
            <a:ext cx="1148443"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07093902-D1C8-5021-FDEB-CFFE6BF92A39}"/>
              </a:ext>
            </a:extLst>
          </p:cNvPr>
          <p:cNvCxnSpPr/>
          <p:nvPr/>
        </p:nvCxnSpPr>
        <p:spPr>
          <a:xfrm>
            <a:off x="7350577" y="3553140"/>
            <a:ext cx="1148443"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49ED08A2-DE60-8BF3-6008-3465A76F6243}"/>
              </a:ext>
            </a:extLst>
          </p:cNvPr>
          <p:cNvSpPr txBox="1"/>
          <p:nvPr/>
        </p:nvSpPr>
        <p:spPr>
          <a:xfrm>
            <a:off x="1784985" y="1084979"/>
            <a:ext cx="1590363" cy="646331"/>
          </a:xfrm>
          <a:prstGeom prst="rect">
            <a:avLst/>
          </a:prstGeom>
          <a:noFill/>
        </p:spPr>
        <p:txBody>
          <a:bodyPr wrap="square" rtlCol="0">
            <a:spAutoFit/>
          </a:bodyPr>
          <a:lstStyle/>
          <a:p>
            <a:pPr algn="just"/>
            <a:r>
              <a:rPr lang="en-US" dirty="0"/>
              <a:t>Gary (floor manager</a:t>
            </a:r>
            <a:r>
              <a:rPr lang="en-US" sz="1400" dirty="0"/>
              <a:t>)</a:t>
            </a:r>
            <a:endParaRPr lang="en-GB" sz="1400" dirty="0"/>
          </a:p>
        </p:txBody>
      </p:sp>
      <p:sp>
        <p:nvSpPr>
          <p:cNvPr id="42" name="TextBox 41">
            <a:extLst>
              <a:ext uri="{FF2B5EF4-FFF2-40B4-BE49-F238E27FC236}">
                <a16:creationId xmlns:a16="http://schemas.microsoft.com/office/drawing/2014/main" id="{9A222F43-613B-9824-AFFC-35EB3511C8B2}"/>
              </a:ext>
            </a:extLst>
          </p:cNvPr>
          <p:cNvSpPr txBox="1"/>
          <p:nvPr/>
        </p:nvSpPr>
        <p:spPr>
          <a:xfrm>
            <a:off x="-12278" y="1397175"/>
            <a:ext cx="1509005" cy="2862322"/>
          </a:xfrm>
          <a:prstGeom prst="rect">
            <a:avLst/>
          </a:prstGeom>
          <a:noFill/>
        </p:spPr>
        <p:txBody>
          <a:bodyPr wrap="square" rtlCol="0">
            <a:spAutoFit/>
          </a:bodyPr>
          <a:lstStyle/>
          <a:p>
            <a:r>
              <a:rPr lang="en-US" dirty="0"/>
              <a:t>Stressed, frustrated and under pressure as of repeated food safety problems and customer complains</a:t>
            </a:r>
            <a:r>
              <a:rPr lang="en-US" sz="1400" dirty="0"/>
              <a:t>.</a:t>
            </a:r>
            <a:endParaRPr lang="en-GB" sz="1400" dirty="0"/>
          </a:p>
        </p:txBody>
      </p:sp>
      <p:cxnSp>
        <p:nvCxnSpPr>
          <p:cNvPr id="44" name="Straight Arrow Connector 43">
            <a:extLst>
              <a:ext uri="{FF2B5EF4-FFF2-40B4-BE49-F238E27FC236}">
                <a16:creationId xmlns:a16="http://schemas.microsoft.com/office/drawing/2014/main" id="{788494AF-23BA-58D1-5C00-BB18FF3DECCF}"/>
              </a:ext>
            </a:extLst>
          </p:cNvPr>
          <p:cNvCxnSpPr/>
          <p:nvPr/>
        </p:nvCxnSpPr>
        <p:spPr>
          <a:xfrm flipV="1">
            <a:off x="627253" y="3431296"/>
            <a:ext cx="968829" cy="12518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8" name="TextBox 47">
            <a:extLst>
              <a:ext uri="{FF2B5EF4-FFF2-40B4-BE49-F238E27FC236}">
                <a16:creationId xmlns:a16="http://schemas.microsoft.com/office/drawing/2014/main" id="{6228BD5B-C994-3DE7-96EC-4FCEFB09C816}"/>
              </a:ext>
            </a:extLst>
          </p:cNvPr>
          <p:cNvSpPr txBox="1"/>
          <p:nvPr/>
        </p:nvSpPr>
        <p:spPr>
          <a:xfrm>
            <a:off x="164647" y="4582011"/>
            <a:ext cx="2741935" cy="1200329"/>
          </a:xfrm>
          <a:prstGeom prst="rect">
            <a:avLst/>
          </a:prstGeom>
          <a:noFill/>
        </p:spPr>
        <p:txBody>
          <a:bodyPr wrap="square" rtlCol="0">
            <a:spAutoFit/>
          </a:bodyPr>
          <a:lstStyle/>
          <a:p>
            <a:pPr algn="just"/>
            <a:r>
              <a:rPr lang="en-US" dirty="0"/>
              <a:t>Gives verbal food hygiene </a:t>
            </a:r>
          </a:p>
          <a:p>
            <a:pPr algn="just"/>
            <a:r>
              <a:rPr lang="en-US" dirty="0"/>
              <a:t>and safety instructions, but his emotions affect his tone and clarity. </a:t>
            </a:r>
            <a:endParaRPr lang="en-GB" dirty="0"/>
          </a:p>
        </p:txBody>
      </p:sp>
      <p:sp>
        <p:nvSpPr>
          <p:cNvPr id="55" name="TextBox 54">
            <a:extLst>
              <a:ext uri="{FF2B5EF4-FFF2-40B4-BE49-F238E27FC236}">
                <a16:creationId xmlns:a16="http://schemas.microsoft.com/office/drawing/2014/main" id="{30E89E97-BFBA-CCB0-476D-1E8860FB5D87}"/>
              </a:ext>
            </a:extLst>
          </p:cNvPr>
          <p:cNvSpPr txBox="1"/>
          <p:nvPr/>
        </p:nvSpPr>
        <p:spPr>
          <a:xfrm flipH="1">
            <a:off x="8667761" y="1631655"/>
            <a:ext cx="1856012" cy="923330"/>
          </a:xfrm>
          <a:prstGeom prst="rect">
            <a:avLst/>
          </a:prstGeom>
          <a:noFill/>
        </p:spPr>
        <p:txBody>
          <a:bodyPr wrap="square" rtlCol="0">
            <a:spAutoFit/>
          </a:bodyPr>
          <a:lstStyle/>
          <a:p>
            <a:r>
              <a:rPr lang="en-US" dirty="0"/>
              <a:t>Employees receives Gary’s instructions.</a:t>
            </a:r>
            <a:endParaRPr lang="en-GB" dirty="0"/>
          </a:p>
        </p:txBody>
      </p:sp>
      <p:cxnSp>
        <p:nvCxnSpPr>
          <p:cNvPr id="58" name="Straight Arrow Connector 57">
            <a:extLst>
              <a:ext uri="{FF2B5EF4-FFF2-40B4-BE49-F238E27FC236}">
                <a16:creationId xmlns:a16="http://schemas.microsoft.com/office/drawing/2014/main" id="{24DD87D1-D108-E694-B89F-288326208BD3}"/>
              </a:ext>
            </a:extLst>
          </p:cNvPr>
          <p:cNvCxnSpPr>
            <a:cxnSpLocks/>
          </p:cNvCxnSpPr>
          <p:nvPr/>
        </p:nvCxnSpPr>
        <p:spPr>
          <a:xfrm flipH="1" flipV="1">
            <a:off x="8904539" y="4295849"/>
            <a:ext cx="551110" cy="40784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65" name="TextBox 64">
            <a:extLst>
              <a:ext uri="{FF2B5EF4-FFF2-40B4-BE49-F238E27FC236}">
                <a16:creationId xmlns:a16="http://schemas.microsoft.com/office/drawing/2014/main" id="{53BC0008-B497-3545-4A40-C54708C674F3}"/>
              </a:ext>
            </a:extLst>
          </p:cNvPr>
          <p:cNvSpPr txBox="1"/>
          <p:nvPr/>
        </p:nvSpPr>
        <p:spPr>
          <a:xfrm>
            <a:off x="9595767" y="6471943"/>
            <a:ext cx="1741689" cy="276999"/>
          </a:xfrm>
          <a:prstGeom prst="rect">
            <a:avLst/>
          </a:prstGeom>
          <a:noFill/>
        </p:spPr>
        <p:txBody>
          <a:bodyPr wrap="square" rtlCol="0">
            <a:spAutoFit/>
          </a:bodyPr>
          <a:lstStyle/>
          <a:p>
            <a:r>
              <a:rPr lang="en-US" sz="1200" i="1" dirty="0"/>
              <a:t>E.A. </a:t>
            </a:r>
            <a:r>
              <a:rPr lang="en-US" sz="1200" dirty="0"/>
              <a:t>August</a:t>
            </a:r>
            <a:r>
              <a:rPr lang="en-US" sz="1200" i="1" dirty="0"/>
              <a:t> </a:t>
            </a:r>
            <a:r>
              <a:rPr lang="en-US" sz="1200" dirty="0"/>
              <a:t>2026 </a:t>
            </a:r>
            <a:endParaRPr lang="en-GB" sz="1200" dirty="0"/>
          </a:p>
        </p:txBody>
      </p:sp>
    </p:spTree>
    <p:extLst>
      <p:ext uri="{BB962C8B-B14F-4D97-AF65-F5344CB8AC3E}">
        <p14:creationId xmlns:p14="http://schemas.microsoft.com/office/powerpoint/2010/main" val="1806205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p:txBody>
          <a:bodyPr>
            <a:normAutofit fontScale="90000"/>
          </a:bodyPr>
          <a:lstStyle/>
          <a:p>
            <a:pPr lvl="0" algn="ctr">
              <a:lnSpc>
                <a:spcPct val="100000"/>
              </a:lnSpc>
              <a:spcBef>
                <a:spcPts val="0"/>
              </a:spcBef>
              <a:defRPr/>
            </a:pPr>
            <a:br>
              <a:rPr lang="en-GB" dirty="0"/>
            </a:br>
            <a:br>
              <a:rPr lang="en-GB" dirty="0"/>
            </a:br>
            <a:br>
              <a:rPr lang="en-GB" dirty="0"/>
            </a:br>
            <a:r>
              <a:rPr lang="en-GB" sz="4900" dirty="0"/>
              <a:t>Solution Schramm’s Model.</a:t>
            </a:r>
            <a:br>
              <a:rPr lang="en-GB" sz="4900" dirty="0"/>
            </a:br>
            <a:br>
              <a:rPr lang="en-GB" sz="4900" dirty="0"/>
            </a:br>
            <a:br>
              <a:rPr lang="en-GB" dirty="0"/>
            </a:br>
            <a:br>
              <a:rPr lang="en-GB" dirty="0"/>
            </a:br>
            <a:br>
              <a:rPr lang="en-GB" dirty="0"/>
            </a:br>
            <a:endParaRPr lang="en-GB" dirty="0"/>
          </a:p>
        </p:txBody>
      </p:sp>
      <p:sp>
        <p:nvSpPr>
          <p:cNvPr id="5" name="Slide Number Placeholder 4">
            <a:extLst>
              <a:ext uri="{FF2B5EF4-FFF2-40B4-BE49-F238E27FC236}">
                <a16:creationId xmlns:a16="http://schemas.microsoft.com/office/drawing/2014/main" id="{CC452BA6-24C0-3379-6A0C-7F607269FDD2}"/>
              </a:ext>
            </a:extLst>
          </p:cNvPr>
          <p:cNvSpPr>
            <a:spLocks noGrp="1"/>
          </p:cNvSpPr>
          <p:nvPr>
            <p:ph type="sldNum" sz="quarter" idx="12"/>
          </p:nvPr>
        </p:nvSpPr>
        <p:spPr/>
        <p:txBody>
          <a:bodyPr/>
          <a:lstStyle/>
          <a:p>
            <a:fld id="{454682FA-2E9E-4DCC-AFA0-70701551065F}" type="slidenum">
              <a:rPr lang="en-GB" smtClean="0"/>
              <a:t>16</a:t>
            </a:fld>
            <a:endParaRPr lang="en-GB"/>
          </a:p>
        </p:txBody>
      </p:sp>
      <p:sp>
        <p:nvSpPr>
          <p:cNvPr id="7" name="Hexagon 6">
            <a:extLst>
              <a:ext uri="{FF2B5EF4-FFF2-40B4-BE49-F238E27FC236}">
                <a16:creationId xmlns:a16="http://schemas.microsoft.com/office/drawing/2014/main" id="{2DA65DAE-1E57-73AA-EC00-70404DBACF2F}"/>
              </a:ext>
            </a:extLst>
          </p:cNvPr>
          <p:cNvSpPr/>
          <p:nvPr/>
        </p:nvSpPr>
        <p:spPr>
          <a:xfrm>
            <a:off x="1742986" y="2707147"/>
            <a:ext cx="2431587" cy="2059990"/>
          </a:xfrm>
          <a:prstGeom prst="hexagon">
            <a:avLst/>
          </a:prstGeom>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ENCODER</a:t>
            </a:r>
          </a:p>
          <a:p>
            <a:pPr algn="ctr"/>
            <a:endParaRPr lang="en-US" sz="1600" dirty="0"/>
          </a:p>
          <a:p>
            <a:pPr algn="ctr"/>
            <a:r>
              <a:rPr lang="en-US" sz="1600" dirty="0"/>
              <a:t>INTERPRETER</a:t>
            </a:r>
          </a:p>
          <a:p>
            <a:pPr algn="ctr"/>
            <a:endParaRPr lang="en-US" sz="1600" dirty="0"/>
          </a:p>
          <a:p>
            <a:pPr algn="ctr"/>
            <a:r>
              <a:rPr lang="en-US" dirty="0"/>
              <a:t>DECODER</a:t>
            </a:r>
          </a:p>
        </p:txBody>
      </p:sp>
      <p:sp>
        <p:nvSpPr>
          <p:cNvPr id="9" name="Hexagon 8">
            <a:extLst>
              <a:ext uri="{FF2B5EF4-FFF2-40B4-BE49-F238E27FC236}">
                <a16:creationId xmlns:a16="http://schemas.microsoft.com/office/drawing/2014/main" id="{F312FB49-FEAA-AD47-D1F2-E3AAC2B2C882}"/>
              </a:ext>
            </a:extLst>
          </p:cNvPr>
          <p:cNvSpPr/>
          <p:nvPr/>
        </p:nvSpPr>
        <p:spPr>
          <a:xfrm>
            <a:off x="4797552" y="2341359"/>
            <a:ext cx="1475016" cy="1020484"/>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MESSAGE</a:t>
            </a:r>
            <a:endParaRPr lang="en-GB" sz="1600" dirty="0"/>
          </a:p>
        </p:txBody>
      </p:sp>
      <p:sp>
        <p:nvSpPr>
          <p:cNvPr id="11" name="Hexagon 10">
            <a:extLst>
              <a:ext uri="{FF2B5EF4-FFF2-40B4-BE49-F238E27FC236}">
                <a16:creationId xmlns:a16="http://schemas.microsoft.com/office/drawing/2014/main" id="{4BB9454E-B631-836D-DD02-C1040D562037}"/>
              </a:ext>
            </a:extLst>
          </p:cNvPr>
          <p:cNvSpPr/>
          <p:nvPr/>
        </p:nvSpPr>
        <p:spPr>
          <a:xfrm>
            <a:off x="6768195" y="2840543"/>
            <a:ext cx="2476504" cy="2059991"/>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US" dirty="0"/>
              <a:t>DECODER</a:t>
            </a:r>
          </a:p>
          <a:p>
            <a:pPr algn="ctr"/>
            <a:endParaRPr lang="en-US" dirty="0"/>
          </a:p>
          <a:p>
            <a:pPr algn="ctr"/>
            <a:r>
              <a:rPr lang="en-US" sz="1600" dirty="0"/>
              <a:t>INTERPRETER</a:t>
            </a:r>
          </a:p>
          <a:p>
            <a:pPr algn="ctr"/>
            <a:endParaRPr lang="en-US" sz="1600" dirty="0"/>
          </a:p>
          <a:p>
            <a:pPr algn="ctr"/>
            <a:r>
              <a:rPr lang="en-US" dirty="0"/>
              <a:t>ENCODER</a:t>
            </a:r>
          </a:p>
          <a:p>
            <a:pPr algn="ctr"/>
            <a:endParaRPr lang="en-GB" dirty="0"/>
          </a:p>
        </p:txBody>
      </p:sp>
      <p:sp>
        <p:nvSpPr>
          <p:cNvPr id="13" name="Hexagon 12">
            <a:extLst>
              <a:ext uri="{FF2B5EF4-FFF2-40B4-BE49-F238E27FC236}">
                <a16:creationId xmlns:a16="http://schemas.microsoft.com/office/drawing/2014/main" id="{B9A96AB1-C726-6386-DFBC-786FCA9E0C59}"/>
              </a:ext>
            </a:extLst>
          </p:cNvPr>
          <p:cNvSpPr/>
          <p:nvPr/>
        </p:nvSpPr>
        <p:spPr>
          <a:xfrm>
            <a:off x="4797552" y="4190709"/>
            <a:ext cx="1475016" cy="1020484"/>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MESSAGE</a:t>
            </a:r>
          </a:p>
          <a:p>
            <a:pPr algn="ctr"/>
            <a:r>
              <a:rPr lang="en-US" sz="1600" dirty="0"/>
              <a:t>Feedback</a:t>
            </a:r>
            <a:endParaRPr lang="en-GB" sz="1600" dirty="0"/>
          </a:p>
        </p:txBody>
      </p:sp>
      <p:sp>
        <p:nvSpPr>
          <p:cNvPr id="14" name="TextBox 13">
            <a:extLst>
              <a:ext uri="{FF2B5EF4-FFF2-40B4-BE49-F238E27FC236}">
                <a16:creationId xmlns:a16="http://schemas.microsoft.com/office/drawing/2014/main" id="{4D33F009-7454-A8A7-B1A7-14D51A0252E4}"/>
              </a:ext>
            </a:extLst>
          </p:cNvPr>
          <p:cNvSpPr txBox="1"/>
          <p:nvPr/>
        </p:nvSpPr>
        <p:spPr>
          <a:xfrm>
            <a:off x="2065868" y="1425882"/>
            <a:ext cx="1551917" cy="646331"/>
          </a:xfrm>
          <a:prstGeom prst="rect">
            <a:avLst/>
          </a:prstGeom>
          <a:noFill/>
        </p:spPr>
        <p:txBody>
          <a:bodyPr wrap="square" rtlCol="0">
            <a:spAutoFit/>
          </a:bodyPr>
          <a:lstStyle/>
          <a:p>
            <a:pPr algn="just"/>
            <a:r>
              <a:rPr lang="en-US" dirty="0"/>
              <a:t>Gary (floor manager</a:t>
            </a:r>
            <a:r>
              <a:rPr lang="en-US" sz="1400" dirty="0"/>
              <a:t>).</a:t>
            </a:r>
            <a:endParaRPr lang="en-GB" sz="1400" dirty="0"/>
          </a:p>
        </p:txBody>
      </p:sp>
      <p:sp>
        <p:nvSpPr>
          <p:cNvPr id="15" name="TextBox 14">
            <a:extLst>
              <a:ext uri="{FF2B5EF4-FFF2-40B4-BE49-F238E27FC236}">
                <a16:creationId xmlns:a16="http://schemas.microsoft.com/office/drawing/2014/main" id="{38782613-8A71-5FAF-84F0-6C7111DDEE8F}"/>
              </a:ext>
            </a:extLst>
          </p:cNvPr>
          <p:cNvSpPr txBox="1"/>
          <p:nvPr/>
        </p:nvSpPr>
        <p:spPr>
          <a:xfrm>
            <a:off x="12167" y="2389936"/>
            <a:ext cx="2053701" cy="923330"/>
          </a:xfrm>
          <a:prstGeom prst="rect">
            <a:avLst/>
          </a:prstGeom>
          <a:noFill/>
        </p:spPr>
        <p:txBody>
          <a:bodyPr wrap="square" rtlCol="0">
            <a:spAutoFit/>
          </a:bodyPr>
          <a:lstStyle/>
          <a:p>
            <a:pPr algn="just"/>
            <a:r>
              <a:rPr lang="en-US" dirty="0"/>
              <a:t>Calm supportive and emotional aware.</a:t>
            </a:r>
            <a:endParaRPr lang="en-GB" dirty="0"/>
          </a:p>
        </p:txBody>
      </p:sp>
      <p:sp>
        <p:nvSpPr>
          <p:cNvPr id="17" name="TextBox 16">
            <a:extLst>
              <a:ext uri="{FF2B5EF4-FFF2-40B4-BE49-F238E27FC236}">
                <a16:creationId xmlns:a16="http://schemas.microsoft.com/office/drawing/2014/main" id="{0BFCE31B-A2DF-B1D7-DD13-57AAFC6CF086}"/>
              </a:ext>
            </a:extLst>
          </p:cNvPr>
          <p:cNvSpPr txBox="1"/>
          <p:nvPr/>
        </p:nvSpPr>
        <p:spPr>
          <a:xfrm>
            <a:off x="215138" y="4145765"/>
            <a:ext cx="1809737" cy="1754326"/>
          </a:xfrm>
          <a:prstGeom prst="rect">
            <a:avLst/>
          </a:prstGeom>
          <a:noFill/>
        </p:spPr>
        <p:txBody>
          <a:bodyPr wrap="square" rtlCol="0">
            <a:spAutoFit/>
          </a:bodyPr>
          <a:lstStyle/>
          <a:p>
            <a:pPr algn="just"/>
            <a:r>
              <a:rPr lang="en-US" dirty="0"/>
              <a:t>Gives simple verbal instructions supported by demonstrations and visual aids.</a:t>
            </a:r>
            <a:endParaRPr lang="en-GB" dirty="0"/>
          </a:p>
        </p:txBody>
      </p:sp>
      <p:sp>
        <p:nvSpPr>
          <p:cNvPr id="19" name="TextBox 18">
            <a:extLst>
              <a:ext uri="{FF2B5EF4-FFF2-40B4-BE49-F238E27FC236}">
                <a16:creationId xmlns:a16="http://schemas.microsoft.com/office/drawing/2014/main" id="{833CDC05-4B56-2137-1EC6-836467A5BCCA}"/>
              </a:ext>
            </a:extLst>
          </p:cNvPr>
          <p:cNvSpPr txBox="1"/>
          <p:nvPr/>
        </p:nvSpPr>
        <p:spPr>
          <a:xfrm>
            <a:off x="4103108" y="1173100"/>
            <a:ext cx="3382684" cy="923330"/>
          </a:xfrm>
          <a:prstGeom prst="rect">
            <a:avLst/>
          </a:prstGeom>
          <a:noFill/>
        </p:spPr>
        <p:txBody>
          <a:bodyPr wrap="square" rtlCol="0">
            <a:spAutoFit/>
          </a:bodyPr>
          <a:lstStyle/>
          <a:p>
            <a:pPr algn="just"/>
            <a:r>
              <a:rPr lang="en-US" dirty="0"/>
              <a:t>Clear food hygiene procedures with simple language and practical demonstrations</a:t>
            </a:r>
            <a:r>
              <a:rPr lang="en-US" sz="1400" dirty="0"/>
              <a:t>.</a:t>
            </a:r>
            <a:endParaRPr lang="en-GB" sz="1400" dirty="0"/>
          </a:p>
        </p:txBody>
      </p:sp>
      <p:sp>
        <p:nvSpPr>
          <p:cNvPr id="20" name="TextBox 19">
            <a:extLst>
              <a:ext uri="{FF2B5EF4-FFF2-40B4-BE49-F238E27FC236}">
                <a16:creationId xmlns:a16="http://schemas.microsoft.com/office/drawing/2014/main" id="{5494446B-ACAA-0D4B-605B-87F01E75502C}"/>
              </a:ext>
            </a:extLst>
          </p:cNvPr>
          <p:cNvSpPr txBox="1"/>
          <p:nvPr/>
        </p:nvSpPr>
        <p:spPr>
          <a:xfrm>
            <a:off x="8907235" y="1293910"/>
            <a:ext cx="2149929" cy="923330"/>
          </a:xfrm>
          <a:prstGeom prst="rect">
            <a:avLst/>
          </a:prstGeom>
          <a:noFill/>
        </p:spPr>
        <p:txBody>
          <a:bodyPr wrap="square" rtlCol="0">
            <a:spAutoFit/>
          </a:bodyPr>
          <a:lstStyle/>
          <a:p>
            <a:pPr algn="just"/>
            <a:r>
              <a:rPr lang="en-US" dirty="0"/>
              <a:t>Employees clearly receive the instructions </a:t>
            </a:r>
            <a:endParaRPr lang="en-GB" dirty="0"/>
          </a:p>
        </p:txBody>
      </p:sp>
      <p:sp>
        <p:nvSpPr>
          <p:cNvPr id="25" name="TextBox 24">
            <a:extLst>
              <a:ext uri="{FF2B5EF4-FFF2-40B4-BE49-F238E27FC236}">
                <a16:creationId xmlns:a16="http://schemas.microsoft.com/office/drawing/2014/main" id="{F65E31A4-E9E9-DA4C-8F30-EB92185172F2}"/>
              </a:ext>
            </a:extLst>
          </p:cNvPr>
          <p:cNvSpPr txBox="1"/>
          <p:nvPr/>
        </p:nvSpPr>
        <p:spPr>
          <a:xfrm flipH="1">
            <a:off x="9537900" y="2840544"/>
            <a:ext cx="2476504" cy="1477328"/>
          </a:xfrm>
          <a:prstGeom prst="rect">
            <a:avLst/>
          </a:prstGeom>
          <a:noFill/>
        </p:spPr>
        <p:txBody>
          <a:bodyPr wrap="square" rtlCol="0">
            <a:spAutoFit/>
          </a:bodyPr>
          <a:lstStyle/>
          <a:p>
            <a:pPr algn="just"/>
            <a:r>
              <a:rPr lang="en-US" dirty="0"/>
              <a:t>Better understanding through  visual demonstrations, questions and active listening. </a:t>
            </a:r>
            <a:endParaRPr lang="en-GB" dirty="0"/>
          </a:p>
        </p:txBody>
      </p:sp>
      <p:sp>
        <p:nvSpPr>
          <p:cNvPr id="26" name="TextBox 25">
            <a:extLst>
              <a:ext uri="{FF2B5EF4-FFF2-40B4-BE49-F238E27FC236}">
                <a16:creationId xmlns:a16="http://schemas.microsoft.com/office/drawing/2014/main" id="{9F07016C-9A3C-3CD0-0D32-EB6E8BC37428}"/>
              </a:ext>
            </a:extLst>
          </p:cNvPr>
          <p:cNvSpPr txBox="1"/>
          <p:nvPr/>
        </p:nvSpPr>
        <p:spPr>
          <a:xfrm>
            <a:off x="9443357" y="4900534"/>
            <a:ext cx="2264229" cy="1477328"/>
          </a:xfrm>
          <a:prstGeom prst="rect">
            <a:avLst/>
          </a:prstGeom>
          <a:noFill/>
        </p:spPr>
        <p:txBody>
          <a:bodyPr wrap="square" rtlCol="0">
            <a:spAutoFit/>
          </a:bodyPr>
          <a:lstStyle/>
          <a:p>
            <a:pPr algn="just"/>
            <a:r>
              <a:rPr lang="en-US" dirty="0"/>
              <a:t>Employees correctly apply hygiene procedures and ask for clarification when necessary.</a:t>
            </a:r>
            <a:endParaRPr lang="en-GB" dirty="0"/>
          </a:p>
        </p:txBody>
      </p:sp>
      <p:cxnSp>
        <p:nvCxnSpPr>
          <p:cNvPr id="29" name="Straight Connector 28">
            <a:extLst>
              <a:ext uri="{FF2B5EF4-FFF2-40B4-BE49-F238E27FC236}">
                <a16:creationId xmlns:a16="http://schemas.microsoft.com/office/drawing/2014/main" id="{41E39930-1D8A-66A9-86EC-A24710A0BCB5}"/>
              </a:ext>
            </a:extLst>
          </p:cNvPr>
          <p:cNvCxnSpPr/>
          <p:nvPr/>
        </p:nvCxnSpPr>
        <p:spPr>
          <a:xfrm>
            <a:off x="2258785" y="3521531"/>
            <a:ext cx="1148443"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FEE5EA6A-73C7-3419-A4ED-8E2012BC4D3A}"/>
              </a:ext>
            </a:extLst>
          </p:cNvPr>
          <p:cNvCxnSpPr/>
          <p:nvPr/>
        </p:nvCxnSpPr>
        <p:spPr>
          <a:xfrm>
            <a:off x="2258785" y="4005946"/>
            <a:ext cx="1148443"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464FDC28-3B31-E2D9-3218-BA2A877F0076}"/>
              </a:ext>
            </a:extLst>
          </p:cNvPr>
          <p:cNvCxnSpPr/>
          <p:nvPr/>
        </p:nvCxnSpPr>
        <p:spPr>
          <a:xfrm>
            <a:off x="7418613" y="3521531"/>
            <a:ext cx="1148443"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6DEC4B49-2BD2-C823-1D0E-36430BEF6C95}"/>
              </a:ext>
            </a:extLst>
          </p:cNvPr>
          <p:cNvCxnSpPr/>
          <p:nvPr/>
        </p:nvCxnSpPr>
        <p:spPr>
          <a:xfrm>
            <a:off x="7462157" y="4011391"/>
            <a:ext cx="1148443" cy="0"/>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Arrow Connector 33">
            <a:extLst>
              <a:ext uri="{FF2B5EF4-FFF2-40B4-BE49-F238E27FC236}">
                <a16:creationId xmlns:a16="http://schemas.microsoft.com/office/drawing/2014/main" id="{FE68EEF0-E4A5-3953-477F-D4BC4E1A6147}"/>
              </a:ext>
            </a:extLst>
          </p:cNvPr>
          <p:cNvCxnSpPr/>
          <p:nvPr/>
        </p:nvCxnSpPr>
        <p:spPr>
          <a:xfrm>
            <a:off x="2514600" y="2383971"/>
            <a:ext cx="364672" cy="35785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6" name="Straight Arrow Connector 35">
            <a:extLst>
              <a:ext uri="{FF2B5EF4-FFF2-40B4-BE49-F238E27FC236}">
                <a16:creationId xmlns:a16="http://schemas.microsoft.com/office/drawing/2014/main" id="{E90719A1-2C24-5314-57EA-3B6BBA5657E2}"/>
              </a:ext>
            </a:extLst>
          </p:cNvPr>
          <p:cNvCxnSpPr>
            <a:cxnSpLocks/>
          </p:cNvCxnSpPr>
          <p:nvPr/>
        </p:nvCxnSpPr>
        <p:spPr>
          <a:xfrm>
            <a:off x="316995" y="3344604"/>
            <a:ext cx="1080439"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9" name="Straight Arrow Connector 38">
            <a:extLst>
              <a:ext uri="{FF2B5EF4-FFF2-40B4-BE49-F238E27FC236}">
                <a16:creationId xmlns:a16="http://schemas.microsoft.com/office/drawing/2014/main" id="{6A60F9B8-D747-1037-83FA-619A9034ED72}"/>
              </a:ext>
            </a:extLst>
          </p:cNvPr>
          <p:cNvCxnSpPr/>
          <p:nvPr/>
        </p:nvCxnSpPr>
        <p:spPr>
          <a:xfrm flipV="1">
            <a:off x="1397434" y="4474029"/>
            <a:ext cx="457200" cy="13607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1" name="Straight Arrow Connector 40">
            <a:extLst>
              <a:ext uri="{FF2B5EF4-FFF2-40B4-BE49-F238E27FC236}">
                <a16:creationId xmlns:a16="http://schemas.microsoft.com/office/drawing/2014/main" id="{5DE50461-E86E-9783-BAA7-EFA00ECC53E1}"/>
              </a:ext>
            </a:extLst>
          </p:cNvPr>
          <p:cNvCxnSpPr/>
          <p:nvPr/>
        </p:nvCxnSpPr>
        <p:spPr>
          <a:xfrm flipH="1">
            <a:off x="8441871" y="2149929"/>
            <a:ext cx="424543" cy="59189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3" name="Straight Arrow Connector 42">
            <a:extLst>
              <a:ext uri="{FF2B5EF4-FFF2-40B4-BE49-F238E27FC236}">
                <a16:creationId xmlns:a16="http://schemas.microsoft.com/office/drawing/2014/main" id="{FD570A8E-D124-ECD5-3426-8AA342DD3BE0}"/>
              </a:ext>
            </a:extLst>
          </p:cNvPr>
          <p:cNvCxnSpPr>
            <a:cxnSpLocks/>
          </p:cNvCxnSpPr>
          <p:nvPr/>
        </p:nvCxnSpPr>
        <p:spPr>
          <a:xfrm flipH="1">
            <a:off x="9056914" y="2971800"/>
            <a:ext cx="480986" cy="29935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6" name="Straight Arrow Connector 45">
            <a:extLst>
              <a:ext uri="{FF2B5EF4-FFF2-40B4-BE49-F238E27FC236}">
                <a16:creationId xmlns:a16="http://schemas.microsoft.com/office/drawing/2014/main" id="{180F0D00-EB31-74A9-C3D0-520A279D697F}"/>
              </a:ext>
            </a:extLst>
          </p:cNvPr>
          <p:cNvCxnSpPr>
            <a:cxnSpLocks/>
          </p:cNvCxnSpPr>
          <p:nvPr/>
        </p:nvCxnSpPr>
        <p:spPr>
          <a:xfrm flipH="1" flipV="1">
            <a:off x="8948057" y="4700951"/>
            <a:ext cx="495300" cy="40444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15547E1B-0859-AF22-1259-9A7006813266}"/>
              </a:ext>
            </a:extLst>
          </p:cNvPr>
          <p:cNvSpPr txBox="1"/>
          <p:nvPr/>
        </p:nvSpPr>
        <p:spPr>
          <a:xfrm>
            <a:off x="3082474" y="5496814"/>
            <a:ext cx="5210626" cy="1200329"/>
          </a:xfrm>
          <a:prstGeom prst="rect">
            <a:avLst/>
          </a:prstGeom>
          <a:noFill/>
        </p:spPr>
        <p:txBody>
          <a:bodyPr wrap="square" rtlCol="0">
            <a:spAutoFit/>
          </a:bodyPr>
          <a:lstStyle/>
          <a:p>
            <a:pPr algn="just"/>
            <a:r>
              <a:rPr lang="en-US" dirty="0"/>
              <a:t>Correct food handling, fewer mistakes, improved food quality and positive customer feedback.</a:t>
            </a:r>
          </a:p>
          <a:p>
            <a:pPr algn="just"/>
            <a:r>
              <a:rPr lang="en-US" dirty="0"/>
              <a:t>Gary gains confidence and communication continues effectively.</a:t>
            </a:r>
            <a:endParaRPr lang="en-GB" dirty="0"/>
          </a:p>
        </p:txBody>
      </p:sp>
      <p:cxnSp>
        <p:nvCxnSpPr>
          <p:cNvPr id="51" name="Straight Arrow Connector 50">
            <a:extLst>
              <a:ext uri="{FF2B5EF4-FFF2-40B4-BE49-F238E27FC236}">
                <a16:creationId xmlns:a16="http://schemas.microsoft.com/office/drawing/2014/main" id="{B2DE3A6A-34D7-03BB-A6AC-031EDC65B6D8}"/>
              </a:ext>
            </a:extLst>
          </p:cNvPr>
          <p:cNvCxnSpPr/>
          <p:nvPr/>
        </p:nvCxnSpPr>
        <p:spPr>
          <a:xfrm flipH="1">
            <a:off x="6300692" y="2025520"/>
            <a:ext cx="478971" cy="4917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2E0164CA-C103-81D9-74F3-81B645091119}"/>
              </a:ext>
            </a:extLst>
          </p:cNvPr>
          <p:cNvCxnSpPr>
            <a:cxnSpLocks/>
          </p:cNvCxnSpPr>
          <p:nvPr/>
        </p:nvCxnSpPr>
        <p:spPr>
          <a:xfrm flipV="1">
            <a:off x="4418848" y="5211193"/>
            <a:ext cx="387853" cy="33674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55" name="TextBox 54">
            <a:extLst>
              <a:ext uri="{FF2B5EF4-FFF2-40B4-BE49-F238E27FC236}">
                <a16:creationId xmlns:a16="http://schemas.microsoft.com/office/drawing/2014/main" id="{594552BB-3234-E477-CA6E-0516EA489824}"/>
              </a:ext>
            </a:extLst>
          </p:cNvPr>
          <p:cNvSpPr txBox="1"/>
          <p:nvPr/>
        </p:nvSpPr>
        <p:spPr>
          <a:xfrm>
            <a:off x="9383486" y="6438900"/>
            <a:ext cx="1344385" cy="276999"/>
          </a:xfrm>
          <a:prstGeom prst="rect">
            <a:avLst/>
          </a:prstGeom>
          <a:noFill/>
        </p:spPr>
        <p:txBody>
          <a:bodyPr wrap="square" rtlCol="0">
            <a:spAutoFit/>
          </a:bodyPr>
          <a:lstStyle/>
          <a:p>
            <a:r>
              <a:rPr lang="en-US" sz="1200" dirty="0"/>
              <a:t>E.A August 2026</a:t>
            </a:r>
            <a:endParaRPr lang="en-GB" sz="1200" dirty="0"/>
          </a:p>
        </p:txBody>
      </p:sp>
    </p:spTree>
    <p:extLst>
      <p:ext uri="{BB962C8B-B14F-4D97-AF65-F5344CB8AC3E}">
        <p14:creationId xmlns:p14="http://schemas.microsoft.com/office/powerpoint/2010/main" val="9418958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D71B-B446-D689-7B25-B4EDDE3CD0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9DA249-E663-BA35-BFF4-4EA50578F5B8}"/>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E65EB121-DDB8-9E70-BF21-15686296F9EF}"/>
              </a:ext>
            </a:extLst>
          </p:cNvPr>
          <p:cNvSpPr>
            <a:spLocks noGrp="1"/>
          </p:cNvSpPr>
          <p:nvPr>
            <p:ph type="sldNum" sz="quarter" idx="12"/>
          </p:nvPr>
        </p:nvSpPr>
        <p:spPr/>
        <p:txBody>
          <a:bodyPr/>
          <a:lstStyle/>
          <a:p>
            <a:fld id="{454682FA-2E9E-4DCC-AFA0-70701551065F}" type="slidenum">
              <a:rPr lang="en-GB" smtClean="0"/>
              <a:t>17</a:t>
            </a:fld>
            <a:endParaRPr lang="en-GB"/>
          </a:p>
        </p:txBody>
      </p:sp>
    </p:spTree>
    <p:extLst>
      <p:ext uri="{BB962C8B-B14F-4D97-AF65-F5344CB8AC3E}">
        <p14:creationId xmlns:p14="http://schemas.microsoft.com/office/powerpoint/2010/main" val="4238683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4" name="Freeform: Shape 13">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D03BFEA-CC08-7C5B-F9C3-D410DE6E0E1D}"/>
              </a:ext>
            </a:extLst>
          </p:cNvPr>
          <p:cNvSpPr>
            <a:spLocks noGrp="1"/>
          </p:cNvSpPr>
          <p:nvPr>
            <p:ph idx="1"/>
          </p:nvPr>
        </p:nvSpPr>
        <p:spPr>
          <a:xfrm>
            <a:off x="1179226" y="2890979"/>
            <a:ext cx="9833548" cy="2693976"/>
          </a:xfrm>
        </p:spPr>
        <p:txBody>
          <a:bodyPr>
            <a:normAutofit/>
          </a:bodyPr>
          <a:lstStyle/>
          <a:p>
            <a:pPr marL="0" indent="0">
              <a:buNone/>
            </a:pPr>
            <a:endParaRPr lang="en-US" sz="1800" dirty="0">
              <a:solidFill>
                <a:schemeClr val="tx2"/>
              </a:solidFill>
            </a:endParaRPr>
          </a:p>
          <a:p>
            <a:endParaRPr lang="en-GB" sz="1800" dirty="0">
              <a:solidFill>
                <a:schemeClr val="tx2"/>
              </a:solidFill>
            </a:endParaRPr>
          </a:p>
        </p:txBody>
      </p:sp>
      <p:grpSp>
        <p:nvGrpSpPr>
          <p:cNvPr id="19" name="Group 18">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0" name="Freeform: Shape 19">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A0C68807-687A-31F0-CC1D-07B5B94AE2DE}"/>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18</a:t>
            </a:fld>
            <a:endParaRPr lang="en-GB"/>
          </a:p>
        </p:txBody>
      </p:sp>
      <p:sp>
        <p:nvSpPr>
          <p:cNvPr id="2" name="TextBox 1">
            <a:extLst>
              <a:ext uri="{FF2B5EF4-FFF2-40B4-BE49-F238E27FC236}">
                <a16:creationId xmlns:a16="http://schemas.microsoft.com/office/drawing/2014/main" id="{CA38468D-8CA8-E664-276C-853B304E75E1}"/>
              </a:ext>
            </a:extLst>
          </p:cNvPr>
          <p:cNvSpPr txBox="1"/>
          <p:nvPr/>
        </p:nvSpPr>
        <p:spPr>
          <a:xfrm>
            <a:off x="2755900" y="1042879"/>
            <a:ext cx="5969000" cy="769441"/>
          </a:xfrm>
          <a:prstGeom prst="rect">
            <a:avLst/>
          </a:prstGeom>
          <a:noFill/>
        </p:spPr>
        <p:txBody>
          <a:bodyPr wrap="square" rtlCol="0">
            <a:spAutoFit/>
          </a:bodyPr>
          <a:lstStyle/>
          <a:p>
            <a:pPr algn="ctr"/>
            <a:r>
              <a:rPr lang="en-US" sz="4400" b="1" dirty="0">
                <a:latin typeface="Aptos Display" panose="020B0004020202020204" pitchFamily="34" charset="0"/>
              </a:rPr>
              <a:t>Conclusion</a:t>
            </a:r>
            <a:endParaRPr lang="en-GB" sz="4400" dirty="0">
              <a:latin typeface="Aptos Display" panose="020B0004020202020204" pitchFamily="34" charset="0"/>
            </a:endParaRPr>
          </a:p>
        </p:txBody>
      </p:sp>
      <p:sp>
        <p:nvSpPr>
          <p:cNvPr id="5" name="TextBox 4">
            <a:extLst>
              <a:ext uri="{FF2B5EF4-FFF2-40B4-BE49-F238E27FC236}">
                <a16:creationId xmlns:a16="http://schemas.microsoft.com/office/drawing/2014/main" id="{893D63F0-02F4-94E1-1CC1-EABD0BB4781D}"/>
              </a:ext>
            </a:extLst>
          </p:cNvPr>
          <p:cNvSpPr txBox="1"/>
          <p:nvPr/>
        </p:nvSpPr>
        <p:spPr>
          <a:xfrm>
            <a:off x="2311400" y="2441154"/>
            <a:ext cx="7810500" cy="2215991"/>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Employees understanding instructions correctly.</a:t>
            </a:r>
          </a:p>
          <a:p>
            <a:pPr marL="285750" indent="-285750" algn="just">
              <a:buFont typeface="Arial" panose="020B0604020202020204" pitchFamily="34" charset="0"/>
              <a:buChar char="•"/>
            </a:pPr>
            <a:r>
              <a:rPr lang="en-US" sz="2400" dirty="0"/>
              <a:t>Feedback confirms understanding.</a:t>
            </a:r>
          </a:p>
          <a:p>
            <a:pPr marL="285750" indent="-285750" algn="just">
              <a:buFont typeface="Arial" panose="020B0604020202020204" pitchFamily="34" charset="0"/>
              <a:buChar char="•"/>
            </a:pPr>
            <a:r>
              <a:rPr lang="en-US" sz="2400" dirty="0"/>
              <a:t>Gary experiences less stress.</a:t>
            </a:r>
          </a:p>
          <a:p>
            <a:pPr marL="285750" indent="-285750" algn="just">
              <a:buFont typeface="Arial" panose="020B0604020202020204" pitchFamily="34" charset="0"/>
              <a:buChar char="•"/>
            </a:pPr>
            <a:r>
              <a:rPr lang="en-US" sz="2400" dirty="0"/>
              <a:t>Communication becomes effectively.</a:t>
            </a:r>
          </a:p>
          <a:p>
            <a:pPr marL="285750" indent="-285750" algn="just">
              <a:buFont typeface="Arial" panose="020B0604020202020204" pitchFamily="34" charset="0"/>
              <a:buChar char="•"/>
            </a:pPr>
            <a:r>
              <a:rPr lang="en-US" sz="2400" dirty="0"/>
              <a:t>Food safety standards improve.</a:t>
            </a:r>
            <a:endParaRPr lang="en-GB" sz="2400" dirty="0"/>
          </a:p>
          <a:p>
            <a:endParaRPr lang="en-GB" dirty="0"/>
          </a:p>
        </p:txBody>
      </p:sp>
    </p:spTree>
    <p:extLst>
      <p:ext uri="{BB962C8B-B14F-4D97-AF65-F5344CB8AC3E}">
        <p14:creationId xmlns:p14="http://schemas.microsoft.com/office/powerpoint/2010/main" val="25019814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6" name="TextBox 5">
            <a:extLst>
              <a:ext uri="{FF2B5EF4-FFF2-40B4-BE49-F238E27FC236}">
                <a16:creationId xmlns:a16="http://schemas.microsoft.com/office/drawing/2014/main" id="{368ACD4E-E7DC-ED9F-B24F-31A2CA08C833}"/>
              </a:ext>
            </a:extLst>
          </p:cNvPr>
          <p:cNvSpPr txBox="1"/>
          <p:nvPr/>
        </p:nvSpPr>
        <p:spPr>
          <a:xfrm>
            <a:off x="-307" y="82720"/>
            <a:ext cx="12191695" cy="2023908"/>
          </a:xfrm>
          <a:prstGeom prst="rect">
            <a:avLst/>
          </a:prstGeom>
        </p:spPr>
        <p:txBody>
          <a:bodyPr vert="horz" lIns="91440" tIns="45720" rIns="91440" bIns="45720" rtlCol="0" anchor="b">
            <a:normAutofit/>
          </a:bodyPr>
          <a:lstStyle/>
          <a:p>
            <a:pPr algn="ctr">
              <a:lnSpc>
                <a:spcPct val="90000"/>
              </a:lnSpc>
              <a:spcBef>
                <a:spcPct val="0"/>
              </a:spcBef>
              <a:spcAft>
                <a:spcPts val="600"/>
              </a:spcAft>
            </a:pPr>
            <a:endParaRPr lang="en-US" sz="4000" kern="1200" dirty="0">
              <a:solidFill>
                <a:schemeClr val="tx2"/>
              </a:solidFill>
              <a:latin typeface="+mj-lt"/>
              <a:ea typeface="+mj-ea"/>
              <a:cs typeface="+mj-cs"/>
            </a:endParaRPr>
          </a:p>
          <a:p>
            <a:pPr algn="ctr">
              <a:lnSpc>
                <a:spcPct val="90000"/>
              </a:lnSpc>
              <a:spcBef>
                <a:spcPct val="0"/>
              </a:spcBef>
              <a:spcAft>
                <a:spcPts val="600"/>
              </a:spcAft>
            </a:pPr>
            <a:r>
              <a:rPr lang="en-US" sz="4000" kern="1200" dirty="0">
                <a:solidFill>
                  <a:schemeClr val="tx2"/>
                </a:solidFill>
                <a:latin typeface="+mj-lt"/>
                <a:ea typeface="+mj-ea"/>
                <a:cs typeface="+mj-cs"/>
              </a:rPr>
              <a:t>  </a:t>
            </a:r>
            <a:r>
              <a:rPr lang="en-GB" sz="4000" dirty="0">
                <a:latin typeface="+mj-lt"/>
              </a:rPr>
              <a:t>Language. Communication. Body-language. Barrier </a:t>
            </a:r>
          </a:p>
          <a:p>
            <a:pPr algn="ctr">
              <a:lnSpc>
                <a:spcPct val="90000"/>
              </a:lnSpc>
              <a:spcBef>
                <a:spcPct val="0"/>
              </a:spcBef>
              <a:spcAft>
                <a:spcPts val="600"/>
              </a:spcAft>
            </a:pPr>
            <a:r>
              <a:rPr lang="en-US" sz="4000" kern="1200" dirty="0">
                <a:solidFill>
                  <a:schemeClr val="tx2"/>
                </a:solidFill>
                <a:latin typeface="+mj-lt"/>
                <a:ea typeface="+mj-ea"/>
                <a:cs typeface="+mj-cs"/>
              </a:rPr>
              <a:t>  </a:t>
            </a:r>
            <a:r>
              <a:rPr lang="en-US" sz="4000" kern="1200" dirty="0">
                <a:latin typeface="+mj-lt"/>
                <a:ea typeface="+mj-ea"/>
                <a:cs typeface="+mj-cs"/>
              </a:rPr>
              <a:t>Communication problems in Flight Foods </a:t>
            </a:r>
          </a:p>
          <a:p>
            <a:pPr algn="ctr">
              <a:lnSpc>
                <a:spcPct val="90000"/>
              </a:lnSpc>
              <a:spcBef>
                <a:spcPct val="0"/>
              </a:spcBef>
              <a:spcAft>
                <a:spcPts val="600"/>
              </a:spcAft>
            </a:pPr>
            <a:endParaRPr lang="en-US" sz="3100" kern="1200" dirty="0">
              <a:solidFill>
                <a:schemeClr val="tx2"/>
              </a:solidFill>
              <a:latin typeface="+mj-lt"/>
              <a:ea typeface="+mj-ea"/>
              <a:cs typeface="+mj-cs"/>
            </a:endParaRPr>
          </a:p>
        </p:txBody>
      </p:sp>
      <p:grpSp>
        <p:nvGrpSpPr>
          <p:cNvPr id="15" name="Group 14">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6" name="Freeform: Shape 15">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D7AB688E-55C2-895A-7DCC-8E73964A201E}"/>
              </a:ext>
            </a:extLst>
          </p:cNvPr>
          <p:cNvSpPr txBox="1"/>
          <p:nvPr/>
        </p:nvSpPr>
        <p:spPr>
          <a:xfrm>
            <a:off x="1178766" y="2145452"/>
            <a:ext cx="9833548" cy="49314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2400" b="1" dirty="0"/>
              <a:t>Berlo’s SMCR model includes Source, Message, Channel and Receiver (Berlo, 1960).</a:t>
            </a:r>
          </a:p>
          <a:p>
            <a:pPr indent="-228600">
              <a:lnSpc>
                <a:spcPct val="90000"/>
              </a:lnSpc>
              <a:spcAft>
                <a:spcPts val="600"/>
              </a:spcAft>
              <a:buFont typeface="Arial" panose="020B0604020202020204" pitchFamily="34" charset="0"/>
              <a:buChar char="•"/>
            </a:pPr>
            <a:endParaRPr lang="en-US" sz="2400" b="1" dirty="0"/>
          </a:p>
          <a:p>
            <a:pPr indent="-228600">
              <a:lnSpc>
                <a:spcPct val="90000"/>
              </a:lnSpc>
              <a:spcAft>
                <a:spcPts val="600"/>
              </a:spcAft>
              <a:buFont typeface="Arial" panose="020B0604020202020204" pitchFamily="34" charset="0"/>
              <a:buChar char="•"/>
            </a:pPr>
            <a:r>
              <a:rPr lang="en-US" sz="2400" b="1" dirty="0"/>
              <a:t>Source: </a:t>
            </a:r>
            <a:r>
              <a:rPr lang="en-US" sz="2400" dirty="0"/>
              <a:t>Gary, the floor manager.</a:t>
            </a:r>
          </a:p>
          <a:p>
            <a:pPr indent="-228600">
              <a:lnSpc>
                <a:spcPct val="90000"/>
              </a:lnSpc>
              <a:spcAft>
                <a:spcPts val="600"/>
              </a:spcAft>
              <a:buFont typeface="Arial" panose="020B0604020202020204" pitchFamily="34" charset="0"/>
              <a:buChar char="•"/>
            </a:pPr>
            <a:r>
              <a:rPr lang="en-US" sz="2400" b="1" dirty="0"/>
              <a:t>Message: </a:t>
            </a:r>
            <a:r>
              <a:rPr lang="en-US" sz="2400" dirty="0"/>
              <a:t>food hygiene and safety instructions.</a:t>
            </a:r>
          </a:p>
          <a:p>
            <a:pPr indent="-228600">
              <a:lnSpc>
                <a:spcPct val="90000"/>
              </a:lnSpc>
              <a:spcAft>
                <a:spcPts val="600"/>
              </a:spcAft>
              <a:buFont typeface="Arial" panose="020B0604020202020204" pitchFamily="34" charset="0"/>
              <a:buChar char="•"/>
            </a:pPr>
            <a:r>
              <a:rPr lang="en-US" sz="2400" b="1" dirty="0"/>
              <a:t>Channel: </a:t>
            </a:r>
            <a:r>
              <a:rPr lang="en-US" sz="2400" dirty="0"/>
              <a:t>spoken English, written signs and body language.</a:t>
            </a:r>
          </a:p>
          <a:p>
            <a:pPr indent="-228600">
              <a:lnSpc>
                <a:spcPct val="90000"/>
              </a:lnSpc>
              <a:spcAft>
                <a:spcPts val="600"/>
              </a:spcAft>
              <a:buFont typeface="Arial" panose="020B0604020202020204" pitchFamily="34" charset="0"/>
              <a:buChar char="•"/>
            </a:pPr>
            <a:r>
              <a:rPr lang="en-US" sz="2400" b="1" dirty="0"/>
              <a:t>Receivers: </a:t>
            </a:r>
            <a:r>
              <a:rPr lang="en-US" sz="2400" dirty="0"/>
              <a:t>factory workers from different cultural and language backgrounds.</a:t>
            </a:r>
          </a:p>
          <a:p>
            <a:pPr indent="-228600">
              <a:lnSpc>
                <a:spcPct val="90000"/>
              </a:lnSpc>
              <a:spcAft>
                <a:spcPts val="600"/>
              </a:spcAft>
              <a:buFont typeface="Arial" panose="020B0604020202020204" pitchFamily="34" charset="0"/>
              <a:buChar char="•"/>
            </a:pPr>
            <a:endParaRPr lang="en-US" sz="2400" b="1" dirty="0"/>
          </a:p>
          <a:p>
            <a:pPr indent="-228600">
              <a:lnSpc>
                <a:spcPct val="90000"/>
              </a:lnSpc>
              <a:spcAft>
                <a:spcPts val="600"/>
              </a:spcAft>
              <a:buFont typeface="Arial" panose="020B0604020202020204" pitchFamily="34" charset="0"/>
              <a:buChar char="•"/>
            </a:pPr>
            <a:r>
              <a:rPr lang="en-US" sz="2400" b="1" dirty="0"/>
              <a:t>Limited English and cultural differences can cause misunderstandings.</a:t>
            </a:r>
          </a:p>
          <a:p>
            <a:pPr indent="-228600">
              <a:lnSpc>
                <a:spcPct val="90000"/>
              </a:lnSpc>
              <a:spcAft>
                <a:spcPts val="600"/>
              </a:spcAft>
              <a:buFont typeface="Arial" panose="020B0604020202020204" pitchFamily="34" charset="0"/>
              <a:buChar char="•"/>
            </a:pPr>
            <a:r>
              <a:rPr lang="en-US" sz="2400" b="1" dirty="0"/>
              <a:t>Poor communication can lead to food safety mistakes and customer complaints</a:t>
            </a:r>
            <a:r>
              <a:rPr lang="en-US" sz="2400" b="1" dirty="0">
                <a:solidFill>
                  <a:schemeClr val="tx2"/>
                </a:solidFill>
              </a:rPr>
              <a:t>.</a:t>
            </a:r>
            <a:br>
              <a:rPr lang="en-US" sz="2400" dirty="0">
                <a:solidFill>
                  <a:schemeClr val="tx2"/>
                </a:solidFill>
              </a:rPr>
            </a:br>
            <a:endParaRPr lang="en-US" sz="2400" b="1" dirty="0">
              <a:solidFill>
                <a:schemeClr val="tx2"/>
              </a:solidFill>
            </a:endParaRPr>
          </a:p>
          <a:p>
            <a:pPr indent="-228600">
              <a:lnSpc>
                <a:spcPct val="90000"/>
              </a:lnSpc>
              <a:spcAft>
                <a:spcPts val="600"/>
              </a:spcAft>
              <a:buFont typeface="Arial" panose="020B0604020202020204" pitchFamily="34" charset="0"/>
              <a:buChar char="•"/>
            </a:pPr>
            <a:endParaRPr lang="en-US" sz="2000" dirty="0">
              <a:solidFill>
                <a:schemeClr val="tx2"/>
              </a:solidFill>
            </a:endParaRPr>
          </a:p>
        </p:txBody>
      </p:sp>
      <p:grpSp>
        <p:nvGrpSpPr>
          <p:cNvPr id="21" name="Group 20">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2" name="Freeform: Shape 21">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328920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3103A-FB01-947D-8117-0274BA505D3B}"/>
              </a:ext>
            </a:extLst>
          </p:cNvPr>
          <p:cNvSpPr>
            <a:spLocks noGrp="1"/>
          </p:cNvSpPr>
          <p:nvPr>
            <p:ph type="title"/>
          </p:nvPr>
        </p:nvSpPr>
        <p:spPr/>
        <p:txBody>
          <a:bodyPr/>
          <a:lstStyle/>
          <a:p>
            <a:r>
              <a:rPr lang="en-GB" sz="1000" dirty="0">
                <a:solidFill>
                  <a:srgbClr val="FFFFFF"/>
                </a:solidFill>
                <a:latin typeface="Helvetica Neue"/>
              </a:rPr>
              <a:t>BERLO'S SMCR MODEL</a:t>
            </a:r>
            <a:endParaRPr lang="en-US" dirty="0"/>
          </a:p>
          <a:p>
            <a:r>
              <a:rPr lang="en-GB" sz="1000" dirty="0">
                <a:solidFill>
                  <a:srgbClr val="FFFFFF"/>
                </a:solidFill>
                <a:latin typeface="Helvetica Neue"/>
              </a:rPr>
              <a:t>BERLO'S SMCR MODEL</a:t>
            </a:r>
            <a:endParaRPr lang="en-GB" dirty="0"/>
          </a:p>
          <a:p>
            <a:r>
              <a:rPr lang="en-GB" sz="1000" dirty="0">
                <a:solidFill>
                  <a:srgbClr val="FFFFFF"/>
                </a:solidFill>
                <a:latin typeface="Helvetica Neue"/>
              </a:rPr>
              <a:t>BERLO'S SMCR MODEL</a:t>
            </a:r>
            <a:endParaRPr lang="en-GB" dirty="0"/>
          </a:p>
          <a:p>
            <a:r>
              <a:rPr lang="en-GB" dirty="0"/>
              <a:t>                      BERLOS SMCR MODEL</a:t>
            </a:r>
          </a:p>
        </p:txBody>
      </p:sp>
      <p:sp>
        <p:nvSpPr>
          <p:cNvPr id="3" name="Content Placeholder 2">
            <a:extLst>
              <a:ext uri="{FF2B5EF4-FFF2-40B4-BE49-F238E27FC236}">
                <a16:creationId xmlns:a16="http://schemas.microsoft.com/office/drawing/2014/main" id="{730170FA-C2C5-461D-3421-D501D9AF0B72}"/>
              </a:ext>
            </a:extLst>
          </p:cNvPr>
          <p:cNvSpPr>
            <a:spLocks noGrp="1"/>
          </p:cNvSpPr>
          <p:nvPr>
            <p:ph idx="1"/>
          </p:nvPr>
        </p:nvSpPr>
        <p:spPr/>
        <p:txBody>
          <a:bodyPr vert="horz" lIns="91440" tIns="45720" rIns="91440" bIns="45720" rtlCol="0" anchor="t">
            <a:normAutofit/>
          </a:bodyPr>
          <a:lstStyle/>
          <a:p>
            <a:r>
              <a:rPr lang="en-GB" sz="1000">
                <a:solidFill>
                  <a:srgbClr val="FFFFFF"/>
                </a:solidFill>
                <a:latin typeface="Helvetica Neue"/>
              </a:rPr>
              <a:t>Communication</a:t>
            </a:r>
          </a:p>
        </p:txBody>
      </p:sp>
      <p:sp>
        <p:nvSpPr>
          <p:cNvPr id="4" name="TextBox 3">
            <a:extLst>
              <a:ext uri="{FF2B5EF4-FFF2-40B4-BE49-F238E27FC236}">
                <a16:creationId xmlns:a16="http://schemas.microsoft.com/office/drawing/2014/main" id="{41679A5F-6BD1-2CC4-F2CA-641E5F084B55}"/>
              </a:ext>
            </a:extLst>
          </p:cNvPr>
          <p:cNvSpPr txBox="1"/>
          <p:nvPr/>
        </p:nvSpPr>
        <p:spPr>
          <a:xfrm>
            <a:off x="3708789" y="1684926"/>
            <a:ext cx="68924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b="1">
                <a:solidFill>
                  <a:schemeClr val="tx2">
                    <a:lumMod val="76000"/>
                    <a:lumOff val="24000"/>
                  </a:schemeClr>
                </a:solidFill>
              </a:rPr>
              <a:t>COMMUNICATION IN FLIGHT FOODS</a:t>
            </a:r>
          </a:p>
        </p:txBody>
      </p:sp>
      <p:sp>
        <p:nvSpPr>
          <p:cNvPr id="5" name="Oval 4">
            <a:extLst>
              <a:ext uri="{FF2B5EF4-FFF2-40B4-BE49-F238E27FC236}">
                <a16:creationId xmlns:a16="http://schemas.microsoft.com/office/drawing/2014/main" id="{B9AD1F36-86C5-A185-AFB3-068A83E9636A}"/>
              </a:ext>
            </a:extLst>
          </p:cNvPr>
          <p:cNvSpPr/>
          <p:nvPr/>
        </p:nvSpPr>
        <p:spPr>
          <a:xfrm>
            <a:off x="280579" y="2169775"/>
            <a:ext cx="2503789" cy="335198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CF6D45-D724-5042-AED6-609F972EC119}"/>
              </a:ext>
            </a:extLst>
          </p:cNvPr>
          <p:cNvSpPr/>
          <p:nvPr/>
        </p:nvSpPr>
        <p:spPr>
          <a:xfrm>
            <a:off x="3159902" y="2195410"/>
            <a:ext cx="2589735" cy="331976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DEABE3E3-26C8-F9F3-DA46-9B5EC42010AF}"/>
              </a:ext>
            </a:extLst>
          </p:cNvPr>
          <p:cNvSpPr/>
          <p:nvPr/>
        </p:nvSpPr>
        <p:spPr>
          <a:xfrm>
            <a:off x="6330462" y="2195412"/>
            <a:ext cx="2536448" cy="335173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8DEA051-29FA-CEA8-5390-C69D31F99CD3}"/>
              </a:ext>
            </a:extLst>
          </p:cNvPr>
          <p:cNvSpPr/>
          <p:nvPr/>
        </p:nvSpPr>
        <p:spPr>
          <a:xfrm>
            <a:off x="9410433" y="2344615"/>
            <a:ext cx="2515133" cy="330910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338F515-3546-552A-F198-E95B2034B932}"/>
              </a:ext>
            </a:extLst>
          </p:cNvPr>
          <p:cNvSpPr txBox="1"/>
          <p:nvPr/>
        </p:nvSpPr>
        <p:spPr>
          <a:xfrm>
            <a:off x="836600" y="2962740"/>
            <a:ext cx="13961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accent2"/>
                </a:solidFill>
              </a:rPr>
              <a:t>S-SOURCE</a:t>
            </a:r>
          </a:p>
        </p:txBody>
      </p:sp>
      <p:sp>
        <p:nvSpPr>
          <p:cNvPr id="11" name="TextBox 10">
            <a:extLst>
              <a:ext uri="{FF2B5EF4-FFF2-40B4-BE49-F238E27FC236}">
                <a16:creationId xmlns:a16="http://schemas.microsoft.com/office/drawing/2014/main" id="{D75B73E7-6612-3415-53A0-2D2A98145003}"/>
              </a:ext>
            </a:extLst>
          </p:cNvPr>
          <p:cNvSpPr txBox="1"/>
          <p:nvPr/>
        </p:nvSpPr>
        <p:spPr>
          <a:xfrm>
            <a:off x="3708756" y="2962741"/>
            <a:ext cx="14920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accent2"/>
                </a:solidFill>
              </a:rPr>
              <a:t>M-MESSEGE</a:t>
            </a:r>
          </a:p>
        </p:txBody>
      </p:sp>
      <p:sp>
        <p:nvSpPr>
          <p:cNvPr id="12" name="TextBox 11">
            <a:extLst>
              <a:ext uri="{FF2B5EF4-FFF2-40B4-BE49-F238E27FC236}">
                <a16:creationId xmlns:a16="http://schemas.microsoft.com/office/drawing/2014/main" id="{74A6C59D-40A0-C6BA-1C0B-6FD31436B931}"/>
              </a:ext>
            </a:extLst>
          </p:cNvPr>
          <p:cNvSpPr txBox="1"/>
          <p:nvPr/>
        </p:nvSpPr>
        <p:spPr>
          <a:xfrm>
            <a:off x="6836685" y="2962741"/>
            <a:ext cx="1523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accent2"/>
                </a:solidFill>
              </a:rPr>
              <a:t>C-CHANNEL</a:t>
            </a:r>
          </a:p>
        </p:txBody>
      </p:sp>
      <p:sp>
        <p:nvSpPr>
          <p:cNvPr id="13" name="TextBox 12">
            <a:extLst>
              <a:ext uri="{FF2B5EF4-FFF2-40B4-BE49-F238E27FC236}">
                <a16:creationId xmlns:a16="http://schemas.microsoft.com/office/drawing/2014/main" id="{9F2A057D-0C99-619B-0567-E8D8C0844FAA}"/>
              </a:ext>
            </a:extLst>
          </p:cNvPr>
          <p:cNvSpPr txBox="1"/>
          <p:nvPr/>
        </p:nvSpPr>
        <p:spPr>
          <a:xfrm>
            <a:off x="9863370" y="2962741"/>
            <a:ext cx="1609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2"/>
                </a:solidFill>
              </a:rPr>
              <a:t>R- RECEIVER</a:t>
            </a:r>
          </a:p>
        </p:txBody>
      </p:sp>
      <p:sp>
        <p:nvSpPr>
          <p:cNvPr id="15" name="TextBox 14">
            <a:extLst>
              <a:ext uri="{FF2B5EF4-FFF2-40B4-BE49-F238E27FC236}">
                <a16:creationId xmlns:a16="http://schemas.microsoft.com/office/drawing/2014/main" id="{B897B65B-4FDC-D63F-174D-6AF4B97EDEAE}"/>
              </a:ext>
            </a:extLst>
          </p:cNvPr>
          <p:cNvSpPr txBox="1"/>
          <p:nvPr/>
        </p:nvSpPr>
        <p:spPr>
          <a:xfrm>
            <a:off x="692726" y="3426336"/>
            <a:ext cx="20568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rgbClr val="FFFFFF"/>
                </a:solidFill>
                <a:latin typeface="Helvetica Neue"/>
              </a:rPr>
              <a:t>Gary(Floor Manager)</a:t>
            </a:r>
            <a:endParaRPr lang="en-GB" sz="1200" b="1"/>
          </a:p>
          <a:p>
            <a:r>
              <a:rPr lang="en-GB" sz="1200">
                <a:solidFill>
                  <a:srgbClr val="FFFFFF"/>
                </a:solidFill>
                <a:latin typeface="Helvetica Neue"/>
              </a:rPr>
              <a:t>﻿﻿</a:t>
            </a:r>
            <a:endParaRPr lang="en-GB" sz="1200">
              <a:solidFill>
                <a:srgbClr val="000000"/>
              </a:solidFill>
              <a:latin typeface="Aptos" panose="02110004020202020204"/>
            </a:endParaRPr>
          </a:p>
          <a:p>
            <a:r>
              <a:rPr lang="en-GB" sz="1200" b="1">
                <a:solidFill>
                  <a:srgbClr val="FFFFFF"/>
                </a:solidFill>
                <a:latin typeface="Helvetica Neue"/>
              </a:rPr>
              <a:t>-gives safety instruction</a:t>
            </a:r>
          </a:p>
          <a:p>
            <a:r>
              <a:rPr lang="en-GB" sz="1200" b="1">
                <a:solidFill>
                  <a:srgbClr val="FFFFFF"/>
                </a:solidFill>
                <a:latin typeface="Helvetica Neue"/>
              </a:rPr>
              <a:t>-responsible for procedures </a:t>
            </a:r>
          </a:p>
          <a:p>
            <a:endParaRPr lang="en-GB" sz="1200" b="1"/>
          </a:p>
        </p:txBody>
      </p:sp>
      <p:sp>
        <p:nvSpPr>
          <p:cNvPr id="16" name="TextBox 15">
            <a:extLst>
              <a:ext uri="{FF2B5EF4-FFF2-40B4-BE49-F238E27FC236}">
                <a16:creationId xmlns:a16="http://schemas.microsoft.com/office/drawing/2014/main" id="{8E592884-4DEF-3BA3-C6E3-DF6B15B63869}"/>
              </a:ext>
            </a:extLst>
          </p:cNvPr>
          <p:cNvSpPr txBox="1"/>
          <p:nvPr/>
        </p:nvSpPr>
        <p:spPr>
          <a:xfrm>
            <a:off x="3618167" y="3426336"/>
            <a:ext cx="213146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rgbClr val="FFFFFF"/>
                </a:solidFill>
                <a:latin typeface="Helvetica Neue"/>
              </a:rPr>
              <a:t>Food hygiene and safety rules</a:t>
            </a:r>
            <a:endParaRPr lang="en-US" sz="1200" b="1"/>
          </a:p>
          <a:p>
            <a:r>
              <a:rPr lang="en-GB" sz="1200">
                <a:solidFill>
                  <a:srgbClr val="FFFFFF"/>
                </a:solidFill>
                <a:latin typeface="Helvetica Neue"/>
              </a:rPr>
              <a:t>﻿﻿</a:t>
            </a:r>
            <a:endParaRPr lang="en-GB" sz="1200">
              <a:solidFill>
                <a:srgbClr val="000000"/>
              </a:solidFill>
              <a:latin typeface="Aptos" panose="02110004020202020204"/>
            </a:endParaRPr>
          </a:p>
          <a:p>
            <a:r>
              <a:rPr lang="en-GB" sz="1200" b="1">
                <a:solidFill>
                  <a:srgbClr val="FFFFFF"/>
                </a:solidFill>
                <a:latin typeface="Helvetica Neue"/>
              </a:rPr>
              <a:t>-wash hands </a:t>
            </a:r>
            <a:endParaRPr lang="en-GB" sz="1200" b="1">
              <a:solidFill>
                <a:srgbClr val="000000"/>
              </a:solidFill>
              <a:latin typeface="Aptos" panose="02110004020202020204"/>
            </a:endParaRPr>
          </a:p>
          <a:p>
            <a:r>
              <a:rPr lang="en-GB" sz="1200" b="1">
                <a:solidFill>
                  <a:srgbClr val="FFFFFF"/>
                </a:solidFill>
                <a:latin typeface="Helvetica Neue"/>
              </a:rPr>
              <a:t>-wear hairnets</a:t>
            </a:r>
            <a:endParaRPr lang="en-GB" sz="1200" b="1">
              <a:solidFill>
                <a:srgbClr val="000000"/>
              </a:solidFill>
              <a:latin typeface="Aptos" panose="02110004020202020204"/>
            </a:endParaRPr>
          </a:p>
          <a:p>
            <a:r>
              <a:rPr lang="en-GB" sz="1200" b="1">
                <a:solidFill>
                  <a:srgbClr val="FFFFFF"/>
                </a:solidFill>
                <a:latin typeface="Helvetica Neue"/>
              </a:rPr>
              <a:t>-keep meat chilled</a:t>
            </a:r>
            <a:endParaRPr lang="en-GB" sz="1200" b="1">
              <a:solidFill>
                <a:srgbClr val="000000"/>
              </a:solidFill>
              <a:latin typeface="Aptos" panose="02110004020202020204"/>
            </a:endParaRPr>
          </a:p>
          <a:p>
            <a:r>
              <a:rPr lang="en-GB" sz="1200" b="1">
                <a:solidFill>
                  <a:srgbClr val="FFFFFF"/>
                </a:solidFill>
                <a:latin typeface="Helvetica Neue"/>
              </a:rPr>
              <a:t>-use machinery </a:t>
            </a:r>
            <a:r>
              <a:rPr lang="en-GB" sz="1200" b="1" err="1">
                <a:solidFill>
                  <a:srgbClr val="FFFFFF"/>
                </a:solidFill>
                <a:latin typeface="Helvetica Neue"/>
              </a:rPr>
              <a:t>safel</a:t>
            </a:r>
            <a:r>
              <a:rPr lang="en-GB" sz="1200" b="1">
                <a:solidFill>
                  <a:srgbClr val="FFFFFF"/>
                </a:solidFill>
                <a:latin typeface="Helvetica Neue"/>
              </a:rPr>
              <a:t>y  </a:t>
            </a:r>
            <a:r>
              <a:rPr lang="en-GB" sz="1200">
                <a:solidFill>
                  <a:srgbClr val="FFFFFF"/>
                </a:solidFill>
                <a:latin typeface="Helvetica Neue"/>
              </a:rPr>
              <a:t>  </a:t>
            </a:r>
            <a:r>
              <a:rPr lang="en-GB" sz="1000">
                <a:solidFill>
                  <a:srgbClr val="FFFFFF"/>
                </a:solidFill>
                <a:latin typeface="Helvetica Neue"/>
              </a:rPr>
              <a:t>     </a:t>
            </a:r>
            <a:endParaRPr lang="en-GB"/>
          </a:p>
        </p:txBody>
      </p:sp>
      <p:sp>
        <p:nvSpPr>
          <p:cNvPr id="17" name="TextBox 16">
            <a:extLst>
              <a:ext uri="{FF2B5EF4-FFF2-40B4-BE49-F238E27FC236}">
                <a16:creationId xmlns:a16="http://schemas.microsoft.com/office/drawing/2014/main" id="{B214E450-8202-289E-56F0-42F1A47F907B}"/>
              </a:ext>
            </a:extLst>
          </p:cNvPr>
          <p:cNvSpPr txBox="1"/>
          <p:nvPr/>
        </p:nvSpPr>
        <p:spPr>
          <a:xfrm>
            <a:off x="6921943" y="3330420"/>
            <a:ext cx="185437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rgbClr val="FFFFFF"/>
                </a:solidFill>
                <a:latin typeface="Helvetica Neue"/>
              </a:rPr>
              <a:t>How the </a:t>
            </a:r>
            <a:r>
              <a:rPr lang="en-GB" sz="1200" b="1" err="1">
                <a:solidFill>
                  <a:srgbClr val="FFFFFF"/>
                </a:solidFill>
                <a:latin typeface="Helvetica Neue"/>
              </a:rPr>
              <a:t>messege</a:t>
            </a:r>
            <a:r>
              <a:rPr lang="en-GB" sz="1200" b="1">
                <a:solidFill>
                  <a:srgbClr val="FFFFFF"/>
                </a:solidFill>
                <a:latin typeface="Helvetica Neue"/>
              </a:rPr>
              <a:t> is delivered </a:t>
            </a:r>
          </a:p>
          <a:p>
            <a:endParaRPr lang="en-GB" sz="1200" b="1">
              <a:solidFill>
                <a:srgbClr val="FFFFFF"/>
              </a:solidFill>
              <a:latin typeface="Helvetica Neue"/>
            </a:endParaRPr>
          </a:p>
          <a:p>
            <a:r>
              <a:rPr lang="en-GB" sz="1200" b="1">
                <a:solidFill>
                  <a:srgbClr val="FFFFFF"/>
                </a:solidFill>
                <a:latin typeface="Helvetica Neue"/>
              </a:rPr>
              <a:t>-spoken English </a:t>
            </a:r>
          </a:p>
          <a:p>
            <a:r>
              <a:rPr lang="en-GB" sz="1200" b="1">
                <a:solidFill>
                  <a:srgbClr val="FFFFFF"/>
                </a:solidFill>
                <a:latin typeface="Helvetica Neue"/>
              </a:rPr>
              <a:t>-signs</a:t>
            </a:r>
          </a:p>
          <a:p>
            <a:r>
              <a:rPr lang="en-GB" sz="1200" b="1">
                <a:solidFill>
                  <a:srgbClr val="FFFFFF"/>
                </a:solidFill>
                <a:latin typeface="Helvetica Neue"/>
              </a:rPr>
              <a:t>-demonstrations</a:t>
            </a:r>
          </a:p>
          <a:p>
            <a:r>
              <a:rPr lang="en-GB" sz="1200" b="1">
                <a:solidFill>
                  <a:srgbClr val="FFFFFF"/>
                </a:solidFill>
                <a:latin typeface="Helvetica Neue"/>
              </a:rPr>
              <a:t>-body language</a:t>
            </a:r>
          </a:p>
        </p:txBody>
      </p:sp>
      <p:sp>
        <p:nvSpPr>
          <p:cNvPr id="18" name="TextBox 17">
            <a:extLst>
              <a:ext uri="{FF2B5EF4-FFF2-40B4-BE49-F238E27FC236}">
                <a16:creationId xmlns:a16="http://schemas.microsoft.com/office/drawing/2014/main" id="{5F5B21C6-CAA0-767C-8667-8116B0A3CFD5}"/>
              </a:ext>
            </a:extLst>
          </p:cNvPr>
          <p:cNvSpPr txBox="1"/>
          <p:nvPr/>
        </p:nvSpPr>
        <p:spPr>
          <a:xfrm>
            <a:off x="9964616" y="3330419"/>
            <a:ext cx="18437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rgbClr val="FFFFFF"/>
                </a:solidFill>
                <a:latin typeface="Helvetica Neue"/>
              </a:rPr>
              <a:t>Factory workers</a:t>
            </a:r>
            <a:endParaRPr lang="en-US" sz="1200" b="1"/>
          </a:p>
          <a:p>
            <a:r>
              <a:rPr lang="en-GB" sz="1200" b="1">
                <a:solidFill>
                  <a:srgbClr val="FFFFFF"/>
                </a:solidFill>
                <a:latin typeface="Helvetica Neue"/>
              </a:rPr>
              <a:t>﻿﻿</a:t>
            </a:r>
          </a:p>
          <a:p>
            <a:r>
              <a:rPr lang="en-GB" sz="1200" b="1">
                <a:solidFill>
                  <a:srgbClr val="FFFFFF"/>
                </a:solidFill>
                <a:latin typeface="Helvetica Neue"/>
              </a:rPr>
              <a:t>-different language</a:t>
            </a:r>
          </a:p>
          <a:p>
            <a:r>
              <a:rPr lang="en-GB" sz="1200" b="1">
                <a:solidFill>
                  <a:srgbClr val="FFFFFF"/>
                </a:solidFill>
                <a:latin typeface="Helvetica Neue"/>
              </a:rPr>
              <a:t>-different cultures</a:t>
            </a:r>
          </a:p>
          <a:p>
            <a:r>
              <a:rPr lang="en-GB" sz="1200" b="1">
                <a:solidFill>
                  <a:srgbClr val="FFFFFF"/>
                </a:solidFill>
                <a:latin typeface="Helvetica Neue"/>
              </a:rPr>
              <a:t>-limited English</a:t>
            </a:r>
          </a:p>
          <a:p>
            <a:endParaRPr lang="en-GB" sz="1200"/>
          </a:p>
        </p:txBody>
      </p:sp>
      <p:sp>
        <p:nvSpPr>
          <p:cNvPr id="19" name="TextBox 18">
            <a:extLst>
              <a:ext uri="{FF2B5EF4-FFF2-40B4-BE49-F238E27FC236}">
                <a16:creationId xmlns:a16="http://schemas.microsoft.com/office/drawing/2014/main" id="{AA96B0FA-5974-9107-DFE8-5F29F3D999F1}"/>
              </a:ext>
            </a:extLst>
          </p:cNvPr>
          <p:cNvSpPr txBox="1"/>
          <p:nvPr/>
        </p:nvSpPr>
        <p:spPr>
          <a:xfrm>
            <a:off x="3394363" y="5818908"/>
            <a:ext cx="613862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latin typeface="Helvetica Neue"/>
              </a:rPr>
              <a:t>                                                           </a:t>
            </a:r>
            <a:r>
              <a:rPr lang="en-GB" sz="1000">
                <a:solidFill>
                  <a:srgbClr val="000000"/>
                </a:solidFill>
                <a:latin typeface="Helvetica Neue"/>
              </a:rPr>
              <a:t>      </a:t>
            </a:r>
            <a:r>
              <a:rPr lang="en-GB" sz="1000" b="1">
                <a:solidFill>
                  <a:srgbClr val="FF0000"/>
                </a:solidFill>
                <a:latin typeface="Helvetica Neue"/>
              </a:rPr>
              <a:t> FEEDBACK </a:t>
            </a:r>
            <a:endParaRPr lang="en-GB" sz="1000" b="1">
              <a:latin typeface="Helvetica Neue"/>
            </a:endParaRPr>
          </a:p>
          <a:p>
            <a:r>
              <a:rPr lang="en-GB" sz="1200" b="1">
                <a:latin typeface="Helvetica Neue"/>
              </a:rPr>
              <a:t>   Poor understanding                     mistakes                                      complaints</a:t>
            </a:r>
            <a:endParaRPr lang="en-GB" sz="1200" b="1"/>
          </a:p>
          <a:p>
            <a:pPr algn="l"/>
            <a:endParaRPr lang="en-GB"/>
          </a:p>
        </p:txBody>
      </p:sp>
      <p:cxnSp>
        <p:nvCxnSpPr>
          <p:cNvPr id="20" name="Connector: Curved 19">
            <a:extLst>
              <a:ext uri="{FF2B5EF4-FFF2-40B4-BE49-F238E27FC236}">
                <a16:creationId xmlns:a16="http://schemas.microsoft.com/office/drawing/2014/main" id="{1DEAF71D-C1E1-E2A8-B9A7-0DEC44482C25}"/>
              </a:ext>
            </a:extLst>
          </p:cNvPr>
          <p:cNvCxnSpPr/>
          <p:nvPr/>
        </p:nvCxnSpPr>
        <p:spPr>
          <a:xfrm flipH="1" flipV="1">
            <a:off x="2163440" y="5573790"/>
            <a:ext cx="1246909" cy="586153"/>
          </a:xfrm>
          <a:prstGeom prst="curvedConnector3">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69A8B262-9783-2C67-6587-424BABBF1BEB}"/>
              </a:ext>
            </a:extLst>
          </p:cNvPr>
          <p:cNvCxnSpPr/>
          <p:nvPr/>
        </p:nvCxnSpPr>
        <p:spPr>
          <a:xfrm flipV="1">
            <a:off x="9426419" y="5653720"/>
            <a:ext cx="628783" cy="426293"/>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22" name="Arrow: Right 21">
            <a:extLst>
              <a:ext uri="{FF2B5EF4-FFF2-40B4-BE49-F238E27FC236}">
                <a16:creationId xmlns:a16="http://schemas.microsoft.com/office/drawing/2014/main" id="{3253DC6D-0607-D0EA-2FB2-3810B511C718}"/>
              </a:ext>
            </a:extLst>
          </p:cNvPr>
          <p:cNvSpPr/>
          <p:nvPr/>
        </p:nvSpPr>
        <p:spPr>
          <a:xfrm>
            <a:off x="5238179" y="6132502"/>
            <a:ext cx="410658" cy="1825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E51B874E-67F2-6CB3-50CF-0AE7B55AC571}"/>
              </a:ext>
            </a:extLst>
          </p:cNvPr>
          <p:cNvSpPr/>
          <p:nvPr/>
        </p:nvSpPr>
        <p:spPr>
          <a:xfrm>
            <a:off x="7200215" y="6105126"/>
            <a:ext cx="511041" cy="3650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0447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63D529-E713-F091-9E60-04E8E861B8BE}"/>
              </a:ext>
            </a:extLst>
          </p:cNvPr>
          <p:cNvSpPr>
            <a:spLocks noGrp="1"/>
          </p:cNvSpPr>
          <p:nvPr>
            <p:ph type="title"/>
          </p:nvPr>
        </p:nvSpPr>
        <p:spPr>
          <a:xfrm>
            <a:off x="1180947" y="621832"/>
            <a:ext cx="9829800" cy="1325880"/>
          </a:xfrm>
        </p:spPr>
        <p:txBody>
          <a:bodyPr anchor="b">
            <a:normAutofit/>
          </a:bodyPr>
          <a:lstStyle/>
          <a:p>
            <a:pPr algn="ctr"/>
            <a:r>
              <a:rPr lang="en-GB" sz="3600" dirty="0">
                <a:solidFill>
                  <a:schemeClr val="tx2"/>
                </a:solidFill>
                <a:latin typeface="Helvetica Neue"/>
              </a:rPr>
              <a:t>Solutions: How Flight Foods Can Improve Communication</a:t>
            </a:r>
            <a:endParaRPr lang="en-GB" sz="3600" dirty="0">
              <a:solidFill>
                <a:schemeClr val="tx2"/>
              </a:solidFill>
            </a:endParaRPr>
          </a:p>
        </p:txBody>
      </p:sp>
      <p:grpSp>
        <p:nvGrpSpPr>
          <p:cNvPr id="17" name="Group 16">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8" name="Freeform: Shape 17">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4" name="Freeform: Shape 23">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Slide Number Placeholder 3">
            <a:extLst>
              <a:ext uri="{FF2B5EF4-FFF2-40B4-BE49-F238E27FC236}">
                <a16:creationId xmlns:a16="http://schemas.microsoft.com/office/drawing/2014/main" id="{D593FC3E-1EAF-3884-BFAE-6ACC93CCAC76}"/>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21</a:t>
            </a:fld>
            <a:endParaRPr lang="en-GB"/>
          </a:p>
        </p:txBody>
      </p:sp>
      <p:sp>
        <p:nvSpPr>
          <p:cNvPr id="7" name="TextBox 6">
            <a:extLst>
              <a:ext uri="{FF2B5EF4-FFF2-40B4-BE49-F238E27FC236}">
                <a16:creationId xmlns:a16="http://schemas.microsoft.com/office/drawing/2014/main" id="{4776327E-4E91-3F13-AFEA-52E01AE4142D}"/>
              </a:ext>
            </a:extLst>
          </p:cNvPr>
          <p:cNvSpPr txBox="1"/>
          <p:nvPr/>
        </p:nvSpPr>
        <p:spPr>
          <a:xfrm>
            <a:off x="1180947" y="2346426"/>
            <a:ext cx="9668284" cy="3600986"/>
          </a:xfrm>
          <a:prstGeom prst="rect">
            <a:avLst/>
          </a:prstGeom>
          <a:noFill/>
        </p:spPr>
        <p:txBody>
          <a:bodyPr wrap="square" rtlCol="0">
            <a:spAutoFit/>
          </a:bodyPr>
          <a:lstStyle/>
          <a:p>
            <a:pPr marL="285750" indent="-285750" algn="just">
              <a:buFont typeface="Arial" panose="020B0604020202020204" pitchFamily="34" charset="0"/>
              <a:buChar char="•"/>
            </a:pPr>
            <a:r>
              <a:rPr lang="en-GB" sz="2400" dirty="0"/>
              <a:t>Provide food hygiene and safety training before employees start work.</a:t>
            </a:r>
          </a:p>
          <a:p>
            <a:pPr marL="285750" indent="-285750" algn="just">
              <a:buFont typeface="Arial" panose="020B0604020202020204" pitchFamily="34" charset="0"/>
              <a:buChar char="•"/>
            </a:pPr>
            <a:r>
              <a:rPr lang="en-GB" sz="2400" dirty="0"/>
              <a:t>Use simple and clear English.</a:t>
            </a:r>
          </a:p>
          <a:p>
            <a:pPr marL="285750" indent="-285750" algn="just">
              <a:buFont typeface="Arial" panose="020B0604020202020204" pitchFamily="34" charset="0"/>
              <a:buChar char="•"/>
            </a:pPr>
            <a:r>
              <a:rPr lang="en-GB" sz="2400" dirty="0"/>
              <a:t>Translate important instructions where possible.</a:t>
            </a:r>
          </a:p>
          <a:p>
            <a:pPr marL="285750" indent="-285750" algn="just">
              <a:buFont typeface="Arial" panose="020B0604020202020204" pitchFamily="34" charset="0"/>
              <a:buChar char="•"/>
            </a:pPr>
            <a:r>
              <a:rPr lang="en-GB" sz="2400" dirty="0"/>
              <a:t>Use pictures, symbols and colour-coded signs.</a:t>
            </a:r>
          </a:p>
          <a:p>
            <a:pPr marL="285750" indent="-285750" algn="just">
              <a:buFont typeface="Arial" panose="020B0604020202020204" pitchFamily="34" charset="0"/>
              <a:buChar char="•"/>
            </a:pPr>
            <a:r>
              <a:rPr lang="en-GB" sz="2400" dirty="0"/>
              <a:t>Demonstrate tasks instead of only explaining them.</a:t>
            </a:r>
          </a:p>
          <a:p>
            <a:pPr marL="285750" indent="-285750" algn="just">
              <a:buFont typeface="Arial" panose="020B0604020202020204" pitchFamily="34" charset="0"/>
              <a:buChar char="•"/>
            </a:pPr>
            <a:r>
              <a:rPr lang="en-GB" sz="2400" dirty="0"/>
              <a:t>Ask employees to repeat or show the task back</a:t>
            </a:r>
          </a:p>
          <a:p>
            <a:pPr marL="285750" indent="-285750" algn="just">
              <a:buFont typeface="Arial" panose="020B0604020202020204" pitchFamily="34" charset="0"/>
              <a:buChar char="•"/>
            </a:pPr>
            <a:r>
              <a:rPr lang="en-GB" sz="2400" dirty="0"/>
              <a:t>Encourage questions and regular feedback.</a:t>
            </a:r>
          </a:p>
          <a:p>
            <a:pPr marL="285750" indent="-285750" algn="just">
              <a:buFont typeface="Arial" panose="020B0604020202020204" pitchFamily="34" charset="0"/>
              <a:buChar char="•"/>
            </a:pPr>
            <a:r>
              <a:rPr lang="en-GB" sz="2400" dirty="0"/>
              <a:t>Use clear and respectful body language.</a:t>
            </a:r>
          </a:p>
          <a:p>
            <a:pPr marL="285750" indent="-285750">
              <a:buFont typeface="Arial" panose="020B0604020202020204" pitchFamily="34" charset="0"/>
              <a:buChar char="•"/>
            </a:pPr>
            <a:endParaRPr lang="en-GB" b="1" dirty="0">
              <a:latin typeface="Helvetica Neue"/>
            </a:endParaRPr>
          </a:p>
          <a:p>
            <a:pPr marL="285750" indent="-285750">
              <a:buFont typeface="Arial" panose="020B0604020202020204" pitchFamily="34" charset="0"/>
              <a:buChar char="•"/>
            </a:pPr>
            <a:endParaRPr lang="en-US" b="1" dirty="0"/>
          </a:p>
        </p:txBody>
      </p:sp>
    </p:spTree>
    <p:extLst>
      <p:ext uri="{BB962C8B-B14F-4D97-AF65-F5344CB8AC3E}">
        <p14:creationId xmlns:p14="http://schemas.microsoft.com/office/powerpoint/2010/main" val="3178121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1133473-5F65-0940-DA1B-8A54B837DC47}"/>
              </a:ext>
            </a:extLst>
          </p:cNvPr>
          <p:cNvSpPr>
            <a:spLocks noGrp="1"/>
          </p:cNvSpPr>
          <p:nvPr>
            <p:ph type="title"/>
          </p:nvPr>
        </p:nvSpPr>
        <p:spPr>
          <a:xfrm>
            <a:off x="804672" y="1243013"/>
            <a:ext cx="3855720" cy="4371974"/>
          </a:xfrm>
        </p:spPr>
        <p:txBody>
          <a:bodyPr>
            <a:normAutofit/>
          </a:bodyPr>
          <a:lstStyle/>
          <a:p>
            <a:r>
              <a:rPr lang="en-GB" b="1" dirty="0">
                <a:solidFill>
                  <a:schemeClr val="tx2"/>
                </a:solidFill>
              </a:rPr>
              <a:t>Conclusion</a:t>
            </a:r>
            <a:br>
              <a:rPr lang="en-GB" sz="3600" b="1" dirty="0">
                <a:solidFill>
                  <a:schemeClr val="tx2"/>
                </a:solidFill>
              </a:rPr>
            </a:br>
            <a:endParaRPr lang="en-GB" sz="3600" dirty="0">
              <a:solidFill>
                <a:schemeClr val="tx2"/>
              </a:solidFill>
            </a:endParaRPr>
          </a:p>
        </p:txBody>
      </p:sp>
      <p:grpSp>
        <p:nvGrpSpPr>
          <p:cNvPr id="40" name="Group 39">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41" name="Freeform: Shape 40">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0C46A177-02B8-9811-018D-67A6C9A5B714}"/>
              </a:ext>
            </a:extLst>
          </p:cNvPr>
          <p:cNvSpPr>
            <a:spLocks noGrp="1"/>
          </p:cNvSpPr>
          <p:nvPr>
            <p:ph idx="1"/>
          </p:nvPr>
        </p:nvSpPr>
        <p:spPr>
          <a:xfrm>
            <a:off x="5889523" y="1243013"/>
            <a:ext cx="5840361" cy="4607181"/>
          </a:xfrm>
        </p:spPr>
        <p:txBody>
          <a:bodyPr anchor="ctr">
            <a:normAutofit/>
          </a:bodyPr>
          <a:lstStyle/>
          <a:p>
            <a:pPr algn="just"/>
            <a:r>
              <a:rPr lang="en-GB" sz="2400" dirty="0"/>
              <a:t>Communication problems at Flight Foods are caused by language and cultural barriers.</a:t>
            </a:r>
          </a:p>
          <a:p>
            <a:pPr algn="just"/>
            <a:r>
              <a:rPr lang="en-GB" sz="2400" dirty="0"/>
              <a:t>﻿﻿Berlo's SMCR model helps identify where communication can fail.</a:t>
            </a:r>
          </a:p>
          <a:p>
            <a:pPr algn="just"/>
            <a:r>
              <a:rPr lang="en-GB" sz="2400" dirty="0"/>
              <a:t>﻿﻿Clear language, visual instructions and demonstrations can improve understanding.</a:t>
            </a:r>
          </a:p>
          <a:p>
            <a:pPr algn="just"/>
            <a:r>
              <a:rPr lang="en-GB" sz="2400" dirty="0"/>
              <a:t>﻿﻿Training and regular feedback can reduce food safety mistakes.</a:t>
            </a:r>
          </a:p>
          <a:p>
            <a:pPr algn="just"/>
            <a:r>
              <a:rPr lang="en-GB" sz="2400" dirty="0"/>
              <a:t>﻿﻿Better communication can create a safer and more effective workplace</a:t>
            </a:r>
            <a:r>
              <a:rPr lang="en-GB" sz="2400" b="1" dirty="0"/>
              <a:t>.</a:t>
            </a:r>
          </a:p>
          <a:p>
            <a:pPr algn="just"/>
            <a:endParaRPr lang="en-GB" sz="2000" dirty="0">
              <a:solidFill>
                <a:schemeClr val="tx2"/>
              </a:solidFill>
            </a:endParaRPr>
          </a:p>
        </p:txBody>
      </p:sp>
      <p:sp>
        <p:nvSpPr>
          <p:cNvPr id="4" name="Slide Number Placeholder 3">
            <a:extLst>
              <a:ext uri="{FF2B5EF4-FFF2-40B4-BE49-F238E27FC236}">
                <a16:creationId xmlns:a16="http://schemas.microsoft.com/office/drawing/2014/main" id="{BFFDB746-2E3A-FD39-C657-098F4E6EE764}"/>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a:pPr>
                <a:spcAft>
                  <a:spcPts val="600"/>
                </a:spcAft>
              </a:pPr>
              <a:t>22</a:t>
            </a:fld>
            <a:endParaRPr lang="en-GB"/>
          </a:p>
        </p:txBody>
      </p:sp>
    </p:spTree>
    <p:extLst>
      <p:ext uri="{BB962C8B-B14F-4D97-AF65-F5344CB8AC3E}">
        <p14:creationId xmlns:p14="http://schemas.microsoft.com/office/powerpoint/2010/main" val="22877459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p:txBody>
          <a:bodyPr/>
          <a:lstStyle/>
          <a:p>
            <a:r>
              <a:rPr lang="en-GB" dirty="0"/>
              <a:t>Age / Generational Communication Barrier</a:t>
            </a:r>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idx="1"/>
          </p:nvPr>
        </p:nvSpPr>
        <p:spPr>
          <a:xfrm>
            <a:off x="838200" y="1562640"/>
            <a:ext cx="6924472" cy="5158835"/>
          </a:xfrm>
        </p:spPr>
        <p:txBody>
          <a:bodyPr>
            <a:normAutofit/>
          </a:bodyPr>
          <a:lstStyle/>
          <a:p>
            <a:pPr marL="0" indent="0">
              <a:buNone/>
            </a:pPr>
            <a:r>
              <a:rPr lang="en-GB" b="1" dirty="0">
                <a:solidFill>
                  <a:schemeClr val="tx2">
                    <a:lumMod val="75000"/>
                    <a:lumOff val="25000"/>
                  </a:schemeClr>
                </a:solidFill>
              </a:rPr>
              <a:t>Evidence from the Case Study</a:t>
            </a:r>
          </a:p>
          <a:p>
            <a:pPr marL="0" indent="0">
              <a:buNone/>
            </a:pPr>
            <a:endParaRPr lang="en-GB" sz="2000" dirty="0"/>
          </a:p>
          <a:p>
            <a:r>
              <a:rPr lang="en-GB" sz="2000" dirty="0"/>
              <a:t>Employees are aged 16–60.</a:t>
            </a:r>
          </a:p>
          <a:p>
            <a:r>
              <a:rPr lang="en-GB" sz="2000" dirty="0"/>
              <a:t>Different generations have different communication and learning styles.</a:t>
            </a:r>
          </a:p>
          <a:p>
            <a:r>
              <a:rPr lang="en-GB" sz="2000" dirty="0"/>
              <a:t>Gary reports that older workers understand instructions better.</a:t>
            </a:r>
          </a:p>
          <a:p>
            <a:r>
              <a:rPr lang="en-GB" sz="2000" dirty="0"/>
              <a:t>Younger workers often misunderstand tasks.</a:t>
            </a:r>
          </a:p>
          <a:p>
            <a:r>
              <a:rPr lang="en-GB" sz="2000" dirty="0"/>
              <a:t>This affects food safety and product quality.</a:t>
            </a:r>
          </a:p>
          <a:p>
            <a:pPr marL="0" indent="0">
              <a:buNone/>
            </a:pPr>
            <a:endParaRPr lang="en-GB" sz="2000" dirty="0"/>
          </a:p>
          <a:p>
            <a:pPr marL="0" indent="0">
              <a:buNone/>
            </a:pPr>
            <a:r>
              <a:rPr lang="en-GB" sz="2000" b="1" dirty="0">
                <a:solidFill>
                  <a:schemeClr val="tx2">
                    <a:lumMod val="75000"/>
                    <a:lumOff val="25000"/>
                  </a:schemeClr>
                </a:solidFill>
              </a:rPr>
              <a:t>Age differences create communication barriers, leading to more mistakes and lower work performance.</a:t>
            </a:r>
          </a:p>
        </p:txBody>
      </p:sp>
      <p:sp>
        <p:nvSpPr>
          <p:cNvPr id="5" name="Slide Number Placeholder 4">
            <a:extLst>
              <a:ext uri="{FF2B5EF4-FFF2-40B4-BE49-F238E27FC236}">
                <a16:creationId xmlns:a16="http://schemas.microsoft.com/office/drawing/2014/main" id="{30D503C8-27C6-612B-9EBE-CE5C5283BE6B}"/>
              </a:ext>
            </a:extLst>
          </p:cNvPr>
          <p:cNvSpPr>
            <a:spLocks noGrp="1"/>
          </p:cNvSpPr>
          <p:nvPr>
            <p:ph type="sldNum" sz="quarter" idx="12"/>
          </p:nvPr>
        </p:nvSpPr>
        <p:spPr/>
        <p:txBody>
          <a:bodyPr/>
          <a:lstStyle/>
          <a:p>
            <a:fld id="{454682FA-2E9E-4DCC-AFA0-70701551065F}" type="slidenum">
              <a:rPr lang="en-GB" smtClean="0"/>
              <a:t>23</a:t>
            </a:fld>
            <a:endParaRPr lang="en-GB"/>
          </a:p>
        </p:txBody>
      </p:sp>
      <p:cxnSp>
        <p:nvCxnSpPr>
          <p:cNvPr id="6" name="Прямая соединительная линия 5">
            <a:extLst>
              <a:ext uri="{FF2B5EF4-FFF2-40B4-BE49-F238E27FC236}">
                <a16:creationId xmlns:a16="http://schemas.microsoft.com/office/drawing/2014/main" id="{B1192150-353C-572E-5AFB-0641B98ED37C}"/>
              </a:ext>
            </a:extLst>
          </p:cNvPr>
          <p:cNvCxnSpPr>
            <a:cxnSpLocks/>
          </p:cNvCxnSpPr>
          <p:nvPr/>
        </p:nvCxnSpPr>
        <p:spPr>
          <a:xfrm>
            <a:off x="748748" y="5357192"/>
            <a:ext cx="0" cy="725345"/>
          </a:xfrm>
          <a:prstGeom prst="line">
            <a:avLst/>
          </a:prstGeom>
        </p:spPr>
        <p:style>
          <a:lnRef idx="2">
            <a:schemeClr val="accent1"/>
          </a:lnRef>
          <a:fillRef idx="0">
            <a:schemeClr val="accent1"/>
          </a:fillRef>
          <a:effectRef idx="1">
            <a:schemeClr val="accent1"/>
          </a:effectRef>
          <a:fontRef idx="minor">
            <a:schemeClr val="tx1"/>
          </a:fontRef>
        </p:style>
      </p:cxnSp>
      <p:pic>
        <p:nvPicPr>
          <p:cNvPr id="14" name="Рисунок 13" descr="Изображение выглядит как текст, человек, Продовольственная группа, еда&#10;&#10;Содержимое, созданное искусственным интеллектом, может быть неверным.">
            <a:extLst>
              <a:ext uri="{FF2B5EF4-FFF2-40B4-BE49-F238E27FC236}">
                <a16:creationId xmlns:a16="http://schemas.microsoft.com/office/drawing/2014/main" id="{497F9C9D-DFED-CE85-B908-2E243DD3F243}"/>
              </a:ext>
            </a:extLst>
          </p:cNvPr>
          <p:cNvPicPr>
            <a:picLocks noChangeAspect="1"/>
          </p:cNvPicPr>
          <p:nvPr/>
        </p:nvPicPr>
        <p:blipFill>
          <a:blip r:embed="rId2">
            <a:extLst>
              <a:ext uri="{28A0092B-C50C-407E-A947-70E740481C1C}">
                <a14:useLocalDpi xmlns:a14="http://schemas.microsoft.com/office/drawing/2010/main" val="0"/>
              </a:ext>
            </a:extLst>
          </a:blip>
          <a:srcRect l="12000" r="36080"/>
          <a:stretch>
            <a:fillRect/>
          </a:stretch>
        </p:blipFill>
        <p:spPr>
          <a:xfrm>
            <a:off x="7444409" y="2199033"/>
            <a:ext cx="4747591" cy="2857500"/>
          </a:xfrm>
          <a:prstGeom prst="rect">
            <a:avLst/>
          </a:prstGeom>
        </p:spPr>
      </p:pic>
      <p:sp>
        <p:nvSpPr>
          <p:cNvPr id="4" name="TextBox 3">
            <a:extLst>
              <a:ext uri="{FF2B5EF4-FFF2-40B4-BE49-F238E27FC236}">
                <a16:creationId xmlns:a16="http://schemas.microsoft.com/office/drawing/2014/main" id="{1E0E80E6-AD57-68FA-97A8-6E9B454C73E1}"/>
              </a:ext>
            </a:extLst>
          </p:cNvPr>
          <p:cNvSpPr txBox="1"/>
          <p:nvPr/>
        </p:nvSpPr>
        <p:spPr>
          <a:xfrm>
            <a:off x="748747" y="6356350"/>
            <a:ext cx="3528279" cy="276999"/>
          </a:xfrm>
          <a:prstGeom prst="rect">
            <a:avLst/>
          </a:prstGeom>
          <a:noFill/>
        </p:spPr>
        <p:txBody>
          <a:bodyPr wrap="square" rtlCol="0">
            <a:spAutoFit/>
          </a:bodyPr>
          <a:lstStyle/>
          <a:p>
            <a:r>
              <a:rPr lang="en-GB" sz="1200" dirty="0"/>
              <a:t>Source: Flight Foods Case Stady</a:t>
            </a:r>
          </a:p>
        </p:txBody>
      </p:sp>
    </p:spTree>
    <p:extLst>
      <p:ext uri="{BB962C8B-B14F-4D97-AF65-F5344CB8AC3E}">
        <p14:creationId xmlns:p14="http://schemas.microsoft.com/office/powerpoint/2010/main" val="41627052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A7B2BF-A5D3-3722-F035-6CBBCC9182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D79F75-4964-F008-242F-322D2CDCFEC6}"/>
              </a:ext>
            </a:extLst>
          </p:cNvPr>
          <p:cNvSpPr>
            <a:spLocks noGrp="1"/>
          </p:cNvSpPr>
          <p:nvPr>
            <p:ph type="title"/>
          </p:nvPr>
        </p:nvSpPr>
        <p:spPr/>
        <p:txBody>
          <a:bodyPr/>
          <a:lstStyle/>
          <a:p>
            <a:pPr algn="ctr"/>
            <a:r>
              <a:rPr lang="en-GB" dirty="0"/>
              <a:t>Age / Generational Communication Barrier</a:t>
            </a:r>
          </a:p>
        </p:txBody>
      </p:sp>
      <p:sp>
        <p:nvSpPr>
          <p:cNvPr id="3" name="Content Placeholder 2">
            <a:extLst>
              <a:ext uri="{FF2B5EF4-FFF2-40B4-BE49-F238E27FC236}">
                <a16:creationId xmlns:a16="http://schemas.microsoft.com/office/drawing/2014/main" id="{2E7FBEFA-BADE-B0F0-278C-11A1D775E6F2}"/>
              </a:ext>
            </a:extLst>
          </p:cNvPr>
          <p:cNvSpPr>
            <a:spLocks noGrp="1"/>
          </p:cNvSpPr>
          <p:nvPr>
            <p:ph idx="1"/>
          </p:nvPr>
        </p:nvSpPr>
        <p:spPr>
          <a:xfrm>
            <a:off x="788504" y="1301603"/>
            <a:ext cx="10515600" cy="3946094"/>
          </a:xfrm>
        </p:spPr>
        <p:txBody>
          <a:bodyPr/>
          <a:lstStyle/>
          <a:p>
            <a:pPr marL="0" indent="0" algn="ctr">
              <a:buNone/>
            </a:pPr>
            <a:r>
              <a:rPr lang="en-GB" dirty="0"/>
              <a:t>Analysis </a:t>
            </a:r>
            <a:r>
              <a:rPr lang="en-US" dirty="0"/>
              <a:t>U</a:t>
            </a:r>
            <a:r>
              <a:rPr lang="en-GB" dirty="0"/>
              <a:t>sing Berlo’s SMCR Communication Model   </a:t>
            </a:r>
            <a:r>
              <a:rPr lang="en-GB" sz="1800" dirty="0"/>
              <a:t>(Berlo, 1960)</a:t>
            </a:r>
          </a:p>
          <a:p>
            <a:pPr marL="0" indent="0">
              <a:buNone/>
            </a:pPr>
            <a:endParaRPr lang="en-GB" dirty="0"/>
          </a:p>
        </p:txBody>
      </p:sp>
      <p:sp>
        <p:nvSpPr>
          <p:cNvPr id="5" name="Slide Number Placeholder 4">
            <a:extLst>
              <a:ext uri="{FF2B5EF4-FFF2-40B4-BE49-F238E27FC236}">
                <a16:creationId xmlns:a16="http://schemas.microsoft.com/office/drawing/2014/main" id="{1572AF4C-116A-FE07-BB42-AD4536F0EA0B}"/>
              </a:ext>
            </a:extLst>
          </p:cNvPr>
          <p:cNvSpPr>
            <a:spLocks noGrp="1"/>
          </p:cNvSpPr>
          <p:nvPr>
            <p:ph type="sldNum" sz="quarter" idx="12"/>
          </p:nvPr>
        </p:nvSpPr>
        <p:spPr/>
        <p:txBody>
          <a:bodyPr/>
          <a:lstStyle/>
          <a:p>
            <a:fld id="{454682FA-2E9E-4DCC-AFA0-70701551065F}" type="slidenum">
              <a:rPr lang="en-GB" smtClean="0"/>
              <a:t>24</a:t>
            </a:fld>
            <a:endParaRPr lang="en-GB"/>
          </a:p>
        </p:txBody>
      </p:sp>
      <p:graphicFrame>
        <p:nvGraphicFramePr>
          <p:cNvPr id="4" name="Таблица 3">
            <a:extLst>
              <a:ext uri="{FF2B5EF4-FFF2-40B4-BE49-F238E27FC236}">
                <a16:creationId xmlns:a16="http://schemas.microsoft.com/office/drawing/2014/main" id="{B0C79E91-F867-8514-0809-B272367E902F}"/>
              </a:ext>
            </a:extLst>
          </p:cNvPr>
          <p:cNvGraphicFramePr>
            <a:graphicFrameLocks noGrp="1"/>
          </p:cNvGraphicFramePr>
          <p:nvPr>
            <p:extLst>
              <p:ext uri="{D42A27DB-BD31-4B8C-83A1-F6EECF244321}">
                <p14:modId xmlns:p14="http://schemas.microsoft.com/office/powerpoint/2010/main" val="135625782"/>
              </p:ext>
            </p:extLst>
          </p:nvPr>
        </p:nvGraphicFramePr>
        <p:xfrm>
          <a:off x="605899" y="2106385"/>
          <a:ext cx="7156174" cy="2872940"/>
        </p:xfrm>
        <a:graphic>
          <a:graphicData uri="http://schemas.openxmlformats.org/drawingml/2006/table">
            <a:tbl>
              <a:tblPr firstRow="1" bandRow="1">
                <a:tableStyleId>{00A15C55-8517-42AA-B614-E9B94910E393}</a:tableStyleId>
              </a:tblPr>
              <a:tblGrid>
                <a:gridCol w="1888434">
                  <a:extLst>
                    <a:ext uri="{9D8B030D-6E8A-4147-A177-3AD203B41FA5}">
                      <a16:colId xmlns:a16="http://schemas.microsoft.com/office/drawing/2014/main" val="950087705"/>
                    </a:ext>
                  </a:extLst>
                </a:gridCol>
                <a:gridCol w="5267740">
                  <a:extLst>
                    <a:ext uri="{9D8B030D-6E8A-4147-A177-3AD203B41FA5}">
                      <a16:colId xmlns:a16="http://schemas.microsoft.com/office/drawing/2014/main" val="3630004737"/>
                    </a:ext>
                  </a:extLst>
                </a:gridCol>
              </a:tblGrid>
              <a:tr h="655982">
                <a:tc>
                  <a:txBody>
                    <a:bodyPr/>
                    <a:lstStyle/>
                    <a:p>
                      <a:pPr algn="ctr"/>
                      <a:r>
                        <a:rPr lang="en-US" sz="2000" dirty="0"/>
                        <a:t>SMCR Element</a:t>
                      </a:r>
                      <a:endParaRPr lang="en-GB" sz="2000" dirty="0"/>
                    </a:p>
                  </a:txBody>
                  <a:tcPr anchor="ctr"/>
                </a:tc>
                <a:tc>
                  <a:txBody>
                    <a:bodyPr/>
                    <a:lstStyle/>
                    <a:p>
                      <a:pPr algn="ctr"/>
                      <a:r>
                        <a:rPr lang="en-US" sz="2000" dirty="0"/>
                        <a:t>Application to Flight Foods</a:t>
                      </a:r>
                      <a:endParaRPr lang="en-GB" sz="2000" dirty="0"/>
                    </a:p>
                  </a:txBody>
                  <a:tcPr anchor="ctr"/>
                </a:tc>
                <a:extLst>
                  <a:ext uri="{0D108BD9-81ED-4DB2-BD59-A6C34878D82A}">
                    <a16:rowId xmlns:a16="http://schemas.microsoft.com/office/drawing/2014/main" val="1355627884"/>
                  </a:ext>
                </a:extLst>
              </a:tr>
              <a:tr h="206531">
                <a:tc>
                  <a:txBody>
                    <a:bodyPr/>
                    <a:lstStyle/>
                    <a:p>
                      <a:pPr lvl="1" algn="r"/>
                      <a:r>
                        <a:rPr lang="en-US" b="1" dirty="0"/>
                        <a:t>SOURCE</a:t>
                      </a:r>
                      <a:endParaRPr lang="en-GB" b="1" dirty="0"/>
                    </a:p>
                  </a:txBody>
                  <a:tcPr anchor="ctr"/>
                </a:tc>
                <a:tc>
                  <a:txBody>
                    <a:bodyPr/>
                    <a:lstStyle/>
                    <a:p>
                      <a:pPr algn="ctr"/>
                      <a:r>
                        <a:rPr lang="en-GB" dirty="0"/>
                        <a:t>Floor Manager gives hygiene and safety instructions.</a:t>
                      </a:r>
                    </a:p>
                  </a:txBody>
                  <a:tcPr/>
                </a:tc>
                <a:extLst>
                  <a:ext uri="{0D108BD9-81ED-4DB2-BD59-A6C34878D82A}">
                    <a16:rowId xmlns:a16="http://schemas.microsoft.com/office/drawing/2014/main" val="538687947"/>
                  </a:ext>
                </a:extLst>
              </a:tr>
              <a:tr h="535719">
                <a:tc>
                  <a:txBody>
                    <a:bodyPr/>
                    <a:lstStyle/>
                    <a:p>
                      <a:pPr algn="r"/>
                      <a:r>
                        <a:rPr lang="en-US" b="1" dirty="0"/>
                        <a:t>MESSAGE</a:t>
                      </a:r>
                      <a:endParaRPr lang="en-GB" b="1" dirty="0"/>
                    </a:p>
                  </a:txBody>
                  <a:tcPr anchor="ctr"/>
                </a:tc>
                <a:tc>
                  <a:txBody>
                    <a:bodyPr/>
                    <a:lstStyle/>
                    <a:p>
                      <a:pPr algn="ctr"/>
                      <a:r>
                        <a:rPr lang="en-GB" dirty="0"/>
                        <a:t>Food hygiene and work procedures.</a:t>
                      </a:r>
                      <a:r>
                        <a:rPr lang="en-US" dirty="0"/>
                        <a:t>.</a:t>
                      </a:r>
                      <a:endParaRPr lang="en-GB" dirty="0"/>
                    </a:p>
                  </a:txBody>
                  <a:tcPr/>
                </a:tc>
                <a:extLst>
                  <a:ext uri="{0D108BD9-81ED-4DB2-BD59-A6C34878D82A}">
                    <a16:rowId xmlns:a16="http://schemas.microsoft.com/office/drawing/2014/main" val="3703680600"/>
                  </a:ext>
                </a:extLst>
              </a:tr>
              <a:tr h="360195">
                <a:tc>
                  <a:txBody>
                    <a:bodyPr/>
                    <a:lstStyle/>
                    <a:p>
                      <a:pPr algn="r"/>
                      <a:r>
                        <a:rPr lang="en-US" b="1" dirty="0"/>
                        <a:t>CHANNEL</a:t>
                      </a:r>
                      <a:endParaRPr lang="en-GB" b="1" dirty="0"/>
                    </a:p>
                  </a:txBody>
                  <a:tcPr anchor="ctr"/>
                </a:tc>
                <a:tc>
                  <a:txBody>
                    <a:bodyPr/>
                    <a:lstStyle/>
                    <a:p>
                      <a:pPr algn="ctr"/>
                      <a:r>
                        <a:rPr lang="en-GB" dirty="0"/>
                        <a:t>Food hygiene and work procedures.</a:t>
                      </a:r>
                    </a:p>
                  </a:txBody>
                  <a:tcPr/>
                </a:tc>
                <a:extLst>
                  <a:ext uri="{0D108BD9-81ED-4DB2-BD59-A6C34878D82A}">
                    <a16:rowId xmlns:a16="http://schemas.microsoft.com/office/drawing/2014/main" val="1640163650"/>
                  </a:ext>
                </a:extLst>
              </a:tr>
              <a:tr h="630341">
                <a:tc>
                  <a:txBody>
                    <a:bodyPr/>
                    <a:lstStyle/>
                    <a:p>
                      <a:pPr algn="r"/>
                      <a:r>
                        <a:rPr lang="en-US" b="1" dirty="0"/>
                        <a:t>RECEIVER</a:t>
                      </a:r>
                      <a:endParaRPr lang="en-GB" b="1" dirty="0"/>
                    </a:p>
                  </a:txBody>
                  <a:tcPr anchor="ctr"/>
                </a:tc>
                <a:tc>
                  <a:txBody>
                    <a:bodyPr/>
                    <a:lstStyle/>
                    <a:p>
                      <a:pPr algn="ctr"/>
                      <a:r>
                        <a:rPr lang="en-GB" dirty="0"/>
                        <a:t>Employees (16−60), especially younger staff.</a:t>
                      </a:r>
                    </a:p>
                  </a:txBody>
                  <a:tcPr/>
                </a:tc>
                <a:extLst>
                  <a:ext uri="{0D108BD9-81ED-4DB2-BD59-A6C34878D82A}">
                    <a16:rowId xmlns:a16="http://schemas.microsoft.com/office/drawing/2014/main" val="3354800028"/>
                  </a:ext>
                </a:extLst>
              </a:tr>
            </a:tbl>
          </a:graphicData>
        </a:graphic>
      </p:graphicFrame>
      <p:graphicFrame>
        <p:nvGraphicFramePr>
          <p:cNvPr id="6" name="Таблица 5">
            <a:extLst>
              <a:ext uri="{FF2B5EF4-FFF2-40B4-BE49-F238E27FC236}">
                <a16:creationId xmlns:a16="http://schemas.microsoft.com/office/drawing/2014/main" id="{CFDFA37D-2F97-D99E-43E7-6A6943FA76EB}"/>
              </a:ext>
            </a:extLst>
          </p:cNvPr>
          <p:cNvGraphicFramePr>
            <a:graphicFrameLocks noGrp="1"/>
          </p:cNvGraphicFramePr>
          <p:nvPr>
            <p:extLst>
              <p:ext uri="{D42A27DB-BD31-4B8C-83A1-F6EECF244321}">
                <p14:modId xmlns:p14="http://schemas.microsoft.com/office/powerpoint/2010/main" val="770722802"/>
              </p:ext>
            </p:extLst>
          </p:nvPr>
        </p:nvGraphicFramePr>
        <p:xfrm>
          <a:off x="7944678" y="2264937"/>
          <a:ext cx="3747052" cy="3161234"/>
        </p:xfrm>
        <a:graphic>
          <a:graphicData uri="http://schemas.openxmlformats.org/drawingml/2006/table">
            <a:tbl>
              <a:tblPr firstRow="1" bandRow="1">
                <a:tableStyleId>{C4B1156A-380E-4F78-BDF5-A606A8083BF9}</a:tableStyleId>
              </a:tblPr>
              <a:tblGrid>
                <a:gridCol w="3747052">
                  <a:extLst>
                    <a:ext uri="{9D8B030D-6E8A-4147-A177-3AD203B41FA5}">
                      <a16:colId xmlns:a16="http://schemas.microsoft.com/office/drawing/2014/main" val="1024513737"/>
                    </a:ext>
                  </a:extLst>
                </a:gridCol>
              </a:tblGrid>
              <a:tr h="628139">
                <a:tc>
                  <a:txBody>
                    <a:bodyPr/>
                    <a:lstStyle/>
                    <a:p>
                      <a:pPr algn="r"/>
                      <a:r>
                        <a:rPr lang="en-US" sz="1800" dirty="0">
                          <a:solidFill>
                            <a:schemeClr val="tx2">
                              <a:lumMod val="90000"/>
                              <a:lumOff val="10000"/>
                            </a:schemeClr>
                          </a:solidFill>
                        </a:rPr>
                        <a:t>KEY COMMUNICATION ISSUES</a:t>
                      </a:r>
                      <a:endParaRPr lang="en-GB" sz="1800" dirty="0">
                        <a:solidFill>
                          <a:schemeClr val="tx2">
                            <a:lumMod val="90000"/>
                            <a:lumOff val="10000"/>
                          </a:schemeClr>
                        </a:solidFill>
                      </a:endParaRPr>
                    </a:p>
                  </a:txBody>
                  <a:tcPr anchor="ctr"/>
                </a:tc>
                <a:extLst>
                  <a:ext uri="{0D108BD9-81ED-4DB2-BD59-A6C34878D82A}">
                    <a16:rowId xmlns:a16="http://schemas.microsoft.com/office/drawing/2014/main" val="2109955543"/>
                  </a:ext>
                </a:extLst>
              </a:tr>
              <a:tr h="671933">
                <a:tc>
                  <a:txBody>
                    <a:bodyPr/>
                    <a:lstStyle/>
                    <a:p>
                      <a:pPr algn="ctr"/>
                      <a:r>
                        <a:rPr lang="en-US" dirty="0"/>
                        <a:t>Different learning styles across age groups.</a:t>
                      </a:r>
                      <a:endParaRPr lang="en-GB" dirty="0"/>
                    </a:p>
                  </a:txBody>
                  <a:tcPr/>
                </a:tc>
                <a:extLst>
                  <a:ext uri="{0D108BD9-81ED-4DB2-BD59-A6C34878D82A}">
                    <a16:rowId xmlns:a16="http://schemas.microsoft.com/office/drawing/2014/main" val="3780031517"/>
                  </a:ext>
                </a:extLst>
              </a:tr>
              <a:tr h="671933">
                <a:tc>
                  <a:txBody>
                    <a:bodyPr/>
                    <a:lstStyle/>
                    <a:p>
                      <a:pPr algn="ctr"/>
                      <a:endParaRPr lang="en-US" dirty="0"/>
                    </a:p>
                    <a:p>
                      <a:pPr algn="ctr"/>
                      <a:r>
                        <a:rPr lang="en-GB" dirty="0"/>
                        <a:t>Different levels of work experience.</a:t>
                      </a:r>
                    </a:p>
                  </a:txBody>
                  <a:tcPr/>
                </a:tc>
                <a:extLst>
                  <a:ext uri="{0D108BD9-81ED-4DB2-BD59-A6C34878D82A}">
                    <a16:rowId xmlns:a16="http://schemas.microsoft.com/office/drawing/2014/main" val="2226544889"/>
                  </a:ext>
                </a:extLst>
              </a:tr>
              <a:tr h="549149">
                <a:tc>
                  <a:txBody>
                    <a:bodyPr/>
                    <a:lstStyle/>
                    <a:p>
                      <a:pPr algn="ctr"/>
                      <a:r>
                        <a:rPr lang="en-US" dirty="0"/>
                        <a:t>Limited practical training.</a:t>
                      </a:r>
                      <a:endParaRPr lang="en-GB" dirty="0"/>
                    </a:p>
                  </a:txBody>
                  <a:tcPr/>
                </a:tc>
                <a:extLst>
                  <a:ext uri="{0D108BD9-81ED-4DB2-BD59-A6C34878D82A}">
                    <a16:rowId xmlns:a16="http://schemas.microsoft.com/office/drawing/2014/main" val="1544401252"/>
                  </a:ext>
                </a:extLst>
              </a:tr>
              <a:tr h="625030">
                <a:tc>
                  <a:txBody>
                    <a:bodyPr/>
                    <a:lstStyle/>
                    <a:p>
                      <a:pPr algn="ctr"/>
                      <a:r>
                        <a:rPr lang="en-US" dirty="0"/>
                        <a:t>Lack of feedback and confirmation of understanding. </a:t>
                      </a:r>
                      <a:endParaRPr lang="en-GB" dirty="0"/>
                    </a:p>
                  </a:txBody>
                  <a:tcPr/>
                </a:tc>
                <a:extLst>
                  <a:ext uri="{0D108BD9-81ED-4DB2-BD59-A6C34878D82A}">
                    <a16:rowId xmlns:a16="http://schemas.microsoft.com/office/drawing/2014/main" val="2886651839"/>
                  </a:ext>
                </a:extLst>
              </a:tr>
            </a:tbl>
          </a:graphicData>
        </a:graphic>
      </p:graphicFrame>
      <p:pic>
        <p:nvPicPr>
          <p:cNvPr id="8" name="Рисунок 7" descr="Пользователь со сплошной заливкой">
            <a:extLst>
              <a:ext uri="{FF2B5EF4-FFF2-40B4-BE49-F238E27FC236}">
                <a16:creationId xmlns:a16="http://schemas.microsoft.com/office/drawing/2014/main" id="{5AE73691-C52C-96A7-66A4-A73F9EC3FD5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50696" y="2930386"/>
            <a:ext cx="364434" cy="364434"/>
          </a:xfrm>
          <a:prstGeom prst="rect">
            <a:avLst/>
          </a:prstGeom>
        </p:spPr>
      </p:pic>
      <p:pic>
        <p:nvPicPr>
          <p:cNvPr id="10" name="Рисунок 9" descr="Комментарий &quot;Важно&quot; со сплошной заливкой">
            <a:extLst>
              <a:ext uri="{FF2B5EF4-FFF2-40B4-BE49-F238E27FC236}">
                <a16:creationId xmlns:a16="http://schemas.microsoft.com/office/drawing/2014/main" id="{029A5321-0F53-4495-D2EC-93A1BFC6C42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51222" y="3605481"/>
            <a:ext cx="364434" cy="364434"/>
          </a:xfrm>
          <a:prstGeom prst="rect">
            <a:avLst/>
          </a:prstGeom>
        </p:spPr>
      </p:pic>
      <p:pic>
        <p:nvPicPr>
          <p:cNvPr id="12" name="Рисунок 11" descr="Спутниковая антенна со сплошной заливкой">
            <a:extLst>
              <a:ext uri="{FF2B5EF4-FFF2-40B4-BE49-F238E27FC236}">
                <a16:creationId xmlns:a16="http://schemas.microsoft.com/office/drawing/2014/main" id="{9FACA7A8-0F96-48B2-EB42-9E3874C2FBB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63521" y="4192139"/>
            <a:ext cx="364434" cy="364434"/>
          </a:xfrm>
          <a:prstGeom prst="rect">
            <a:avLst/>
          </a:prstGeom>
        </p:spPr>
      </p:pic>
      <p:pic>
        <p:nvPicPr>
          <p:cNvPr id="14" name="Рисунок 13" descr="Пользователи со сплошной заливкой">
            <a:extLst>
              <a:ext uri="{FF2B5EF4-FFF2-40B4-BE49-F238E27FC236}">
                <a16:creationId xmlns:a16="http://schemas.microsoft.com/office/drawing/2014/main" id="{37B2CA5D-1CC6-9CB6-1AB6-B53762C422B7}"/>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70220" y="4702471"/>
            <a:ext cx="448017" cy="448017"/>
          </a:xfrm>
          <a:prstGeom prst="rect">
            <a:avLst/>
          </a:prstGeom>
        </p:spPr>
      </p:pic>
      <p:pic>
        <p:nvPicPr>
          <p:cNvPr id="18" name="Рисунок 17" descr="Предупреждение со сплошной заливкой">
            <a:extLst>
              <a:ext uri="{FF2B5EF4-FFF2-40B4-BE49-F238E27FC236}">
                <a16:creationId xmlns:a16="http://schemas.microsoft.com/office/drawing/2014/main" id="{98EE2C0B-7570-727D-66F6-A33C91D10A97}"/>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073886" y="2440317"/>
            <a:ext cx="273065" cy="273065"/>
          </a:xfrm>
          <a:prstGeom prst="rect">
            <a:avLst/>
          </a:prstGeom>
        </p:spPr>
      </p:pic>
      <p:graphicFrame>
        <p:nvGraphicFramePr>
          <p:cNvPr id="19" name="Таблица 18">
            <a:extLst>
              <a:ext uri="{FF2B5EF4-FFF2-40B4-BE49-F238E27FC236}">
                <a16:creationId xmlns:a16="http://schemas.microsoft.com/office/drawing/2014/main" id="{38B0C51A-F7C9-D241-CE34-822E0AA539D5}"/>
              </a:ext>
            </a:extLst>
          </p:cNvPr>
          <p:cNvGraphicFramePr>
            <a:graphicFrameLocks noGrp="1"/>
          </p:cNvGraphicFramePr>
          <p:nvPr>
            <p:extLst>
              <p:ext uri="{D42A27DB-BD31-4B8C-83A1-F6EECF244321}">
                <p14:modId xmlns:p14="http://schemas.microsoft.com/office/powerpoint/2010/main" val="3027225378"/>
              </p:ext>
            </p:extLst>
          </p:nvPr>
        </p:nvGraphicFramePr>
        <p:xfrm>
          <a:off x="602595" y="5528615"/>
          <a:ext cx="11089135" cy="911942"/>
        </p:xfrm>
        <a:graphic>
          <a:graphicData uri="http://schemas.openxmlformats.org/drawingml/2006/table">
            <a:tbl>
              <a:tblPr firstRow="1" bandRow="1">
                <a:tableStyleId>{C4B1156A-380E-4F78-BDF5-A606A8083BF9}</a:tableStyleId>
              </a:tblPr>
              <a:tblGrid>
                <a:gridCol w="2649133">
                  <a:extLst>
                    <a:ext uri="{9D8B030D-6E8A-4147-A177-3AD203B41FA5}">
                      <a16:colId xmlns:a16="http://schemas.microsoft.com/office/drawing/2014/main" val="2724999590"/>
                    </a:ext>
                  </a:extLst>
                </a:gridCol>
                <a:gridCol w="8440002">
                  <a:extLst>
                    <a:ext uri="{9D8B030D-6E8A-4147-A177-3AD203B41FA5}">
                      <a16:colId xmlns:a16="http://schemas.microsoft.com/office/drawing/2014/main" val="4151558258"/>
                    </a:ext>
                  </a:extLst>
                </a:gridCol>
              </a:tblGrid>
              <a:tr h="911942">
                <a:tc>
                  <a:txBody>
                    <a:bodyPr/>
                    <a:lstStyle/>
                    <a:p>
                      <a:r>
                        <a:rPr lang="ru-RU" dirty="0"/>
                        <a:t>           </a:t>
                      </a:r>
                    </a:p>
                    <a:p>
                      <a:r>
                        <a:rPr lang="ru-RU" dirty="0">
                          <a:solidFill>
                            <a:schemeClr val="tx2">
                              <a:lumMod val="75000"/>
                              <a:lumOff val="25000"/>
                            </a:schemeClr>
                          </a:solidFill>
                        </a:rPr>
                        <a:t>           </a:t>
                      </a:r>
                      <a:r>
                        <a:rPr lang="en-US" dirty="0">
                          <a:solidFill>
                            <a:schemeClr val="tx2">
                              <a:lumMod val="75000"/>
                              <a:lumOff val="25000"/>
                            </a:schemeClr>
                          </a:solidFill>
                        </a:rPr>
                        <a:t>  </a:t>
                      </a:r>
                      <a:r>
                        <a:rPr lang="en-US" dirty="0">
                          <a:solidFill>
                            <a:schemeClr val="tx2">
                              <a:lumMod val="90000"/>
                              <a:lumOff val="10000"/>
                            </a:schemeClr>
                          </a:solidFill>
                        </a:rPr>
                        <a:t>CONCLUSION </a:t>
                      </a:r>
                      <a:endParaRPr lang="en-GB" dirty="0">
                        <a:solidFill>
                          <a:schemeClr val="tx2">
                            <a:lumMod val="90000"/>
                            <a:lumOff val="10000"/>
                          </a:schemeClr>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communication method does not suit employees with different experience and learning styles. (Berlo, 1960)</a:t>
                      </a:r>
                    </a:p>
                  </a:txBody>
                  <a:tcPr/>
                </a:tc>
                <a:extLst>
                  <a:ext uri="{0D108BD9-81ED-4DB2-BD59-A6C34878D82A}">
                    <a16:rowId xmlns:a16="http://schemas.microsoft.com/office/drawing/2014/main" val="443898802"/>
                  </a:ext>
                </a:extLst>
              </a:tr>
            </a:tbl>
          </a:graphicData>
        </a:graphic>
      </p:graphicFrame>
      <p:pic>
        <p:nvPicPr>
          <p:cNvPr id="21" name="Рисунок 20" descr="Лампочка и шестеренка со сплошной заливкой">
            <a:extLst>
              <a:ext uri="{FF2B5EF4-FFF2-40B4-BE49-F238E27FC236}">
                <a16:creationId xmlns:a16="http://schemas.microsoft.com/office/drawing/2014/main" id="{764041C1-BA4A-5EAB-BAFC-511C9F53805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57930" y="5779141"/>
            <a:ext cx="457200" cy="457200"/>
          </a:xfrm>
          <a:prstGeom prst="rect">
            <a:avLst/>
          </a:prstGeom>
        </p:spPr>
      </p:pic>
    </p:spTree>
    <p:extLst>
      <p:ext uri="{BB962C8B-B14F-4D97-AF65-F5344CB8AC3E}">
        <p14:creationId xmlns:p14="http://schemas.microsoft.com/office/powerpoint/2010/main" val="39641242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707D7-4A2D-A933-5326-C1C532336E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51D037-B2D0-91D5-0AFE-5E7DC0CD7130}"/>
              </a:ext>
            </a:extLst>
          </p:cNvPr>
          <p:cNvSpPr>
            <a:spLocks noGrp="1"/>
          </p:cNvSpPr>
          <p:nvPr>
            <p:ph type="title"/>
          </p:nvPr>
        </p:nvSpPr>
        <p:spPr>
          <a:xfrm>
            <a:off x="838200" y="136525"/>
            <a:ext cx="10515600" cy="1045749"/>
          </a:xfrm>
        </p:spPr>
        <p:txBody>
          <a:bodyPr/>
          <a:lstStyle/>
          <a:p>
            <a:r>
              <a:rPr lang="en-GB" dirty="0"/>
              <a:t>Age / Generational Communication Barrier</a:t>
            </a:r>
          </a:p>
        </p:txBody>
      </p:sp>
      <p:sp>
        <p:nvSpPr>
          <p:cNvPr id="3" name="Content Placeholder 2">
            <a:extLst>
              <a:ext uri="{FF2B5EF4-FFF2-40B4-BE49-F238E27FC236}">
                <a16:creationId xmlns:a16="http://schemas.microsoft.com/office/drawing/2014/main" id="{1A9B76AD-1AB0-07B0-3394-C0D10C6CD25D}"/>
              </a:ext>
            </a:extLst>
          </p:cNvPr>
          <p:cNvSpPr>
            <a:spLocks noGrp="1"/>
          </p:cNvSpPr>
          <p:nvPr>
            <p:ph idx="1"/>
          </p:nvPr>
        </p:nvSpPr>
        <p:spPr>
          <a:xfrm>
            <a:off x="1049948" y="1056079"/>
            <a:ext cx="10515600" cy="4815302"/>
          </a:xfrm>
        </p:spPr>
        <p:txBody>
          <a:bodyPr/>
          <a:lstStyle/>
          <a:p>
            <a:pPr marL="0" indent="0">
              <a:buNone/>
            </a:pPr>
            <a:r>
              <a:rPr lang="en-GB" dirty="0">
                <a:solidFill>
                  <a:schemeClr val="tx2">
                    <a:lumMod val="75000"/>
                    <a:lumOff val="25000"/>
                  </a:schemeClr>
                </a:solidFill>
              </a:rPr>
              <a:t>Solution: Improving Communication Between Generations</a:t>
            </a:r>
          </a:p>
        </p:txBody>
      </p:sp>
      <p:sp>
        <p:nvSpPr>
          <p:cNvPr id="5" name="Slide Number Placeholder 4">
            <a:extLst>
              <a:ext uri="{FF2B5EF4-FFF2-40B4-BE49-F238E27FC236}">
                <a16:creationId xmlns:a16="http://schemas.microsoft.com/office/drawing/2014/main" id="{8DD8DAC1-8EC5-3B22-4E7F-3C68D2AF947B}"/>
              </a:ext>
            </a:extLst>
          </p:cNvPr>
          <p:cNvSpPr>
            <a:spLocks noGrp="1"/>
          </p:cNvSpPr>
          <p:nvPr>
            <p:ph type="sldNum" sz="quarter" idx="12"/>
          </p:nvPr>
        </p:nvSpPr>
        <p:spPr/>
        <p:txBody>
          <a:bodyPr/>
          <a:lstStyle/>
          <a:p>
            <a:fld id="{454682FA-2E9E-4DCC-AFA0-70701551065F}" type="slidenum">
              <a:rPr lang="en-GB" smtClean="0"/>
              <a:t>25</a:t>
            </a:fld>
            <a:endParaRPr lang="en-GB"/>
          </a:p>
        </p:txBody>
      </p:sp>
      <p:pic>
        <p:nvPicPr>
          <p:cNvPr id="7" name="Рисунок 6" descr="Школьный класс со сплошной заливкой">
            <a:extLst>
              <a:ext uri="{FF2B5EF4-FFF2-40B4-BE49-F238E27FC236}">
                <a16:creationId xmlns:a16="http://schemas.microsoft.com/office/drawing/2014/main" id="{6D926AA0-AE91-76FE-01C0-900D555C924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47961" y="2015758"/>
            <a:ext cx="742759" cy="742759"/>
          </a:xfrm>
          <a:prstGeom prst="rect">
            <a:avLst/>
          </a:prstGeom>
        </p:spPr>
      </p:pic>
      <p:pic>
        <p:nvPicPr>
          <p:cNvPr id="9" name="Рисунок 8" descr="Два мужчины со сплошной заливкой">
            <a:extLst>
              <a:ext uri="{FF2B5EF4-FFF2-40B4-BE49-F238E27FC236}">
                <a16:creationId xmlns:a16="http://schemas.microsoft.com/office/drawing/2014/main" id="{E7BA8857-A674-06ED-326E-154BEFC132A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6505" y="3265999"/>
            <a:ext cx="635558" cy="635558"/>
          </a:xfrm>
          <a:prstGeom prst="rect">
            <a:avLst/>
          </a:prstGeom>
        </p:spPr>
      </p:pic>
      <p:pic>
        <p:nvPicPr>
          <p:cNvPr id="11" name="Рисунок 10" descr="Изображение со сплошной заливкой">
            <a:extLst>
              <a:ext uri="{FF2B5EF4-FFF2-40B4-BE49-F238E27FC236}">
                <a16:creationId xmlns:a16="http://schemas.microsoft.com/office/drawing/2014/main" id="{963CDD68-5D25-3B91-F3F0-E6D84B870D0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flipH="1">
            <a:off x="701478" y="4409039"/>
            <a:ext cx="785611" cy="785611"/>
          </a:xfrm>
          <a:prstGeom prst="rect">
            <a:avLst/>
          </a:prstGeom>
        </p:spPr>
      </p:pic>
      <p:pic>
        <p:nvPicPr>
          <p:cNvPr id="13" name="Рисунок 12" descr="Пузырь с сообщением чата со сплошной заливкой">
            <a:extLst>
              <a:ext uri="{FF2B5EF4-FFF2-40B4-BE49-F238E27FC236}">
                <a16:creationId xmlns:a16="http://schemas.microsoft.com/office/drawing/2014/main" id="{B1730DDF-1DF2-EBA0-7BC8-1E470DC12E0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896289" y="2015758"/>
            <a:ext cx="756138" cy="756138"/>
          </a:xfrm>
          <a:prstGeom prst="rect">
            <a:avLst/>
          </a:prstGeom>
        </p:spPr>
      </p:pic>
      <p:pic>
        <p:nvPicPr>
          <p:cNvPr id="15" name="Рисунок 14" descr="Смартфон со сплошной заливкой">
            <a:extLst>
              <a:ext uri="{FF2B5EF4-FFF2-40B4-BE49-F238E27FC236}">
                <a16:creationId xmlns:a16="http://schemas.microsoft.com/office/drawing/2014/main" id="{838423C1-5446-B16C-6D89-3DABB6FBA94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896289" y="3265999"/>
            <a:ext cx="756138" cy="756138"/>
          </a:xfrm>
          <a:prstGeom prst="rect">
            <a:avLst/>
          </a:prstGeom>
        </p:spPr>
      </p:pic>
      <p:pic>
        <p:nvPicPr>
          <p:cNvPr id="17" name="Рисунок 16" descr="Рукопожатие со сплошной заливкой">
            <a:extLst>
              <a:ext uri="{FF2B5EF4-FFF2-40B4-BE49-F238E27FC236}">
                <a16:creationId xmlns:a16="http://schemas.microsoft.com/office/drawing/2014/main" id="{764055F7-F104-68C3-0FF9-6BA087F4502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896289" y="4344644"/>
            <a:ext cx="914400" cy="914400"/>
          </a:xfrm>
          <a:prstGeom prst="rect">
            <a:avLst/>
          </a:prstGeom>
        </p:spPr>
      </p:pic>
      <p:graphicFrame>
        <p:nvGraphicFramePr>
          <p:cNvPr id="18" name="Таблица 17">
            <a:extLst>
              <a:ext uri="{FF2B5EF4-FFF2-40B4-BE49-F238E27FC236}">
                <a16:creationId xmlns:a16="http://schemas.microsoft.com/office/drawing/2014/main" id="{D5C6B21C-90BF-80D5-F327-2E7E9B013545}"/>
              </a:ext>
            </a:extLst>
          </p:cNvPr>
          <p:cNvGraphicFramePr>
            <a:graphicFrameLocks noGrp="1"/>
          </p:cNvGraphicFramePr>
          <p:nvPr/>
        </p:nvGraphicFramePr>
        <p:xfrm>
          <a:off x="1937271" y="6010807"/>
          <a:ext cx="7918036" cy="370840"/>
        </p:xfrm>
        <a:graphic>
          <a:graphicData uri="http://schemas.openxmlformats.org/drawingml/2006/table">
            <a:tbl>
              <a:tblPr firstRow="1" bandRow="1">
                <a:tableStyleId>{C4B1156A-380E-4F78-BDF5-A606A8083BF9}</a:tableStyleId>
              </a:tblPr>
              <a:tblGrid>
                <a:gridCol w="7918036">
                  <a:extLst>
                    <a:ext uri="{9D8B030D-6E8A-4147-A177-3AD203B41FA5}">
                      <a16:colId xmlns:a16="http://schemas.microsoft.com/office/drawing/2014/main" val="806630955"/>
                    </a:ext>
                  </a:extLst>
                </a:gridCol>
              </a:tblGrid>
              <a:tr h="370840">
                <a:tc>
                  <a:txBody>
                    <a:bodyPr/>
                    <a:lstStyle/>
                    <a:p>
                      <a:r>
                        <a:rPr lang="en-US" dirty="0"/>
                        <a:t>      Better communication                Fewer errors                 Higher food quality</a:t>
                      </a:r>
                      <a:endParaRPr lang="en-GB" dirty="0"/>
                    </a:p>
                  </a:txBody>
                  <a:tcPr/>
                </a:tc>
                <a:extLst>
                  <a:ext uri="{0D108BD9-81ED-4DB2-BD59-A6C34878D82A}">
                    <a16:rowId xmlns:a16="http://schemas.microsoft.com/office/drawing/2014/main" val="3507608091"/>
                  </a:ext>
                </a:extLst>
              </a:tr>
            </a:tbl>
          </a:graphicData>
        </a:graphic>
      </p:graphicFrame>
      <p:sp>
        <p:nvSpPr>
          <p:cNvPr id="19" name="TextBox 18">
            <a:extLst>
              <a:ext uri="{FF2B5EF4-FFF2-40B4-BE49-F238E27FC236}">
                <a16:creationId xmlns:a16="http://schemas.microsoft.com/office/drawing/2014/main" id="{E7D13D05-F9DB-FCBA-881B-954EB417F37C}"/>
              </a:ext>
            </a:extLst>
          </p:cNvPr>
          <p:cNvSpPr txBox="1"/>
          <p:nvPr/>
        </p:nvSpPr>
        <p:spPr>
          <a:xfrm>
            <a:off x="1644253" y="1726334"/>
            <a:ext cx="2801566" cy="1200329"/>
          </a:xfrm>
          <a:prstGeom prst="rect">
            <a:avLst/>
          </a:prstGeom>
          <a:noFill/>
        </p:spPr>
        <p:txBody>
          <a:bodyPr wrap="square" rtlCol="0">
            <a:spAutoFit/>
          </a:bodyPr>
          <a:lstStyle/>
          <a:p>
            <a:r>
              <a:rPr lang="en-US" b="1" dirty="0"/>
              <a:t>Communication training</a:t>
            </a:r>
          </a:p>
          <a:p>
            <a:r>
              <a:rPr lang="en-US" dirty="0"/>
              <a:t>Train employees using simple language and practical demonstrations.</a:t>
            </a:r>
            <a:endParaRPr lang="en-GB" dirty="0"/>
          </a:p>
        </p:txBody>
      </p:sp>
      <p:sp>
        <p:nvSpPr>
          <p:cNvPr id="21" name="TextBox 20">
            <a:extLst>
              <a:ext uri="{FF2B5EF4-FFF2-40B4-BE49-F238E27FC236}">
                <a16:creationId xmlns:a16="http://schemas.microsoft.com/office/drawing/2014/main" id="{F48BDCF8-DE21-31F5-0C6C-562F97A61A4B}"/>
              </a:ext>
            </a:extLst>
          </p:cNvPr>
          <p:cNvSpPr txBox="1"/>
          <p:nvPr/>
        </p:nvSpPr>
        <p:spPr>
          <a:xfrm>
            <a:off x="1623811" y="3122113"/>
            <a:ext cx="3319691" cy="923330"/>
          </a:xfrm>
          <a:prstGeom prst="rect">
            <a:avLst/>
          </a:prstGeom>
          <a:noFill/>
        </p:spPr>
        <p:txBody>
          <a:bodyPr wrap="none" rtlCol="0">
            <a:spAutoFit/>
          </a:bodyPr>
          <a:lstStyle/>
          <a:p>
            <a:r>
              <a:rPr lang="en-US" b="1" dirty="0"/>
              <a:t>Cross-generational mentoring</a:t>
            </a:r>
          </a:p>
          <a:p>
            <a:r>
              <a:rPr lang="en-US" dirty="0"/>
              <a:t>Pair experienced and younger</a:t>
            </a:r>
          </a:p>
          <a:p>
            <a:r>
              <a:rPr lang="en-US" dirty="0"/>
              <a:t>workers to share knowledge.</a:t>
            </a:r>
            <a:endParaRPr lang="en-GB" dirty="0"/>
          </a:p>
        </p:txBody>
      </p:sp>
      <p:sp>
        <p:nvSpPr>
          <p:cNvPr id="24" name="TextBox 23">
            <a:extLst>
              <a:ext uri="{FF2B5EF4-FFF2-40B4-BE49-F238E27FC236}">
                <a16:creationId xmlns:a16="http://schemas.microsoft.com/office/drawing/2014/main" id="{0570720B-C930-896F-CD7B-22ADDB760E20}"/>
              </a:ext>
            </a:extLst>
          </p:cNvPr>
          <p:cNvSpPr txBox="1"/>
          <p:nvPr/>
        </p:nvSpPr>
        <p:spPr>
          <a:xfrm>
            <a:off x="1644253" y="4325509"/>
            <a:ext cx="3035204" cy="1200329"/>
          </a:xfrm>
          <a:prstGeom prst="rect">
            <a:avLst/>
          </a:prstGeom>
          <a:noFill/>
        </p:spPr>
        <p:txBody>
          <a:bodyPr wrap="square" rtlCol="0">
            <a:spAutoFit/>
          </a:bodyPr>
          <a:lstStyle/>
          <a:p>
            <a:r>
              <a:rPr lang="en-US" b="1" dirty="0"/>
              <a:t>Visual communication</a:t>
            </a:r>
          </a:p>
          <a:p>
            <a:r>
              <a:rPr lang="en-US" dirty="0"/>
              <a:t>Use pictures, color-coded signs and step-by-step instructions.</a:t>
            </a:r>
            <a:endParaRPr lang="en-GB" dirty="0"/>
          </a:p>
        </p:txBody>
      </p:sp>
      <p:sp>
        <p:nvSpPr>
          <p:cNvPr id="25" name="TextBox 24">
            <a:extLst>
              <a:ext uri="{FF2B5EF4-FFF2-40B4-BE49-F238E27FC236}">
                <a16:creationId xmlns:a16="http://schemas.microsoft.com/office/drawing/2014/main" id="{415504D0-34C9-D772-1877-39E29F59C3EE}"/>
              </a:ext>
            </a:extLst>
          </p:cNvPr>
          <p:cNvSpPr txBox="1"/>
          <p:nvPr/>
        </p:nvSpPr>
        <p:spPr>
          <a:xfrm>
            <a:off x="6864175" y="1726334"/>
            <a:ext cx="3295069" cy="923330"/>
          </a:xfrm>
          <a:prstGeom prst="rect">
            <a:avLst/>
          </a:prstGeom>
          <a:noFill/>
        </p:spPr>
        <p:txBody>
          <a:bodyPr wrap="none" rtlCol="0">
            <a:spAutoFit/>
          </a:bodyPr>
          <a:lstStyle/>
          <a:p>
            <a:r>
              <a:rPr lang="en-US" b="1" dirty="0"/>
              <a:t>Open feedback</a:t>
            </a:r>
          </a:p>
          <a:p>
            <a:r>
              <a:rPr lang="en-US" dirty="0"/>
              <a:t>Ask employees to repeat </a:t>
            </a:r>
          </a:p>
          <a:p>
            <a:r>
              <a:rPr lang="en-US" dirty="0"/>
              <a:t>instructions and ask questions.</a:t>
            </a:r>
            <a:endParaRPr lang="en-GB" dirty="0"/>
          </a:p>
        </p:txBody>
      </p:sp>
      <p:sp>
        <p:nvSpPr>
          <p:cNvPr id="26" name="TextBox 25">
            <a:extLst>
              <a:ext uri="{FF2B5EF4-FFF2-40B4-BE49-F238E27FC236}">
                <a16:creationId xmlns:a16="http://schemas.microsoft.com/office/drawing/2014/main" id="{B80BDC45-018C-6796-6255-9B5B3A91CD63}"/>
              </a:ext>
            </a:extLst>
          </p:cNvPr>
          <p:cNvSpPr txBox="1"/>
          <p:nvPr/>
        </p:nvSpPr>
        <p:spPr>
          <a:xfrm>
            <a:off x="6864175" y="3136704"/>
            <a:ext cx="3408049" cy="923330"/>
          </a:xfrm>
          <a:prstGeom prst="rect">
            <a:avLst/>
          </a:prstGeom>
          <a:noFill/>
        </p:spPr>
        <p:txBody>
          <a:bodyPr wrap="none" rtlCol="0">
            <a:spAutoFit/>
          </a:bodyPr>
          <a:lstStyle/>
          <a:p>
            <a:r>
              <a:rPr lang="en-US" b="1" dirty="0"/>
              <a:t>Communication tools</a:t>
            </a:r>
          </a:p>
          <a:p>
            <a:r>
              <a:rPr lang="en-US" dirty="0"/>
              <a:t>Use workplace communication</a:t>
            </a:r>
          </a:p>
          <a:p>
            <a:r>
              <a:rPr lang="en-US" dirty="0"/>
              <a:t>apps for updates and reminders.</a:t>
            </a:r>
            <a:endParaRPr lang="en-GB" dirty="0"/>
          </a:p>
        </p:txBody>
      </p:sp>
      <p:sp>
        <p:nvSpPr>
          <p:cNvPr id="27" name="TextBox 26">
            <a:extLst>
              <a:ext uri="{FF2B5EF4-FFF2-40B4-BE49-F238E27FC236}">
                <a16:creationId xmlns:a16="http://schemas.microsoft.com/office/drawing/2014/main" id="{7B779FDF-A965-CDC5-7E81-669528FAF40F}"/>
              </a:ext>
            </a:extLst>
          </p:cNvPr>
          <p:cNvSpPr txBox="1"/>
          <p:nvPr/>
        </p:nvSpPr>
        <p:spPr>
          <a:xfrm>
            <a:off x="6907152" y="4344644"/>
            <a:ext cx="3406895" cy="923330"/>
          </a:xfrm>
          <a:prstGeom prst="rect">
            <a:avLst/>
          </a:prstGeom>
          <a:noFill/>
        </p:spPr>
        <p:txBody>
          <a:bodyPr wrap="none" rtlCol="0">
            <a:spAutoFit/>
          </a:bodyPr>
          <a:lstStyle/>
          <a:p>
            <a:r>
              <a:rPr lang="en-US" b="1" dirty="0"/>
              <a:t>Respect different generations</a:t>
            </a:r>
          </a:p>
          <a:p>
            <a:r>
              <a:rPr lang="en-US" dirty="0"/>
              <a:t>Value experience and encourage</a:t>
            </a:r>
          </a:p>
          <a:p>
            <a:r>
              <a:rPr lang="en-US" dirty="0"/>
              <a:t>new ideas.</a:t>
            </a:r>
            <a:endParaRPr lang="en-GB" dirty="0"/>
          </a:p>
        </p:txBody>
      </p:sp>
      <p:sp>
        <p:nvSpPr>
          <p:cNvPr id="28" name="Стрелка: вправо 27">
            <a:extLst>
              <a:ext uri="{FF2B5EF4-FFF2-40B4-BE49-F238E27FC236}">
                <a16:creationId xmlns:a16="http://schemas.microsoft.com/office/drawing/2014/main" id="{07EDC811-0E4A-02AE-E299-2F4CC3843297}"/>
              </a:ext>
            </a:extLst>
          </p:cNvPr>
          <p:cNvSpPr/>
          <p:nvPr/>
        </p:nvSpPr>
        <p:spPr>
          <a:xfrm>
            <a:off x="4805742" y="6127867"/>
            <a:ext cx="420140" cy="16955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Стрелка: вправо 28">
            <a:extLst>
              <a:ext uri="{FF2B5EF4-FFF2-40B4-BE49-F238E27FC236}">
                <a16:creationId xmlns:a16="http://schemas.microsoft.com/office/drawing/2014/main" id="{A6CA4FA7-75EE-6B2C-BA15-32B4C524DB83}"/>
              </a:ext>
            </a:extLst>
          </p:cNvPr>
          <p:cNvSpPr/>
          <p:nvPr/>
        </p:nvSpPr>
        <p:spPr>
          <a:xfrm>
            <a:off x="6833423" y="6127867"/>
            <a:ext cx="420140" cy="16955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94B5C8D-EE25-7C77-DBA6-45B5C282A7C5}"/>
              </a:ext>
            </a:extLst>
          </p:cNvPr>
          <p:cNvSpPr txBox="1"/>
          <p:nvPr/>
        </p:nvSpPr>
        <p:spPr>
          <a:xfrm>
            <a:off x="776505" y="6495405"/>
            <a:ext cx="2608007" cy="261610"/>
          </a:xfrm>
          <a:prstGeom prst="rect">
            <a:avLst/>
          </a:prstGeom>
          <a:noFill/>
        </p:spPr>
        <p:txBody>
          <a:bodyPr wrap="square" rtlCol="0">
            <a:spAutoFit/>
          </a:bodyPr>
          <a:lstStyle/>
          <a:p>
            <a:r>
              <a:rPr lang="en-GB" sz="1100" dirty="0"/>
              <a:t>(ACAS, 2024; CIPD, 2024; HSE, 2024)</a:t>
            </a:r>
          </a:p>
        </p:txBody>
      </p:sp>
    </p:spTree>
    <p:extLst>
      <p:ext uri="{BB962C8B-B14F-4D97-AF65-F5344CB8AC3E}">
        <p14:creationId xmlns:p14="http://schemas.microsoft.com/office/powerpoint/2010/main" val="16078992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8CC4E-3F2F-627C-F26F-2E8486A85F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D6170-E468-AF36-4BC6-4366D46F132B}"/>
              </a:ext>
            </a:extLst>
          </p:cNvPr>
          <p:cNvSpPr>
            <a:spLocks noGrp="1"/>
          </p:cNvSpPr>
          <p:nvPr>
            <p:ph type="title"/>
          </p:nvPr>
        </p:nvSpPr>
        <p:spPr>
          <a:xfrm>
            <a:off x="838200" y="136526"/>
            <a:ext cx="10515600" cy="856836"/>
          </a:xfrm>
        </p:spPr>
        <p:txBody>
          <a:bodyPr/>
          <a:lstStyle/>
          <a:p>
            <a:r>
              <a:rPr lang="en-GB" dirty="0"/>
              <a:t>Age / Generational Communication Barrier</a:t>
            </a:r>
          </a:p>
        </p:txBody>
      </p:sp>
      <p:sp>
        <p:nvSpPr>
          <p:cNvPr id="3" name="Content Placeholder 2">
            <a:extLst>
              <a:ext uri="{FF2B5EF4-FFF2-40B4-BE49-F238E27FC236}">
                <a16:creationId xmlns:a16="http://schemas.microsoft.com/office/drawing/2014/main" id="{74CD8AFC-6D98-C835-093F-3AC81ED5953F}"/>
              </a:ext>
            </a:extLst>
          </p:cNvPr>
          <p:cNvSpPr>
            <a:spLocks noGrp="1"/>
          </p:cNvSpPr>
          <p:nvPr>
            <p:ph idx="1"/>
          </p:nvPr>
        </p:nvSpPr>
        <p:spPr>
          <a:xfrm>
            <a:off x="1173739" y="852184"/>
            <a:ext cx="10515600" cy="4351338"/>
          </a:xfrm>
        </p:spPr>
        <p:txBody>
          <a:bodyPr/>
          <a:lstStyle/>
          <a:p>
            <a:pPr marL="0" indent="0">
              <a:buNone/>
            </a:pPr>
            <a:r>
              <a:rPr lang="en-US" dirty="0">
                <a:solidFill>
                  <a:schemeClr val="tx2">
                    <a:lumMod val="75000"/>
                    <a:lumOff val="25000"/>
                  </a:schemeClr>
                </a:solidFill>
              </a:rPr>
              <a:t>Applying </a:t>
            </a:r>
            <a:r>
              <a:rPr lang="en-GB" dirty="0">
                <a:solidFill>
                  <a:schemeClr val="tx2">
                    <a:lumMod val="75000"/>
                    <a:lumOff val="25000"/>
                  </a:schemeClr>
                </a:solidFill>
              </a:rPr>
              <a:t>Berlo’s SMCR Model</a:t>
            </a:r>
            <a:r>
              <a:rPr lang="en-US" dirty="0">
                <a:solidFill>
                  <a:schemeClr val="tx2">
                    <a:lumMod val="75000"/>
                    <a:lumOff val="25000"/>
                  </a:schemeClr>
                </a:solidFill>
              </a:rPr>
              <a:t> to Improve Communication </a:t>
            </a:r>
            <a:r>
              <a:rPr lang="en-GB" sz="1800" dirty="0"/>
              <a:t>(Berlo, 1960)</a:t>
            </a:r>
          </a:p>
          <a:p>
            <a:pPr marL="0" indent="0">
              <a:buNone/>
            </a:pPr>
            <a:endParaRPr lang="en-GB" dirty="0">
              <a:solidFill>
                <a:schemeClr val="tx2">
                  <a:lumMod val="75000"/>
                  <a:lumOff val="25000"/>
                </a:schemeClr>
              </a:solidFill>
            </a:endParaRPr>
          </a:p>
        </p:txBody>
      </p:sp>
      <p:sp>
        <p:nvSpPr>
          <p:cNvPr id="5" name="Slide Number Placeholder 4">
            <a:extLst>
              <a:ext uri="{FF2B5EF4-FFF2-40B4-BE49-F238E27FC236}">
                <a16:creationId xmlns:a16="http://schemas.microsoft.com/office/drawing/2014/main" id="{5C56D98F-83C6-FC7F-6593-8064B04BCD0E}"/>
              </a:ext>
            </a:extLst>
          </p:cNvPr>
          <p:cNvSpPr>
            <a:spLocks noGrp="1"/>
          </p:cNvSpPr>
          <p:nvPr>
            <p:ph type="sldNum" sz="quarter" idx="12"/>
          </p:nvPr>
        </p:nvSpPr>
        <p:spPr/>
        <p:txBody>
          <a:bodyPr/>
          <a:lstStyle/>
          <a:p>
            <a:fld id="{454682FA-2E9E-4DCC-AFA0-70701551065F}" type="slidenum">
              <a:rPr lang="en-GB" smtClean="0"/>
              <a:t>26</a:t>
            </a:fld>
            <a:endParaRPr lang="en-GB"/>
          </a:p>
        </p:txBody>
      </p:sp>
      <p:graphicFrame>
        <p:nvGraphicFramePr>
          <p:cNvPr id="4" name="Таблица 3">
            <a:extLst>
              <a:ext uri="{FF2B5EF4-FFF2-40B4-BE49-F238E27FC236}">
                <a16:creationId xmlns:a16="http://schemas.microsoft.com/office/drawing/2014/main" id="{DB87657C-EB21-7F93-4D25-7B825F1B15AF}"/>
              </a:ext>
            </a:extLst>
          </p:cNvPr>
          <p:cNvGraphicFramePr>
            <a:graphicFrameLocks noGrp="1"/>
          </p:cNvGraphicFramePr>
          <p:nvPr>
            <p:extLst>
              <p:ext uri="{D42A27DB-BD31-4B8C-83A1-F6EECF244321}">
                <p14:modId xmlns:p14="http://schemas.microsoft.com/office/powerpoint/2010/main" val="305338133"/>
              </p:ext>
            </p:extLst>
          </p:nvPr>
        </p:nvGraphicFramePr>
        <p:xfrm>
          <a:off x="455948" y="1457143"/>
          <a:ext cx="2304645" cy="2753350"/>
        </p:xfrm>
        <a:graphic>
          <a:graphicData uri="http://schemas.openxmlformats.org/drawingml/2006/table">
            <a:tbl>
              <a:tblPr firstRow="1" bandRow="1">
                <a:tableStyleId>{C4B1156A-380E-4F78-BDF5-A606A8083BF9}</a:tableStyleId>
              </a:tblPr>
              <a:tblGrid>
                <a:gridCol w="2304645">
                  <a:extLst>
                    <a:ext uri="{9D8B030D-6E8A-4147-A177-3AD203B41FA5}">
                      <a16:colId xmlns:a16="http://schemas.microsoft.com/office/drawing/2014/main" val="3462127569"/>
                    </a:ext>
                  </a:extLst>
                </a:gridCol>
              </a:tblGrid>
              <a:tr h="360722">
                <a:tc>
                  <a:txBody>
                    <a:bodyPr/>
                    <a:lstStyle/>
                    <a:p>
                      <a:r>
                        <a:rPr lang="en-US" dirty="0"/>
                        <a:t>              </a:t>
                      </a:r>
                      <a:r>
                        <a:rPr lang="en-US" dirty="0">
                          <a:solidFill>
                            <a:schemeClr val="tx2">
                              <a:lumMod val="90000"/>
                              <a:lumOff val="10000"/>
                            </a:schemeClr>
                          </a:solidFill>
                        </a:rPr>
                        <a:t>SOURCE</a:t>
                      </a:r>
                      <a:endParaRPr lang="en-GB" dirty="0">
                        <a:solidFill>
                          <a:schemeClr val="tx2">
                            <a:lumMod val="90000"/>
                            <a:lumOff val="10000"/>
                          </a:schemeClr>
                        </a:solidFill>
                      </a:endParaRPr>
                    </a:p>
                  </a:txBody>
                  <a:tcPr/>
                </a:tc>
                <a:extLst>
                  <a:ext uri="{0D108BD9-81ED-4DB2-BD59-A6C34878D82A}">
                    <a16:rowId xmlns:a16="http://schemas.microsoft.com/office/drawing/2014/main" val="1853646301"/>
                  </a:ext>
                </a:extLst>
              </a:tr>
              <a:tr h="2387590">
                <a:tc>
                  <a:txBody>
                    <a:bodyPr/>
                    <a:lstStyle/>
                    <a:p>
                      <a:endParaRPr lang="ru-RU" dirty="0">
                        <a:solidFill>
                          <a:schemeClr val="bg1"/>
                        </a:solidFill>
                      </a:endParaRPr>
                    </a:p>
                    <a:p>
                      <a:endParaRPr lang="ru-RU" dirty="0">
                        <a:solidFill>
                          <a:schemeClr val="bg1"/>
                        </a:solidFill>
                      </a:endParaRPr>
                    </a:p>
                    <a:p>
                      <a:pPr algn="ctr"/>
                      <a:r>
                        <a:rPr lang="en-GB" b="1" dirty="0">
                          <a:solidFill>
                            <a:schemeClr val="tx1"/>
                          </a:solidFill>
                        </a:rPr>
                        <a:t>Gary adapts </a:t>
                      </a:r>
                    </a:p>
                    <a:p>
                      <a:pPr algn="ctr"/>
                      <a:r>
                        <a:rPr lang="en-GB" b="1" dirty="0">
                          <a:solidFill>
                            <a:schemeClr val="tx1"/>
                          </a:solidFill>
                        </a:rPr>
                        <a:t>communication for</a:t>
                      </a:r>
                    </a:p>
                    <a:p>
                      <a:pPr algn="ctr"/>
                      <a:r>
                        <a:rPr lang="en-GB" b="1" dirty="0">
                          <a:solidFill>
                            <a:schemeClr val="tx1"/>
                          </a:solidFill>
                        </a:rPr>
                        <a:t>different age groups.</a:t>
                      </a:r>
                      <a:endParaRPr lang="ru-RU" b="1" dirty="0">
                        <a:solidFill>
                          <a:schemeClr val="bg1"/>
                        </a:solidFill>
                      </a:endParaRPr>
                    </a:p>
                  </a:txBody>
                  <a:tcPr>
                    <a:solidFill>
                      <a:schemeClr val="bg1"/>
                    </a:solidFill>
                  </a:tcPr>
                </a:tc>
                <a:extLst>
                  <a:ext uri="{0D108BD9-81ED-4DB2-BD59-A6C34878D82A}">
                    <a16:rowId xmlns:a16="http://schemas.microsoft.com/office/drawing/2014/main" val="3664098465"/>
                  </a:ext>
                </a:extLst>
              </a:tr>
            </a:tbl>
          </a:graphicData>
        </a:graphic>
      </p:graphicFrame>
      <p:graphicFrame>
        <p:nvGraphicFramePr>
          <p:cNvPr id="6" name="Таблица 5">
            <a:extLst>
              <a:ext uri="{FF2B5EF4-FFF2-40B4-BE49-F238E27FC236}">
                <a16:creationId xmlns:a16="http://schemas.microsoft.com/office/drawing/2014/main" id="{045B55D7-B3EB-CABE-C49B-62A636D98092}"/>
              </a:ext>
            </a:extLst>
          </p:cNvPr>
          <p:cNvGraphicFramePr>
            <a:graphicFrameLocks noGrp="1"/>
          </p:cNvGraphicFramePr>
          <p:nvPr/>
        </p:nvGraphicFramePr>
        <p:xfrm>
          <a:off x="3321063" y="1457143"/>
          <a:ext cx="2061048" cy="2753350"/>
        </p:xfrm>
        <a:graphic>
          <a:graphicData uri="http://schemas.openxmlformats.org/drawingml/2006/table">
            <a:tbl>
              <a:tblPr firstRow="1" bandRow="1">
                <a:tableStyleId>{C4B1156A-380E-4F78-BDF5-A606A8083BF9}</a:tableStyleId>
              </a:tblPr>
              <a:tblGrid>
                <a:gridCol w="2061048">
                  <a:extLst>
                    <a:ext uri="{9D8B030D-6E8A-4147-A177-3AD203B41FA5}">
                      <a16:colId xmlns:a16="http://schemas.microsoft.com/office/drawing/2014/main" val="2142438299"/>
                    </a:ext>
                  </a:extLst>
                </a:gridCol>
              </a:tblGrid>
              <a:tr h="370840">
                <a:tc>
                  <a:txBody>
                    <a:bodyPr/>
                    <a:lstStyle/>
                    <a:p>
                      <a:r>
                        <a:rPr lang="en-US" dirty="0"/>
                        <a:t>        </a:t>
                      </a:r>
                      <a:r>
                        <a:rPr lang="en-US" dirty="0">
                          <a:solidFill>
                            <a:schemeClr val="tx2">
                              <a:lumMod val="90000"/>
                              <a:lumOff val="10000"/>
                            </a:schemeClr>
                          </a:solidFill>
                        </a:rPr>
                        <a:t>MESSAGE</a:t>
                      </a:r>
                      <a:endParaRPr lang="en-GB" dirty="0">
                        <a:solidFill>
                          <a:schemeClr val="tx2">
                            <a:lumMod val="90000"/>
                            <a:lumOff val="10000"/>
                          </a:schemeClr>
                        </a:solidFill>
                      </a:endParaRPr>
                    </a:p>
                  </a:txBody>
                  <a:tcPr/>
                </a:tc>
                <a:extLst>
                  <a:ext uri="{0D108BD9-81ED-4DB2-BD59-A6C34878D82A}">
                    <a16:rowId xmlns:a16="http://schemas.microsoft.com/office/drawing/2014/main" val="2094446097"/>
                  </a:ext>
                </a:extLst>
              </a:tr>
              <a:tr h="2382510">
                <a:tc>
                  <a:txBody>
                    <a:bodyPr/>
                    <a:lstStyle/>
                    <a:p>
                      <a:endParaRPr lang="en-US" dirty="0"/>
                    </a:p>
                    <a:p>
                      <a:endParaRPr lang="en-GB" dirty="0"/>
                    </a:p>
                    <a:p>
                      <a:pPr algn="ctr"/>
                      <a:r>
                        <a:rPr lang="en-GB" b="1" dirty="0"/>
                        <a:t>Simple and clear instructions with visual support. </a:t>
                      </a:r>
                    </a:p>
                  </a:txBody>
                  <a:tcPr>
                    <a:solidFill>
                      <a:schemeClr val="bg1"/>
                    </a:solidFill>
                  </a:tcPr>
                </a:tc>
                <a:extLst>
                  <a:ext uri="{0D108BD9-81ED-4DB2-BD59-A6C34878D82A}">
                    <a16:rowId xmlns:a16="http://schemas.microsoft.com/office/drawing/2014/main" val="3466011269"/>
                  </a:ext>
                </a:extLst>
              </a:tr>
            </a:tbl>
          </a:graphicData>
        </a:graphic>
      </p:graphicFrame>
      <p:graphicFrame>
        <p:nvGraphicFramePr>
          <p:cNvPr id="7" name="Таблица 6">
            <a:extLst>
              <a:ext uri="{FF2B5EF4-FFF2-40B4-BE49-F238E27FC236}">
                <a16:creationId xmlns:a16="http://schemas.microsoft.com/office/drawing/2014/main" id="{7967AB60-B29A-A5E5-95ED-7DC9B8FEEB51}"/>
              </a:ext>
            </a:extLst>
          </p:cNvPr>
          <p:cNvGraphicFramePr>
            <a:graphicFrameLocks noGrp="1"/>
          </p:cNvGraphicFramePr>
          <p:nvPr>
            <p:extLst>
              <p:ext uri="{D42A27DB-BD31-4B8C-83A1-F6EECF244321}">
                <p14:modId xmlns:p14="http://schemas.microsoft.com/office/powerpoint/2010/main" val="906912583"/>
              </p:ext>
            </p:extLst>
          </p:nvPr>
        </p:nvGraphicFramePr>
        <p:xfrm>
          <a:off x="5938544" y="1475631"/>
          <a:ext cx="2740852" cy="2736446"/>
        </p:xfrm>
        <a:graphic>
          <a:graphicData uri="http://schemas.openxmlformats.org/drawingml/2006/table">
            <a:tbl>
              <a:tblPr firstRow="1" bandRow="1">
                <a:tableStyleId>{C4B1156A-380E-4F78-BDF5-A606A8083BF9}</a:tableStyleId>
              </a:tblPr>
              <a:tblGrid>
                <a:gridCol w="2740852">
                  <a:extLst>
                    <a:ext uri="{9D8B030D-6E8A-4147-A177-3AD203B41FA5}">
                      <a16:colId xmlns:a16="http://schemas.microsoft.com/office/drawing/2014/main" val="612817491"/>
                    </a:ext>
                  </a:extLst>
                </a:gridCol>
              </a:tblGrid>
              <a:tr h="349305">
                <a:tc>
                  <a:txBody>
                    <a:bodyPr/>
                    <a:lstStyle/>
                    <a:p>
                      <a:r>
                        <a:rPr lang="en-US" dirty="0"/>
                        <a:t>               </a:t>
                      </a:r>
                      <a:r>
                        <a:rPr lang="en-US" dirty="0">
                          <a:solidFill>
                            <a:schemeClr val="tx2">
                              <a:lumMod val="90000"/>
                              <a:lumOff val="10000"/>
                            </a:schemeClr>
                          </a:solidFill>
                        </a:rPr>
                        <a:t>CHANNEL</a:t>
                      </a:r>
                      <a:endParaRPr lang="en-GB" dirty="0">
                        <a:solidFill>
                          <a:schemeClr val="tx2">
                            <a:lumMod val="90000"/>
                            <a:lumOff val="10000"/>
                          </a:schemeClr>
                        </a:solidFill>
                      </a:endParaRPr>
                    </a:p>
                  </a:txBody>
                  <a:tcPr/>
                </a:tc>
                <a:extLst>
                  <a:ext uri="{0D108BD9-81ED-4DB2-BD59-A6C34878D82A}">
                    <a16:rowId xmlns:a16="http://schemas.microsoft.com/office/drawing/2014/main" val="1494907139"/>
                  </a:ext>
                </a:extLst>
              </a:tr>
              <a:tr h="2370686">
                <a:tc>
                  <a:txBody>
                    <a:bodyPr/>
                    <a:lstStyle/>
                    <a:p>
                      <a:endParaRPr lang="en-US" dirty="0"/>
                    </a:p>
                    <a:p>
                      <a:pPr algn="ctr"/>
                      <a:endParaRPr lang="en-GB" b="0" dirty="0"/>
                    </a:p>
                    <a:p>
                      <a:pPr algn="ctr"/>
                      <a:r>
                        <a:rPr lang="en-GB" b="1" dirty="0"/>
                        <a:t>Training sessions,</a:t>
                      </a:r>
                    </a:p>
                    <a:p>
                      <a:pPr algn="ctr"/>
                      <a:r>
                        <a:rPr lang="en-GB" b="1" dirty="0"/>
                        <a:t>visual signs and</a:t>
                      </a:r>
                    </a:p>
                    <a:p>
                      <a:pPr algn="ctr"/>
                      <a:r>
                        <a:rPr lang="en-GB" b="1" dirty="0"/>
                        <a:t>communication apps.</a:t>
                      </a:r>
                    </a:p>
                  </a:txBody>
                  <a:tcPr>
                    <a:solidFill>
                      <a:schemeClr val="bg1"/>
                    </a:solidFill>
                  </a:tcPr>
                </a:tc>
                <a:extLst>
                  <a:ext uri="{0D108BD9-81ED-4DB2-BD59-A6C34878D82A}">
                    <a16:rowId xmlns:a16="http://schemas.microsoft.com/office/drawing/2014/main" val="2182514760"/>
                  </a:ext>
                </a:extLst>
              </a:tr>
            </a:tbl>
          </a:graphicData>
        </a:graphic>
      </p:graphicFrame>
      <p:graphicFrame>
        <p:nvGraphicFramePr>
          <p:cNvPr id="8" name="Таблица 7">
            <a:extLst>
              <a:ext uri="{FF2B5EF4-FFF2-40B4-BE49-F238E27FC236}">
                <a16:creationId xmlns:a16="http://schemas.microsoft.com/office/drawing/2014/main" id="{565A7FBA-F12F-26AC-97D8-EBE0BD36F6EC}"/>
              </a:ext>
            </a:extLst>
          </p:cNvPr>
          <p:cNvGraphicFramePr>
            <a:graphicFrameLocks noGrp="1"/>
          </p:cNvGraphicFramePr>
          <p:nvPr>
            <p:extLst>
              <p:ext uri="{D42A27DB-BD31-4B8C-83A1-F6EECF244321}">
                <p14:modId xmlns:p14="http://schemas.microsoft.com/office/powerpoint/2010/main" val="1282314413"/>
              </p:ext>
            </p:extLst>
          </p:nvPr>
        </p:nvGraphicFramePr>
        <p:xfrm>
          <a:off x="9236954" y="1492862"/>
          <a:ext cx="2515553" cy="2717631"/>
        </p:xfrm>
        <a:graphic>
          <a:graphicData uri="http://schemas.openxmlformats.org/drawingml/2006/table">
            <a:tbl>
              <a:tblPr firstRow="1" bandRow="1">
                <a:tableStyleId>{C4B1156A-380E-4F78-BDF5-A606A8083BF9}</a:tableStyleId>
              </a:tblPr>
              <a:tblGrid>
                <a:gridCol w="2515553">
                  <a:extLst>
                    <a:ext uri="{9D8B030D-6E8A-4147-A177-3AD203B41FA5}">
                      <a16:colId xmlns:a16="http://schemas.microsoft.com/office/drawing/2014/main" val="3511647625"/>
                    </a:ext>
                  </a:extLst>
                </a:gridCol>
              </a:tblGrid>
              <a:tr h="371955">
                <a:tc>
                  <a:txBody>
                    <a:bodyPr/>
                    <a:lstStyle/>
                    <a:p>
                      <a:r>
                        <a:rPr lang="en-US" dirty="0"/>
                        <a:t>             </a:t>
                      </a:r>
                      <a:r>
                        <a:rPr lang="en-US" dirty="0">
                          <a:solidFill>
                            <a:schemeClr val="tx2">
                              <a:lumMod val="90000"/>
                              <a:lumOff val="10000"/>
                            </a:schemeClr>
                          </a:solidFill>
                        </a:rPr>
                        <a:t>RECEIVER</a:t>
                      </a:r>
                      <a:endParaRPr lang="en-GB" dirty="0">
                        <a:solidFill>
                          <a:schemeClr val="tx2">
                            <a:lumMod val="90000"/>
                            <a:lumOff val="10000"/>
                          </a:schemeClr>
                        </a:solidFill>
                      </a:endParaRPr>
                    </a:p>
                  </a:txBody>
                  <a:tcPr/>
                </a:tc>
                <a:extLst>
                  <a:ext uri="{0D108BD9-81ED-4DB2-BD59-A6C34878D82A}">
                    <a16:rowId xmlns:a16="http://schemas.microsoft.com/office/drawing/2014/main" val="3138222701"/>
                  </a:ext>
                </a:extLst>
              </a:tr>
              <a:tr h="2345676">
                <a:tc>
                  <a:txBody>
                    <a:bodyPr/>
                    <a:lstStyle/>
                    <a:p>
                      <a:endParaRPr lang="en-US" dirty="0"/>
                    </a:p>
                    <a:p>
                      <a:endParaRPr lang="en-GB" dirty="0"/>
                    </a:p>
                    <a:p>
                      <a:pPr algn="ctr"/>
                      <a:r>
                        <a:rPr lang="en-GB" b="1" dirty="0"/>
                        <a:t>Employees understand instructions correctly.</a:t>
                      </a:r>
                    </a:p>
                  </a:txBody>
                  <a:tcPr>
                    <a:solidFill>
                      <a:schemeClr val="bg1"/>
                    </a:solidFill>
                  </a:tcPr>
                </a:tc>
                <a:extLst>
                  <a:ext uri="{0D108BD9-81ED-4DB2-BD59-A6C34878D82A}">
                    <a16:rowId xmlns:a16="http://schemas.microsoft.com/office/drawing/2014/main" val="2390077749"/>
                  </a:ext>
                </a:extLst>
              </a:tr>
            </a:tbl>
          </a:graphicData>
        </a:graphic>
      </p:graphicFrame>
      <p:pic>
        <p:nvPicPr>
          <p:cNvPr id="10" name="Рисунок 9" descr="Стрелка вправо со сплошной заливкой">
            <a:extLst>
              <a:ext uri="{FF2B5EF4-FFF2-40B4-BE49-F238E27FC236}">
                <a16:creationId xmlns:a16="http://schemas.microsoft.com/office/drawing/2014/main" id="{EAE05B5E-8EFB-AC9C-A392-8544A96E4A1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823761" y="3079399"/>
            <a:ext cx="457200" cy="457200"/>
          </a:xfrm>
          <a:prstGeom prst="rect">
            <a:avLst/>
          </a:prstGeom>
        </p:spPr>
      </p:pic>
      <p:pic>
        <p:nvPicPr>
          <p:cNvPr id="11" name="Рисунок 10" descr="Стрелка вправо со сплошной заливкой">
            <a:extLst>
              <a:ext uri="{FF2B5EF4-FFF2-40B4-BE49-F238E27FC236}">
                <a16:creationId xmlns:a16="http://schemas.microsoft.com/office/drawing/2014/main" id="{CD2D1B01-87A7-1693-AD52-2457CFFBA87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31360" y="3079399"/>
            <a:ext cx="457200" cy="457200"/>
          </a:xfrm>
          <a:prstGeom prst="rect">
            <a:avLst/>
          </a:prstGeom>
        </p:spPr>
      </p:pic>
      <p:pic>
        <p:nvPicPr>
          <p:cNvPr id="12" name="Рисунок 11" descr="Стрелка вправо со сплошной заливкой">
            <a:extLst>
              <a:ext uri="{FF2B5EF4-FFF2-40B4-BE49-F238E27FC236}">
                <a16:creationId xmlns:a16="http://schemas.microsoft.com/office/drawing/2014/main" id="{B88F5476-D85A-FCDA-97E9-EECA889E59E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729575" y="3027853"/>
            <a:ext cx="457200" cy="457200"/>
          </a:xfrm>
          <a:prstGeom prst="rect">
            <a:avLst/>
          </a:prstGeom>
        </p:spPr>
      </p:pic>
      <p:pic>
        <p:nvPicPr>
          <p:cNvPr id="14" name="Рисунок 13" descr="Пользователь со сплошной заливкой">
            <a:extLst>
              <a:ext uri="{FF2B5EF4-FFF2-40B4-BE49-F238E27FC236}">
                <a16:creationId xmlns:a16="http://schemas.microsoft.com/office/drawing/2014/main" id="{844424E7-C81C-6CC9-37B8-B5E298DDB19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384710" y="1866743"/>
            <a:ext cx="447120" cy="447120"/>
          </a:xfrm>
          <a:prstGeom prst="rect">
            <a:avLst/>
          </a:prstGeom>
        </p:spPr>
      </p:pic>
      <p:pic>
        <p:nvPicPr>
          <p:cNvPr id="15" name="Рисунок 14" descr="Пользователь со сплошной заливкой">
            <a:extLst>
              <a:ext uri="{FF2B5EF4-FFF2-40B4-BE49-F238E27FC236}">
                <a16:creationId xmlns:a16="http://schemas.microsoft.com/office/drawing/2014/main" id="{5CF15013-1BA2-DFC6-8120-9ECD5FF0CEC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233200" y="1929408"/>
            <a:ext cx="459891" cy="459891"/>
          </a:xfrm>
          <a:prstGeom prst="rect">
            <a:avLst/>
          </a:prstGeom>
        </p:spPr>
      </p:pic>
      <p:pic>
        <p:nvPicPr>
          <p:cNvPr id="17" name="Рисунок 16" descr="Документ со сплошной заливкой">
            <a:extLst>
              <a:ext uri="{FF2B5EF4-FFF2-40B4-BE49-F238E27FC236}">
                <a16:creationId xmlns:a16="http://schemas.microsoft.com/office/drawing/2014/main" id="{499A87FF-CFD5-A9CE-BE6E-B8674472CD2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119384" y="1866743"/>
            <a:ext cx="464405" cy="464405"/>
          </a:xfrm>
          <a:prstGeom prst="rect">
            <a:avLst/>
          </a:prstGeom>
        </p:spPr>
      </p:pic>
      <p:pic>
        <p:nvPicPr>
          <p:cNvPr id="19" name="Рисунок 18" descr="Пользователи со сплошной заливкой">
            <a:extLst>
              <a:ext uri="{FF2B5EF4-FFF2-40B4-BE49-F238E27FC236}">
                <a16:creationId xmlns:a16="http://schemas.microsoft.com/office/drawing/2014/main" id="{CFEC607F-4A90-CDBE-071E-00ABFC68714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016359" y="1878319"/>
            <a:ext cx="585222" cy="585222"/>
          </a:xfrm>
          <a:prstGeom prst="rect">
            <a:avLst/>
          </a:prstGeom>
        </p:spPr>
      </p:pic>
      <p:graphicFrame>
        <p:nvGraphicFramePr>
          <p:cNvPr id="20" name="Таблица 19">
            <a:extLst>
              <a:ext uri="{FF2B5EF4-FFF2-40B4-BE49-F238E27FC236}">
                <a16:creationId xmlns:a16="http://schemas.microsoft.com/office/drawing/2014/main" id="{2958CA04-EF4C-940F-8973-30E56E1F8559}"/>
              </a:ext>
            </a:extLst>
          </p:cNvPr>
          <p:cNvGraphicFramePr>
            <a:graphicFrameLocks noGrp="1"/>
          </p:cNvGraphicFramePr>
          <p:nvPr>
            <p:extLst>
              <p:ext uri="{D42A27DB-BD31-4B8C-83A1-F6EECF244321}">
                <p14:modId xmlns:p14="http://schemas.microsoft.com/office/powerpoint/2010/main" val="4294270328"/>
              </p:ext>
            </p:extLst>
          </p:nvPr>
        </p:nvGraphicFramePr>
        <p:xfrm>
          <a:off x="455948" y="4399900"/>
          <a:ext cx="11233391" cy="2303346"/>
        </p:xfrm>
        <a:graphic>
          <a:graphicData uri="http://schemas.openxmlformats.org/drawingml/2006/table">
            <a:tbl>
              <a:tblPr firstRow="1" bandRow="1">
                <a:tableStyleId>{D27102A9-8310-4765-A935-A1911B00CA55}</a:tableStyleId>
              </a:tblPr>
              <a:tblGrid>
                <a:gridCol w="11233391">
                  <a:extLst>
                    <a:ext uri="{9D8B030D-6E8A-4147-A177-3AD203B41FA5}">
                      <a16:colId xmlns:a16="http://schemas.microsoft.com/office/drawing/2014/main" val="3007166878"/>
                    </a:ext>
                  </a:extLst>
                </a:gridCol>
              </a:tblGrid>
              <a:tr h="2303346">
                <a:tc>
                  <a:txBody>
                    <a:bodyPr/>
                    <a:lstStyle/>
                    <a:p>
                      <a:pPr marL="0" indent="0">
                        <a:buFont typeface="Arial" panose="020B0604020202020204" pitchFamily="34" charset="0"/>
                        <a:buNone/>
                      </a:pPr>
                      <a:r>
                        <a:rPr lang="en-US" dirty="0">
                          <a:solidFill>
                            <a:schemeClr val="tx2">
                              <a:lumMod val="90000"/>
                              <a:lumOff val="10000"/>
                            </a:schemeClr>
                          </a:solidFill>
                        </a:rPr>
                        <a:t>      </a:t>
                      </a:r>
                      <a:r>
                        <a:rPr lang="en-US" dirty="0">
                          <a:solidFill>
                            <a:schemeClr val="tx1"/>
                          </a:solidFill>
                        </a:rPr>
                        <a:t>CONCLUSION</a:t>
                      </a:r>
                    </a:p>
                    <a:p>
                      <a:pPr marL="285750" indent="-285750" algn="l">
                        <a:buFont typeface="Arial" panose="020B0604020202020204" pitchFamily="34" charset="0"/>
                        <a:buChar char="•"/>
                      </a:pPr>
                      <a:r>
                        <a:rPr lang="en-GB" b="0" dirty="0">
                          <a:solidFill>
                            <a:schemeClr val="tx1"/>
                          </a:solidFill>
                        </a:rPr>
                        <a:t>Age differences can create communication barriers.</a:t>
                      </a:r>
                    </a:p>
                    <a:p>
                      <a:pPr marL="285750" indent="-285750" algn="l">
                        <a:buFont typeface="Arial" panose="020B0604020202020204" pitchFamily="34" charset="0"/>
                        <a:buChar char="•"/>
                      </a:pPr>
                      <a:endParaRPr lang="en-GB" b="0" dirty="0">
                        <a:solidFill>
                          <a:schemeClr val="tx1"/>
                        </a:solidFill>
                      </a:endParaRPr>
                    </a:p>
                    <a:p>
                      <a:pPr marL="285750" indent="-285750" algn="l">
                        <a:buFont typeface="Arial" panose="020B0604020202020204" pitchFamily="34" charset="0"/>
                        <a:buChar char="•"/>
                      </a:pPr>
                      <a:r>
                        <a:rPr lang="en-GB" b="0" dirty="0">
                          <a:solidFill>
                            <a:schemeClr val="tx1"/>
                          </a:solidFill>
                        </a:rPr>
                        <a:t>Adapting the SMCR elements improves workplace communication.</a:t>
                      </a:r>
                    </a:p>
                    <a:p>
                      <a:pPr marL="285750" indent="-285750" algn="l">
                        <a:buFont typeface="Arial" panose="020B0604020202020204" pitchFamily="34" charset="0"/>
                        <a:buChar char="•"/>
                      </a:pPr>
                      <a:endParaRPr lang="en-GB" b="0" dirty="0">
                        <a:solidFill>
                          <a:schemeClr val="tx1"/>
                        </a:solidFill>
                      </a:endParaRPr>
                    </a:p>
                    <a:p>
                      <a:pPr marL="285750" indent="-285750" algn="l">
                        <a:buFont typeface="Arial" panose="020B0604020202020204" pitchFamily="34" charset="0"/>
                        <a:buChar char="•"/>
                      </a:pPr>
                      <a:r>
                        <a:rPr lang="en-GB" b="0" dirty="0">
                          <a:solidFill>
                            <a:schemeClr val="tx1"/>
                          </a:solidFill>
                        </a:rPr>
                        <a:t>Better communication reduces errors, improves food quality and strengthens teamwork.</a:t>
                      </a:r>
                      <a:endParaRPr lang="ru-RU" b="0" dirty="0">
                        <a:solidFill>
                          <a:schemeClr val="tx1"/>
                        </a:solidFill>
                      </a:endParaRPr>
                    </a:p>
                  </a:txBody>
                  <a:tcPr/>
                </a:tc>
                <a:extLst>
                  <a:ext uri="{0D108BD9-81ED-4DB2-BD59-A6C34878D82A}">
                    <a16:rowId xmlns:a16="http://schemas.microsoft.com/office/drawing/2014/main" val="1609892617"/>
                  </a:ext>
                </a:extLst>
              </a:tr>
            </a:tbl>
          </a:graphicData>
        </a:graphic>
      </p:graphicFrame>
    </p:spTree>
    <p:extLst>
      <p:ext uri="{BB962C8B-B14F-4D97-AF65-F5344CB8AC3E}">
        <p14:creationId xmlns:p14="http://schemas.microsoft.com/office/powerpoint/2010/main" val="25133556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a:xfrm>
            <a:off x="-610" y="266766"/>
            <a:ext cx="12192305" cy="919077"/>
          </a:xfrm>
        </p:spPr>
        <p:txBody>
          <a:bodyPr vert="horz" lIns="91440" tIns="45720" rIns="91440" bIns="45720" rtlCol="0" anchor="b">
            <a:noAutofit/>
          </a:bodyPr>
          <a:lstStyle/>
          <a:p>
            <a:pPr algn="ctr"/>
            <a:r>
              <a:rPr lang="en-GB" sz="4000" b="1" dirty="0"/>
              <a:t>Overall conclusion- Flight Foods case study</a:t>
            </a:r>
            <a:r>
              <a:rPr lang="en-GB" sz="4000" dirty="0"/>
              <a:t>.</a:t>
            </a:r>
            <a:br>
              <a:rPr lang="en-GB" sz="4000" dirty="0"/>
            </a:br>
            <a:endParaRPr lang="en-US" sz="4000" kern="1200" dirty="0"/>
          </a:p>
        </p:txBody>
      </p:sp>
      <p:grpSp>
        <p:nvGrpSpPr>
          <p:cNvPr id="14" name="Group 13">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21" name="Freeform: Shape 20">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Slide Number Placeholder 4">
            <a:extLst>
              <a:ext uri="{FF2B5EF4-FFF2-40B4-BE49-F238E27FC236}">
                <a16:creationId xmlns:a16="http://schemas.microsoft.com/office/drawing/2014/main" id="{CC452BA6-24C0-3379-6A0C-7F607269FDD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454682FA-2E9E-4DCC-AFA0-70701551065F}" type="slidenum">
              <a:rPr lang="en-US" smtClean="0">
                <a:solidFill>
                  <a:schemeClr val="tx1">
                    <a:tint val="75000"/>
                  </a:schemeClr>
                </a:solidFill>
              </a:rPr>
              <a:pPr>
                <a:spcAft>
                  <a:spcPts val="600"/>
                </a:spcAft>
              </a:pPr>
              <a:t>27</a:t>
            </a:fld>
            <a:endParaRPr lang="en-US" dirty="0">
              <a:solidFill>
                <a:schemeClr val="tx1">
                  <a:tint val="75000"/>
                </a:schemeClr>
              </a:solidFill>
            </a:endParaRPr>
          </a:p>
        </p:txBody>
      </p:sp>
      <p:sp>
        <p:nvSpPr>
          <p:cNvPr id="3" name="TextBox 2">
            <a:extLst>
              <a:ext uri="{FF2B5EF4-FFF2-40B4-BE49-F238E27FC236}">
                <a16:creationId xmlns:a16="http://schemas.microsoft.com/office/drawing/2014/main" id="{C200A02E-D251-FD46-D7D2-D27C1015DACA}"/>
              </a:ext>
            </a:extLst>
          </p:cNvPr>
          <p:cNvSpPr txBox="1"/>
          <p:nvPr/>
        </p:nvSpPr>
        <p:spPr>
          <a:xfrm>
            <a:off x="228294" y="624621"/>
            <a:ext cx="11518795" cy="6309420"/>
          </a:xfrm>
          <a:prstGeom prst="rect">
            <a:avLst/>
          </a:prstGeom>
          <a:noFill/>
        </p:spPr>
        <p:txBody>
          <a:bodyPr wrap="square" rtlCol="0">
            <a:spAutoFit/>
          </a:bodyPr>
          <a:lstStyle/>
          <a:p>
            <a:pPr algn="just"/>
            <a:r>
              <a:rPr lang="en-GB" sz="2400" b="1" dirty="0"/>
              <a:t>The flight Food LTD case study identified several communication barrier.</a:t>
            </a:r>
            <a:endParaRPr lang="en-US" sz="2400" b="1" dirty="0"/>
          </a:p>
          <a:p>
            <a:pPr marL="285750" indent="-285750" algn="just">
              <a:buFont typeface="Arial" panose="020B0604020202020204" pitchFamily="34" charset="0"/>
              <a:buChar char="•"/>
            </a:pPr>
            <a:r>
              <a:rPr lang="en-US" sz="2000" b="1" dirty="0"/>
              <a:t>Environmental Noise: </a:t>
            </a:r>
            <a:r>
              <a:rPr lang="en-GB" sz="2000" dirty="0"/>
              <a:t>Introductions were difficult to hear.</a:t>
            </a:r>
            <a:endParaRPr lang="en-US" sz="2000" dirty="0"/>
          </a:p>
          <a:p>
            <a:pPr algn="just"/>
            <a:r>
              <a:rPr lang="en-US" sz="2000" b="1" dirty="0"/>
              <a:t> Solution:</a:t>
            </a:r>
            <a:r>
              <a:rPr lang="en-GB" sz="2000" b="1" dirty="0"/>
              <a:t> </a:t>
            </a:r>
            <a:r>
              <a:rPr lang="en-GB" sz="2000" dirty="0"/>
              <a:t>Clearer communication and written/visual instruction.</a:t>
            </a:r>
            <a:r>
              <a:rPr lang="en-US" sz="2000" dirty="0"/>
              <a:t> </a:t>
            </a:r>
          </a:p>
          <a:p>
            <a:pPr algn="just"/>
            <a:endParaRPr lang="en-US" sz="2000" dirty="0"/>
          </a:p>
          <a:p>
            <a:pPr marL="285750" indent="-285750" algn="just">
              <a:buFont typeface="Arial" panose="020B0604020202020204" pitchFamily="34" charset="0"/>
              <a:buChar char="•"/>
            </a:pPr>
            <a:r>
              <a:rPr lang="en-US" sz="2000" b="1" dirty="0"/>
              <a:t>Language barrier: </a:t>
            </a:r>
            <a:r>
              <a:rPr lang="en-US" sz="2000" dirty="0"/>
              <a:t>Employees misunderstood instructions.</a:t>
            </a:r>
          </a:p>
          <a:p>
            <a:pPr algn="just"/>
            <a:r>
              <a:rPr lang="en-US" sz="2000" b="1" dirty="0"/>
              <a:t>Solution:</a:t>
            </a:r>
            <a:r>
              <a:rPr lang="en-US" sz="2000" dirty="0"/>
              <a:t> </a:t>
            </a:r>
            <a:r>
              <a:rPr lang="en-GB" sz="2000" dirty="0"/>
              <a:t>Simple language , visual and demonstrations. </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US" sz="2000" b="1" dirty="0"/>
              <a:t>Cultural Differences: </a:t>
            </a:r>
            <a:r>
              <a:rPr lang="en-US" sz="2000" dirty="0"/>
              <a:t>Different communication styles.</a:t>
            </a:r>
          </a:p>
          <a:p>
            <a:pPr algn="just"/>
            <a:r>
              <a:rPr lang="en-GB" sz="2000" b="1" dirty="0"/>
              <a:t> Solution</a:t>
            </a:r>
            <a:r>
              <a:rPr lang="en-GB" sz="2000" dirty="0"/>
              <a:t>: Cultural awareness and teamwork.</a:t>
            </a:r>
          </a:p>
          <a:p>
            <a:pPr algn="just"/>
            <a:endParaRPr lang="en-GB" sz="2000" dirty="0"/>
          </a:p>
          <a:p>
            <a:pPr marL="285750" indent="-285750" algn="just">
              <a:buFont typeface="Arial" panose="020B0604020202020204" pitchFamily="34" charset="0"/>
              <a:buChar char="•"/>
            </a:pPr>
            <a:r>
              <a:rPr lang="en-GB" sz="2000" b="1" dirty="0"/>
              <a:t>Emotional Barrier: </a:t>
            </a:r>
            <a:r>
              <a:rPr lang="en-GB" sz="2000" dirty="0"/>
              <a:t>Gary’s stress caused misunderstanding.</a:t>
            </a:r>
          </a:p>
          <a:p>
            <a:pPr algn="just"/>
            <a:r>
              <a:rPr lang="en-GB" sz="2000" b="1" dirty="0"/>
              <a:t> Solution: </a:t>
            </a:r>
            <a:r>
              <a:rPr lang="en-GB" sz="2000" dirty="0"/>
              <a:t>Calm communication, and regular feedback using Schramm’s Model</a:t>
            </a:r>
            <a:r>
              <a:rPr lang="en-GB" sz="2000" b="1" dirty="0"/>
              <a:t>.</a:t>
            </a:r>
          </a:p>
          <a:p>
            <a:pPr algn="just"/>
            <a:endParaRPr lang="en-GB" sz="2000" b="1" dirty="0"/>
          </a:p>
          <a:p>
            <a:pPr marL="285750" indent="-285750" algn="just">
              <a:buFont typeface="Arial" panose="020B0604020202020204" pitchFamily="34" charset="0"/>
              <a:buChar char="•"/>
            </a:pPr>
            <a:r>
              <a:rPr lang="en-GB" sz="2000" b="1" dirty="0"/>
              <a:t>Age Differences: </a:t>
            </a:r>
            <a:r>
              <a:rPr lang="en-GB" sz="2000" dirty="0"/>
              <a:t>Different experiences and communication style.</a:t>
            </a:r>
          </a:p>
          <a:p>
            <a:pPr algn="just"/>
            <a:r>
              <a:rPr lang="en-GB" sz="2000" b="1" dirty="0"/>
              <a:t> Solution</a:t>
            </a:r>
            <a:r>
              <a:rPr lang="en-GB" sz="2000" dirty="0"/>
              <a:t>: Training and mentoring.</a:t>
            </a:r>
            <a:endParaRPr lang="en-GB" dirty="0"/>
          </a:p>
          <a:p>
            <a:pPr algn="just">
              <a:lnSpc>
                <a:spcPct val="150000"/>
              </a:lnSpc>
            </a:pPr>
            <a:r>
              <a:rPr lang="en-GB" dirty="0"/>
              <a:t>Communication Model.</a:t>
            </a:r>
          </a:p>
          <a:p>
            <a:pPr algn="just"/>
            <a:r>
              <a:rPr lang="en-GB" dirty="0"/>
              <a:t>Overall, these barrier reduced communication effectiveness and contributed to food safety issue and customer complains. By improving communication, training , teamwork , feedback, Flight food can reduce misunderstandings, improve performance, maintain higher food safety standards and increase customer satisfaction.</a:t>
            </a:r>
          </a:p>
        </p:txBody>
      </p:sp>
    </p:spTree>
    <p:extLst>
      <p:ext uri="{BB962C8B-B14F-4D97-AF65-F5344CB8AC3E}">
        <p14:creationId xmlns:p14="http://schemas.microsoft.com/office/powerpoint/2010/main" val="4222689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a:xfrm>
            <a:off x="2886171" y="364885"/>
            <a:ext cx="5457548" cy="826603"/>
          </a:xfrm>
        </p:spPr>
        <p:txBody>
          <a:bodyPr vert="horz" lIns="91440" tIns="45720" rIns="91440" bIns="45720" rtlCol="0" anchor="b">
            <a:normAutofit/>
          </a:bodyPr>
          <a:lstStyle/>
          <a:p>
            <a:pPr algn="ctr"/>
            <a:r>
              <a:rPr lang="en-US" kern="1200" dirty="0">
                <a:latin typeface="+mj-lt"/>
                <a:ea typeface="+mj-ea"/>
                <a:cs typeface="+mj-cs"/>
              </a:rPr>
              <a:t>REFERENCES</a:t>
            </a:r>
          </a:p>
        </p:txBody>
      </p:sp>
      <p:grpSp>
        <p:nvGrpSpPr>
          <p:cNvPr id="14" name="Group 1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1AF626E4-620B-A3A2-556E-62DC4B7EB08F}"/>
              </a:ext>
            </a:extLst>
          </p:cNvPr>
          <p:cNvSpPr txBox="1"/>
          <p:nvPr/>
        </p:nvSpPr>
        <p:spPr>
          <a:xfrm>
            <a:off x="1179226" y="1342906"/>
            <a:ext cx="10034874" cy="4864219"/>
          </a:xfrm>
          <a:prstGeom prst="rect">
            <a:avLst/>
          </a:prstGeom>
        </p:spPr>
        <p:txBody>
          <a:bodyPr vert="horz" lIns="91440" tIns="45720" rIns="91440" bIns="45720" rtlCol="0">
            <a:normAutofit/>
          </a:bodyPr>
          <a:lstStyle/>
          <a:p>
            <a:pPr marL="228600" indent="-171450" algn="just">
              <a:lnSpc>
                <a:spcPct val="90000"/>
              </a:lnSpc>
              <a:spcAft>
                <a:spcPts val="600"/>
              </a:spcAft>
              <a:buFont typeface="Arial" panose="020B0604020202020204" pitchFamily="34" charset="0"/>
              <a:buChar char="•"/>
            </a:pPr>
            <a:r>
              <a:rPr lang="en-US" sz="1400" dirty="0"/>
              <a:t>ACAS (2024) </a:t>
            </a:r>
            <a:r>
              <a:rPr lang="en-US" sz="1400" i="1" dirty="0"/>
              <a:t>Effective communication in the workplace</a:t>
            </a:r>
            <a:r>
              <a:rPr lang="en-US" sz="1400" dirty="0"/>
              <a:t>. Available at: </a:t>
            </a:r>
            <a:r>
              <a:rPr lang="en-US" sz="1400" dirty="0">
                <a:hlinkClick r:id="rId3"/>
              </a:rPr>
              <a:t>https://www.acas.org.uk</a:t>
            </a:r>
            <a:r>
              <a:rPr lang="en-US" sz="1400" dirty="0"/>
              <a:t>  (Accessed: 1 August 2026).</a:t>
            </a:r>
          </a:p>
          <a:p>
            <a:pPr marL="228600" indent="-171450" algn="just">
              <a:lnSpc>
                <a:spcPct val="90000"/>
              </a:lnSpc>
              <a:spcAft>
                <a:spcPts val="600"/>
              </a:spcAft>
              <a:buFont typeface="Arial" panose="020B0604020202020204" pitchFamily="34" charset="0"/>
              <a:buChar char="•"/>
            </a:pPr>
            <a:r>
              <a:rPr lang="en-US" sz="1400" dirty="0"/>
              <a:t>Berlo, D.K. (1960) </a:t>
            </a:r>
            <a:r>
              <a:rPr lang="en-US" sz="1400" i="1" dirty="0"/>
              <a:t>The Process of Communication</a:t>
            </a:r>
            <a:r>
              <a:rPr lang="en-US" sz="1400" dirty="0"/>
              <a:t>: An Introduction to Theory and Practice. New York: Holt, Rinehart and Winston.</a:t>
            </a:r>
          </a:p>
          <a:p>
            <a:pPr marL="228600" indent="-171450" algn="just">
              <a:lnSpc>
                <a:spcPct val="90000"/>
              </a:lnSpc>
              <a:spcAft>
                <a:spcPts val="600"/>
              </a:spcAft>
              <a:buFont typeface="Arial" panose="020B0604020202020204" pitchFamily="34" charset="0"/>
              <a:buChar char="•"/>
            </a:pPr>
            <a:r>
              <a:rPr lang="en-US" sz="1400" dirty="0"/>
              <a:t>CIPD (2024) </a:t>
            </a:r>
            <a:r>
              <a:rPr lang="en-US" sz="1400" i="1" dirty="0"/>
              <a:t>Managing a multigenerational workforce</a:t>
            </a:r>
            <a:r>
              <a:rPr lang="en-US" sz="1400" dirty="0"/>
              <a:t>. Available at: </a:t>
            </a:r>
            <a:r>
              <a:rPr lang="en-US" sz="1400" dirty="0">
                <a:hlinkClick r:id="rId4"/>
              </a:rPr>
              <a:t>https://www.cipd.org</a:t>
            </a:r>
            <a:r>
              <a:rPr lang="en-US" sz="1400" dirty="0"/>
              <a:t>  (Accessed: 1 August 2026).</a:t>
            </a:r>
          </a:p>
          <a:p>
            <a:pPr marL="228600" indent="-171450" algn="just">
              <a:lnSpc>
                <a:spcPct val="90000"/>
              </a:lnSpc>
              <a:spcAft>
                <a:spcPts val="600"/>
              </a:spcAft>
              <a:buFont typeface="Arial" panose="020B0604020202020204" pitchFamily="34" charset="0"/>
              <a:buChar char="•"/>
            </a:pPr>
            <a:r>
              <a:rPr lang="en-GB" sz="1400" dirty="0"/>
              <a:t>Flight Foods Ltd. (n.d.). </a:t>
            </a:r>
            <a:r>
              <a:rPr lang="en-GB" sz="1400" i="1" dirty="0"/>
              <a:t>Flight Foods Case Study</a:t>
            </a:r>
            <a:r>
              <a:rPr lang="en-GB" sz="1400" dirty="0"/>
              <a:t>. University course material provided by the lecturer.</a:t>
            </a:r>
          </a:p>
          <a:p>
            <a:pPr marL="228600" indent="-171450" algn="just">
              <a:lnSpc>
                <a:spcPct val="90000"/>
              </a:lnSpc>
              <a:spcAft>
                <a:spcPts val="600"/>
              </a:spcAft>
              <a:buFont typeface="Arial" panose="020B0604020202020204" pitchFamily="34" charset="0"/>
              <a:buChar char="•"/>
            </a:pPr>
            <a:r>
              <a:rPr lang="en-US" sz="1400" dirty="0"/>
              <a:t>Food Standards Agency (n.d.) </a:t>
            </a:r>
            <a:r>
              <a:rPr lang="en-US" sz="1400" i="1" dirty="0"/>
              <a:t>Food hygiene for your business</a:t>
            </a:r>
            <a:r>
              <a:rPr lang="en-US" sz="1400" dirty="0"/>
              <a:t>. Available at: </a:t>
            </a:r>
            <a:r>
              <a:rPr lang="en-US" sz="1400" dirty="0">
                <a:hlinkClick r:id="rId5"/>
              </a:rPr>
              <a:t>https://www.food.gov.uk/business-guidance/</a:t>
            </a:r>
            <a:r>
              <a:rPr lang="en-US" sz="1400" dirty="0"/>
              <a:t>  (Accessed: 9 August 2026).</a:t>
            </a:r>
            <a:endParaRPr lang="en-GB" sz="1400" dirty="0"/>
          </a:p>
          <a:p>
            <a:pPr marL="228600" indent="-171450" algn="just">
              <a:lnSpc>
                <a:spcPct val="90000"/>
              </a:lnSpc>
              <a:spcAft>
                <a:spcPts val="600"/>
              </a:spcAft>
              <a:buFont typeface="Arial" panose="020B0604020202020204" pitchFamily="34" charset="0"/>
              <a:buChar char="•"/>
            </a:pPr>
            <a:r>
              <a:rPr lang="en-US" sz="1400" dirty="0"/>
              <a:t>FrequentFlyers.ru (2020) </a:t>
            </a:r>
            <a:r>
              <a:rPr lang="en-US" sz="1400" i="1" dirty="0"/>
              <a:t>Flight catering image</a:t>
            </a:r>
            <a:r>
              <a:rPr lang="en-US" sz="1400" dirty="0"/>
              <a:t>. Available at: https://www.frequentflyers.ru/wp-content/uploads/2020/09/dmefood1.jpg (Accessed: 1 August 2026). Available at: </a:t>
            </a:r>
            <a:r>
              <a:rPr lang="en-US" sz="1400" dirty="0">
                <a:hlinkClick r:id="rId6"/>
              </a:rPr>
              <a:t>https://www.frequentflyers.ru/wp-content/uploads/2020/09/dmefood1.jpg</a:t>
            </a:r>
            <a:r>
              <a:rPr lang="en-US" sz="1400" dirty="0"/>
              <a:t> </a:t>
            </a:r>
          </a:p>
          <a:p>
            <a:pPr marL="228600" indent="-171450" algn="just">
              <a:lnSpc>
                <a:spcPct val="90000"/>
              </a:lnSpc>
              <a:spcAft>
                <a:spcPts val="600"/>
              </a:spcAft>
              <a:buFont typeface="Arial" panose="020B0604020202020204" pitchFamily="34" charset="0"/>
              <a:buChar char="•"/>
            </a:pPr>
            <a:r>
              <a:rPr lang="en-US" sz="1400" dirty="0"/>
              <a:t>Health and Safety Executive (HSE) (2024) </a:t>
            </a:r>
            <a:r>
              <a:rPr lang="en-US" sz="1400" i="1" dirty="0"/>
              <a:t>Training and competence</a:t>
            </a:r>
            <a:r>
              <a:rPr lang="en-US" sz="1400" dirty="0"/>
              <a:t>. Available at: </a:t>
            </a:r>
            <a:r>
              <a:rPr lang="en-US" sz="1400" dirty="0">
                <a:hlinkClick r:id="rId7"/>
              </a:rPr>
              <a:t>https://www.hse.gov.uk</a:t>
            </a:r>
            <a:r>
              <a:rPr lang="en-US" sz="1400" dirty="0"/>
              <a:t>   (Accessed: 1 August 2026).</a:t>
            </a:r>
          </a:p>
          <a:p>
            <a:pPr marL="228600" indent="-171450" algn="just">
              <a:lnSpc>
                <a:spcPct val="90000"/>
              </a:lnSpc>
              <a:spcAft>
                <a:spcPts val="600"/>
              </a:spcAft>
              <a:buFont typeface="Arial" panose="020B0604020202020204" pitchFamily="34" charset="0"/>
              <a:buChar char="•"/>
            </a:pPr>
            <a:r>
              <a:rPr lang="en-US" sz="1400" dirty="0"/>
              <a:t>Health and safety Executive (HSE) (2026) </a:t>
            </a:r>
            <a:r>
              <a:rPr lang="en-US" sz="1400" i="1" dirty="0"/>
              <a:t>Employing migrant workers</a:t>
            </a:r>
            <a:r>
              <a:rPr lang="en-US" sz="1400" dirty="0"/>
              <a:t>: food manufacturing. Available at: </a:t>
            </a:r>
            <a:r>
              <a:rPr lang="en-US" sz="1400" dirty="0">
                <a:hlinkClick r:id="rId8"/>
              </a:rPr>
              <a:t>https://www.hse.gov.uk/food/migrant.htm</a:t>
            </a:r>
            <a:r>
              <a:rPr lang="en-US" sz="1400" dirty="0"/>
              <a:t>  (Accessed: 3 August 2026).</a:t>
            </a:r>
          </a:p>
          <a:p>
            <a:pPr marL="228600" indent="-171450" algn="just">
              <a:lnSpc>
                <a:spcPct val="90000"/>
              </a:lnSpc>
              <a:spcAft>
                <a:spcPts val="600"/>
              </a:spcAft>
              <a:buFont typeface="Arial" panose="020B0604020202020204" pitchFamily="34" charset="0"/>
              <a:buChar char="•"/>
            </a:pPr>
            <a:r>
              <a:rPr lang="en-US" sz="1400" dirty="0"/>
              <a:t>MindTools (2024) </a:t>
            </a:r>
            <a:r>
              <a:rPr lang="en-US" sz="1400" i="1" dirty="0"/>
              <a:t>Berlo’s SMCR Model</a:t>
            </a:r>
            <a:r>
              <a:rPr lang="en-US" sz="1400" dirty="0"/>
              <a:t>. Available at: </a:t>
            </a:r>
            <a:r>
              <a:rPr lang="en-US" sz="1400" dirty="0">
                <a:hlinkClick r:id="rId9"/>
              </a:rPr>
              <a:t>https://www.mindtools.com</a:t>
            </a:r>
            <a:r>
              <a:rPr lang="en-US" sz="1400" dirty="0"/>
              <a:t>    (Accessed: 1 August 2026).</a:t>
            </a:r>
          </a:p>
          <a:p>
            <a:pPr marL="228600" indent="-171450" algn="just">
              <a:lnSpc>
                <a:spcPct val="90000"/>
              </a:lnSpc>
              <a:spcAft>
                <a:spcPts val="600"/>
              </a:spcAft>
              <a:buFont typeface="Arial" panose="020B0604020202020204" pitchFamily="34" charset="0"/>
              <a:buChar char="•"/>
            </a:pPr>
            <a:r>
              <a:rPr lang="en-US" sz="1400" b="1" dirty="0" err="1"/>
              <a:t>Schramm,W</a:t>
            </a:r>
            <a:r>
              <a:rPr lang="en-US" sz="1400" b="1" dirty="0"/>
              <a:t>.(1954) </a:t>
            </a:r>
            <a:r>
              <a:rPr lang="en-US" sz="1400" i="1" dirty="0"/>
              <a:t>The Process and Effects of Mass Communication</a:t>
            </a:r>
            <a:r>
              <a:rPr lang="en-US" sz="1400" dirty="0"/>
              <a:t>. Urbana: University of Illinois Press.</a:t>
            </a:r>
          </a:p>
          <a:p>
            <a:pPr marL="171450" indent="-171450" algn="just">
              <a:buFont typeface="Arial" panose="020B0604020202020204" pitchFamily="34" charset="0"/>
              <a:buChar char="•"/>
            </a:pPr>
            <a:r>
              <a:rPr lang="en-GB" sz="1400" dirty="0"/>
              <a:t>World Health Organization. (2006). </a:t>
            </a:r>
            <a:r>
              <a:rPr lang="en-GB" sz="1400" i="1" dirty="0"/>
              <a:t>Five Keys to Safer Food Manual</a:t>
            </a:r>
            <a:r>
              <a:rPr lang="en-GB" sz="1400" dirty="0"/>
              <a:t>. Geneva: World Health Organization.</a:t>
            </a:r>
          </a:p>
          <a:p>
            <a:pPr marL="171450" indent="-171450">
              <a:buFont typeface="Arial" panose="020B0604020202020204" pitchFamily="34" charset="0"/>
              <a:buChar char="•"/>
            </a:pPr>
            <a:r>
              <a:rPr lang="en-US" sz="1400" dirty="0"/>
              <a:t>World Health Organization (2006) </a:t>
            </a:r>
            <a:r>
              <a:rPr lang="en-US" sz="1400" i="1" dirty="0"/>
              <a:t>Five Keys to Safer Food Manual</a:t>
            </a:r>
            <a:r>
              <a:rPr lang="en-US" sz="1400" dirty="0"/>
              <a:t>. Available at: </a:t>
            </a:r>
            <a:r>
              <a:rPr lang="en-US" sz="1400" dirty="0">
                <a:hlinkClick r:id="rId10"/>
              </a:rPr>
              <a:t>https://www.who.int/publications/i/item/</a:t>
            </a:r>
            <a:r>
              <a:rPr lang="en-US" sz="1400" dirty="0"/>
              <a:t> (Accessed: 9 August 2026).</a:t>
            </a:r>
          </a:p>
          <a:p>
            <a:pPr marL="171450" indent="-171450" algn="just">
              <a:buFont typeface="Arial" panose="020B0604020202020204" pitchFamily="34" charset="0"/>
              <a:buChar char="•"/>
            </a:pPr>
            <a:endParaRPr lang="en-GB" sz="1200" dirty="0">
              <a:latin typeface="Aptos" panose="020B0004020202020204" pitchFamily="34" charset="0"/>
            </a:endParaRPr>
          </a:p>
          <a:p>
            <a:pPr marL="285750" indent="-228600" algn="just">
              <a:lnSpc>
                <a:spcPct val="90000"/>
              </a:lnSpc>
              <a:spcAft>
                <a:spcPts val="600"/>
              </a:spcAft>
              <a:buFont typeface="Arial" panose="020B0604020202020204" pitchFamily="34" charset="0"/>
              <a:buChar char="•"/>
            </a:pPr>
            <a:endParaRPr lang="en-US" sz="1200" dirty="0">
              <a:solidFill>
                <a:schemeClr val="tx2"/>
              </a:solidFill>
            </a:endParaRPr>
          </a:p>
          <a:p>
            <a:pPr marL="285750" indent="-228600" algn="just">
              <a:lnSpc>
                <a:spcPct val="90000"/>
              </a:lnSpc>
              <a:spcAft>
                <a:spcPts val="600"/>
              </a:spcAft>
              <a:buFont typeface="Arial" panose="020B0604020202020204" pitchFamily="34" charset="0"/>
              <a:buChar char="•"/>
            </a:pPr>
            <a:endParaRPr lang="en-US" sz="1200" dirty="0">
              <a:solidFill>
                <a:schemeClr val="tx2"/>
              </a:solidFill>
            </a:endParaRPr>
          </a:p>
          <a:p>
            <a:pPr marL="285750" indent="-228600" algn="just">
              <a:lnSpc>
                <a:spcPct val="90000"/>
              </a:lnSpc>
              <a:spcAft>
                <a:spcPts val="600"/>
              </a:spcAft>
              <a:buFont typeface="Arial" panose="020B0604020202020204" pitchFamily="34" charset="0"/>
              <a:buChar char="•"/>
            </a:pPr>
            <a:endParaRPr lang="en-US" sz="1200" dirty="0">
              <a:solidFill>
                <a:schemeClr val="tx2"/>
              </a:solidFill>
            </a:endParaRPr>
          </a:p>
          <a:p>
            <a:pPr indent="-228600">
              <a:lnSpc>
                <a:spcPct val="90000"/>
              </a:lnSpc>
              <a:spcAft>
                <a:spcPts val="600"/>
              </a:spcAft>
              <a:buFont typeface="Arial" panose="020B0604020202020204" pitchFamily="34" charset="0"/>
              <a:buChar char="•"/>
            </a:pPr>
            <a:endParaRPr lang="en-US" sz="1300" dirty="0">
              <a:solidFill>
                <a:schemeClr val="tx2"/>
              </a:solidFill>
            </a:endParaRPr>
          </a:p>
        </p:txBody>
      </p:sp>
      <p:grpSp>
        <p:nvGrpSpPr>
          <p:cNvPr id="20" name="Group 1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1" name="Freeform: Shape 2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Slide Number Placeholder 4">
            <a:extLst>
              <a:ext uri="{FF2B5EF4-FFF2-40B4-BE49-F238E27FC236}">
                <a16:creationId xmlns:a16="http://schemas.microsoft.com/office/drawing/2014/main" id="{7FD9563E-3ADD-5E2A-A579-C29FCE26B09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454682FA-2E9E-4DCC-AFA0-70701551065F}" type="slidenum">
              <a:rPr lang="en-US" smtClean="0">
                <a:solidFill>
                  <a:schemeClr val="tx1">
                    <a:tint val="75000"/>
                  </a:schemeClr>
                </a:solidFill>
              </a:rPr>
              <a:pPr>
                <a:spcAft>
                  <a:spcPts val="600"/>
                </a:spcAft>
              </a:pPr>
              <a:t>28</a:t>
            </a:fld>
            <a:endParaRPr lang="en-US">
              <a:solidFill>
                <a:schemeClr val="tx1">
                  <a:tint val="75000"/>
                </a:schemeClr>
              </a:solidFill>
            </a:endParaRPr>
          </a:p>
        </p:txBody>
      </p:sp>
    </p:spTree>
    <p:extLst>
      <p:ext uri="{BB962C8B-B14F-4D97-AF65-F5344CB8AC3E}">
        <p14:creationId xmlns:p14="http://schemas.microsoft.com/office/powerpoint/2010/main" val="9491791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43D945-448E-1599-385C-523326B8F8F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5" name="Freeform: Shape 14">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0" name="Freeform: Shape 19">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A405636C-84FB-984E-25D1-0F3500757750}"/>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kern="1200" dirty="0">
                <a:latin typeface="+mj-lt"/>
                <a:ea typeface="+mj-ea"/>
                <a:cs typeface="+mj-cs"/>
              </a:rPr>
              <a:t>Questions?</a:t>
            </a:r>
          </a:p>
        </p:txBody>
      </p:sp>
      <p:sp>
        <p:nvSpPr>
          <p:cNvPr id="5" name="Slide Number Placeholder 4">
            <a:extLst>
              <a:ext uri="{FF2B5EF4-FFF2-40B4-BE49-F238E27FC236}">
                <a16:creationId xmlns:a16="http://schemas.microsoft.com/office/drawing/2014/main" id="{82AB40F7-6653-0291-29A7-5821B39DB8E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454682FA-2E9E-4DCC-AFA0-70701551065F}" type="slidenum">
              <a:rPr lang="en-US" smtClean="0">
                <a:solidFill>
                  <a:schemeClr val="tx1">
                    <a:tint val="75000"/>
                  </a:schemeClr>
                </a:solidFill>
              </a:rPr>
              <a:pPr>
                <a:spcAft>
                  <a:spcPts val="600"/>
                </a:spcAft>
              </a:pPr>
              <a:t>29</a:t>
            </a:fld>
            <a:endParaRPr lang="en-US">
              <a:solidFill>
                <a:schemeClr val="tx1">
                  <a:tint val="75000"/>
                </a:schemeClr>
              </a:solidFill>
            </a:endParaRPr>
          </a:p>
        </p:txBody>
      </p:sp>
    </p:spTree>
    <p:extLst>
      <p:ext uri="{BB962C8B-B14F-4D97-AF65-F5344CB8AC3E}">
        <p14:creationId xmlns:p14="http://schemas.microsoft.com/office/powerpoint/2010/main" val="382836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16008</TotalTime>
  <Words>2459</Words>
  <Application>Microsoft Office PowerPoint</Application>
  <PresentationFormat>Widescreen</PresentationFormat>
  <Paragraphs>437</Paragraphs>
  <Slides>29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Aptos</vt:lpstr>
      <vt:lpstr>Aptos Display</vt:lpstr>
      <vt:lpstr>Arial</vt:lpstr>
      <vt:lpstr>Calibri</vt:lpstr>
      <vt:lpstr>Helvetica Neue</vt:lpstr>
      <vt:lpstr>Office Theme</vt:lpstr>
      <vt:lpstr>LCLM4003 Effective Teamwork and Communication   </vt:lpstr>
      <vt:lpstr>Introduction</vt:lpstr>
      <vt:lpstr> </vt:lpstr>
      <vt:lpstr>Environmental Noise by Berlo </vt:lpstr>
      <vt:lpstr>Analysis</vt:lpstr>
      <vt:lpstr>Solutions</vt:lpstr>
      <vt:lpstr>Communication Model by Berlo after improvement </vt:lpstr>
      <vt:lpstr>Conclusion</vt:lpstr>
      <vt:lpstr>Cultural Barrier, The problem of Flight Foods Ltd</vt:lpstr>
      <vt:lpstr>Cultural Barrier using Berlo’s SMRC Model, Berlo(1960) </vt:lpstr>
      <vt:lpstr>PowerPoint Presentation</vt:lpstr>
      <vt:lpstr>Solution Using Berlo’s SMRC Model, Berlo(1960) </vt:lpstr>
      <vt:lpstr>Conclusion </vt:lpstr>
      <vt:lpstr>Emotional Communication Barrier </vt:lpstr>
      <vt:lpstr>Emotional Communication Barrier “current situation”.  </vt:lpstr>
      <vt:lpstr>   Solution Schramm’s Model.     </vt:lpstr>
      <vt:lpstr>PowerPoint Presentation</vt:lpstr>
      <vt:lpstr>PowerPoint Presentation</vt:lpstr>
      <vt:lpstr>PowerPoint Presentation</vt:lpstr>
      <vt:lpstr>BERLO'S SMCR MODEL BERLO'S SMCR MODEL BERLO'S SMCR MODEL                       BERLOS SMCR MODEL</vt:lpstr>
      <vt:lpstr>Solutions: How Flight Foods Can Improve Communication</vt:lpstr>
      <vt:lpstr>Conclusion </vt:lpstr>
      <vt:lpstr>Age / Generational Communication Barrier</vt:lpstr>
      <vt:lpstr>Age / Generational Communication Barrier</vt:lpstr>
      <vt:lpstr>Age / Generational Communication Barrier</vt:lpstr>
      <vt:lpstr>Age / Generational Communication Barrier</vt:lpstr>
      <vt:lpstr>Overall conclusion- Flight Foods case study. </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Elena Souskou</cp:lastModifiedBy>
  <cp:revision>57</cp:revision>
  <dcterms:created xsi:type="dcterms:W3CDTF">2025-03-30T08:53:31Z</dcterms:created>
  <dcterms:modified xsi:type="dcterms:W3CDTF">2026-08-10T08:47:32Z</dcterms:modified>
</cp:coreProperties>
</file>