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58" r:id="rId5"/>
    <p:sldId id="275" r:id="rId6"/>
    <p:sldId id="277" r:id="rId7"/>
    <p:sldId id="276" r:id="rId8"/>
    <p:sldId id="278" r:id="rId9"/>
    <p:sldId id="274" r:id="rId10"/>
    <p:sldId id="263" r:id="rId11"/>
    <p:sldId id="264" r:id="rId12"/>
    <p:sldId id="265" r:id="rId13"/>
    <p:sldId id="266" r:id="rId14"/>
    <p:sldId id="267" r:id="rId15"/>
    <p:sldId id="268" r:id="rId16"/>
    <p:sldId id="269" r:id="rId17"/>
    <p:sldId id="270" r:id="rId18"/>
    <p:sldId id="260" r:id="rId19"/>
    <p:sldId id="261" r:id="rId20"/>
    <p:sldId id="262" r:id="rId21"/>
    <p:sldId id="271" r:id="rId22"/>
    <p:sldId id="272" r:id="rId23"/>
    <p:sldId id="27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529"/>
    <p:restoredTop sz="94757"/>
  </p:normalViewPr>
  <p:slideViewPr>
    <p:cSldViewPr snapToGrid="0">
      <p:cViewPr varScale="1">
        <p:scale>
          <a:sx n="98" d="100"/>
          <a:sy n="98" d="100"/>
        </p:scale>
        <p:origin x="216"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760DF-F495-59FD-AA2A-294C3AC8509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72AFEF3-2A1B-0AB7-CE5B-663CE332EF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5FAC255-FF59-E082-FB82-AE0D899D6B31}"/>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5" name="Footer Placeholder 4">
            <a:extLst>
              <a:ext uri="{FF2B5EF4-FFF2-40B4-BE49-F238E27FC236}">
                <a16:creationId xmlns:a16="http://schemas.microsoft.com/office/drawing/2014/main" id="{76244350-F477-2197-BC0E-4208B11CE8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BEEBE1-AC0D-972D-D78E-15DDCF404786}"/>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24230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5E791-5296-A937-87B4-00156F8BBA3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F52D4D5-8BD9-849E-6E71-4E29C27151D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CD8E660-B3B3-170F-C0A9-2649CD34F015}"/>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5" name="Footer Placeholder 4">
            <a:extLst>
              <a:ext uri="{FF2B5EF4-FFF2-40B4-BE49-F238E27FC236}">
                <a16:creationId xmlns:a16="http://schemas.microsoft.com/office/drawing/2014/main" id="{92102C93-670B-C587-3AEE-E9DA30C6EA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3D4C4B-A36E-8652-5B08-B7C645FBB1A9}"/>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1186878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60A67-7642-1BED-6667-F0F9968026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757707D-6C5C-7FF7-A438-E91F45BB429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3F5A56A-1816-A4BC-95D3-C3B2558D3AE2}"/>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5" name="Footer Placeholder 4">
            <a:extLst>
              <a:ext uri="{FF2B5EF4-FFF2-40B4-BE49-F238E27FC236}">
                <a16:creationId xmlns:a16="http://schemas.microsoft.com/office/drawing/2014/main" id="{2390C6C1-805C-72F8-34E3-2BCE69AF12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C948B4-8AF3-8033-1A2B-4185AF793F94}"/>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4108735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EBA19-7235-9930-1E32-CB33E33E20C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65FB8A6-33A0-4589-CE43-9E9904A5A0E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4D11F27-EDC9-1450-919C-E5CED9C7F57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F78324F-A4B2-378F-37F1-27A131EA5BB7}"/>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6" name="Footer Placeholder 5">
            <a:extLst>
              <a:ext uri="{FF2B5EF4-FFF2-40B4-BE49-F238E27FC236}">
                <a16:creationId xmlns:a16="http://schemas.microsoft.com/office/drawing/2014/main" id="{CC8B6944-903E-7A73-5F5F-418E50FC2A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046A5-0F34-8D99-C8EF-5F2E2000F454}"/>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1339835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B7F6F-7095-4232-CC59-D9EF08FB82A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4A61244-68BD-3C3C-E750-C422E7CBA7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9AFF9A2-45D0-32E8-FF31-663CF9EF881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3B47A82-7892-7C86-D0AF-D786439219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007DCFE-CC56-8352-38B9-584F185E6E6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28D8194-939C-1F7A-7A6C-7847F3BCF778}"/>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8" name="Footer Placeholder 7">
            <a:extLst>
              <a:ext uri="{FF2B5EF4-FFF2-40B4-BE49-F238E27FC236}">
                <a16:creationId xmlns:a16="http://schemas.microsoft.com/office/drawing/2014/main" id="{7550EDC1-1CB9-1BB0-979D-4696AD075C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2B4E9D-F95A-BE83-8FEF-3351B32A607C}"/>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2962683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A3D3-6A9C-CEDD-C28F-631F842D817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E47679D-FC7C-FFD9-19EF-D11B0A223958}"/>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4" name="Footer Placeholder 3">
            <a:extLst>
              <a:ext uri="{FF2B5EF4-FFF2-40B4-BE49-F238E27FC236}">
                <a16:creationId xmlns:a16="http://schemas.microsoft.com/office/drawing/2014/main" id="{42797D95-6398-7A53-12AF-6905DFB699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E7E9AA5-0874-B68F-F4FB-E23B239057D5}"/>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1668123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65F5BB-55BF-A459-80AC-9CC251AC9BD9}"/>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3" name="Footer Placeholder 2">
            <a:extLst>
              <a:ext uri="{FF2B5EF4-FFF2-40B4-BE49-F238E27FC236}">
                <a16:creationId xmlns:a16="http://schemas.microsoft.com/office/drawing/2014/main" id="{7492B0C6-B725-2E52-1FD1-4F4BAB6505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71129B-74C5-D4EC-564B-16FB19BCAD02}"/>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353968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5DE37-9F40-0297-9FA7-BA939D0A5A0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D462BE2-F1E1-C515-B263-B6C13A1086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5670084-FE76-0FFE-ECFE-5754DC3204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7B0A52B-9B9B-E618-599B-F6AED4610CDD}"/>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6" name="Footer Placeholder 5">
            <a:extLst>
              <a:ext uri="{FF2B5EF4-FFF2-40B4-BE49-F238E27FC236}">
                <a16:creationId xmlns:a16="http://schemas.microsoft.com/office/drawing/2014/main" id="{CF4498F3-3356-20DF-B798-E1347E9C05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2AEEE6-609E-CC95-00CA-6ECB819FAF21}"/>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1820872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B1D0B-388F-4CCD-FACE-D9F8FF6283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1796B3D-F7D3-F45D-D6A4-1998E49079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F4154AF-2FA9-7D6D-E0BA-043FB764A0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A85191B-8AF3-0BF5-C72B-9796E86DA11F}"/>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6" name="Footer Placeholder 5">
            <a:extLst>
              <a:ext uri="{FF2B5EF4-FFF2-40B4-BE49-F238E27FC236}">
                <a16:creationId xmlns:a16="http://schemas.microsoft.com/office/drawing/2014/main" id="{5408E29F-BECA-7F1A-E8C6-DDAED881A8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808FCD-B73D-36FE-07A9-CA96A4B52211}"/>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2236361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8C09B-F0B6-E246-910B-C10FDAF5AB3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174D4C8-6F58-4D20-8250-D473CB2C61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E4A4CD6-EA10-AA0B-B122-A943D3814E12}"/>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5" name="Footer Placeholder 4">
            <a:extLst>
              <a:ext uri="{FF2B5EF4-FFF2-40B4-BE49-F238E27FC236}">
                <a16:creationId xmlns:a16="http://schemas.microsoft.com/office/drawing/2014/main" id="{27538CD1-EEB7-E91A-EBCE-78CACBA483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7AE4C6-5D34-CCBE-B0E2-22EABD2C1980}"/>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1136841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74755B-3ACE-C683-3B5A-99A562C3F82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70E4B07-D48D-B23D-E4D5-40BDD106E84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702B831-4DC7-46BF-9CF7-70CD08B1AC2C}"/>
              </a:ext>
            </a:extLst>
          </p:cNvPr>
          <p:cNvSpPr>
            <a:spLocks noGrp="1"/>
          </p:cNvSpPr>
          <p:nvPr>
            <p:ph type="dt" sz="half" idx="10"/>
          </p:nvPr>
        </p:nvSpPr>
        <p:spPr/>
        <p:txBody>
          <a:bodyPr/>
          <a:lstStyle/>
          <a:p>
            <a:fld id="{CC1A0C9E-AE13-9443-8912-EF8E4B4D2CE4}" type="datetimeFigureOut">
              <a:rPr lang="en-GB" smtClean="0"/>
              <a:t>05/07/2024</a:t>
            </a:fld>
            <a:endParaRPr lang="en-GB"/>
          </a:p>
        </p:txBody>
      </p:sp>
      <p:sp>
        <p:nvSpPr>
          <p:cNvPr id="5" name="Footer Placeholder 4">
            <a:extLst>
              <a:ext uri="{FF2B5EF4-FFF2-40B4-BE49-F238E27FC236}">
                <a16:creationId xmlns:a16="http://schemas.microsoft.com/office/drawing/2014/main" id="{464FD586-DB74-FF12-5144-0131BE47FB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F73706-0C0E-946E-9834-7DBD6BFF3C5B}"/>
              </a:ext>
            </a:extLst>
          </p:cNvPr>
          <p:cNvSpPr>
            <a:spLocks noGrp="1"/>
          </p:cNvSpPr>
          <p:nvPr>
            <p:ph type="sldNum" sz="quarter" idx="12"/>
          </p:nvPr>
        </p:nvSpPr>
        <p:spPr/>
        <p:txBody>
          <a:bodyPr/>
          <a:lstStyle/>
          <a:p>
            <a:fld id="{FF0B5FE9-95FC-BD43-B269-6A8C3D98A057}" type="slidenum">
              <a:rPr lang="en-GB" smtClean="0"/>
              <a:t>‹#›</a:t>
            </a:fld>
            <a:endParaRPr lang="en-GB"/>
          </a:p>
        </p:txBody>
      </p:sp>
    </p:spTree>
    <p:extLst>
      <p:ext uri="{BB962C8B-B14F-4D97-AF65-F5344CB8AC3E}">
        <p14:creationId xmlns:p14="http://schemas.microsoft.com/office/powerpoint/2010/main" val="243283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43C738-4C98-B6F1-0A5D-91F25C9FE1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E365271-36E1-52C6-F136-E566776142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39303C-4723-570C-D839-D7485EE36F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C1A0C9E-AE13-9443-8912-EF8E4B4D2CE4}" type="datetimeFigureOut">
              <a:rPr lang="en-GB" smtClean="0"/>
              <a:t>05/07/2024</a:t>
            </a:fld>
            <a:endParaRPr lang="en-GB"/>
          </a:p>
        </p:txBody>
      </p:sp>
      <p:sp>
        <p:nvSpPr>
          <p:cNvPr id="5" name="Footer Placeholder 4">
            <a:extLst>
              <a:ext uri="{FF2B5EF4-FFF2-40B4-BE49-F238E27FC236}">
                <a16:creationId xmlns:a16="http://schemas.microsoft.com/office/drawing/2014/main" id="{F72AEC8D-CEA1-33E9-FF8F-FDEEA00CA1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AA7F1F2-FC0E-B735-4B1A-B5E4865F9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0B5FE9-95FC-BD43-B269-6A8C3D98A057}" type="slidenum">
              <a:rPr lang="en-GB" smtClean="0"/>
              <a:t>‹#›</a:t>
            </a:fld>
            <a:endParaRPr lang="en-GB"/>
          </a:p>
        </p:txBody>
      </p:sp>
    </p:spTree>
    <p:extLst>
      <p:ext uri="{BB962C8B-B14F-4D97-AF65-F5344CB8AC3E}">
        <p14:creationId xmlns:p14="http://schemas.microsoft.com/office/powerpoint/2010/main" val="14917948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FF2EE7-D12F-A6B4-E30F-9D91ACBE108C}"/>
              </a:ext>
            </a:extLst>
          </p:cNvPr>
          <p:cNvSpPr txBox="1"/>
          <p:nvPr/>
        </p:nvSpPr>
        <p:spPr>
          <a:xfrm>
            <a:off x="887895" y="364832"/>
            <a:ext cx="10416209" cy="5909310"/>
          </a:xfrm>
          <a:prstGeom prst="rect">
            <a:avLst/>
          </a:prstGeom>
          <a:noFill/>
        </p:spPr>
        <p:txBody>
          <a:bodyPr wrap="square">
            <a:spAutoFit/>
          </a:bodyPr>
          <a:lstStyle/>
          <a:p>
            <a:r>
              <a:rPr lang="en-GB" dirty="0"/>
              <a:t>Student name: Lukasz Perski					Student ID number: 2219674</a:t>
            </a:r>
          </a:p>
          <a:p>
            <a:endParaRPr lang="en-GB" dirty="0"/>
          </a:p>
          <a:p>
            <a:r>
              <a:rPr lang="en-GB" dirty="0"/>
              <a:t>Date: 07/07/2024</a:t>
            </a:r>
          </a:p>
          <a:p>
            <a:endParaRPr lang="en-GB" dirty="0"/>
          </a:p>
          <a:p>
            <a:r>
              <a:rPr lang="en-GB" dirty="0"/>
              <a:t>Programme: MBA Part-time Distance</a:t>
            </a:r>
          </a:p>
          <a:p>
            <a:r>
              <a:rPr lang="en-GB" dirty="0"/>
              <a:t>Module: Change &amp; Stability Management</a:t>
            </a:r>
          </a:p>
          <a:p>
            <a:r>
              <a:rPr lang="en-GB" dirty="0"/>
              <a:t>Module code: BMMB7000D</a:t>
            </a:r>
          </a:p>
          <a:p>
            <a:r>
              <a:rPr lang="en-GB" dirty="0"/>
              <a:t>Lecturer: Dr Roisin Mullins</a:t>
            </a:r>
          </a:p>
          <a:p>
            <a:pPr algn="ctr"/>
            <a:endParaRPr lang="en-GB" sz="2800" dirty="0"/>
          </a:p>
          <a:p>
            <a:pPr algn="ctr"/>
            <a:r>
              <a:rPr lang="en-GB" sz="3200" b="1" dirty="0"/>
              <a:t>Presentation: </a:t>
            </a:r>
          </a:p>
          <a:p>
            <a:pPr algn="ctr"/>
            <a:r>
              <a:rPr lang="en-GB" sz="3200" b="1" dirty="0"/>
              <a:t>Organisational Change </a:t>
            </a:r>
          </a:p>
          <a:p>
            <a:pPr algn="ctr"/>
            <a:r>
              <a:rPr lang="en-GB" sz="3200" b="1" dirty="0"/>
              <a:t>Case Study</a:t>
            </a:r>
          </a:p>
          <a:p>
            <a:pPr algn="ctr"/>
            <a:endParaRPr lang="en-GB" sz="2400" b="1" dirty="0"/>
          </a:p>
          <a:p>
            <a:pPr marL="0" indent="0" algn="ctr">
              <a:buNone/>
            </a:pPr>
            <a:r>
              <a:rPr lang="en-GB" sz="2000" b="1" dirty="0"/>
              <a:t>Title: </a:t>
            </a:r>
          </a:p>
          <a:p>
            <a:pPr marL="0" indent="0" algn="ctr">
              <a:buNone/>
            </a:pPr>
            <a:r>
              <a:rPr lang="en-GB" sz="2000" b="1" dirty="0"/>
              <a:t>COVID-19 and Change in the Hospitality Sector: A Case Study of Marriott International</a:t>
            </a:r>
          </a:p>
          <a:p>
            <a:pPr algn="ctr"/>
            <a:endParaRPr lang="en-GB" sz="2800" dirty="0"/>
          </a:p>
          <a:p>
            <a:endParaRPr lang="en-GB" dirty="0"/>
          </a:p>
        </p:txBody>
      </p:sp>
      <p:pic>
        <p:nvPicPr>
          <p:cNvPr id="13" name="Audio 12">
            <a:extLst>
              <a:ext uri="{FF2B5EF4-FFF2-40B4-BE49-F238E27FC236}">
                <a16:creationId xmlns:a16="http://schemas.microsoft.com/office/drawing/2014/main" id="{0422F536-7FFA-D160-B219-62BB5F74CF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0543775"/>
      </p:ext>
    </p:extLst>
  </p:cSld>
  <p:clrMapOvr>
    <a:masterClrMapping/>
  </p:clrMapOvr>
  <mc:AlternateContent xmlns:mc="http://schemas.openxmlformats.org/markup-compatibility/2006">
    <mc:Choice xmlns:p14="http://schemas.microsoft.com/office/powerpoint/2010/main" Requires="p14">
      <p:transition spd="slow" p14:dur="2000" advTm="15093"/>
    </mc:Choice>
    <mc:Fallback>
      <p:transition spd="slow" advTm="150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0F3CC-B451-1FE1-1B38-F029DA4CCB67}"/>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BA83FB93-4F85-6C17-E79C-C83AFFBABB63}"/>
              </a:ext>
            </a:extLst>
          </p:cNvPr>
          <p:cNvSpPr>
            <a:spLocks noGrp="1"/>
          </p:cNvSpPr>
          <p:nvPr>
            <p:ph idx="1"/>
          </p:nvPr>
        </p:nvSpPr>
        <p:spPr>
          <a:xfrm>
            <a:off x="838200" y="1825625"/>
            <a:ext cx="10515600" cy="2422179"/>
          </a:xfrm>
        </p:spPr>
        <p:txBody>
          <a:bodyPr>
            <a:normAutofit/>
          </a:bodyPr>
          <a:lstStyle/>
          <a:p>
            <a:pPr marL="0" indent="0">
              <a:buNone/>
            </a:pPr>
            <a:r>
              <a:rPr lang="en-GB" sz="2000" dirty="0"/>
              <a:t>This presentation outlines the impact of COVID-19 on the hospitality sector – using Marriott International as a chosen organisation - and provides information on different change theories that will be applied to this assessment.</a:t>
            </a:r>
          </a:p>
          <a:p>
            <a:pPr marL="0" indent="0">
              <a:buNone/>
            </a:pPr>
            <a:r>
              <a:rPr lang="en-GB" sz="2000" dirty="0"/>
              <a:t>The contents of this presentation will provide the basis for the written report. We will critically evaluate the changes and their effectiveness using key change management models. </a:t>
            </a:r>
          </a:p>
          <a:p>
            <a:pPr marL="0" indent="0">
              <a:buNone/>
            </a:pPr>
            <a:r>
              <a:rPr lang="en-GB" sz="2000" dirty="0"/>
              <a:t>This analysis will provide insights into the strategies employed by Marriott to maintain stability and operational continuity during unprecedented times and also provide recommendations.</a:t>
            </a:r>
          </a:p>
        </p:txBody>
      </p:sp>
      <p:pic>
        <p:nvPicPr>
          <p:cNvPr id="11" name="Audio 10">
            <a:extLst>
              <a:ext uri="{FF2B5EF4-FFF2-40B4-BE49-F238E27FC236}">
                <a16:creationId xmlns:a16="http://schemas.microsoft.com/office/drawing/2014/main" id="{59992A73-1E46-1ECC-F8A6-07E96B08CE6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957359395"/>
      </p:ext>
    </p:extLst>
  </p:cSld>
  <p:clrMapOvr>
    <a:masterClrMapping/>
  </p:clrMapOvr>
  <mc:AlternateContent xmlns:mc="http://schemas.openxmlformats.org/markup-compatibility/2006">
    <mc:Choice xmlns:p14="http://schemas.microsoft.com/office/powerpoint/2010/main" Requires="p14">
      <p:transition spd="slow" p14:dur="2000" advTm="37684"/>
    </mc:Choice>
    <mc:Fallback>
      <p:transition spd="slow" advTm="37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16E52-3255-ACCD-1633-8A9298E99D10}"/>
              </a:ext>
            </a:extLst>
          </p:cNvPr>
          <p:cNvSpPr>
            <a:spLocks noGrp="1"/>
          </p:cNvSpPr>
          <p:nvPr>
            <p:ph type="title"/>
          </p:nvPr>
        </p:nvSpPr>
        <p:spPr/>
        <p:txBody>
          <a:bodyPr/>
          <a:lstStyle/>
          <a:p>
            <a:r>
              <a:rPr lang="en-GB" dirty="0"/>
              <a:t>About Marriott International</a:t>
            </a:r>
          </a:p>
        </p:txBody>
      </p:sp>
      <p:sp>
        <p:nvSpPr>
          <p:cNvPr id="3" name="Content Placeholder 2">
            <a:extLst>
              <a:ext uri="{FF2B5EF4-FFF2-40B4-BE49-F238E27FC236}">
                <a16:creationId xmlns:a16="http://schemas.microsoft.com/office/drawing/2014/main" id="{801DFB69-F4BF-DE2E-41BA-DED3E71D9910}"/>
              </a:ext>
            </a:extLst>
          </p:cNvPr>
          <p:cNvSpPr>
            <a:spLocks noGrp="1"/>
          </p:cNvSpPr>
          <p:nvPr>
            <p:ph idx="1"/>
          </p:nvPr>
        </p:nvSpPr>
        <p:spPr>
          <a:xfrm>
            <a:off x="838200" y="1551305"/>
            <a:ext cx="10515600" cy="4351338"/>
          </a:xfrm>
        </p:spPr>
        <p:txBody>
          <a:bodyPr>
            <a:normAutofit/>
          </a:bodyPr>
          <a:lstStyle/>
          <a:p>
            <a:pPr marL="0" indent="0">
              <a:buNone/>
            </a:pPr>
            <a:r>
              <a:rPr lang="en-GB" sz="2000" dirty="0"/>
              <a:t>Our case study focuses on Marriott International, the largest hotel chain in the world. </a:t>
            </a:r>
          </a:p>
          <a:p>
            <a:pPr marL="0" indent="0">
              <a:buNone/>
            </a:pPr>
            <a:r>
              <a:rPr lang="en-GB" sz="2000" dirty="0"/>
              <a:t>Marriott International, Inc. is a prominent American multinational company that specialises in operating, franchising, and licensing various lodging brands. These brands encompass a wide range of accommodations, including hotels, residential spaces, and timeshare properties. With a vast network comprising over 30 hotel and timeshare brands, Marriott International boasts an impressive presence across 9000 locations and offers a staggering 1,600,000 rooms worldwide. </a:t>
            </a:r>
          </a:p>
          <a:p>
            <a:pPr marL="0" indent="0">
              <a:buNone/>
            </a:pPr>
            <a:r>
              <a:rPr lang="en-GB" sz="2000" dirty="0"/>
              <a:t>This global presence and diverse service offering make Marriott an ideal subject for examining the impact of COVID-19 on the hospitality sector.</a:t>
            </a:r>
          </a:p>
        </p:txBody>
      </p:sp>
      <p:pic>
        <p:nvPicPr>
          <p:cNvPr id="12" name="Audio 11">
            <a:extLst>
              <a:ext uri="{FF2B5EF4-FFF2-40B4-BE49-F238E27FC236}">
                <a16:creationId xmlns:a16="http://schemas.microsoft.com/office/drawing/2014/main" id="{B0995139-CB2F-E5C0-308E-366AB9CAFC9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86425254"/>
      </p:ext>
    </p:extLst>
  </p:cSld>
  <p:clrMapOvr>
    <a:masterClrMapping/>
  </p:clrMapOvr>
  <mc:AlternateContent xmlns:mc="http://schemas.openxmlformats.org/markup-compatibility/2006">
    <mc:Choice xmlns:p14="http://schemas.microsoft.com/office/powerpoint/2010/main" Requires="p14">
      <p:transition spd="slow" p14:dur="2000" advTm="17403"/>
    </mc:Choice>
    <mc:Fallback>
      <p:transition spd="slow" advTm="17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74898-18AA-D101-F7B2-39EA0F386510}"/>
              </a:ext>
            </a:extLst>
          </p:cNvPr>
          <p:cNvSpPr>
            <a:spLocks noGrp="1"/>
          </p:cNvSpPr>
          <p:nvPr>
            <p:ph type="title"/>
          </p:nvPr>
        </p:nvSpPr>
        <p:spPr/>
        <p:txBody>
          <a:bodyPr/>
          <a:lstStyle/>
          <a:p>
            <a:r>
              <a:rPr lang="en-GB" dirty="0"/>
              <a:t>Overview of COVID-19 Impact on Hospitality</a:t>
            </a:r>
          </a:p>
        </p:txBody>
      </p:sp>
      <p:sp>
        <p:nvSpPr>
          <p:cNvPr id="3" name="Content Placeholder 2">
            <a:extLst>
              <a:ext uri="{FF2B5EF4-FFF2-40B4-BE49-F238E27FC236}">
                <a16:creationId xmlns:a16="http://schemas.microsoft.com/office/drawing/2014/main" id="{D5D2B989-914C-1006-7489-5F02F67E75B4}"/>
              </a:ext>
            </a:extLst>
          </p:cNvPr>
          <p:cNvSpPr>
            <a:spLocks noGrp="1"/>
          </p:cNvSpPr>
          <p:nvPr>
            <p:ph idx="1"/>
          </p:nvPr>
        </p:nvSpPr>
        <p:spPr/>
        <p:txBody>
          <a:bodyPr>
            <a:normAutofit/>
          </a:bodyPr>
          <a:lstStyle/>
          <a:p>
            <a:pPr marL="0" indent="0">
              <a:buNone/>
            </a:pPr>
            <a:r>
              <a:rPr lang="en-GB" sz="2000" dirty="0"/>
              <a:t>The COVID-19 pandemic has severely impacted the hospitality sector, leading to :</a:t>
            </a:r>
          </a:p>
          <a:p>
            <a:r>
              <a:rPr lang="en-GB" sz="2000" dirty="0"/>
              <a:t>Unprecedented declines in occupancy rates, revenue, and employment. </a:t>
            </a:r>
          </a:p>
          <a:p>
            <a:r>
              <a:rPr lang="en-GB" sz="2000" dirty="0"/>
              <a:t>Global occupancy rates dropped by 90%, and revenue per available room (RevPAR) plummeted. </a:t>
            </a:r>
          </a:p>
          <a:p>
            <a:r>
              <a:rPr lang="en-GB" sz="2000" dirty="0"/>
              <a:t>According to industry reports, the pandemic caused the greatest disruption the hospitality industry has ever faced, forcing hotels to rapidly adapt to survive.</a:t>
            </a:r>
          </a:p>
        </p:txBody>
      </p:sp>
      <p:pic>
        <p:nvPicPr>
          <p:cNvPr id="14" name="Audio 13">
            <a:extLst>
              <a:ext uri="{FF2B5EF4-FFF2-40B4-BE49-F238E27FC236}">
                <a16:creationId xmlns:a16="http://schemas.microsoft.com/office/drawing/2014/main" id="{304F6D6B-D8CC-738F-AC39-F8E02828E28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581641957"/>
      </p:ext>
    </p:extLst>
  </p:cSld>
  <p:clrMapOvr>
    <a:masterClrMapping/>
  </p:clrMapOvr>
  <mc:AlternateContent xmlns:mc="http://schemas.openxmlformats.org/markup-compatibility/2006">
    <mc:Choice xmlns:p14="http://schemas.microsoft.com/office/powerpoint/2010/main" Requires="p14">
      <p:transition spd="slow" p14:dur="2000" advTm="40276"/>
    </mc:Choice>
    <mc:Fallback>
      <p:transition spd="slow" advTm="402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74898-18AA-D101-F7B2-39EA0F386510}"/>
              </a:ext>
            </a:extLst>
          </p:cNvPr>
          <p:cNvSpPr>
            <a:spLocks noGrp="1"/>
          </p:cNvSpPr>
          <p:nvPr>
            <p:ph type="title"/>
          </p:nvPr>
        </p:nvSpPr>
        <p:spPr/>
        <p:txBody>
          <a:bodyPr/>
          <a:lstStyle/>
          <a:p>
            <a:pPr marL="0" indent="0">
              <a:buNone/>
            </a:pPr>
            <a:r>
              <a:rPr lang="en-GB" sz="4400" dirty="0"/>
              <a:t>Unprecedented Challenges in the Hospitality Industry</a:t>
            </a:r>
          </a:p>
        </p:txBody>
      </p:sp>
      <p:sp>
        <p:nvSpPr>
          <p:cNvPr id="3" name="Content Placeholder 2">
            <a:extLst>
              <a:ext uri="{FF2B5EF4-FFF2-40B4-BE49-F238E27FC236}">
                <a16:creationId xmlns:a16="http://schemas.microsoft.com/office/drawing/2014/main" id="{D5D2B989-914C-1006-7489-5F02F67E75B4}"/>
              </a:ext>
            </a:extLst>
          </p:cNvPr>
          <p:cNvSpPr>
            <a:spLocks noGrp="1"/>
          </p:cNvSpPr>
          <p:nvPr>
            <p:ph idx="1"/>
          </p:nvPr>
        </p:nvSpPr>
        <p:spPr/>
        <p:txBody>
          <a:bodyPr>
            <a:normAutofit/>
          </a:bodyPr>
          <a:lstStyle/>
          <a:p>
            <a:pPr marL="0" indent="0">
              <a:buNone/>
            </a:pPr>
            <a:r>
              <a:rPr lang="en-GB" sz="2000" dirty="0"/>
              <a:t>Severe Impact of the Pandemic:</a:t>
            </a:r>
          </a:p>
          <a:p>
            <a:r>
              <a:rPr lang="en-GB" sz="2000" dirty="0"/>
              <a:t>The COVID-19 pandemic has profoundly affected the hospitality sector, causing significant declines in key performance metrics.</a:t>
            </a:r>
          </a:p>
          <a:p>
            <a:r>
              <a:rPr lang="en-GB" sz="2000" dirty="0"/>
              <a:t>The abrupt halt in travel and tourism, due to global lockdowns and travel restrictions, led to an industry-wide crisis.</a:t>
            </a:r>
          </a:p>
          <a:p>
            <a:pPr marL="0" indent="0">
              <a:buNone/>
            </a:pPr>
            <a:r>
              <a:rPr lang="en-GB" sz="2000" dirty="0"/>
              <a:t>Occupancy Rates and Revenue:</a:t>
            </a:r>
          </a:p>
          <a:p>
            <a:r>
              <a:rPr lang="en-GB" sz="2000" dirty="0"/>
              <a:t>Hotels and other accommodations saw drastic reductions in occupancy rates and revenue streams.</a:t>
            </a:r>
          </a:p>
          <a:p>
            <a:r>
              <a:rPr lang="en-GB" sz="2000" dirty="0"/>
              <a:t>The widespread cancellations and lack of new bookings forced many establishments into financial distress.</a:t>
            </a:r>
          </a:p>
        </p:txBody>
      </p:sp>
      <p:pic>
        <p:nvPicPr>
          <p:cNvPr id="13" name="Audio 12">
            <a:extLst>
              <a:ext uri="{FF2B5EF4-FFF2-40B4-BE49-F238E27FC236}">
                <a16:creationId xmlns:a16="http://schemas.microsoft.com/office/drawing/2014/main" id="{05122C06-FF09-D210-BCBF-E60F5F7A3C6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47345399"/>
      </p:ext>
    </p:extLst>
  </p:cSld>
  <p:clrMapOvr>
    <a:masterClrMapping/>
  </p:clrMapOvr>
  <mc:AlternateContent xmlns:mc="http://schemas.openxmlformats.org/markup-compatibility/2006">
    <mc:Choice xmlns:p14="http://schemas.microsoft.com/office/powerpoint/2010/main" Requires="p14">
      <p:transition spd="slow" p14:dur="2000" advTm="17143"/>
    </mc:Choice>
    <mc:Fallback>
      <p:transition spd="slow" advTm="17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E5453-4E5E-5E5B-633E-DA297EC9C27C}"/>
              </a:ext>
            </a:extLst>
          </p:cNvPr>
          <p:cNvSpPr>
            <a:spLocks noGrp="1"/>
          </p:cNvSpPr>
          <p:nvPr>
            <p:ph type="title"/>
          </p:nvPr>
        </p:nvSpPr>
        <p:spPr/>
        <p:txBody>
          <a:bodyPr/>
          <a:lstStyle/>
          <a:p>
            <a:r>
              <a:rPr lang="en-GB" b="0" i="0" u="none" strike="noStrike" dirty="0">
                <a:solidFill>
                  <a:srgbClr val="000000"/>
                </a:solidFill>
                <a:effectLst/>
                <a:latin typeface="-webkit-standard"/>
              </a:rPr>
              <a:t>Global Occupancy Rates Plummet</a:t>
            </a:r>
            <a:endParaRPr lang="en-GB" dirty="0"/>
          </a:p>
        </p:txBody>
      </p:sp>
      <p:sp>
        <p:nvSpPr>
          <p:cNvPr id="3" name="Content Placeholder 2">
            <a:extLst>
              <a:ext uri="{FF2B5EF4-FFF2-40B4-BE49-F238E27FC236}">
                <a16:creationId xmlns:a16="http://schemas.microsoft.com/office/drawing/2014/main" id="{C1E2A968-D0E5-34A5-B02F-1FE53E3FB6F0}"/>
              </a:ext>
            </a:extLst>
          </p:cNvPr>
          <p:cNvSpPr>
            <a:spLocks noGrp="1"/>
          </p:cNvSpPr>
          <p:nvPr>
            <p:ph idx="1"/>
          </p:nvPr>
        </p:nvSpPr>
        <p:spPr/>
        <p:txBody>
          <a:bodyPr>
            <a:normAutofit fontScale="40000" lnSpcReduction="20000"/>
          </a:bodyPr>
          <a:lstStyle/>
          <a:p>
            <a:pPr marL="0" indent="0">
              <a:buNone/>
            </a:pPr>
            <a:r>
              <a:rPr lang="en-GB" sz="5000" dirty="0"/>
              <a:t>90% Occupancy Decline:</a:t>
            </a:r>
          </a:p>
          <a:p>
            <a:r>
              <a:rPr lang="en-GB" sz="5000" dirty="0"/>
              <a:t>Global occupancy rates experienced an unprecedented 90% drop during the height of the pandemic.</a:t>
            </a:r>
          </a:p>
          <a:p>
            <a:r>
              <a:rPr lang="en-GB" sz="5000" dirty="0"/>
              <a:t>Many hotels operated at minimal capacity, with some completely closing their doors temporarily.</a:t>
            </a:r>
          </a:p>
          <a:p>
            <a:r>
              <a:rPr lang="en-GB" sz="5000" dirty="0"/>
              <a:t>The lack of guests highlighted the severity of the crisis and the immediate need for adaptation.</a:t>
            </a:r>
          </a:p>
          <a:p>
            <a:r>
              <a:rPr lang="en-GB" sz="5000" dirty="0"/>
              <a:t>Revenue Per Available Room (RevPAR) Falls</a:t>
            </a:r>
          </a:p>
          <a:p>
            <a:pPr marL="0" indent="0">
              <a:buNone/>
            </a:pPr>
            <a:r>
              <a:rPr lang="en-GB" sz="5000" dirty="0"/>
              <a:t>Significant Revenue Losses:</a:t>
            </a:r>
          </a:p>
          <a:p>
            <a:r>
              <a:rPr lang="en-GB" sz="5000" dirty="0"/>
              <a:t>RevPAR, an essential indicator of financial health in the hospitality industry, plummeted as both room rates and occupancy declined.</a:t>
            </a:r>
          </a:p>
          <a:p>
            <a:r>
              <a:rPr lang="en-GB" sz="5000" dirty="0"/>
              <a:t>This metric’s sharp decrease underscored the financial instability facing many hospitality businesses.</a:t>
            </a:r>
          </a:p>
          <a:p>
            <a:r>
              <a:rPr lang="en-GB" sz="5000" dirty="0"/>
              <a:t>Hotels struggled to cover fixed costs and maintain operations with drastically reduced income.</a:t>
            </a:r>
          </a:p>
        </p:txBody>
      </p:sp>
      <p:pic>
        <p:nvPicPr>
          <p:cNvPr id="14" name="Audio 13">
            <a:extLst>
              <a:ext uri="{FF2B5EF4-FFF2-40B4-BE49-F238E27FC236}">
                <a16:creationId xmlns:a16="http://schemas.microsoft.com/office/drawing/2014/main" id="{82A5D9D1-3C69-453E-BA04-4EAEC3B01F4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69340708"/>
      </p:ext>
    </p:extLst>
  </p:cSld>
  <p:clrMapOvr>
    <a:masterClrMapping/>
  </p:clrMapOvr>
  <mc:AlternateContent xmlns:mc="http://schemas.openxmlformats.org/markup-compatibility/2006">
    <mc:Choice xmlns:p14="http://schemas.microsoft.com/office/powerpoint/2010/main" Requires="p14">
      <p:transition spd="slow" p14:dur="2000" advTm="14894"/>
    </mc:Choice>
    <mc:Fallback>
      <p:transition spd="slow" advTm="14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0DAA8-DA95-BFA7-4D5B-06470CAE1B09}"/>
              </a:ext>
            </a:extLst>
          </p:cNvPr>
          <p:cNvSpPr>
            <a:spLocks noGrp="1"/>
          </p:cNvSpPr>
          <p:nvPr>
            <p:ph type="title"/>
          </p:nvPr>
        </p:nvSpPr>
        <p:spPr/>
        <p:txBody>
          <a:bodyPr/>
          <a:lstStyle/>
          <a:p>
            <a:r>
              <a:rPr lang="en-GB" dirty="0"/>
              <a:t>The Greatest Disruption in Hospitality History</a:t>
            </a:r>
          </a:p>
        </p:txBody>
      </p:sp>
      <p:sp>
        <p:nvSpPr>
          <p:cNvPr id="3" name="Content Placeholder 2">
            <a:extLst>
              <a:ext uri="{FF2B5EF4-FFF2-40B4-BE49-F238E27FC236}">
                <a16:creationId xmlns:a16="http://schemas.microsoft.com/office/drawing/2014/main" id="{6C26F6D7-828E-836F-DA00-2322F60F3379}"/>
              </a:ext>
            </a:extLst>
          </p:cNvPr>
          <p:cNvSpPr>
            <a:spLocks noGrp="1"/>
          </p:cNvSpPr>
          <p:nvPr>
            <p:ph idx="1"/>
          </p:nvPr>
        </p:nvSpPr>
        <p:spPr>
          <a:xfrm>
            <a:off x="838200" y="1446415"/>
            <a:ext cx="10515600" cy="4937760"/>
          </a:xfrm>
        </p:spPr>
        <p:txBody>
          <a:bodyPr>
            <a:normAutofit fontScale="62500" lnSpcReduction="20000"/>
          </a:bodyPr>
          <a:lstStyle/>
          <a:p>
            <a:pPr marL="0" indent="0">
              <a:buNone/>
            </a:pPr>
            <a:r>
              <a:rPr lang="en-GB" dirty="0"/>
              <a:t>Industry Reports and Analysis:</a:t>
            </a:r>
          </a:p>
          <a:p>
            <a:r>
              <a:rPr lang="en-GB" dirty="0"/>
              <a:t>Industry reports characterise the pandemic as the most significant disruption the hospitality industry has ever faced.</a:t>
            </a:r>
          </a:p>
          <a:p>
            <a:r>
              <a:rPr lang="en-GB" dirty="0"/>
              <a:t>The sudden and extensive nature of the impact required hotels to adopt rapid and innovative responses to survive.</a:t>
            </a:r>
          </a:p>
          <a:p>
            <a:r>
              <a:rPr lang="en-GB" dirty="0"/>
              <a:t>Rapid Adaptation to New Norms</a:t>
            </a:r>
          </a:p>
          <a:p>
            <a:pPr marL="0" indent="0">
              <a:buNone/>
            </a:pPr>
            <a:r>
              <a:rPr lang="en-GB" dirty="0"/>
              <a:t>Health and Safety Protocols:</a:t>
            </a:r>
          </a:p>
          <a:p>
            <a:r>
              <a:rPr lang="en-GB" dirty="0"/>
              <a:t>Hotels implemented stringent health and safety measures to protect guests and staff, including enhanced cleaning protocols and social distancing practices.</a:t>
            </a:r>
          </a:p>
          <a:p>
            <a:r>
              <a:rPr lang="en-GB" dirty="0"/>
              <a:t>Contactless services, such as online check-ins and digital room keys, became standard to minimize physical contact.</a:t>
            </a:r>
          </a:p>
          <a:p>
            <a:pPr marL="0" indent="0">
              <a:buNone/>
            </a:pPr>
            <a:r>
              <a:rPr lang="en-GB" dirty="0"/>
              <a:t>Diversified Offerings:</a:t>
            </a:r>
          </a:p>
          <a:p>
            <a:r>
              <a:rPr lang="en-GB" dirty="0"/>
              <a:t>Some hotels shifted their business models to offer quarantine accommodations or tailored services for long-term stays and remote workers.</a:t>
            </a:r>
          </a:p>
          <a:p>
            <a:r>
              <a:rPr lang="en-GB" dirty="0"/>
              <a:t>Flexible booking policies and new promotional strategies were introduced to attract any remaining travellers.</a:t>
            </a:r>
          </a:p>
          <a:p>
            <a:r>
              <a:rPr lang="en-GB" dirty="0"/>
              <a:t>Survival and Innovation</a:t>
            </a:r>
          </a:p>
          <a:p>
            <a:pPr marL="0" indent="0">
              <a:buNone/>
            </a:pPr>
            <a:endParaRPr lang="en-GB" dirty="0"/>
          </a:p>
        </p:txBody>
      </p:sp>
      <p:pic>
        <p:nvPicPr>
          <p:cNvPr id="12" name="Audio 11">
            <a:extLst>
              <a:ext uri="{FF2B5EF4-FFF2-40B4-BE49-F238E27FC236}">
                <a16:creationId xmlns:a16="http://schemas.microsoft.com/office/drawing/2014/main" id="{30B93DC4-E831-0B4E-9B5C-E7D2801C53B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954928188"/>
      </p:ext>
    </p:extLst>
  </p:cSld>
  <p:clrMapOvr>
    <a:masterClrMapping/>
  </p:clrMapOvr>
  <mc:AlternateContent xmlns:mc="http://schemas.openxmlformats.org/markup-compatibility/2006">
    <mc:Choice xmlns:p14="http://schemas.microsoft.com/office/powerpoint/2010/main" Requires="p14">
      <p:transition spd="slow" p14:dur="2000" advTm="16969"/>
    </mc:Choice>
    <mc:Fallback>
      <p:transition spd="slow" advTm="169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0DAA8-DA95-BFA7-4D5B-06470CAE1B09}"/>
              </a:ext>
            </a:extLst>
          </p:cNvPr>
          <p:cNvSpPr>
            <a:spLocks noGrp="1"/>
          </p:cNvSpPr>
          <p:nvPr>
            <p:ph type="title"/>
          </p:nvPr>
        </p:nvSpPr>
        <p:spPr/>
        <p:txBody>
          <a:bodyPr/>
          <a:lstStyle/>
          <a:p>
            <a:r>
              <a:rPr lang="en-GB" dirty="0"/>
              <a:t>The Greatest Disruption in Hospitality History</a:t>
            </a:r>
          </a:p>
        </p:txBody>
      </p:sp>
      <p:sp>
        <p:nvSpPr>
          <p:cNvPr id="3" name="Content Placeholder 2">
            <a:extLst>
              <a:ext uri="{FF2B5EF4-FFF2-40B4-BE49-F238E27FC236}">
                <a16:creationId xmlns:a16="http://schemas.microsoft.com/office/drawing/2014/main" id="{6C26F6D7-828E-836F-DA00-2322F60F3379}"/>
              </a:ext>
            </a:extLst>
          </p:cNvPr>
          <p:cNvSpPr>
            <a:spLocks noGrp="1"/>
          </p:cNvSpPr>
          <p:nvPr>
            <p:ph idx="1"/>
          </p:nvPr>
        </p:nvSpPr>
        <p:spPr>
          <a:xfrm>
            <a:off x="838200" y="1446415"/>
            <a:ext cx="10515600" cy="4937760"/>
          </a:xfrm>
        </p:spPr>
        <p:txBody>
          <a:bodyPr>
            <a:normAutofit/>
          </a:bodyPr>
          <a:lstStyle/>
          <a:p>
            <a:pPr marL="0" indent="0">
              <a:buNone/>
            </a:pPr>
            <a:r>
              <a:rPr lang="en-GB" sz="2000" dirty="0"/>
              <a:t>Cost-Cutting Measures:</a:t>
            </a:r>
          </a:p>
          <a:p>
            <a:r>
              <a:rPr lang="en-GB" sz="2000" dirty="0"/>
              <a:t>Many establishments reduced costs by downsizing staff, closing floors or facilities, and renegotiating supplier contracts.</a:t>
            </a:r>
          </a:p>
          <a:p>
            <a:r>
              <a:rPr lang="en-GB" sz="2000" dirty="0"/>
              <a:t>Temporary closures were sometimes necessary to conserve resources during periods of zero or minimal occupancy.</a:t>
            </a:r>
          </a:p>
          <a:p>
            <a:pPr marL="0" indent="0">
              <a:buNone/>
            </a:pPr>
            <a:r>
              <a:rPr lang="en-GB" sz="2000" dirty="0"/>
              <a:t>Embracing Digital Solutions:</a:t>
            </a:r>
          </a:p>
          <a:p>
            <a:r>
              <a:rPr lang="en-GB" sz="2000" dirty="0"/>
              <a:t>The pandemic accelerated the adoption of digital tools, including virtual concierge services, automated customer support, and advanced booking systems.</a:t>
            </a:r>
          </a:p>
          <a:p>
            <a:r>
              <a:rPr lang="en-GB" sz="2000" dirty="0"/>
              <a:t>Hotels leveraged technology to enhance the guest experience while maintaining safety and efficiency.</a:t>
            </a:r>
          </a:p>
        </p:txBody>
      </p:sp>
      <p:pic>
        <p:nvPicPr>
          <p:cNvPr id="11" name="Audio 10">
            <a:extLst>
              <a:ext uri="{FF2B5EF4-FFF2-40B4-BE49-F238E27FC236}">
                <a16:creationId xmlns:a16="http://schemas.microsoft.com/office/drawing/2014/main" id="{F536AFC6-8A52-6203-EEE8-0692A0D4E85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810676339"/>
      </p:ext>
    </p:extLst>
  </p:cSld>
  <p:clrMapOvr>
    <a:masterClrMapping/>
  </p:clrMapOvr>
  <mc:AlternateContent xmlns:mc="http://schemas.openxmlformats.org/markup-compatibility/2006">
    <mc:Choice xmlns:p14="http://schemas.microsoft.com/office/powerpoint/2010/main" Requires="p14">
      <p:transition spd="slow" p14:dur="2000" advTm="11012"/>
    </mc:Choice>
    <mc:Fallback>
      <p:transition spd="slow" advTm="11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013E-B365-CBD8-932C-3361B03669B8}"/>
              </a:ext>
            </a:extLst>
          </p:cNvPr>
          <p:cNvSpPr>
            <a:spLocks noGrp="1"/>
          </p:cNvSpPr>
          <p:nvPr>
            <p:ph type="title"/>
          </p:nvPr>
        </p:nvSpPr>
        <p:spPr/>
        <p:txBody>
          <a:bodyPr/>
          <a:lstStyle/>
          <a:p>
            <a:r>
              <a:rPr lang="en-GB" dirty="0"/>
              <a:t>Triggers for change</a:t>
            </a:r>
          </a:p>
        </p:txBody>
      </p:sp>
      <p:sp>
        <p:nvSpPr>
          <p:cNvPr id="3" name="Content Placeholder 2">
            <a:extLst>
              <a:ext uri="{FF2B5EF4-FFF2-40B4-BE49-F238E27FC236}">
                <a16:creationId xmlns:a16="http://schemas.microsoft.com/office/drawing/2014/main" id="{8CAD188D-0678-7B7B-EDA9-A55DCBD03142}"/>
              </a:ext>
            </a:extLst>
          </p:cNvPr>
          <p:cNvSpPr>
            <a:spLocks noGrp="1"/>
          </p:cNvSpPr>
          <p:nvPr>
            <p:ph idx="1"/>
          </p:nvPr>
        </p:nvSpPr>
        <p:spPr/>
        <p:txBody>
          <a:bodyPr>
            <a:normAutofit/>
          </a:bodyPr>
          <a:lstStyle/>
          <a:p>
            <a:pPr marL="0" indent="0">
              <a:buNone/>
            </a:pPr>
            <a:r>
              <a:rPr lang="en-GB" sz="2000" dirty="0"/>
              <a:t>The organisation can be significantly impacted by the following factors:</a:t>
            </a:r>
          </a:p>
          <a:p>
            <a:pPr marL="0" indent="0">
              <a:buNone/>
            </a:pPr>
            <a:r>
              <a:rPr lang="en-GB" sz="2000" dirty="0"/>
              <a:t>1. The rapid pace of technological innovation is a major driver of organisational change.</a:t>
            </a:r>
          </a:p>
          <a:p>
            <a:pPr marL="0" indent="0">
              <a:buNone/>
            </a:pPr>
            <a:r>
              <a:rPr lang="en-GB" sz="2000" dirty="0"/>
              <a:t>2. Growth or recession greatly influences organisational change.</a:t>
            </a:r>
          </a:p>
          <a:p>
            <a:pPr marL="0" indent="0">
              <a:buNone/>
            </a:pPr>
            <a:r>
              <a:rPr lang="en-GB" sz="2000" dirty="0"/>
              <a:t>3. Increased competition pushes organisations to continuously innovate and improve their offerings to maintain market share.</a:t>
            </a:r>
          </a:p>
          <a:p>
            <a:pPr marL="0" indent="0">
              <a:buNone/>
            </a:pPr>
            <a:r>
              <a:rPr lang="en-GB" sz="2000" dirty="0"/>
              <a:t>4. Laws and regulations can compel organisations to modify their operations to comply with new standards.</a:t>
            </a:r>
          </a:p>
          <a:p>
            <a:pPr marL="0" indent="0">
              <a:buNone/>
            </a:pPr>
            <a:r>
              <a:rPr lang="en-GB" sz="2000" dirty="0"/>
              <a:t>5. Employee attitude towards change is crucial for successful organisational transformation.</a:t>
            </a:r>
          </a:p>
          <a:p>
            <a:endParaRPr lang="en-GB" dirty="0"/>
          </a:p>
        </p:txBody>
      </p:sp>
      <p:pic>
        <p:nvPicPr>
          <p:cNvPr id="11" name="Audio 10">
            <a:extLst>
              <a:ext uri="{FF2B5EF4-FFF2-40B4-BE49-F238E27FC236}">
                <a16:creationId xmlns:a16="http://schemas.microsoft.com/office/drawing/2014/main" id="{5C7788DB-BF41-E697-0711-75C15472A9C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567541572"/>
      </p:ext>
    </p:extLst>
  </p:cSld>
  <p:clrMapOvr>
    <a:masterClrMapping/>
  </p:clrMapOvr>
  <mc:AlternateContent xmlns:mc="http://schemas.openxmlformats.org/markup-compatibility/2006">
    <mc:Choice xmlns:p14="http://schemas.microsoft.com/office/powerpoint/2010/main" Requires="p14">
      <p:transition spd="slow" p14:dur="2000" advTm="19673"/>
    </mc:Choice>
    <mc:Fallback>
      <p:transition spd="slow" advTm="196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5DDA8-5F7D-E4A7-1686-65262620D536}"/>
              </a:ext>
            </a:extLst>
          </p:cNvPr>
          <p:cNvSpPr>
            <a:spLocks noGrp="1"/>
          </p:cNvSpPr>
          <p:nvPr>
            <p:ph type="title"/>
          </p:nvPr>
        </p:nvSpPr>
        <p:spPr/>
        <p:txBody>
          <a:bodyPr/>
          <a:lstStyle/>
          <a:p>
            <a:r>
              <a:rPr lang="en-GB" dirty="0"/>
              <a:t>Change Management Models Overview</a:t>
            </a:r>
          </a:p>
        </p:txBody>
      </p:sp>
      <p:sp>
        <p:nvSpPr>
          <p:cNvPr id="3" name="Content Placeholder 2">
            <a:extLst>
              <a:ext uri="{FF2B5EF4-FFF2-40B4-BE49-F238E27FC236}">
                <a16:creationId xmlns:a16="http://schemas.microsoft.com/office/drawing/2014/main" id="{E529E7C1-EBF6-A09B-B91D-1AF2CF68143F}"/>
              </a:ext>
            </a:extLst>
          </p:cNvPr>
          <p:cNvSpPr>
            <a:spLocks noGrp="1"/>
          </p:cNvSpPr>
          <p:nvPr>
            <p:ph idx="1"/>
          </p:nvPr>
        </p:nvSpPr>
        <p:spPr/>
        <p:txBody>
          <a:bodyPr>
            <a:normAutofit/>
          </a:bodyPr>
          <a:lstStyle/>
          <a:p>
            <a:pPr marL="0" indent="0">
              <a:buNone/>
            </a:pPr>
            <a:r>
              <a:rPr lang="en-GB" sz="2000" dirty="0"/>
              <a:t>To analyse Marriott's response to the pandemic, we will use key change management models:</a:t>
            </a:r>
          </a:p>
          <a:p>
            <a:r>
              <a:rPr lang="en-GB" sz="2000" dirty="0"/>
              <a:t>Lewin’s Change Management Model</a:t>
            </a:r>
          </a:p>
          <a:p>
            <a:r>
              <a:rPr lang="en-GB" sz="2000" dirty="0"/>
              <a:t>McKinsey 7-S Model</a:t>
            </a:r>
          </a:p>
          <a:p>
            <a:r>
              <a:rPr lang="en-GB" sz="2000" dirty="0"/>
              <a:t>Kotter’s 8-Step Change Model</a:t>
            </a:r>
          </a:p>
          <a:p>
            <a:r>
              <a:rPr lang="en-GB" sz="2000" dirty="0"/>
              <a:t>ADKAR Model</a:t>
            </a:r>
          </a:p>
          <a:p>
            <a:r>
              <a:rPr lang="en-GB" sz="2000" dirty="0"/>
              <a:t>Nudge Theory</a:t>
            </a:r>
          </a:p>
          <a:p>
            <a:r>
              <a:rPr lang="en-GB" sz="2000" dirty="0"/>
              <a:t>Bridges’ Transition Model</a:t>
            </a:r>
          </a:p>
          <a:p>
            <a:r>
              <a:rPr lang="en-GB" sz="2000" dirty="0"/>
              <a:t>Kübler-Ross Change Curve</a:t>
            </a:r>
          </a:p>
          <a:p>
            <a:r>
              <a:rPr lang="en-GB" sz="2000" dirty="0"/>
              <a:t>Satir Change Model</a:t>
            </a:r>
          </a:p>
          <a:p>
            <a:pPr marL="0" indent="0">
              <a:buNone/>
            </a:pPr>
            <a:r>
              <a:rPr lang="en-GB" sz="2000" dirty="0"/>
              <a:t>These models provide frameworks for understanding the processes and strategies involved in successfully implementing and sustaining change.</a:t>
            </a:r>
          </a:p>
        </p:txBody>
      </p:sp>
      <p:pic>
        <p:nvPicPr>
          <p:cNvPr id="11" name="Audio 10">
            <a:extLst>
              <a:ext uri="{FF2B5EF4-FFF2-40B4-BE49-F238E27FC236}">
                <a16:creationId xmlns:a16="http://schemas.microsoft.com/office/drawing/2014/main" id="{ACBB59FC-DB95-374E-820B-9D4C3364DB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653960161"/>
      </p:ext>
    </p:extLst>
  </p:cSld>
  <p:clrMapOvr>
    <a:masterClrMapping/>
  </p:clrMapOvr>
  <mc:AlternateContent xmlns:mc="http://schemas.openxmlformats.org/markup-compatibility/2006">
    <mc:Choice xmlns:p14="http://schemas.microsoft.com/office/powerpoint/2010/main" Requires="p14">
      <p:transition spd="slow" p14:dur="2000" advTm="27209"/>
    </mc:Choice>
    <mc:Fallback>
      <p:transition spd="slow" advTm="272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B42DB-D246-C466-AA11-85FDF2FC2482}"/>
              </a:ext>
            </a:extLst>
          </p:cNvPr>
          <p:cNvSpPr>
            <a:spLocks noGrp="1"/>
          </p:cNvSpPr>
          <p:nvPr>
            <p:ph type="title"/>
          </p:nvPr>
        </p:nvSpPr>
        <p:spPr/>
        <p:txBody>
          <a:bodyPr/>
          <a:lstStyle/>
          <a:p>
            <a:r>
              <a:rPr lang="en-GB" dirty="0"/>
              <a:t>Lewin’s Change Management Model</a:t>
            </a:r>
          </a:p>
        </p:txBody>
      </p:sp>
      <p:sp>
        <p:nvSpPr>
          <p:cNvPr id="3" name="Content Placeholder 2">
            <a:extLst>
              <a:ext uri="{FF2B5EF4-FFF2-40B4-BE49-F238E27FC236}">
                <a16:creationId xmlns:a16="http://schemas.microsoft.com/office/drawing/2014/main" id="{273FC901-DB60-2F41-4198-8B389FABF130}"/>
              </a:ext>
            </a:extLst>
          </p:cNvPr>
          <p:cNvSpPr>
            <a:spLocks noGrp="1"/>
          </p:cNvSpPr>
          <p:nvPr>
            <p:ph idx="1"/>
          </p:nvPr>
        </p:nvSpPr>
        <p:spPr/>
        <p:txBody>
          <a:bodyPr>
            <a:normAutofit/>
          </a:bodyPr>
          <a:lstStyle/>
          <a:p>
            <a:pPr marL="0" indent="0">
              <a:buNone/>
            </a:pPr>
            <a:r>
              <a:rPr lang="en-GB" sz="2200" dirty="0"/>
              <a:t>Lewin’s Change Management Model consists of three main stages for implementing change within an organization:</a:t>
            </a:r>
          </a:p>
          <a:p>
            <a:r>
              <a:rPr lang="en-GB" sz="2200" dirty="0"/>
              <a:t>Unfreezing: This stage involves preparing the organization to accept that change is necessary. It entails breaking down the existing mindset and creating an environment that is receptive to change.</a:t>
            </a:r>
          </a:p>
          <a:p>
            <a:r>
              <a:rPr lang="en-GB" sz="2200" dirty="0"/>
              <a:t>Change: In this stage, the actual change is implemented. New processes, systems, or behaviours are introduced, and employees are encouraged to embrace the change.</a:t>
            </a:r>
          </a:p>
          <a:p>
            <a:r>
              <a:rPr lang="en-GB" sz="2200" dirty="0"/>
              <a:t>Refreezing: Once the change has been implemented, this stage involves stabilizing the new processes and reinforcing the changes to make them a permanent part of the organization's culture.</a:t>
            </a:r>
          </a:p>
          <a:p>
            <a:pPr marL="0" indent="0">
              <a:buNone/>
            </a:pPr>
            <a:r>
              <a:rPr lang="en-GB" dirty="0"/>
              <a:t> </a:t>
            </a:r>
          </a:p>
        </p:txBody>
      </p:sp>
      <p:pic>
        <p:nvPicPr>
          <p:cNvPr id="10" name="Audio 9">
            <a:extLst>
              <a:ext uri="{FF2B5EF4-FFF2-40B4-BE49-F238E27FC236}">
                <a16:creationId xmlns:a16="http://schemas.microsoft.com/office/drawing/2014/main" id="{28FA13D0-2A3F-9D44-5726-6BDD4975841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832249932"/>
      </p:ext>
    </p:extLst>
  </p:cSld>
  <p:clrMapOvr>
    <a:masterClrMapping/>
  </p:clrMapOvr>
  <mc:AlternateContent xmlns:mc="http://schemas.openxmlformats.org/markup-compatibility/2006">
    <mc:Choice xmlns:p14="http://schemas.microsoft.com/office/powerpoint/2010/main" Requires="p14">
      <p:transition spd="slow" p14:dur="2000" advTm="31324"/>
    </mc:Choice>
    <mc:Fallback>
      <p:transition spd="slow" advTm="313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69B28-6FFE-9300-3E7F-3896D75DF4F5}"/>
              </a:ext>
            </a:extLst>
          </p:cNvPr>
          <p:cNvSpPr>
            <a:spLocks noGrp="1"/>
          </p:cNvSpPr>
          <p:nvPr>
            <p:ph type="title"/>
          </p:nvPr>
        </p:nvSpPr>
        <p:spPr/>
        <p:txBody>
          <a:bodyPr/>
          <a:lstStyle/>
          <a:p>
            <a:r>
              <a:rPr lang="en-GB" dirty="0"/>
              <a:t>McKinsey 7-S Model</a:t>
            </a:r>
          </a:p>
        </p:txBody>
      </p:sp>
      <p:sp>
        <p:nvSpPr>
          <p:cNvPr id="3" name="Content Placeholder 2">
            <a:extLst>
              <a:ext uri="{FF2B5EF4-FFF2-40B4-BE49-F238E27FC236}">
                <a16:creationId xmlns:a16="http://schemas.microsoft.com/office/drawing/2014/main" id="{9ACAF4C8-EAE1-5B47-364F-5D9074776FD1}"/>
              </a:ext>
            </a:extLst>
          </p:cNvPr>
          <p:cNvSpPr>
            <a:spLocks noGrp="1"/>
          </p:cNvSpPr>
          <p:nvPr>
            <p:ph idx="1"/>
          </p:nvPr>
        </p:nvSpPr>
        <p:spPr>
          <a:xfrm>
            <a:off x="838200" y="1487978"/>
            <a:ext cx="10515600" cy="4688985"/>
          </a:xfrm>
        </p:spPr>
        <p:txBody>
          <a:bodyPr>
            <a:normAutofit/>
          </a:bodyPr>
          <a:lstStyle/>
          <a:p>
            <a:pPr marL="0" indent="0">
              <a:buNone/>
            </a:pPr>
            <a:r>
              <a:rPr lang="en-GB" sz="2000" dirty="0"/>
              <a:t>The McKinsey 7-S Model is a framework that helps organizations analyse and improve their internal alignment and performance. Developed by consultants at McKinsey &amp; Company, including Tom Peters and Robert Waterman, the model identifies seven key elements that need to be aligned for an organisation to be successful. These elements are: </a:t>
            </a:r>
          </a:p>
          <a:p>
            <a:pPr marL="0" indent="0">
              <a:buNone/>
            </a:pPr>
            <a:r>
              <a:rPr lang="en-GB" sz="2000" dirty="0"/>
              <a:t>1. Strategy </a:t>
            </a:r>
          </a:p>
          <a:p>
            <a:pPr marL="0" indent="0">
              <a:buNone/>
            </a:pPr>
            <a:r>
              <a:rPr lang="en-GB" sz="2000" dirty="0"/>
              <a:t>2. Structure </a:t>
            </a:r>
          </a:p>
          <a:p>
            <a:pPr marL="0" indent="0">
              <a:buNone/>
            </a:pPr>
            <a:r>
              <a:rPr lang="en-GB" sz="2000" dirty="0"/>
              <a:t>3. Systems </a:t>
            </a:r>
          </a:p>
          <a:p>
            <a:pPr marL="0" indent="0">
              <a:buNone/>
            </a:pPr>
            <a:r>
              <a:rPr lang="en-GB" sz="2000" dirty="0"/>
              <a:t>4. Shared Values </a:t>
            </a:r>
          </a:p>
          <a:p>
            <a:pPr marL="0" indent="0">
              <a:buNone/>
            </a:pPr>
            <a:r>
              <a:rPr lang="en-GB" sz="2000" dirty="0"/>
              <a:t>5. Style </a:t>
            </a:r>
          </a:p>
          <a:p>
            <a:pPr marL="0" indent="0">
              <a:buNone/>
            </a:pPr>
            <a:r>
              <a:rPr lang="en-GB" sz="2000" dirty="0"/>
              <a:t>6. Staff </a:t>
            </a:r>
          </a:p>
          <a:p>
            <a:pPr marL="0" indent="0">
              <a:buNone/>
            </a:pPr>
            <a:r>
              <a:rPr lang="en-GB" sz="2000" dirty="0"/>
              <a:t>7. Skills</a:t>
            </a:r>
          </a:p>
        </p:txBody>
      </p:sp>
      <p:pic>
        <p:nvPicPr>
          <p:cNvPr id="10" name="Audio 9">
            <a:extLst>
              <a:ext uri="{FF2B5EF4-FFF2-40B4-BE49-F238E27FC236}">
                <a16:creationId xmlns:a16="http://schemas.microsoft.com/office/drawing/2014/main" id="{4FAA2D47-D8C0-5A6D-432F-32618512BE6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861233640"/>
      </p:ext>
    </p:extLst>
  </p:cSld>
  <p:clrMapOvr>
    <a:masterClrMapping/>
  </p:clrMapOvr>
  <mc:AlternateContent xmlns:mc="http://schemas.openxmlformats.org/markup-compatibility/2006">
    <mc:Choice xmlns:p14="http://schemas.microsoft.com/office/powerpoint/2010/main" Requires="p14">
      <p:transition spd="slow" p14:dur="2000" advTm="20564"/>
    </mc:Choice>
    <mc:Fallback>
      <p:transition spd="slow" advTm="205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4D172-A62E-6881-8DE5-FA383C0F1510}"/>
              </a:ext>
            </a:extLst>
          </p:cNvPr>
          <p:cNvSpPr>
            <a:spLocks noGrp="1"/>
          </p:cNvSpPr>
          <p:nvPr>
            <p:ph type="title"/>
          </p:nvPr>
        </p:nvSpPr>
        <p:spPr/>
        <p:txBody>
          <a:bodyPr/>
          <a:lstStyle/>
          <a:p>
            <a:r>
              <a:rPr lang="en-GB" dirty="0"/>
              <a:t>Kotter’s 8-Step Change Model</a:t>
            </a:r>
          </a:p>
        </p:txBody>
      </p:sp>
      <p:sp>
        <p:nvSpPr>
          <p:cNvPr id="3" name="Content Placeholder 2">
            <a:extLst>
              <a:ext uri="{FF2B5EF4-FFF2-40B4-BE49-F238E27FC236}">
                <a16:creationId xmlns:a16="http://schemas.microsoft.com/office/drawing/2014/main" id="{FF5D896D-E072-20E9-9562-3ABD5CC0E2FD}"/>
              </a:ext>
            </a:extLst>
          </p:cNvPr>
          <p:cNvSpPr>
            <a:spLocks noGrp="1"/>
          </p:cNvSpPr>
          <p:nvPr>
            <p:ph idx="1"/>
          </p:nvPr>
        </p:nvSpPr>
        <p:spPr>
          <a:xfrm>
            <a:off x="838200" y="1438102"/>
            <a:ext cx="10515600" cy="4738861"/>
          </a:xfrm>
        </p:spPr>
        <p:txBody>
          <a:bodyPr>
            <a:normAutofit lnSpcReduction="10000"/>
          </a:bodyPr>
          <a:lstStyle/>
          <a:p>
            <a:pPr marL="0" indent="0">
              <a:buNone/>
            </a:pPr>
            <a:r>
              <a:rPr lang="en-GB" sz="1600" dirty="0"/>
              <a:t>Kotter's 8-Step Change Model provides a structured approach to leading organisational change effectively. The model involves the following steps:</a:t>
            </a:r>
          </a:p>
          <a:p>
            <a:pPr marL="0" indent="0">
              <a:buNone/>
            </a:pPr>
            <a:r>
              <a:rPr lang="en-GB" sz="1600" dirty="0"/>
              <a:t>1. Create Urgency: This step fosters a compelling reason for change, prompting stakeholders to act.</a:t>
            </a:r>
          </a:p>
          <a:p>
            <a:pPr marL="0" indent="0">
              <a:buNone/>
            </a:pPr>
            <a:r>
              <a:rPr lang="en-GB" sz="1600" dirty="0"/>
              <a:t>2. Build a Guiding Coalition: Forming a strong and influential team to lead and advocate for the change effort is crucial for success.</a:t>
            </a:r>
          </a:p>
          <a:p>
            <a:pPr marL="0" indent="0">
              <a:buNone/>
            </a:pPr>
            <a:r>
              <a:rPr lang="en-GB" sz="1600" dirty="0"/>
              <a:t>3. Form a Strategic Vision: Developing a clear, coherent, and feasible vision for the organisation's desired future state is essential.</a:t>
            </a:r>
          </a:p>
          <a:p>
            <a:pPr marL="0" indent="0">
              <a:buNone/>
            </a:pPr>
            <a:r>
              <a:rPr lang="en-GB" sz="1600" dirty="0"/>
              <a:t>4. Enlist Volunteers: Identifying and involving willing employees who can contribute to and champion the change process is vital.</a:t>
            </a:r>
          </a:p>
          <a:p>
            <a:pPr marL="0" indent="0">
              <a:buNone/>
            </a:pPr>
            <a:r>
              <a:rPr lang="en-GB" sz="1600" dirty="0"/>
              <a:t>5. Enable Action by Removing Barriers: Recognising and eliminating obstacles that hinder progress toward change is necessary for a smooth transition.</a:t>
            </a:r>
          </a:p>
          <a:p>
            <a:pPr marL="0" indent="0">
              <a:buNone/>
            </a:pPr>
            <a:r>
              <a:rPr lang="en-GB" sz="1600" dirty="0"/>
              <a:t>6. Generate Short-Term Wins: Celebrating small victories early in the change process helps maintain momentum and build confidence.</a:t>
            </a:r>
          </a:p>
          <a:p>
            <a:pPr marL="0" indent="0">
              <a:buNone/>
            </a:pPr>
            <a:r>
              <a:rPr lang="en-GB" sz="1600" dirty="0"/>
              <a:t>7. Sustain Acceleration: Maintaining the pace of change and reinforcing new behaviours and practices is important to keep the momentum going.</a:t>
            </a:r>
          </a:p>
          <a:p>
            <a:pPr marL="0" indent="0">
              <a:buNone/>
            </a:pPr>
            <a:r>
              <a:rPr lang="en-GB" sz="1600" dirty="0"/>
              <a:t>8. Institute Change: Embedding the change into the organisation's culture, processes, and systems to ensure its long-term success and sustainability.</a:t>
            </a:r>
          </a:p>
        </p:txBody>
      </p:sp>
      <p:pic>
        <p:nvPicPr>
          <p:cNvPr id="9" name="Audio 8">
            <a:extLst>
              <a:ext uri="{FF2B5EF4-FFF2-40B4-BE49-F238E27FC236}">
                <a16:creationId xmlns:a16="http://schemas.microsoft.com/office/drawing/2014/main" id="{0BC4C711-9338-FF52-4C3E-906972681A4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82413808"/>
      </p:ext>
    </p:extLst>
  </p:cSld>
  <p:clrMapOvr>
    <a:masterClrMapping/>
  </p:clrMapOvr>
  <mc:AlternateContent xmlns:mc="http://schemas.openxmlformats.org/markup-compatibility/2006">
    <mc:Choice xmlns:p14="http://schemas.microsoft.com/office/powerpoint/2010/main" Requires="p14">
      <p:transition spd="slow" p14:dur="2000" advTm="31346"/>
    </mc:Choice>
    <mc:Fallback>
      <p:transition spd="slow" advTm="313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D25E2-B733-676A-9A56-C2CBBFD736F3}"/>
              </a:ext>
            </a:extLst>
          </p:cNvPr>
          <p:cNvSpPr>
            <a:spLocks noGrp="1"/>
          </p:cNvSpPr>
          <p:nvPr>
            <p:ph type="title"/>
          </p:nvPr>
        </p:nvSpPr>
        <p:spPr/>
        <p:txBody>
          <a:bodyPr/>
          <a:lstStyle/>
          <a:p>
            <a:r>
              <a:rPr lang="en-GB" dirty="0"/>
              <a:t>ADKAR Model</a:t>
            </a:r>
          </a:p>
        </p:txBody>
      </p:sp>
      <p:sp>
        <p:nvSpPr>
          <p:cNvPr id="3" name="Content Placeholder 2">
            <a:extLst>
              <a:ext uri="{FF2B5EF4-FFF2-40B4-BE49-F238E27FC236}">
                <a16:creationId xmlns:a16="http://schemas.microsoft.com/office/drawing/2014/main" id="{C71EB296-F5E8-C5E4-4116-8E7FC0872B99}"/>
              </a:ext>
            </a:extLst>
          </p:cNvPr>
          <p:cNvSpPr>
            <a:spLocks noGrp="1"/>
          </p:cNvSpPr>
          <p:nvPr>
            <p:ph idx="1"/>
          </p:nvPr>
        </p:nvSpPr>
        <p:spPr/>
        <p:txBody>
          <a:bodyPr>
            <a:normAutofit/>
          </a:bodyPr>
          <a:lstStyle/>
          <a:p>
            <a:pPr marL="0" indent="0">
              <a:buNone/>
            </a:pPr>
            <a:r>
              <a:rPr lang="en-GB" sz="2000" dirty="0"/>
              <a:t>The ADKAR Model is a change management framework that focuses on guiding individuals through the stages of change. </a:t>
            </a:r>
          </a:p>
          <a:p>
            <a:r>
              <a:rPr lang="en-GB" sz="2000" dirty="0"/>
              <a:t>It starts with creating </a:t>
            </a:r>
            <a:r>
              <a:rPr lang="en-GB" sz="2000" b="1" dirty="0"/>
              <a:t>Awareness</a:t>
            </a:r>
            <a:r>
              <a:rPr lang="en-GB" sz="2000" dirty="0"/>
              <a:t> about the need for change, </a:t>
            </a:r>
          </a:p>
          <a:p>
            <a:r>
              <a:rPr lang="en-GB" sz="2000" dirty="0"/>
              <a:t>Followed by instilling a </a:t>
            </a:r>
            <a:r>
              <a:rPr lang="en-GB" sz="2000" b="1" dirty="0"/>
              <a:t>Desire</a:t>
            </a:r>
            <a:r>
              <a:rPr lang="en-GB" sz="2000" dirty="0"/>
              <a:t> to be a part of the change. </a:t>
            </a:r>
          </a:p>
          <a:p>
            <a:r>
              <a:rPr lang="en-GB" sz="2000" dirty="0"/>
              <a:t>Next, it emphasizes the importance of acquiring the necessary </a:t>
            </a:r>
            <a:r>
              <a:rPr lang="en-GB" sz="2000" b="1" dirty="0"/>
              <a:t>Knowledge</a:t>
            </a:r>
            <a:r>
              <a:rPr lang="en-GB" sz="2000" dirty="0"/>
              <a:t> and skills to enable the change. </a:t>
            </a:r>
          </a:p>
          <a:p>
            <a:r>
              <a:rPr lang="en-GB" sz="2000" dirty="0"/>
              <a:t>Once the individual has the required </a:t>
            </a:r>
            <a:r>
              <a:rPr lang="en-GB" sz="2000" b="1" dirty="0"/>
              <a:t>Ability</a:t>
            </a:r>
            <a:r>
              <a:rPr lang="en-GB" sz="2000" dirty="0"/>
              <a:t>, </a:t>
            </a:r>
          </a:p>
          <a:p>
            <a:r>
              <a:rPr lang="en-GB" sz="2000" dirty="0"/>
              <a:t>The model stresses the need for </a:t>
            </a:r>
            <a:r>
              <a:rPr lang="en-GB" sz="2000" b="1" dirty="0"/>
              <a:t>Reinforcement</a:t>
            </a:r>
            <a:r>
              <a:rPr lang="en-GB" sz="2000" dirty="0"/>
              <a:t> to ensure the change becomes permanent.</a:t>
            </a:r>
          </a:p>
        </p:txBody>
      </p:sp>
      <p:pic>
        <p:nvPicPr>
          <p:cNvPr id="9" name="Audio 8">
            <a:extLst>
              <a:ext uri="{FF2B5EF4-FFF2-40B4-BE49-F238E27FC236}">
                <a16:creationId xmlns:a16="http://schemas.microsoft.com/office/drawing/2014/main" id="{30EDEEC2-2612-8814-CBA7-E412E361F7B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069360625"/>
      </p:ext>
    </p:extLst>
  </p:cSld>
  <p:clrMapOvr>
    <a:masterClrMapping/>
  </p:clrMapOvr>
  <mc:AlternateContent xmlns:mc="http://schemas.openxmlformats.org/markup-compatibility/2006">
    <mc:Choice xmlns:p14="http://schemas.microsoft.com/office/powerpoint/2010/main" Requires="p14">
      <p:transition spd="slow" p14:dur="2000" advTm="18377"/>
    </mc:Choice>
    <mc:Fallback>
      <p:transition spd="slow" advTm="18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96CA-C018-358C-9AF7-FF3B5833D611}"/>
              </a:ext>
            </a:extLst>
          </p:cNvPr>
          <p:cNvSpPr>
            <a:spLocks noGrp="1"/>
          </p:cNvSpPr>
          <p:nvPr>
            <p:ph type="title"/>
          </p:nvPr>
        </p:nvSpPr>
        <p:spPr/>
        <p:txBody>
          <a:bodyPr/>
          <a:lstStyle/>
          <a:p>
            <a:r>
              <a:rPr lang="en-GB" dirty="0"/>
              <a:t>Nudge Theory</a:t>
            </a:r>
          </a:p>
        </p:txBody>
      </p:sp>
      <p:sp>
        <p:nvSpPr>
          <p:cNvPr id="3" name="Content Placeholder 2">
            <a:extLst>
              <a:ext uri="{FF2B5EF4-FFF2-40B4-BE49-F238E27FC236}">
                <a16:creationId xmlns:a16="http://schemas.microsoft.com/office/drawing/2014/main" id="{9F02E6EE-E3FF-D113-58D8-2595F0AB8171}"/>
              </a:ext>
            </a:extLst>
          </p:cNvPr>
          <p:cNvSpPr>
            <a:spLocks noGrp="1"/>
          </p:cNvSpPr>
          <p:nvPr>
            <p:ph idx="1"/>
          </p:nvPr>
        </p:nvSpPr>
        <p:spPr>
          <a:xfrm>
            <a:off x="838200" y="1446415"/>
            <a:ext cx="10515600" cy="4730548"/>
          </a:xfrm>
        </p:spPr>
        <p:txBody>
          <a:bodyPr>
            <a:normAutofit fontScale="85000" lnSpcReduction="20000"/>
          </a:bodyPr>
          <a:lstStyle/>
          <a:p>
            <a:pPr marL="0" indent="0">
              <a:buNone/>
            </a:pPr>
            <a:r>
              <a:rPr lang="en-GB" sz="2300" dirty="0"/>
              <a:t>Nudge Theory, developed by Richard Thaler and Cass Sunstein, is a concept in behavioural economics and psychology that proposes subtle interventions to influence people's behaviour and decision-making. Rather than imposing direct instructions or regulations, nudges gently steer individuals towards desired behaviours while preserving their freedom of choice.</a:t>
            </a:r>
          </a:p>
          <a:p>
            <a:pPr marL="0" indent="0">
              <a:buNone/>
            </a:pPr>
            <a:r>
              <a:rPr lang="en-GB" sz="2300" dirty="0"/>
              <a:t>Understanding Perspectives</a:t>
            </a:r>
          </a:p>
          <a:p>
            <a:pPr lvl="1">
              <a:buFont typeface="Courier New" panose="02070309020205020404" pitchFamily="49" charset="0"/>
              <a:buChar char="o"/>
            </a:pPr>
            <a:r>
              <a:rPr lang="en-GB" sz="2300" dirty="0"/>
              <a:t>Identify and appreciate the different viewpoints of stakeholders.</a:t>
            </a:r>
          </a:p>
          <a:p>
            <a:pPr lvl="1">
              <a:buFont typeface="Courier New" panose="02070309020205020404" pitchFamily="49" charset="0"/>
              <a:buChar char="o"/>
            </a:pPr>
            <a:r>
              <a:rPr lang="en-GB" sz="2300" dirty="0"/>
              <a:t>Foster empathy to tailor nudges effectively.</a:t>
            </a:r>
          </a:p>
          <a:p>
            <a:r>
              <a:rPr lang="en-GB" sz="2300" dirty="0"/>
              <a:t>Presenting Changes as Choices</a:t>
            </a:r>
          </a:p>
          <a:p>
            <a:pPr lvl="1">
              <a:buFont typeface="Courier New" panose="02070309020205020404" pitchFamily="49" charset="0"/>
              <a:buChar char="o"/>
            </a:pPr>
            <a:r>
              <a:rPr lang="en-GB" sz="2300" dirty="0"/>
              <a:t>Frame changes in a way that highlights options rather than mandates.</a:t>
            </a:r>
          </a:p>
          <a:p>
            <a:pPr lvl="1">
              <a:buFont typeface="Courier New" panose="02070309020205020404" pitchFamily="49" charset="0"/>
              <a:buChar char="o"/>
            </a:pPr>
            <a:r>
              <a:rPr lang="en-GB" sz="2300" dirty="0"/>
              <a:t>Empower individuals by offering clear, easy-to-understand choices.</a:t>
            </a:r>
          </a:p>
          <a:p>
            <a:r>
              <a:rPr lang="en-GB" sz="2300" dirty="0"/>
              <a:t>Using Evidence</a:t>
            </a:r>
          </a:p>
          <a:p>
            <a:pPr lvl="1">
              <a:buFont typeface="Courier New" panose="02070309020205020404" pitchFamily="49" charset="0"/>
              <a:buChar char="o"/>
            </a:pPr>
            <a:r>
              <a:rPr lang="en-GB" sz="2300" dirty="0"/>
              <a:t>Base nudges on data and proven outcomes.</a:t>
            </a:r>
          </a:p>
          <a:p>
            <a:pPr lvl="1">
              <a:buFont typeface="Courier New" panose="02070309020205020404" pitchFamily="49" charset="0"/>
              <a:buChar char="o"/>
            </a:pPr>
            <a:r>
              <a:rPr lang="en-GB" sz="2300" dirty="0"/>
              <a:t>Use research to guide decision-making and validate approaches.</a:t>
            </a:r>
          </a:p>
          <a:p>
            <a:r>
              <a:rPr lang="en-GB" sz="2300" dirty="0"/>
              <a:t>Maintaining Momentum</a:t>
            </a:r>
          </a:p>
          <a:p>
            <a:pPr lvl="1">
              <a:buFont typeface="Courier New" panose="02070309020205020404" pitchFamily="49" charset="0"/>
              <a:buChar char="o"/>
            </a:pPr>
            <a:r>
              <a:rPr lang="en-GB" sz="2300" dirty="0"/>
              <a:t>Ensure consistent reinforcement of desired behaviours.</a:t>
            </a:r>
          </a:p>
          <a:p>
            <a:pPr lvl="1">
              <a:buFont typeface="Courier New" panose="02070309020205020404" pitchFamily="49" charset="0"/>
              <a:buChar char="o"/>
            </a:pPr>
            <a:r>
              <a:rPr lang="en-GB" sz="2300" dirty="0"/>
              <a:t>Adapt strategies to sustain engagement and long-term adherence.</a:t>
            </a:r>
          </a:p>
          <a:p>
            <a:endParaRPr lang="en-GB" dirty="0"/>
          </a:p>
        </p:txBody>
      </p:sp>
      <p:pic>
        <p:nvPicPr>
          <p:cNvPr id="9" name="Audio 8">
            <a:extLst>
              <a:ext uri="{FF2B5EF4-FFF2-40B4-BE49-F238E27FC236}">
                <a16:creationId xmlns:a16="http://schemas.microsoft.com/office/drawing/2014/main" id="{6896E93F-DA5C-AA19-5F90-D67D764D88A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770869505"/>
      </p:ext>
    </p:extLst>
  </p:cSld>
  <p:clrMapOvr>
    <a:masterClrMapping/>
  </p:clrMapOvr>
  <mc:AlternateContent xmlns:mc="http://schemas.openxmlformats.org/markup-compatibility/2006">
    <mc:Choice xmlns:p14="http://schemas.microsoft.com/office/powerpoint/2010/main" Requires="p14">
      <p:transition spd="slow" p14:dur="2000" advTm="34008"/>
    </mc:Choice>
    <mc:Fallback>
      <p:transition spd="slow" advTm="340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99047-89EE-D6B1-1D87-F6E7CC05806F}"/>
              </a:ext>
            </a:extLst>
          </p:cNvPr>
          <p:cNvSpPr>
            <a:spLocks noGrp="1"/>
          </p:cNvSpPr>
          <p:nvPr>
            <p:ph type="title"/>
          </p:nvPr>
        </p:nvSpPr>
        <p:spPr/>
        <p:txBody>
          <a:bodyPr/>
          <a:lstStyle/>
          <a:p>
            <a:r>
              <a:rPr lang="en-GB" dirty="0"/>
              <a:t>Kübler-Ross Change Curve</a:t>
            </a:r>
          </a:p>
        </p:txBody>
      </p:sp>
      <p:sp>
        <p:nvSpPr>
          <p:cNvPr id="3" name="Content Placeholder 2">
            <a:extLst>
              <a:ext uri="{FF2B5EF4-FFF2-40B4-BE49-F238E27FC236}">
                <a16:creationId xmlns:a16="http://schemas.microsoft.com/office/drawing/2014/main" id="{6601CFEF-58E5-56BC-EBA7-7AC1A2EFA138}"/>
              </a:ext>
            </a:extLst>
          </p:cNvPr>
          <p:cNvSpPr>
            <a:spLocks noGrp="1"/>
          </p:cNvSpPr>
          <p:nvPr>
            <p:ph idx="1"/>
          </p:nvPr>
        </p:nvSpPr>
        <p:spPr/>
        <p:txBody>
          <a:bodyPr>
            <a:normAutofit/>
          </a:bodyPr>
          <a:lstStyle/>
          <a:p>
            <a:pPr marL="0" indent="0">
              <a:buNone/>
            </a:pPr>
            <a:r>
              <a:rPr lang="en-GB" sz="2000" dirty="0"/>
              <a:t>Kübler-Ross Change Curve, also known as the Five Stages of Grief, is a model that describes the series of emotions experienced by individuals when they face significant change or loss. Developed by Elisabeth Kübler-Ross, it originally aimed to explain the process of grieving but has since been widely applied to understand emotional responses to various types of change, including organisational and personal transitions. The five stages are:</a:t>
            </a:r>
          </a:p>
          <a:p>
            <a:r>
              <a:rPr lang="en-GB" sz="2000" dirty="0"/>
              <a:t>Denial</a:t>
            </a:r>
          </a:p>
          <a:p>
            <a:r>
              <a:rPr lang="en-GB" sz="2000" dirty="0"/>
              <a:t>Anger</a:t>
            </a:r>
          </a:p>
          <a:p>
            <a:r>
              <a:rPr lang="en-GB" sz="2000" dirty="0"/>
              <a:t>Bargaining</a:t>
            </a:r>
          </a:p>
          <a:p>
            <a:r>
              <a:rPr lang="en-GB" sz="2000" dirty="0"/>
              <a:t>Depression</a:t>
            </a:r>
          </a:p>
          <a:p>
            <a:r>
              <a:rPr lang="en-GB" sz="2000" dirty="0"/>
              <a:t>Acceptance</a:t>
            </a:r>
          </a:p>
        </p:txBody>
      </p:sp>
      <p:pic>
        <p:nvPicPr>
          <p:cNvPr id="9" name="Audio 8">
            <a:extLst>
              <a:ext uri="{FF2B5EF4-FFF2-40B4-BE49-F238E27FC236}">
                <a16:creationId xmlns:a16="http://schemas.microsoft.com/office/drawing/2014/main" id="{AD4DD02E-A485-4BE0-7B4C-CE30FC151F3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516414345"/>
      </p:ext>
    </p:extLst>
  </p:cSld>
  <p:clrMapOvr>
    <a:masterClrMapping/>
  </p:clrMapOvr>
  <mc:AlternateContent xmlns:mc="http://schemas.openxmlformats.org/markup-compatibility/2006">
    <mc:Choice xmlns:p14="http://schemas.microsoft.com/office/powerpoint/2010/main" Requires="p14">
      <p:transition spd="slow" p14:dur="2000" advTm="37733"/>
    </mc:Choice>
    <mc:Fallback>
      <p:transition spd="slow" advTm="377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608F5-412E-80A9-4409-78B62D90CF7E}"/>
              </a:ext>
            </a:extLst>
          </p:cNvPr>
          <p:cNvSpPr>
            <a:spLocks noGrp="1"/>
          </p:cNvSpPr>
          <p:nvPr>
            <p:ph type="title"/>
          </p:nvPr>
        </p:nvSpPr>
        <p:spPr/>
        <p:txBody>
          <a:bodyPr/>
          <a:lstStyle/>
          <a:p>
            <a:r>
              <a:rPr lang="en-GB" dirty="0"/>
              <a:t>Satir Change Model</a:t>
            </a:r>
          </a:p>
        </p:txBody>
      </p:sp>
      <p:sp>
        <p:nvSpPr>
          <p:cNvPr id="3" name="Content Placeholder 2">
            <a:extLst>
              <a:ext uri="{FF2B5EF4-FFF2-40B4-BE49-F238E27FC236}">
                <a16:creationId xmlns:a16="http://schemas.microsoft.com/office/drawing/2014/main" id="{E0E6710C-F58B-C23A-E22A-F8ECEFE8B8CF}"/>
              </a:ext>
            </a:extLst>
          </p:cNvPr>
          <p:cNvSpPr>
            <a:spLocks noGrp="1"/>
          </p:cNvSpPr>
          <p:nvPr>
            <p:ph idx="1"/>
          </p:nvPr>
        </p:nvSpPr>
        <p:spPr/>
        <p:txBody>
          <a:bodyPr>
            <a:normAutofit/>
          </a:bodyPr>
          <a:lstStyle/>
          <a:p>
            <a:pPr marL="0" indent="0">
              <a:buNone/>
            </a:pPr>
            <a:r>
              <a:rPr lang="en-GB" sz="2000" dirty="0"/>
              <a:t>The Satir Change Model, developed by family therapist Virginia Satir, is a model that describes the process individuals and organisations go through during change. It emphasizes the emotional and psychological responses to change and provides a framework for understanding how people can move from stability through turbulence to a new state of stability. The model consists of five stages:</a:t>
            </a:r>
          </a:p>
          <a:p>
            <a:r>
              <a:rPr lang="en-GB" sz="2000" dirty="0"/>
              <a:t>Late Status Quo  </a:t>
            </a:r>
          </a:p>
          <a:p>
            <a:r>
              <a:rPr lang="en-GB" sz="2000" dirty="0"/>
              <a:t>Resistance</a:t>
            </a:r>
          </a:p>
          <a:p>
            <a:r>
              <a:rPr lang="en-GB" sz="2000" dirty="0"/>
              <a:t>Chaos</a:t>
            </a:r>
          </a:p>
          <a:p>
            <a:r>
              <a:rPr lang="en-GB" sz="2000" dirty="0"/>
              <a:t>Integration</a:t>
            </a:r>
          </a:p>
          <a:p>
            <a:r>
              <a:rPr lang="en-GB" sz="2000" dirty="0"/>
              <a:t>New Status Quo</a:t>
            </a:r>
          </a:p>
        </p:txBody>
      </p:sp>
      <p:pic>
        <p:nvPicPr>
          <p:cNvPr id="9" name="Audio 8">
            <a:extLst>
              <a:ext uri="{FF2B5EF4-FFF2-40B4-BE49-F238E27FC236}">
                <a16:creationId xmlns:a16="http://schemas.microsoft.com/office/drawing/2014/main" id="{21D3E881-2226-526E-215F-811FFA1B3C8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9494935"/>
      </p:ext>
    </p:extLst>
  </p:cSld>
  <p:clrMapOvr>
    <a:masterClrMapping/>
  </p:clrMapOvr>
  <mc:AlternateContent xmlns:mc="http://schemas.openxmlformats.org/markup-compatibility/2006">
    <mc:Choice xmlns:p14="http://schemas.microsoft.com/office/powerpoint/2010/main" Requires="p14">
      <p:transition spd="slow" p14:dur="2000" advTm="33524"/>
    </mc:Choice>
    <mc:Fallback>
      <p:transition spd="slow" advTm="335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7E1E9-2A28-E8A5-4C59-5BF688817AEE}"/>
              </a:ext>
            </a:extLst>
          </p:cNvPr>
          <p:cNvSpPr>
            <a:spLocks noGrp="1"/>
          </p:cNvSpPr>
          <p:nvPr>
            <p:ph type="title"/>
          </p:nvPr>
        </p:nvSpPr>
        <p:spPr/>
        <p:txBody>
          <a:bodyPr/>
          <a:lstStyle/>
          <a:p>
            <a:r>
              <a:rPr lang="en-GB" dirty="0"/>
              <a:t>Key Changes Implemented by Marriott</a:t>
            </a:r>
          </a:p>
        </p:txBody>
      </p:sp>
      <p:sp>
        <p:nvSpPr>
          <p:cNvPr id="3" name="Content Placeholder 2">
            <a:extLst>
              <a:ext uri="{FF2B5EF4-FFF2-40B4-BE49-F238E27FC236}">
                <a16:creationId xmlns:a16="http://schemas.microsoft.com/office/drawing/2014/main" id="{87F08754-36D8-9FDC-E1B7-3598E72F558E}"/>
              </a:ext>
            </a:extLst>
          </p:cNvPr>
          <p:cNvSpPr>
            <a:spLocks noGrp="1"/>
          </p:cNvSpPr>
          <p:nvPr>
            <p:ph idx="1"/>
          </p:nvPr>
        </p:nvSpPr>
        <p:spPr/>
        <p:txBody>
          <a:bodyPr>
            <a:normAutofit/>
          </a:bodyPr>
          <a:lstStyle/>
          <a:p>
            <a:pPr marL="0" indent="0">
              <a:buNone/>
            </a:pPr>
            <a:r>
              <a:rPr lang="en-GB" sz="2000" dirty="0"/>
              <a:t>Marriott International implemented several key changes in response to the pandemic. These included: </a:t>
            </a:r>
          </a:p>
          <a:p>
            <a:r>
              <a:rPr lang="en-GB" sz="2000" dirty="0"/>
              <a:t>Enhanced cleaning protocols to ensure guest safety, </a:t>
            </a:r>
          </a:p>
          <a:p>
            <a:r>
              <a:rPr lang="en-GB" sz="2000" dirty="0"/>
              <a:t>The introduction of contactless services to minimise physical interaction,</a:t>
            </a:r>
          </a:p>
          <a:p>
            <a:r>
              <a:rPr lang="en-GB" sz="2000" dirty="0"/>
              <a:t>Increased digital engagement to maintain communication with customers. </a:t>
            </a:r>
          </a:p>
          <a:p>
            <a:pPr marL="0" indent="0">
              <a:buNone/>
            </a:pPr>
            <a:r>
              <a:rPr lang="en-GB" sz="2000" dirty="0"/>
              <a:t>These changes were essential for adapting to the new normal and ensuring the safety and satisfaction of guests</a:t>
            </a:r>
          </a:p>
        </p:txBody>
      </p:sp>
      <p:pic>
        <p:nvPicPr>
          <p:cNvPr id="9" name="Audio 8">
            <a:extLst>
              <a:ext uri="{FF2B5EF4-FFF2-40B4-BE49-F238E27FC236}">
                <a16:creationId xmlns:a16="http://schemas.microsoft.com/office/drawing/2014/main" id="{0B5191BE-77A1-12AA-FD17-F1EC99E3D41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8992213"/>
      </p:ext>
    </p:extLst>
  </p:cSld>
  <p:clrMapOvr>
    <a:masterClrMapping/>
  </p:clrMapOvr>
  <mc:AlternateContent xmlns:mc="http://schemas.openxmlformats.org/markup-compatibility/2006">
    <mc:Choice xmlns:p14="http://schemas.microsoft.com/office/powerpoint/2010/main" Requires="p14">
      <p:transition spd="slow" p14:dur="2000" advTm="33508"/>
    </mc:Choice>
    <mc:Fallback>
      <p:transition spd="slow" advTm="33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61BC3-0B1C-8776-5414-A4A03F0C29A9}"/>
              </a:ext>
            </a:extLst>
          </p:cNvPr>
          <p:cNvSpPr>
            <a:spLocks noGrp="1"/>
          </p:cNvSpPr>
          <p:nvPr>
            <p:ph type="title"/>
          </p:nvPr>
        </p:nvSpPr>
        <p:spPr/>
        <p:txBody>
          <a:bodyPr/>
          <a:lstStyle/>
          <a:p>
            <a:r>
              <a:rPr lang="en-GB" dirty="0"/>
              <a:t>Enhanced Cleaning Protocols</a:t>
            </a:r>
          </a:p>
        </p:txBody>
      </p:sp>
      <p:sp>
        <p:nvSpPr>
          <p:cNvPr id="3" name="Content Placeholder 2">
            <a:extLst>
              <a:ext uri="{FF2B5EF4-FFF2-40B4-BE49-F238E27FC236}">
                <a16:creationId xmlns:a16="http://schemas.microsoft.com/office/drawing/2014/main" id="{4B6C30AB-DF08-A537-F481-BF9906F2D5F7}"/>
              </a:ext>
            </a:extLst>
          </p:cNvPr>
          <p:cNvSpPr>
            <a:spLocks noGrp="1"/>
          </p:cNvSpPr>
          <p:nvPr>
            <p:ph idx="1"/>
          </p:nvPr>
        </p:nvSpPr>
        <p:spPr/>
        <p:txBody>
          <a:bodyPr>
            <a:normAutofit/>
          </a:bodyPr>
          <a:lstStyle/>
          <a:p>
            <a:pPr marL="0" indent="0">
              <a:buNone/>
            </a:pPr>
            <a:r>
              <a:rPr lang="en-GB" sz="2000" dirty="0"/>
              <a:t>During the COVID-19 pandemic, Marriott launched the 'Commitment to Clean' program, which included the following key components:</a:t>
            </a:r>
          </a:p>
          <a:p>
            <a:r>
              <a:rPr lang="en-GB" sz="2000" dirty="0"/>
              <a:t>The Marriott Global Cleanliness Council consisted of in-house and outside experts in food and water safety, hygiene, infection prevention, and hotel operations. The council developed new global hospitality cleanliness standards, norms, and behaviours for Marriott's 7,300 properties worldwide.</a:t>
            </a:r>
          </a:p>
          <a:p>
            <a:r>
              <a:rPr lang="en-GB" sz="2000" dirty="0"/>
              <a:t>Marriott began implementing plans to introduce enhanced cleaning technologies at its properties. These included electrostatic sprayers and the highest classification of disinfectants recommended by the Centres for Disease Control and Prevention and the World Health Organization to sanitize surfaces throughout the hotels.</a:t>
            </a:r>
          </a:p>
          <a:p>
            <a:r>
              <a:rPr lang="en-GB" sz="2000" dirty="0"/>
              <a:t>In addition, guests checking into Marriott hotels experienced several changes to the cleaning regimen aimed at setting an even higher standard of cleanliness. There were modifications to associate-guest protocols to align with recommended social distancing guidelines.</a:t>
            </a:r>
          </a:p>
        </p:txBody>
      </p:sp>
      <p:pic>
        <p:nvPicPr>
          <p:cNvPr id="9" name="Audio 8">
            <a:extLst>
              <a:ext uri="{FF2B5EF4-FFF2-40B4-BE49-F238E27FC236}">
                <a16:creationId xmlns:a16="http://schemas.microsoft.com/office/drawing/2014/main" id="{23AEA672-A71F-BE18-A80E-395BD1F245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324805739"/>
      </p:ext>
    </p:extLst>
  </p:cSld>
  <p:clrMapOvr>
    <a:masterClrMapping/>
  </p:clrMapOvr>
  <mc:AlternateContent xmlns:mc="http://schemas.openxmlformats.org/markup-compatibility/2006">
    <mc:Choice xmlns:p14="http://schemas.microsoft.com/office/powerpoint/2010/main" Requires="p14">
      <p:transition spd="slow" p14:dur="2000" advTm="51618"/>
    </mc:Choice>
    <mc:Fallback>
      <p:transition spd="slow" advTm="516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63C3-7C1F-3BEE-B3BB-BEC41CF560C5}"/>
              </a:ext>
            </a:extLst>
          </p:cNvPr>
          <p:cNvSpPr>
            <a:spLocks noGrp="1"/>
          </p:cNvSpPr>
          <p:nvPr>
            <p:ph type="title"/>
          </p:nvPr>
        </p:nvSpPr>
        <p:spPr/>
        <p:txBody>
          <a:bodyPr/>
          <a:lstStyle/>
          <a:p>
            <a:r>
              <a:rPr lang="en-GB" dirty="0"/>
              <a:t>Digital Engagement and Communication</a:t>
            </a:r>
          </a:p>
        </p:txBody>
      </p:sp>
      <p:sp>
        <p:nvSpPr>
          <p:cNvPr id="3" name="Content Placeholder 2">
            <a:extLst>
              <a:ext uri="{FF2B5EF4-FFF2-40B4-BE49-F238E27FC236}">
                <a16:creationId xmlns:a16="http://schemas.microsoft.com/office/drawing/2014/main" id="{AF7825AA-ED3D-B3AF-260E-D4901A2F34F1}"/>
              </a:ext>
            </a:extLst>
          </p:cNvPr>
          <p:cNvSpPr>
            <a:spLocks noGrp="1"/>
          </p:cNvSpPr>
          <p:nvPr>
            <p:ph idx="1"/>
          </p:nvPr>
        </p:nvSpPr>
        <p:spPr/>
        <p:txBody>
          <a:bodyPr>
            <a:normAutofit/>
          </a:bodyPr>
          <a:lstStyle/>
          <a:p>
            <a:pPr marL="0" indent="0">
              <a:buNone/>
            </a:pPr>
            <a:r>
              <a:rPr lang="en-GB" sz="2000" dirty="0"/>
              <a:t>Marriott enhanced its digital engagement with customers through the Marriott Bonvoy app, which now offers more features for managing reservations and accessing services. </a:t>
            </a:r>
          </a:p>
          <a:p>
            <a:pPr marL="0" indent="0">
              <a:buNone/>
            </a:pPr>
            <a:r>
              <a:rPr lang="en-GB" sz="2000" dirty="0"/>
              <a:t>Online platforms have been leveraged for customer service and bookings, and virtual events and meetings have been introduced to adapt to the new normal. </a:t>
            </a:r>
          </a:p>
          <a:p>
            <a:pPr marL="0" indent="0">
              <a:buNone/>
            </a:pPr>
            <a:r>
              <a:rPr lang="en-GB" sz="2000" dirty="0"/>
              <a:t>These digital initiatives help maintain strong customer relationships and ensure seamless service delivery.</a:t>
            </a:r>
          </a:p>
        </p:txBody>
      </p:sp>
      <p:pic>
        <p:nvPicPr>
          <p:cNvPr id="9" name="Audio 8">
            <a:extLst>
              <a:ext uri="{FF2B5EF4-FFF2-40B4-BE49-F238E27FC236}">
                <a16:creationId xmlns:a16="http://schemas.microsoft.com/office/drawing/2014/main" id="{FF40FFB0-0A94-FBE1-F763-5294E4A0C97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991242164"/>
      </p:ext>
    </p:extLst>
  </p:cSld>
  <p:clrMapOvr>
    <a:masterClrMapping/>
  </p:clrMapOvr>
  <mc:AlternateContent xmlns:mc="http://schemas.openxmlformats.org/markup-compatibility/2006">
    <mc:Choice xmlns:p14="http://schemas.microsoft.com/office/powerpoint/2010/main" Requires="p14">
      <p:transition spd="slow" p14:dur="2000" advTm="24208"/>
    </mc:Choice>
    <mc:Fallback>
      <p:transition spd="slow" advTm="24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2B283-F812-BE08-D475-DEA521A9B7B1}"/>
              </a:ext>
            </a:extLst>
          </p:cNvPr>
          <p:cNvSpPr>
            <a:spLocks noGrp="1"/>
          </p:cNvSpPr>
          <p:nvPr>
            <p:ph type="title"/>
          </p:nvPr>
        </p:nvSpPr>
        <p:spPr/>
        <p:txBody>
          <a:bodyPr/>
          <a:lstStyle/>
          <a:p>
            <a:r>
              <a:rPr lang="en-GB" dirty="0"/>
              <a:t>Evaluating Effectiveness of Changes</a:t>
            </a:r>
          </a:p>
        </p:txBody>
      </p:sp>
      <p:sp>
        <p:nvSpPr>
          <p:cNvPr id="3" name="Content Placeholder 2">
            <a:extLst>
              <a:ext uri="{FF2B5EF4-FFF2-40B4-BE49-F238E27FC236}">
                <a16:creationId xmlns:a16="http://schemas.microsoft.com/office/drawing/2014/main" id="{A2110ED0-1CA2-3666-1B04-A4D28A9F9323}"/>
              </a:ext>
            </a:extLst>
          </p:cNvPr>
          <p:cNvSpPr>
            <a:spLocks noGrp="1"/>
          </p:cNvSpPr>
          <p:nvPr>
            <p:ph idx="1"/>
          </p:nvPr>
        </p:nvSpPr>
        <p:spPr/>
        <p:txBody>
          <a:bodyPr>
            <a:normAutofit/>
          </a:bodyPr>
          <a:lstStyle/>
          <a:p>
            <a:pPr marL="0" indent="0">
              <a:buNone/>
            </a:pPr>
            <a:r>
              <a:rPr lang="en-GB" sz="2000" dirty="0"/>
              <a:t>The report aims to provide a comprehensive assessment of the efficacy of the changes undertaken by Marriott. </a:t>
            </a:r>
          </a:p>
          <a:p>
            <a:pPr marL="0" indent="0">
              <a:buNone/>
            </a:pPr>
            <a:r>
              <a:rPr lang="en-GB" sz="2000" dirty="0"/>
              <a:t>In terms of successes, these could encompass positive guest responses to the heightened safety protocols, Marriott's ability to sustain its operations amidst the pandemic, and the broader improvement in safety for both guests and staff. </a:t>
            </a:r>
          </a:p>
          <a:p>
            <a:pPr marL="0" indent="0">
              <a:buNone/>
            </a:pPr>
            <a:r>
              <a:rPr lang="en-GB" sz="2000" dirty="0"/>
              <a:t>However, challenges encountered during the implementation process may encompass significant initial costs and the necessity to continually adjust to evolving guidelines and regulations.</a:t>
            </a:r>
          </a:p>
        </p:txBody>
      </p:sp>
      <p:pic>
        <p:nvPicPr>
          <p:cNvPr id="8" name="Audio 7">
            <a:extLst>
              <a:ext uri="{FF2B5EF4-FFF2-40B4-BE49-F238E27FC236}">
                <a16:creationId xmlns:a16="http://schemas.microsoft.com/office/drawing/2014/main" id="{4D97357D-BC70-B675-05EA-CB46A47DF78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028493265"/>
      </p:ext>
    </p:extLst>
  </p:cSld>
  <p:clrMapOvr>
    <a:masterClrMapping/>
  </p:clrMapOvr>
  <mc:AlternateContent xmlns:mc="http://schemas.openxmlformats.org/markup-compatibility/2006">
    <mc:Choice xmlns:p14="http://schemas.microsoft.com/office/powerpoint/2010/main" Requires="p14">
      <p:transition spd="slow" p14:dur="2000" advTm="54222"/>
    </mc:Choice>
    <mc:Fallback>
      <p:transition spd="slow" advTm="542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C0CD0-BA8B-29DB-789D-E8E724FE6A2F}"/>
              </a:ext>
            </a:extLst>
          </p:cNvPr>
          <p:cNvSpPr>
            <a:spLocks noGrp="1"/>
          </p:cNvSpPr>
          <p:nvPr>
            <p:ph type="title"/>
          </p:nvPr>
        </p:nvSpPr>
        <p:spPr/>
        <p:txBody>
          <a:bodyPr/>
          <a:lstStyle/>
          <a:p>
            <a:r>
              <a:rPr lang="en-GB" dirty="0"/>
              <a:t>Recommendations for Additional Measures</a:t>
            </a:r>
          </a:p>
        </p:txBody>
      </p:sp>
      <p:sp>
        <p:nvSpPr>
          <p:cNvPr id="3" name="Content Placeholder 2">
            <a:extLst>
              <a:ext uri="{FF2B5EF4-FFF2-40B4-BE49-F238E27FC236}">
                <a16:creationId xmlns:a16="http://schemas.microsoft.com/office/drawing/2014/main" id="{4412844A-7E23-18D4-1B88-4EB2122C3CBB}"/>
              </a:ext>
            </a:extLst>
          </p:cNvPr>
          <p:cNvSpPr>
            <a:spLocks noGrp="1"/>
          </p:cNvSpPr>
          <p:nvPr>
            <p:ph idx="1"/>
          </p:nvPr>
        </p:nvSpPr>
        <p:spPr/>
        <p:txBody>
          <a:bodyPr>
            <a:normAutofit/>
          </a:bodyPr>
          <a:lstStyle/>
          <a:p>
            <a:pPr marL="0" indent="0">
              <a:buNone/>
            </a:pPr>
            <a:r>
              <a:rPr lang="en-GB" sz="2000" dirty="0"/>
              <a:t>The report will also include additional measures that may be required to maintain stability and growth. </a:t>
            </a:r>
          </a:p>
          <a:p>
            <a:pPr marL="0" indent="0">
              <a:buNone/>
            </a:pPr>
            <a:r>
              <a:rPr lang="en-GB" sz="2000" dirty="0"/>
              <a:t>Continuous innovation in health and safety measures might be crucial, along with further enhancing digital transformation and customer engagement might be the right recommendations for Marriott. </a:t>
            </a:r>
          </a:p>
          <a:p>
            <a:pPr marL="0" indent="0">
              <a:buNone/>
            </a:pPr>
            <a:r>
              <a:rPr lang="en-GB" sz="2000" dirty="0"/>
              <a:t>Additionally, implementing robust employee well-being and support programs might be essential to ensure that staff remain motivated and resilient in the face of ongoing challenges.</a:t>
            </a:r>
          </a:p>
        </p:txBody>
      </p:sp>
      <p:pic>
        <p:nvPicPr>
          <p:cNvPr id="8" name="Audio 7">
            <a:extLst>
              <a:ext uri="{FF2B5EF4-FFF2-40B4-BE49-F238E27FC236}">
                <a16:creationId xmlns:a16="http://schemas.microsoft.com/office/drawing/2014/main" id="{2D1B0A29-86D1-8649-D1D3-60A87F229EF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272633457"/>
      </p:ext>
    </p:extLst>
  </p:cSld>
  <p:clrMapOvr>
    <a:masterClrMapping/>
  </p:clrMapOvr>
  <mc:AlternateContent xmlns:mc="http://schemas.openxmlformats.org/markup-compatibility/2006">
    <mc:Choice xmlns:p14="http://schemas.microsoft.com/office/powerpoint/2010/main" Requires="p14">
      <p:transition spd="slow" p14:dur="2000" advTm="28375"/>
    </mc:Choice>
    <mc:Fallback>
      <p:transition spd="slow" advTm="28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5ADA2-A174-F82F-B8AB-C3925E0F57F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DBE4EAC-0CEA-7D0B-60E4-A9ADA1AB2548}"/>
              </a:ext>
            </a:extLst>
          </p:cNvPr>
          <p:cNvSpPr>
            <a:spLocks noGrp="1"/>
          </p:cNvSpPr>
          <p:nvPr>
            <p:ph idx="1"/>
          </p:nvPr>
        </p:nvSpPr>
        <p:spPr>
          <a:xfrm>
            <a:off x="838200" y="1338349"/>
            <a:ext cx="10515600" cy="5154526"/>
          </a:xfrm>
        </p:spPr>
        <p:txBody>
          <a:bodyPr>
            <a:normAutofit/>
          </a:bodyPr>
          <a:lstStyle/>
          <a:p>
            <a:r>
              <a:rPr lang="en-GB" sz="1000" dirty="0"/>
              <a:t>Bridges, W. (2009). "Managing Transitions: Making the Most of Change." Da Capo Press.</a:t>
            </a:r>
          </a:p>
          <a:p>
            <a:r>
              <a:rPr lang="en-GB" sz="1000" dirty="0"/>
              <a:t>Deloitte (2020). "The Future of Hospitality." Available at: https://www2.deloitte.com/global/</a:t>
            </a:r>
            <a:r>
              <a:rPr lang="en-GB" sz="1000" dirty="0" err="1"/>
              <a:t>en</a:t>
            </a:r>
            <a:r>
              <a:rPr lang="en-GB" sz="1000" dirty="0"/>
              <a:t>/pages/consumer-business/articles/the-future-of-</a:t>
            </a:r>
            <a:r>
              <a:rPr lang="en-GB" sz="1000" dirty="0" err="1"/>
              <a:t>hospitality.html</a:t>
            </a:r>
            <a:endParaRPr lang="en-GB" sz="1000" dirty="0"/>
          </a:p>
          <a:p>
            <a:r>
              <a:rPr lang="en-GB" sz="1000" dirty="0"/>
              <a:t>Harvard Business Review (2020). "Leading Through the Pandemic." Available at: https://</a:t>
            </a:r>
            <a:r>
              <a:rPr lang="en-GB" sz="1000" dirty="0" err="1"/>
              <a:t>hbr.org</a:t>
            </a:r>
            <a:r>
              <a:rPr lang="en-GB" sz="1000" dirty="0"/>
              <a:t>/2020/04/leading-through-the-pandemic</a:t>
            </a:r>
          </a:p>
          <a:p>
            <a:r>
              <a:rPr lang="en-GB" sz="1000" dirty="0"/>
              <a:t>Hiatt, J. M. (2006). "ADKAR: A Model for Change in Business, Government and our Community." </a:t>
            </a:r>
            <a:r>
              <a:rPr lang="en-GB" sz="1000" dirty="0" err="1"/>
              <a:t>Prosci</a:t>
            </a:r>
            <a:r>
              <a:rPr lang="en-GB" sz="1000" dirty="0"/>
              <a:t>.</a:t>
            </a:r>
          </a:p>
          <a:p>
            <a:r>
              <a:rPr lang="en-GB" sz="1000" dirty="0"/>
              <a:t>Indeed Career Guide. (n.d.). 10 change management models to use in the workplace. [online] Available at: https://</a:t>
            </a:r>
            <a:r>
              <a:rPr lang="en-GB" sz="1000" dirty="0" err="1"/>
              <a:t>uk.indeed.com</a:t>
            </a:r>
            <a:r>
              <a:rPr lang="en-GB" sz="1000" dirty="0"/>
              <a:t>/career-advice/career-development/change-management-models.</a:t>
            </a:r>
          </a:p>
          <a:p>
            <a:r>
              <a:rPr lang="en-GB" sz="1000" dirty="0"/>
              <a:t>Kübler-Ross, E. (1969). "On Death and Dying." Macmillan.</a:t>
            </a:r>
          </a:p>
          <a:p>
            <a:r>
              <a:rPr lang="en-GB" sz="1000" dirty="0"/>
              <a:t>Le, D. and Phi, G. (2020). Strategic responses of the hotel sector to COVID-19: Toward a refined pandemic crisis management framework. International Journal of Hospitality Management, 94, p.102808. doi: https://</a:t>
            </a:r>
            <a:r>
              <a:rPr lang="en-GB" sz="1000" dirty="0" err="1"/>
              <a:t>doi.org</a:t>
            </a:r>
            <a:r>
              <a:rPr lang="en-GB" sz="1000" dirty="0"/>
              <a:t>/10.1016/j.ijhm.2020.102808</a:t>
            </a:r>
          </a:p>
          <a:p>
            <a:r>
              <a:rPr lang="en-GB" sz="1000" dirty="0"/>
              <a:t>Liu, Y., Cheng, X., Liao, S.S. and Yang, F. (2023). The impact of COVID-19 on the tourism and hospitality Industry: Evidence from international stock markets. The North American Journal of Economics and Finance, [online] 64, p.101875. </a:t>
            </a:r>
            <a:r>
              <a:rPr lang="en-GB" sz="1000" dirty="0" err="1"/>
              <a:t>doi:https</a:t>
            </a:r>
            <a:r>
              <a:rPr lang="en-GB" sz="1000" dirty="0"/>
              <a:t>://</a:t>
            </a:r>
            <a:r>
              <a:rPr lang="en-GB" sz="1000" dirty="0" err="1"/>
              <a:t>doi.org</a:t>
            </a:r>
            <a:r>
              <a:rPr lang="en-GB" sz="1000" dirty="0"/>
              <a:t>/10.1016/j.najef.2022.101875.</a:t>
            </a:r>
          </a:p>
          <a:p>
            <a:r>
              <a:rPr lang="en-GB" sz="1000" dirty="0"/>
              <a:t>Marriott International (2021). Annual Report. Available at: https://</a:t>
            </a:r>
            <a:r>
              <a:rPr lang="en-GB" sz="1000" dirty="0" err="1"/>
              <a:t>marriott.gcs-web.com</a:t>
            </a:r>
            <a:r>
              <a:rPr lang="en-GB" sz="1000" dirty="0"/>
              <a:t>/financial-information/annual-reports</a:t>
            </a:r>
          </a:p>
          <a:p>
            <a:r>
              <a:rPr lang="en-GB" sz="1000" dirty="0" err="1"/>
              <a:t>news.marriott.com</a:t>
            </a:r>
            <a:r>
              <a:rPr lang="en-GB" sz="1000" dirty="0"/>
              <a:t>. (n.d.). MGS-NC. [online] Available at: https://</a:t>
            </a:r>
            <a:r>
              <a:rPr lang="en-GB" sz="1000" dirty="0" err="1"/>
              <a:t>news.marriott.com</a:t>
            </a:r>
            <a:r>
              <a:rPr lang="en-GB" sz="1000" dirty="0"/>
              <a:t>/news/2020/05/06/an-update-from-our-</a:t>
            </a:r>
            <a:r>
              <a:rPr lang="en-GB" sz="1000" dirty="0" err="1"/>
              <a:t>ceo</a:t>
            </a:r>
            <a:r>
              <a:rPr lang="en-GB" sz="1000" dirty="0"/>
              <a:t>-</a:t>
            </a:r>
            <a:r>
              <a:rPr lang="en-GB" sz="1000" dirty="0" err="1"/>
              <a:t>marriotts</a:t>
            </a:r>
            <a:r>
              <a:rPr lang="en-GB" sz="1000" dirty="0"/>
              <a:t>-commitment-to-cleanliness# [Accessed 23 Jun. 2024].</a:t>
            </a:r>
          </a:p>
          <a:p>
            <a:r>
              <a:rPr lang="en-GB" sz="1000" dirty="0"/>
              <a:t>Peters, T. J., &amp; Waterman, R. H. (1982). "In Search of Excellence." Harper &amp; Row.</a:t>
            </a:r>
          </a:p>
          <a:p>
            <a:r>
              <a:rPr lang="en-GB" sz="1000" dirty="0" err="1"/>
              <a:t>Ramuni</a:t>
            </a:r>
            <a:r>
              <a:rPr lang="en-GB" sz="1000" dirty="0"/>
              <a:t>, L. (2021). Coronavirus and its impact on UK hospitality - Office for National Statistics. [online] Ons. Available at: https://</a:t>
            </a:r>
            <a:r>
              <a:rPr lang="en-GB" sz="1000" dirty="0" err="1"/>
              <a:t>www.ons.gov.uk</a:t>
            </a:r>
            <a:r>
              <a:rPr lang="en-GB" sz="1000" dirty="0"/>
              <a:t>/</a:t>
            </a:r>
            <a:r>
              <a:rPr lang="en-GB" sz="1000" dirty="0" err="1"/>
              <a:t>businessindustryandtrade</a:t>
            </a:r>
            <a:r>
              <a:rPr lang="en-GB" sz="1000" dirty="0"/>
              <a:t>/business/</a:t>
            </a:r>
            <a:r>
              <a:rPr lang="en-GB" sz="1000" dirty="0" err="1"/>
              <a:t>activitysizeandlocation</a:t>
            </a:r>
            <a:r>
              <a:rPr lang="en-GB" sz="1000" dirty="0"/>
              <a:t>/articles/</a:t>
            </a:r>
            <a:r>
              <a:rPr lang="en-GB" sz="1000" dirty="0" err="1"/>
              <a:t>coronavirusanditsimpactonukhospitality</a:t>
            </a:r>
            <a:r>
              <a:rPr lang="en-GB" sz="1000" dirty="0"/>
              <a:t>/january2020tojune2021.</a:t>
            </a:r>
          </a:p>
          <a:p>
            <a:r>
              <a:rPr lang="en-GB" sz="1000" dirty="0"/>
              <a:t>Roberts, A. (2023). Change management: A guide for people professionals. [online] CIPD. Available at: https://</a:t>
            </a:r>
            <a:r>
              <a:rPr lang="en-GB" sz="1000" dirty="0" err="1"/>
              <a:t>www.cipd.org</a:t>
            </a:r>
            <a:r>
              <a:rPr lang="en-GB" sz="1000" dirty="0"/>
              <a:t>/</a:t>
            </a:r>
            <a:r>
              <a:rPr lang="en-GB" sz="1000" dirty="0" err="1"/>
              <a:t>uk</a:t>
            </a:r>
            <a:r>
              <a:rPr lang="en-GB" sz="1000" dirty="0"/>
              <a:t>/knowledge/guides/change-management/.</a:t>
            </a:r>
          </a:p>
          <a:p>
            <a:r>
              <a:rPr lang="en-GB" sz="1000" dirty="0"/>
              <a:t>Satir, V. (1991). "The Satir Model: Family Therapy and Beyond." Science and Behavior Books.</a:t>
            </a:r>
          </a:p>
          <a:p>
            <a:r>
              <a:rPr lang="en-GB" sz="1000" dirty="0"/>
              <a:t>Sharma, K. (2022). 10 Proven Change Management Models. [online] </a:t>
            </a:r>
            <a:r>
              <a:rPr lang="en-GB" sz="1000" dirty="0" err="1"/>
              <a:t>Whatfix</a:t>
            </a:r>
            <a:r>
              <a:rPr lang="en-GB" sz="1000" dirty="0"/>
              <a:t> Digital Adoption Blog | Insights, News, Tips, Trends - </a:t>
            </a:r>
            <a:r>
              <a:rPr lang="en-GB" sz="1000" dirty="0" err="1"/>
              <a:t>Whatfix</a:t>
            </a:r>
            <a:r>
              <a:rPr lang="en-GB" sz="1000" dirty="0"/>
              <a:t> Blog. Available at: https://</a:t>
            </a:r>
            <a:r>
              <a:rPr lang="en-GB" sz="1000" dirty="0" err="1"/>
              <a:t>whatfix.com</a:t>
            </a:r>
            <a:r>
              <a:rPr lang="en-GB" sz="1000" dirty="0"/>
              <a:t>/blog/10-change-management-models/.</a:t>
            </a:r>
          </a:p>
          <a:p>
            <a:r>
              <a:rPr lang="en-GB" sz="1000" dirty="0"/>
              <a:t>Thaler, R. H., &amp; Sunstein, C. R. (2008). </a:t>
            </a:r>
            <a:r>
              <a:rPr lang="en-GB" sz="1000"/>
              <a:t>"Nudge: Improving Decisions About Health, Wealth, and Happiness." Yale University Press.</a:t>
            </a:r>
            <a:endParaRPr lang="en-GB" sz="1000" dirty="0"/>
          </a:p>
        </p:txBody>
      </p:sp>
      <p:pic>
        <p:nvPicPr>
          <p:cNvPr id="8" name="Audio 7">
            <a:extLst>
              <a:ext uri="{FF2B5EF4-FFF2-40B4-BE49-F238E27FC236}">
                <a16:creationId xmlns:a16="http://schemas.microsoft.com/office/drawing/2014/main" id="{BA11DC80-C963-4F4C-7F72-7C528D6864E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021793176"/>
      </p:ext>
    </p:extLst>
  </p:cSld>
  <p:clrMapOvr>
    <a:masterClrMapping/>
  </p:clrMapOvr>
  <mc:AlternateContent xmlns:mc="http://schemas.openxmlformats.org/markup-compatibility/2006">
    <mc:Choice xmlns:p14="http://schemas.microsoft.com/office/powerpoint/2010/main" Requires="p14">
      <p:transition spd="slow" p14:dur="2000" advTm="15444"/>
    </mc:Choice>
    <mc:Fallback>
      <p:transition spd="slow" advTm="15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3197</TotalTime>
  <Words>2715</Words>
  <Application>Microsoft Macintosh PowerPoint</Application>
  <PresentationFormat>Widescreen</PresentationFormat>
  <Paragraphs>182</Paragraphs>
  <Slides>23</Slides>
  <Notes>0</Notes>
  <HiddenSlides>0</HiddenSlides>
  <MMClips>23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-webkit-standard</vt:lpstr>
      <vt:lpstr>Aptos</vt:lpstr>
      <vt:lpstr>Aptos Display</vt:lpstr>
      <vt:lpstr>Arial</vt:lpstr>
      <vt:lpstr>Courier New</vt:lpstr>
      <vt:lpstr>Office Theme</vt:lpstr>
      <vt:lpstr>PowerPoint Presentation</vt:lpstr>
      <vt:lpstr>Introduction</vt:lpstr>
      <vt:lpstr>About Marriott International</vt:lpstr>
      <vt:lpstr>Overview of COVID-19 Impact on Hospitality</vt:lpstr>
      <vt:lpstr>Unprecedented Challenges in the Hospitality Industry</vt:lpstr>
      <vt:lpstr>Global Occupancy Rates Plummet</vt:lpstr>
      <vt:lpstr>The Greatest Disruption in Hospitality History</vt:lpstr>
      <vt:lpstr>The Greatest Disruption in Hospitality History</vt:lpstr>
      <vt:lpstr>Triggers for change</vt:lpstr>
      <vt:lpstr>Change Management Models Overview</vt:lpstr>
      <vt:lpstr>Lewin’s Change Management Model</vt:lpstr>
      <vt:lpstr>McKinsey 7-S Model</vt:lpstr>
      <vt:lpstr>Kotter’s 8-Step Change Model</vt:lpstr>
      <vt:lpstr>ADKAR Model</vt:lpstr>
      <vt:lpstr>Nudge Theory</vt:lpstr>
      <vt:lpstr>Kübler-Ross Change Curve</vt:lpstr>
      <vt:lpstr>Satir Change Model</vt:lpstr>
      <vt:lpstr>Key Changes Implemented by Marriott</vt:lpstr>
      <vt:lpstr>Enhanced Cleaning Protocols</vt:lpstr>
      <vt:lpstr>Digital Engagement and Communication</vt:lpstr>
      <vt:lpstr>Evaluating Effectiveness of Changes</vt:lpstr>
      <vt:lpstr>Recommendations for Additional Measures</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Lukasz Perski (2219674)</dc:creator>
  <cp:keywords/>
  <dc:description/>
  <cp:lastModifiedBy>Lukasz Perski (2219674)</cp:lastModifiedBy>
  <cp:revision>49</cp:revision>
  <dcterms:created xsi:type="dcterms:W3CDTF">2024-06-23T08:27:13Z</dcterms:created>
  <dcterms:modified xsi:type="dcterms:W3CDTF">2024-07-05T18:12:40Z</dcterms:modified>
  <cp:category/>
</cp:coreProperties>
</file>