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1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F6720D7-EEF5-C3C2-0DDE-304472D70AE9}" v="3" dt="2022-07-24T14:21:40.452"/>
    <p1510:client id="{5EED64EB-5CDA-C099-F489-FFB09E878C04}" v="5" dt="2022-07-23T15:58:59.314"/>
    <p1510:client id="{97802F3B-D459-5124-83E9-DC51D3668BF2}" v="862" dt="2022-07-24T14:20:34.618"/>
    <p1510:client id="{C5A10281-DDF6-4E02-A190-7AF75E3D52D3}" v="434" dt="2022-06-26T15:40:26.36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058BF-C5E1-4B52-BD8A-FD1AD57793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CD51F7-3CC3-4BB7-8291-B1789482E8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320447-D6C7-43E1-AE88-1FB66CC9C5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A76A3-ADC8-4477-8FC1-B9DD55D84908}" type="datetime1">
              <a:rPr lang="en-US" smtClean="0"/>
              <a:t>7/24/2022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5E17B6-E7FC-473A-8D5F-0E6B838EA7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4AF4E0-FDDB-42B9-862C-7BBC501CDA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17351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736C8-0B4F-4655-A630-0B1D2540B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78B888-85E0-4D92-903E-C3FE7E870D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648916-250B-4232-BD7D-571FDE79F5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F49BE-398D-479A-8A7E-5DDBCA61EDCB}" type="datetime1">
              <a:rPr lang="en-US" smtClean="0"/>
              <a:t>7/24/2022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A8BFB4-647C-4104-B6D4-3346051C36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0FA73F-2BE8-4370-AE90-58F4CE51FC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89278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1446D-9FAC-4157-A41A-51675C8BE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1709738"/>
            <a:ext cx="10570210" cy="275889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AF8D4A-8F93-4399-9546-64F286400D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4589463"/>
            <a:ext cx="1057021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2FD4-BF96-470C-8247-20DFAE1CF8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0C193-4974-4A1F-9C63-07D595E30D66}" type="datetime1">
              <a:rPr lang="en-US" smtClean="0"/>
              <a:t>7/24/2022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175A2D-86C4-4467-BAB8-E9ED004D2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442A4D-D9B2-4C82-95E4-B86F9F5F38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87456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6B3AA-8C30-429E-B934-AF12204387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15834E-691F-4728-88F5-A0C4696695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77240" y="1825625"/>
            <a:ext cx="52425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876374-880F-4E25-9F88-79E3C1AB1F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19BD69-B509-4FCE-95A8-ED03FFC8CC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AA87F-28D4-4BF0-B81F-877A89DFD5AC}" type="datetime1">
              <a:rPr lang="en-US" smtClean="0"/>
              <a:t>7/24/2022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7C287B-AE5B-490B-BF81-A50D7A2E87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3C2246-303C-4A29-B6EA-E62CEDE6C2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61532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2FE79-D5BE-43E8-B6C5-2675B7F4D8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57814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9D3A07-BA51-4113-902E-830A887D23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1801812"/>
            <a:ext cx="5220335" cy="9350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E320A9-E274-4E1B-B02D-9A3F510A1F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77240" y="2825749"/>
            <a:ext cx="5220335" cy="33639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E80D3A-C2A8-4B78-B7E2-4908C74B1C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01812"/>
            <a:ext cx="5183188" cy="9350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5D84DD-9460-4B08-86AD-27486A94004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825749"/>
            <a:ext cx="5183188" cy="33639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4B0B7F8-282C-4210-AE7D-F35228BAC8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9F1F3-208B-49A3-B337-9C8ACEB3E0E1}" type="datetime1">
              <a:rPr lang="en-US" smtClean="0"/>
              <a:t>7/24/2022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AE343A9-1067-4DCF-BACC-1F7F380502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F84E471-04DB-4DB5-8CC5-16B3FC8850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11434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D87C0-272E-4E50-A316-78079B2B92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65911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06C1C9-1F69-432A-858C-D828B56E16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F6CA6-7293-4AA2-A0E0-A3BF4416E786}" type="datetime1">
              <a:rPr lang="en-US" smtClean="0"/>
              <a:t>7/24/2022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6D9A1B-D149-4B97-B161-3D7C9ADBCF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B3722F-8C88-4E54-8CD6-12D31A05F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98447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0E1B4EE-6DFC-45F3-9174-D913EB57CB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87016-7BCD-46FB-8EE3-AB6C369108B4}" type="datetime1">
              <a:rPr lang="en-US" smtClean="0"/>
              <a:t>7/24/2022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F7F7DC-6DDE-4337-AD27-BBE7D5422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C58EA9-3AC4-421E-B133-1FA7757DF8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99098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035BB-74CC-43E9-B71F-A5C05D17EB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457200"/>
            <a:ext cx="3994785" cy="2501900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AADC9E-7845-4DB1-87E3-6FBFB2B03B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6172200" cy="540385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C925A8-2A07-43B9-B549-061F368498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7240" y="3092450"/>
            <a:ext cx="3994785" cy="277653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1A9037-0564-43A1-8156-1D9932E1F8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47011-1FFC-4EF8-9A2E-53B4AD2ADBD4}" type="datetime1">
              <a:rPr lang="en-US" smtClean="0"/>
              <a:t>7/24/2022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FF0D40-D0E1-49C9-BE47-91BBC50AB2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D129BD-890D-412E-9805-D29F4A0D36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1628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78ADB4-BA7B-42C2-9C6C-58B2763F86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457200"/>
            <a:ext cx="3994785" cy="2505456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9519B58-B546-4E6B-BE00-3D1D64DA869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AA0AB8-41A9-4548-9B83-3EFF79A007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7240" y="3081275"/>
            <a:ext cx="3994785" cy="277977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BB33ED-A015-4992-A004-33D41CFFAD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2EB47-45B4-4EF5-A743-B4885DD2F060}" type="datetime1">
              <a:rPr lang="en-US" smtClean="0"/>
              <a:t>7/24/2022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C29CDA-E85F-47D1-83B7-02A50DEBFD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49625F-5352-4136-8AC4-F8899D00A1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94759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E922F-6166-4009-A42D-027DC71807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7791CF-167D-446D-9F99-6976C986E2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3CA422-E040-4DE1-9DA5-C8D37C116A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62538-DC4D-4667-96E5-B3278DDF8B12}" type="datetime1">
              <a:rPr lang="en-US" smtClean="0"/>
              <a:t>7/24/2022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813B0B-60E7-494E-91CB-055BC26906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48C554-7C1B-4D8F-9B6B-044926569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58269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EC66EF0-6ED8-49A7-BDAD-E20A143FAEA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FCE9CD-90A9-44BA-B293-0662E077DD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57DAE0-05C4-460B-B96D-BD183ED030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80548-5C08-4BE3-B63E-F2BB63B0B00C}" type="datetime1">
              <a:rPr lang="en-US" smtClean="0"/>
              <a:t>7/24/2022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B3CA93-55C9-4AA3-89A0-55490F745B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BFD820-FF26-4325-816F-310C30F80A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7072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99B5B3C5-A599-465B-B2B9-866E8B2087CE}"/>
              </a:ext>
            </a:extLst>
          </p:cNvPr>
          <p:cNvSpPr/>
          <p:nvPr/>
        </p:nvSpPr>
        <p:spPr>
          <a:xfrm>
            <a:off x="-1" y="-1"/>
            <a:ext cx="12192001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25C84982-7DD0-43B1-8A2D-BFA4DF1B4E60}"/>
              </a:ext>
            </a:extLst>
          </p:cNvPr>
          <p:cNvSpPr/>
          <p:nvPr/>
        </p:nvSpPr>
        <p:spPr>
          <a:xfrm>
            <a:off x="-1" y="-1"/>
            <a:ext cx="12192001" cy="685800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8" name="Decorative Circles">
            <a:extLst>
              <a:ext uri="{FF2B5EF4-FFF2-40B4-BE49-F238E27FC236}">
                <a16:creationId xmlns:a16="http://schemas.microsoft.com/office/drawing/2014/main" id="{1D912E1C-3BBA-42F0-A3EE-FEC382E7230A}"/>
              </a:ext>
            </a:extLst>
          </p:cNvPr>
          <p:cNvGrpSpPr/>
          <p:nvPr/>
        </p:nvGrpSpPr>
        <p:grpSpPr>
          <a:xfrm>
            <a:off x="-1" y="-1"/>
            <a:ext cx="12192001" cy="6858001"/>
            <a:chOff x="-1" y="-1"/>
            <a:chExt cx="12192001" cy="6858001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2FEEAC76-E273-46A8-8F8E-CE59860FE70D}"/>
                </a:ext>
              </a:extLst>
            </p:cNvPr>
            <p:cNvSpPr/>
            <p:nvPr/>
          </p:nvSpPr>
          <p:spPr>
            <a:xfrm>
              <a:off x="209098" y="727602"/>
              <a:ext cx="172408" cy="172408"/>
            </a:xfrm>
            <a:prstGeom prst="ellipse">
              <a:avLst/>
            </a:prstGeom>
            <a:solidFill>
              <a:schemeClr val="accent2">
                <a:lumMod val="40000"/>
                <a:lumOff val="6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76594A0E-9400-45AD-A431-1DA1C0B28966}"/>
                </a:ext>
              </a:extLst>
            </p:cNvPr>
            <p:cNvSpPr/>
            <p:nvPr/>
          </p:nvSpPr>
          <p:spPr>
            <a:xfrm>
              <a:off x="949947" y="136523"/>
              <a:ext cx="113367" cy="113367"/>
            </a:xfrm>
            <a:prstGeom prst="ellipse">
              <a:avLst/>
            </a:prstGeom>
            <a:solidFill>
              <a:srgbClr val="F39E29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20916D6C-D32F-42B6-8512-CD5EDB8F2B9B}"/>
                </a:ext>
              </a:extLst>
            </p:cNvPr>
            <p:cNvSpPr/>
            <p:nvPr/>
          </p:nvSpPr>
          <p:spPr>
            <a:xfrm>
              <a:off x="11575290" y="5859047"/>
              <a:ext cx="305780" cy="305780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3834846D-59C6-40F4-907C-F1A4689B58F1}"/>
                </a:ext>
              </a:extLst>
            </p:cNvPr>
            <p:cNvSpPr/>
            <p:nvPr/>
          </p:nvSpPr>
          <p:spPr>
            <a:xfrm>
              <a:off x="95730" y="1133938"/>
              <a:ext cx="226735" cy="226735"/>
            </a:xfrm>
            <a:prstGeom prst="ellipse">
              <a:avLst/>
            </a:prstGeom>
            <a:solidFill>
              <a:schemeClr val="accent3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5A257CDF-2E36-4DC7-8EE4-5CD8F8ECAC87}"/>
                </a:ext>
              </a:extLst>
            </p:cNvPr>
            <p:cNvSpPr/>
            <p:nvPr/>
          </p:nvSpPr>
          <p:spPr>
            <a:xfrm>
              <a:off x="11536830" y="554419"/>
              <a:ext cx="382700" cy="382700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D5B26E0E-A115-4AE2-82D8-76BB93CC494F}"/>
                </a:ext>
              </a:extLst>
            </p:cNvPr>
            <p:cNvSpPr/>
            <p:nvPr/>
          </p:nvSpPr>
          <p:spPr>
            <a:xfrm>
              <a:off x="1122430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755058DB-7E01-4E95-BF59-983AA1BBB38E}"/>
                </a:ext>
              </a:extLst>
            </p:cNvPr>
            <p:cNvSpPr/>
            <p:nvPr/>
          </p:nvSpPr>
          <p:spPr>
            <a:xfrm>
              <a:off x="11629630" y="5482355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A810F7E2-23F3-44D6-B09E-71E556536052}"/>
                </a:ext>
              </a:extLst>
            </p:cNvPr>
            <p:cNvSpPr/>
            <p:nvPr/>
          </p:nvSpPr>
          <p:spPr>
            <a:xfrm>
              <a:off x="10415328" y="612495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59D5C391-E1DB-410A-A78C-ED3BBDFF0758}"/>
                </a:ext>
              </a:extLst>
            </p:cNvPr>
            <p:cNvSpPr/>
            <p:nvPr/>
          </p:nvSpPr>
          <p:spPr>
            <a:xfrm>
              <a:off x="10120382" y="6255986"/>
              <a:ext cx="305780" cy="30578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77C4944D-9373-4283-BCAA-927A0316659E}"/>
                </a:ext>
              </a:extLst>
            </p:cNvPr>
            <p:cNvSpPr/>
            <p:nvPr/>
          </p:nvSpPr>
          <p:spPr>
            <a:xfrm>
              <a:off x="9934343" y="6204350"/>
              <a:ext cx="113367" cy="113367"/>
            </a:xfrm>
            <a:prstGeom prst="ellipse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6804C521-2D9F-4CE4-AFD3-D4F1551FEC6A}"/>
                </a:ext>
              </a:extLst>
            </p:cNvPr>
            <p:cNvSpPr/>
            <p:nvPr/>
          </p:nvSpPr>
          <p:spPr>
            <a:xfrm>
              <a:off x="11642244" y="6317718"/>
              <a:ext cx="549756" cy="540282"/>
            </a:xfrm>
            <a:custGeom>
              <a:avLst/>
              <a:gdLst>
                <a:gd name="connsiteX0" fmla="*/ 1224540 w 2115556"/>
                <a:gd name="connsiteY0" fmla="*/ 0 h 2079100"/>
                <a:gd name="connsiteX1" fmla="*/ 2090421 w 2115556"/>
                <a:gd name="connsiteY1" fmla="*/ 358660 h 2079100"/>
                <a:gd name="connsiteX2" fmla="*/ 2115556 w 2115556"/>
                <a:gd name="connsiteY2" fmla="*/ 386315 h 2079100"/>
                <a:gd name="connsiteX3" fmla="*/ 2115556 w 2115556"/>
                <a:gd name="connsiteY3" fmla="*/ 2062765 h 2079100"/>
                <a:gd name="connsiteX4" fmla="*/ 2100710 w 2115556"/>
                <a:gd name="connsiteY4" fmla="*/ 2079100 h 2079100"/>
                <a:gd name="connsiteX5" fmla="*/ 348370 w 2115556"/>
                <a:gd name="connsiteY5" fmla="*/ 2079100 h 2079100"/>
                <a:gd name="connsiteX6" fmla="*/ 279625 w 2115556"/>
                <a:gd name="connsiteY6" fmla="*/ 2003461 h 2079100"/>
                <a:gd name="connsiteX7" fmla="*/ 0 w 2115556"/>
                <a:gd name="connsiteY7" fmla="*/ 1224540 h 2079100"/>
                <a:gd name="connsiteX8" fmla="*/ 1224540 w 2115556"/>
                <a:gd name="connsiteY8" fmla="*/ 0 h 2079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15556" h="2079100">
                  <a:moveTo>
                    <a:pt x="1224540" y="0"/>
                  </a:moveTo>
                  <a:cubicBezTo>
                    <a:pt x="1562687" y="0"/>
                    <a:pt x="1868823" y="137062"/>
                    <a:pt x="2090421" y="358660"/>
                  </a:cubicBezTo>
                  <a:lnTo>
                    <a:pt x="2115556" y="386315"/>
                  </a:lnTo>
                  <a:lnTo>
                    <a:pt x="2115556" y="2062765"/>
                  </a:lnTo>
                  <a:lnTo>
                    <a:pt x="2100710" y="2079100"/>
                  </a:lnTo>
                  <a:lnTo>
                    <a:pt x="348370" y="2079100"/>
                  </a:lnTo>
                  <a:lnTo>
                    <a:pt x="279625" y="2003461"/>
                  </a:lnTo>
                  <a:cubicBezTo>
                    <a:pt x="104938" y="1791789"/>
                    <a:pt x="0" y="1520419"/>
                    <a:pt x="0" y="1224540"/>
                  </a:cubicBezTo>
                  <a:cubicBezTo>
                    <a:pt x="0" y="548245"/>
                    <a:pt x="548245" y="0"/>
                    <a:pt x="1224540" y="0"/>
                  </a:cubicBez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755AC65C-13EF-4182-AA3C-62BE165CC033}"/>
                </a:ext>
              </a:extLst>
            </p:cNvPr>
            <p:cNvSpPr/>
            <p:nvPr/>
          </p:nvSpPr>
          <p:spPr>
            <a:xfrm>
              <a:off x="-1" y="-1"/>
              <a:ext cx="510196" cy="538336"/>
            </a:xfrm>
            <a:custGeom>
              <a:avLst/>
              <a:gdLst>
                <a:gd name="connsiteX0" fmla="*/ 0 w 510196"/>
                <a:gd name="connsiteY0" fmla="*/ 0 h 538336"/>
                <a:gd name="connsiteX1" fmla="*/ 459276 w 510196"/>
                <a:gd name="connsiteY1" fmla="*/ 0 h 538336"/>
                <a:gd name="connsiteX2" fmla="*/ 482126 w 510196"/>
                <a:gd name="connsiteY2" fmla="*/ 42098 h 538336"/>
                <a:gd name="connsiteX3" fmla="*/ 510196 w 510196"/>
                <a:gd name="connsiteY3" fmla="*/ 181136 h 538336"/>
                <a:gd name="connsiteX4" fmla="*/ 152996 w 510196"/>
                <a:gd name="connsiteY4" fmla="*/ 538336 h 538336"/>
                <a:gd name="connsiteX5" fmla="*/ 13958 w 510196"/>
                <a:gd name="connsiteY5" fmla="*/ 510266 h 538336"/>
                <a:gd name="connsiteX6" fmla="*/ 0 w 510196"/>
                <a:gd name="connsiteY6" fmla="*/ 502690 h 538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0196" h="538336">
                  <a:moveTo>
                    <a:pt x="0" y="0"/>
                  </a:moveTo>
                  <a:lnTo>
                    <a:pt x="459276" y="0"/>
                  </a:lnTo>
                  <a:lnTo>
                    <a:pt x="482126" y="42098"/>
                  </a:lnTo>
                  <a:cubicBezTo>
                    <a:pt x="500201" y="84833"/>
                    <a:pt x="510196" y="131817"/>
                    <a:pt x="510196" y="181136"/>
                  </a:cubicBezTo>
                  <a:cubicBezTo>
                    <a:pt x="510196" y="378412"/>
                    <a:pt x="350272" y="538336"/>
                    <a:pt x="152996" y="538336"/>
                  </a:cubicBezTo>
                  <a:cubicBezTo>
                    <a:pt x="103677" y="538336"/>
                    <a:pt x="56693" y="528341"/>
                    <a:pt x="13958" y="510266"/>
                  </a:cubicBezTo>
                  <a:lnTo>
                    <a:pt x="0" y="50269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E40DA8D2-FA4B-4282-9D44-48C27B63A153}"/>
                </a:ext>
              </a:extLst>
            </p:cNvPr>
            <p:cNvSpPr/>
            <p:nvPr/>
          </p:nvSpPr>
          <p:spPr>
            <a:xfrm>
              <a:off x="10528695" y="1"/>
              <a:ext cx="554074" cy="282754"/>
            </a:xfrm>
            <a:custGeom>
              <a:avLst/>
              <a:gdLst>
                <a:gd name="connsiteX0" fmla="*/ 644 w 309162"/>
                <a:gd name="connsiteY0" fmla="*/ 0 h 157771"/>
                <a:gd name="connsiteX1" fmla="*/ 308518 w 309162"/>
                <a:gd name="connsiteY1" fmla="*/ 0 h 157771"/>
                <a:gd name="connsiteX2" fmla="*/ 309162 w 309162"/>
                <a:gd name="connsiteY2" fmla="*/ 3190 h 157771"/>
                <a:gd name="connsiteX3" fmla="*/ 154581 w 309162"/>
                <a:gd name="connsiteY3" fmla="*/ 157771 h 157771"/>
                <a:gd name="connsiteX4" fmla="*/ 0 w 309162"/>
                <a:gd name="connsiteY4" fmla="*/ 3190 h 157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9162" h="157771">
                  <a:moveTo>
                    <a:pt x="644" y="0"/>
                  </a:moveTo>
                  <a:lnTo>
                    <a:pt x="308518" y="0"/>
                  </a:lnTo>
                  <a:lnTo>
                    <a:pt x="309162" y="3190"/>
                  </a:lnTo>
                  <a:cubicBezTo>
                    <a:pt x="309162" y="88563"/>
                    <a:pt x="239954" y="157771"/>
                    <a:pt x="154581" y="157771"/>
                  </a:cubicBezTo>
                  <a:cubicBezTo>
                    <a:pt x="69208" y="157771"/>
                    <a:pt x="0" y="88563"/>
                    <a:pt x="0" y="3190"/>
                  </a:cubicBezTo>
                  <a:close/>
                </a:path>
              </a:pathLst>
            </a:custGeom>
            <a:solidFill>
              <a:schemeClr val="accent4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99065014-CB18-414D-A527-31ECC45700AB}"/>
                </a:ext>
              </a:extLst>
            </p:cNvPr>
            <p:cNvSpPr/>
            <p:nvPr/>
          </p:nvSpPr>
          <p:spPr>
            <a:xfrm>
              <a:off x="504140" y="1132500"/>
              <a:ext cx="84680" cy="846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8F39E27A-56C1-4328-8DF1-2DA147C78483}"/>
                </a:ext>
              </a:extLst>
            </p:cNvPr>
            <p:cNvSpPr/>
            <p:nvPr/>
          </p:nvSpPr>
          <p:spPr>
            <a:xfrm>
              <a:off x="12051348" y="5576515"/>
              <a:ext cx="137603" cy="210490"/>
            </a:xfrm>
            <a:custGeom>
              <a:avLst/>
              <a:gdLst>
                <a:gd name="connsiteX0" fmla="*/ 105245 w 137603"/>
                <a:gd name="connsiteY0" fmla="*/ 0 h 210490"/>
                <a:gd name="connsiteX1" fmla="*/ 137603 w 137603"/>
                <a:gd name="connsiteY1" fmla="*/ 6533 h 210490"/>
                <a:gd name="connsiteX2" fmla="*/ 137603 w 137603"/>
                <a:gd name="connsiteY2" fmla="*/ 203957 h 210490"/>
                <a:gd name="connsiteX3" fmla="*/ 105245 w 137603"/>
                <a:gd name="connsiteY3" fmla="*/ 210490 h 210490"/>
                <a:gd name="connsiteX4" fmla="*/ 0 w 137603"/>
                <a:gd name="connsiteY4" fmla="*/ 105245 h 210490"/>
                <a:gd name="connsiteX5" fmla="*/ 105245 w 137603"/>
                <a:gd name="connsiteY5" fmla="*/ 0 h 210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603" h="210490">
                  <a:moveTo>
                    <a:pt x="105245" y="0"/>
                  </a:moveTo>
                  <a:lnTo>
                    <a:pt x="137603" y="6533"/>
                  </a:lnTo>
                  <a:lnTo>
                    <a:pt x="137603" y="203957"/>
                  </a:lnTo>
                  <a:lnTo>
                    <a:pt x="105245" y="210490"/>
                  </a:lnTo>
                  <a:cubicBezTo>
                    <a:pt x="47120" y="210490"/>
                    <a:pt x="0" y="163370"/>
                    <a:pt x="0" y="105245"/>
                  </a:cubicBezTo>
                  <a:cubicBezTo>
                    <a:pt x="0" y="47120"/>
                    <a:pt x="47120" y="0"/>
                    <a:pt x="105245" y="0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2C5EC6-E331-4312-AC12-56D55F7D2B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77240" y="6488268"/>
            <a:ext cx="27432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8D24A4-5FEC-4062-8995-EB21925B3B40}" type="datetime1">
              <a:rPr lang="en-US" smtClean="0"/>
              <a:t>7/24/2022</a:t>
            </a:fld>
            <a:endParaRPr lang="en-US" sz="100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7FC5D-92B2-4B4D-8111-6EDEF280692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88268"/>
            <a:ext cx="41148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sz="10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3A104D-C777-4A6E-8A43-F94028E5E3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93150" y="6488268"/>
            <a:ext cx="27432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747434-7036-48DB-A148-6B3D8EE75CDA}" type="slidenum">
              <a:rPr lang="en-US" smtClean="0"/>
              <a:pPr/>
              <a:t>‹#›</a:t>
            </a:fld>
            <a:endParaRPr lang="en-US" sz="1000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2D3A74F-6169-4D30-A245-B46D738BE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65911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877E64-7A05-44DA-81FA-6EF4806BBF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1825625"/>
            <a:ext cx="1065911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2370024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25" r:id="rId6"/>
    <p:sldLayoutId id="2147483726" r:id="rId7"/>
    <p:sldLayoutId id="2147483727" r:id="rId8"/>
    <p:sldLayoutId id="2147483728" r:id="rId9"/>
    <p:sldLayoutId id="2147483729" r:id="rId10"/>
    <p:sldLayoutId id="2147483730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7" Type="http://schemas.openxmlformats.org/officeDocument/2006/relationships/image" Target="../media/image7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33E0473-C315-42D8-A82A-A2FE49DC6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D23A251-68F2-43E5-812B-4BBAE1A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4" name="Picture 3" descr="Bird on flower branch">
            <a:extLst>
              <a:ext uri="{FF2B5EF4-FFF2-40B4-BE49-F238E27FC236}">
                <a16:creationId xmlns:a16="http://schemas.microsoft.com/office/drawing/2014/main" id="{BAF90494-8A7C-5F89-E15F-8C6418A881D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7502" r="-1" b="8206"/>
          <a:stretch/>
        </p:blipFill>
        <p:spPr>
          <a:xfrm>
            <a:off x="-73120" y="-280699"/>
            <a:ext cx="12188951" cy="6857990"/>
          </a:xfrm>
          <a:prstGeom prst="rect">
            <a:avLst/>
          </a:prstGeom>
        </p:spPr>
      </p:pic>
      <p:grpSp>
        <p:nvGrpSpPr>
          <p:cNvPr id="13" name="decorative circle">
            <a:extLst>
              <a:ext uri="{FF2B5EF4-FFF2-40B4-BE49-F238E27FC236}">
                <a16:creationId xmlns:a16="http://schemas.microsoft.com/office/drawing/2014/main" id="{0350AF23-2606-421F-AB7B-23D9B48F3E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4102" y="236341"/>
            <a:ext cx="11340713" cy="5464029"/>
            <a:chOff x="314102" y="236341"/>
            <a:chExt cx="11340713" cy="5464029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26A544A-3C76-4502-A741-F4DB0E2CD2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17B8593-D171-47B5-8D1A-E34E7B138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4102" y="3044381"/>
              <a:ext cx="226735" cy="226735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1FEF60D4-64F6-450F-B86D-383EEA1C84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88374" y="386135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A97D4A7C-B520-46CB-9A94-711F53997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65714" y="23634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2B7B976F-E84B-4936-90D7-C8298A5E7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1535" y="2516671"/>
              <a:ext cx="466441" cy="4664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DC91FFEC-59DF-4D22-A925-F51520769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30142" y="458803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58931E95-0847-47E4-8AEC-312312A032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02046" y="5394590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3C094915-EF93-49A0-9B90-C44FB9B500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8287" y="5160714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E6D062C-A6E4-6C72-5AAC-C821912156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62606" y="1122363"/>
            <a:ext cx="7063739" cy="477837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FFFF"/>
                </a:solidFill>
              </a:rPr>
              <a:t>BEAUTY NAILS STUDIO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C1BE23-79E2-7B10-0132-A8943E1415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62606" y="1707502"/>
            <a:ext cx="7063739" cy="307056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GB">
                <a:solidFill>
                  <a:srgbClr val="FFFFFF"/>
                </a:solidFill>
              </a:rPr>
              <a:t>OBERDAN</a:t>
            </a:r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06573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92FA62-7A45-4F89-A245-0BA05F754F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9E52E1-CB55-4954-96F6-B863715C8D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7A32D1-4FF4-8EC9-1E1D-D9A4ABA546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39" y="777240"/>
            <a:ext cx="9977312" cy="346588"/>
          </a:xfrm>
        </p:spPr>
        <p:txBody>
          <a:bodyPr anchor="b">
            <a:normAutofit/>
          </a:bodyPr>
          <a:lstStyle/>
          <a:p>
            <a:r>
              <a:rPr lang="en-GB" sz="1000" dirty="0"/>
              <a:t>WE ARE HERE TO BRING MORE COLOR IN YOUR  LIFE</a:t>
            </a:r>
          </a:p>
        </p:txBody>
      </p:sp>
      <p:grpSp>
        <p:nvGrpSpPr>
          <p:cNvPr id="12" name="decorative circles">
            <a:extLst>
              <a:ext uri="{FF2B5EF4-FFF2-40B4-BE49-F238E27FC236}">
                <a16:creationId xmlns:a16="http://schemas.microsoft.com/office/drawing/2014/main" id="{40839DED-D13B-4FE2-AF8E-2113D887C8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93625" y="927887"/>
            <a:ext cx="3205279" cy="2727847"/>
            <a:chOff x="7893625" y="927887"/>
            <a:chExt cx="3205279" cy="2727847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F92EEB2D-48A0-4F55-A27D-1CF0340DFC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93625" y="3428999"/>
              <a:ext cx="226735" cy="226735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FE0FA48-3E56-41E4-9D69-E3075231E1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55295" y="2842228"/>
              <a:ext cx="466441" cy="466441"/>
            </a:xfrm>
            <a:prstGeom prst="ellipse">
              <a:avLst/>
            </a:prstGeom>
            <a:solidFill>
              <a:schemeClr val="tx2">
                <a:lumMod val="50000"/>
                <a:lumOff val="50000"/>
                <a:alpha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8BEA43D-D342-4D53-BA39-19D2CB43FF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35619" y="296208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2D01AFA7-D179-4686-A37D-4F22F25F6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04744" y="927887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EAE4F3AB-9E00-4A6B-8288-47C92E4253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7963" y="1870595"/>
              <a:ext cx="346588" cy="34658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E8CD149C-82EF-419B-8302-7FC6B3F77B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7963" y="2560850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Oval 1">
            <a:extLst>
              <a:ext uri="{FF2B5EF4-FFF2-40B4-BE49-F238E27FC236}">
                <a16:creationId xmlns:a16="http://schemas.microsoft.com/office/drawing/2014/main" id="{617BF969-E9DF-46D8-B8CA-E33DFD3EE0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42678" y="1"/>
            <a:ext cx="2661680" cy="2424023"/>
          </a:xfrm>
          <a:custGeom>
            <a:avLst/>
            <a:gdLst>
              <a:gd name="connsiteX0" fmla="*/ 572886 w 2661680"/>
              <a:gd name="connsiteY0" fmla="*/ 0 h 2424023"/>
              <a:gd name="connsiteX1" fmla="*/ 2088794 w 2661680"/>
              <a:gd name="connsiteY1" fmla="*/ 0 h 2424023"/>
              <a:gd name="connsiteX2" fmla="*/ 2177378 w 2661680"/>
              <a:gd name="connsiteY2" fmla="*/ 66242 h 2424023"/>
              <a:gd name="connsiteX3" fmla="*/ 2661680 w 2661680"/>
              <a:gd name="connsiteY3" fmla="*/ 1093183 h 2424023"/>
              <a:gd name="connsiteX4" fmla="*/ 1330840 w 2661680"/>
              <a:gd name="connsiteY4" fmla="*/ 2424023 h 2424023"/>
              <a:gd name="connsiteX5" fmla="*/ 0 w 2661680"/>
              <a:gd name="connsiteY5" fmla="*/ 1093183 h 2424023"/>
              <a:gd name="connsiteX6" fmla="*/ 484302 w 2661680"/>
              <a:gd name="connsiteY6" fmla="*/ 66242 h 24240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61680" h="2424023">
                <a:moveTo>
                  <a:pt x="572886" y="0"/>
                </a:moveTo>
                <a:lnTo>
                  <a:pt x="2088794" y="0"/>
                </a:lnTo>
                <a:lnTo>
                  <a:pt x="2177378" y="66242"/>
                </a:lnTo>
                <a:cubicBezTo>
                  <a:pt x="2473153" y="310338"/>
                  <a:pt x="2661680" y="679744"/>
                  <a:pt x="2661680" y="1093183"/>
                </a:cubicBezTo>
                <a:cubicBezTo>
                  <a:pt x="2661680" y="1828186"/>
                  <a:pt x="2065843" y="2424023"/>
                  <a:pt x="1330840" y="2424023"/>
                </a:cubicBezTo>
                <a:cubicBezTo>
                  <a:pt x="595837" y="2424023"/>
                  <a:pt x="0" y="1828186"/>
                  <a:pt x="0" y="1093183"/>
                </a:cubicBezTo>
                <a:cubicBezTo>
                  <a:pt x="0" y="679744"/>
                  <a:pt x="188527" y="310338"/>
                  <a:pt x="484302" y="66242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795AC1B9-428F-4D7F-BAA0-63B0FAC268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951930" y="-1"/>
            <a:ext cx="2424023" cy="2424023"/>
          </a:xfrm>
          <a:prstGeom prst="rect">
            <a:avLst/>
          </a:prstGeom>
        </p:spPr>
      </p:pic>
      <p:sp>
        <p:nvSpPr>
          <p:cNvPr id="24" name="Oval 2">
            <a:extLst>
              <a:ext uri="{FF2B5EF4-FFF2-40B4-BE49-F238E27FC236}">
                <a16:creationId xmlns:a16="http://schemas.microsoft.com/office/drawing/2014/main" id="{0A431FA1-4FB8-4CB5-AB06-09E989A31F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37628" y="2906802"/>
            <a:ext cx="4051324" cy="3951198"/>
          </a:xfrm>
          <a:custGeom>
            <a:avLst/>
            <a:gdLst>
              <a:gd name="connsiteX0" fmla="*/ 2361523 w 4051324"/>
              <a:gd name="connsiteY0" fmla="*/ 0 h 3951198"/>
              <a:gd name="connsiteX1" fmla="*/ 4031372 w 4051324"/>
              <a:gd name="connsiteY1" fmla="*/ 691674 h 3951198"/>
              <a:gd name="connsiteX2" fmla="*/ 4051324 w 4051324"/>
              <a:gd name="connsiteY2" fmla="*/ 713627 h 3951198"/>
              <a:gd name="connsiteX3" fmla="*/ 4051324 w 4051324"/>
              <a:gd name="connsiteY3" fmla="*/ 3951198 h 3951198"/>
              <a:gd name="connsiteX4" fmla="*/ 618807 w 4051324"/>
              <a:gd name="connsiteY4" fmla="*/ 3951198 h 3951198"/>
              <a:gd name="connsiteX5" fmla="*/ 539257 w 4051324"/>
              <a:gd name="connsiteY5" fmla="*/ 3863671 h 3951198"/>
              <a:gd name="connsiteX6" fmla="*/ 0 w 4051324"/>
              <a:gd name="connsiteY6" fmla="*/ 2361523 h 3951198"/>
              <a:gd name="connsiteX7" fmla="*/ 2361523 w 4051324"/>
              <a:gd name="connsiteY7" fmla="*/ 0 h 39511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051324" h="3951198">
                <a:moveTo>
                  <a:pt x="2361523" y="0"/>
                </a:moveTo>
                <a:cubicBezTo>
                  <a:pt x="3013639" y="0"/>
                  <a:pt x="3604020" y="264323"/>
                  <a:pt x="4031372" y="691674"/>
                </a:cubicBezTo>
                <a:lnTo>
                  <a:pt x="4051324" y="713627"/>
                </a:lnTo>
                <a:lnTo>
                  <a:pt x="4051324" y="3951198"/>
                </a:lnTo>
                <a:lnTo>
                  <a:pt x="618807" y="3951198"/>
                </a:lnTo>
                <a:lnTo>
                  <a:pt x="539257" y="3863671"/>
                </a:lnTo>
                <a:cubicBezTo>
                  <a:pt x="202372" y="3455461"/>
                  <a:pt x="0" y="2932125"/>
                  <a:pt x="0" y="2361523"/>
                </a:cubicBezTo>
                <a:cubicBezTo>
                  <a:pt x="0" y="1057290"/>
                  <a:pt x="1057290" y="0"/>
                  <a:pt x="2361523" y="0"/>
                </a:cubicBez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6" name="Graphic 25">
            <a:extLst>
              <a:ext uri="{FF2B5EF4-FFF2-40B4-BE49-F238E27FC236}">
                <a16:creationId xmlns:a16="http://schemas.microsoft.com/office/drawing/2014/main" id="{5568B90D-1554-4791-ACD8-CA2511F62A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l="18631" t="18963" r="52721" b="17441"/>
          <a:stretch/>
        </p:blipFill>
        <p:spPr>
          <a:xfrm>
            <a:off x="10854666" y="0"/>
            <a:ext cx="1334286" cy="296208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14FE29-9F00-AAD0-0F31-E97FC60DF5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239" y="1427585"/>
            <a:ext cx="7773223" cy="473482"/>
          </a:xfrm>
        </p:spPr>
        <p:txBody>
          <a:bodyPr anchor="t">
            <a:noAutofit/>
          </a:bodyPr>
          <a:lstStyle/>
          <a:p>
            <a:r>
              <a:rPr lang="en-GB" sz="3200" dirty="0"/>
              <a:t>VISION</a:t>
            </a:r>
          </a:p>
        </p:txBody>
      </p:sp>
      <p:pic>
        <p:nvPicPr>
          <p:cNvPr id="28" name="Graphic 27">
            <a:extLst>
              <a:ext uri="{FF2B5EF4-FFF2-40B4-BE49-F238E27FC236}">
                <a16:creationId xmlns:a16="http://schemas.microsoft.com/office/drawing/2014/main" id="{B0791895-5729-444A-BF43-B325E066B2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550462" y="3194666"/>
            <a:ext cx="3663333" cy="3663333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5FB593BA-AE84-C051-D565-562F7EB7EDAF}"/>
              </a:ext>
            </a:extLst>
          </p:cNvPr>
          <p:cNvSpPr/>
          <p:nvPr/>
        </p:nvSpPr>
        <p:spPr>
          <a:xfrm>
            <a:off x="126030" y="2043889"/>
            <a:ext cx="7482890" cy="41820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TO GIVE COSTUMER THE BEST HANDS EXPERIENCE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64DCEB5-2BD7-C2BC-95AB-714899A94CF4}"/>
              </a:ext>
            </a:extLst>
          </p:cNvPr>
          <p:cNvSpPr/>
          <p:nvPr/>
        </p:nvSpPr>
        <p:spPr>
          <a:xfrm>
            <a:off x="251980" y="3357917"/>
            <a:ext cx="7407493" cy="47348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TO BRING YOU A BIG SMILE IN YOUR FACE EVERY DAY WHEN YOU LOOK YOUR HANDS</a:t>
            </a:r>
          </a:p>
        </p:txBody>
      </p:sp>
    </p:spTree>
    <p:extLst>
      <p:ext uri="{BB962C8B-B14F-4D97-AF65-F5344CB8AC3E}">
        <p14:creationId xmlns:p14="http://schemas.microsoft.com/office/powerpoint/2010/main" val="25146412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D1DFEE-CA32-1243-ACB3-3869A60ED9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63790"/>
            <a:ext cx="10427516" cy="59122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PARTNESHIP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112F64-5280-716D-5418-1A9B10DF98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743" y="877669"/>
            <a:ext cx="10427516" cy="1227968"/>
          </a:xfrm>
        </p:spPr>
        <p:txBody>
          <a:bodyPr>
            <a:normAutofit/>
          </a:bodyPr>
          <a:lstStyle/>
          <a:p>
            <a:r>
              <a:rPr lang="en-GB" dirty="0"/>
              <a:t>PRO   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520C7E0-21A9-72D3-6FD7-1DBAEFF1F3A8}"/>
              </a:ext>
            </a:extLst>
          </p:cNvPr>
          <p:cNvSpPr/>
          <p:nvPr/>
        </p:nvSpPr>
        <p:spPr>
          <a:xfrm>
            <a:off x="1680594" y="1349040"/>
            <a:ext cx="7457813" cy="28522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CREATYVITY AND SOCIAL SKILL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FF45544-8C6B-DFC2-C5D2-C79B2E36D4DB}"/>
              </a:ext>
            </a:extLst>
          </p:cNvPr>
          <p:cNvSpPr/>
          <p:nvPr/>
        </p:nvSpPr>
        <p:spPr>
          <a:xfrm>
            <a:off x="1680594" y="1820411"/>
            <a:ext cx="7457813" cy="28522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FIGURES AND ACCOUNT TAX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06742D5-0EB9-734C-304D-409FC0F334BA}"/>
              </a:ext>
            </a:extLst>
          </p:cNvPr>
          <p:cNvSpPr/>
          <p:nvPr/>
        </p:nvSpPr>
        <p:spPr>
          <a:xfrm>
            <a:off x="1680594" y="2365506"/>
            <a:ext cx="7457813" cy="28522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SHARE 50/50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4D0AC972-36AE-56D5-950E-82656EADC130}"/>
              </a:ext>
            </a:extLst>
          </p:cNvPr>
          <p:cNvSpPr txBox="1">
            <a:spLocks/>
          </p:cNvSpPr>
          <p:nvPr/>
        </p:nvSpPr>
        <p:spPr>
          <a:xfrm>
            <a:off x="507534" y="2910601"/>
            <a:ext cx="10427516" cy="12279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tx2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tx2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tx2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tx2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tx2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CONS 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D02DF7D-F4AF-9E59-3739-AD1E262AEE86}"/>
              </a:ext>
            </a:extLst>
          </p:cNvPr>
          <p:cNvSpPr/>
          <p:nvPr/>
        </p:nvSpPr>
        <p:spPr>
          <a:xfrm>
            <a:off x="1680594" y="3774857"/>
            <a:ext cx="7457813" cy="28522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LIABILITY IN CASE SOMEONE LEFT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99D1A6D-89D0-AE4E-0299-6D1CA7106D75}"/>
              </a:ext>
            </a:extLst>
          </p:cNvPr>
          <p:cNvSpPr/>
          <p:nvPr/>
        </p:nvSpPr>
        <p:spPr>
          <a:xfrm>
            <a:off x="1680594" y="4395832"/>
            <a:ext cx="7457813" cy="28522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SPECIFIC SKILLS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B505015-680D-66C0-6DBA-B8E347E13AF8}"/>
              </a:ext>
            </a:extLst>
          </p:cNvPr>
          <p:cNvSpPr/>
          <p:nvPr/>
        </p:nvSpPr>
        <p:spPr>
          <a:xfrm>
            <a:off x="1680594" y="5002825"/>
            <a:ext cx="7457813" cy="28522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TRAINNING COST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FE15986-ACCF-E442-FD53-3C51CC771937}"/>
              </a:ext>
            </a:extLst>
          </p:cNvPr>
          <p:cNvSpPr/>
          <p:nvPr/>
        </p:nvSpPr>
        <p:spPr>
          <a:xfrm>
            <a:off x="1680594" y="5609818"/>
            <a:ext cx="7457813" cy="28522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AGREE OR DISAGREED</a:t>
            </a:r>
          </a:p>
        </p:txBody>
      </p:sp>
    </p:spTree>
    <p:extLst>
      <p:ext uri="{BB962C8B-B14F-4D97-AF65-F5344CB8AC3E}">
        <p14:creationId xmlns:p14="http://schemas.microsoft.com/office/powerpoint/2010/main" val="22495952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3092C69-32FC-8A70-BD03-5C93C7FACBB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94840517"/>
              </p:ext>
            </p:extLst>
          </p:nvPr>
        </p:nvGraphicFramePr>
        <p:xfrm>
          <a:off x="693775" y="777001"/>
          <a:ext cx="10689730" cy="3408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2950">
                  <a:extLst>
                    <a:ext uri="{9D8B030D-6E8A-4147-A177-3AD203B41FA5}">
                      <a16:colId xmlns:a16="http://schemas.microsoft.com/office/drawing/2014/main" val="1879086634"/>
                    </a:ext>
                  </a:extLst>
                </a:gridCol>
                <a:gridCol w="2131695">
                  <a:extLst>
                    <a:ext uri="{9D8B030D-6E8A-4147-A177-3AD203B41FA5}">
                      <a16:colId xmlns:a16="http://schemas.microsoft.com/office/drawing/2014/main" val="530686084"/>
                    </a:ext>
                  </a:extLst>
                </a:gridCol>
                <a:gridCol w="2131695">
                  <a:extLst>
                    <a:ext uri="{9D8B030D-6E8A-4147-A177-3AD203B41FA5}">
                      <a16:colId xmlns:a16="http://schemas.microsoft.com/office/drawing/2014/main" val="2336652576"/>
                    </a:ext>
                  </a:extLst>
                </a:gridCol>
                <a:gridCol w="2131695">
                  <a:extLst>
                    <a:ext uri="{9D8B030D-6E8A-4147-A177-3AD203B41FA5}">
                      <a16:colId xmlns:a16="http://schemas.microsoft.com/office/drawing/2014/main" val="105463726"/>
                    </a:ext>
                  </a:extLst>
                </a:gridCol>
                <a:gridCol w="2131695">
                  <a:extLst>
                    <a:ext uri="{9D8B030D-6E8A-4147-A177-3AD203B41FA5}">
                      <a16:colId xmlns:a16="http://schemas.microsoft.com/office/drawing/2014/main" val="12422365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FACTOR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OUR COMPANY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COMP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COMP 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COMP 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777162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INDUSTRY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BEAUTY NAIL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CHINESSE NAIL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TAIWAIN NAIL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UK NAILS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97536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PRODUCT OR SERVICES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HANDS AND FEET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HAND BODY FEET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ALL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HAND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909519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KEY SUCCF FAC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BE EXCLUSIVE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BODY SPA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SATURATE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JUST 1 SERVICES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09614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PAST STRATEGIES AND CURRENT STRATEGIES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WEBSITE AD AND SIMULATOR AND PRICES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PRICES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PRICES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PRICES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5187140"/>
                  </a:ext>
                </a:extLst>
              </a:tr>
              <a:tr h="404588">
                <a:tc>
                  <a:txBody>
                    <a:bodyPr/>
                    <a:lstStyle/>
                    <a:p>
                      <a:r>
                        <a:rPr lang="en-GB" sz="1400" dirty="0"/>
                        <a:t>STRENGHT AND WEAKNESS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CREATIVITY/SPACE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REGULAR/SPACE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REGULAR/TIME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TRADITIONAL/BORING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18452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DISTRIBUTION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LOCAL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809168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HOW BIG THREAT ARE COMPETITOR TO YOU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NONE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NONE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NONE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NONE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8396333"/>
                  </a:ext>
                </a:extLst>
              </a:tr>
            </a:tbl>
          </a:graphicData>
        </a:graphic>
      </p:graphicFrame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693DDAA2-438D-C7AE-7972-77E027CA66E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08271069"/>
              </p:ext>
            </p:extLst>
          </p:nvPr>
        </p:nvGraphicFramePr>
        <p:xfrm>
          <a:off x="693775" y="4343639"/>
          <a:ext cx="10636885" cy="189053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27377">
                  <a:extLst>
                    <a:ext uri="{9D8B030D-6E8A-4147-A177-3AD203B41FA5}">
                      <a16:colId xmlns:a16="http://schemas.microsoft.com/office/drawing/2014/main" val="4195407204"/>
                    </a:ext>
                  </a:extLst>
                </a:gridCol>
                <a:gridCol w="2127377">
                  <a:extLst>
                    <a:ext uri="{9D8B030D-6E8A-4147-A177-3AD203B41FA5}">
                      <a16:colId xmlns:a16="http://schemas.microsoft.com/office/drawing/2014/main" val="1457374440"/>
                    </a:ext>
                  </a:extLst>
                </a:gridCol>
                <a:gridCol w="2127377">
                  <a:extLst>
                    <a:ext uri="{9D8B030D-6E8A-4147-A177-3AD203B41FA5}">
                      <a16:colId xmlns:a16="http://schemas.microsoft.com/office/drawing/2014/main" val="3028437217"/>
                    </a:ext>
                  </a:extLst>
                </a:gridCol>
                <a:gridCol w="2127377">
                  <a:extLst>
                    <a:ext uri="{9D8B030D-6E8A-4147-A177-3AD203B41FA5}">
                      <a16:colId xmlns:a16="http://schemas.microsoft.com/office/drawing/2014/main" val="181644547"/>
                    </a:ext>
                  </a:extLst>
                </a:gridCol>
                <a:gridCol w="2127377">
                  <a:extLst>
                    <a:ext uri="{9D8B030D-6E8A-4147-A177-3AD203B41FA5}">
                      <a16:colId xmlns:a16="http://schemas.microsoft.com/office/drawing/2014/main" val="2009250406"/>
                    </a:ext>
                  </a:extLst>
                </a:gridCol>
              </a:tblGrid>
              <a:tr h="535129">
                <a:tc>
                  <a:txBody>
                    <a:bodyPr/>
                    <a:lstStyle/>
                    <a:p>
                      <a:r>
                        <a:rPr lang="en-GB" sz="1400" b="0" dirty="0"/>
                        <a:t>ORGANISATION CULTURES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0558545"/>
                  </a:ext>
                </a:extLst>
              </a:tr>
              <a:tr h="311944">
                <a:tc>
                  <a:txBody>
                    <a:bodyPr/>
                    <a:lstStyle/>
                    <a:p>
                      <a:r>
                        <a:rPr lang="en-GB" sz="1400" dirty="0"/>
                        <a:t>HOW DO THEIR STRATEGIES AFFECT YOUR BUSSINESS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 QUALITY TIME AND PRICE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PRICE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PRICE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TIME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9097192"/>
                  </a:ext>
                </a:extLst>
              </a:tr>
              <a:tr h="311944">
                <a:tc>
                  <a:txBody>
                    <a:bodyPr/>
                    <a:lstStyle/>
                    <a:p>
                      <a:r>
                        <a:rPr lang="en-GB" sz="1400" dirty="0"/>
                        <a:t>MARKET SHARE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OFFERS/PROMOTION/SAMPLES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NO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NO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NO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4955209"/>
                  </a:ext>
                </a:extLst>
              </a:tr>
              <a:tr h="311944"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215585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160587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09FF73-708B-D3FA-73B0-76BE3D96DE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240" y="2958201"/>
            <a:ext cx="10659110" cy="3218762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dirty="0"/>
          </a:p>
          <a:p>
            <a:r>
              <a:rPr lang="en-GB" dirty="0"/>
              <a:t>QUALITY: GOOD PRODUCTS AND EQUIPMENT</a:t>
            </a:r>
          </a:p>
          <a:p>
            <a:r>
              <a:rPr lang="en-GB" dirty="0"/>
              <a:t>PRICE: WHOLESALES OVERSEAS AND LOCAL</a:t>
            </a:r>
          </a:p>
          <a:p>
            <a:r>
              <a:rPr lang="en-GB" dirty="0"/>
              <a:t>LOCATION: NEAR CENTER EASY ACCESS NEAR TRAIN/BUS STATION</a:t>
            </a:r>
          </a:p>
          <a:p>
            <a:r>
              <a:rPr lang="en-GB" dirty="0"/>
              <a:t>SELECTION: HAND/FEET/NAILS</a:t>
            </a:r>
          </a:p>
          <a:p>
            <a:r>
              <a:rPr lang="en-GB" dirty="0"/>
              <a:t>SERVICES: WEBSITE SIMULATOR/CATALOGUE</a:t>
            </a:r>
          </a:p>
          <a:p>
            <a:r>
              <a:rPr lang="en-GB" dirty="0"/>
              <a:t>SPEED/TURNAROUND: ACCORDING TO QUALITY AND PRICE</a:t>
            </a:r>
          </a:p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85E53C1-0FF8-3B88-02BF-E6CFFBA6B376}"/>
              </a:ext>
            </a:extLst>
          </p:cNvPr>
          <p:cNvSpPr txBox="1">
            <a:spLocks/>
          </p:cNvSpPr>
          <p:nvPr/>
        </p:nvSpPr>
        <p:spPr>
          <a:xfrm>
            <a:off x="915263" y="910865"/>
            <a:ext cx="10659110" cy="127781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tx2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tx2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tx2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tx2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tx2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5400" dirty="0">
                <a:cs typeface="Calibri"/>
              </a:rPr>
              <a:t>Strength and opportunities</a:t>
            </a:r>
            <a:endParaRPr lang="en-GB" sz="5400">
              <a:cs typeface="Calibri"/>
            </a:endParaRPr>
          </a:p>
          <a:p>
            <a:pPr marL="0" indent="0">
              <a:buNone/>
            </a:pPr>
            <a:endParaRPr lang="en-GB" dirty="0">
              <a:cs typeface="Calibri"/>
            </a:endParaRPr>
          </a:p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44172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7A7067-F5C6-DD48-AC62-B65457825A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659110" cy="891513"/>
          </a:xfrm>
        </p:spPr>
        <p:txBody>
          <a:bodyPr/>
          <a:lstStyle/>
          <a:p>
            <a:pPr algn="ctr"/>
            <a:r>
              <a:rPr lang="en-GB" dirty="0"/>
              <a:t>Market segmentation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BD3848-FEA4-13B0-A245-E87A4299D7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240" y="1256537"/>
            <a:ext cx="10659110" cy="523872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Calibri"/>
                <a:cs typeface="Calibri"/>
              </a:rPr>
              <a:t>Do you currently take care of yours hands?</a:t>
            </a:r>
          </a:p>
          <a:p>
            <a:pPr>
              <a:buClr>
                <a:srgbClr val="775F42"/>
              </a:buClr>
            </a:pPr>
            <a:r>
              <a:rPr lang="en-GB" dirty="0">
                <a:ea typeface="Calibri"/>
                <a:cs typeface="Calibri"/>
              </a:rPr>
              <a:t>What brand of this polish do you currently use?</a:t>
            </a:r>
          </a:p>
          <a:p>
            <a:pPr>
              <a:buClr>
                <a:srgbClr val="775F42"/>
              </a:buClr>
            </a:pPr>
            <a:r>
              <a:rPr lang="en-GB" dirty="0">
                <a:ea typeface="Calibri"/>
                <a:cs typeface="Calibri"/>
              </a:rPr>
              <a:t>Where do you buy? </a:t>
            </a:r>
          </a:p>
          <a:p>
            <a:pPr>
              <a:buClr>
                <a:srgbClr val="775F42"/>
              </a:buClr>
            </a:pPr>
            <a:r>
              <a:rPr lang="en-GB" dirty="0">
                <a:ea typeface="Calibri"/>
                <a:cs typeface="Calibri"/>
              </a:rPr>
              <a:t>How much do you pay for a hand service?</a:t>
            </a:r>
          </a:p>
          <a:p>
            <a:pPr>
              <a:buClr>
                <a:srgbClr val="775F42"/>
              </a:buClr>
            </a:pPr>
            <a:r>
              <a:rPr lang="en-GB" dirty="0">
                <a:ea typeface="Calibri"/>
                <a:cs typeface="Calibri"/>
              </a:rPr>
              <a:t>How often do you do your nails?</a:t>
            </a:r>
          </a:p>
          <a:p>
            <a:pPr>
              <a:buClr>
                <a:srgbClr val="775F42"/>
              </a:buClr>
            </a:pPr>
            <a:r>
              <a:rPr lang="en-GB" dirty="0">
                <a:ea typeface="Calibri"/>
                <a:cs typeface="Calibri"/>
              </a:rPr>
              <a:t>Would you buy this service if we offer this brand?</a:t>
            </a:r>
          </a:p>
          <a:p>
            <a:pPr>
              <a:buClr>
                <a:srgbClr val="775F42"/>
              </a:buClr>
            </a:pPr>
            <a:r>
              <a:rPr lang="en-GB" dirty="0">
                <a:ea typeface="Calibri"/>
                <a:cs typeface="Calibri"/>
              </a:rPr>
              <a:t>How much do you willing to pay for a full services (feet and hand)</a:t>
            </a:r>
          </a:p>
          <a:p>
            <a:pPr>
              <a:buClr>
                <a:srgbClr val="775F42"/>
              </a:buClr>
            </a:pPr>
            <a:r>
              <a:rPr lang="en-GB" dirty="0">
                <a:ea typeface="Calibri"/>
                <a:cs typeface="Calibri"/>
              </a:rPr>
              <a:t>Where would you shop for it? (commercial </a:t>
            </a:r>
            <a:r>
              <a:rPr lang="en-GB" dirty="0" err="1">
                <a:ea typeface="Calibri"/>
                <a:cs typeface="Calibri"/>
              </a:rPr>
              <a:t>center</a:t>
            </a:r>
            <a:r>
              <a:rPr lang="en-GB" dirty="0">
                <a:ea typeface="Calibri"/>
                <a:cs typeface="Calibri"/>
              </a:rPr>
              <a:t>, small local, outside the city </a:t>
            </a:r>
            <a:r>
              <a:rPr lang="en-GB" dirty="0" err="1">
                <a:ea typeface="Calibri"/>
                <a:cs typeface="Calibri"/>
              </a:rPr>
              <a:t>center</a:t>
            </a:r>
            <a:r>
              <a:rPr lang="en-GB" dirty="0">
                <a:ea typeface="Calibri"/>
                <a:cs typeface="Calibri"/>
              </a:rPr>
              <a:t>)</a:t>
            </a:r>
          </a:p>
          <a:p>
            <a:pPr>
              <a:buClr>
                <a:srgbClr val="775F42"/>
              </a:buClr>
            </a:pPr>
            <a:r>
              <a:rPr lang="en-GB" dirty="0">
                <a:ea typeface="Calibri"/>
                <a:cs typeface="Calibri"/>
              </a:rPr>
              <a:t>What are your recommendation? </a:t>
            </a:r>
          </a:p>
          <a:p>
            <a:pPr>
              <a:buClr>
                <a:srgbClr val="775F42"/>
              </a:buClr>
            </a:pPr>
            <a:r>
              <a:rPr lang="en-GB" dirty="0">
                <a:ea typeface="Calibri"/>
                <a:cs typeface="Calibri"/>
              </a:rPr>
              <a:t>Is our service good and you will recommendable to </a:t>
            </a:r>
            <a:r>
              <a:rPr lang="en-GB" dirty="0" err="1">
                <a:ea typeface="Calibri"/>
                <a:cs typeface="Calibri"/>
              </a:rPr>
              <a:t>to</a:t>
            </a:r>
            <a:r>
              <a:rPr lang="en-GB" dirty="0">
                <a:ea typeface="Calibri"/>
                <a:cs typeface="Calibri"/>
              </a:rPr>
              <a:t> your friends and family on a scale of 0-5 how much do you rate it? 0 not at all 5 yes completely</a:t>
            </a:r>
          </a:p>
          <a:p>
            <a:pPr marL="0" indent="0">
              <a:buClr>
                <a:srgbClr val="775F42"/>
              </a:buClr>
              <a:buNone/>
            </a:pPr>
            <a:endParaRPr lang="en-GB" dirty="0">
              <a:ea typeface="Calibri"/>
              <a:cs typeface="Calibri"/>
            </a:endParaRPr>
          </a:p>
          <a:p>
            <a:pPr>
              <a:buClr>
                <a:srgbClr val="775F42"/>
              </a:buClr>
            </a:pPr>
            <a:endParaRPr lang="en-GB" dirty="0">
              <a:ea typeface="Calibri"/>
              <a:cs typeface="Calibri"/>
            </a:endParaRPr>
          </a:p>
          <a:p>
            <a:pPr>
              <a:buClr>
                <a:srgbClr val="775F42"/>
              </a:buClr>
            </a:pPr>
            <a:endParaRPr lang="en-GB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937300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EC759C-D834-0C53-9A34-76408CC5EF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Target Market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759F69-73E9-BBF0-6993-FEAF6A353B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240" y="1538077"/>
            <a:ext cx="10659110" cy="91515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Womens all age</a:t>
            </a:r>
          </a:p>
          <a:p>
            <a:pPr>
              <a:buClr>
                <a:srgbClr val="775F42"/>
              </a:buClr>
            </a:pPr>
            <a:r>
              <a:rPr lang="en-GB" dirty="0" err="1">
                <a:cs typeface="Calibri"/>
              </a:rPr>
              <a:t>Mens</a:t>
            </a:r>
            <a:r>
              <a:rPr lang="en-GB" dirty="0">
                <a:cs typeface="Calibri"/>
              </a:rPr>
              <a:t> 15\35 years </a:t>
            </a:r>
          </a:p>
          <a:p>
            <a:pPr>
              <a:buClr>
                <a:srgbClr val="775F42"/>
              </a:buClr>
            </a:pPr>
            <a:endParaRPr lang="en-GB" dirty="0">
              <a:cs typeface="Calibri"/>
            </a:endParaRPr>
          </a:p>
          <a:p>
            <a:pPr>
              <a:buClr>
                <a:srgbClr val="775F42"/>
              </a:buClr>
            </a:pPr>
            <a:endParaRPr lang="en-GB" dirty="0">
              <a:cs typeface="Calibri"/>
            </a:endParaRPr>
          </a:p>
          <a:p>
            <a:pPr>
              <a:buClr>
                <a:srgbClr val="775F42"/>
              </a:buClr>
            </a:pPr>
            <a:endParaRPr lang="en-GB" dirty="0">
              <a:cs typeface="Calibri"/>
            </a:endParaRPr>
          </a:p>
          <a:p>
            <a:pPr>
              <a:buClr>
                <a:srgbClr val="775F42"/>
              </a:buClr>
            </a:pPr>
            <a:endParaRPr lang="en-GB" dirty="0">
              <a:cs typeface="Calibri"/>
            </a:endParaRPr>
          </a:p>
          <a:p>
            <a:pPr>
              <a:buClr>
                <a:srgbClr val="775F42"/>
              </a:buClr>
            </a:pPr>
            <a:endParaRPr lang="en-GB" dirty="0">
              <a:cs typeface="Calibri"/>
            </a:endParaRPr>
          </a:p>
          <a:p>
            <a:pPr>
              <a:buClr>
                <a:srgbClr val="775F42"/>
              </a:buClr>
            </a:pPr>
            <a:endParaRPr lang="en-GB" dirty="0">
              <a:cs typeface="Calibri"/>
            </a:endParaRPr>
          </a:p>
          <a:p>
            <a:pPr>
              <a:buClr>
                <a:srgbClr val="775F42"/>
              </a:buClr>
            </a:pPr>
            <a:endParaRPr lang="en-GB" dirty="0">
              <a:cs typeface="Calibri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63B52735-BCB6-ED2F-65BD-DC10C202B0C4}"/>
              </a:ext>
            </a:extLst>
          </p:cNvPr>
          <p:cNvSpPr txBox="1">
            <a:spLocks/>
          </p:cNvSpPr>
          <p:nvPr/>
        </p:nvSpPr>
        <p:spPr>
          <a:xfrm>
            <a:off x="771489" y="2415336"/>
            <a:ext cx="1065911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dirty="0"/>
              <a:t>SWOT </a:t>
            </a:r>
            <a:r>
              <a:rPr lang="en-GB" dirty="0" err="1"/>
              <a:t>Analisys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FEAB6836-65F9-E4BD-14DE-43F3C1E784D0}"/>
              </a:ext>
            </a:extLst>
          </p:cNvPr>
          <p:cNvSpPr txBox="1">
            <a:spLocks/>
          </p:cNvSpPr>
          <p:nvPr/>
        </p:nvSpPr>
        <p:spPr>
          <a:xfrm>
            <a:off x="584583" y="3608656"/>
            <a:ext cx="10659110" cy="26914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685800" indent="-685800" algn="ctr">
              <a:buFont typeface="Arial"/>
              <a:buChar char="•"/>
            </a:pP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4B523FF-F216-D163-506E-2C6EB8C7A009}"/>
              </a:ext>
            </a:extLst>
          </p:cNvPr>
          <p:cNvSpPr txBox="1"/>
          <p:nvPr/>
        </p:nvSpPr>
        <p:spPr>
          <a:xfrm>
            <a:off x="1043796" y="3833004"/>
            <a:ext cx="10391954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000" b="1" dirty="0">
                <a:cs typeface="Calibri"/>
              </a:rPr>
              <a:t>S</a:t>
            </a:r>
            <a:r>
              <a:rPr lang="en-US" sz="2000" dirty="0">
                <a:cs typeface="Calibri"/>
              </a:rPr>
              <a:t>trength: Self-motivated experience and single person</a:t>
            </a:r>
            <a:endParaRPr lang="en-US" dirty="0"/>
          </a:p>
          <a:p>
            <a:pPr marL="342900" indent="-342900">
              <a:buFont typeface="Arial"/>
              <a:buChar char="•"/>
            </a:pPr>
            <a:r>
              <a:rPr lang="en-US" sz="2000" b="1" dirty="0">
                <a:cs typeface="Calibri"/>
              </a:rPr>
              <a:t>W</a:t>
            </a:r>
            <a:r>
              <a:rPr lang="en-US" sz="2000" dirty="0">
                <a:cs typeface="Calibri"/>
              </a:rPr>
              <a:t>eakness: Single person can be tired and feel frustration</a:t>
            </a:r>
          </a:p>
          <a:p>
            <a:pPr marL="342900" indent="-342900">
              <a:buFont typeface="Arial"/>
              <a:buChar char="•"/>
            </a:pPr>
            <a:r>
              <a:rPr lang="en-US" sz="2000" b="1" dirty="0">
                <a:cs typeface="Calibri"/>
              </a:rPr>
              <a:t>O</a:t>
            </a:r>
            <a:r>
              <a:rPr lang="en-US" sz="2000" dirty="0">
                <a:cs typeface="Calibri"/>
              </a:rPr>
              <a:t>pportunities: Reduces cost increase profit to create a economical bed</a:t>
            </a:r>
          </a:p>
          <a:p>
            <a:pPr marL="342900" indent="-342900">
              <a:buFont typeface="Arial"/>
              <a:buChar char="•"/>
            </a:pPr>
            <a:r>
              <a:rPr lang="en-US" sz="2000" b="1" dirty="0">
                <a:cs typeface="Calibri"/>
              </a:rPr>
              <a:t>T</a:t>
            </a:r>
            <a:r>
              <a:rPr lang="en-US" sz="2000" dirty="0">
                <a:cs typeface="Calibri"/>
              </a:rPr>
              <a:t>hreats: Others business can reduce prices.</a:t>
            </a:r>
          </a:p>
          <a:p>
            <a:endParaRPr lang="en-US" sz="2000" dirty="0">
              <a:cs typeface="Calibri"/>
            </a:endParaRPr>
          </a:p>
          <a:p>
            <a:endParaRPr lang="en-US" sz="20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446796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A8955A-7C04-AC74-9067-70C3488E64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PESTEL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8EFEBB-83EB-1421-EF47-A5F4334D1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240" y="1983776"/>
            <a:ext cx="10659110" cy="3618093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>
              <a:cs typeface="Calibri"/>
            </a:endParaRPr>
          </a:p>
          <a:p>
            <a:pPr>
              <a:buClr>
                <a:srgbClr val="775F42"/>
              </a:buClr>
            </a:pPr>
            <a:r>
              <a:rPr lang="en-US" b="1" dirty="0">
                <a:cs typeface="Calibri"/>
              </a:rPr>
              <a:t>P</a:t>
            </a:r>
            <a:r>
              <a:rPr lang="en-US" dirty="0">
                <a:cs typeface="Calibri"/>
              </a:rPr>
              <a:t>olitical: At the moment no risk because some product are already manufacturing in UK</a:t>
            </a:r>
          </a:p>
          <a:p>
            <a:pPr>
              <a:buClr>
                <a:srgbClr val="775F42"/>
              </a:buClr>
            </a:pPr>
            <a:r>
              <a:rPr lang="en-US" b="1" dirty="0">
                <a:cs typeface="Calibri"/>
              </a:rPr>
              <a:t>E</a:t>
            </a:r>
            <a:r>
              <a:rPr lang="en-US" dirty="0">
                <a:cs typeface="Calibri"/>
              </a:rPr>
              <a:t>conomical: With the actual economy our risk are cover even if inflation rise 10% per year.</a:t>
            </a:r>
          </a:p>
          <a:p>
            <a:pPr>
              <a:buClr>
                <a:srgbClr val="775F42"/>
              </a:buClr>
            </a:pPr>
            <a:r>
              <a:rPr lang="en-US" b="1" dirty="0">
                <a:cs typeface="Calibri"/>
              </a:rPr>
              <a:t>S</a:t>
            </a:r>
            <a:r>
              <a:rPr lang="en-US" dirty="0">
                <a:cs typeface="Calibri"/>
              </a:rPr>
              <a:t>ocial: Ours services are suitable for any gender and ideology and race. </a:t>
            </a:r>
          </a:p>
          <a:p>
            <a:pPr>
              <a:buClr>
                <a:srgbClr val="775F42"/>
              </a:buClr>
            </a:pPr>
            <a:r>
              <a:rPr lang="en-US" b="1" dirty="0">
                <a:cs typeface="Calibri"/>
              </a:rPr>
              <a:t>T</a:t>
            </a:r>
            <a:r>
              <a:rPr lang="en-US" dirty="0">
                <a:cs typeface="Calibri"/>
              </a:rPr>
              <a:t>echnological: Improves and help us, also this is a handmade services.</a:t>
            </a:r>
          </a:p>
          <a:p>
            <a:pPr>
              <a:buClr>
                <a:srgbClr val="775F42"/>
              </a:buClr>
            </a:pPr>
            <a:r>
              <a:rPr lang="en-US" b="1" dirty="0">
                <a:cs typeface="Calibri"/>
              </a:rPr>
              <a:t>E</a:t>
            </a:r>
            <a:r>
              <a:rPr lang="en-US" dirty="0">
                <a:cs typeface="Calibri"/>
              </a:rPr>
              <a:t>nvironmental: Our services are eco-friendly.</a:t>
            </a:r>
          </a:p>
          <a:p>
            <a:pPr>
              <a:buClr>
                <a:srgbClr val="775F42"/>
              </a:buClr>
            </a:pPr>
            <a:r>
              <a:rPr lang="en-US" b="1" dirty="0">
                <a:cs typeface="Calibri"/>
              </a:rPr>
              <a:t>L</a:t>
            </a:r>
            <a:r>
              <a:rPr lang="en-US" dirty="0">
                <a:cs typeface="Calibri"/>
              </a:rPr>
              <a:t>egal: we are cover with insurance and we are using product from high spec companies.</a:t>
            </a:r>
          </a:p>
          <a:p>
            <a:pPr>
              <a:buClr>
                <a:srgbClr val="775F42"/>
              </a:buClr>
            </a:pP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201081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5CA759-EA5C-1A6C-678D-2C30B63EB5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Management Team  and Financial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88A03B-5933-4CCA-6727-CC39E2320F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cs typeface="Calibri"/>
              </a:rPr>
              <a:t>1 person</a:t>
            </a:r>
          </a:p>
          <a:p>
            <a:pPr>
              <a:buClr>
                <a:srgbClr val="775F42"/>
              </a:buClr>
            </a:pPr>
            <a:r>
              <a:rPr lang="en-US" dirty="0">
                <a:cs typeface="Calibri"/>
              </a:rPr>
              <a:t>3500 pounds per month </a:t>
            </a:r>
          </a:p>
          <a:p>
            <a:pPr>
              <a:buClr>
                <a:srgbClr val="775F42"/>
              </a:buClr>
            </a:pPr>
            <a:r>
              <a:rPr lang="en-US" dirty="0">
                <a:cs typeface="Calibri"/>
              </a:rPr>
              <a:t>2000 pound per month in debts</a:t>
            </a:r>
          </a:p>
          <a:p>
            <a:pPr>
              <a:buClr>
                <a:srgbClr val="775F42"/>
              </a:buClr>
            </a:pPr>
            <a:r>
              <a:rPr lang="en-US" dirty="0">
                <a:cs typeface="Calibri"/>
              </a:rPr>
              <a:t>After three month</a:t>
            </a:r>
          </a:p>
          <a:p>
            <a:pPr>
              <a:buClr>
                <a:srgbClr val="775F42"/>
              </a:buClr>
            </a:pPr>
            <a:r>
              <a:rPr lang="en-US" dirty="0">
                <a:cs typeface="Calibri"/>
              </a:rPr>
              <a:t>5000 per month </a:t>
            </a:r>
          </a:p>
          <a:p>
            <a:pPr>
              <a:buClr>
                <a:srgbClr val="775F42"/>
              </a:buClr>
            </a:pPr>
            <a:r>
              <a:rPr lang="en-US" dirty="0">
                <a:cs typeface="Calibri"/>
              </a:rPr>
              <a:t>2200 per month</a:t>
            </a:r>
          </a:p>
          <a:p>
            <a:pPr>
              <a:buClr>
                <a:srgbClr val="775F42"/>
              </a:buClr>
            </a:pPr>
            <a:r>
              <a:rPr lang="en-US" dirty="0">
                <a:cs typeface="Calibri"/>
              </a:rPr>
              <a:t>Estimated Profit per Year </a:t>
            </a:r>
          </a:p>
          <a:p>
            <a:pPr>
              <a:buClr>
                <a:srgbClr val="775F42"/>
              </a:buClr>
            </a:pPr>
            <a:r>
              <a:rPr lang="en-US" dirty="0">
                <a:cs typeface="Calibri"/>
              </a:rPr>
              <a:t>+ 45000£</a:t>
            </a:r>
          </a:p>
          <a:p>
            <a:pPr>
              <a:buClr>
                <a:srgbClr val="775F42"/>
              </a:buClr>
            </a:pPr>
            <a:r>
              <a:rPr lang="en-US" dirty="0">
                <a:cs typeface="Calibri"/>
              </a:rPr>
              <a:t>Debt per year</a:t>
            </a:r>
          </a:p>
          <a:p>
            <a:pPr>
              <a:buClr>
                <a:srgbClr val="775F42"/>
              </a:buClr>
            </a:pPr>
            <a:r>
              <a:rPr lang="en-US" dirty="0">
                <a:cs typeface="Calibri"/>
              </a:rPr>
              <a:t>24000£</a:t>
            </a:r>
          </a:p>
          <a:p>
            <a:pPr marL="0" indent="0">
              <a:buClr>
                <a:srgbClr val="775F42"/>
              </a:buClr>
              <a:buNone/>
            </a:pP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55742728"/>
      </p:ext>
    </p:extLst>
  </p:cSld>
  <p:clrMapOvr>
    <a:masterClrMapping/>
  </p:clrMapOvr>
</p:sld>
</file>

<file path=ppt/theme/theme1.xml><?xml version="1.0" encoding="utf-8"?>
<a:theme xmlns:a="http://schemas.openxmlformats.org/drawingml/2006/main" name="ConfettiVTI">
  <a:themeElements>
    <a:clrScheme name="AnalogousFromLightSeedLeftStep">
      <a:dk1>
        <a:srgbClr val="000000"/>
      </a:dk1>
      <a:lt1>
        <a:srgbClr val="FFFFFF"/>
      </a:lt1>
      <a:dk2>
        <a:srgbClr val="31271B"/>
      </a:dk2>
      <a:lt2>
        <a:srgbClr val="F0F0F3"/>
      </a:lt2>
      <a:accent1>
        <a:srgbClr val="A4A46E"/>
      </a:accent1>
      <a:accent2>
        <a:srgbClr val="BF9965"/>
      </a:accent2>
      <a:accent3>
        <a:srgbClr val="CE9286"/>
      </a:accent3>
      <a:accent4>
        <a:srgbClr val="C67288"/>
      </a:accent4>
      <a:accent5>
        <a:srgbClr val="CF89B8"/>
      </a:accent5>
      <a:accent6>
        <a:srgbClr val="BF72C6"/>
      </a:accent6>
      <a:hlink>
        <a:srgbClr val="6D6DB0"/>
      </a:hlink>
      <a:folHlink>
        <a:srgbClr val="7F7F7F"/>
      </a:folHlink>
    </a:clrScheme>
    <a:fontScheme name="Custom 10">
      <a:majorFont>
        <a:latin typeface="Gill Sans Nova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onfettiVTI" id="{B5618F7C-B4F0-4D28-83B4-440D0519681F}" vid="{5F84EFDF-E14E-48C6-955C-990A32085A7F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91B451D30E41240A96500EC6D397FB6" ma:contentTypeVersion="9" ma:contentTypeDescription="Create a new document." ma:contentTypeScope="" ma:versionID="0f93d061082c8b49d0edc42a83438c07">
  <xsd:schema xmlns:xsd="http://www.w3.org/2001/XMLSchema" xmlns:xs="http://www.w3.org/2001/XMLSchema" xmlns:p="http://schemas.microsoft.com/office/2006/metadata/properties" xmlns:ns3="90b58af8-24e5-4252-ab67-b2f2985aee88" xmlns:ns4="be49ff73-cec0-4379-9da8-63ff3cc411bb" targetNamespace="http://schemas.microsoft.com/office/2006/metadata/properties" ma:root="true" ma:fieldsID="943ca1eb2dc31fe86fea46c0c9c0b413" ns3:_="" ns4:_="">
    <xsd:import namespace="90b58af8-24e5-4252-ab67-b2f2985aee88"/>
    <xsd:import namespace="be49ff73-cec0-4379-9da8-63ff3cc411bb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GenerationTime" minOccurs="0"/>
                <xsd:element ref="ns4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b58af8-24e5-4252-ab67-b2f2985aee8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e49ff73-cec0-4379-9da8-63ff3cc411b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10482B1-6C11-46CA-BFE7-F709DF94720A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CB08A34-CA2B-48AA-AF4C-0DB0CC1DEEA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0b58af8-24e5-4252-ab67-b2f2985aee88"/>
    <ds:schemaRef ds:uri="be49ff73-cec0-4379-9da8-63ff3cc411b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7BAC945-C4FE-40A1-9539-0276882F98F9}">
  <ds:schemaRefs>
    <ds:schemaRef ds:uri="http://purl.org/dc/terms/"/>
    <ds:schemaRef ds:uri="http://www.w3.org/XML/1998/namespace"/>
    <ds:schemaRef ds:uri="90b58af8-24e5-4252-ab67-b2f2985aee88"/>
    <ds:schemaRef ds:uri="be49ff73-cec0-4379-9da8-63ff3cc411bb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schemas.openxmlformats.org/package/2006/metadata/core-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255</Words>
  <Application>Microsoft Office PowerPoint</Application>
  <PresentationFormat>Widescreen</PresentationFormat>
  <Paragraphs>77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ConfettiVTI</vt:lpstr>
      <vt:lpstr>BEAUTY NAILS STUDIO</vt:lpstr>
      <vt:lpstr>WE ARE HERE TO BRING MORE COLOR IN YOUR  LIFE</vt:lpstr>
      <vt:lpstr>PARTNESHIP</vt:lpstr>
      <vt:lpstr>PowerPoint Presentation</vt:lpstr>
      <vt:lpstr>PowerPoint Presentation</vt:lpstr>
      <vt:lpstr>Market segmentation</vt:lpstr>
      <vt:lpstr>Target Market</vt:lpstr>
      <vt:lpstr>PESTEL</vt:lpstr>
      <vt:lpstr>Management Team  and Financial Plan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BEAUTY NAILS STUDIO</dc:title>
  <dc:creator>Oberdan Prosperini</dc:creator>
  <cp:lastModifiedBy>Oberdan Prosperini (2028392)</cp:lastModifiedBy>
  <cp:revision>268</cp:revision>
  <dcterms:created xsi:type="dcterms:W3CDTF">2022-06-12T14:43:05Z</dcterms:created>
  <dcterms:modified xsi:type="dcterms:W3CDTF">2022-07-24T14:21:53Z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0x010100891B451D30E41240A96500EC6D397FB6</vt:lpwstr>
  </property>
</Properties>
</file>