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84" r:id="rId1"/>
  </p:sldMasterIdLst>
  <p:notesMasterIdLst>
    <p:notesMasterId r:id="rId16"/>
  </p:notesMasterIdLst>
  <p:sldIdLst>
    <p:sldId id="266" r:id="rId2"/>
    <p:sldId id="257" r:id="rId3"/>
    <p:sldId id="258" r:id="rId4"/>
    <p:sldId id="259" r:id="rId5"/>
    <p:sldId id="271" r:id="rId6"/>
    <p:sldId id="260" r:id="rId7"/>
    <p:sldId id="270" r:id="rId8"/>
    <p:sldId id="268" r:id="rId9"/>
    <p:sldId id="269" r:id="rId10"/>
    <p:sldId id="261" r:id="rId11"/>
    <p:sldId id="262" r:id="rId12"/>
    <p:sldId id="263" r:id="rId13"/>
    <p:sldId id="264"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wner" initials="O" lastIdx="1" clrIdx="0">
    <p:extLst>
      <p:ext uri="{19B8F6BF-5375-455C-9EA6-DF929625EA0E}">
        <p15:presenceInfo xmlns:p15="http://schemas.microsoft.com/office/powerpoint/2012/main" userId="Own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91642" autoAdjust="0"/>
  </p:normalViewPr>
  <p:slideViewPr>
    <p:cSldViewPr snapToGrid="0">
      <p:cViewPr varScale="1">
        <p:scale>
          <a:sx n="66" d="100"/>
          <a:sy n="66" d="100"/>
        </p:scale>
        <p:origin x="81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17F337-2F3F-44F3-80E9-84AE49FEA093}" type="datetimeFigureOut">
              <a:rPr lang="en-US" smtClean="0"/>
              <a:t>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BBC7D-2CAC-430A-8602-3711543DBBBC}" type="slidenum">
              <a:rPr lang="en-US" smtClean="0"/>
              <a:t>‹#›</a:t>
            </a:fld>
            <a:endParaRPr lang="en-US"/>
          </a:p>
        </p:txBody>
      </p:sp>
    </p:spTree>
    <p:extLst>
      <p:ext uri="{BB962C8B-B14F-4D97-AF65-F5344CB8AC3E}">
        <p14:creationId xmlns:p14="http://schemas.microsoft.com/office/powerpoint/2010/main" val="16221185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FBBC7D-2CAC-430A-8602-3711543DBBBC}" type="slidenum">
              <a:rPr lang="en-US" smtClean="0"/>
              <a:t>1</a:t>
            </a:fld>
            <a:endParaRPr lang="en-US"/>
          </a:p>
        </p:txBody>
      </p:sp>
    </p:spTree>
    <p:extLst>
      <p:ext uri="{BB962C8B-B14F-4D97-AF65-F5344CB8AC3E}">
        <p14:creationId xmlns:p14="http://schemas.microsoft.com/office/powerpoint/2010/main" val="1981916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hotel also targets the business travellers because they are also not conscious about the cost and mainly choose luxury hotel. The reason behind choosing luxury hotel is having good amenities, meeting space, business centre which help the businesses in conducting their meetings in an effective way.</a:t>
            </a:r>
            <a:endParaRPr lang="en-US" dirty="0"/>
          </a:p>
        </p:txBody>
      </p:sp>
      <p:sp>
        <p:nvSpPr>
          <p:cNvPr id="4" name="Slide Number Placeholder 3"/>
          <p:cNvSpPr>
            <a:spLocks noGrp="1"/>
          </p:cNvSpPr>
          <p:nvPr>
            <p:ph type="sldNum" sz="quarter" idx="10"/>
          </p:nvPr>
        </p:nvSpPr>
        <p:spPr/>
        <p:txBody>
          <a:bodyPr/>
          <a:lstStyle/>
          <a:p>
            <a:fld id="{2EFBBC7D-2CAC-430A-8602-3711543DBBBC}" type="slidenum">
              <a:rPr lang="en-US" smtClean="0"/>
              <a:t>6</a:t>
            </a:fld>
            <a:endParaRPr lang="en-US"/>
          </a:p>
        </p:txBody>
      </p:sp>
    </p:spTree>
    <p:extLst>
      <p:ext uri="{BB962C8B-B14F-4D97-AF65-F5344CB8AC3E}">
        <p14:creationId xmlns:p14="http://schemas.microsoft.com/office/powerpoint/2010/main" val="3472401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EFBBC7D-2CAC-430A-8602-3711543DBBBC}" type="slidenum">
              <a:rPr lang="en-US" smtClean="0"/>
              <a:t>14</a:t>
            </a:fld>
            <a:endParaRPr lang="en-US"/>
          </a:p>
        </p:txBody>
      </p:sp>
    </p:spTree>
    <p:extLst>
      <p:ext uri="{BB962C8B-B14F-4D97-AF65-F5344CB8AC3E}">
        <p14:creationId xmlns:p14="http://schemas.microsoft.com/office/powerpoint/2010/main" val="462900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0409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9C9CA7B-DFD4-44B5-8C60-D14B8CD1FB59}" type="datetimeFigureOut">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811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07249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8694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9468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AA18ACC-A947-437B-A130-35BD54FDF1E9}" type="datetimeFigureOut">
              <a:rPr lang="en-US" smtClean="0"/>
              <a:t>2/6/2023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0087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8D7E02-BCB8-4D50-A234-369438C08659}" type="datetimeFigureOut">
              <a:rPr lang="en-US" smtClean="0"/>
              <a:t>2/6/2023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637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6E86A4C-8E40-4F87-A4F0-01A0687C5742}" type="datetimeFigureOut">
              <a:rPr lang="en-US" smtClean="0"/>
              <a:t>2/6/2023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4306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6652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35426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93724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436792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328602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E451C3-0FF4-47C4-B829-773ADF60F88C}" type="datetimeFigureOut">
              <a:rPr lang="en-US" smtClean="0"/>
              <a:t>2/6/2023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973151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E451C3-0FF4-47C4-B829-773ADF60F88C}" type="datetimeFigureOut">
              <a:rPr lang="en-US" smtClean="0"/>
              <a:t>2/6/2023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0872766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84748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9981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BE451C3-0FF4-47C4-B829-773ADF60F88C}" type="datetimeFigureOut">
              <a:rPr lang="en-US" smtClean="0"/>
              <a:t>2/6/2023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9195657"/>
      </p:ext>
    </p:extLst>
  </p:cSld>
  <p:clrMap bg1="dk1" tx1="lt1" bg2="dk2" tx2="lt2" accent1="accent1" accent2="accent2" accent3="accent3" accent4="accent4" accent5="accent5" accent6="accent6" hlink="hlink" folHlink="folHlink"/>
  <p:sldLayoutIdLst>
    <p:sldLayoutId id="2147484085" r:id="rId1"/>
    <p:sldLayoutId id="2147484086" r:id="rId2"/>
    <p:sldLayoutId id="2147484087" r:id="rId3"/>
    <p:sldLayoutId id="2147484088" r:id="rId4"/>
    <p:sldLayoutId id="2147484089" r:id="rId5"/>
    <p:sldLayoutId id="2147484090" r:id="rId6"/>
    <p:sldLayoutId id="2147484091" r:id="rId7"/>
    <p:sldLayoutId id="2147484092" r:id="rId8"/>
    <p:sldLayoutId id="2147484093" r:id="rId9"/>
    <p:sldLayoutId id="2147484094" r:id="rId10"/>
    <p:sldLayoutId id="2147484095" r:id="rId11"/>
    <p:sldLayoutId id="2147484096" r:id="rId12"/>
    <p:sldLayoutId id="2147484097" r:id="rId13"/>
    <p:sldLayoutId id="2147484098" r:id="rId14"/>
    <p:sldLayoutId id="2147484099" r:id="rId15"/>
    <p:sldLayoutId id="2147484100" r:id="rId16"/>
    <p:sldLayoutId id="214748410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6.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6.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6.xml"/><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ritzcarlton.co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ritzcarlton.com/about/gold-stand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94487-0527-3AF3-8160-AF2179B5E900}"/>
              </a:ext>
            </a:extLst>
          </p:cNvPr>
          <p:cNvSpPr>
            <a:spLocks noGrp="1"/>
          </p:cNvSpPr>
          <p:nvPr>
            <p:ph type="title"/>
          </p:nvPr>
        </p:nvSpPr>
        <p:spPr>
          <a:xfrm>
            <a:off x="1436914" y="493486"/>
            <a:ext cx="9608457" cy="1669143"/>
          </a:xfrm>
        </p:spPr>
        <p:txBody>
          <a:bodyPr>
            <a:normAutofit fontScale="90000"/>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role and importance of quality service, hospitality, and guest services within the hotel industry.</a:t>
            </a:r>
            <a:endParaRPr lang="en-GB"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84B9333-2855-FF1F-563E-42D440D4C741}"/>
              </a:ext>
            </a:extLst>
          </p:cNvPr>
          <p:cNvSpPr>
            <a:spLocks noGrp="1"/>
          </p:cNvSpPr>
          <p:nvPr>
            <p:ph idx="1"/>
          </p:nvPr>
        </p:nvSpPr>
        <p:spPr>
          <a:xfrm>
            <a:off x="1154954" y="4412342"/>
            <a:ext cx="8825659" cy="1471989"/>
          </a:xfrm>
        </p:spPr>
        <p:txBody>
          <a:bodyPr>
            <a:normAutofit/>
          </a:bodyPr>
          <a:lstStyle/>
          <a:p>
            <a:r>
              <a:rPr lang="en-GB" sz="1600" b="1" dirty="0">
                <a:latin typeface="Arial" panose="020B0604020202020204" pitchFamily="34" charset="0"/>
                <a:cs typeface="Arial" panose="020B0604020202020204" pitchFamily="34" charset="0"/>
              </a:rPr>
              <a:t>NAME:  NICOLAE LAURENTIU SAVULESCU</a:t>
            </a:r>
          </a:p>
          <a:p>
            <a:r>
              <a:rPr lang="en-GB" sz="1600" b="1" dirty="0">
                <a:latin typeface="Arial" panose="020B0604020202020204" pitchFamily="34" charset="0"/>
                <a:cs typeface="Arial" panose="020B0604020202020204" pitchFamily="34" charset="0"/>
              </a:rPr>
              <a:t>STUDENT ID NO.:  2208660</a:t>
            </a:r>
          </a:p>
          <a:p>
            <a:r>
              <a:rPr lang="en-GB" sz="1600" b="1" dirty="0">
                <a:latin typeface="Arial" panose="020B0604020202020204" pitchFamily="34" charset="0"/>
                <a:cs typeface="Arial" panose="020B0604020202020204" pitchFamily="34" charset="0"/>
              </a:rPr>
              <a:t>MODULE TITLE: Hospitality &amp; Guest Services BMIH4003</a:t>
            </a:r>
          </a:p>
          <a:p>
            <a:r>
              <a:rPr lang="en-GB" sz="1600" b="1" dirty="0">
                <a:latin typeface="Arial" panose="020B0604020202020204" pitchFamily="34" charset="0"/>
                <a:cs typeface="Arial" panose="020B0604020202020204" pitchFamily="34" charset="0"/>
              </a:rPr>
              <a:t>LECTURER NAME: KATHRYN FLYNN</a:t>
            </a:r>
          </a:p>
        </p:txBody>
      </p:sp>
    </p:spTree>
    <p:extLst>
      <p:ext uri="{BB962C8B-B14F-4D97-AF65-F5344CB8AC3E}">
        <p14:creationId xmlns:p14="http://schemas.microsoft.com/office/powerpoint/2010/main" val="2037715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24114"/>
            <a:ext cx="9601196" cy="1509486"/>
          </a:xfrm>
        </p:spPr>
        <p:txBody>
          <a:bodyPr>
            <a:normAutofit/>
          </a:bodyPr>
          <a:lstStyle/>
          <a:p>
            <a:pPr algn="ctr"/>
            <a:r>
              <a:rPr lang="en-US" b="1" dirty="0">
                <a:latin typeface="Arial" panose="020B0604020202020204" pitchFamily="34" charset="0"/>
                <a:cs typeface="Arial" panose="020B0604020202020204" pitchFamily="34" charset="0"/>
              </a:rPr>
              <a:t>Table of Contents</a:t>
            </a:r>
          </a:p>
        </p:txBody>
      </p:sp>
      <p:sp>
        <p:nvSpPr>
          <p:cNvPr id="3" name="Content Placeholder 2"/>
          <p:cNvSpPr>
            <a:spLocks noGrp="1"/>
          </p:cNvSpPr>
          <p:nvPr>
            <p:ph idx="1"/>
          </p:nvPr>
        </p:nvSpPr>
        <p:spPr>
          <a:xfrm>
            <a:off x="1295402" y="2656114"/>
            <a:ext cx="9601196" cy="3447230"/>
          </a:xfrm>
        </p:spPr>
        <p:txBody>
          <a:bodyPr>
            <a:noAutofit/>
          </a:bodyPr>
          <a:lstStyle/>
          <a:p>
            <a:r>
              <a:rPr lang="en-US" sz="1600" dirty="0">
                <a:solidFill>
                  <a:schemeClr val="tx1"/>
                </a:solidFill>
                <a:latin typeface="Arial" panose="020B0604020202020204" pitchFamily="34" charset="0"/>
                <a:cs typeface="Arial" panose="020B0604020202020204" pitchFamily="34" charset="0"/>
              </a:rPr>
              <a:t>Introduction</a:t>
            </a:r>
          </a:p>
          <a:p>
            <a:r>
              <a:rPr lang="en-GB" sz="1600" dirty="0">
                <a:solidFill>
                  <a:schemeClr val="tx1"/>
                </a:solidFill>
                <a:latin typeface="Arial" panose="020B0604020202020204" pitchFamily="34" charset="0"/>
                <a:cs typeface="Arial" panose="020B0604020202020204" pitchFamily="34" charset="0"/>
              </a:rPr>
              <a:t>Overview of the chosen hotel brand</a:t>
            </a:r>
          </a:p>
          <a:p>
            <a:r>
              <a:rPr lang="en-GB" sz="1600" dirty="0">
                <a:solidFill>
                  <a:schemeClr val="tx1"/>
                </a:solidFill>
                <a:latin typeface="Arial" panose="020B0604020202020204" pitchFamily="34" charset="0"/>
                <a:cs typeface="Arial" panose="020B0604020202020204" pitchFamily="34" charset="0"/>
              </a:rPr>
              <a:t>Hotel’s brand main consumers</a:t>
            </a:r>
          </a:p>
          <a:p>
            <a:r>
              <a:rPr lang="en-GB" sz="1600" dirty="0">
                <a:solidFill>
                  <a:schemeClr val="tx1"/>
                </a:solidFill>
                <a:latin typeface="Arial" panose="020B0604020202020204" pitchFamily="34" charset="0"/>
                <a:cs typeface="Arial" panose="020B0604020202020204" pitchFamily="34" charset="0"/>
              </a:rPr>
              <a:t>Nature, scope and role of guest services and facilities which is provided to the guests by the hotel brand</a:t>
            </a:r>
          </a:p>
          <a:p>
            <a:r>
              <a:rPr lang="en-GB" sz="1600" dirty="0">
                <a:solidFill>
                  <a:schemeClr val="tx1"/>
                </a:solidFill>
                <a:latin typeface="Arial" panose="020B0604020202020204" pitchFamily="34" charset="0"/>
                <a:cs typeface="Arial" panose="020B0604020202020204" pitchFamily="34" charset="0"/>
              </a:rPr>
              <a:t>Role and function of guests services</a:t>
            </a:r>
          </a:p>
          <a:p>
            <a:r>
              <a:rPr lang="en-GB" sz="1600" dirty="0">
                <a:solidFill>
                  <a:schemeClr val="tx1"/>
                </a:solidFill>
                <a:latin typeface="Arial" panose="020B0604020202020204" pitchFamily="34" charset="0"/>
                <a:cs typeface="Arial" panose="020B0604020202020204" pitchFamily="34" charset="0"/>
              </a:rPr>
              <a:t>Importance of hospitality and how hotels meet or exceed guest expectations</a:t>
            </a:r>
          </a:p>
          <a:p>
            <a:r>
              <a:rPr lang="en-US" sz="1600" dirty="0">
                <a:solidFill>
                  <a:schemeClr val="tx1"/>
                </a:solidFill>
                <a:latin typeface="Arial" panose="020B0604020202020204" pitchFamily="34" charset="0"/>
                <a:cs typeface="Arial" panose="020B0604020202020204" pitchFamily="34" charset="0"/>
              </a:rPr>
              <a:t>Conclusion</a:t>
            </a:r>
          </a:p>
          <a:p>
            <a:r>
              <a:rPr lang="en-US" sz="1600" dirty="0">
                <a:solidFill>
                  <a:schemeClr val="tx1"/>
                </a:solidFill>
                <a:latin typeface="Arial" panose="020B0604020202020204" pitchFamily="34" charset="0"/>
                <a:cs typeface="Arial" panose="020B0604020202020204" pitchFamily="34" charset="0"/>
              </a:rPr>
              <a:t>References</a:t>
            </a:r>
            <a:br>
              <a:rPr lang="en-US" u="sng" dirty="0">
                <a:solidFill>
                  <a:schemeClr val="tx1"/>
                </a:solidFill>
                <a:latin typeface="Times New Roman" panose="02020603050405020304" pitchFamily="18" charset="0"/>
                <a:cs typeface="Times New Roman" panose="02020603050405020304" pitchFamily="18" charset="0"/>
              </a:rPr>
            </a:br>
            <a:br>
              <a:rPr lang="en-US" u="sng"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9645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1154954" y="2603500"/>
            <a:ext cx="3997959" cy="3416300"/>
          </a:xfrm>
        </p:spPr>
        <p:txBody>
          <a:bodyPr>
            <a:normAutofit/>
          </a:bodyPr>
          <a:lstStyle/>
          <a:p>
            <a:pPr algn="just"/>
            <a:r>
              <a:rPr lang="en-GB" sz="1600" dirty="0">
                <a:solidFill>
                  <a:schemeClr val="tx1"/>
                </a:solidFill>
                <a:latin typeface="Arial" panose="020B0604020202020204" pitchFamily="34" charset="0"/>
                <a:cs typeface="Arial" panose="020B0604020202020204" pitchFamily="34" charset="0"/>
              </a:rPr>
              <a:t>Service quality is referred to the measurement of the services provided by the business to </a:t>
            </a:r>
            <a:r>
              <a:rPr lang="en-GB" sz="1600" dirty="0">
                <a:latin typeface="Arial" panose="020B0604020202020204" pitchFamily="34" charset="0"/>
                <a:cs typeface="Arial" panose="020B0604020202020204" pitchFamily="34" charset="0"/>
              </a:rPr>
              <a:t>t</a:t>
            </a:r>
            <a:r>
              <a:rPr lang="en-GB" sz="1600" dirty="0">
                <a:solidFill>
                  <a:schemeClr val="tx1"/>
                </a:solidFill>
                <a:latin typeface="Arial" panose="020B0604020202020204" pitchFamily="34" charset="0"/>
                <a:cs typeface="Arial" panose="020B0604020202020204" pitchFamily="34" charset="0"/>
              </a:rPr>
              <a:t>he customers (Chan, and Tung, 2019)</a:t>
            </a:r>
          </a:p>
          <a:p>
            <a:pPr algn="just"/>
            <a:r>
              <a:rPr lang="en-GB" sz="1600" dirty="0">
                <a:solidFill>
                  <a:schemeClr val="tx1"/>
                </a:solidFill>
                <a:latin typeface="Arial" panose="020B0604020202020204" pitchFamily="34" charset="0"/>
                <a:cs typeface="Arial" panose="020B0604020202020204" pitchFamily="34" charset="0"/>
              </a:rPr>
              <a:t>It is relevant for the hospitality business to provide quality services to the customers.</a:t>
            </a:r>
            <a:endParaRPr lang="en-US"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5689600" y="1712663"/>
            <a:ext cx="5588000" cy="4049507"/>
          </a:xfrm>
          <a:prstGeom prst="rect">
            <a:avLst/>
          </a:prstGeom>
        </p:spPr>
      </p:pic>
    </p:spTree>
    <p:extLst>
      <p:ext uri="{BB962C8B-B14F-4D97-AF65-F5344CB8AC3E}">
        <p14:creationId xmlns:p14="http://schemas.microsoft.com/office/powerpoint/2010/main" val="4215118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3600" b="1" dirty="0">
                <a:solidFill>
                  <a:schemeClr val="tx1"/>
                </a:solidFill>
                <a:latin typeface="Arial" panose="020B0604020202020204" pitchFamily="34" charset="0"/>
                <a:cs typeface="Arial" panose="020B0604020202020204" pitchFamily="34" charset="0"/>
              </a:rPr>
              <a:t>Overview of the chosen hotel brand</a:t>
            </a:r>
            <a:br>
              <a:rPr lang="en-US" b="1" u="sng" dirty="0"/>
            </a:br>
            <a:endParaRPr lang="en-US" dirty="0"/>
          </a:p>
        </p:txBody>
      </p:sp>
      <p:sp>
        <p:nvSpPr>
          <p:cNvPr id="3" name="Content Placeholder 2"/>
          <p:cNvSpPr>
            <a:spLocks noGrp="1"/>
          </p:cNvSpPr>
          <p:nvPr>
            <p:ph idx="1"/>
          </p:nvPr>
        </p:nvSpPr>
        <p:spPr>
          <a:xfrm>
            <a:off x="821126" y="1442357"/>
            <a:ext cx="5590091" cy="3721996"/>
          </a:xfrm>
        </p:spPr>
        <p:txBody>
          <a:bodyPr>
            <a:normAutofit/>
          </a:bodyPr>
          <a:lstStyle/>
          <a:p>
            <a:pPr algn="just"/>
            <a:r>
              <a:rPr lang="en-GB" sz="1800" dirty="0">
                <a:solidFill>
                  <a:schemeClr val="tx1"/>
                </a:solidFill>
                <a:latin typeface="Arial" panose="020B0604020202020204" pitchFamily="34" charset="0"/>
                <a:cs typeface="Arial" panose="020B0604020202020204" pitchFamily="34" charset="0"/>
              </a:rPr>
              <a:t>Ritz Carlton brand is a multinational company.</a:t>
            </a:r>
          </a:p>
          <a:p>
            <a:pPr algn="just"/>
            <a:r>
              <a:rPr lang="en-GB" sz="1800" dirty="0">
                <a:solidFill>
                  <a:schemeClr val="tx1"/>
                </a:solidFill>
                <a:latin typeface="Arial" panose="020B0604020202020204" pitchFamily="34" charset="0"/>
                <a:cs typeface="Arial" panose="020B0604020202020204" pitchFamily="34" charset="0"/>
              </a:rPr>
              <a:t>It is mainly founded by William B. Johnson in the year of 1983 and have big number of workers. </a:t>
            </a:r>
          </a:p>
          <a:p>
            <a:pPr algn="just"/>
            <a:r>
              <a:rPr lang="en-GB" sz="1800" dirty="0">
                <a:solidFill>
                  <a:schemeClr val="tx1"/>
                </a:solidFill>
                <a:latin typeface="Arial" panose="020B0604020202020204" pitchFamily="34" charset="0"/>
                <a:cs typeface="Arial" panose="020B0604020202020204" pitchFamily="34" charset="0"/>
              </a:rPr>
              <a:t>More than 30 nations and territories, it has almost 100 hotels and 50 residential properties which help in building a great brand image in the market.</a:t>
            </a:r>
          </a:p>
          <a:p>
            <a:pPr algn="just"/>
            <a:r>
              <a:rPr lang="en-GB" sz="1800" dirty="0">
                <a:solidFill>
                  <a:schemeClr val="tx1"/>
                </a:solidFill>
                <a:latin typeface="Arial" panose="020B0604020202020204" pitchFamily="34" charset="0"/>
                <a:cs typeface="Arial" panose="020B0604020202020204" pitchFamily="34" charset="0"/>
              </a:rPr>
              <a:t>It has multiple social media platforms ( Ju, and </a:t>
            </a:r>
            <a:r>
              <a:rPr lang="en-GB" sz="1800" i="1" dirty="0">
                <a:solidFill>
                  <a:schemeClr val="tx1"/>
                </a:solidFill>
                <a:latin typeface="Arial" panose="020B0604020202020204" pitchFamily="34" charset="0"/>
                <a:cs typeface="Arial" panose="020B0604020202020204" pitchFamily="34" charset="0"/>
              </a:rPr>
              <a:t>et.al.</a:t>
            </a:r>
            <a:r>
              <a:rPr lang="en-GB" sz="1800" dirty="0">
                <a:solidFill>
                  <a:schemeClr val="tx1"/>
                </a:solidFill>
                <a:latin typeface="Arial" panose="020B0604020202020204" pitchFamily="34" charset="0"/>
                <a:cs typeface="Arial" panose="020B0604020202020204" pitchFamily="34" charset="0"/>
              </a:rPr>
              <a:t>, 2019)</a:t>
            </a:r>
            <a:endParaRPr lang="en-US" sz="18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036748" y="1973943"/>
            <a:ext cx="3458565" cy="3512457"/>
          </a:xfrm>
          <a:prstGeom prst="rect">
            <a:avLst/>
          </a:prstGeom>
        </p:spPr>
      </p:pic>
    </p:spTree>
    <p:extLst>
      <p:ext uri="{BB962C8B-B14F-4D97-AF65-F5344CB8AC3E}">
        <p14:creationId xmlns:p14="http://schemas.microsoft.com/office/powerpoint/2010/main" val="10921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Slide 1 of 25: A tall building overlooking the sea">
            <a:extLst>
              <a:ext uri="{FF2B5EF4-FFF2-40B4-BE49-F238E27FC236}">
                <a16:creationId xmlns:a16="http://schemas.microsoft.com/office/drawing/2014/main" id="{9F73754F-4FF9-4381-3544-1FD6F2A1B9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73" y="304800"/>
            <a:ext cx="5731327" cy="26742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133997A-5AD6-91E1-C4B2-A0C4CF0025FE}"/>
              </a:ext>
            </a:extLst>
          </p:cNvPr>
          <p:cNvSpPr txBox="1"/>
          <p:nvPr/>
        </p:nvSpPr>
        <p:spPr>
          <a:xfrm>
            <a:off x="624114" y="3059668"/>
            <a:ext cx="547188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HOTEL  ARTS  BARCELONA</a:t>
            </a:r>
          </a:p>
        </p:txBody>
      </p:sp>
      <p:pic>
        <p:nvPicPr>
          <p:cNvPr id="5" name="Picture 4" descr="Slide 2 of 10: Pool with fog beneath the lodge at sunrise.">
            <a:extLst>
              <a:ext uri="{FF2B5EF4-FFF2-40B4-BE49-F238E27FC236}">
                <a16:creationId xmlns:a16="http://schemas.microsoft.com/office/drawing/2014/main" id="{BB0A5D5B-2C2D-7476-4DA9-5E53F5FE74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4514" y="304800"/>
            <a:ext cx="5588000" cy="267425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88EA301-E8EC-0084-1BBD-365B9AD6845F}"/>
              </a:ext>
            </a:extLst>
          </p:cNvPr>
          <p:cNvSpPr txBox="1"/>
          <p:nvPr/>
        </p:nvSpPr>
        <p:spPr>
          <a:xfrm>
            <a:off x="6778171" y="2979057"/>
            <a:ext cx="4760686" cy="369332"/>
          </a:xfrm>
          <a:prstGeom prst="rect">
            <a:avLst/>
          </a:prstGeom>
          <a:noFill/>
        </p:spPr>
        <p:txBody>
          <a:bodyPr wrap="square" rtlCol="0">
            <a:spAutoFit/>
          </a:bodyPr>
          <a:lstStyle/>
          <a:p>
            <a:r>
              <a:rPr lang="en-GB" sz="1800">
                <a:latin typeface="Arial" panose="020B0604020202020204" pitchFamily="34" charset="0"/>
                <a:cs typeface="Arial" panose="020B0604020202020204" pitchFamily="34" charset="0"/>
              </a:rPr>
              <a:t>BEAVER CREEK RESORTS, COLORADO</a:t>
            </a:r>
            <a:endParaRPr lang="en-GB" dirty="0"/>
          </a:p>
        </p:txBody>
      </p:sp>
      <p:pic>
        <p:nvPicPr>
          <p:cNvPr id="8" name="Picture 2">
            <a:extLst>
              <a:ext uri="{FF2B5EF4-FFF2-40B4-BE49-F238E27FC236}">
                <a16:creationId xmlns:a16="http://schemas.microsoft.com/office/drawing/2014/main" id="{4ACAA841-EA4B-8E75-B0B7-8C01A06E8B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4673" y="3509611"/>
            <a:ext cx="5731327" cy="254317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7996BE2-C4BE-69F7-E526-FFE70C250F6A}"/>
              </a:ext>
            </a:extLst>
          </p:cNvPr>
          <p:cNvSpPr txBox="1"/>
          <p:nvPr/>
        </p:nvSpPr>
        <p:spPr>
          <a:xfrm>
            <a:off x="624114" y="6214008"/>
            <a:ext cx="4847772" cy="369332"/>
          </a:xfrm>
          <a:prstGeom prst="rect">
            <a:avLst/>
          </a:prstGeom>
          <a:noFill/>
        </p:spPr>
        <p:txBody>
          <a:bodyPr wrap="square" rtlCol="0">
            <a:spAutoFit/>
          </a:bodyPr>
          <a:lstStyle/>
          <a:p>
            <a:r>
              <a:rPr lang="en-GB" sz="1800">
                <a:latin typeface="Arial" panose="020B0604020202020204" pitchFamily="34" charset="0"/>
                <a:cs typeface="Arial" panose="020B0604020202020204" pitchFamily="34" charset="0"/>
              </a:rPr>
              <a:t>DORADO BEACH RESERVE </a:t>
            </a:r>
            <a:endParaRPr lang="en-GB" dirty="0"/>
          </a:p>
        </p:txBody>
      </p:sp>
      <p:pic>
        <p:nvPicPr>
          <p:cNvPr id="1026" name="Picture 2" descr="5-Star Hotel in Singapore | The Ritz-Carlton, Millenia Singapore">
            <a:extLst>
              <a:ext uri="{FF2B5EF4-FFF2-40B4-BE49-F238E27FC236}">
                <a16:creationId xmlns:a16="http://schemas.microsoft.com/office/drawing/2014/main" id="{7FEA3513-DE70-A063-2435-601A201560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8935" y="3509610"/>
            <a:ext cx="5423579" cy="254714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3672B7D-9E37-50FF-4CD5-27FDB544742B}"/>
              </a:ext>
            </a:extLst>
          </p:cNvPr>
          <p:cNvSpPr txBox="1"/>
          <p:nvPr/>
        </p:nvSpPr>
        <p:spPr>
          <a:xfrm>
            <a:off x="6778171" y="6214008"/>
            <a:ext cx="4528457" cy="369332"/>
          </a:xfrm>
          <a:prstGeom prst="rect">
            <a:avLst/>
          </a:prstGeom>
          <a:noFill/>
        </p:spPr>
        <p:txBody>
          <a:bodyPr wrap="square" rtlCol="0">
            <a:spAutoFit/>
          </a:bodyPr>
          <a:lstStyle/>
          <a:p>
            <a:r>
              <a:rPr lang="en-GB" dirty="0"/>
              <a:t>MILLENIA SINGAPORE</a:t>
            </a:r>
          </a:p>
        </p:txBody>
      </p:sp>
    </p:spTree>
    <p:extLst>
      <p:ext uri="{BB962C8B-B14F-4D97-AF65-F5344CB8AC3E}">
        <p14:creationId xmlns:p14="http://schemas.microsoft.com/office/powerpoint/2010/main" val="3726069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3600" b="1" dirty="0">
                <a:solidFill>
                  <a:schemeClr val="tx1"/>
                </a:solidFill>
                <a:latin typeface="Arial" panose="020B0604020202020204" pitchFamily="34" charset="0"/>
                <a:cs typeface="Arial" panose="020B0604020202020204" pitchFamily="34" charset="0"/>
              </a:rPr>
              <a:t>Hotel’s brand main consumers</a:t>
            </a:r>
            <a:br>
              <a:rPr lang="en-US" b="1" u="sng" dirty="0"/>
            </a:br>
            <a:endParaRPr lang="en-US" dirty="0"/>
          </a:p>
        </p:txBody>
      </p:sp>
      <p:sp>
        <p:nvSpPr>
          <p:cNvPr id="3" name="Content Placeholder 2"/>
          <p:cNvSpPr>
            <a:spLocks noGrp="1"/>
          </p:cNvSpPr>
          <p:nvPr>
            <p:ph idx="1"/>
          </p:nvPr>
        </p:nvSpPr>
        <p:spPr>
          <a:xfrm>
            <a:off x="1154954" y="2603500"/>
            <a:ext cx="4417507" cy="3416300"/>
          </a:xfrm>
        </p:spPr>
        <p:txBody>
          <a:bodyPr>
            <a:normAutofit/>
          </a:bodyPr>
          <a:lstStyle/>
          <a:p>
            <a:pPr algn="just"/>
            <a:r>
              <a:rPr lang="en-GB" sz="1800" dirty="0">
                <a:solidFill>
                  <a:schemeClr val="tx1"/>
                </a:solidFill>
                <a:latin typeface="Arial" panose="020B0604020202020204" pitchFamily="34" charset="0"/>
                <a:cs typeface="Arial" panose="020B0604020202020204" pitchFamily="34" charset="0"/>
              </a:rPr>
              <a:t>Ritz Carlton main consumers are richer individuals. </a:t>
            </a:r>
          </a:p>
          <a:p>
            <a:pPr algn="just"/>
            <a:r>
              <a:rPr lang="en-GB" sz="1800" dirty="0">
                <a:solidFill>
                  <a:schemeClr val="tx1"/>
                </a:solidFill>
                <a:latin typeface="Arial" panose="020B0604020202020204" pitchFamily="34" charset="0"/>
                <a:cs typeface="Arial" panose="020B0604020202020204" pitchFamily="34" charset="0"/>
              </a:rPr>
              <a:t>The hotel targets the middle and upper class people.</a:t>
            </a:r>
          </a:p>
          <a:p>
            <a:pPr algn="just"/>
            <a:r>
              <a:rPr lang="en-GB" sz="1800" dirty="0">
                <a:latin typeface="Arial" panose="020B0604020202020204" pitchFamily="34" charset="0"/>
                <a:ea typeface="Calibri" panose="020F0502020204030204" pitchFamily="34" charset="0"/>
                <a:cs typeface="Arial" panose="020B0604020202020204" pitchFamily="34" charset="0"/>
              </a:rPr>
              <a:t>B</a:t>
            </a:r>
            <a:r>
              <a:rPr lang="en-GB" sz="1800" dirty="0">
                <a:effectLst/>
                <a:latin typeface="Arial" panose="020B0604020202020204" pitchFamily="34" charset="0"/>
                <a:ea typeface="Calibri" panose="020F0502020204030204" pitchFamily="34" charset="0"/>
                <a:cs typeface="Arial" panose="020B0604020202020204" pitchFamily="34" charset="0"/>
              </a:rPr>
              <a:t>usiness executives, corporate, leisure travellers</a:t>
            </a:r>
            <a:endParaRPr lang="en-GB" sz="1800" dirty="0">
              <a:latin typeface="Arial" panose="020B0604020202020204" pitchFamily="34" charset="0"/>
              <a:cs typeface="Arial" panose="020B0604020202020204" pitchFamily="34" charset="0"/>
            </a:endParaRPr>
          </a:p>
          <a:p>
            <a:pPr algn="just"/>
            <a:r>
              <a:rPr lang="en-GB" sz="1800" dirty="0">
                <a:solidFill>
                  <a:schemeClr val="tx1"/>
                </a:solidFill>
                <a:latin typeface="Arial" panose="020B0604020202020204" pitchFamily="34" charset="0"/>
                <a:cs typeface="Arial" panose="020B0604020202020204" pitchFamily="34" charset="0"/>
              </a:rPr>
              <a:t> Couples instead of the single person. </a:t>
            </a:r>
            <a:endParaRPr lang="en-US" sz="18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795289" y="2777067"/>
            <a:ext cx="3905166" cy="2686754"/>
          </a:xfrm>
          <a:prstGeom prst="rect">
            <a:avLst/>
          </a:prstGeom>
        </p:spPr>
      </p:pic>
    </p:spTree>
    <p:extLst>
      <p:ext uri="{BB962C8B-B14F-4D97-AF65-F5344CB8AC3E}">
        <p14:creationId xmlns:p14="http://schemas.microsoft.com/office/powerpoint/2010/main" val="4100563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31D59-ECCE-22AB-BFE3-DF229BCED537}"/>
              </a:ext>
            </a:extLst>
          </p:cNvPr>
          <p:cNvSpPr>
            <a:spLocks noGrp="1"/>
          </p:cNvSpPr>
          <p:nvPr>
            <p:ph type="title"/>
          </p:nvPr>
        </p:nvSpPr>
        <p:spPr>
          <a:xfrm>
            <a:off x="3517105" y="325718"/>
            <a:ext cx="5157789" cy="487082"/>
          </a:xfrm>
        </p:spPr>
        <p:txBody>
          <a:bodyPr>
            <a:normAutofit/>
          </a:bodyPr>
          <a:lstStyle/>
          <a:p>
            <a:r>
              <a:rPr lang="en-GB" sz="2000" dirty="0">
                <a:latin typeface="Arial" panose="020B0604020202020204" pitchFamily="34" charset="0"/>
                <a:cs typeface="Arial" panose="020B0604020202020204" pitchFamily="34" charset="0"/>
              </a:rPr>
              <a:t>BEAVER CREEK RESORTS, COLORADO</a:t>
            </a:r>
          </a:p>
        </p:txBody>
      </p:sp>
      <p:pic>
        <p:nvPicPr>
          <p:cNvPr id="5126" name="Picture 6" descr="Slide 3 of 10: ">
            <a:extLst>
              <a:ext uri="{FF2B5EF4-FFF2-40B4-BE49-F238E27FC236}">
                <a16:creationId xmlns:a16="http://schemas.microsoft.com/office/drawing/2014/main" id="{2DFF2368-6D56-A2C9-573D-B9632C9E90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9600" y="691696"/>
            <a:ext cx="5422898" cy="2543175"/>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Slide 9 of 10: Indoor pool with stone walls and lounge chairs">
            <a:extLst>
              <a:ext uri="{FF2B5EF4-FFF2-40B4-BE49-F238E27FC236}">
                <a16:creationId xmlns:a16="http://schemas.microsoft.com/office/drawing/2014/main" id="{12649C18-C275-3B90-E3A0-D2C79DE5E5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600" y="3502025"/>
            <a:ext cx="5588000" cy="2543175"/>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Slide 4 of 10: ">
            <a:extLst>
              <a:ext uri="{FF2B5EF4-FFF2-40B4-BE49-F238E27FC236}">
                <a16:creationId xmlns:a16="http://schemas.microsoft.com/office/drawing/2014/main" id="{86D68983-F5F6-7CF2-F891-58207A360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8403" y="3516314"/>
            <a:ext cx="5422898" cy="2528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115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3A7EB-5C86-74AA-C336-034F6549E13F}"/>
              </a:ext>
            </a:extLst>
          </p:cNvPr>
          <p:cNvSpPr>
            <a:spLocks noGrp="1"/>
          </p:cNvSpPr>
          <p:nvPr>
            <p:ph type="title"/>
          </p:nvPr>
        </p:nvSpPr>
        <p:spPr>
          <a:xfrm>
            <a:off x="4209142" y="159658"/>
            <a:ext cx="3802743" cy="406400"/>
          </a:xfrm>
        </p:spPr>
        <p:txBody>
          <a:bodyPr>
            <a:normAutofit/>
          </a:bodyPr>
          <a:lstStyle/>
          <a:p>
            <a:r>
              <a:rPr lang="en-GB" sz="2000" dirty="0">
                <a:latin typeface="Arial" panose="020B0604020202020204" pitchFamily="34" charset="0"/>
                <a:cs typeface="Arial" panose="020B0604020202020204" pitchFamily="34" charset="0"/>
              </a:rPr>
              <a:t>HOTEL  ARTS  BARCELONA</a:t>
            </a:r>
          </a:p>
        </p:txBody>
      </p:sp>
      <p:pic>
        <p:nvPicPr>
          <p:cNvPr id="2054" name="Picture 6" descr="Slide 6 of 25: ">
            <a:extLst>
              <a:ext uri="{FF2B5EF4-FFF2-40B4-BE49-F238E27FC236}">
                <a16:creationId xmlns:a16="http://schemas.microsoft.com/office/drawing/2014/main" id="{2CB22CC4-BFD4-7C86-738D-6B88D189C6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73" y="754743"/>
            <a:ext cx="5455556" cy="2674257"/>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lide 24 of 25: ">
            <a:extLst>
              <a:ext uri="{FF2B5EF4-FFF2-40B4-BE49-F238E27FC236}">
                <a16:creationId xmlns:a16="http://schemas.microsoft.com/office/drawing/2014/main" id="{9C1A0145-0125-ACFB-2A13-FB82CB30D2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674" y="3753983"/>
            <a:ext cx="5455555" cy="294435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lide 4 of 25: ">
            <a:extLst>
              <a:ext uri="{FF2B5EF4-FFF2-40B4-BE49-F238E27FC236}">
                <a16:creationId xmlns:a16="http://schemas.microsoft.com/office/drawing/2014/main" id="{442071B7-A550-06CF-8019-A80DBCF4F9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2091871"/>
            <a:ext cx="5716813" cy="2925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061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C2384-8D76-489D-2952-5A80BD164DDF}"/>
              </a:ext>
            </a:extLst>
          </p:cNvPr>
          <p:cNvSpPr>
            <a:spLocks noGrp="1"/>
          </p:cNvSpPr>
          <p:nvPr>
            <p:ph type="title"/>
          </p:nvPr>
        </p:nvSpPr>
        <p:spPr>
          <a:xfrm>
            <a:off x="4151086" y="351118"/>
            <a:ext cx="3672114" cy="563282"/>
          </a:xfrm>
        </p:spPr>
        <p:txBody>
          <a:bodyPr>
            <a:normAutofit/>
          </a:bodyPr>
          <a:lstStyle/>
          <a:p>
            <a:r>
              <a:rPr lang="en-GB" sz="2000" dirty="0">
                <a:latin typeface="Arial" panose="020B0604020202020204" pitchFamily="34" charset="0"/>
                <a:cs typeface="Arial" panose="020B0604020202020204" pitchFamily="34" charset="0"/>
              </a:rPr>
              <a:t>DORADO BEACH RESERVE </a:t>
            </a:r>
          </a:p>
        </p:txBody>
      </p:sp>
      <p:pic>
        <p:nvPicPr>
          <p:cNvPr id="4100" name="Picture 4">
            <a:extLst>
              <a:ext uri="{FF2B5EF4-FFF2-40B4-BE49-F238E27FC236}">
                <a16:creationId xmlns:a16="http://schemas.microsoft.com/office/drawing/2014/main" id="{906BC25C-450A-90DE-2E38-CF7CE85DD9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83857" y="914400"/>
            <a:ext cx="5406571" cy="25527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F8FA982A-86E1-C462-B2D3-463BD27B11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083" y="3963707"/>
            <a:ext cx="5580743" cy="2543175"/>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a:extLst>
              <a:ext uri="{FF2B5EF4-FFF2-40B4-BE49-F238E27FC236}">
                <a16:creationId xmlns:a16="http://schemas.microsoft.com/office/drawing/2014/main" id="{9B87C370-5AEA-E148-0EFB-9B2140BB06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33884" y="3963707"/>
            <a:ext cx="5406571" cy="2543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354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875" y="300568"/>
            <a:ext cx="8761413" cy="1000098"/>
          </a:xfrm>
        </p:spPr>
        <p:txBody>
          <a:bodyPr>
            <a:normAutofit fontScale="90000"/>
          </a:bodyPr>
          <a:lstStyle/>
          <a:p>
            <a:pPr lvl="1" algn="ctr" defTabSz="457200" rtl="0">
              <a:spcBef>
                <a:spcPct val="0"/>
              </a:spcBef>
            </a:pPr>
            <a:r>
              <a:rPr lang="en-GB" sz="3100" b="1" dirty="0">
                <a:solidFill>
                  <a:schemeClr val="tx1"/>
                </a:solidFill>
                <a:latin typeface="Arial" panose="020B0604020202020204" pitchFamily="34" charset="0"/>
                <a:cs typeface="Arial" panose="020B0604020202020204" pitchFamily="34" charset="0"/>
              </a:rPr>
              <a:t>Nature, scope and role of guest services and facilities which is provided to the guests by the hotel brand</a:t>
            </a:r>
            <a:br>
              <a:rPr lang="en-US" sz="3600" b="1" dirty="0">
                <a:solidFill>
                  <a:schemeClr val="tx1"/>
                </a:solidFill>
                <a:latin typeface="Times New Roman" panose="02020603050405020304" pitchFamily="18" charset="0"/>
                <a:cs typeface="Times New Roman" panose="02020603050405020304" pitchFamily="18" charset="0"/>
              </a:rPr>
            </a:br>
            <a:endParaRPr lang="en-US" sz="36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46088" y="2361951"/>
            <a:ext cx="5030493" cy="4195481"/>
          </a:xfrm>
        </p:spPr>
        <p:txBody>
          <a:bodyPr/>
          <a:lstStyle/>
          <a:p>
            <a:pPr algn="just"/>
            <a:r>
              <a:rPr lang="en-GB" dirty="0">
                <a:solidFill>
                  <a:schemeClr val="tx1"/>
                </a:solidFill>
                <a:latin typeface="Arial" panose="020B0604020202020204" pitchFamily="34" charset="0"/>
                <a:cs typeface="Arial" panose="020B0604020202020204" pitchFamily="34" charset="0"/>
              </a:rPr>
              <a:t>The nature of the hotel is to provide outstanding services to the guests in order to target large market share and build a competitive edge in the market (Padma, and </a:t>
            </a:r>
            <a:r>
              <a:rPr lang="en-GB" dirty="0" err="1">
                <a:solidFill>
                  <a:schemeClr val="tx1"/>
                </a:solidFill>
                <a:latin typeface="Arial" panose="020B0604020202020204" pitchFamily="34" charset="0"/>
                <a:cs typeface="Arial" panose="020B0604020202020204" pitchFamily="34" charset="0"/>
              </a:rPr>
              <a:t>Ahn</a:t>
            </a:r>
            <a:r>
              <a:rPr lang="en-GB" dirty="0">
                <a:solidFill>
                  <a:schemeClr val="tx1"/>
                </a:solidFill>
                <a:latin typeface="Arial" panose="020B0604020202020204" pitchFamily="34" charset="0"/>
                <a:cs typeface="Arial" panose="020B0604020202020204" pitchFamily="34" charset="0"/>
              </a:rPr>
              <a:t>, 2020).</a:t>
            </a:r>
          </a:p>
          <a:p>
            <a:pPr algn="just"/>
            <a:r>
              <a:rPr lang="en-GB" dirty="0">
                <a:solidFill>
                  <a:schemeClr val="tx1"/>
                </a:solidFill>
                <a:latin typeface="Arial" panose="020B0604020202020204" pitchFamily="34" charset="0"/>
                <a:cs typeface="Arial" panose="020B0604020202020204" pitchFamily="34" charset="0"/>
              </a:rPr>
              <a:t> The hotel provides 24-hour room service, laundry service, free wireless internet access, and many other facilities to the guests in order to improve the satisfaction level (</a:t>
            </a:r>
            <a:r>
              <a:rPr lang="en-GB" dirty="0" err="1">
                <a:solidFill>
                  <a:schemeClr val="tx1"/>
                </a:solidFill>
                <a:latin typeface="Arial" panose="020B0604020202020204" pitchFamily="34" charset="0"/>
                <a:cs typeface="Arial" panose="020B0604020202020204" pitchFamily="34" charset="0"/>
              </a:rPr>
              <a:t>Qiu</a:t>
            </a:r>
            <a:r>
              <a:rPr lang="en-GB" dirty="0">
                <a:solidFill>
                  <a:schemeClr val="tx1"/>
                </a:solidFill>
                <a:latin typeface="Arial" panose="020B0604020202020204" pitchFamily="34" charset="0"/>
                <a:cs typeface="Arial" panose="020B0604020202020204" pitchFamily="34" charset="0"/>
              </a:rPr>
              <a:t>, Dooley, and </a:t>
            </a:r>
            <a:r>
              <a:rPr lang="en-GB" dirty="0" err="1">
                <a:solidFill>
                  <a:schemeClr val="tx1"/>
                </a:solidFill>
                <a:latin typeface="Arial" panose="020B0604020202020204" pitchFamily="34" charset="0"/>
                <a:cs typeface="Arial" panose="020B0604020202020204" pitchFamily="34" charset="0"/>
              </a:rPr>
              <a:t>Xie</a:t>
            </a:r>
            <a:r>
              <a:rPr lang="en-GB" dirty="0">
                <a:solidFill>
                  <a:schemeClr val="tx1"/>
                </a:solidFill>
                <a:latin typeface="Arial" panose="020B0604020202020204" pitchFamily="34" charset="0"/>
                <a:cs typeface="Arial" panose="020B0604020202020204" pitchFamily="34" charset="0"/>
              </a:rPr>
              <a:t>, 2020). </a:t>
            </a:r>
            <a:endParaRPr lang="en-US" dirty="0">
              <a:solidFill>
                <a:schemeClr val="tx1"/>
              </a:solidFill>
              <a:latin typeface="Arial" panose="020B0604020202020204" pitchFamily="34" charset="0"/>
              <a:cs typeface="Arial" panose="020B0604020202020204" pitchFamily="34" charset="0"/>
            </a:endParaRPr>
          </a:p>
          <a:p>
            <a:endParaRPr lang="en-US" dirty="0"/>
          </a:p>
        </p:txBody>
      </p:sp>
      <p:pic>
        <p:nvPicPr>
          <p:cNvPr id="2052" name="Picture 4" descr="About">
            <a:extLst>
              <a:ext uri="{FF2B5EF4-FFF2-40B4-BE49-F238E27FC236}">
                <a16:creationId xmlns:a16="http://schemas.microsoft.com/office/drawing/2014/main" id="{A1D22A92-C371-99B1-B0B5-30A638CF08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980974"/>
            <a:ext cx="4688114" cy="212133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tels in Shanghai, China - Lujiazui Hotels | The Ritz-Carlton Shanghai,  Pudong">
            <a:extLst>
              <a:ext uri="{FF2B5EF4-FFF2-40B4-BE49-F238E27FC236}">
                <a16:creationId xmlns:a16="http://schemas.microsoft.com/office/drawing/2014/main" id="{72A46E20-67F6-161C-0220-FA1BBA62B5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337957"/>
            <a:ext cx="4688114" cy="212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0918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3600" b="1" dirty="0">
                <a:solidFill>
                  <a:schemeClr val="tx1"/>
                </a:solidFill>
                <a:latin typeface="Arial" panose="020B0604020202020204" pitchFamily="34" charset="0"/>
                <a:cs typeface="Arial" panose="020B0604020202020204" pitchFamily="34" charset="0"/>
              </a:rPr>
              <a:t>Role and function of guests services</a:t>
            </a:r>
            <a:br>
              <a:rPr lang="en-US" b="1" u="sng"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03312" y="2052918"/>
            <a:ext cx="5428117" cy="4195481"/>
          </a:xfrm>
        </p:spPr>
        <p:txBody>
          <a:bodyPr>
            <a:normAutofit/>
          </a:bodyPr>
          <a:lstStyle/>
          <a:p>
            <a:pPr algn="just"/>
            <a:r>
              <a:rPr lang="en-GB" dirty="0">
                <a:solidFill>
                  <a:schemeClr val="tx1"/>
                </a:solidFill>
                <a:latin typeface="Arial" panose="020B0604020202020204" pitchFamily="34" charset="0"/>
                <a:cs typeface="Arial" panose="020B0604020202020204" pitchFamily="34" charset="0"/>
              </a:rPr>
              <a:t>It is relevant for every hotel to provide good and effective services to the guests in order to increase the customer retention rate (Roy, </a:t>
            </a:r>
            <a:r>
              <a:rPr lang="en-GB" dirty="0" err="1">
                <a:solidFill>
                  <a:schemeClr val="tx1"/>
                </a:solidFill>
                <a:latin typeface="Arial" panose="020B0604020202020204" pitchFamily="34" charset="0"/>
                <a:cs typeface="Arial" panose="020B0604020202020204" pitchFamily="34" charset="0"/>
              </a:rPr>
              <a:t>Sreejesh</a:t>
            </a:r>
            <a:r>
              <a:rPr lang="en-GB" dirty="0">
                <a:solidFill>
                  <a:schemeClr val="tx1"/>
                </a:solidFill>
                <a:latin typeface="Arial" panose="020B0604020202020204" pitchFamily="34" charset="0"/>
                <a:cs typeface="Arial" panose="020B0604020202020204" pitchFamily="34" charset="0"/>
              </a:rPr>
              <a:t>, and Bhatia).</a:t>
            </a:r>
          </a:p>
          <a:p>
            <a:pPr algn="just"/>
            <a:r>
              <a:rPr lang="en-GB" dirty="0">
                <a:solidFill>
                  <a:schemeClr val="tx1"/>
                </a:solidFill>
                <a:latin typeface="Arial" panose="020B0604020202020204" pitchFamily="34" charset="0"/>
                <a:cs typeface="Arial" panose="020B0604020202020204" pitchFamily="34" charset="0"/>
              </a:rPr>
              <a:t> To provide an effective guest service, the hotel has to focus on greeting and supporting guests, answering their calls, accommodating guests, respond to the complaints, provide recommendations, </a:t>
            </a:r>
            <a:endParaRPr lang="en-US" dirty="0">
              <a:solidFill>
                <a:schemeClr val="tx1"/>
              </a:solidFill>
              <a:latin typeface="Arial" panose="020B0604020202020204" pitchFamily="34" charset="0"/>
              <a:cs typeface="Arial" panose="020B0604020202020204" pitchFamily="34" charset="0"/>
            </a:endParaRPr>
          </a:p>
        </p:txBody>
      </p:sp>
      <p:pic>
        <p:nvPicPr>
          <p:cNvPr id="3074" name="Picture 2" descr="Ritz-Carlton Practices for Building a World-Class Service Culture | NIST">
            <a:extLst>
              <a:ext uri="{FF2B5EF4-FFF2-40B4-BE49-F238E27FC236}">
                <a16:creationId xmlns:a16="http://schemas.microsoft.com/office/drawing/2014/main" id="{D22E0E91-BEEB-FA97-A468-77A29DD864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7027" y="1465943"/>
            <a:ext cx="4397602" cy="4939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0517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1" algn="ctr" defTabSz="457200" rtl="0">
              <a:spcBef>
                <a:spcPct val="0"/>
              </a:spcBef>
            </a:pPr>
            <a:r>
              <a:rPr lang="en-GB" sz="3600" b="1" dirty="0">
                <a:solidFill>
                  <a:schemeClr val="tx1"/>
                </a:solidFill>
                <a:latin typeface="Arial" panose="020B0604020202020204" pitchFamily="34" charset="0"/>
                <a:cs typeface="Arial" panose="020B0604020202020204" pitchFamily="34" charset="0"/>
              </a:rPr>
              <a:t>Importance of hospitality and how hotels meet or exceed guest expectations</a:t>
            </a:r>
            <a:br>
              <a:rPr lang="en-US" b="1" u="sng"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03312" y="2052918"/>
            <a:ext cx="5979659" cy="4195481"/>
          </a:xfrm>
        </p:spPr>
        <p:txBody>
          <a:bodyPr>
            <a:normAutofit/>
          </a:bodyPr>
          <a:lstStyle/>
          <a:p>
            <a:pPr algn="just"/>
            <a:r>
              <a:rPr lang="en-GB" dirty="0">
                <a:solidFill>
                  <a:schemeClr val="tx1"/>
                </a:solidFill>
                <a:latin typeface="Arial" panose="020B0604020202020204" pitchFamily="34" charset="0"/>
                <a:cs typeface="Arial" panose="020B0604020202020204" pitchFamily="34" charset="0"/>
              </a:rPr>
              <a:t>Hospitality is important in economy because it brings number of customers and provides various job opportunities to the unemployed ones (</a:t>
            </a:r>
            <a:r>
              <a:rPr lang="en-GB" dirty="0" err="1">
                <a:solidFill>
                  <a:schemeClr val="tx1"/>
                </a:solidFill>
                <a:latin typeface="Arial" panose="020B0604020202020204" pitchFamily="34" charset="0"/>
                <a:cs typeface="Arial" panose="020B0604020202020204" pitchFamily="34" charset="0"/>
              </a:rPr>
              <a:t>Sangpikul</a:t>
            </a:r>
            <a:r>
              <a:rPr lang="en-GB" dirty="0">
                <a:solidFill>
                  <a:schemeClr val="tx1"/>
                </a:solidFill>
                <a:latin typeface="Arial" panose="020B0604020202020204" pitchFamily="34" charset="0"/>
                <a:cs typeface="Arial" panose="020B0604020202020204" pitchFamily="34" charset="0"/>
              </a:rPr>
              <a:t>, 2022).</a:t>
            </a:r>
          </a:p>
          <a:p>
            <a:pPr algn="just"/>
            <a:r>
              <a:rPr lang="en-GB" dirty="0">
                <a:solidFill>
                  <a:schemeClr val="tx1"/>
                </a:solidFill>
                <a:latin typeface="Arial" panose="020B0604020202020204" pitchFamily="34" charset="0"/>
                <a:cs typeface="Arial" panose="020B0604020202020204" pitchFamily="34" charset="0"/>
              </a:rPr>
              <a:t> It helps the guests in fluffing their tourism needs in an effective way and provide a different perspective to them. It helps in building a support network (Trang, Lee, and Han, 2019).</a:t>
            </a:r>
          </a:p>
          <a:p>
            <a:pPr algn="just"/>
            <a:endParaRPr lang="en-US" dirty="0">
              <a:solidFill>
                <a:schemeClr val="tx1"/>
              </a:solidFill>
              <a:latin typeface="Times New Roman" panose="02020603050405020304" pitchFamily="18" charset="0"/>
              <a:cs typeface="Times New Roman" panose="02020603050405020304" pitchFamily="18" charset="0"/>
            </a:endParaRPr>
          </a:p>
        </p:txBody>
      </p:sp>
      <p:pic>
        <p:nvPicPr>
          <p:cNvPr id="4098" name="Picture 2" descr="How the Ritz-Carlton Delivers Exceptional Customer Service | Stephen  Blandino">
            <a:extLst>
              <a:ext uri="{FF2B5EF4-FFF2-40B4-BE49-F238E27FC236}">
                <a16:creationId xmlns:a16="http://schemas.microsoft.com/office/drawing/2014/main" id="{8643CD88-E703-CB7D-AD72-40CA6C8A16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8791" y="1828799"/>
            <a:ext cx="3787097" cy="3175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873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1154954" y="2603500"/>
            <a:ext cx="4265345" cy="3416300"/>
          </a:xfrm>
        </p:spPr>
        <p:txBody>
          <a:bodyPr>
            <a:normAutofit/>
          </a:bodyPr>
          <a:lstStyle/>
          <a:p>
            <a:pPr algn="just"/>
            <a:r>
              <a:rPr lang="en-US" dirty="0">
                <a:latin typeface="Arial" panose="020B0604020202020204" pitchFamily="34" charset="0"/>
                <a:cs typeface="Arial" panose="020B0604020202020204" pitchFamily="34" charset="0"/>
              </a:rPr>
              <a:t>In this presentation, it is concluded that hospitality plays a vital role in promoting the economy. </a:t>
            </a:r>
          </a:p>
          <a:p>
            <a:pPr marL="0" indent="0">
              <a:buNone/>
            </a:pPr>
            <a:endParaRPr lang="en-US" dirty="0"/>
          </a:p>
          <a:p>
            <a:endParaRPr lang="en-US" dirty="0"/>
          </a:p>
        </p:txBody>
      </p:sp>
      <p:pic>
        <p:nvPicPr>
          <p:cNvPr id="4" name="Picture 3"/>
          <p:cNvPicPr>
            <a:picLocks noChangeAspect="1"/>
          </p:cNvPicPr>
          <p:nvPr/>
        </p:nvPicPr>
        <p:blipFill>
          <a:blip r:embed="rId2"/>
          <a:stretch>
            <a:fillRect/>
          </a:stretch>
        </p:blipFill>
        <p:spPr>
          <a:xfrm>
            <a:off x="6742323" y="2729331"/>
            <a:ext cx="3996426" cy="2336075"/>
          </a:xfrm>
          <a:prstGeom prst="rect">
            <a:avLst/>
          </a:prstGeom>
        </p:spPr>
      </p:pic>
    </p:spTree>
    <p:extLst>
      <p:ext uri="{BB962C8B-B14F-4D97-AF65-F5344CB8AC3E}">
        <p14:creationId xmlns:p14="http://schemas.microsoft.com/office/powerpoint/2010/main" val="1484018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3638" y="211846"/>
            <a:ext cx="9404723" cy="795510"/>
          </a:xfrm>
        </p:spPr>
        <p:txBody>
          <a:bodyPr/>
          <a:lstStyle/>
          <a:p>
            <a:pPr algn="ctr"/>
            <a:r>
              <a:rPr lang="en-US"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522514" y="1007356"/>
            <a:ext cx="11030857" cy="5509558"/>
          </a:xfrm>
        </p:spPr>
        <p:txBody>
          <a:bodyPr>
            <a:normAutofit fontScale="47500" lnSpcReduction="20000"/>
          </a:bodyPr>
          <a:lstStyle/>
          <a:p>
            <a:pPr marL="342900" lvl="0" indent="-342900" algn="just">
              <a:lnSpc>
                <a:spcPct val="150000"/>
              </a:lnSpc>
              <a:buFont typeface="Arial" panose="020B0604020202020204" pitchFamily="34" charset="0"/>
              <a:buChar char=""/>
            </a:pPr>
            <a:r>
              <a:rPr lang="en-GB" sz="1800" b="1" u="sng" dirty="0">
                <a:solidFill>
                  <a:srgbClr val="000000"/>
                </a:solidFill>
                <a:effectLst/>
                <a:latin typeface="Arial" panose="020B0604020202020204" pitchFamily="34" charset="0"/>
                <a:ea typeface="Calibri" panose="020F0502020204030204" pitchFamily="34" charset="0"/>
              </a:rPr>
              <a:t>Books and Journals</a:t>
            </a:r>
            <a:r>
              <a:rPr lang="en-GB" sz="1800" b="1" dirty="0">
                <a:solidFill>
                  <a:srgbClr val="000000"/>
                </a:solidFill>
                <a:effectLst/>
                <a:latin typeface="Arial" panose="020B0604020202020204" pitchFamily="34" charset="0"/>
                <a:ea typeface="Calibri" panose="020F0502020204030204" pitchFamily="34" charset="0"/>
              </a:rPr>
              <a:t>:</a:t>
            </a:r>
            <a:endParaRPr lang="en-GB" sz="1800" dirty="0">
              <a:solidFill>
                <a:srgbClr val="000000"/>
              </a:solidFill>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solidFill>
                  <a:srgbClr val="000000"/>
                </a:solidFill>
                <a:effectLst/>
                <a:latin typeface="Arial" panose="020B0604020202020204" pitchFamily="34" charset="0"/>
                <a:ea typeface="Calibri" panose="020F0502020204030204" pitchFamily="34" charset="0"/>
              </a:rPr>
              <a:t> </a:t>
            </a:r>
            <a:endParaRPr lang="en-GB" sz="1800" dirty="0">
              <a:solidFill>
                <a:srgbClr val="000000"/>
              </a:solidFill>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Chan, A.P.H. and Tung, V.W.S., 2019. Examining the effects of robotic service on brand experience: the moderating role of hotel segment. </a:t>
            </a:r>
            <a:r>
              <a:rPr lang="en-GB" sz="1800" i="1" dirty="0">
                <a:effectLst/>
                <a:latin typeface="Arial" panose="020B0604020202020204" pitchFamily="34" charset="0"/>
                <a:ea typeface="Calibri" panose="020F0502020204030204" pitchFamily="34" charset="0"/>
              </a:rPr>
              <a:t>Journal of Travel &amp; Tourism Marketing</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36</a:t>
            </a:r>
            <a:r>
              <a:rPr lang="en-GB" sz="1800" dirty="0">
                <a:effectLst/>
                <a:latin typeface="Arial" panose="020B0604020202020204" pitchFamily="34" charset="0"/>
                <a:ea typeface="Calibri" panose="020F0502020204030204" pitchFamily="34" charset="0"/>
              </a:rPr>
              <a:t>(4), pp.458-468.</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Gupta, A., Dash, S. and Mishra, A., 2019. All that glitters are not green: Creating trustworthy </a:t>
            </a:r>
            <a:r>
              <a:rPr lang="en-GB" sz="1800" dirty="0" err="1">
                <a:effectLst/>
                <a:latin typeface="Arial" panose="020B0604020202020204" pitchFamily="34" charset="0"/>
                <a:ea typeface="Calibri" panose="020F0502020204030204" pitchFamily="34" charset="0"/>
              </a:rPr>
              <a:t>ecofriendly</a:t>
            </a:r>
            <a:r>
              <a:rPr lang="en-GB" sz="1800" dirty="0">
                <a:effectLst/>
                <a:latin typeface="Arial" panose="020B0604020202020204" pitchFamily="34" charset="0"/>
                <a:ea typeface="Calibri" panose="020F0502020204030204" pitchFamily="34" charset="0"/>
              </a:rPr>
              <a:t> services at green hotels. </a:t>
            </a:r>
            <a:r>
              <a:rPr lang="en-GB" sz="1800" i="1" dirty="0">
                <a:effectLst/>
                <a:latin typeface="Arial" panose="020B0604020202020204" pitchFamily="34" charset="0"/>
                <a:ea typeface="Calibri" panose="020F0502020204030204" pitchFamily="34" charset="0"/>
              </a:rPr>
              <a:t>Tourism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70</a:t>
            </a:r>
            <a:r>
              <a:rPr lang="en-GB" sz="1800" dirty="0">
                <a:effectLst/>
                <a:latin typeface="Arial" panose="020B0604020202020204" pitchFamily="34" charset="0"/>
                <a:ea typeface="Calibri" panose="020F0502020204030204" pitchFamily="34" charset="0"/>
              </a:rPr>
              <a:t>, pp.155-169.</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Ju and et.al., 2019. Exploring Airbnb service quality attributes and their asymmetric effects on customer satisfaction. </a:t>
            </a:r>
            <a:r>
              <a:rPr lang="en-GB" sz="1800" i="1" dirty="0">
                <a:effectLst/>
                <a:latin typeface="Arial" panose="020B0604020202020204" pitchFamily="34" charset="0"/>
                <a:ea typeface="Calibri" panose="020F0502020204030204" pitchFamily="34" charset="0"/>
              </a:rPr>
              <a:t>International Journal of Hospitality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77</a:t>
            </a:r>
            <a:r>
              <a:rPr lang="en-GB" sz="1800" dirty="0">
                <a:effectLst/>
                <a:latin typeface="Arial" panose="020B0604020202020204" pitchFamily="34" charset="0"/>
                <a:ea typeface="Calibri" panose="020F0502020204030204" pitchFamily="34" charset="0"/>
              </a:rPr>
              <a:t>, pp.342-352.</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err="1">
                <a:effectLst/>
                <a:latin typeface="Arial" panose="020B0604020202020204" pitchFamily="34" charset="0"/>
                <a:ea typeface="Calibri" panose="020F0502020204030204" pitchFamily="34" charset="0"/>
              </a:rPr>
              <a:t>Kabadayi</a:t>
            </a:r>
            <a:r>
              <a:rPr lang="en-GB" sz="1800" dirty="0">
                <a:effectLst/>
                <a:latin typeface="Arial" panose="020B0604020202020204" pitchFamily="34" charset="0"/>
                <a:ea typeface="Calibri" panose="020F0502020204030204" pitchFamily="34" charset="0"/>
              </a:rPr>
              <a:t> and et.al., 2019. Smart service experience in hospitality and tourism services: A conceptualization and future research agenda. </a:t>
            </a:r>
            <a:r>
              <a:rPr lang="en-GB" sz="1800" i="1" dirty="0">
                <a:effectLst/>
                <a:latin typeface="Arial" panose="020B0604020202020204" pitchFamily="34" charset="0"/>
                <a:ea typeface="Calibri" panose="020F0502020204030204" pitchFamily="34" charset="0"/>
              </a:rPr>
              <a:t>Journal of Service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30</a:t>
            </a:r>
            <a:r>
              <a:rPr lang="en-GB" sz="1800" dirty="0">
                <a:effectLst/>
                <a:latin typeface="Arial" panose="020B0604020202020204" pitchFamily="34" charset="0"/>
                <a:ea typeface="Calibri" panose="020F0502020204030204" pitchFamily="34" charset="0"/>
              </a:rPr>
              <a:t>(3), pp.326-348.</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Li, X., Chan, K.W. and Kim, S., 2019. Service with emoticons: How customers interpret employee use of emoticons in online service encounters. </a:t>
            </a:r>
            <a:r>
              <a:rPr lang="en-GB" sz="1800" i="1" dirty="0">
                <a:effectLst/>
                <a:latin typeface="Arial" panose="020B0604020202020204" pitchFamily="34" charset="0"/>
                <a:ea typeface="Calibri" panose="020F0502020204030204" pitchFamily="34" charset="0"/>
              </a:rPr>
              <a:t>Journal of Consumer Research</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45</a:t>
            </a:r>
            <a:r>
              <a:rPr lang="en-GB" sz="1800" dirty="0">
                <a:effectLst/>
                <a:latin typeface="Arial" panose="020B0604020202020204" pitchFamily="34" charset="0"/>
                <a:ea typeface="Calibri" panose="020F0502020204030204" pitchFamily="34" charset="0"/>
              </a:rPr>
              <a:t>(5), pp.973-987.</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Padma, P. and </a:t>
            </a:r>
            <a:r>
              <a:rPr lang="en-GB" sz="1800" dirty="0" err="1">
                <a:effectLst/>
                <a:latin typeface="Arial" panose="020B0604020202020204" pitchFamily="34" charset="0"/>
                <a:ea typeface="Calibri" panose="020F0502020204030204" pitchFamily="34" charset="0"/>
              </a:rPr>
              <a:t>Ahn</a:t>
            </a:r>
            <a:r>
              <a:rPr lang="en-GB" sz="1800" dirty="0">
                <a:effectLst/>
                <a:latin typeface="Arial" panose="020B0604020202020204" pitchFamily="34" charset="0"/>
                <a:ea typeface="Calibri" panose="020F0502020204030204" pitchFamily="34" charset="0"/>
              </a:rPr>
              <a:t>, J., 2020. Guest satisfaction &amp; dissatisfaction in luxury hotels: An application of big data. </a:t>
            </a:r>
            <a:r>
              <a:rPr lang="en-GB" sz="1800" i="1" dirty="0">
                <a:effectLst/>
                <a:latin typeface="Arial" panose="020B0604020202020204" pitchFamily="34" charset="0"/>
                <a:ea typeface="Calibri" panose="020F0502020204030204" pitchFamily="34" charset="0"/>
              </a:rPr>
              <a:t>International Journal of Hospitality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84</a:t>
            </a:r>
            <a:r>
              <a:rPr lang="en-GB" sz="1800" dirty="0">
                <a:effectLst/>
                <a:latin typeface="Arial" panose="020B0604020202020204" pitchFamily="34" charset="0"/>
                <a:ea typeface="Calibri" panose="020F0502020204030204" pitchFamily="34" charset="0"/>
              </a:rPr>
              <a:t>, p.102318.</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err="1">
                <a:effectLst/>
                <a:latin typeface="Arial" panose="020B0604020202020204" pitchFamily="34" charset="0"/>
                <a:ea typeface="Calibri" panose="020F0502020204030204" pitchFamily="34" charset="0"/>
              </a:rPr>
              <a:t>Qiu</a:t>
            </a:r>
            <a:r>
              <a:rPr lang="en-GB" sz="1800" dirty="0">
                <a:effectLst/>
                <a:latin typeface="Arial" panose="020B0604020202020204" pitchFamily="34" charset="0"/>
                <a:ea typeface="Calibri" panose="020F0502020204030204" pitchFamily="34" charset="0"/>
              </a:rPr>
              <a:t>, S., Dooley, L.M. and </a:t>
            </a:r>
            <a:r>
              <a:rPr lang="en-GB" sz="1800" dirty="0" err="1">
                <a:effectLst/>
                <a:latin typeface="Arial" panose="020B0604020202020204" pitchFamily="34" charset="0"/>
                <a:ea typeface="Calibri" panose="020F0502020204030204" pitchFamily="34" charset="0"/>
              </a:rPr>
              <a:t>Xie</a:t>
            </a:r>
            <a:r>
              <a:rPr lang="en-GB" sz="1800" dirty="0">
                <a:effectLst/>
                <a:latin typeface="Arial" panose="020B0604020202020204" pitchFamily="34" charset="0"/>
                <a:ea typeface="Calibri" panose="020F0502020204030204" pitchFamily="34" charset="0"/>
              </a:rPr>
              <a:t>, L., 2020. How servant leadership and self-efficacy interact to affect service quality in the hospitality industry: A polynomial regression with response surface analysis. </a:t>
            </a:r>
            <a:r>
              <a:rPr lang="en-GB" sz="1800" i="1" dirty="0">
                <a:effectLst/>
                <a:latin typeface="Arial" panose="020B0604020202020204" pitchFamily="34" charset="0"/>
                <a:ea typeface="Calibri" panose="020F0502020204030204" pitchFamily="34" charset="0"/>
              </a:rPr>
              <a:t>Tourism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78</a:t>
            </a:r>
            <a:r>
              <a:rPr lang="en-GB" sz="1800" dirty="0">
                <a:effectLst/>
                <a:latin typeface="Arial" panose="020B0604020202020204" pitchFamily="34" charset="0"/>
                <a:ea typeface="Calibri" panose="020F0502020204030204" pitchFamily="34" charset="0"/>
              </a:rPr>
              <a:t>, p.104051.</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Roy, S., </a:t>
            </a:r>
            <a:r>
              <a:rPr lang="en-GB" sz="1800" dirty="0" err="1">
                <a:effectLst/>
                <a:latin typeface="Arial" panose="020B0604020202020204" pitchFamily="34" charset="0"/>
                <a:ea typeface="Calibri" panose="020F0502020204030204" pitchFamily="34" charset="0"/>
              </a:rPr>
              <a:t>Sreejesh</a:t>
            </a:r>
            <a:r>
              <a:rPr lang="en-GB" sz="1800" dirty="0">
                <a:effectLst/>
                <a:latin typeface="Arial" panose="020B0604020202020204" pitchFamily="34" charset="0"/>
                <a:ea typeface="Calibri" panose="020F0502020204030204" pitchFamily="34" charset="0"/>
              </a:rPr>
              <a:t>, S. and Bhatia, S., 2019. Service quality versus service experience: An empirical examination of the consequential effects in B2B services. </a:t>
            </a:r>
            <a:r>
              <a:rPr lang="en-GB" sz="1800" i="1" dirty="0">
                <a:effectLst/>
                <a:latin typeface="Arial" panose="020B0604020202020204" pitchFamily="34" charset="0"/>
                <a:ea typeface="Calibri" panose="020F0502020204030204" pitchFamily="34" charset="0"/>
              </a:rPr>
              <a:t>Industrial Marketing Management</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82</a:t>
            </a:r>
            <a:r>
              <a:rPr lang="en-GB" sz="1800" dirty="0">
                <a:effectLst/>
                <a:latin typeface="Arial" panose="020B0604020202020204" pitchFamily="34" charset="0"/>
                <a:ea typeface="Calibri" panose="020F0502020204030204" pitchFamily="34" charset="0"/>
              </a:rPr>
              <a:t>, pp.52-69.</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err="1">
                <a:effectLst/>
                <a:latin typeface="Arial" panose="020B0604020202020204" pitchFamily="34" charset="0"/>
                <a:ea typeface="Calibri" panose="020F0502020204030204" pitchFamily="34" charset="0"/>
              </a:rPr>
              <a:t>Sangpikul</a:t>
            </a:r>
            <a:r>
              <a:rPr lang="en-GB" sz="1800" dirty="0">
                <a:effectLst/>
                <a:latin typeface="Arial" panose="020B0604020202020204" pitchFamily="34" charset="0"/>
                <a:ea typeface="Calibri" panose="020F0502020204030204" pitchFamily="34" charset="0"/>
              </a:rPr>
              <a:t>, A., 2022. Understanding the subjective and objective assessments of service quality through spa customers’ E-complaints in Bangkok. </a:t>
            </a:r>
            <a:r>
              <a:rPr lang="en-GB" sz="1800" i="1" dirty="0">
                <a:effectLst/>
                <a:latin typeface="Arial" panose="020B0604020202020204" pitchFamily="34" charset="0"/>
                <a:ea typeface="Calibri" panose="020F0502020204030204" pitchFamily="34" charset="0"/>
              </a:rPr>
              <a:t>Journal of Quality Assurance in Hospitality &amp; Tourism</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23</a:t>
            </a:r>
            <a:r>
              <a:rPr lang="en-GB" sz="1800" dirty="0">
                <a:effectLst/>
                <a:latin typeface="Arial" panose="020B0604020202020204" pitchFamily="34" charset="0"/>
                <a:ea typeface="Calibri" panose="020F0502020204030204" pitchFamily="34" charset="0"/>
              </a:rPr>
              <a:t>(3), pp.569-596.</a:t>
            </a:r>
            <a:endParaRPr lang="en-GB" sz="1800" dirty="0">
              <a:effectLst/>
              <a:latin typeface="Times New Roman" panose="02020603050405020304" pitchFamily="18" charset="0"/>
              <a:ea typeface="Calibri" panose="020F0502020204030204" pitchFamily="34" charset="0"/>
            </a:endParaRPr>
          </a:p>
          <a:p>
            <a:pPr marL="457200" indent="-457200" algn="just">
              <a:lnSpc>
                <a:spcPct val="150000"/>
              </a:lnSpc>
            </a:pPr>
            <a:r>
              <a:rPr lang="en-GB" sz="1800" dirty="0">
                <a:effectLst/>
                <a:latin typeface="Arial" panose="020B0604020202020204" pitchFamily="34" charset="0"/>
                <a:ea typeface="Calibri" panose="020F0502020204030204" pitchFamily="34" charset="0"/>
              </a:rPr>
              <a:t>Trang, H.L.T., Lee, J.S. and Han, H., 2019. How do green attributes elicit pro-environmental behaviours in guests? The case of green hotels in Vietnam. </a:t>
            </a:r>
            <a:r>
              <a:rPr lang="en-GB" sz="1800" i="1" dirty="0">
                <a:effectLst/>
                <a:latin typeface="Arial" panose="020B0604020202020204" pitchFamily="34" charset="0"/>
                <a:ea typeface="Calibri" panose="020F0502020204030204" pitchFamily="34" charset="0"/>
              </a:rPr>
              <a:t>Journal of Travel &amp; Tourism Marketing</a:t>
            </a:r>
            <a:r>
              <a:rPr lang="en-GB" sz="1800" dirty="0">
                <a:effectLst/>
                <a:latin typeface="Arial" panose="020B0604020202020204" pitchFamily="34" charset="0"/>
                <a:ea typeface="Calibri" panose="020F0502020204030204" pitchFamily="34" charset="0"/>
              </a:rPr>
              <a:t>, </a:t>
            </a:r>
            <a:r>
              <a:rPr lang="en-GB" sz="1800" i="1" dirty="0">
                <a:effectLst/>
                <a:latin typeface="Arial" panose="020B0604020202020204" pitchFamily="34" charset="0"/>
                <a:ea typeface="Calibri" panose="020F0502020204030204" pitchFamily="34" charset="0"/>
              </a:rPr>
              <a:t>36</a:t>
            </a:r>
            <a:r>
              <a:rPr lang="en-GB" sz="1800" dirty="0">
                <a:effectLst/>
                <a:latin typeface="Arial" panose="020B0604020202020204" pitchFamily="34" charset="0"/>
                <a:ea typeface="Calibri" panose="020F0502020204030204" pitchFamily="34" charset="0"/>
              </a:rPr>
              <a:t>(1), pp.14-28.</a:t>
            </a:r>
            <a:endParaRPr lang="en-GB" sz="1800" dirty="0">
              <a:effectLst/>
              <a:latin typeface="Times New Roman" panose="02020603050405020304" pitchFamily="18" charset="0"/>
              <a:ea typeface="Calibri" panose="020F0502020204030204" pitchFamily="34" charset="0"/>
            </a:endParaRPr>
          </a:p>
          <a:p>
            <a:pPr marL="342900" lvl="0" indent="-342900" algn="just">
              <a:lnSpc>
                <a:spcPct val="150000"/>
              </a:lnSpc>
              <a:spcBef>
                <a:spcPts val="565"/>
              </a:spcBef>
              <a:buFont typeface="Arial" panose="020B0604020202020204" pitchFamily="34" charset="0"/>
              <a:buChar char=""/>
            </a:pPr>
            <a:r>
              <a:rPr lang="en-US" sz="1800" b="1" kern="0" dirty="0">
                <a:effectLst/>
                <a:latin typeface="Arial" panose="020B0604020202020204" pitchFamily="34" charset="0"/>
              </a:rPr>
              <a:t> </a:t>
            </a:r>
            <a:r>
              <a:rPr lang="en-US" sz="1800" b="1" u="sng" dirty="0">
                <a:effectLst/>
                <a:latin typeface="Arial" panose="020B0604020202020204" pitchFamily="34" charset="0"/>
                <a:ea typeface="Calibri" panose="020F0502020204030204" pitchFamily="34" charset="0"/>
              </a:rPr>
              <a:t>Online</a:t>
            </a:r>
            <a:r>
              <a:rPr lang="en-US" sz="1800" dirty="0">
                <a:effectLst/>
                <a:latin typeface="Arial" panose="020B0604020202020204" pitchFamily="34"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pPr>
            <a:r>
              <a:rPr lang="en-US" sz="1800" dirty="0">
                <a:effectLst/>
                <a:latin typeface="Arial" panose="020B0604020202020204" pitchFamily="34" charset="0"/>
                <a:ea typeface="Calibri" panose="020F0502020204030204" pitchFamily="34" charset="0"/>
              </a:rPr>
              <a:t>   Ritz-Carlton - Luxury Hotels and Resorts. Available on </a:t>
            </a:r>
            <a:r>
              <a:rPr lang="en-US" sz="1800" u="sng" dirty="0">
                <a:effectLst/>
                <a:latin typeface="Arial" panose="020B0604020202020204" pitchFamily="34" charset="0"/>
                <a:ea typeface="Calibri" panose="020F0502020204030204" pitchFamily="34" charset="0"/>
                <a:hlinkClick r:id="rId3">
                  <a:extLst>
                    <a:ext uri="{A12FA001-AC4F-418D-AE19-62706E023703}">
                      <ahyp:hlinkClr xmlns:ahyp="http://schemas.microsoft.com/office/drawing/2018/hyperlinkcolor" val="tx"/>
                    </a:ext>
                  </a:extLst>
                </a:hlinkClick>
              </a:rPr>
              <a:t>https://www.ritzcarlton.com</a:t>
            </a:r>
            <a:r>
              <a:rPr lang="en-US" sz="1800" dirty="0">
                <a:effectLst/>
                <a:latin typeface="Arial" panose="020B0604020202020204" pitchFamily="34" charset="0"/>
                <a:ea typeface="Calibri" panose="020F0502020204030204" pitchFamily="34" charset="0"/>
              </a:rPr>
              <a:t> . Accessed on 01 February 2023.     </a:t>
            </a:r>
            <a:endParaRPr lang="en-GB" sz="1800" dirty="0">
              <a:effectLst/>
              <a:latin typeface="Times New Roman" panose="02020603050405020304" pitchFamily="18"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   Ritz-Carlton – Gold Standards. Available on </a:t>
            </a:r>
            <a:r>
              <a:rPr lang="en-GB" sz="1800" u="sng" dirty="0">
                <a:effectLst/>
                <a:latin typeface="Arial" panose="020B0604020202020204" pitchFamily="34" charset="0"/>
                <a:ea typeface="Calibri" panose="020F0502020204030204" pitchFamily="34" charset="0"/>
                <a:hlinkClick r:id="rId4">
                  <a:extLst>
                    <a:ext uri="{A12FA001-AC4F-418D-AE19-62706E023703}">
                      <ahyp:hlinkClr xmlns:ahyp="http://schemas.microsoft.com/office/drawing/2018/hyperlinkcolor" val="tx"/>
                    </a:ext>
                  </a:extLst>
                </a:hlinkClick>
              </a:rPr>
              <a:t>https://www.ritzcarlton.com/about/gold-standards</a:t>
            </a:r>
            <a:r>
              <a:rPr lang="en-GB" sz="1800" dirty="0">
                <a:effectLst/>
                <a:latin typeface="Arial" panose="020B0604020202020204" pitchFamily="34" charset="0"/>
                <a:ea typeface="Calibri" panose="020F0502020204030204" pitchFamily="34" charset="0"/>
              </a:rPr>
              <a:t> . Accessed on 01 February 2023.</a:t>
            </a:r>
            <a:endParaRPr lang="en-US" dirty="0">
              <a:latin typeface="Times New Roman" panose="02020603050405020304" pitchFamily="18" charset="0"/>
              <a:cs typeface="Times New Roman" panose="02020603050405020304" pitchFamily="18" charset="0"/>
            </a:endParaRPr>
          </a:p>
          <a:p>
            <a:pPr marL="0" indent="0" algn="just">
              <a:buNone/>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ECD2B51-CC65-5C70-46B0-B1012F6FE7EA}"/>
              </a:ext>
            </a:extLst>
          </p:cNvPr>
          <p:cNvSpPr txBox="1"/>
          <p:nvPr/>
        </p:nvSpPr>
        <p:spPr>
          <a:xfrm>
            <a:off x="769257" y="1698171"/>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378405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381</TotalTime>
  <Words>1074</Words>
  <Application>Microsoft Office PowerPoint</Application>
  <PresentationFormat>Widescreen</PresentationFormat>
  <Paragraphs>65</Paragraphs>
  <Slides>14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Ion</vt:lpstr>
      <vt:lpstr>The role and importance of quality service, hospitality, and guest services within the hotel industry.</vt:lpstr>
      <vt:lpstr>Table of Contents</vt:lpstr>
      <vt:lpstr>Introduction</vt:lpstr>
      <vt:lpstr>Overview of the chosen hotel brand </vt:lpstr>
      <vt:lpstr>PowerPoint Presentation</vt:lpstr>
      <vt:lpstr>Hotel’s brand main consumers </vt:lpstr>
      <vt:lpstr>BEAVER CREEK RESORTS, COLORADO</vt:lpstr>
      <vt:lpstr>HOTEL  ARTS  BARCELONA</vt:lpstr>
      <vt:lpstr>DORADO BEACH RESERVE </vt:lpstr>
      <vt:lpstr>Nature, scope and role of guest services and facilities which is provided to the guests by the hotel brand </vt:lpstr>
      <vt:lpstr>Role and function of guests services </vt:lpstr>
      <vt:lpstr>Importance of hospitality and how hotels meet or exceed guest expectations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user</dc:creator>
  <cp:lastModifiedBy>Owner</cp:lastModifiedBy>
  <cp:revision>9</cp:revision>
  <dcterms:created xsi:type="dcterms:W3CDTF">2023-01-25T13:12:25Z</dcterms:created>
  <dcterms:modified xsi:type="dcterms:W3CDTF">2023-02-06T17:14:40Z</dcterms:modified>
</cp:coreProperties>
</file>