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94660"/>
  </p:normalViewPr>
  <p:slideViewPr>
    <p:cSldViewPr snapToGrid="0">
      <p:cViewPr>
        <p:scale>
          <a:sx n="66" d="100"/>
          <a:sy n="66" d="100"/>
        </p:scale>
        <p:origin x="972"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C1D0D7-178C-4EA1-AEE2-956CA508C0D2}"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DC596A-62FA-48E5-ADF8-86E5D59B92D2}" type="slidenum">
              <a:rPr lang="en-GB" smtClean="0"/>
              <a:t>‹#›</a:t>
            </a:fld>
            <a:endParaRPr lang="en-GB"/>
          </a:p>
        </p:txBody>
      </p:sp>
    </p:spTree>
    <p:extLst>
      <p:ext uri="{BB962C8B-B14F-4D97-AF65-F5344CB8AC3E}">
        <p14:creationId xmlns:p14="http://schemas.microsoft.com/office/powerpoint/2010/main" val="4207615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DC596A-62FA-48E5-ADF8-86E5D59B92D2}" type="slidenum">
              <a:rPr lang="en-GB" smtClean="0"/>
              <a:t>7</a:t>
            </a:fld>
            <a:endParaRPr lang="en-GB"/>
          </a:p>
        </p:txBody>
      </p:sp>
    </p:spTree>
    <p:extLst>
      <p:ext uri="{BB962C8B-B14F-4D97-AF65-F5344CB8AC3E}">
        <p14:creationId xmlns:p14="http://schemas.microsoft.com/office/powerpoint/2010/main" val="2285593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A4343-FB89-9F1E-DCE0-B5EF34D3B0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E503EA-D247-A770-0756-2A1E27B5B3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1A43F02-1311-059C-E64E-7BA97BD36784}"/>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5" name="Footer Placeholder 4">
            <a:extLst>
              <a:ext uri="{FF2B5EF4-FFF2-40B4-BE49-F238E27FC236}">
                <a16:creationId xmlns:a16="http://schemas.microsoft.com/office/drawing/2014/main" id="{F9937EF2-3111-3804-6759-061894BCE2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7ADF-C7BE-CFE5-BD1B-27E72AAB08D9}"/>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1537410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898C2-6C9A-6118-EB81-B4570AA726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716C65-3017-3FD4-D973-520D2907962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D84F24-B729-F574-495F-16B316512F70}"/>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5" name="Footer Placeholder 4">
            <a:extLst>
              <a:ext uri="{FF2B5EF4-FFF2-40B4-BE49-F238E27FC236}">
                <a16:creationId xmlns:a16="http://schemas.microsoft.com/office/drawing/2014/main" id="{08B19F88-85B7-9868-21A0-A14FE126E2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E6FD44-5EA6-3AC2-C8BD-1140D5B548DD}"/>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4224896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A8CB0-2F22-C9C3-2D00-26AD672F02A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5BC9C80-1E1E-63C2-B85A-4A52581048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CDC962-ED1A-D5E4-4AD8-EC5F69E08116}"/>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5" name="Footer Placeholder 4">
            <a:extLst>
              <a:ext uri="{FF2B5EF4-FFF2-40B4-BE49-F238E27FC236}">
                <a16:creationId xmlns:a16="http://schemas.microsoft.com/office/drawing/2014/main" id="{01792420-3E5C-B349-4C04-B93A645EB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46923-6E86-E970-EF8D-91F576D48D05}"/>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1404870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54AD-6EE1-86F4-3195-D269AE580E4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405D65E-FCFB-30F2-E3F4-B2A3A64E59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AA6F1D8-5CDD-9CEE-BCD1-383C20BACE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B0D3BCF-259A-0B43-0ACA-FBD326B2D63A}"/>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6" name="Footer Placeholder 5">
            <a:extLst>
              <a:ext uri="{FF2B5EF4-FFF2-40B4-BE49-F238E27FC236}">
                <a16:creationId xmlns:a16="http://schemas.microsoft.com/office/drawing/2014/main" id="{8788945A-EC87-368C-6C3B-2944485471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9809C1-66BF-0A7E-8517-F23F20B50BE1}"/>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2846070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EABD3-B835-D829-BD45-C7E75AA5112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C44CC50-4A81-A369-016D-E4D77615B5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5DB277B-DBC1-F8DC-5643-28F0998BB6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B6EF95A-DBF5-2482-E908-1BD5A7C129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A3903F3-2DFF-FF1F-CACD-F979BA06C2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CE73190-0D38-0D00-3983-A871BE8994E8}"/>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8" name="Footer Placeholder 7">
            <a:extLst>
              <a:ext uri="{FF2B5EF4-FFF2-40B4-BE49-F238E27FC236}">
                <a16:creationId xmlns:a16="http://schemas.microsoft.com/office/drawing/2014/main" id="{FA4FE701-5E4C-4C49-0671-6EC0039690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68D973-355C-0884-24F8-5D7DE3F229D1}"/>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2727666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17516-A8A6-C692-C940-577D467FAA6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94E9A0D-FBBD-AC43-9E4A-7863C9984A34}"/>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4" name="Footer Placeholder 3">
            <a:extLst>
              <a:ext uri="{FF2B5EF4-FFF2-40B4-BE49-F238E27FC236}">
                <a16:creationId xmlns:a16="http://schemas.microsoft.com/office/drawing/2014/main" id="{97D592FC-A610-09CB-DD3F-8B33174F3D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19DA9C-C471-6CC0-B7EE-87BF4212E1FF}"/>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3639302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A98FC6-D69C-79C7-355D-ACBF32A6F592}"/>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3" name="Footer Placeholder 2">
            <a:extLst>
              <a:ext uri="{FF2B5EF4-FFF2-40B4-BE49-F238E27FC236}">
                <a16:creationId xmlns:a16="http://schemas.microsoft.com/office/drawing/2014/main" id="{231BE0EE-964D-80FB-916D-44201048D5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9D72B4-0214-62D0-B27D-F02599C76F5D}"/>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1944199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6C7FF-59D8-B514-4C6F-563E3744CE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696857C-4DB6-CFE1-E319-5B1723A829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31949DA-18E0-00F0-B53B-1C7FBC055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33CC7A-F580-FCF1-2117-009474E01CE1}"/>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6" name="Footer Placeholder 5">
            <a:extLst>
              <a:ext uri="{FF2B5EF4-FFF2-40B4-BE49-F238E27FC236}">
                <a16:creationId xmlns:a16="http://schemas.microsoft.com/office/drawing/2014/main" id="{FCE10031-2B41-E327-067A-30CA74CA20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5D6567-C665-14B8-CF83-1EDE67469AD9}"/>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3938607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FB286-C65D-38B1-D25E-6C1C263439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F6A25FB-E1BA-AB35-4424-0155565C5F23}"/>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670CA5-2513-1998-B7F6-F169B40B3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0B6248-B91B-4467-6A66-4337521FE9EF}"/>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6" name="Footer Placeholder 5">
            <a:extLst>
              <a:ext uri="{FF2B5EF4-FFF2-40B4-BE49-F238E27FC236}">
                <a16:creationId xmlns:a16="http://schemas.microsoft.com/office/drawing/2014/main" id="{D808BBA1-EC4B-BE7B-98C5-2A67ADA3D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25DDC-1EA6-7C22-3110-ACBE4970913B}"/>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3854631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C25C6-84AC-96A5-0712-06A9BF6B892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B7AA5EA-93B5-E8E8-071C-27CAF3EDF3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34AAC7-F47C-3F20-6FA2-6FEDB18CA5D9}"/>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5" name="Footer Placeholder 4">
            <a:extLst>
              <a:ext uri="{FF2B5EF4-FFF2-40B4-BE49-F238E27FC236}">
                <a16:creationId xmlns:a16="http://schemas.microsoft.com/office/drawing/2014/main" id="{87C05B4A-E018-DE6D-B876-C0A244AC21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D0076-49FE-5BB8-01BE-EEB282CA4597}"/>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1764025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100B2C-56E9-9262-7010-5A9F86155D3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6174FD0-DC27-1793-0EA0-027CA215547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1646DD-7B35-3D40-86E4-B49ED3DC8C5B}"/>
              </a:ext>
            </a:extLst>
          </p:cNvPr>
          <p:cNvSpPr>
            <a:spLocks noGrp="1"/>
          </p:cNvSpPr>
          <p:nvPr>
            <p:ph type="dt" sz="half" idx="10"/>
          </p:nvPr>
        </p:nvSpPr>
        <p:spPr/>
        <p:txBody>
          <a:bodyPr/>
          <a:lstStyle/>
          <a:p>
            <a:fld id="{36DB1CAB-1B5D-4A1C-A01E-39E94A43BDCB}" type="datetimeFigureOut">
              <a:rPr lang="en-GB" smtClean="0"/>
              <a:t>22/10/2026</a:t>
            </a:fld>
            <a:endParaRPr lang="en-GB"/>
          </a:p>
        </p:txBody>
      </p:sp>
      <p:sp>
        <p:nvSpPr>
          <p:cNvPr id="5" name="Footer Placeholder 4">
            <a:extLst>
              <a:ext uri="{FF2B5EF4-FFF2-40B4-BE49-F238E27FC236}">
                <a16:creationId xmlns:a16="http://schemas.microsoft.com/office/drawing/2014/main" id="{62401A11-ED14-7E4F-6C7D-D678C1B17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5F1B35-D977-5C1D-664B-CE5233CBC9F8}"/>
              </a:ext>
            </a:extLst>
          </p:cNvPr>
          <p:cNvSpPr>
            <a:spLocks noGrp="1"/>
          </p:cNvSpPr>
          <p:nvPr>
            <p:ph type="sldNum" sz="quarter" idx="12"/>
          </p:nvPr>
        </p:nvSpPr>
        <p:spPr/>
        <p:txBody>
          <a:bodyPr/>
          <a:lstStyle/>
          <a:p>
            <a:fld id="{89A182F9-E2DB-46E2-B045-8944F46C8A65}" type="slidenum">
              <a:rPr lang="en-GB" smtClean="0"/>
              <a:t>‹#›</a:t>
            </a:fld>
            <a:endParaRPr lang="en-GB"/>
          </a:p>
        </p:txBody>
      </p:sp>
    </p:spTree>
    <p:extLst>
      <p:ext uri="{BB962C8B-B14F-4D97-AF65-F5344CB8AC3E}">
        <p14:creationId xmlns:p14="http://schemas.microsoft.com/office/powerpoint/2010/main" val="1139769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D3A2B1-0FBE-3F24-E7E1-F404F3272C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0176BEC-E4EC-E82C-5D0D-972628B632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7E3A56-0033-9D1D-B194-5C1AFEEDF1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6DB1CAB-1B5D-4A1C-A01E-39E94A43BDCB}" type="datetimeFigureOut">
              <a:rPr lang="en-GB" smtClean="0"/>
              <a:t>22/10/2026</a:t>
            </a:fld>
            <a:endParaRPr lang="en-GB"/>
          </a:p>
        </p:txBody>
      </p:sp>
      <p:sp>
        <p:nvSpPr>
          <p:cNvPr id="5" name="Footer Placeholder 4">
            <a:extLst>
              <a:ext uri="{FF2B5EF4-FFF2-40B4-BE49-F238E27FC236}">
                <a16:creationId xmlns:a16="http://schemas.microsoft.com/office/drawing/2014/main" id="{2F3D71B9-2B98-0AE6-A25B-6D192C26E5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6289BE6-567B-46B0-A316-C5981477C8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9A182F9-E2DB-46E2-B045-8944F46C8A65}" type="slidenum">
              <a:rPr lang="en-GB" smtClean="0"/>
              <a:t>‹#›</a:t>
            </a:fld>
            <a:endParaRPr lang="en-GB"/>
          </a:p>
        </p:txBody>
      </p:sp>
    </p:spTree>
    <p:extLst>
      <p:ext uri="{BB962C8B-B14F-4D97-AF65-F5344CB8AC3E}">
        <p14:creationId xmlns:p14="http://schemas.microsoft.com/office/powerpoint/2010/main" val="12326135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61E8F-250A-EE02-735A-F981A32D444D}"/>
              </a:ext>
            </a:extLst>
          </p:cNvPr>
          <p:cNvSpPr>
            <a:spLocks noGrp="1"/>
          </p:cNvSpPr>
          <p:nvPr>
            <p:ph type="ctrTitle"/>
          </p:nvPr>
        </p:nvSpPr>
        <p:spPr>
          <a:xfrm>
            <a:off x="1524000" y="1122363"/>
            <a:ext cx="8579370" cy="316693"/>
          </a:xfrm>
        </p:spPr>
        <p:txBody>
          <a:bodyPr>
            <a:noAutofit/>
          </a:bodyPr>
          <a:lstStyle/>
          <a:p>
            <a:r>
              <a:rPr lang="en-GB" sz="2400" b="1" dirty="0"/>
              <a:t>Learning in the digital era -ACCA4025</a:t>
            </a:r>
          </a:p>
        </p:txBody>
      </p:sp>
      <p:sp>
        <p:nvSpPr>
          <p:cNvPr id="3" name="Subtitle 2">
            <a:extLst>
              <a:ext uri="{FF2B5EF4-FFF2-40B4-BE49-F238E27FC236}">
                <a16:creationId xmlns:a16="http://schemas.microsoft.com/office/drawing/2014/main" id="{46001C24-E26E-CF69-DBEE-51C7BB2F1C85}"/>
              </a:ext>
            </a:extLst>
          </p:cNvPr>
          <p:cNvSpPr>
            <a:spLocks noGrp="1"/>
          </p:cNvSpPr>
          <p:nvPr>
            <p:ph type="subTitle" idx="1"/>
          </p:nvPr>
        </p:nvSpPr>
        <p:spPr>
          <a:xfrm>
            <a:off x="1524000" y="1758248"/>
            <a:ext cx="9144000" cy="670159"/>
          </a:xfrm>
        </p:spPr>
        <p:txBody>
          <a:bodyPr>
            <a:normAutofit/>
          </a:bodyPr>
          <a:lstStyle/>
          <a:p>
            <a:r>
              <a:rPr lang="en-GB" sz="3200" b="1" u="sng" dirty="0">
                <a:solidFill>
                  <a:srgbClr val="FF0000"/>
                </a:solidFill>
              </a:rPr>
              <a:t>Professional Development Plan (PDP)</a:t>
            </a:r>
          </a:p>
        </p:txBody>
      </p:sp>
      <p:sp>
        <p:nvSpPr>
          <p:cNvPr id="4" name="TextBox 3">
            <a:extLst>
              <a:ext uri="{FF2B5EF4-FFF2-40B4-BE49-F238E27FC236}">
                <a16:creationId xmlns:a16="http://schemas.microsoft.com/office/drawing/2014/main" id="{F4C8AEA7-ECCE-8B70-6C01-88C477528535}"/>
              </a:ext>
            </a:extLst>
          </p:cNvPr>
          <p:cNvSpPr txBox="1"/>
          <p:nvPr/>
        </p:nvSpPr>
        <p:spPr>
          <a:xfrm>
            <a:off x="2209800" y="3219450"/>
            <a:ext cx="7893570" cy="400110"/>
          </a:xfrm>
          <a:prstGeom prst="rect">
            <a:avLst/>
          </a:prstGeom>
          <a:noFill/>
        </p:spPr>
        <p:txBody>
          <a:bodyPr wrap="square" rtlCol="0">
            <a:spAutoFit/>
          </a:bodyPr>
          <a:lstStyle/>
          <a:p>
            <a:r>
              <a:rPr lang="en-GB" sz="2000" dirty="0" err="1">
                <a:latin typeface="Amasis MT Pro Medium" panose="020F0502020204030204" pitchFamily="18" charset="0"/>
              </a:rPr>
              <a:t>CertHE</a:t>
            </a:r>
            <a:r>
              <a:rPr lang="en-GB" sz="2000" dirty="0">
                <a:latin typeface="Amasis MT Pro Medium" panose="020F0502020204030204" pitchFamily="18" charset="0"/>
              </a:rPr>
              <a:t> Computing skills for workplace</a:t>
            </a:r>
          </a:p>
        </p:txBody>
      </p:sp>
      <p:sp>
        <p:nvSpPr>
          <p:cNvPr id="5" name="Oval 4">
            <a:extLst>
              <a:ext uri="{FF2B5EF4-FFF2-40B4-BE49-F238E27FC236}">
                <a16:creationId xmlns:a16="http://schemas.microsoft.com/office/drawing/2014/main" id="{6372B5AF-5E34-E295-E2EE-FC66AF01858F}"/>
              </a:ext>
            </a:extLst>
          </p:cNvPr>
          <p:cNvSpPr/>
          <p:nvPr/>
        </p:nvSpPr>
        <p:spPr>
          <a:xfrm>
            <a:off x="3276600" y="4410603"/>
            <a:ext cx="5391150" cy="13250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QAYS KHAN 2617185</a:t>
            </a:r>
          </a:p>
        </p:txBody>
      </p:sp>
    </p:spTree>
    <p:extLst>
      <p:ext uri="{BB962C8B-B14F-4D97-AF65-F5344CB8AC3E}">
        <p14:creationId xmlns:p14="http://schemas.microsoft.com/office/powerpoint/2010/main" val="1480300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C733F-8104-C7DF-DEEB-BCC73AE677CE}"/>
              </a:ext>
            </a:extLst>
          </p:cNvPr>
          <p:cNvSpPr>
            <a:spLocks noGrp="1"/>
          </p:cNvSpPr>
          <p:nvPr>
            <p:ph type="title"/>
          </p:nvPr>
        </p:nvSpPr>
        <p:spPr/>
        <p:txBody>
          <a:bodyPr/>
          <a:lstStyle/>
          <a:p>
            <a:r>
              <a:rPr lang="en-GB" b="1" dirty="0">
                <a:solidFill>
                  <a:srgbClr val="FF0000"/>
                </a:solidFill>
              </a:rPr>
              <a:t>CONTENTS</a:t>
            </a:r>
          </a:p>
        </p:txBody>
      </p:sp>
      <p:sp>
        <p:nvSpPr>
          <p:cNvPr id="3" name="Content Placeholder 2">
            <a:extLst>
              <a:ext uri="{FF2B5EF4-FFF2-40B4-BE49-F238E27FC236}">
                <a16:creationId xmlns:a16="http://schemas.microsoft.com/office/drawing/2014/main" id="{AA366350-3175-9456-AC2F-8F1E309DAF48}"/>
              </a:ext>
            </a:extLst>
          </p:cNvPr>
          <p:cNvSpPr>
            <a:spLocks noGrp="1"/>
          </p:cNvSpPr>
          <p:nvPr>
            <p:ph idx="1"/>
          </p:nvPr>
        </p:nvSpPr>
        <p:spPr/>
        <p:txBody>
          <a:bodyPr/>
          <a:lstStyle/>
          <a:p>
            <a:r>
              <a:rPr lang="en-GB" dirty="0"/>
              <a:t>SELF EVALUATION</a:t>
            </a:r>
          </a:p>
          <a:p>
            <a:r>
              <a:rPr lang="en-GB" dirty="0"/>
              <a:t>PDP </a:t>
            </a:r>
          </a:p>
          <a:p>
            <a:pPr algn="ctr"/>
            <a:r>
              <a:rPr lang="en-GB" dirty="0"/>
              <a:t>REFLECTION AND GOALS</a:t>
            </a:r>
          </a:p>
          <a:p>
            <a:pPr algn="ctr"/>
            <a:r>
              <a:rPr lang="en-GB" dirty="0"/>
              <a:t>PLAN</a:t>
            </a:r>
          </a:p>
          <a:p>
            <a:pPr algn="ctr"/>
            <a:r>
              <a:rPr lang="en-GB" dirty="0"/>
              <a:t>PROGRESS</a:t>
            </a:r>
          </a:p>
          <a:p>
            <a:r>
              <a:rPr lang="en-GB" dirty="0"/>
              <a:t>UNIT 4 TOP SUMMARY</a:t>
            </a:r>
          </a:p>
          <a:p>
            <a:r>
              <a:rPr lang="en-GB" dirty="0"/>
              <a:t>REFRENCES</a:t>
            </a:r>
          </a:p>
        </p:txBody>
      </p:sp>
      <p:cxnSp>
        <p:nvCxnSpPr>
          <p:cNvPr id="5" name="Straight Arrow Connector 4">
            <a:extLst>
              <a:ext uri="{FF2B5EF4-FFF2-40B4-BE49-F238E27FC236}">
                <a16:creationId xmlns:a16="http://schemas.microsoft.com/office/drawing/2014/main" id="{23A6EFB6-7DF0-C433-EA54-352023EA6FFC}"/>
              </a:ext>
            </a:extLst>
          </p:cNvPr>
          <p:cNvCxnSpPr/>
          <p:nvPr/>
        </p:nvCxnSpPr>
        <p:spPr>
          <a:xfrm>
            <a:off x="1771650" y="2819400"/>
            <a:ext cx="2533650" cy="74295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308979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E863D-4074-E332-95B2-EE55A7EE5981}"/>
              </a:ext>
            </a:extLst>
          </p:cNvPr>
          <p:cNvSpPr>
            <a:spLocks noGrp="1"/>
          </p:cNvSpPr>
          <p:nvPr>
            <p:ph type="title"/>
          </p:nvPr>
        </p:nvSpPr>
        <p:spPr/>
        <p:txBody>
          <a:bodyPr/>
          <a:lstStyle/>
          <a:p>
            <a:r>
              <a:rPr lang="en-GB" u="sng" dirty="0">
                <a:solidFill>
                  <a:srgbClr val="FF0000"/>
                </a:solidFill>
              </a:rPr>
              <a:t>SELF EVALUATION</a:t>
            </a:r>
          </a:p>
        </p:txBody>
      </p:sp>
      <p:sp>
        <p:nvSpPr>
          <p:cNvPr id="3" name="Content Placeholder 2">
            <a:extLst>
              <a:ext uri="{FF2B5EF4-FFF2-40B4-BE49-F238E27FC236}">
                <a16:creationId xmlns:a16="http://schemas.microsoft.com/office/drawing/2014/main" id="{2EE6F077-614C-049C-40FA-D42ADED19912}"/>
              </a:ext>
            </a:extLst>
          </p:cNvPr>
          <p:cNvSpPr>
            <a:spLocks noGrp="1"/>
          </p:cNvSpPr>
          <p:nvPr>
            <p:ph idx="1"/>
          </p:nvPr>
        </p:nvSpPr>
        <p:spPr>
          <a:xfrm>
            <a:off x="838200" y="1825625"/>
            <a:ext cx="8737600" cy="1325563"/>
          </a:xfrm>
        </p:spPr>
        <p:txBody>
          <a:bodyPr/>
          <a:lstStyle/>
          <a:p>
            <a:r>
              <a:rPr lang="en-GB" dirty="0"/>
              <a:t>AFTER COMPLETING THE SELF EVALUATION ASSESSMENT I KNOW MY STRENGTHS AND WEAKNESSES BETTER THEN BEFORE</a:t>
            </a:r>
          </a:p>
        </p:txBody>
      </p:sp>
      <p:graphicFrame>
        <p:nvGraphicFramePr>
          <p:cNvPr id="4" name="Table 3">
            <a:extLst>
              <a:ext uri="{FF2B5EF4-FFF2-40B4-BE49-F238E27FC236}">
                <a16:creationId xmlns:a16="http://schemas.microsoft.com/office/drawing/2014/main" id="{CAE99413-9E76-E4C0-FECB-0EFBAFC373C6}"/>
              </a:ext>
            </a:extLst>
          </p:cNvPr>
          <p:cNvGraphicFramePr>
            <a:graphicFrameLocks noGrp="1"/>
          </p:cNvGraphicFramePr>
          <p:nvPr>
            <p:extLst>
              <p:ext uri="{D42A27DB-BD31-4B8C-83A1-F6EECF244321}">
                <p14:modId xmlns:p14="http://schemas.microsoft.com/office/powerpoint/2010/main" val="3473136539"/>
              </p:ext>
            </p:extLst>
          </p:nvPr>
        </p:nvGraphicFramePr>
        <p:xfrm>
          <a:off x="1327462" y="3259614"/>
          <a:ext cx="8128000" cy="148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774785115"/>
                    </a:ext>
                  </a:extLst>
                </a:gridCol>
                <a:gridCol w="4064000">
                  <a:extLst>
                    <a:ext uri="{9D8B030D-6E8A-4147-A177-3AD203B41FA5}">
                      <a16:colId xmlns:a16="http://schemas.microsoft.com/office/drawing/2014/main" val="2472135594"/>
                    </a:ext>
                  </a:extLst>
                </a:gridCol>
              </a:tblGrid>
              <a:tr h="370840">
                <a:tc>
                  <a:txBody>
                    <a:bodyPr/>
                    <a:lstStyle/>
                    <a:p>
                      <a:pPr marL="0" indent="0">
                        <a:buFont typeface="+mj-lt"/>
                        <a:buNone/>
                      </a:pPr>
                      <a:r>
                        <a:rPr lang="en-GB" dirty="0"/>
                        <a:t>STRENGTHS:</a:t>
                      </a:r>
                    </a:p>
                  </a:txBody>
                  <a:tcPr/>
                </a:tc>
                <a:tc>
                  <a:txBody>
                    <a:bodyPr/>
                    <a:lstStyle/>
                    <a:p>
                      <a:r>
                        <a:rPr lang="en-GB" dirty="0"/>
                        <a:t>WEAKNESS:</a:t>
                      </a:r>
                    </a:p>
                  </a:txBody>
                  <a:tcPr/>
                </a:tc>
                <a:extLst>
                  <a:ext uri="{0D108BD9-81ED-4DB2-BD59-A6C34878D82A}">
                    <a16:rowId xmlns:a16="http://schemas.microsoft.com/office/drawing/2014/main" val="1359066569"/>
                  </a:ext>
                </a:extLst>
              </a:tr>
              <a:tr h="370840">
                <a:tc>
                  <a:txBody>
                    <a:bodyPr/>
                    <a:lstStyle/>
                    <a:p>
                      <a:r>
                        <a:rPr lang="en-GB" dirty="0"/>
                        <a:t>GOOD IN GROUPS</a:t>
                      </a:r>
                    </a:p>
                  </a:txBody>
                  <a:tcPr/>
                </a:tc>
                <a:tc>
                  <a:txBody>
                    <a:bodyPr/>
                    <a:lstStyle/>
                    <a:p>
                      <a:r>
                        <a:rPr lang="en-GB" dirty="0"/>
                        <a:t>OVER CONFIDENT</a:t>
                      </a:r>
                    </a:p>
                  </a:txBody>
                  <a:tcPr/>
                </a:tc>
                <a:extLst>
                  <a:ext uri="{0D108BD9-81ED-4DB2-BD59-A6C34878D82A}">
                    <a16:rowId xmlns:a16="http://schemas.microsoft.com/office/drawing/2014/main" val="3703504715"/>
                  </a:ext>
                </a:extLst>
              </a:tr>
              <a:tr h="370840">
                <a:tc>
                  <a:txBody>
                    <a:bodyPr/>
                    <a:lstStyle/>
                    <a:p>
                      <a:r>
                        <a:rPr lang="en-GB" dirty="0"/>
                        <a:t>CREATIVE</a:t>
                      </a:r>
                    </a:p>
                  </a:txBody>
                  <a:tcPr/>
                </a:tc>
                <a:tc>
                  <a:txBody>
                    <a:bodyPr/>
                    <a:lstStyle/>
                    <a:p>
                      <a:r>
                        <a:rPr lang="en-GB" dirty="0"/>
                        <a:t>PUNCTUALITY</a:t>
                      </a:r>
                    </a:p>
                  </a:txBody>
                  <a:tcPr/>
                </a:tc>
                <a:extLst>
                  <a:ext uri="{0D108BD9-81ED-4DB2-BD59-A6C34878D82A}">
                    <a16:rowId xmlns:a16="http://schemas.microsoft.com/office/drawing/2014/main" val="3218244379"/>
                  </a:ext>
                </a:extLst>
              </a:tr>
              <a:tr h="370840">
                <a:tc>
                  <a:txBody>
                    <a:bodyPr/>
                    <a:lstStyle/>
                    <a:p>
                      <a:r>
                        <a:rPr lang="en-GB" dirty="0"/>
                        <a:t>LOVE CHALLENGES</a:t>
                      </a:r>
                    </a:p>
                  </a:txBody>
                  <a:tcPr/>
                </a:tc>
                <a:tc>
                  <a:txBody>
                    <a:bodyPr/>
                    <a:lstStyle/>
                    <a:p>
                      <a:r>
                        <a:rPr lang="en-GB" dirty="0"/>
                        <a:t>TIME MANAGEMENT</a:t>
                      </a:r>
                    </a:p>
                  </a:txBody>
                  <a:tcPr/>
                </a:tc>
                <a:extLst>
                  <a:ext uri="{0D108BD9-81ED-4DB2-BD59-A6C34878D82A}">
                    <a16:rowId xmlns:a16="http://schemas.microsoft.com/office/drawing/2014/main" val="551385647"/>
                  </a:ext>
                </a:extLst>
              </a:tr>
            </a:tbl>
          </a:graphicData>
        </a:graphic>
      </p:graphicFrame>
      <p:graphicFrame>
        <p:nvGraphicFramePr>
          <p:cNvPr id="6" name="Table 5">
            <a:extLst>
              <a:ext uri="{FF2B5EF4-FFF2-40B4-BE49-F238E27FC236}">
                <a16:creationId xmlns:a16="http://schemas.microsoft.com/office/drawing/2014/main" id="{FCD686E7-8027-D581-18B9-39AD2F418809}"/>
              </a:ext>
            </a:extLst>
          </p:cNvPr>
          <p:cNvGraphicFramePr>
            <a:graphicFrameLocks noGrp="1"/>
          </p:cNvGraphicFramePr>
          <p:nvPr>
            <p:extLst>
              <p:ext uri="{D42A27DB-BD31-4B8C-83A1-F6EECF244321}">
                <p14:modId xmlns:p14="http://schemas.microsoft.com/office/powerpoint/2010/main" val="1155833217"/>
              </p:ext>
            </p:extLst>
          </p:nvPr>
        </p:nvGraphicFramePr>
        <p:xfrm>
          <a:off x="1327462" y="4742974"/>
          <a:ext cx="8128000" cy="1886426"/>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011635054"/>
                    </a:ext>
                  </a:extLst>
                </a:gridCol>
                <a:gridCol w="4064000">
                  <a:extLst>
                    <a:ext uri="{9D8B030D-6E8A-4147-A177-3AD203B41FA5}">
                      <a16:colId xmlns:a16="http://schemas.microsoft.com/office/drawing/2014/main" val="3047062568"/>
                    </a:ext>
                  </a:extLst>
                </a:gridCol>
              </a:tblGrid>
              <a:tr h="423386">
                <a:tc>
                  <a:txBody>
                    <a:bodyPr/>
                    <a:lstStyle/>
                    <a:p>
                      <a:r>
                        <a:rPr lang="en-GB" b="0" dirty="0">
                          <a:solidFill>
                            <a:schemeClr val="tx1"/>
                          </a:solidFill>
                        </a:rPr>
                        <a:t>CONFIDENT</a:t>
                      </a:r>
                    </a:p>
                  </a:txBody>
                  <a:tcPr/>
                </a:tc>
                <a:tc>
                  <a:txBody>
                    <a:bodyPr/>
                    <a:lstStyle/>
                    <a:p>
                      <a:r>
                        <a:rPr lang="en-GB" b="0" dirty="0">
                          <a:solidFill>
                            <a:schemeClr val="tx1"/>
                          </a:solidFill>
                        </a:rPr>
                        <a:t>LACK OF UNDERSTANDING THE TOPIC</a:t>
                      </a:r>
                    </a:p>
                  </a:txBody>
                  <a:tcPr/>
                </a:tc>
                <a:extLst>
                  <a:ext uri="{0D108BD9-81ED-4DB2-BD59-A6C34878D82A}">
                    <a16:rowId xmlns:a16="http://schemas.microsoft.com/office/drawing/2014/main" val="2136970148"/>
                  </a:ext>
                </a:extLst>
              </a:tr>
              <a:tr h="241935">
                <a:tc>
                  <a:txBody>
                    <a:bodyPr/>
                    <a:lstStyle/>
                    <a:p>
                      <a:r>
                        <a:rPr lang="en-GB" dirty="0"/>
                        <a:t>CO OPERATIVE</a:t>
                      </a:r>
                    </a:p>
                  </a:txBody>
                  <a:tcPr/>
                </a:tc>
                <a:tc>
                  <a:txBody>
                    <a:bodyPr/>
                    <a:lstStyle/>
                    <a:p>
                      <a:r>
                        <a:rPr lang="en-GB" dirty="0"/>
                        <a:t>EASILY DISTRACTED</a:t>
                      </a:r>
                    </a:p>
                  </a:txBody>
                  <a:tcPr/>
                </a:tc>
                <a:extLst>
                  <a:ext uri="{0D108BD9-81ED-4DB2-BD59-A6C34878D82A}">
                    <a16:rowId xmlns:a16="http://schemas.microsoft.com/office/drawing/2014/main" val="2668659280"/>
                  </a:ext>
                </a:extLst>
              </a:tr>
              <a:tr h="241935">
                <a:tc>
                  <a:txBody>
                    <a:bodyPr/>
                    <a:lstStyle/>
                    <a:p>
                      <a:r>
                        <a:rPr lang="en-GB" dirty="0"/>
                        <a:t>DETERMINED</a:t>
                      </a:r>
                    </a:p>
                  </a:txBody>
                  <a:tcPr/>
                </a:tc>
                <a:tc>
                  <a:txBody>
                    <a:bodyPr/>
                    <a:lstStyle/>
                    <a:p>
                      <a:endParaRPr lang="en-GB"/>
                    </a:p>
                  </a:txBody>
                  <a:tcPr/>
                </a:tc>
                <a:extLst>
                  <a:ext uri="{0D108BD9-81ED-4DB2-BD59-A6C34878D82A}">
                    <a16:rowId xmlns:a16="http://schemas.microsoft.com/office/drawing/2014/main" val="2697784944"/>
                  </a:ext>
                </a:extLst>
              </a:tr>
              <a:tr h="241935">
                <a:tc>
                  <a:txBody>
                    <a:bodyPr/>
                    <a:lstStyle/>
                    <a:p>
                      <a:endParaRPr lang="en-GB"/>
                    </a:p>
                  </a:txBody>
                  <a:tcPr/>
                </a:tc>
                <a:tc>
                  <a:txBody>
                    <a:bodyPr/>
                    <a:lstStyle/>
                    <a:p>
                      <a:endParaRPr lang="en-GB" dirty="0"/>
                    </a:p>
                  </a:txBody>
                  <a:tcPr/>
                </a:tc>
                <a:extLst>
                  <a:ext uri="{0D108BD9-81ED-4DB2-BD59-A6C34878D82A}">
                    <a16:rowId xmlns:a16="http://schemas.microsoft.com/office/drawing/2014/main" val="716089287"/>
                  </a:ext>
                </a:extLst>
              </a:tr>
              <a:tr h="241935">
                <a:tc>
                  <a:txBody>
                    <a:bodyPr/>
                    <a:lstStyle/>
                    <a:p>
                      <a:endParaRPr lang="en-GB"/>
                    </a:p>
                  </a:txBody>
                  <a:tcPr/>
                </a:tc>
                <a:tc>
                  <a:txBody>
                    <a:bodyPr/>
                    <a:lstStyle/>
                    <a:p>
                      <a:endParaRPr lang="en-GB" dirty="0"/>
                    </a:p>
                  </a:txBody>
                  <a:tcPr/>
                </a:tc>
                <a:extLst>
                  <a:ext uri="{0D108BD9-81ED-4DB2-BD59-A6C34878D82A}">
                    <a16:rowId xmlns:a16="http://schemas.microsoft.com/office/drawing/2014/main" val="3777069794"/>
                  </a:ext>
                </a:extLst>
              </a:tr>
            </a:tbl>
          </a:graphicData>
        </a:graphic>
      </p:graphicFrame>
      <p:sp>
        <p:nvSpPr>
          <p:cNvPr id="7" name="TextBox 6">
            <a:extLst>
              <a:ext uri="{FF2B5EF4-FFF2-40B4-BE49-F238E27FC236}">
                <a16:creationId xmlns:a16="http://schemas.microsoft.com/office/drawing/2014/main" id="{F6662033-D581-F16E-505A-E432381B1B2A}"/>
              </a:ext>
            </a:extLst>
          </p:cNvPr>
          <p:cNvSpPr txBox="1"/>
          <p:nvPr/>
        </p:nvSpPr>
        <p:spPr>
          <a:xfrm>
            <a:off x="9575800" y="3429000"/>
            <a:ext cx="2209800" cy="923330"/>
          </a:xfrm>
          <a:prstGeom prst="rect">
            <a:avLst/>
          </a:prstGeom>
          <a:noFill/>
        </p:spPr>
        <p:txBody>
          <a:bodyPr wrap="square" rtlCol="0">
            <a:spAutoFit/>
          </a:bodyPr>
          <a:lstStyle/>
          <a:p>
            <a:r>
              <a:rPr lang="en-GB" dirty="0"/>
              <a:t>I PREFER BOTH GROUP AND SOLO STUDYING </a:t>
            </a:r>
          </a:p>
        </p:txBody>
      </p:sp>
    </p:spTree>
    <p:extLst>
      <p:ext uri="{BB962C8B-B14F-4D97-AF65-F5344CB8AC3E}">
        <p14:creationId xmlns:p14="http://schemas.microsoft.com/office/powerpoint/2010/main" val="2480069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2790-36AE-B651-786D-58E9C533BD4D}"/>
              </a:ext>
            </a:extLst>
          </p:cNvPr>
          <p:cNvSpPr>
            <a:spLocks noGrp="1"/>
          </p:cNvSpPr>
          <p:nvPr>
            <p:ph type="title"/>
          </p:nvPr>
        </p:nvSpPr>
        <p:spPr/>
        <p:txBody>
          <a:bodyPr/>
          <a:lstStyle/>
          <a:p>
            <a:r>
              <a:rPr lang="en-GB" dirty="0">
                <a:solidFill>
                  <a:srgbClr val="FF0000"/>
                </a:solidFill>
              </a:rPr>
              <a:t>PROFESSIONAL DEVELOPMENT PLAN (PDP)</a:t>
            </a:r>
          </a:p>
        </p:txBody>
      </p:sp>
      <p:sp>
        <p:nvSpPr>
          <p:cNvPr id="3" name="Content Placeholder 2">
            <a:extLst>
              <a:ext uri="{FF2B5EF4-FFF2-40B4-BE49-F238E27FC236}">
                <a16:creationId xmlns:a16="http://schemas.microsoft.com/office/drawing/2014/main" id="{B875C4AC-BBB8-4D80-F843-8EEEA77C6CF6}"/>
              </a:ext>
            </a:extLst>
          </p:cNvPr>
          <p:cNvSpPr>
            <a:spLocks noGrp="1"/>
          </p:cNvSpPr>
          <p:nvPr>
            <p:ph idx="1"/>
          </p:nvPr>
        </p:nvSpPr>
        <p:spPr/>
        <p:txBody>
          <a:bodyPr/>
          <a:lstStyle/>
          <a:p>
            <a:r>
              <a:rPr lang="en-GB" dirty="0"/>
              <a:t>REFLECTION AND GOAL, PLAN AND GOAL PROGRESS</a:t>
            </a:r>
          </a:p>
        </p:txBody>
      </p:sp>
    </p:spTree>
    <p:extLst>
      <p:ext uri="{BB962C8B-B14F-4D97-AF65-F5344CB8AC3E}">
        <p14:creationId xmlns:p14="http://schemas.microsoft.com/office/powerpoint/2010/main" val="942265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C1449-3F1D-0224-E0FC-F28BD74FB1F5}"/>
              </a:ext>
            </a:extLst>
          </p:cNvPr>
          <p:cNvSpPr>
            <a:spLocks noGrp="1"/>
          </p:cNvSpPr>
          <p:nvPr>
            <p:ph type="title"/>
          </p:nvPr>
        </p:nvSpPr>
        <p:spPr/>
        <p:txBody>
          <a:bodyPr/>
          <a:lstStyle/>
          <a:p>
            <a:r>
              <a:rPr lang="en-GB" dirty="0">
                <a:solidFill>
                  <a:srgbClr val="FF0000"/>
                </a:solidFill>
              </a:rPr>
              <a:t>REFLECTION AND GOALS</a:t>
            </a:r>
          </a:p>
        </p:txBody>
      </p:sp>
      <p:sp>
        <p:nvSpPr>
          <p:cNvPr id="3" name="Content Placeholder 2">
            <a:extLst>
              <a:ext uri="{FF2B5EF4-FFF2-40B4-BE49-F238E27FC236}">
                <a16:creationId xmlns:a16="http://schemas.microsoft.com/office/drawing/2014/main" id="{1949D38C-B0ED-1D2A-2FA4-D75D40039B20}"/>
              </a:ext>
            </a:extLst>
          </p:cNvPr>
          <p:cNvSpPr>
            <a:spLocks noGrp="1"/>
          </p:cNvSpPr>
          <p:nvPr>
            <p:ph idx="1"/>
          </p:nvPr>
        </p:nvSpPr>
        <p:spPr/>
        <p:txBody>
          <a:bodyPr>
            <a:normAutofit lnSpcReduction="10000"/>
          </a:bodyPr>
          <a:lstStyle/>
          <a:p>
            <a:r>
              <a:rPr lang="en-GB" dirty="0"/>
              <a:t>MY LONG TERM GOAL IS TO BE FINANCIALLY FREE FROM WORLDY THINGS TO DO THIS I AM PUTTING IN ALL NECESSARY WORK TIME AND EFFORTS IN TO MY STUDIES AND BUSINESS OPPORTUNITIES THAT COME MY WAY I TRY MY BEST TO MAKE THE MOST OF THEM</a:t>
            </a:r>
          </a:p>
          <a:p>
            <a:r>
              <a:rPr lang="en-GB" dirty="0"/>
              <a:t>REFLECTING ON MYSELF I HAVE COME TO REALISE I HAVE A LOTS OF ROOM FOR IMPROVEMENT STARTING UNIVERSITY AFTER 16 YEARS OF BEING IN BUSINESS AND NO EDUCATION SINCE SECONDARY SCHOOL MADE ME REALISE I AM STILL OPEN TO LEARNING AND I HAVE A LOT MORE SKILLS TO IMPROVE ON EG MY IT SKILLS UNDERSTANDING SKILLS PEOPLE SKILLS SO I WILL BE WORKING ON THESE</a:t>
            </a:r>
          </a:p>
        </p:txBody>
      </p:sp>
    </p:spTree>
    <p:extLst>
      <p:ext uri="{BB962C8B-B14F-4D97-AF65-F5344CB8AC3E}">
        <p14:creationId xmlns:p14="http://schemas.microsoft.com/office/powerpoint/2010/main" val="3134350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0DE90-9E0D-A0D9-7629-11EDC92B7C8D}"/>
              </a:ext>
            </a:extLst>
          </p:cNvPr>
          <p:cNvSpPr>
            <a:spLocks noGrp="1"/>
          </p:cNvSpPr>
          <p:nvPr>
            <p:ph type="title"/>
          </p:nvPr>
        </p:nvSpPr>
        <p:spPr>
          <a:xfrm>
            <a:off x="707571" y="130629"/>
            <a:ext cx="10515600" cy="1325563"/>
          </a:xfrm>
        </p:spPr>
        <p:txBody>
          <a:bodyPr/>
          <a:lstStyle/>
          <a:p>
            <a:pPr algn="ctr"/>
            <a:r>
              <a:rPr lang="en-GB" dirty="0">
                <a:solidFill>
                  <a:srgbClr val="FF0000"/>
                </a:solidFill>
              </a:rPr>
              <a:t>PLAN</a:t>
            </a:r>
          </a:p>
        </p:txBody>
      </p:sp>
      <p:graphicFrame>
        <p:nvGraphicFramePr>
          <p:cNvPr id="6" name="Content Placeholder 5">
            <a:extLst>
              <a:ext uri="{FF2B5EF4-FFF2-40B4-BE49-F238E27FC236}">
                <a16:creationId xmlns:a16="http://schemas.microsoft.com/office/drawing/2014/main" id="{86A95CEE-7E9B-6DE2-ACE0-7967D46BCD67}"/>
              </a:ext>
            </a:extLst>
          </p:cNvPr>
          <p:cNvGraphicFramePr>
            <a:graphicFrameLocks noGrp="1"/>
          </p:cNvGraphicFramePr>
          <p:nvPr>
            <p:ph idx="1"/>
            <p:extLst>
              <p:ext uri="{D42A27DB-BD31-4B8C-83A1-F6EECF244321}">
                <p14:modId xmlns:p14="http://schemas.microsoft.com/office/powerpoint/2010/main" val="3956937894"/>
              </p:ext>
            </p:extLst>
          </p:nvPr>
        </p:nvGraphicFramePr>
        <p:xfrm>
          <a:off x="2184400" y="1327331"/>
          <a:ext cx="9169400" cy="5242560"/>
        </p:xfrm>
        <a:graphic>
          <a:graphicData uri="http://schemas.openxmlformats.org/drawingml/2006/table">
            <a:tbl>
              <a:tblPr firstRow="1" bandRow="1">
                <a:tableStyleId>{5C22544A-7EE6-4342-B048-85BDC9FD1C3A}</a:tableStyleId>
              </a:tblPr>
              <a:tblGrid>
                <a:gridCol w="2256971">
                  <a:extLst>
                    <a:ext uri="{9D8B030D-6E8A-4147-A177-3AD203B41FA5}">
                      <a16:colId xmlns:a16="http://schemas.microsoft.com/office/drawing/2014/main" val="242285179"/>
                    </a:ext>
                  </a:extLst>
                </a:gridCol>
                <a:gridCol w="2017486">
                  <a:extLst>
                    <a:ext uri="{9D8B030D-6E8A-4147-A177-3AD203B41FA5}">
                      <a16:colId xmlns:a16="http://schemas.microsoft.com/office/drawing/2014/main" val="1943690775"/>
                    </a:ext>
                  </a:extLst>
                </a:gridCol>
                <a:gridCol w="1770743">
                  <a:extLst>
                    <a:ext uri="{9D8B030D-6E8A-4147-A177-3AD203B41FA5}">
                      <a16:colId xmlns:a16="http://schemas.microsoft.com/office/drawing/2014/main" val="4117244906"/>
                    </a:ext>
                  </a:extLst>
                </a:gridCol>
                <a:gridCol w="1944914">
                  <a:extLst>
                    <a:ext uri="{9D8B030D-6E8A-4147-A177-3AD203B41FA5}">
                      <a16:colId xmlns:a16="http://schemas.microsoft.com/office/drawing/2014/main" val="276840184"/>
                    </a:ext>
                  </a:extLst>
                </a:gridCol>
                <a:gridCol w="1179286">
                  <a:extLst>
                    <a:ext uri="{9D8B030D-6E8A-4147-A177-3AD203B41FA5}">
                      <a16:colId xmlns:a16="http://schemas.microsoft.com/office/drawing/2014/main" val="1843140042"/>
                    </a:ext>
                  </a:extLst>
                </a:gridCol>
              </a:tblGrid>
              <a:tr h="1142427">
                <a:tc>
                  <a:txBody>
                    <a:bodyPr/>
                    <a:lstStyle/>
                    <a:p>
                      <a:r>
                        <a:rPr lang="en-GB" dirty="0"/>
                        <a:t>CAREER GOALS</a:t>
                      </a:r>
                    </a:p>
                  </a:txBody>
                  <a:tcPr/>
                </a:tc>
                <a:tc>
                  <a:txBody>
                    <a:bodyPr/>
                    <a:lstStyle/>
                    <a:p>
                      <a:r>
                        <a:rPr lang="en-GB" dirty="0"/>
                        <a:t>SKILLS IMPOROVEMENT</a:t>
                      </a:r>
                    </a:p>
                  </a:txBody>
                  <a:tcPr/>
                </a:tc>
                <a:tc>
                  <a:txBody>
                    <a:bodyPr/>
                    <a:lstStyle/>
                    <a:p>
                      <a:r>
                        <a:rPr lang="en-GB" dirty="0"/>
                        <a:t>SKILLS REQUIRED</a:t>
                      </a:r>
                    </a:p>
                  </a:txBody>
                  <a:tcPr/>
                </a:tc>
                <a:tc>
                  <a:txBody>
                    <a:bodyPr/>
                    <a:lstStyle/>
                    <a:p>
                      <a:r>
                        <a:rPr lang="en-GB" dirty="0"/>
                        <a:t>ACTION PLAN</a:t>
                      </a:r>
                    </a:p>
                  </a:txBody>
                  <a:tcPr/>
                </a:tc>
                <a:tc>
                  <a:txBody>
                    <a:bodyPr/>
                    <a:lstStyle/>
                    <a:p>
                      <a:r>
                        <a:rPr lang="en-GB" dirty="0"/>
                        <a:t>WHEN WILL I BE READY AND TRAINED</a:t>
                      </a:r>
                    </a:p>
                  </a:txBody>
                  <a:tcPr/>
                </a:tc>
                <a:extLst>
                  <a:ext uri="{0D108BD9-81ED-4DB2-BD59-A6C34878D82A}">
                    <a16:rowId xmlns:a16="http://schemas.microsoft.com/office/drawing/2014/main" val="75583197"/>
                  </a:ext>
                </a:extLst>
              </a:tr>
              <a:tr h="370840">
                <a:tc>
                  <a:txBody>
                    <a:bodyPr/>
                    <a:lstStyle/>
                    <a:p>
                      <a:r>
                        <a:rPr lang="en-GB" sz="1600" dirty="0"/>
                        <a:t>IMPROVE COMMUNICATION SKILLS</a:t>
                      </a:r>
                    </a:p>
                  </a:txBody>
                  <a:tcPr/>
                </a:tc>
                <a:tc>
                  <a:txBody>
                    <a:bodyPr/>
                    <a:lstStyle/>
                    <a:p>
                      <a:r>
                        <a:rPr lang="en-GB" sz="1600" dirty="0"/>
                        <a:t>LISTENING AND UNDERSTANDING OTHERS ASK QUESTIONS</a:t>
                      </a:r>
                    </a:p>
                  </a:txBody>
                  <a:tcPr/>
                </a:tc>
                <a:tc>
                  <a:txBody>
                    <a:bodyPr/>
                    <a:lstStyle/>
                    <a:p>
                      <a:r>
                        <a:rPr lang="en-GB" sz="1600" dirty="0"/>
                        <a:t>ACTIVE LISTENING TEAMWORK</a:t>
                      </a:r>
                    </a:p>
                  </a:txBody>
                  <a:tcPr/>
                </a:tc>
                <a:tc>
                  <a:txBody>
                    <a:bodyPr/>
                    <a:lstStyle/>
                    <a:p>
                      <a:r>
                        <a:rPr lang="en-GB" sz="1600" dirty="0"/>
                        <a:t>DON’T INTERRUPT</a:t>
                      </a:r>
                    </a:p>
                    <a:p>
                      <a:r>
                        <a:rPr lang="en-GB" sz="1600" dirty="0"/>
                        <a:t>REQUEST FEEDBACK</a:t>
                      </a:r>
                    </a:p>
                  </a:txBody>
                  <a:tcPr/>
                </a:tc>
                <a:tc>
                  <a:txBody>
                    <a:bodyPr/>
                    <a:lstStyle/>
                    <a:p>
                      <a:r>
                        <a:rPr lang="en-GB" dirty="0"/>
                        <a:t>6 MONTHS-12</a:t>
                      </a:r>
                    </a:p>
                  </a:txBody>
                  <a:tcPr/>
                </a:tc>
                <a:extLst>
                  <a:ext uri="{0D108BD9-81ED-4DB2-BD59-A6C34878D82A}">
                    <a16:rowId xmlns:a16="http://schemas.microsoft.com/office/drawing/2014/main" val="223988253"/>
                  </a:ext>
                </a:extLst>
              </a:tr>
              <a:tr h="370840">
                <a:tc>
                  <a:txBody>
                    <a:bodyPr/>
                    <a:lstStyle/>
                    <a:p>
                      <a:r>
                        <a:rPr lang="en-GB" dirty="0"/>
                        <a:t>TO MAKE MORE MONEY</a:t>
                      </a:r>
                    </a:p>
                  </a:txBody>
                  <a:tcPr/>
                </a:tc>
                <a:tc>
                  <a:txBody>
                    <a:bodyPr/>
                    <a:lstStyle/>
                    <a:p>
                      <a:r>
                        <a:rPr lang="en-GB" sz="1400" dirty="0"/>
                        <a:t>IMPOROVE PERFORMANCE DEVELOP NEW SKILLS TO INCREASE POTENTIAL</a:t>
                      </a:r>
                    </a:p>
                  </a:txBody>
                  <a:tcPr/>
                </a:tc>
                <a:tc>
                  <a:txBody>
                    <a:bodyPr/>
                    <a:lstStyle/>
                    <a:p>
                      <a:r>
                        <a:rPr lang="en-GB" sz="1400" dirty="0"/>
                        <a:t>FINANCIAL MANAGEMENTBUDGETING TIME MANAGEMENT</a:t>
                      </a:r>
                    </a:p>
                  </a:txBody>
                  <a:tcPr/>
                </a:tc>
                <a:tc>
                  <a:txBody>
                    <a:bodyPr/>
                    <a:lstStyle/>
                    <a:p>
                      <a:r>
                        <a:rPr lang="en-GB" sz="1400" dirty="0"/>
                        <a:t>LOOK FOR OPPORTUNITIES SAVE AND INVEST MORE COMPLETE RELEVANT TRAINING</a:t>
                      </a:r>
                    </a:p>
                  </a:txBody>
                  <a:tcPr/>
                </a:tc>
                <a:tc>
                  <a:txBody>
                    <a:bodyPr/>
                    <a:lstStyle/>
                    <a:p>
                      <a:r>
                        <a:rPr lang="en-GB" dirty="0"/>
                        <a:t>18 MONTHS</a:t>
                      </a:r>
                    </a:p>
                  </a:txBody>
                  <a:tcPr/>
                </a:tc>
                <a:extLst>
                  <a:ext uri="{0D108BD9-81ED-4DB2-BD59-A6C34878D82A}">
                    <a16:rowId xmlns:a16="http://schemas.microsoft.com/office/drawing/2014/main" val="789585027"/>
                  </a:ext>
                </a:extLst>
              </a:tr>
              <a:tr h="370840">
                <a:tc>
                  <a:txBody>
                    <a:bodyPr/>
                    <a:lstStyle/>
                    <a:p>
                      <a:r>
                        <a:rPr lang="en-GB" dirty="0"/>
                        <a:t>TO HAVE MORE TIME</a:t>
                      </a:r>
                    </a:p>
                  </a:txBody>
                  <a:tcPr/>
                </a:tc>
                <a:tc>
                  <a:txBody>
                    <a:bodyPr/>
                    <a:lstStyle/>
                    <a:p>
                      <a:r>
                        <a:rPr lang="en-GB" sz="1000" dirty="0"/>
                        <a:t>TIME MANAGEMENT PRIORITISE IMPORTANT TASKS</a:t>
                      </a:r>
                    </a:p>
                  </a:txBody>
                  <a:tcPr/>
                </a:tc>
                <a:tc>
                  <a:txBody>
                    <a:bodyPr/>
                    <a:lstStyle/>
                    <a:p>
                      <a:r>
                        <a:rPr lang="en-GB" sz="1200" dirty="0"/>
                        <a:t>PLANNING PROBLEM SOLVING ORGANISATION</a:t>
                      </a:r>
                    </a:p>
                  </a:txBody>
                  <a:tcPr/>
                </a:tc>
                <a:tc>
                  <a:txBody>
                    <a:bodyPr/>
                    <a:lstStyle/>
                    <a:p>
                      <a:r>
                        <a:rPr lang="en-GB" sz="1400" dirty="0"/>
                        <a:t>CREATE WEEKLY SCHEDULE BALANCE LIFE BETTER</a:t>
                      </a:r>
                    </a:p>
                  </a:txBody>
                  <a:tcPr/>
                </a:tc>
                <a:tc>
                  <a:txBody>
                    <a:bodyPr/>
                    <a:lstStyle/>
                    <a:p>
                      <a:r>
                        <a:rPr lang="en-GB" sz="1400" dirty="0"/>
                        <a:t>3 MONTHS</a:t>
                      </a:r>
                    </a:p>
                  </a:txBody>
                  <a:tcPr/>
                </a:tc>
                <a:extLst>
                  <a:ext uri="{0D108BD9-81ED-4DB2-BD59-A6C34878D82A}">
                    <a16:rowId xmlns:a16="http://schemas.microsoft.com/office/drawing/2014/main" val="1348603923"/>
                  </a:ext>
                </a:extLst>
              </a:tr>
              <a:tr h="370840">
                <a:tc>
                  <a:txBody>
                    <a:bodyPr/>
                    <a:lstStyle/>
                    <a:p>
                      <a:r>
                        <a:rPr lang="en-GB" dirty="0"/>
                        <a:t>TO BE REPUTABLE AND TRUSTED</a:t>
                      </a:r>
                    </a:p>
                  </a:txBody>
                  <a:tcPr/>
                </a:tc>
                <a:tc>
                  <a:txBody>
                    <a:bodyPr/>
                    <a:lstStyle/>
                    <a:p>
                      <a:r>
                        <a:rPr lang="en-GB" sz="1200" dirty="0"/>
                        <a:t>BECOME MORE RELIABLE HONEST PROFESSIONAL AND CONSISTENT</a:t>
                      </a:r>
                    </a:p>
                  </a:txBody>
                  <a:tcPr/>
                </a:tc>
                <a:tc>
                  <a:txBody>
                    <a:bodyPr/>
                    <a:lstStyle/>
                    <a:p>
                      <a:r>
                        <a:rPr lang="en-GB" sz="1200" dirty="0"/>
                        <a:t>COMMUNICATION AND PROFESSIONALISM</a:t>
                      </a:r>
                    </a:p>
                  </a:txBody>
                  <a:tcPr/>
                </a:tc>
                <a:tc>
                  <a:txBody>
                    <a:bodyPr/>
                    <a:lstStyle/>
                    <a:p>
                      <a:r>
                        <a:rPr lang="en-GB" sz="1200" dirty="0"/>
                        <a:t>KEEP PROMISES MEET DEADLINES TAKE RESPONSIBILTY FOR ANY MISTAKES</a:t>
                      </a:r>
                    </a:p>
                  </a:txBody>
                  <a:tcPr/>
                </a:tc>
                <a:tc>
                  <a:txBody>
                    <a:bodyPr/>
                    <a:lstStyle/>
                    <a:p>
                      <a:r>
                        <a:rPr lang="en-GB" sz="1600" dirty="0"/>
                        <a:t>6 MONTHS</a:t>
                      </a:r>
                    </a:p>
                  </a:txBody>
                  <a:tcPr/>
                </a:tc>
                <a:extLst>
                  <a:ext uri="{0D108BD9-81ED-4DB2-BD59-A6C34878D82A}">
                    <a16:rowId xmlns:a16="http://schemas.microsoft.com/office/drawing/2014/main" val="2903998175"/>
                  </a:ext>
                </a:extLst>
              </a:tr>
            </a:tbl>
          </a:graphicData>
        </a:graphic>
      </p:graphicFrame>
      <p:graphicFrame>
        <p:nvGraphicFramePr>
          <p:cNvPr id="7" name="Table 6">
            <a:extLst>
              <a:ext uri="{FF2B5EF4-FFF2-40B4-BE49-F238E27FC236}">
                <a16:creationId xmlns:a16="http://schemas.microsoft.com/office/drawing/2014/main" id="{17F9C8F6-9EC2-5691-EC4E-D70F4DEE154E}"/>
              </a:ext>
            </a:extLst>
          </p:cNvPr>
          <p:cNvGraphicFramePr>
            <a:graphicFrameLocks noGrp="1"/>
          </p:cNvGraphicFramePr>
          <p:nvPr>
            <p:extLst>
              <p:ext uri="{D42A27DB-BD31-4B8C-83A1-F6EECF244321}">
                <p14:modId xmlns:p14="http://schemas.microsoft.com/office/powerpoint/2010/main" val="2667118589"/>
              </p:ext>
            </p:extLst>
          </p:nvPr>
        </p:nvGraphicFramePr>
        <p:xfrm>
          <a:off x="362857" y="1327331"/>
          <a:ext cx="1821543" cy="5392783"/>
        </p:xfrm>
        <a:graphic>
          <a:graphicData uri="http://schemas.openxmlformats.org/drawingml/2006/table">
            <a:tbl>
              <a:tblPr firstRow="1" bandRow="1">
                <a:tableStyleId>{5C22544A-7EE6-4342-B048-85BDC9FD1C3A}</a:tableStyleId>
              </a:tblPr>
              <a:tblGrid>
                <a:gridCol w="1821543">
                  <a:extLst>
                    <a:ext uri="{9D8B030D-6E8A-4147-A177-3AD203B41FA5}">
                      <a16:colId xmlns:a16="http://schemas.microsoft.com/office/drawing/2014/main" val="1757893117"/>
                    </a:ext>
                  </a:extLst>
                </a:gridCol>
              </a:tblGrid>
              <a:tr h="1459412">
                <a:tc>
                  <a:txBody>
                    <a:bodyPr/>
                    <a:lstStyle/>
                    <a:p>
                      <a:r>
                        <a:rPr lang="en-GB" dirty="0"/>
                        <a:t>GOALS LONG TERM</a:t>
                      </a:r>
                    </a:p>
                  </a:txBody>
                  <a:tcPr/>
                </a:tc>
                <a:extLst>
                  <a:ext uri="{0D108BD9-81ED-4DB2-BD59-A6C34878D82A}">
                    <a16:rowId xmlns:a16="http://schemas.microsoft.com/office/drawing/2014/main" val="798817420"/>
                  </a:ext>
                </a:extLst>
              </a:tr>
              <a:tr h="3933371">
                <a:tc>
                  <a:txBody>
                    <a:bodyPr/>
                    <a:lstStyle/>
                    <a:p>
                      <a:pPr algn="ctr"/>
                      <a:r>
                        <a:rPr lang="en-GB" dirty="0"/>
                        <a:t>TO BE RETIRED AND WELL SETTLED FINANCIALLY AND TO BE IN CONTROL OF MY TIME</a:t>
                      </a:r>
                    </a:p>
                  </a:txBody>
                  <a:tcPr/>
                </a:tc>
                <a:extLst>
                  <a:ext uri="{0D108BD9-81ED-4DB2-BD59-A6C34878D82A}">
                    <a16:rowId xmlns:a16="http://schemas.microsoft.com/office/drawing/2014/main" val="1822763815"/>
                  </a:ext>
                </a:extLst>
              </a:tr>
            </a:tbl>
          </a:graphicData>
        </a:graphic>
      </p:graphicFrame>
    </p:spTree>
    <p:extLst>
      <p:ext uri="{BB962C8B-B14F-4D97-AF65-F5344CB8AC3E}">
        <p14:creationId xmlns:p14="http://schemas.microsoft.com/office/powerpoint/2010/main" val="3040479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34D72-42F0-DFA4-98F3-9819FAB48CC4}"/>
              </a:ext>
            </a:extLst>
          </p:cNvPr>
          <p:cNvSpPr>
            <a:spLocks noGrp="1"/>
          </p:cNvSpPr>
          <p:nvPr>
            <p:ph type="title"/>
          </p:nvPr>
        </p:nvSpPr>
        <p:spPr/>
        <p:txBody>
          <a:bodyPr/>
          <a:lstStyle/>
          <a:p>
            <a:r>
              <a:rPr lang="en-GB" dirty="0">
                <a:solidFill>
                  <a:srgbClr val="FF0000"/>
                </a:solidFill>
              </a:rPr>
              <a:t>GOAL PROGRESS</a:t>
            </a:r>
          </a:p>
        </p:txBody>
      </p:sp>
      <p:sp>
        <p:nvSpPr>
          <p:cNvPr id="3" name="Content Placeholder 2">
            <a:extLst>
              <a:ext uri="{FF2B5EF4-FFF2-40B4-BE49-F238E27FC236}">
                <a16:creationId xmlns:a16="http://schemas.microsoft.com/office/drawing/2014/main" id="{FF9F6E08-8DD0-C1B6-D435-18D8F92DD298}"/>
              </a:ext>
            </a:extLst>
          </p:cNvPr>
          <p:cNvSpPr>
            <a:spLocks noGrp="1"/>
          </p:cNvSpPr>
          <p:nvPr>
            <p:ph idx="1"/>
          </p:nvPr>
        </p:nvSpPr>
        <p:spPr/>
        <p:txBody>
          <a:bodyPr/>
          <a:lstStyle/>
          <a:p>
            <a:r>
              <a:rPr lang="en-GB" dirty="0"/>
              <a:t>IVE STARTED TO MANAGE MY TIME BETTER THEN BEFORE</a:t>
            </a:r>
          </a:p>
          <a:p>
            <a:r>
              <a:rPr lang="en-GB" dirty="0"/>
              <a:t> I GET MORE TASKS COMPLETED ON TIME COMPARED TO BEFORE</a:t>
            </a:r>
          </a:p>
          <a:p>
            <a:r>
              <a:rPr lang="en-GB" dirty="0"/>
              <a:t>I STILL HAVE A LOT TO ACHIEVE BUT ITS STILL EARLY DAYS BUT IM CONFIDENT AND DETERMINED AND CONSISTENT</a:t>
            </a:r>
          </a:p>
        </p:txBody>
      </p:sp>
    </p:spTree>
    <p:extLst>
      <p:ext uri="{BB962C8B-B14F-4D97-AF65-F5344CB8AC3E}">
        <p14:creationId xmlns:p14="http://schemas.microsoft.com/office/powerpoint/2010/main" val="2893768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26192-9A33-9B78-C974-2A9A035D025C}"/>
              </a:ext>
            </a:extLst>
          </p:cNvPr>
          <p:cNvSpPr>
            <a:spLocks noGrp="1"/>
          </p:cNvSpPr>
          <p:nvPr>
            <p:ph type="title"/>
          </p:nvPr>
        </p:nvSpPr>
        <p:spPr/>
        <p:txBody>
          <a:bodyPr/>
          <a:lstStyle/>
          <a:p>
            <a:r>
              <a:rPr lang="en-GB" dirty="0">
                <a:solidFill>
                  <a:srgbClr val="FF0000"/>
                </a:solidFill>
              </a:rPr>
              <a:t>TOPIC SUMMARY UNIT 4</a:t>
            </a:r>
          </a:p>
        </p:txBody>
      </p:sp>
      <p:sp>
        <p:nvSpPr>
          <p:cNvPr id="3" name="Content Placeholder 2">
            <a:extLst>
              <a:ext uri="{FF2B5EF4-FFF2-40B4-BE49-F238E27FC236}">
                <a16:creationId xmlns:a16="http://schemas.microsoft.com/office/drawing/2014/main" id="{1C943A56-058E-D423-0861-12B5CD1EAE8A}"/>
              </a:ext>
            </a:extLst>
          </p:cNvPr>
          <p:cNvSpPr>
            <a:spLocks noGrp="1"/>
          </p:cNvSpPr>
          <p:nvPr>
            <p:ph idx="1"/>
          </p:nvPr>
        </p:nvSpPr>
        <p:spPr/>
        <p:txBody>
          <a:bodyPr>
            <a:normAutofit/>
          </a:bodyPr>
          <a:lstStyle/>
          <a:p>
            <a:r>
              <a:rPr lang="en-GB" sz="1600" dirty="0"/>
              <a:t>THE TOPIC ON MOODLE LEARNING TO LEARN WILL BE SUMMARISED IN THIS SLIDE</a:t>
            </a:r>
          </a:p>
          <a:p>
            <a:r>
              <a:rPr lang="en-GB" sz="1600" dirty="0"/>
              <a:t>IN SUMMARY MY CONCLUSION IS DOING SOMETHING NEW CAN BE CHALLANGING SCARY EXCITING BUT UNTILL YOU DON’T TRY YOU WILL NOT GAIN THE EXPERIENCE AND THE UNDERSTANDING FOR IT ALSO IF YOU STUDY TO LEARN YOU HAVE A BETTER KNOWLEDGE AND PASSION FOR THE SUBJECT OR TOPIC RATHER THEN A ROBOTIC ATTITUDE TOWARDS IT</a:t>
            </a:r>
          </a:p>
          <a:p>
            <a:r>
              <a:rPr lang="en-GB" sz="1600" dirty="0"/>
              <a:t>Taking small steps to learn is seen as “agile learning” this type of learning can make hard tasks seem easier to manage due to working at a pace your more comfortable with being more flexible with your studying receiving feedback and acting upon it regularly</a:t>
            </a:r>
          </a:p>
          <a:p>
            <a:r>
              <a:rPr lang="en-GB" sz="1600" dirty="0"/>
              <a:t>Here is a example of a citation of a journal by T,C KREHBIEL et al WHO SUPPORTS AGILE LEARNING and mentioned</a:t>
            </a:r>
          </a:p>
          <a:p>
            <a:pPr marL="0" indent="0">
              <a:buNone/>
            </a:pPr>
            <a:r>
              <a:rPr lang="en-GB" sz="1600" dirty="0"/>
              <a:t>“enough evidence now exists to suggest that AGILE provides a way of collaborating and creating that offers much of value to faculty members and others in higher education community”(1)</a:t>
            </a:r>
          </a:p>
        </p:txBody>
      </p:sp>
    </p:spTree>
    <p:extLst>
      <p:ext uri="{BB962C8B-B14F-4D97-AF65-F5344CB8AC3E}">
        <p14:creationId xmlns:p14="http://schemas.microsoft.com/office/powerpoint/2010/main" val="2396067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A8025-717B-A8F9-1508-B8FCAA23D38F}"/>
              </a:ext>
            </a:extLst>
          </p:cNvPr>
          <p:cNvSpPr>
            <a:spLocks noGrp="1"/>
          </p:cNvSpPr>
          <p:nvPr>
            <p:ph type="title"/>
          </p:nvPr>
        </p:nvSpPr>
        <p:spPr/>
        <p:txBody>
          <a:bodyPr/>
          <a:lstStyle/>
          <a:p>
            <a:pPr algn="ctr"/>
            <a:r>
              <a:rPr lang="en-GB" dirty="0">
                <a:solidFill>
                  <a:srgbClr val="FF0000"/>
                </a:solidFill>
              </a:rPr>
              <a:t>REFRENCES</a:t>
            </a:r>
          </a:p>
        </p:txBody>
      </p:sp>
      <p:sp>
        <p:nvSpPr>
          <p:cNvPr id="3" name="Content Placeholder 2">
            <a:extLst>
              <a:ext uri="{FF2B5EF4-FFF2-40B4-BE49-F238E27FC236}">
                <a16:creationId xmlns:a16="http://schemas.microsoft.com/office/drawing/2014/main" id="{FCFA4E19-7356-8D25-004F-BDD34803D546}"/>
              </a:ext>
            </a:extLst>
          </p:cNvPr>
          <p:cNvSpPr>
            <a:spLocks noGrp="1"/>
          </p:cNvSpPr>
          <p:nvPr>
            <p:ph idx="1"/>
          </p:nvPr>
        </p:nvSpPr>
        <p:spPr/>
        <p:txBody>
          <a:bodyPr/>
          <a:lstStyle/>
          <a:p>
            <a:r>
              <a:rPr lang="en-GB" dirty="0"/>
              <a:t>(1)T.C. KREHBIEL et </a:t>
            </a:r>
            <a:r>
              <a:rPr lang="en-GB" dirty="0" err="1"/>
              <a:t>al”agile</a:t>
            </a:r>
            <a:r>
              <a:rPr lang="en-GB" dirty="0"/>
              <a:t> manifesto for teaching and </a:t>
            </a:r>
            <a:r>
              <a:rPr lang="en-GB" dirty="0" err="1"/>
              <a:t>learning”the</a:t>
            </a:r>
            <a:r>
              <a:rPr lang="en-GB" dirty="0"/>
              <a:t> journal of affective teaching </a:t>
            </a:r>
            <a:r>
              <a:rPr lang="en-GB" sz="1600" dirty="0"/>
              <a:t>https://peer.asee.org/experiential-agile-learning-transforming-software-engineering-education-through-capstone-projects#:~:text=Eleftherakis%2C%20G.%20(2026%2C%20June)%2C%20Experiential%20Agile%20Learning%3A%20Transforming%20Software%20Engineering%20Education%20through%20Capstone%20Projects%20Paper%20presented%20at%202026%20ASEE%20Annual%20Conference%20%26%20Exposition%2C%20Charlotte%2C%20North%20Carolina.%2010.18260/1%2D2%2D%2D59695</a:t>
            </a:r>
          </a:p>
        </p:txBody>
      </p:sp>
    </p:spTree>
    <p:extLst>
      <p:ext uri="{BB962C8B-B14F-4D97-AF65-F5344CB8AC3E}">
        <p14:creationId xmlns:p14="http://schemas.microsoft.com/office/powerpoint/2010/main" val="4256099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8139F-EB9C-7AC9-8678-B96F2D617A6C}"/>
              </a:ext>
            </a:extLst>
          </p:cNvPr>
          <p:cNvSpPr>
            <a:spLocks noGrp="1"/>
          </p:cNvSpPr>
          <p:nvPr>
            <p:ph type="title"/>
          </p:nvPr>
        </p:nvSpPr>
        <p:spPr/>
        <p:txBody>
          <a:bodyPr/>
          <a:lstStyle/>
          <a:p>
            <a:r>
              <a:rPr lang="en-GB" dirty="0"/>
              <a:t>Thank you for watching</a:t>
            </a:r>
          </a:p>
        </p:txBody>
      </p:sp>
    </p:spTree>
    <p:extLst>
      <p:ext uri="{BB962C8B-B14F-4D97-AF65-F5344CB8AC3E}">
        <p14:creationId xmlns:p14="http://schemas.microsoft.com/office/powerpoint/2010/main" val="1280862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657</Words>
  <Application>Microsoft Office PowerPoint</Application>
  <PresentationFormat>Widescreen</PresentationFormat>
  <Paragraphs>76</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Learning in the digital era -ACCA4025</vt:lpstr>
      <vt:lpstr>CONTENTS</vt:lpstr>
      <vt:lpstr>SELF EVALUATION</vt:lpstr>
      <vt:lpstr>PROFESSIONAL DEVELOPMENT PLAN (PDP)</vt:lpstr>
      <vt:lpstr>REFLECTION AND GOALS</vt:lpstr>
      <vt:lpstr>PLAN</vt:lpstr>
      <vt:lpstr>GOAL PROGRESS</vt:lpstr>
      <vt:lpstr>TOPIC SUMMARY UNIT 4</vt:lpstr>
      <vt:lpstr>REFRENCES</vt:lpstr>
      <vt:lpstr>Thank you for watching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Nuzhat Rajab</dc:creator>
  <cp:lastModifiedBy>Nuzhat Rajab</cp:lastModifiedBy>
  <cp:revision>4</cp:revision>
  <dcterms:created xsi:type="dcterms:W3CDTF">2026-10-23T00:46:40Z</dcterms:created>
  <dcterms:modified xsi:type="dcterms:W3CDTF">2026-10-23T01:02:04Z</dcterms:modified>
</cp:coreProperties>
</file>