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2" r:id="rId15"/>
    <p:sldId id="269" r:id="rId16"/>
    <p:sldId id="270" r:id="rId17"/>
    <p:sldId id="271" r:id="rId18"/>
    <p:sldId id="274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84967" autoAdjust="0"/>
  </p:normalViewPr>
  <p:slideViewPr>
    <p:cSldViewPr snapToGrid="0" snapToObjects="1">
      <p:cViewPr varScale="1">
        <p:scale>
          <a:sx n="92" d="100"/>
          <a:sy n="92" d="100"/>
        </p:scale>
        <p:origin x="989" y="7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7299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256032" y="0"/>
            <a:ext cx="91440" cy="5143500"/>
          </a:xfrm>
          <a:prstGeom prst="rect">
            <a:avLst/>
          </a:prstGeom>
          <a:solidFill>
            <a:srgbClr val="5EEAD4">
              <a:alpha val="40000"/>
            </a:srgbClr>
          </a:solidFill>
          <a:ln w="12700">
            <a:solidFill>
              <a:srgbClr val="5EEAD4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132320" y="-1097280"/>
            <a:ext cx="2926080" cy="2926080"/>
          </a:xfrm>
          <a:prstGeom prst="ellipse">
            <a:avLst/>
          </a:prstGeom>
          <a:solidFill>
            <a:srgbClr val="0D9488">
              <a:alpha val="12000"/>
            </a:srgbClr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589520" y="-640080"/>
            <a:ext cx="2011680" cy="2011680"/>
          </a:xfrm>
          <a:prstGeom prst="ellipse">
            <a:avLst/>
          </a:prstGeom>
          <a:solidFill>
            <a:srgbClr val="0D9488">
              <a:alpha val="22000"/>
            </a:srgbClr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078372" y="9144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dirty="0">
                <a:solidFill>
                  <a:srgbClr val="000000"/>
                </a:solidFill>
              </a:rPr>
              <a:t>🔐</a:t>
            </a:r>
            <a:endParaRPr lang="en-US" sz="3400" dirty="0"/>
          </a:p>
        </p:txBody>
      </p:sp>
      <p:sp>
        <p:nvSpPr>
          <p:cNvPr id="7" name="Text 5"/>
          <p:cNvSpPr/>
          <p:nvPr/>
        </p:nvSpPr>
        <p:spPr>
          <a:xfrm>
            <a:off x="594360" y="27432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94A3B8"/>
                </a:solidFill>
                <a:latin typeface="Calibri Light" pitchFamily="34" charset="0"/>
                <a:ea typeface="Calibri Light" pitchFamily="34" charset="-122"/>
                <a:cs typeface="Calibri Light" pitchFamily="34" charset="-120"/>
              </a:rPr>
              <a:t>University of Wales Trinity Saint David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94360" y="530352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5EEAD4"/>
                </a:solidFill>
                <a:latin typeface="Calibri Light" pitchFamily="34" charset="0"/>
                <a:ea typeface="Calibri Light" pitchFamily="34" charset="-122"/>
                <a:cs typeface="Calibri Light" pitchFamily="34" charset="-120"/>
              </a:rPr>
              <a:t>ACFA7004  ·  Research Methods and Professional Development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594360" y="969264"/>
            <a:ext cx="8229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Factors Influencing User Trust in UK Web Applications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1958926" y="15544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5EEAD4"/>
                </a:solidFill>
                <a:latin typeface="Calibri Light" pitchFamily="34" charset="0"/>
                <a:ea typeface="Calibri Light" pitchFamily="34" charset="-122"/>
                <a:cs typeface="Calibri Light" pitchFamily="34" charset="-120"/>
              </a:rPr>
              <a:t>Developing a Post-GDPR Trust-by-Design Framework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3654083" y="2103120"/>
            <a:ext cx="2011680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721608" y="2101713"/>
            <a:ext cx="2011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94360" y="3090672"/>
            <a:ext cx="813816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94360" y="32186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Sobia Tabassam  </a:t>
            </a:r>
            <a:r>
              <a:rPr lang="en-US" sz="1100" b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</a:t>
            </a:r>
            <a:r>
              <a:rPr lang="en-US" sz="11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ID: 2222632   | Lecturer: Mohammed Ben Farrah  | 2026</a:t>
            </a:r>
            <a:endParaRPr lang="en-US" sz="1100" b="1" dirty="0">
              <a:solidFill>
                <a:schemeClr val="bg1"/>
              </a:solidFill>
            </a:endParaRPr>
          </a:p>
        </p:txBody>
      </p:sp>
      <p:sp>
        <p:nvSpPr>
          <p:cNvPr id="15" name="Text 13"/>
          <p:cNvSpPr/>
          <p:nvPr/>
        </p:nvSpPr>
        <p:spPr>
          <a:xfrm>
            <a:off x="594360" y="3547872"/>
            <a:ext cx="8229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Date: 13 July 2026 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594360" y="4096512"/>
            <a:ext cx="1298448" cy="493776"/>
          </a:xfrm>
          <a:prstGeom prst="roundRect">
            <a:avLst>
              <a:gd name="adj" fmla="val 14815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94360" y="4096512"/>
            <a:ext cx="1298448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🏦 Banking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2011680" y="4096512"/>
            <a:ext cx="1298448" cy="493776"/>
          </a:xfrm>
          <a:prstGeom prst="roundRect">
            <a:avLst>
              <a:gd name="adj" fmla="val 14815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011680" y="4096512"/>
            <a:ext cx="1298448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🏥 Healthcare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3429000" y="4096512"/>
            <a:ext cx="1298448" cy="493776"/>
          </a:xfrm>
          <a:prstGeom prst="roundRect">
            <a:avLst>
              <a:gd name="adj" fmla="val 14815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429000" y="4096512"/>
            <a:ext cx="1298448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🛒 Retail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846320" y="4096512"/>
            <a:ext cx="1298448" cy="493776"/>
          </a:xfrm>
          <a:prstGeom prst="roundRect">
            <a:avLst>
              <a:gd name="adj" fmla="val 14815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846320" y="4096512"/>
            <a:ext cx="1298448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Education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6263640" y="4096512"/>
            <a:ext cx="1298448" cy="493776"/>
          </a:xfrm>
          <a:prstGeom prst="roundRect">
            <a:avLst>
              <a:gd name="adj" fmla="val 14815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263640" y="4096512"/>
            <a:ext cx="1298448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🏛️ Government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7680960" y="4096512"/>
            <a:ext cx="1298448" cy="493776"/>
          </a:xfrm>
          <a:prstGeom prst="roundRect">
            <a:avLst>
              <a:gd name="adj" fmla="val 14815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7680960" y="4096512"/>
            <a:ext cx="1298448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📱 Social Media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Contents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32104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02920" y="1335024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1335024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969264" y="1389888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 Chose This Research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133088" y="1389888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3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502920" y="180136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1801368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969264" y="1856232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133088" y="1856232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4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502920" y="2267712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02920" y="2267712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969264" y="2322576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4133088" y="2322576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5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502920" y="2734056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2920" y="2734056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969264" y="2788920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133088" y="2788920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6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502920" y="3200400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02920" y="3200400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969264" y="3255264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133088" y="3255264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7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502920" y="3666744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02920" y="3666744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969264" y="3721608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4133088" y="3721608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8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502920" y="413308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502920" y="4133088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969264" y="4187952"/>
            <a:ext cx="26151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Conceptual Framework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4133088" y="4187952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9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5138928" y="1335024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138928" y="1335024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5605272" y="1389888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1200" dirty="0"/>
          </a:p>
        </p:txBody>
      </p:sp>
      <p:sp>
        <p:nvSpPr>
          <p:cNvPr id="37" name="Text 35"/>
          <p:cNvSpPr/>
          <p:nvPr/>
        </p:nvSpPr>
        <p:spPr>
          <a:xfrm>
            <a:off x="8430768" y="1389888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10</a:t>
            </a:r>
            <a:endParaRPr lang="en-US" sz="1000" dirty="0"/>
          </a:p>
        </p:txBody>
      </p:sp>
      <p:sp>
        <p:nvSpPr>
          <p:cNvPr id="38" name="Shape 36"/>
          <p:cNvSpPr/>
          <p:nvPr/>
        </p:nvSpPr>
        <p:spPr>
          <a:xfrm>
            <a:off x="5138928" y="180136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5138928" y="1801368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5605272" y="1856232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200" dirty="0"/>
          </a:p>
        </p:txBody>
      </p:sp>
      <p:sp>
        <p:nvSpPr>
          <p:cNvPr id="41" name="Text 39"/>
          <p:cNvSpPr/>
          <p:nvPr/>
        </p:nvSpPr>
        <p:spPr>
          <a:xfrm>
            <a:off x="8430768" y="1856232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11</a:t>
            </a:r>
            <a:endParaRPr lang="en-US" sz="1000" dirty="0"/>
          </a:p>
        </p:txBody>
      </p:sp>
      <p:sp>
        <p:nvSpPr>
          <p:cNvPr id="42" name="Shape 40"/>
          <p:cNvSpPr/>
          <p:nvPr/>
        </p:nvSpPr>
        <p:spPr>
          <a:xfrm>
            <a:off x="5138928" y="2267712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5138928" y="2267712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5605272" y="2322576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200" dirty="0"/>
          </a:p>
        </p:txBody>
      </p:sp>
      <p:sp>
        <p:nvSpPr>
          <p:cNvPr id="45" name="Text 43"/>
          <p:cNvSpPr/>
          <p:nvPr/>
        </p:nvSpPr>
        <p:spPr>
          <a:xfrm>
            <a:off x="8430768" y="2322576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12</a:t>
            </a:r>
            <a:endParaRPr lang="en-US" sz="1000" dirty="0"/>
          </a:p>
        </p:txBody>
      </p:sp>
      <p:sp>
        <p:nvSpPr>
          <p:cNvPr id="46" name="Shape 44"/>
          <p:cNvSpPr/>
          <p:nvPr/>
        </p:nvSpPr>
        <p:spPr>
          <a:xfrm>
            <a:off x="5138928" y="2734056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5138928" y="2734056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100" dirty="0"/>
          </a:p>
        </p:txBody>
      </p:sp>
      <p:sp>
        <p:nvSpPr>
          <p:cNvPr id="48" name="Text 46"/>
          <p:cNvSpPr/>
          <p:nvPr/>
        </p:nvSpPr>
        <p:spPr>
          <a:xfrm>
            <a:off x="5605272" y="2788920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</a:t>
            </a:r>
            <a:endParaRPr lang="en-US" sz="1200" dirty="0"/>
          </a:p>
        </p:txBody>
      </p:sp>
      <p:sp>
        <p:nvSpPr>
          <p:cNvPr id="49" name="Text 47"/>
          <p:cNvSpPr/>
          <p:nvPr/>
        </p:nvSpPr>
        <p:spPr>
          <a:xfrm>
            <a:off x="8430768" y="2788920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13</a:t>
            </a:r>
            <a:endParaRPr lang="en-US" sz="1000" dirty="0"/>
          </a:p>
        </p:txBody>
      </p:sp>
      <p:sp>
        <p:nvSpPr>
          <p:cNvPr id="50" name="Shape 48"/>
          <p:cNvSpPr/>
          <p:nvPr/>
        </p:nvSpPr>
        <p:spPr>
          <a:xfrm>
            <a:off x="5138928" y="3200400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5138928" y="3200400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100" dirty="0"/>
          </a:p>
        </p:txBody>
      </p:sp>
      <p:sp>
        <p:nvSpPr>
          <p:cNvPr id="52" name="Text 50"/>
          <p:cNvSpPr/>
          <p:nvPr/>
        </p:nvSpPr>
        <p:spPr>
          <a:xfrm>
            <a:off x="5605272" y="3255264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 &amp; Risk Management</a:t>
            </a:r>
            <a:endParaRPr lang="en-US" sz="1200" dirty="0"/>
          </a:p>
        </p:txBody>
      </p:sp>
      <p:sp>
        <p:nvSpPr>
          <p:cNvPr id="53" name="Text 51"/>
          <p:cNvSpPr/>
          <p:nvPr/>
        </p:nvSpPr>
        <p:spPr>
          <a:xfrm>
            <a:off x="8430768" y="3255264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14</a:t>
            </a:r>
            <a:endParaRPr lang="en-US" sz="1000" dirty="0"/>
          </a:p>
        </p:txBody>
      </p:sp>
      <p:sp>
        <p:nvSpPr>
          <p:cNvPr id="54" name="Shape 52"/>
          <p:cNvSpPr/>
          <p:nvPr/>
        </p:nvSpPr>
        <p:spPr>
          <a:xfrm>
            <a:off x="5138928" y="3666744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5138928" y="3666744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100" dirty="0"/>
          </a:p>
        </p:txBody>
      </p:sp>
      <p:sp>
        <p:nvSpPr>
          <p:cNvPr id="56" name="Text 54"/>
          <p:cNvSpPr/>
          <p:nvPr/>
        </p:nvSpPr>
        <p:spPr>
          <a:xfrm>
            <a:off x="5605272" y="3721608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Impact &amp; Limitations</a:t>
            </a:r>
            <a:endParaRPr lang="en-US" sz="1200" dirty="0"/>
          </a:p>
        </p:txBody>
      </p:sp>
      <p:sp>
        <p:nvSpPr>
          <p:cNvPr id="57" name="Text 55"/>
          <p:cNvSpPr/>
          <p:nvPr/>
        </p:nvSpPr>
        <p:spPr>
          <a:xfrm>
            <a:off x="8430768" y="3721608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15</a:t>
            </a:r>
            <a:endParaRPr lang="en-US" sz="1000" dirty="0"/>
          </a:p>
        </p:txBody>
      </p:sp>
      <p:sp>
        <p:nvSpPr>
          <p:cNvPr id="58" name="Shape 56"/>
          <p:cNvSpPr/>
          <p:nvPr/>
        </p:nvSpPr>
        <p:spPr>
          <a:xfrm>
            <a:off x="5138928" y="413308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9" name="Text 57"/>
          <p:cNvSpPr/>
          <p:nvPr/>
        </p:nvSpPr>
        <p:spPr>
          <a:xfrm>
            <a:off x="5138928" y="4133088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100" dirty="0"/>
          </a:p>
        </p:txBody>
      </p:sp>
      <p:sp>
        <p:nvSpPr>
          <p:cNvPr id="60" name="Text 58"/>
          <p:cNvSpPr/>
          <p:nvPr/>
        </p:nvSpPr>
        <p:spPr>
          <a:xfrm>
            <a:off x="5605272" y="4187952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00" dirty="0"/>
          </a:p>
        </p:txBody>
      </p:sp>
      <p:sp>
        <p:nvSpPr>
          <p:cNvPr id="61" name="Text 59"/>
          <p:cNvSpPr/>
          <p:nvPr/>
        </p:nvSpPr>
        <p:spPr>
          <a:xfrm>
            <a:off x="8430768" y="4187952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16</a:t>
            </a:r>
            <a:endParaRPr lang="en-US" sz="1000" dirty="0"/>
          </a:p>
        </p:txBody>
      </p:sp>
      <p:sp>
        <p:nvSpPr>
          <p:cNvPr id="62" name="Shape 60"/>
          <p:cNvSpPr/>
          <p:nvPr/>
        </p:nvSpPr>
        <p:spPr>
          <a:xfrm>
            <a:off x="5138928" y="4599432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61"/>
          <p:cNvSpPr/>
          <p:nvPr/>
        </p:nvSpPr>
        <p:spPr>
          <a:xfrm>
            <a:off x="5138928" y="4599432"/>
            <a:ext cx="38404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100" dirty="0"/>
          </a:p>
        </p:txBody>
      </p:sp>
      <p:sp>
        <p:nvSpPr>
          <p:cNvPr id="64" name="Text 62"/>
          <p:cNvSpPr/>
          <p:nvPr/>
        </p:nvSpPr>
        <p:spPr>
          <a:xfrm>
            <a:off x="5605272" y="4654296"/>
            <a:ext cx="22768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65" name="Text 63"/>
          <p:cNvSpPr/>
          <p:nvPr/>
        </p:nvSpPr>
        <p:spPr>
          <a:xfrm>
            <a:off x="8430768" y="4654296"/>
            <a:ext cx="566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17</a:t>
            </a:r>
            <a:endParaRPr lang="en-US" sz="1000" dirty="0"/>
          </a:p>
        </p:txBody>
      </p:sp>
      <p:sp>
        <p:nvSpPr>
          <p:cNvPr id="66" name="Shape 64"/>
          <p:cNvSpPr/>
          <p:nvPr/>
        </p:nvSpPr>
        <p:spPr>
          <a:xfrm>
            <a:off x="4983480" y="1225296"/>
            <a:ext cx="36576" cy="3840480"/>
          </a:xfrm>
          <a:prstGeom prst="rect">
            <a:avLst/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0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 Chose This Research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02920" y="1152144"/>
            <a:ext cx="832104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554480" y="2145323"/>
            <a:ext cx="1463040" cy="1463040"/>
          </a:xfrm>
          <a:prstGeom prst="ellipse">
            <a:avLst/>
          </a:prstGeom>
          <a:solidFill>
            <a:srgbClr val="0D9488">
              <a:alpha val="85000"/>
            </a:srgbClr>
          </a:solidFill>
          <a:ln w="254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589649" y="2218475"/>
            <a:ext cx="1463040" cy="1389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dirty="0">
                <a:solidFill>
                  <a:srgbClr val="000000"/>
                </a:solidFill>
              </a:rPr>
              <a:t>🔐</a:t>
            </a:r>
            <a:endParaRPr lang="en-US" sz="3600" dirty="0"/>
          </a:p>
        </p:txBody>
      </p:sp>
      <p:sp>
        <p:nvSpPr>
          <p:cNvPr id="8" name="Shape 6"/>
          <p:cNvSpPr/>
          <p:nvPr/>
        </p:nvSpPr>
        <p:spPr>
          <a:xfrm>
            <a:off x="425548" y="2697480"/>
            <a:ext cx="841248" cy="786384"/>
          </a:xfrm>
          <a:prstGeom prst="roundRect">
            <a:avLst>
              <a:gd name="adj" fmla="val 9302"/>
            </a:avLst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25548" y="2676378"/>
            <a:ext cx="841248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🏦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Banking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758952" y="1358939"/>
            <a:ext cx="841248" cy="786384"/>
          </a:xfrm>
          <a:prstGeom prst="roundRect">
            <a:avLst>
              <a:gd name="adj" fmla="val 9302"/>
            </a:avLst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3723" y="1271016"/>
            <a:ext cx="841248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🏥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758952" y="3999445"/>
            <a:ext cx="841248" cy="786384"/>
          </a:xfrm>
          <a:prstGeom prst="roundRect">
            <a:avLst>
              <a:gd name="adj" fmla="val 9302"/>
            </a:avLst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73723" y="3936140"/>
            <a:ext cx="841248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🛒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</a:t>
            </a:r>
            <a:endParaRPr lang="en-US" sz="900" dirty="0"/>
          </a:p>
        </p:txBody>
      </p:sp>
      <p:sp>
        <p:nvSpPr>
          <p:cNvPr id="14" name="Shape 12"/>
          <p:cNvSpPr/>
          <p:nvPr/>
        </p:nvSpPr>
        <p:spPr>
          <a:xfrm>
            <a:off x="2829013" y="1373007"/>
            <a:ext cx="841248" cy="786384"/>
          </a:xfrm>
          <a:prstGeom prst="roundRect">
            <a:avLst>
              <a:gd name="adj" fmla="val 9302"/>
            </a:avLst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829013" y="1271016"/>
            <a:ext cx="841248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2864182" y="3999445"/>
            <a:ext cx="841248" cy="786384"/>
          </a:xfrm>
          <a:prstGeom prst="roundRect">
            <a:avLst>
              <a:gd name="adj" fmla="val 9302"/>
            </a:avLst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864182" y="3984674"/>
            <a:ext cx="841248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🏛️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3249637" y="2734056"/>
            <a:ext cx="841248" cy="786384"/>
          </a:xfrm>
          <a:prstGeom prst="roundRect">
            <a:avLst>
              <a:gd name="adj" fmla="val 9302"/>
            </a:avLst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249637" y="2697480"/>
            <a:ext cx="841248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📱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4453128" y="1271016"/>
            <a:ext cx="437083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increasingly rely on web applications every single day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462272" y="1773936"/>
            <a:ext cx="437083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Users share financial, personal and health data online — often without fully understanding the risks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4462272" y="2313432"/>
            <a:ext cx="437083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Cyberattacks and data breaches continue to rise across the UK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462272" y="2860665"/>
            <a:ext cx="437083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Despite GDPR (2018), many users still hesitate to trust online services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453128" y="3517626"/>
            <a:ext cx="437083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UK-specific, post-GDPR study has ranked which trust factors matter most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535424" y="4273765"/>
            <a:ext cx="4370832" cy="512064"/>
          </a:xfrm>
          <a:prstGeom prst="roundRect">
            <a:avLst>
              <a:gd name="adj" fmla="val 14286"/>
            </a:avLst>
          </a:prstGeom>
          <a:solidFill>
            <a:srgbClr val="0D9488">
              <a:alpha val="90000"/>
            </a:srgbClr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81728" y="4279392"/>
            <a:ext cx="422452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Which factors most influence user trust, and how can that knowledge shape better UK web applications?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 RESEARCH CONTEXT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UK Digital Trust Landscape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243584"/>
            <a:ext cx="2633472" cy="1920240"/>
          </a:xfrm>
          <a:prstGeom prst="roundRect">
            <a:avLst>
              <a:gd name="adj" fmla="val 5714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263347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9.3B</a:t>
            </a:r>
            <a:endParaRPr lang="en-US" sz="3600" dirty="0"/>
          </a:p>
        </p:txBody>
      </p:sp>
      <p:sp>
        <p:nvSpPr>
          <p:cNvPr id="7" name="Text 5"/>
          <p:cNvSpPr/>
          <p:nvPr/>
        </p:nvSpPr>
        <p:spPr>
          <a:xfrm>
            <a:off x="594360" y="1993392"/>
            <a:ext cx="245059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payments by UK adults in 2023 alone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02920" y="2926080"/>
            <a:ext cx="2633472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Finance, 2024 [7]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3300984" y="1243584"/>
            <a:ext cx="2633472" cy="1920240"/>
          </a:xfrm>
          <a:prstGeom prst="roundRect">
            <a:avLst>
              <a:gd name="adj" fmla="val 5714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00984" y="1335024"/>
            <a:ext cx="263347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35M</a:t>
            </a:r>
            <a:endParaRPr lang="en-US" sz="3600" dirty="0"/>
          </a:p>
        </p:txBody>
      </p:sp>
      <p:sp>
        <p:nvSpPr>
          <p:cNvPr id="11" name="Text 9"/>
          <p:cNvSpPr/>
          <p:nvPr/>
        </p:nvSpPr>
        <p:spPr>
          <a:xfrm>
            <a:off x="3392424" y="1993392"/>
            <a:ext cx="245059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App registered users by early 2025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3300984" y="2926080"/>
            <a:ext cx="2633472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Digital, 2025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6099048" y="1243584"/>
            <a:ext cx="2633472" cy="1920240"/>
          </a:xfrm>
          <a:prstGeom prst="roundRect">
            <a:avLst>
              <a:gd name="adj" fmla="val 5714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099048" y="1335024"/>
            <a:ext cx="263347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57%</a:t>
            </a:r>
            <a:endParaRPr lang="en-US" sz="3600" dirty="0"/>
          </a:p>
        </p:txBody>
      </p:sp>
      <p:sp>
        <p:nvSpPr>
          <p:cNvPr id="15" name="Text 13"/>
          <p:cNvSpPr/>
          <p:nvPr/>
        </p:nvSpPr>
        <p:spPr>
          <a:xfrm>
            <a:off x="6190488" y="1993392"/>
            <a:ext cx="245059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Consumers experienced web access or security issues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6099048" y="2926080"/>
            <a:ext cx="2633472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Thales Digital Trust Index [1], 2024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502920" y="3273552"/>
            <a:ext cx="83210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applications now support banking, healthcare, education, government and retail in the UK [1], [4]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02920" y="3639312"/>
            <a:ext cx="83210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Increasing digital adoption has heightened concerns surrounding privacy, security and trust [9], [10]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02920" y="4005072"/>
            <a:ext cx="83210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(2018) [19] strengthened legal data protection but consumer trust remains fragile and inconsistent [5], [6]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02920" y="4370832"/>
            <a:ext cx="83210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trust frameworks (TAM [2], McKnight [12]) were developed pre-GDPR and do not reflect today's legal landscape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 RESEARCH PROBLEM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 No Prior Study Has Filled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02920" y="1207008"/>
            <a:ext cx="3108960" cy="438912"/>
          </a:xfrm>
          <a:prstGeom prst="roundRect">
            <a:avLst>
              <a:gd name="adj" fmla="val 16667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207008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of Web Applications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02920" y="1645920"/>
            <a:ext cx="31089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502920" y="1828800"/>
            <a:ext cx="3108960" cy="438912"/>
          </a:xfrm>
          <a:prstGeom prst="roundRect">
            <a:avLst>
              <a:gd name="adj" fmla="val 16667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1828800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Greater Collection of Personal Data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02920" y="2267712"/>
            <a:ext cx="31089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502920" y="2450592"/>
            <a:ext cx="3108960" cy="438912"/>
          </a:xfrm>
          <a:prstGeom prst="roundRect">
            <a:avLst>
              <a:gd name="adj" fmla="val 16667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20" y="2450592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&amp; Security Concerns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02920" y="2889504"/>
            <a:ext cx="31089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02920" y="3072384"/>
            <a:ext cx="3108960" cy="438912"/>
          </a:xfrm>
          <a:prstGeom prst="roundRect">
            <a:avLst>
              <a:gd name="adj" fmla="val 16667"/>
            </a:avLst>
          </a:prstGeom>
          <a:solidFill>
            <a:srgbClr val="B0BEC5"/>
          </a:solidFill>
          <a:ln w="12700">
            <a:solidFill>
              <a:srgbClr val="B0BEC5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02920" y="3072384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Trust Models (Pre-GDPR)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02920" y="3511296"/>
            <a:ext cx="31089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502920" y="3694176"/>
            <a:ext cx="3108960" cy="438912"/>
          </a:xfrm>
          <a:prstGeom prst="roundRect">
            <a:avLst>
              <a:gd name="adj" fmla="val 16667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02920" y="3694176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02920" y="4133088"/>
            <a:ext cx="31089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502920" y="4315968"/>
            <a:ext cx="3108960" cy="438912"/>
          </a:xfrm>
          <a:prstGeom prst="roundRect">
            <a:avLst>
              <a:gd name="adj" fmla="val 16667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2920" y="4315968"/>
            <a:ext cx="31089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 for a New UK Framework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3840480" y="1207008"/>
            <a:ext cx="4956048" cy="1353312"/>
          </a:xfrm>
          <a:prstGeom prst="roundRect">
            <a:avLst>
              <a:gd name="adj" fmla="val 6757"/>
            </a:avLst>
          </a:prstGeom>
          <a:solidFill>
            <a:srgbClr val="0D2137"/>
          </a:solidFill>
          <a:ln w="254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931920" y="1261872"/>
            <a:ext cx="477316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3931920" y="1572768"/>
            <a:ext cx="4773168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currently no empirically validated, UK-specific, post-GDPR framework that identifies and ranks the trust factors influencing user trust across multiple web application sectors [25], [27], [28].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3840480" y="2743200"/>
            <a:ext cx="1591056" cy="2212848"/>
          </a:xfrm>
          <a:prstGeom prst="roundRect">
            <a:avLst>
              <a:gd name="adj" fmla="val 5747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840480" y="2798064"/>
            <a:ext cx="159105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📖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3913632" y="3200400"/>
            <a:ext cx="14447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Theoretical Gap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3913632" y="3474720"/>
            <a:ext cx="144475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McKnight [12] (2002) and TAM [2] (1989) predate GDPR and smartphones. Structural Assurance untested under mandatory regulatory protection [27].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5541264" y="2743200"/>
            <a:ext cx="1591056" cy="2212848"/>
          </a:xfrm>
          <a:prstGeom prst="roundRect">
            <a:avLst>
              <a:gd name="adj" fmla="val 5747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541264" y="2798064"/>
            <a:ext cx="159105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📊</a:t>
            </a:r>
            <a:endParaRPr lang="en-US" sz="2000" dirty="0"/>
          </a:p>
        </p:txBody>
      </p:sp>
      <p:sp>
        <p:nvSpPr>
          <p:cNvPr id="31" name="Text 29"/>
          <p:cNvSpPr/>
          <p:nvPr/>
        </p:nvSpPr>
        <p:spPr>
          <a:xfrm>
            <a:off x="5614416" y="3200400"/>
            <a:ext cx="14447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Empirical Gap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5614416" y="3474720"/>
            <a:ext cx="144475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UK study has measured trust across multiple sectors. Goodman et al. [15] (2025, n=1,200) covered only health data, not web applications broadly.</a:t>
            </a:r>
            <a:endParaRPr lang="en-US" sz="950" dirty="0"/>
          </a:p>
        </p:txBody>
      </p:sp>
      <p:sp>
        <p:nvSpPr>
          <p:cNvPr id="33" name="Shape 31"/>
          <p:cNvSpPr/>
          <p:nvPr/>
        </p:nvSpPr>
        <p:spPr>
          <a:xfrm>
            <a:off x="7242048" y="2743200"/>
            <a:ext cx="1591056" cy="2212848"/>
          </a:xfrm>
          <a:prstGeom prst="roundRect">
            <a:avLst>
              <a:gd name="adj" fmla="val 5747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7242048" y="2798064"/>
            <a:ext cx="159105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🔧</a:t>
            </a:r>
            <a:endParaRPr lang="en-US" sz="2000" dirty="0"/>
          </a:p>
        </p:txBody>
      </p:sp>
      <p:sp>
        <p:nvSpPr>
          <p:cNvPr id="35" name="Text 33"/>
          <p:cNvSpPr/>
          <p:nvPr/>
        </p:nvSpPr>
        <p:spPr>
          <a:xfrm>
            <a:off x="7315200" y="3200400"/>
            <a:ext cx="14447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Practical Gap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7315200" y="3474720"/>
            <a:ext cx="1444752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developers rely on industry heuristics. No evidence-based, UK-calibrated guidance exists [16], [25]. Bélanger &amp; Crossler [25] explicitly call for non-US IS research.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 RESEARCH AIM &amp; OBJECTIVES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Five SMART Objectives</a:t>
            </a:r>
            <a:endParaRPr lang="en-US" sz="2500" dirty="0"/>
          </a:p>
        </p:txBody>
      </p:sp>
      <p:sp>
        <p:nvSpPr>
          <p:cNvPr id="5" name="Shape 3"/>
          <p:cNvSpPr/>
          <p:nvPr/>
        </p:nvSpPr>
        <p:spPr>
          <a:xfrm>
            <a:off x="502920" y="1152144"/>
            <a:ext cx="8321040" cy="658368"/>
          </a:xfrm>
          <a:prstGeom prst="roundRect">
            <a:avLst>
              <a:gd name="adj" fmla="val 13889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21792" y="1188720"/>
            <a:ext cx="813816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identify and rank the factors influencing UK adults' trust in web applications, examine whether GDPR awareness moderates the Privacy Paradox [9], and develop a Trust-by-Design Framework grounded in McKnight et al.'s [12] Structural Assurance construct.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502920" y="1938528"/>
            <a:ext cx="512064" cy="475488"/>
          </a:xfrm>
          <a:prstGeom prst="roundRect">
            <a:avLst>
              <a:gd name="adj" fmla="val 1153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02920" y="1938528"/>
            <a:ext cx="512064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15568" y="1993392"/>
            <a:ext cx="6858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Systematically review trust literature — TAM [2], UTAUT [3], McKnight [12], Privacy Paradox [9], GDPR [19] — to identify theoretical and empirical gaps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502920" y="2542032"/>
            <a:ext cx="512064" cy="475488"/>
          </a:xfrm>
          <a:prstGeom prst="roundRect">
            <a:avLst>
              <a:gd name="adj" fmla="val 1153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2542032"/>
            <a:ext cx="512064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115568" y="2596896"/>
            <a:ext cx="6858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and validate a survey instrument adapted from McKnight [12], Corritore [8], Zieglmeier &amp; Lehene [14], and Prince et al. [21]; confirm reliability via pilot study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3145536"/>
            <a:ext cx="512064" cy="475488"/>
          </a:xfrm>
          <a:prstGeom prst="roundRect">
            <a:avLst>
              <a:gd name="adj" fmla="val 1153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2920" y="3145536"/>
            <a:ext cx="512064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115568" y="3200400"/>
            <a:ext cx="6858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and rank which of 18 trust factors most strongly and independently predict overall trust (n = 180–220 UK adults, multiple regression, SPSS)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046720" y="3182112"/>
            <a:ext cx="768096" cy="384048"/>
          </a:xfrm>
          <a:prstGeom prst="roundRect">
            <a:avLst>
              <a:gd name="adj" fmla="val 14286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046720" y="3182112"/>
            <a:ext cx="768096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H1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502920" y="3749040"/>
            <a:ext cx="512064" cy="475488"/>
          </a:xfrm>
          <a:prstGeom prst="roundRect">
            <a:avLst>
              <a:gd name="adj" fmla="val 1153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2920" y="3749040"/>
            <a:ext cx="512064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1115568" y="3803904"/>
            <a:ext cx="6858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whether GDPR awareness moderates the relationship between privacy concern and trust behaviour — testing the Privacy Paradox [9], [17], [18]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8046720" y="3785616"/>
            <a:ext cx="768096" cy="384048"/>
          </a:xfrm>
          <a:prstGeom prst="roundRect">
            <a:avLst>
              <a:gd name="adj" fmla="val 14286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046720" y="3785616"/>
            <a:ext cx="768096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H2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502920" y="4352544"/>
            <a:ext cx="512064" cy="475488"/>
          </a:xfrm>
          <a:prstGeom prst="roundRect">
            <a:avLst>
              <a:gd name="adj" fmla="val 11538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02920" y="4352544"/>
            <a:ext cx="512064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1115568" y="4407408"/>
            <a:ext cx="68580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trust scores across six web application sectors and develop a three-layer Trust-by-Design Framework from the empirical findings [13], [14]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8046720" y="4389120"/>
            <a:ext cx="768096" cy="384048"/>
          </a:xfrm>
          <a:prstGeom prst="roundRect">
            <a:avLst>
              <a:gd name="adj" fmla="val 14286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8046720" y="4389120"/>
            <a:ext cx="768096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H3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0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 LITERATURE REVIEW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Review of Key Theories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02920" y="1207008"/>
            <a:ext cx="1463040" cy="365760"/>
          </a:xfrm>
          <a:prstGeom prst="rect">
            <a:avLst/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207008"/>
            <a:ext cx="1463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1965960" y="1207008"/>
            <a:ext cx="1828800" cy="365760"/>
          </a:xfrm>
          <a:prstGeom prst="rect">
            <a:avLst/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965960" y="1207008"/>
            <a:ext cx="1828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Author(s)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3794760" y="1207008"/>
            <a:ext cx="2743200" cy="365760"/>
          </a:xfrm>
          <a:prstGeom prst="rect">
            <a:avLst/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794760" y="1207008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Contribution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537960" y="1207008"/>
            <a:ext cx="2331720" cy="365760"/>
          </a:xfrm>
          <a:prstGeom prst="rect">
            <a:avLst/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37960" y="1207008"/>
            <a:ext cx="2331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1572768"/>
            <a:ext cx="146304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57784" y="1591056"/>
            <a:ext cx="1371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TAM [2]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1965960" y="1572768"/>
            <a:ext cx="182880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020824" y="1591056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Davis, 1989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794760" y="1572768"/>
            <a:ext cx="274320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849624" y="1591056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acceptance driven by usefulness and ease of use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537960" y="1572768"/>
            <a:ext cx="233172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92824" y="1591056"/>
            <a:ext cx="2240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treated as secondary; not designed for data disclosure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502920" y="2084832"/>
            <a:ext cx="146304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57784" y="2103120"/>
            <a:ext cx="1371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UTAUT [3]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1965960" y="2084832"/>
            <a:ext cx="182880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2020824" y="2103120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Venkatesh et al., 2003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3794760" y="2084832"/>
            <a:ext cx="274320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849624" y="2103120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Integrates 8 adoption models; explains 70% of intention variance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6537960" y="2084832"/>
            <a:ext cx="233172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592824" y="2103120"/>
            <a:ext cx="2240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peripheral; designed for workplace, not consumer contexts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502920" y="2596896"/>
            <a:ext cx="146304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57784" y="2615184"/>
            <a:ext cx="1371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McKnight et al. [12]</a:t>
            </a:r>
            <a:endParaRPr lang="en-US" sz="1150" dirty="0"/>
          </a:p>
        </p:txBody>
      </p:sp>
      <p:sp>
        <p:nvSpPr>
          <p:cNvPr id="31" name="Shape 29"/>
          <p:cNvSpPr/>
          <p:nvPr/>
        </p:nvSpPr>
        <p:spPr>
          <a:xfrm>
            <a:off x="1965960" y="2596896"/>
            <a:ext cx="182880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2020824" y="2615184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McKnight, 2002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3794760" y="2596896"/>
            <a:ext cx="274320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3849624" y="2615184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Multi-dimensional trust: Trusting Beliefs + Structural Assurance</a:t>
            </a:r>
            <a:endParaRPr lang="en-US" sz="1050" dirty="0"/>
          </a:p>
        </p:txBody>
      </p:sp>
      <p:sp>
        <p:nvSpPr>
          <p:cNvPr id="35" name="Shape 33"/>
          <p:cNvSpPr/>
          <p:nvPr/>
        </p:nvSpPr>
        <p:spPr>
          <a:xfrm>
            <a:off x="6537960" y="2596896"/>
            <a:ext cx="233172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592824" y="2615184"/>
            <a:ext cx="2240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Pre-GDPR; not re-validated in legally mandated trust contexts</a:t>
            </a:r>
            <a:endParaRPr lang="en-US" sz="1050" dirty="0"/>
          </a:p>
        </p:txBody>
      </p:sp>
      <p:sp>
        <p:nvSpPr>
          <p:cNvPr id="37" name="Shape 35"/>
          <p:cNvSpPr/>
          <p:nvPr/>
        </p:nvSpPr>
        <p:spPr>
          <a:xfrm>
            <a:off x="502920" y="3108960"/>
            <a:ext cx="146304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57784" y="3127248"/>
            <a:ext cx="1371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Corritore et al. [8]</a:t>
            </a:r>
            <a:endParaRPr lang="en-US" sz="1150" dirty="0"/>
          </a:p>
        </p:txBody>
      </p:sp>
      <p:sp>
        <p:nvSpPr>
          <p:cNvPr id="39" name="Shape 37"/>
          <p:cNvSpPr/>
          <p:nvPr/>
        </p:nvSpPr>
        <p:spPr>
          <a:xfrm>
            <a:off x="1965960" y="3108960"/>
            <a:ext cx="182880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2020824" y="3127248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Corritore, 2003</a:t>
            </a:r>
            <a:endParaRPr lang="en-US" sz="1050" dirty="0"/>
          </a:p>
        </p:txBody>
      </p:sp>
      <p:sp>
        <p:nvSpPr>
          <p:cNvPr id="41" name="Shape 39"/>
          <p:cNvSpPr/>
          <p:nvPr/>
        </p:nvSpPr>
        <p:spPr>
          <a:xfrm>
            <a:off x="3794760" y="3108960"/>
            <a:ext cx="274320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3849624" y="3127248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Credibility, ease of use and risk as online trust antecedents</a:t>
            </a:r>
            <a:endParaRPr lang="en-US" sz="1050" dirty="0"/>
          </a:p>
        </p:txBody>
      </p:sp>
      <p:sp>
        <p:nvSpPr>
          <p:cNvPr id="43" name="Shape 41"/>
          <p:cNvSpPr/>
          <p:nvPr/>
        </p:nvSpPr>
        <p:spPr>
          <a:xfrm>
            <a:off x="6537960" y="3108960"/>
            <a:ext cx="2331720" cy="475488"/>
          </a:xfrm>
          <a:prstGeom prst="rect">
            <a:avLst/>
          </a:prstGeom>
          <a:solidFill>
            <a:srgbClr val="E8F4F0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592824" y="3127248"/>
            <a:ext cx="2240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UK evidence; predates GDPR and mobile-first design</a:t>
            </a:r>
            <a:endParaRPr lang="en-US" sz="1050" dirty="0"/>
          </a:p>
        </p:txBody>
      </p:sp>
      <p:sp>
        <p:nvSpPr>
          <p:cNvPr id="45" name="Shape 43"/>
          <p:cNvSpPr/>
          <p:nvPr/>
        </p:nvSpPr>
        <p:spPr>
          <a:xfrm>
            <a:off x="502920" y="3621024"/>
            <a:ext cx="146304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557784" y="3639312"/>
            <a:ext cx="1371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Studies [4][5][6]</a:t>
            </a:r>
            <a:endParaRPr lang="en-US" sz="1150" dirty="0"/>
          </a:p>
        </p:txBody>
      </p:sp>
      <p:sp>
        <p:nvSpPr>
          <p:cNvPr id="47" name="Shape 45"/>
          <p:cNvSpPr/>
          <p:nvPr/>
        </p:nvSpPr>
        <p:spPr>
          <a:xfrm>
            <a:off x="1965960" y="3621024"/>
            <a:ext cx="182880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2020824" y="3639312"/>
            <a:ext cx="1737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Fox; Kulyk; Aridor</a:t>
            </a:r>
            <a:endParaRPr lang="en-US" sz="1050" dirty="0"/>
          </a:p>
        </p:txBody>
      </p:sp>
      <p:sp>
        <p:nvSpPr>
          <p:cNvPr id="49" name="Shape 47"/>
          <p:cNvSpPr/>
          <p:nvPr/>
        </p:nvSpPr>
        <p:spPr>
          <a:xfrm>
            <a:off x="3794760" y="3621024"/>
            <a:ext cx="274320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3849624" y="3639312"/>
            <a:ext cx="26517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labels improve control perception; GDPR raises awareness</a:t>
            </a:r>
            <a:endParaRPr lang="en-US" sz="1050" dirty="0"/>
          </a:p>
        </p:txBody>
      </p:sp>
      <p:sp>
        <p:nvSpPr>
          <p:cNvPr id="51" name="Shape 49"/>
          <p:cNvSpPr/>
          <p:nvPr/>
        </p:nvSpPr>
        <p:spPr>
          <a:xfrm>
            <a:off x="6537960" y="3621024"/>
            <a:ext cx="2331720" cy="475488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6592824" y="3639312"/>
            <a:ext cx="2240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findings; compliance alone does not reliably build trust</a:t>
            </a:r>
            <a:endParaRPr lang="en-US" sz="1050" dirty="0"/>
          </a:p>
        </p:txBody>
      </p:sp>
      <p:sp>
        <p:nvSpPr>
          <p:cNvPr id="53" name="Text 51"/>
          <p:cNvSpPr/>
          <p:nvPr/>
        </p:nvSpPr>
        <p:spPr>
          <a:xfrm>
            <a:off x="502920" y="4224528"/>
            <a:ext cx="3657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Findings from the Literature</a:t>
            </a:r>
            <a:endParaRPr lang="en-US" sz="1200" dirty="0"/>
          </a:p>
        </p:txBody>
      </p:sp>
      <p:sp>
        <p:nvSpPr>
          <p:cNvPr id="54" name="Text 52"/>
          <p:cNvSpPr/>
          <p:nvPr/>
        </p:nvSpPr>
        <p:spPr>
          <a:xfrm>
            <a:off x="502920" y="4517136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is multidimensional</a:t>
            </a:r>
            <a:endParaRPr lang="en-US" sz="1200" dirty="0"/>
          </a:p>
        </p:txBody>
      </p:sp>
      <p:sp>
        <p:nvSpPr>
          <p:cNvPr id="55" name="Text 53"/>
          <p:cNvSpPr/>
          <p:nvPr/>
        </p:nvSpPr>
        <p:spPr>
          <a:xfrm>
            <a:off x="2221992" y="4517136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signals matter</a:t>
            </a:r>
            <a:endParaRPr lang="en-US" sz="1200" dirty="0"/>
          </a:p>
        </p:txBody>
      </p:sp>
      <p:sp>
        <p:nvSpPr>
          <p:cNvPr id="56" name="Text 54"/>
          <p:cNvSpPr/>
          <p:nvPr/>
        </p:nvSpPr>
        <p:spPr>
          <a:xfrm>
            <a:off x="3941064" y="4517136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indicators matter</a:t>
            </a:r>
            <a:endParaRPr lang="en-US" sz="1200" dirty="0"/>
          </a:p>
        </p:txBody>
      </p:sp>
      <p:sp>
        <p:nvSpPr>
          <p:cNvPr id="57" name="Text 55"/>
          <p:cNvSpPr/>
          <p:nvPr/>
        </p:nvSpPr>
        <p:spPr>
          <a:xfrm>
            <a:off x="5660136" y="4517136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Reputation influences trust</a:t>
            </a:r>
            <a:endParaRPr lang="en-US" sz="1200" dirty="0"/>
          </a:p>
        </p:txBody>
      </p:sp>
      <p:sp>
        <p:nvSpPr>
          <p:cNvPr id="58" name="Text 56"/>
          <p:cNvSpPr/>
          <p:nvPr/>
        </p:nvSpPr>
        <p:spPr>
          <a:xfrm>
            <a:off x="7379208" y="4517136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design affects credibility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 RESEARCH GAP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Literature is Missing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02920" y="1225296"/>
            <a:ext cx="3108960" cy="402336"/>
          </a:xfrm>
          <a:prstGeom prst="roundRect">
            <a:avLst>
              <a:gd name="adj" fmla="val 13636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225296"/>
            <a:ext cx="31089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Thousands of Trust Studies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02920" y="1627632"/>
            <a:ext cx="310896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640080" y="1755648"/>
            <a:ext cx="2834640" cy="402336"/>
          </a:xfrm>
          <a:prstGeom prst="roundRect">
            <a:avLst>
              <a:gd name="adj" fmla="val 13636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1755648"/>
            <a:ext cx="28346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Acceptance Models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02920" y="2157984"/>
            <a:ext cx="310896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777240" y="2286000"/>
            <a:ext cx="2560320" cy="402336"/>
          </a:xfrm>
          <a:prstGeom prst="roundRect">
            <a:avLst>
              <a:gd name="adj" fmla="val 13636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77240" y="2286000"/>
            <a:ext cx="256032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Trust Frameworks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02920" y="2688336"/>
            <a:ext cx="310896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914400" y="2816352"/>
            <a:ext cx="2286000" cy="402336"/>
          </a:xfrm>
          <a:prstGeom prst="roundRect">
            <a:avLst>
              <a:gd name="adj" fmla="val 13636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914400" y="2816352"/>
            <a:ext cx="22860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&amp; GDPR Studies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02920" y="3218688"/>
            <a:ext cx="310896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1051560" y="3346704"/>
            <a:ext cx="2011680" cy="402336"/>
          </a:xfrm>
          <a:prstGeom prst="roundRect">
            <a:avLst>
              <a:gd name="adj" fmla="val 13636"/>
            </a:avLst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51560" y="3346704"/>
            <a:ext cx="20116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Context Only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02920" y="3749040"/>
            <a:ext cx="310896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1188720" y="3877056"/>
            <a:ext cx="1737360" cy="402336"/>
          </a:xfrm>
          <a:prstGeom prst="roundRect">
            <a:avLst>
              <a:gd name="adj" fmla="val 13636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188720" y="3877056"/>
            <a:ext cx="17373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⚡ Research Gap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02920" y="4279392"/>
            <a:ext cx="310896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1325880" y="4407408"/>
            <a:ext cx="1463040" cy="402336"/>
          </a:xfrm>
          <a:prstGeom prst="roundRect">
            <a:avLst>
              <a:gd name="adj" fmla="val 13636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325880" y="4407408"/>
            <a:ext cx="14630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✦ This Study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3858768" y="1188720"/>
            <a:ext cx="4974336" cy="3511296"/>
          </a:xfrm>
          <a:prstGeom prst="roundRect">
            <a:avLst>
              <a:gd name="adj" fmla="val 3125"/>
            </a:avLst>
          </a:prstGeom>
          <a:solidFill>
            <a:srgbClr val="0A1828"/>
          </a:solidFill>
          <a:ln w="127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005072" y="1280160"/>
            <a:ext cx="466344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Literature Lacks: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4005072" y="1691640"/>
            <a:ext cx="4681728" cy="438912"/>
          </a:xfrm>
          <a:prstGeom prst="roundRect">
            <a:avLst>
              <a:gd name="adj" fmla="val 1458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059936" y="1709928"/>
            <a:ext cx="45720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</a:t>
            </a: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UK-specific post-GDPR empirical evidence on trust factors [25], [27]</a:t>
            </a:r>
            <a:endParaRPr lang="en-US" sz="1150" dirty="0"/>
          </a:p>
        </p:txBody>
      </p:sp>
      <p:sp>
        <p:nvSpPr>
          <p:cNvPr id="29" name="Shape 27"/>
          <p:cNvSpPr/>
          <p:nvPr/>
        </p:nvSpPr>
        <p:spPr>
          <a:xfrm>
            <a:off x="4005072" y="2221992"/>
            <a:ext cx="4681728" cy="438912"/>
          </a:xfrm>
          <a:prstGeom prst="roundRect">
            <a:avLst>
              <a:gd name="adj" fmla="val 1458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059936" y="2240280"/>
            <a:ext cx="45720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</a:t>
            </a: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Multi-sector comparison of trust across different web application types [15]</a:t>
            </a:r>
            <a:endParaRPr lang="en-US" sz="1150" dirty="0"/>
          </a:p>
        </p:txBody>
      </p:sp>
      <p:sp>
        <p:nvSpPr>
          <p:cNvPr id="31" name="Shape 29"/>
          <p:cNvSpPr/>
          <p:nvPr/>
        </p:nvSpPr>
        <p:spPr>
          <a:xfrm>
            <a:off x="4005072" y="2752344"/>
            <a:ext cx="4681728" cy="438912"/>
          </a:xfrm>
          <a:prstGeom prst="roundRect">
            <a:avLst>
              <a:gd name="adj" fmla="val 1458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059936" y="2770632"/>
            <a:ext cx="45720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</a:t>
            </a: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Ranked identification of which trust signals matter most to UK users [16]</a:t>
            </a:r>
            <a:endParaRPr lang="en-US" sz="1150" dirty="0"/>
          </a:p>
        </p:txBody>
      </p:sp>
      <p:sp>
        <p:nvSpPr>
          <p:cNvPr id="33" name="Shape 31"/>
          <p:cNvSpPr/>
          <p:nvPr/>
        </p:nvSpPr>
        <p:spPr>
          <a:xfrm>
            <a:off x="4005072" y="3282696"/>
            <a:ext cx="4681728" cy="438912"/>
          </a:xfrm>
          <a:prstGeom prst="roundRect">
            <a:avLst>
              <a:gd name="adj" fmla="val 1458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059936" y="3300984"/>
            <a:ext cx="45720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</a:t>
            </a: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practical Trust-by-Design Framework for UK web developers [13], [14]</a:t>
            </a:r>
            <a:endParaRPr lang="en-US" sz="1150" dirty="0"/>
          </a:p>
        </p:txBody>
      </p:sp>
      <p:sp>
        <p:nvSpPr>
          <p:cNvPr id="35" name="Shape 33"/>
          <p:cNvSpPr/>
          <p:nvPr/>
        </p:nvSpPr>
        <p:spPr>
          <a:xfrm>
            <a:off x="4005072" y="3813048"/>
            <a:ext cx="4681728" cy="438912"/>
          </a:xfrm>
          <a:prstGeom prst="roundRect">
            <a:avLst>
              <a:gd name="adj" fmla="val 1458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059936" y="3831336"/>
            <a:ext cx="45720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</a:t>
            </a: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whether GDPR awareness moderates the Privacy Paradox [9], [17], [18]</a:t>
            </a:r>
            <a:endParaRPr lang="en-US" sz="1150" dirty="0"/>
          </a:p>
        </p:txBody>
      </p:sp>
      <p:sp>
        <p:nvSpPr>
          <p:cNvPr id="37" name="Shape 35"/>
          <p:cNvSpPr/>
          <p:nvPr/>
        </p:nvSpPr>
        <p:spPr>
          <a:xfrm>
            <a:off x="3858768" y="4608576"/>
            <a:ext cx="4974336" cy="402336"/>
          </a:xfrm>
          <a:prstGeom prst="roundRect">
            <a:avLst>
              <a:gd name="adj" fmla="val 18182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3931920" y="4626864"/>
            <a:ext cx="482803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addresses all five gaps simultaneously within a UK post-GDPR context.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  PROPOSED CONCEPTUAL FRAMEWORK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Variables and Relationships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2560320" cy="3474720"/>
          </a:xfrm>
          <a:prstGeom prst="roundRect">
            <a:avLst>
              <a:gd name="adj" fmla="val 4286"/>
            </a:avLst>
          </a:prstGeom>
          <a:solidFill>
            <a:srgbClr val="0D2137"/>
          </a:solidFill>
          <a:ln w="254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66928" y="1261872"/>
            <a:ext cx="2432304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Variables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640080" y="1664208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🔒  Privacy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640080" y="2011680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🛡️  Security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640080" y="2359152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🌐  Website Quality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640080" y="2706624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⭐  Reputation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640080" y="3054096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🏛️  Structural Assurance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640080" y="3401568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 Transparency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640080" y="3749040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🎨  Visual Design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640080" y="4096512"/>
            <a:ext cx="2286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⚙️  Ease of Use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3127248" y="2011680"/>
            <a:ext cx="7315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H1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681728" y="2487168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H2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↕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3977640" y="2395728"/>
            <a:ext cx="2651760" cy="841248"/>
          </a:xfrm>
          <a:prstGeom prst="roundRect">
            <a:avLst>
              <a:gd name="adj" fmla="val 10870"/>
            </a:avLst>
          </a:prstGeom>
          <a:solidFill>
            <a:srgbClr val="F59E0B">
              <a:alpha val="90000"/>
            </a:srgbClr>
          </a:solidFill>
          <a:ln w="25400">
            <a:solidFill>
              <a:srgbClr val="F59E0B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041648" y="2432304"/>
            <a:ext cx="2523744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⚡ Moderator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4041648" y="2670048"/>
            <a:ext cx="252374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Awareness [H2]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3127248" y="310896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H3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6720840" y="1188720"/>
            <a:ext cx="2103120" cy="1664208"/>
          </a:xfrm>
          <a:prstGeom prst="roundRect">
            <a:avLst>
              <a:gd name="adj" fmla="val 6593"/>
            </a:avLst>
          </a:prstGeom>
          <a:solidFill>
            <a:srgbClr val="0D9488"/>
          </a:solidFill>
          <a:ln w="25400">
            <a:solidFill>
              <a:srgbClr val="0F766E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784848" y="1261872"/>
            <a:ext cx="197510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Dependent Variable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6784848" y="1572768"/>
            <a:ext cx="1975104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Score</a:t>
            </a:r>
            <a:endParaRPr lang="en-US" sz="1700" dirty="0"/>
          </a:p>
        </p:txBody>
      </p:sp>
      <p:sp>
        <p:nvSpPr>
          <p:cNvPr id="24" name="Text 22"/>
          <p:cNvSpPr/>
          <p:nvPr/>
        </p:nvSpPr>
        <p:spPr>
          <a:xfrm>
            <a:off x="6784848" y="2212848"/>
            <a:ext cx="197510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(1–10 scale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sector)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6720840" y="2999232"/>
            <a:ext cx="2103120" cy="1682496"/>
          </a:xfrm>
          <a:prstGeom prst="roundRect">
            <a:avLst>
              <a:gd name="adj" fmla="val 6522"/>
            </a:avLst>
          </a:prstGeom>
          <a:solidFill>
            <a:srgbClr val="0D2137"/>
          </a:solidFill>
          <a:ln w="25400">
            <a:solidFill>
              <a:srgbClr val="5EEAD4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784848" y="3072384"/>
            <a:ext cx="197510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 Output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6784848" y="3346704"/>
            <a:ext cx="1975104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Trust-by-Design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6784848" y="4005072"/>
            <a:ext cx="197510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[13], [14]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502920" y="4718304"/>
            <a:ext cx="6144768" cy="292608"/>
          </a:xfrm>
          <a:prstGeom prst="roundRect">
            <a:avLst>
              <a:gd name="adj" fmla="val 18750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66928" y="4736592"/>
            <a:ext cx="60167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H1: Security signals are the strongest trust predictors  ·  H2: GDPR awareness moderates the Privacy Paradox  ·  H3: Trust differs across sectors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  RESEARCH METHODOLOGY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Framework — Research Onion</a:t>
            </a:r>
            <a:endParaRPr lang="en-US" sz="2500" dirty="0"/>
          </a:p>
        </p:txBody>
      </p:sp>
      <p:sp>
        <p:nvSpPr>
          <p:cNvPr id="5" name="Shape 3"/>
          <p:cNvSpPr/>
          <p:nvPr/>
        </p:nvSpPr>
        <p:spPr>
          <a:xfrm>
            <a:off x="91440" y="859536"/>
            <a:ext cx="4206240" cy="4206240"/>
          </a:xfrm>
          <a:prstGeom prst="ellipse">
            <a:avLst/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57200" y="1225296"/>
            <a:ext cx="3474720" cy="3474720"/>
          </a:xfrm>
          <a:prstGeom prst="ellipse">
            <a:avLst/>
          </a:prstGeom>
          <a:solidFill>
            <a:srgbClr val="1A5276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22960" y="1591056"/>
            <a:ext cx="2743200" cy="2743200"/>
          </a:xfrm>
          <a:prstGeom prst="ellipse">
            <a:avLst/>
          </a:prstGeom>
          <a:solidFill>
            <a:srgbClr val="0F766E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188720" y="1956816"/>
            <a:ext cx="2011680" cy="20116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1554480" y="2322576"/>
            <a:ext cx="1280160" cy="1280160"/>
          </a:xfrm>
          <a:prstGeom prst="ellipse">
            <a:avLst/>
          </a:prstGeom>
          <a:solidFill>
            <a:srgbClr val="0D2137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8016" y="2743200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Philosophy: Post-positivism</a:t>
            </a:r>
            <a:endParaRPr lang="en-US" sz="950" dirty="0"/>
          </a:p>
        </p:txBody>
      </p:sp>
      <p:sp>
        <p:nvSpPr>
          <p:cNvPr id="11" name="Text 9"/>
          <p:cNvSpPr/>
          <p:nvPr/>
        </p:nvSpPr>
        <p:spPr>
          <a:xfrm>
            <a:off x="3255264" y="2743200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Approach: Deductive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1719072" y="1335024"/>
            <a:ext cx="95097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Method: Quantitative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1719072" y="4297680"/>
            <a:ext cx="95097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Strategy: Survey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1792224" y="2743200"/>
            <a:ext cx="8046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Cross-sectional</a:t>
            </a:r>
            <a:endParaRPr lang="en-US" sz="850" dirty="0"/>
          </a:p>
        </p:txBody>
      </p:sp>
      <p:sp>
        <p:nvSpPr>
          <p:cNvPr id="15" name="Shape 13"/>
          <p:cNvSpPr/>
          <p:nvPr/>
        </p:nvSpPr>
        <p:spPr>
          <a:xfrm>
            <a:off x="4407408" y="1207008"/>
            <a:ext cx="1463040" cy="512064"/>
          </a:xfrm>
          <a:prstGeom prst="roundRect">
            <a:avLst>
              <a:gd name="adj" fmla="val 10714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407408" y="1207008"/>
            <a:ext cx="1463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5907024" y="1207008"/>
            <a:ext cx="2889504" cy="51206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961888" y="1207008"/>
            <a:ext cx="2798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Post-positivism — objective reality approximated through measurement [24]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407408" y="1865376"/>
            <a:ext cx="1463040" cy="512064"/>
          </a:xfrm>
          <a:prstGeom prst="roundRect">
            <a:avLst>
              <a:gd name="adj" fmla="val 10714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407408" y="1865376"/>
            <a:ext cx="1463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5907024" y="1865376"/>
            <a:ext cx="2889504" cy="51206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961888" y="1865376"/>
            <a:ext cx="2798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 — testing existing trust theories in a new UK context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4407408" y="2523744"/>
            <a:ext cx="1463040" cy="512064"/>
          </a:xfrm>
          <a:prstGeom prst="roundRect">
            <a:avLst>
              <a:gd name="adj" fmla="val 10714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407408" y="2523744"/>
            <a:ext cx="1463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5907024" y="2523744"/>
            <a:ext cx="2889504" cy="51206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961888" y="2523744"/>
            <a:ext cx="2798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— numeric measurement, statistical relationships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407408" y="3182112"/>
            <a:ext cx="1463040" cy="512064"/>
          </a:xfrm>
          <a:prstGeom prst="roundRect">
            <a:avLst>
              <a:gd name="adj" fmla="val 10714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407408" y="3182112"/>
            <a:ext cx="1463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</a:t>
            </a:r>
            <a:endParaRPr lang="en-US" sz="1150" dirty="0"/>
          </a:p>
        </p:txBody>
      </p:sp>
      <p:sp>
        <p:nvSpPr>
          <p:cNvPr id="29" name="Shape 27"/>
          <p:cNvSpPr/>
          <p:nvPr/>
        </p:nvSpPr>
        <p:spPr>
          <a:xfrm>
            <a:off x="5907024" y="3182112"/>
            <a:ext cx="2889504" cy="51206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961888" y="3182112"/>
            <a:ext cx="2798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— standardised questionnaire across UK adult population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4407408" y="3840480"/>
            <a:ext cx="1463040" cy="512064"/>
          </a:xfrm>
          <a:prstGeom prst="roundRect">
            <a:avLst>
              <a:gd name="adj" fmla="val 10714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407408" y="3840480"/>
            <a:ext cx="1463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Horizon</a:t>
            </a:r>
            <a:endParaRPr lang="en-US" sz="1150" dirty="0"/>
          </a:p>
        </p:txBody>
      </p:sp>
      <p:sp>
        <p:nvSpPr>
          <p:cNvPr id="33" name="Shape 31"/>
          <p:cNvSpPr/>
          <p:nvPr/>
        </p:nvSpPr>
        <p:spPr>
          <a:xfrm>
            <a:off x="5907024" y="3840480"/>
            <a:ext cx="2889504" cy="51206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5961888" y="3840480"/>
            <a:ext cx="2798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Cross-sectional — single time-point snapshot for comparative analysis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  DATA COLLECTION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 Design and Deployment Process</a:t>
            </a:r>
            <a:endParaRPr lang="en-US" sz="25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3291840" cy="512064"/>
          </a:xfrm>
          <a:prstGeom prst="roundRect">
            <a:avLst>
              <a:gd name="adj" fmla="val 14286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188720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Survey Design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(Sections A–D)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02920" y="1700784"/>
            <a:ext cx="3291840" cy="1097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02920" y="1810512"/>
            <a:ext cx="3291840" cy="512064"/>
          </a:xfrm>
          <a:prstGeom prst="roundRect">
            <a:avLst>
              <a:gd name="adj" fmla="val 14286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1810512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Pilot Testing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 = 10–15 participants)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02920" y="2322576"/>
            <a:ext cx="3291840" cy="1097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02920" y="2432304"/>
            <a:ext cx="3291840" cy="512064"/>
          </a:xfrm>
          <a:prstGeom prst="roundRect">
            <a:avLst>
              <a:gd name="adj" fmla="val 14286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2432304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👥 Participant Recruitment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(LinkedIn, university, community)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02920" y="2944368"/>
            <a:ext cx="3291840" cy="1097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502920" y="3054096"/>
            <a:ext cx="3291840" cy="512064"/>
          </a:xfrm>
          <a:prstGeom prst="roundRect">
            <a:avLst>
              <a:gd name="adj" fmla="val 14286"/>
            </a:avLst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3054096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📱 Online Survey Deployment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(Microsoft Forms / Qualtrics)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02920" y="3566160"/>
            <a:ext cx="3291840" cy="1097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502920" y="3675888"/>
            <a:ext cx="3291840" cy="512064"/>
          </a:xfrm>
          <a:prstGeom prst="roundRect">
            <a:avLst>
              <a:gd name="adj" fmla="val 14286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48640" y="3675888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🧹 Data Cleaning &amp; Screening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02920" y="4187952"/>
            <a:ext cx="3291840" cy="1097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502920" y="4297680"/>
            <a:ext cx="3291840" cy="512064"/>
          </a:xfrm>
          <a:prstGeom prst="roundRect">
            <a:avLst>
              <a:gd name="adj" fmla="val 14286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48640" y="4297680"/>
            <a:ext cx="320040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📊 Statistical Analysis (SPSS)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3950208" y="1188720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950208" y="1188720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248656" y="1188720"/>
            <a:ext cx="3584448" cy="42062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303520" y="1188720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adults (18+) who regularly use web applications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3950208" y="1719072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950208" y="1719072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Size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5248656" y="1719072"/>
            <a:ext cx="3584448" cy="420624"/>
          </a:xfrm>
          <a:prstGeom prst="rect">
            <a:avLst/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5303520" y="1719072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 = 180–220  (G*Power: power=0.80, α=0.05, 18 predictors)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3950208" y="2249424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950208" y="2249424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5248656" y="2249424"/>
            <a:ext cx="3584448" cy="42062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303520" y="2249424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Non-probability convenience — LinkedIn, university networks, community groups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3950208" y="2779776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3950208" y="2779776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5248656" y="2779776"/>
            <a:ext cx="3584448" cy="420624"/>
          </a:xfrm>
          <a:prstGeom prst="rect">
            <a:avLst/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5303520" y="2779776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5-point Likert scale — Section C (18 trust factor items)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3950208" y="3310128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3950208" y="3310128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5248656" y="3310128"/>
            <a:ext cx="3584448" cy="42062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5303520" y="3310128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Ethics Committee approval obtained before any recruitment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3950208" y="3840480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3950208" y="3840480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Reliability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5248656" y="3840480"/>
            <a:ext cx="3584448" cy="420624"/>
          </a:xfrm>
          <a:prstGeom prst="rect">
            <a:avLst/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5303520" y="3840480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Cronbach's α ≥ 0.70 confirmed post-pilot before full deployment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3950208" y="4370832"/>
            <a:ext cx="1261872" cy="420624"/>
          </a:xfrm>
          <a:prstGeom prst="roundRect">
            <a:avLst>
              <a:gd name="adj" fmla="val 13043"/>
            </a:avLst>
          </a:prstGeom>
          <a:solidFill>
            <a:srgbClr val="0D2137"/>
          </a:solidFill>
          <a:ln w="12700">
            <a:solidFill>
              <a:srgbClr val="0D213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3950208" y="4370832"/>
            <a:ext cx="126187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Anonymity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5248656" y="4370832"/>
            <a:ext cx="3584448" cy="42062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5303520" y="4370832"/>
            <a:ext cx="34930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PII collected — fully anonymous, voluntary, and GDPR-compliant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  DATA ANALYSIS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Five-Stage Statistical Analysis Pipeline</a:t>
            </a:r>
            <a:endParaRPr lang="en-US" sz="2500" dirty="0"/>
          </a:p>
        </p:txBody>
      </p:sp>
      <p:sp>
        <p:nvSpPr>
          <p:cNvPr id="5" name="Shape 3"/>
          <p:cNvSpPr/>
          <p:nvPr/>
        </p:nvSpPr>
        <p:spPr>
          <a:xfrm>
            <a:off x="502920" y="1243584"/>
            <a:ext cx="512064" cy="512064"/>
          </a:xfrm>
          <a:prstGeom prst="ellipse">
            <a:avLst/>
          </a:prstGeom>
          <a:solidFill>
            <a:srgbClr val="0F766E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243584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1115568" y="1188720"/>
            <a:ext cx="4681728" cy="621792"/>
          </a:xfrm>
          <a:prstGeom prst="roundRect">
            <a:avLst>
              <a:gd name="adj" fmla="val 11765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188720" y="1243584"/>
            <a:ext cx="45720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 Statistics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188720" y="1481328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Means, SDs, distributions — summarise demographics and trust scores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5870448" y="1280160"/>
            <a:ext cx="1005840" cy="420624"/>
          </a:xfrm>
          <a:prstGeom prst="roundRect">
            <a:avLst>
              <a:gd name="adj" fmla="val 13043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870448" y="1280160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O1, O2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502920" y="1810512"/>
            <a:ext cx="512064" cy="91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1956816"/>
            <a:ext cx="512064" cy="512064"/>
          </a:xfrm>
          <a:prstGeom prst="ellipse">
            <a:avLst/>
          </a:prstGeom>
          <a:solidFill>
            <a:srgbClr val="0F766E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2920" y="1956816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1115568" y="1901952"/>
            <a:ext cx="4681728" cy="621792"/>
          </a:xfrm>
          <a:prstGeom prst="roundRect">
            <a:avLst>
              <a:gd name="adj" fmla="val 11765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188720" y="1956816"/>
            <a:ext cx="45720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Pearson Correlation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188720" y="219456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Bivariate relationships between 18 trust factors and overall trust score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5870448" y="1993392"/>
            <a:ext cx="1005840" cy="420624"/>
          </a:xfrm>
          <a:prstGeom prst="roundRect">
            <a:avLst>
              <a:gd name="adj" fmla="val 13043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870448" y="1993392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  pre-H1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502920" y="2523744"/>
            <a:ext cx="512064" cy="91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502920" y="2670048"/>
            <a:ext cx="512064" cy="512064"/>
          </a:xfrm>
          <a:prstGeom prst="ellipse">
            <a:avLst/>
          </a:prstGeom>
          <a:solidFill>
            <a:srgbClr val="0F766E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02920" y="2670048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1115568" y="2615184"/>
            <a:ext cx="4681728" cy="621792"/>
          </a:xfrm>
          <a:prstGeom prst="roundRect">
            <a:avLst>
              <a:gd name="adj" fmla="val 11765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188720" y="2670048"/>
            <a:ext cx="45720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Regression (SPSS)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1188720" y="290779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and rank the 18 trust predictors — standardised β coefficients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5870448" y="2706624"/>
            <a:ext cx="1005840" cy="420624"/>
          </a:xfrm>
          <a:prstGeom prst="roundRect">
            <a:avLst>
              <a:gd name="adj" fmla="val 13043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870448" y="2706624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 → H1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502920" y="3236976"/>
            <a:ext cx="512064" cy="91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502920" y="3383280"/>
            <a:ext cx="512064" cy="512064"/>
          </a:xfrm>
          <a:prstGeom prst="ellipse">
            <a:avLst/>
          </a:prstGeom>
          <a:solidFill>
            <a:srgbClr val="0F766E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02920" y="338328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1115568" y="3328416"/>
            <a:ext cx="4681728" cy="621792"/>
          </a:xfrm>
          <a:prstGeom prst="roundRect">
            <a:avLst>
              <a:gd name="adj" fmla="val 11765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1188720" y="3383280"/>
            <a:ext cx="45720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Moderation Analysis (PROCESS)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1188720" y="3621024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GDPR awareness as moderator of the privacy concern–trust relationship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5870448" y="3419856"/>
            <a:ext cx="1005840" cy="420624"/>
          </a:xfrm>
          <a:prstGeom prst="roundRect">
            <a:avLst>
              <a:gd name="adj" fmla="val 13043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870448" y="3419856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 → H2</a:t>
            </a:r>
            <a:endParaRPr lang="en-US" sz="1000" dirty="0"/>
          </a:p>
        </p:txBody>
      </p:sp>
      <p:sp>
        <p:nvSpPr>
          <p:cNvPr id="36" name="Text 34"/>
          <p:cNvSpPr/>
          <p:nvPr/>
        </p:nvSpPr>
        <p:spPr>
          <a:xfrm>
            <a:off x="502920" y="3950208"/>
            <a:ext cx="512064" cy="91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200" dirty="0"/>
          </a:p>
        </p:txBody>
      </p:sp>
      <p:sp>
        <p:nvSpPr>
          <p:cNvPr id="37" name="Shape 35"/>
          <p:cNvSpPr/>
          <p:nvPr/>
        </p:nvSpPr>
        <p:spPr>
          <a:xfrm>
            <a:off x="502920" y="4096512"/>
            <a:ext cx="512064" cy="512064"/>
          </a:xfrm>
          <a:prstGeom prst="ellipse">
            <a:avLst/>
          </a:prstGeom>
          <a:solidFill>
            <a:srgbClr val="0F766E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02920" y="4096512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1115568" y="4041648"/>
            <a:ext cx="4681728" cy="621792"/>
          </a:xfrm>
          <a:prstGeom prst="roundRect">
            <a:avLst>
              <a:gd name="adj" fmla="val 11765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1188720" y="4096512"/>
            <a:ext cx="45720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One-Way ANOVA + Tukey</a:t>
            </a:r>
            <a:endParaRPr lang="en-US" sz="1200" dirty="0"/>
          </a:p>
        </p:txBody>
      </p:sp>
      <p:sp>
        <p:nvSpPr>
          <p:cNvPr id="41" name="Text 39"/>
          <p:cNvSpPr/>
          <p:nvPr/>
        </p:nvSpPr>
        <p:spPr>
          <a:xfrm>
            <a:off x="1188720" y="4334256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trust scores across six web application sectors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5870448" y="4133088"/>
            <a:ext cx="1005840" cy="420624"/>
          </a:xfrm>
          <a:prstGeom prst="roundRect">
            <a:avLst>
              <a:gd name="adj" fmla="val 13043"/>
            </a:avLst>
          </a:prstGeom>
          <a:solidFill>
            <a:srgbClr val="F59E0B">
              <a:alpha val="85000"/>
            </a:srgbClr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5870448" y="4133088"/>
            <a:ext cx="10058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21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 → H3</a:t>
            </a:r>
            <a:endParaRPr lang="en-US" sz="1000" dirty="0"/>
          </a:p>
        </p:txBody>
      </p:sp>
      <p:sp>
        <p:nvSpPr>
          <p:cNvPr id="44" name="Shape 42"/>
          <p:cNvSpPr/>
          <p:nvPr/>
        </p:nvSpPr>
        <p:spPr>
          <a:xfrm>
            <a:off x="6967728" y="1188720"/>
            <a:ext cx="1828800" cy="3566160"/>
          </a:xfrm>
          <a:prstGeom prst="roundRect">
            <a:avLst>
              <a:gd name="adj" fmla="val 5000"/>
            </a:avLst>
          </a:prstGeom>
          <a:solidFill>
            <a:srgbClr val="0A1828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7059168" y="1261872"/>
            <a:ext cx="1645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</a:t>
            </a:r>
            <a:endParaRPr lang="en-US" sz="1100" dirty="0"/>
          </a:p>
        </p:txBody>
      </p:sp>
      <p:sp>
        <p:nvSpPr>
          <p:cNvPr id="46" name="Text 44"/>
          <p:cNvSpPr/>
          <p:nvPr/>
        </p:nvSpPr>
        <p:spPr>
          <a:xfrm>
            <a:off x="7059168" y="1572768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IBM SPSS 29</a:t>
            </a:r>
            <a:endParaRPr lang="en-US" sz="1050" dirty="0"/>
          </a:p>
        </p:txBody>
      </p:sp>
      <p:sp>
        <p:nvSpPr>
          <p:cNvPr id="47" name="Text 45"/>
          <p:cNvSpPr/>
          <p:nvPr/>
        </p:nvSpPr>
        <p:spPr>
          <a:xfrm>
            <a:off x="7059168" y="2011680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 Macro v4</a:t>
            </a:r>
            <a:endParaRPr lang="en-US" sz="1050" dirty="0"/>
          </a:p>
        </p:txBody>
      </p:sp>
      <p:sp>
        <p:nvSpPr>
          <p:cNvPr id="48" name="Text 46"/>
          <p:cNvSpPr/>
          <p:nvPr/>
        </p:nvSpPr>
        <p:spPr>
          <a:xfrm>
            <a:off x="7059168" y="2450592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G*Power 3.1</a:t>
            </a:r>
            <a:endParaRPr lang="en-US" sz="1050" dirty="0"/>
          </a:p>
        </p:txBody>
      </p:sp>
      <p:sp>
        <p:nvSpPr>
          <p:cNvPr id="49" name="Text 47"/>
          <p:cNvSpPr/>
          <p:nvPr/>
        </p:nvSpPr>
        <p:spPr>
          <a:xfrm>
            <a:off x="7059168" y="2889504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Cronbach's α</a:t>
            </a:r>
            <a:endParaRPr lang="en-US" sz="1050" dirty="0"/>
          </a:p>
        </p:txBody>
      </p:sp>
      <p:sp>
        <p:nvSpPr>
          <p:cNvPr id="50" name="Text 48"/>
          <p:cNvSpPr/>
          <p:nvPr/>
        </p:nvSpPr>
        <p:spPr>
          <a:xfrm>
            <a:off x="7059168" y="3328416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 sizes (η²)</a:t>
            </a:r>
            <a:endParaRPr lang="en-US" sz="1050" dirty="0"/>
          </a:p>
        </p:txBody>
      </p:sp>
      <p:sp>
        <p:nvSpPr>
          <p:cNvPr id="51" name="Text 49"/>
          <p:cNvSpPr/>
          <p:nvPr/>
        </p:nvSpPr>
        <p:spPr>
          <a:xfrm>
            <a:off x="7059168" y="3767328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Confidence intervals</a:t>
            </a:r>
            <a:endParaRPr lang="en-US" sz="1050" dirty="0"/>
          </a:p>
        </p:txBody>
      </p:sp>
      <p:sp>
        <p:nvSpPr>
          <p:cNvPr id="52" name="Text 50"/>
          <p:cNvSpPr/>
          <p:nvPr/>
        </p:nvSpPr>
        <p:spPr>
          <a:xfrm>
            <a:off x="7059168" y="4206240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Tukey post-hoc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 PROJECT PLANNING &amp; RESOURCES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Ten-Week Research Timeline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2852928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852928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419856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419856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3986784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986784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W3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4553712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53712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W4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5120640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120640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W5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5687568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687568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W6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6254496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254496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W7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6821424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821424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W8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7388352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388352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W9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7955280" y="1225296"/>
            <a:ext cx="512064" cy="256032"/>
          </a:xfrm>
          <a:prstGeom prst="roundRect">
            <a:avLst>
              <a:gd name="adj" fmla="val 14286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955280" y="1225296"/>
            <a:ext cx="5120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W10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502920" y="1572768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Proposal Refinement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2871216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3438144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005072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572000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5138928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5705856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272784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839712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7406640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7973568" y="159105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502920" y="1911096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Committee Approval (planned)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2871216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3438144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4005072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4572000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5138928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5705856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6272784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839712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Shape 43"/>
          <p:cNvSpPr/>
          <p:nvPr/>
        </p:nvSpPr>
        <p:spPr>
          <a:xfrm>
            <a:off x="7406640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7973568" y="192938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502920" y="2249424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 Design (proposed)</a:t>
            </a:r>
            <a:endParaRPr lang="en-US" sz="950" dirty="0"/>
          </a:p>
        </p:txBody>
      </p:sp>
      <p:sp>
        <p:nvSpPr>
          <p:cNvPr id="48" name="Shape 46"/>
          <p:cNvSpPr/>
          <p:nvPr/>
        </p:nvSpPr>
        <p:spPr>
          <a:xfrm>
            <a:off x="2871216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3438144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Shape 48"/>
          <p:cNvSpPr/>
          <p:nvPr/>
        </p:nvSpPr>
        <p:spPr>
          <a:xfrm>
            <a:off x="4005072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Shape 49"/>
          <p:cNvSpPr/>
          <p:nvPr/>
        </p:nvSpPr>
        <p:spPr>
          <a:xfrm>
            <a:off x="4572000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5138928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Shape 51"/>
          <p:cNvSpPr/>
          <p:nvPr/>
        </p:nvSpPr>
        <p:spPr>
          <a:xfrm>
            <a:off x="5705856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Shape 52"/>
          <p:cNvSpPr/>
          <p:nvPr/>
        </p:nvSpPr>
        <p:spPr>
          <a:xfrm>
            <a:off x="6272784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Shape 53"/>
          <p:cNvSpPr/>
          <p:nvPr/>
        </p:nvSpPr>
        <p:spPr>
          <a:xfrm>
            <a:off x="6839712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Shape 54"/>
          <p:cNvSpPr/>
          <p:nvPr/>
        </p:nvSpPr>
        <p:spPr>
          <a:xfrm>
            <a:off x="7406640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Shape 55"/>
          <p:cNvSpPr/>
          <p:nvPr/>
        </p:nvSpPr>
        <p:spPr>
          <a:xfrm>
            <a:off x="7973568" y="226771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502920" y="2587752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Study &amp; Refinement (proposed)</a:t>
            </a:r>
            <a:endParaRPr lang="en-US" sz="950" dirty="0"/>
          </a:p>
        </p:txBody>
      </p:sp>
      <p:sp>
        <p:nvSpPr>
          <p:cNvPr id="59" name="Shape 57"/>
          <p:cNvSpPr/>
          <p:nvPr/>
        </p:nvSpPr>
        <p:spPr>
          <a:xfrm>
            <a:off x="2871216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Shape 58"/>
          <p:cNvSpPr/>
          <p:nvPr/>
        </p:nvSpPr>
        <p:spPr>
          <a:xfrm>
            <a:off x="3438144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1" name="Shape 59"/>
          <p:cNvSpPr/>
          <p:nvPr/>
        </p:nvSpPr>
        <p:spPr>
          <a:xfrm>
            <a:off x="4005072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Shape 60"/>
          <p:cNvSpPr/>
          <p:nvPr/>
        </p:nvSpPr>
        <p:spPr>
          <a:xfrm>
            <a:off x="4572000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Shape 61"/>
          <p:cNvSpPr/>
          <p:nvPr/>
        </p:nvSpPr>
        <p:spPr>
          <a:xfrm>
            <a:off x="5138928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Shape 62"/>
          <p:cNvSpPr/>
          <p:nvPr/>
        </p:nvSpPr>
        <p:spPr>
          <a:xfrm>
            <a:off x="5705856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5" name="Shape 63"/>
          <p:cNvSpPr/>
          <p:nvPr/>
        </p:nvSpPr>
        <p:spPr>
          <a:xfrm>
            <a:off x="6272784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Shape 64"/>
          <p:cNvSpPr/>
          <p:nvPr/>
        </p:nvSpPr>
        <p:spPr>
          <a:xfrm>
            <a:off x="6839712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Shape 65"/>
          <p:cNvSpPr/>
          <p:nvPr/>
        </p:nvSpPr>
        <p:spPr>
          <a:xfrm>
            <a:off x="7406640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Shape 66"/>
          <p:cNvSpPr/>
          <p:nvPr/>
        </p:nvSpPr>
        <p:spPr>
          <a:xfrm>
            <a:off x="7973568" y="260604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9" name="Text 67"/>
          <p:cNvSpPr/>
          <p:nvPr/>
        </p:nvSpPr>
        <p:spPr>
          <a:xfrm>
            <a:off x="502920" y="2926080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 Recruitment (proposed)</a:t>
            </a:r>
            <a:endParaRPr lang="en-US" sz="950" dirty="0"/>
          </a:p>
        </p:txBody>
      </p:sp>
      <p:sp>
        <p:nvSpPr>
          <p:cNvPr id="70" name="Shape 68"/>
          <p:cNvSpPr/>
          <p:nvPr/>
        </p:nvSpPr>
        <p:spPr>
          <a:xfrm>
            <a:off x="2871216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1" name="Shape 69"/>
          <p:cNvSpPr/>
          <p:nvPr/>
        </p:nvSpPr>
        <p:spPr>
          <a:xfrm>
            <a:off x="3438144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Shape 70"/>
          <p:cNvSpPr/>
          <p:nvPr/>
        </p:nvSpPr>
        <p:spPr>
          <a:xfrm>
            <a:off x="4005072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Shape 71"/>
          <p:cNvSpPr/>
          <p:nvPr/>
        </p:nvSpPr>
        <p:spPr>
          <a:xfrm>
            <a:off x="4572000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Shape 72"/>
          <p:cNvSpPr/>
          <p:nvPr/>
        </p:nvSpPr>
        <p:spPr>
          <a:xfrm>
            <a:off x="5138928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5" name="Shape 73"/>
          <p:cNvSpPr/>
          <p:nvPr/>
        </p:nvSpPr>
        <p:spPr>
          <a:xfrm>
            <a:off x="5705856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Shape 74"/>
          <p:cNvSpPr/>
          <p:nvPr/>
        </p:nvSpPr>
        <p:spPr>
          <a:xfrm>
            <a:off x="6272784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7" name="Shape 75"/>
          <p:cNvSpPr/>
          <p:nvPr/>
        </p:nvSpPr>
        <p:spPr>
          <a:xfrm>
            <a:off x="6839712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Shape 76"/>
          <p:cNvSpPr/>
          <p:nvPr/>
        </p:nvSpPr>
        <p:spPr>
          <a:xfrm>
            <a:off x="7406640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Shape 77"/>
          <p:cNvSpPr/>
          <p:nvPr/>
        </p:nvSpPr>
        <p:spPr>
          <a:xfrm>
            <a:off x="7973568" y="294436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8"/>
          <p:cNvSpPr/>
          <p:nvPr/>
        </p:nvSpPr>
        <p:spPr>
          <a:xfrm>
            <a:off x="502920" y="3264408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Data Collection (proposed)</a:t>
            </a:r>
            <a:endParaRPr lang="en-US" sz="950" dirty="0"/>
          </a:p>
        </p:txBody>
      </p:sp>
      <p:sp>
        <p:nvSpPr>
          <p:cNvPr id="81" name="Shape 79"/>
          <p:cNvSpPr/>
          <p:nvPr/>
        </p:nvSpPr>
        <p:spPr>
          <a:xfrm>
            <a:off x="2871216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2" name="Shape 80"/>
          <p:cNvSpPr/>
          <p:nvPr/>
        </p:nvSpPr>
        <p:spPr>
          <a:xfrm>
            <a:off x="3438144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3" name="Shape 81"/>
          <p:cNvSpPr/>
          <p:nvPr/>
        </p:nvSpPr>
        <p:spPr>
          <a:xfrm>
            <a:off x="4005072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4" name="Shape 82"/>
          <p:cNvSpPr/>
          <p:nvPr/>
        </p:nvSpPr>
        <p:spPr>
          <a:xfrm>
            <a:off x="4572000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5" name="Shape 83"/>
          <p:cNvSpPr/>
          <p:nvPr/>
        </p:nvSpPr>
        <p:spPr>
          <a:xfrm>
            <a:off x="5138928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6" name="Shape 84"/>
          <p:cNvSpPr/>
          <p:nvPr/>
        </p:nvSpPr>
        <p:spPr>
          <a:xfrm>
            <a:off x="5705856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7" name="Shape 85"/>
          <p:cNvSpPr/>
          <p:nvPr/>
        </p:nvSpPr>
        <p:spPr>
          <a:xfrm>
            <a:off x="6272784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8" name="Shape 86"/>
          <p:cNvSpPr/>
          <p:nvPr/>
        </p:nvSpPr>
        <p:spPr>
          <a:xfrm>
            <a:off x="6839712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9" name="Shape 87"/>
          <p:cNvSpPr/>
          <p:nvPr/>
        </p:nvSpPr>
        <p:spPr>
          <a:xfrm>
            <a:off x="7406640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0" name="Shape 88"/>
          <p:cNvSpPr/>
          <p:nvPr/>
        </p:nvSpPr>
        <p:spPr>
          <a:xfrm>
            <a:off x="7973568" y="3282696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1" name="Text 89"/>
          <p:cNvSpPr/>
          <p:nvPr/>
        </p:nvSpPr>
        <p:spPr>
          <a:xfrm>
            <a:off x="502920" y="3602736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Cleaning &amp; Analysis (proposed)</a:t>
            </a:r>
            <a:endParaRPr lang="en-US" sz="950" dirty="0"/>
          </a:p>
        </p:txBody>
      </p:sp>
      <p:sp>
        <p:nvSpPr>
          <p:cNvPr id="92" name="Shape 90"/>
          <p:cNvSpPr/>
          <p:nvPr/>
        </p:nvSpPr>
        <p:spPr>
          <a:xfrm>
            <a:off x="2871216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3" name="Shape 91"/>
          <p:cNvSpPr/>
          <p:nvPr/>
        </p:nvSpPr>
        <p:spPr>
          <a:xfrm>
            <a:off x="3438144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4" name="Shape 92"/>
          <p:cNvSpPr/>
          <p:nvPr/>
        </p:nvSpPr>
        <p:spPr>
          <a:xfrm>
            <a:off x="4005072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5" name="Shape 93"/>
          <p:cNvSpPr/>
          <p:nvPr/>
        </p:nvSpPr>
        <p:spPr>
          <a:xfrm>
            <a:off x="4572000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6" name="Shape 94"/>
          <p:cNvSpPr/>
          <p:nvPr/>
        </p:nvSpPr>
        <p:spPr>
          <a:xfrm>
            <a:off x="5138928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7" name="Shape 95"/>
          <p:cNvSpPr/>
          <p:nvPr/>
        </p:nvSpPr>
        <p:spPr>
          <a:xfrm>
            <a:off x="5705856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8" name="Shape 96"/>
          <p:cNvSpPr/>
          <p:nvPr/>
        </p:nvSpPr>
        <p:spPr>
          <a:xfrm>
            <a:off x="6272784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9" name="Shape 97"/>
          <p:cNvSpPr/>
          <p:nvPr/>
        </p:nvSpPr>
        <p:spPr>
          <a:xfrm>
            <a:off x="6839712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0" name="Shape 98"/>
          <p:cNvSpPr/>
          <p:nvPr/>
        </p:nvSpPr>
        <p:spPr>
          <a:xfrm>
            <a:off x="7406640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1" name="Shape 99"/>
          <p:cNvSpPr/>
          <p:nvPr/>
        </p:nvSpPr>
        <p:spPr>
          <a:xfrm>
            <a:off x="7973568" y="3621024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2" name="Text 100"/>
          <p:cNvSpPr/>
          <p:nvPr/>
        </p:nvSpPr>
        <p:spPr>
          <a:xfrm>
            <a:off x="502920" y="3941064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Trust-by-Design Framework (proposed)</a:t>
            </a:r>
            <a:endParaRPr lang="en-US" sz="950" dirty="0"/>
          </a:p>
        </p:txBody>
      </p:sp>
      <p:sp>
        <p:nvSpPr>
          <p:cNvPr id="103" name="Shape 101"/>
          <p:cNvSpPr/>
          <p:nvPr/>
        </p:nvSpPr>
        <p:spPr>
          <a:xfrm>
            <a:off x="2871216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4" name="Shape 102"/>
          <p:cNvSpPr/>
          <p:nvPr/>
        </p:nvSpPr>
        <p:spPr>
          <a:xfrm>
            <a:off x="3438144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5" name="Shape 103"/>
          <p:cNvSpPr/>
          <p:nvPr/>
        </p:nvSpPr>
        <p:spPr>
          <a:xfrm>
            <a:off x="4005072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6" name="Shape 104"/>
          <p:cNvSpPr/>
          <p:nvPr/>
        </p:nvSpPr>
        <p:spPr>
          <a:xfrm>
            <a:off x="4572000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7" name="Shape 105"/>
          <p:cNvSpPr/>
          <p:nvPr/>
        </p:nvSpPr>
        <p:spPr>
          <a:xfrm>
            <a:off x="5138928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8" name="Shape 106"/>
          <p:cNvSpPr/>
          <p:nvPr/>
        </p:nvSpPr>
        <p:spPr>
          <a:xfrm>
            <a:off x="5705856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9" name="Shape 107"/>
          <p:cNvSpPr/>
          <p:nvPr/>
        </p:nvSpPr>
        <p:spPr>
          <a:xfrm>
            <a:off x="6272784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0" name="Shape 108"/>
          <p:cNvSpPr/>
          <p:nvPr/>
        </p:nvSpPr>
        <p:spPr>
          <a:xfrm>
            <a:off x="6839712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1" name="Shape 109"/>
          <p:cNvSpPr/>
          <p:nvPr/>
        </p:nvSpPr>
        <p:spPr>
          <a:xfrm>
            <a:off x="7406640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2" name="Shape 110"/>
          <p:cNvSpPr/>
          <p:nvPr/>
        </p:nvSpPr>
        <p:spPr>
          <a:xfrm>
            <a:off x="7973568" y="3959352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3" name="Text 111"/>
          <p:cNvSpPr/>
          <p:nvPr/>
        </p:nvSpPr>
        <p:spPr>
          <a:xfrm>
            <a:off x="502920" y="4279392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Dissertation Writing &amp; Revision (proposed)</a:t>
            </a:r>
            <a:endParaRPr lang="en-US" sz="950" dirty="0"/>
          </a:p>
        </p:txBody>
      </p:sp>
      <p:sp>
        <p:nvSpPr>
          <p:cNvPr id="114" name="Shape 112"/>
          <p:cNvSpPr/>
          <p:nvPr/>
        </p:nvSpPr>
        <p:spPr>
          <a:xfrm>
            <a:off x="2871216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5" name="Shape 113"/>
          <p:cNvSpPr/>
          <p:nvPr/>
        </p:nvSpPr>
        <p:spPr>
          <a:xfrm>
            <a:off x="3438144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6" name="Shape 114"/>
          <p:cNvSpPr/>
          <p:nvPr/>
        </p:nvSpPr>
        <p:spPr>
          <a:xfrm>
            <a:off x="4005072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7" name="Shape 115"/>
          <p:cNvSpPr/>
          <p:nvPr/>
        </p:nvSpPr>
        <p:spPr>
          <a:xfrm>
            <a:off x="4572000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8" name="Shape 116"/>
          <p:cNvSpPr/>
          <p:nvPr/>
        </p:nvSpPr>
        <p:spPr>
          <a:xfrm>
            <a:off x="5138928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9" name="Shape 117"/>
          <p:cNvSpPr/>
          <p:nvPr/>
        </p:nvSpPr>
        <p:spPr>
          <a:xfrm>
            <a:off x="5705856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0" name="Shape 118"/>
          <p:cNvSpPr/>
          <p:nvPr/>
        </p:nvSpPr>
        <p:spPr>
          <a:xfrm>
            <a:off x="6272784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1" name="Shape 119"/>
          <p:cNvSpPr/>
          <p:nvPr/>
        </p:nvSpPr>
        <p:spPr>
          <a:xfrm>
            <a:off x="6839712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2" name="Shape 120"/>
          <p:cNvSpPr/>
          <p:nvPr/>
        </p:nvSpPr>
        <p:spPr>
          <a:xfrm>
            <a:off x="7406640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3" name="Shape 121"/>
          <p:cNvSpPr/>
          <p:nvPr/>
        </p:nvSpPr>
        <p:spPr>
          <a:xfrm>
            <a:off x="7973568" y="4297680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1E4A7A"/>
          </a:solidFill>
          <a:ln w="12700">
            <a:solidFill>
              <a:srgbClr val="1E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4" name="Text 122"/>
          <p:cNvSpPr/>
          <p:nvPr/>
        </p:nvSpPr>
        <p:spPr>
          <a:xfrm>
            <a:off x="502920" y="4617720"/>
            <a:ext cx="2231136" cy="2834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 Feedback &amp; Submission (proposed)</a:t>
            </a:r>
            <a:endParaRPr lang="en-US" sz="950" dirty="0"/>
          </a:p>
        </p:txBody>
      </p:sp>
      <p:sp>
        <p:nvSpPr>
          <p:cNvPr id="125" name="Shape 123"/>
          <p:cNvSpPr/>
          <p:nvPr/>
        </p:nvSpPr>
        <p:spPr>
          <a:xfrm>
            <a:off x="2871216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6" name="Shape 124"/>
          <p:cNvSpPr/>
          <p:nvPr/>
        </p:nvSpPr>
        <p:spPr>
          <a:xfrm>
            <a:off x="3438144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7" name="Shape 125"/>
          <p:cNvSpPr/>
          <p:nvPr/>
        </p:nvSpPr>
        <p:spPr>
          <a:xfrm>
            <a:off x="4005072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8" name="Shape 126"/>
          <p:cNvSpPr/>
          <p:nvPr/>
        </p:nvSpPr>
        <p:spPr>
          <a:xfrm>
            <a:off x="4572000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9" name="Shape 127"/>
          <p:cNvSpPr/>
          <p:nvPr/>
        </p:nvSpPr>
        <p:spPr>
          <a:xfrm>
            <a:off x="5138928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0" name="Shape 128"/>
          <p:cNvSpPr/>
          <p:nvPr/>
        </p:nvSpPr>
        <p:spPr>
          <a:xfrm>
            <a:off x="5705856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1" name="Shape 129"/>
          <p:cNvSpPr/>
          <p:nvPr/>
        </p:nvSpPr>
        <p:spPr>
          <a:xfrm>
            <a:off x="6272784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2" name="Shape 130"/>
          <p:cNvSpPr/>
          <p:nvPr/>
        </p:nvSpPr>
        <p:spPr>
          <a:xfrm>
            <a:off x="6839712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DE8EE"/>
          </a:solidFill>
          <a:ln w="12700">
            <a:solidFill>
              <a:srgbClr val="C5D8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3" name="Shape 131"/>
          <p:cNvSpPr/>
          <p:nvPr/>
        </p:nvSpPr>
        <p:spPr>
          <a:xfrm>
            <a:off x="7406640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4" name="Shape 132"/>
          <p:cNvSpPr/>
          <p:nvPr/>
        </p:nvSpPr>
        <p:spPr>
          <a:xfrm>
            <a:off x="7973568" y="4636008"/>
            <a:ext cx="475488" cy="237744"/>
          </a:xfrm>
          <a:prstGeom prst="roundRect">
            <a:avLst>
              <a:gd name="adj" fmla="val 15385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5" name="Text 133"/>
          <p:cNvSpPr/>
          <p:nvPr/>
        </p:nvSpPr>
        <p:spPr>
          <a:xfrm>
            <a:off x="502920" y="4919472"/>
            <a:ext cx="83210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Legend:  █ </a:t>
            </a:r>
            <a:r>
              <a:rPr lang="en-US" sz="10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Research/Analysis   </a:t>
            </a:r>
            <a:r>
              <a:rPr lang="en-US" sz="1000" b="1" dirty="0">
                <a:solidFill>
                  <a:srgbClr val="1E4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█ </a:t>
            </a:r>
            <a:r>
              <a:rPr lang="en-US" sz="10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Writing/Editing   </a:t>
            </a:r>
            <a:r>
              <a:rPr lang="en-US" sz="10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█ </a:t>
            </a:r>
            <a:r>
              <a:rPr lang="en-US" sz="10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Submission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 PROJECT PLANNING &amp; RESOURCES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 and Risk Management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502920" y="1170432"/>
            <a:ext cx="4005072" cy="365760"/>
          </a:xfrm>
          <a:prstGeom prst="roundRect">
            <a:avLst>
              <a:gd name="adj" fmla="val 20000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170432"/>
            <a:ext cx="400507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💻  Software Resources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02920" y="1645920"/>
            <a:ext cx="4005072" cy="566928"/>
          </a:xfrm>
          <a:prstGeom prst="roundRect">
            <a:avLst>
              <a:gd name="adj" fmla="val 1290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1700784"/>
            <a:ext cx="37490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IBM SPSS 29 + PROCESS Macro v4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640080" y="1920240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regression, ANOVA, moderation analysis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502920" y="2304288"/>
            <a:ext cx="4005072" cy="566928"/>
          </a:xfrm>
          <a:prstGeom prst="roundRect">
            <a:avLst>
              <a:gd name="adj" fmla="val 12903"/>
            </a:avLst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2359152"/>
            <a:ext cx="37490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G*Power 3.1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640080" y="257860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size calculation (power=0.80, α=0.05, 18 predictors)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502920" y="2962656"/>
            <a:ext cx="4005072" cy="566928"/>
          </a:xfrm>
          <a:prstGeom prst="roundRect">
            <a:avLst>
              <a:gd name="adj" fmla="val 12903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3017520"/>
            <a:ext cx="37490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Forms / Qualtrics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640080" y="3236976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survey administration and data export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502920" y="3621024"/>
            <a:ext cx="4005072" cy="566928"/>
          </a:xfrm>
          <a:prstGeom prst="roundRect">
            <a:avLst>
              <a:gd name="adj" fmla="val 12903"/>
            </a:avLst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3675888"/>
            <a:ext cx="37490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Word / Excel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40080" y="3895344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Dissertation writing, data organisation and reporting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02920" y="4315968"/>
            <a:ext cx="4005072" cy="365760"/>
          </a:xfrm>
          <a:prstGeom prst="roundRect">
            <a:avLst>
              <a:gd name="adj" fmla="val 20000"/>
            </a:avLst>
          </a:prstGeom>
          <a:solidFill>
            <a:srgbClr val="0A2840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94360" y="4352544"/>
            <a:ext cx="384048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 Literature: IEEE Xplore  ·  Scopus  ·  ACM Digital Library  ·  University Library  ·  Supervisor meetings — all via university access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4663440" y="1170432"/>
            <a:ext cx="4169664" cy="365760"/>
          </a:xfrm>
          <a:prstGeom prst="roundRect">
            <a:avLst>
              <a:gd name="adj" fmla="val 20000"/>
            </a:avLst>
          </a:prstGeom>
          <a:solidFill>
            <a:srgbClr val="9A1515"/>
          </a:solidFill>
          <a:ln w="12700">
            <a:solidFill>
              <a:srgbClr val="9A1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663440" y="1170432"/>
            <a:ext cx="416966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Project Risk Register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4663440" y="1645920"/>
            <a:ext cx="4169664" cy="292608"/>
          </a:xfrm>
          <a:prstGeom prst="roundRect">
            <a:avLst>
              <a:gd name="adj" fmla="val 18750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54880" y="1664208"/>
            <a:ext cx="398678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risks identified  ·  Each with likelihood, severity, and mitigation strategy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663440" y="2011680"/>
            <a:ext cx="1554480" cy="310896"/>
          </a:xfrm>
          <a:prstGeom prst="rect">
            <a:avLst/>
          </a:prstGeom>
          <a:solidFill>
            <a:srgbClr val="1A3A5C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63440" y="2011680"/>
            <a:ext cx="155448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6217920" y="2011680"/>
            <a:ext cx="566928" cy="310896"/>
          </a:xfrm>
          <a:prstGeom prst="rect">
            <a:avLst/>
          </a:prstGeom>
          <a:solidFill>
            <a:srgbClr val="1A3A5C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217920" y="2011680"/>
            <a:ext cx="56692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Likelihood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6784848" y="2011680"/>
            <a:ext cx="566928" cy="310896"/>
          </a:xfrm>
          <a:prstGeom prst="rect">
            <a:avLst/>
          </a:prstGeom>
          <a:solidFill>
            <a:srgbClr val="1A3A5C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784848" y="2011680"/>
            <a:ext cx="56692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Severity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7351776" y="2011680"/>
            <a:ext cx="1426464" cy="310896"/>
          </a:xfrm>
          <a:prstGeom prst="rect">
            <a:avLst/>
          </a:prstGeom>
          <a:solidFill>
            <a:srgbClr val="1A3A5C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7351776" y="2011680"/>
            <a:ext cx="1426464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4663440" y="2359152"/>
            <a:ext cx="1554480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718304" y="2359152"/>
            <a:ext cx="14630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 delay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6217920" y="2359152"/>
            <a:ext cx="566928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6272784" y="2432304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272784" y="24323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38" name="Shape 36"/>
          <p:cNvSpPr/>
          <p:nvPr/>
        </p:nvSpPr>
        <p:spPr>
          <a:xfrm>
            <a:off x="6784848" y="2359152"/>
            <a:ext cx="566928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6839712" y="2432304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6839712" y="2432304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41" name="Shape 39"/>
          <p:cNvSpPr/>
          <p:nvPr/>
        </p:nvSpPr>
        <p:spPr>
          <a:xfrm>
            <a:off x="7351776" y="2359152"/>
            <a:ext cx="1426464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7406640" y="2359152"/>
            <a:ext cx="13350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 application in Weeks 1–2, well before recruitment</a:t>
            </a:r>
            <a:endParaRPr lang="en-US" sz="900" dirty="0"/>
          </a:p>
        </p:txBody>
      </p:sp>
      <p:sp>
        <p:nvSpPr>
          <p:cNvPr id="43" name="Shape 41"/>
          <p:cNvSpPr/>
          <p:nvPr/>
        </p:nvSpPr>
        <p:spPr>
          <a:xfrm>
            <a:off x="4663440" y="2834640"/>
            <a:ext cx="1554480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718304" y="2834640"/>
            <a:ext cx="14630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participant response rate</a:t>
            </a:r>
            <a:endParaRPr lang="en-US" sz="1000" dirty="0"/>
          </a:p>
        </p:txBody>
      </p:sp>
      <p:sp>
        <p:nvSpPr>
          <p:cNvPr id="45" name="Shape 43"/>
          <p:cNvSpPr/>
          <p:nvPr/>
        </p:nvSpPr>
        <p:spPr>
          <a:xfrm>
            <a:off x="6217920" y="2834640"/>
            <a:ext cx="566928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6272784" y="2907792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6272784" y="290779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48" name="Shape 46"/>
          <p:cNvSpPr/>
          <p:nvPr/>
        </p:nvSpPr>
        <p:spPr>
          <a:xfrm>
            <a:off x="6784848" y="2834640"/>
            <a:ext cx="566928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6839712" y="2907792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6839712" y="290779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51" name="Shape 49"/>
          <p:cNvSpPr/>
          <p:nvPr/>
        </p:nvSpPr>
        <p:spPr>
          <a:xfrm>
            <a:off x="7351776" y="2834640"/>
            <a:ext cx="1426464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7406640" y="2834640"/>
            <a:ext cx="13350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Multi-channel recruitment: LinkedIn, university networks, community groups</a:t>
            </a:r>
            <a:endParaRPr lang="en-US" sz="900" dirty="0"/>
          </a:p>
        </p:txBody>
      </p:sp>
      <p:sp>
        <p:nvSpPr>
          <p:cNvPr id="53" name="Shape 51"/>
          <p:cNvSpPr/>
          <p:nvPr/>
        </p:nvSpPr>
        <p:spPr>
          <a:xfrm>
            <a:off x="4663440" y="3310128"/>
            <a:ext cx="1554480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4718304" y="3310128"/>
            <a:ext cx="14630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fatigue / incomplete responses</a:t>
            </a:r>
            <a:endParaRPr lang="en-US" sz="1000" dirty="0"/>
          </a:p>
        </p:txBody>
      </p:sp>
      <p:sp>
        <p:nvSpPr>
          <p:cNvPr id="55" name="Shape 53"/>
          <p:cNvSpPr/>
          <p:nvPr/>
        </p:nvSpPr>
        <p:spPr>
          <a:xfrm>
            <a:off x="6217920" y="3310128"/>
            <a:ext cx="566928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Shape 54"/>
          <p:cNvSpPr/>
          <p:nvPr/>
        </p:nvSpPr>
        <p:spPr>
          <a:xfrm>
            <a:off x="6272784" y="3383280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Text 55"/>
          <p:cNvSpPr/>
          <p:nvPr/>
        </p:nvSpPr>
        <p:spPr>
          <a:xfrm>
            <a:off x="6272784" y="338328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58" name="Shape 56"/>
          <p:cNvSpPr/>
          <p:nvPr/>
        </p:nvSpPr>
        <p:spPr>
          <a:xfrm>
            <a:off x="6784848" y="3310128"/>
            <a:ext cx="566928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9" name="Shape 57"/>
          <p:cNvSpPr/>
          <p:nvPr/>
        </p:nvSpPr>
        <p:spPr>
          <a:xfrm>
            <a:off x="6839712" y="3383280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8"/>
          <p:cNvSpPr/>
          <p:nvPr/>
        </p:nvSpPr>
        <p:spPr>
          <a:xfrm>
            <a:off x="6839712" y="338328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61" name="Shape 59"/>
          <p:cNvSpPr/>
          <p:nvPr/>
        </p:nvSpPr>
        <p:spPr>
          <a:xfrm>
            <a:off x="7351776" y="3310128"/>
            <a:ext cx="1426464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7406640" y="3310128"/>
            <a:ext cx="13350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 questionnaire concise; pilot test completion time</a:t>
            </a:r>
            <a:endParaRPr lang="en-US" sz="900" dirty="0"/>
          </a:p>
        </p:txBody>
      </p:sp>
      <p:sp>
        <p:nvSpPr>
          <p:cNvPr id="63" name="Shape 61"/>
          <p:cNvSpPr/>
          <p:nvPr/>
        </p:nvSpPr>
        <p:spPr>
          <a:xfrm>
            <a:off x="4663440" y="3785616"/>
            <a:ext cx="1554480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Text 62"/>
          <p:cNvSpPr/>
          <p:nvPr/>
        </p:nvSpPr>
        <p:spPr>
          <a:xfrm>
            <a:off x="4718304" y="3785616"/>
            <a:ext cx="14630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quality / outliers</a:t>
            </a:r>
            <a:endParaRPr lang="en-US" sz="1000" dirty="0"/>
          </a:p>
        </p:txBody>
      </p:sp>
      <p:sp>
        <p:nvSpPr>
          <p:cNvPr id="65" name="Shape 63"/>
          <p:cNvSpPr/>
          <p:nvPr/>
        </p:nvSpPr>
        <p:spPr>
          <a:xfrm>
            <a:off x="6217920" y="3785616"/>
            <a:ext cx="566928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Shape 64"/>
          <p:cNvSpPr/>
          <p:nvPr/>
        </p:nvSpPr>
        <p:spPr>
          <a:xfrm>
            <a:off x="6272784" y="3858768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65"/>
          <p:cNvSpPr/>
          <p:nvPr/>
        </p:nvSpPr>
        <p:spPr>
          <a:xfrm>
            <a:off x="6272784" y="385876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68" name="Shape 66"/>
          <p:cNvSpPr/>
          <p:nvPr/>
        </p:nvSpPr>
        <p:spPr>
          <a:xfrm>
            <a:off x="6784848" y="3785616"/>
            <a:ext cx="566928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9" name="Shape 67"/>
          <p:cNvSpPr/>
          <p:nvPr/>
        </p:nvSpPr>
        <p:spPr>
          <a:xfrm>
            <a:off x="6839712" y="3858768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68"/>
          <p:cNvSpPr/>
          <p:nvPr/>
        </p:nvSpPr>
        <p:spPr>
          <a:xfrm>
            <a:off x="6839712" y="385876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71" name="Shape 69"/>
          <p:cNvSpPr/>
          <p:nvPr/>
        </p:nvSpPr>
        <p:spPr>
          <a:xfrm>
            <a:off x="7351776" y="3785616"/>
            <a:ext cx="1426464" cy="420624"/>
          </a:xfrm>
          <a:prstGeom prst="rect">
            <a:avLst/>
          </a:prstGeom>
          <a:solidFill>
            <a:srgbClr val="0D2E4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 70"/>
          <p:cNvSpPr/>
          <p:nvPr/>
        </p:nvSpPr>
        <p:spPr>
          <a:xfrm>
            <a:off x="7406640" y="3785616"/>
            <a:ext cx="13350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screening and cleaning before statistical analysis</a:t>
            </a:r>
            <a:endParaRPr lang="en-US" sz="900" dirty="0"/>
          </a:p>
        </p:txBody>
      </p:sp>
      <p:sp>
        <p:nvSpPr>
          <p:cNvPr id="73" name="Shape 71"/>
          <p:cNvSpPr/>
          <p:nvPr/>
        </p:nvSpPr>
        <p:spPr>
          <a:xfrm>
            <a:off x="4663440" y="4261104"/>
            <a:ext cx="1554480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Text 72"/>
          <p:cNvSpPr/>
          <p:nvPr/>
        </p:nvSpPr>
        <p:spPr>
          <a:xfrm>
            <a:off x="4718304" y="4261104"/>
            <a:ext cx="14630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SPSS / software unavailability</a:t>
            </a:r>
            <a:endParaRPr lang="en-US" sz="1000" dirty="0"/>
          </a:p>
        </p:txBody>
      </p:sp>
      <p:sp>
        <p:nvSpPr>
          <p:cNvPr id="75" name="Shape 73"/>
          <p:cNvSpPr/>
          <p:nvPr/>
        </p:nvSpPr>
        <p:spPr>
          <a:xfrm>
            <a:off x="6217920" y="4261104"/>
            <a:ext cx="566928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Shape 74"/>
          <p:cNvSpPr/>
          <p:nvPr/>
        </p:nvSpPr>
        <p:spPr>
          <a:xfrm>
            <a:off x="6272784" y="4334256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5EEAD4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7" name="Text 75"/>
          <p:cNvSpPr/>
          <p:nvPr/>
        </p:nvSpPr>
        <p:spPr>
          <a:xfrm>
            <a:off x="6272784" y="4334256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</a:t>
            </a:r>
            <a:endParaRPr lang="en-US" sz="850" dirty="0"/>
          </a:p>
        </p:txBody>
      </p:sp>
      <p:sp>
        <p:nvSpPr>
          <p:cNvPr id="78" name="Shape 76"/>
          <p:cNvSpPr/>
          <p:nvPr/>
        </p:nvSpPr>
        <p:spPr>
          <a:xfrm>
            <a:off x="6784848" y="4261104"/>
            <a:ext cx="566928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Shape 77"/>
          <p:cNvSpPr/>
          <p:nvPr/>
        </p:nvSpPr>
        <p:spPr>
          <a:xfrm>
            <a:off x="6839712" y="4334256"/>
            <a:ext cx="457200" cy="274320"/>
          </a:xfrm>
          <a:prstGeom prst="roundRect">
            <a:avLst>
              <a:gd name="adj" fmla="val 13333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8"/>
          <p:cNvSpPr/>
          <p:nvPr/>
        </p:nvSpPr>
        <p:spPr>
          <a:xfrm>
            <a:off x="6839712" y="4334256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81" name="Shape 79"/>
          <p:cNvSpPr/>
          <p:nvPr/>
        </p:nvSpPr>
        <p:spPr>
          <a:xfrm>
            <a:off x="7351776" y="4261104"/>
            <a:ext cx="1426464" cy="420624"/>
          </a:xfrm>
          <a:prstGeom prst="rect">
            <a:avLst/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2" name="Text 80"/>
          <p:cNvSpPr/>
          <p:nvPr/>
        </p:nvSpPr>
        <p:spPr>
          <a:xfrm>
            <a:off x="7406640" y="4261104"/>
            <a:ext cx="13350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lab access + personal device licence backup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 EXPECTED IMPACT &amp; LIMITATIONS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and Caveats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02920" y="1152144"/>
            <a:ext cx="4059936" cy="365760"/>
          </a:xfrm>
          <a:prstGeom prst="roundRect">
            <a:avLst>
              <a:gd name="adj" fmla="val 20000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152144"/>
            <a:ext cx="405993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Impact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02920" y="1627632"/>
            <a:ext cx="4059936" cy="676656"/>
          </a:xfrm>
          <a:prstGeom prst="roundRect">
            <a:avLst>
              <a:gd name="adj" fmla="val 10811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66928" y="1682496"/>
            <a:ext cx="4206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🔬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042416" y="1664208"/>
            <a:ext cx="3456432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1042416" y="1883664"/>
            <a:ext cx="345643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Re-evaluates TAM [2] and McKnight [12] in a post-GDPR UK context — first study where Structural Assurance is legally mandated, not voluntary [27].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502920" y="2395728"/>
            <a:ext cx="4059936" cy="676656"/>
          </a:xfrm>
          <a:prstGeom prst="roundRect">
            <a:avLst>
              <a:gd name="adj" fmla="val 10811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66928" y="2450592"/>
            <a:ext cx="4206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👩‍💻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042416" y="2432304"/>
            <a:ext cx="3456432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1042416" y="2651760"/>
            <a:ext cx="345643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Trust-by-Design Framework [13],[14] provides ranked, evidence-based guidance on which trust signals to prioritise in UK web application design.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502920" y="3163824"/>
            <a:ext cx="4059936" cy="676656"/>
          </a:xfrm>
          <a:prstGeom prst="roundRect">
            <a:avLst>
              <a:gd name="adj" fmla="val 10811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66928" y="3218688"/>
            <a:ext cx="4206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⚖️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042416" y="3200400"/>
            <a:ext cx="3456432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Policymakers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1042416" y="3419856"/>
            <a:ext cx="345643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H2 rejected: GDPR awareness alone insufficient — design interventions needed [19]. If supported: digital literacy investment is justified.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502920" y="3931920"/>
            <a:ext cx="4059936" cy="676656"/>
          </a:xfrm>
          <a:prstGeom prst="roundRect">
            <a:avLst>
              <a:gd name="adj" fmla="val 10811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66928" y="3986784"/>
            <a:ext cx="4206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🔮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1042416" y="3968496"/>
            <a:ext cx="3456432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Research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1042416" y="4187952"/>
            <a:ext cx="345643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UK multi-sector post-GDPR trust dataset — foundation for longitudinal and cross-national IS follow-up studies [25], [27].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700016" y="1152144"/>
            <a:ext cx="4133088" cy="365760"/>
          </a:xfrm>
          <a:prstGeom prst="roundRect">
            <a:avLst>
              <a:gd name="adj" fmla="val 20000"/>
            </a:avLst>
          </a:prstGeom>
          <a:solidFill>
            <a:srgbClr val="9A1515"/>
          </a:solidFill>
          <a:ln w="12700">
            <a:solidFill>
              <a:srgbClr val="9A1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00016" y="1152144"/>
            <a:ext cx="413308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4700016" y="1627632"/>
            <a:ext cx="4133088" cy="420624"/>
          </a:xfrm>
          <a:prstGeom prst="roundRect">
            <a:avLst>
              <a:gd name="adj" fmla="val 15217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54880" y="1645920"/>
            <a:ext cx="40233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</a:t>
            </a: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Cross-sectional design — cannot track how trust changes over time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700016" y="2130552"/>
            <a:ext cx="4133088" cy="420624"/>
          </a:xfrm>
          <a:prstGeom prst="roundRect">
            <a:avLst>
              <a:gd name="adj" fmla="val 15217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754880" y="2148840"/>
            <a:ext cx="40233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</a:t>
            </a: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Convenience sampling — may limit generalisability to the full UK adult population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4700016" y="2633472"/>
            <a:ext cx="4133088" cy="420624"/>
          </a:xfrm>
          <a:prstGeom prst="roundRect">
            <a:avLst>
              <a:gd name="adj" fmla="val 15217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54880" y="2651760"/>
            <a:ext cx="40233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</a:t>
            </a: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Self-report data — stated attitudes may differ from actual online behaviour [9]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4700016" y="3136392"/>
            <a:ext cx="4133088" cy="420624"/>
          </a:xfrm>
          <a:prstGeom prst="roundRect">
            <a:avLst>
              <a:gd name="adj" fmla="val 15217"/>
            </a:avLst>
          </a:prstGeom>
          <a:solidFill>
            <a:srgbClr val="1E4A7A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754880" y="3154680"/>
            <a:ext cx="40233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</a:t>
            </a: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scope only — findings not directly transferable to other regulatory contexts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4700016" y="3712464"/>
            <a:ext cx="4133088" cy="329184"/>
          </a:xfrm>
          <a:prstGeom prst="roundRect">
            <a:avLst>
              <a:gd name="adj" fmla="val 16667"/>
            </a:avLst>
          </a:prstGeom>
          <a:solidFill>
            <a:srgbClr val="1E4A7A"/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754880" y="3730752"/>
            <a:ext cx="4023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4700016" y="4096512"/>
            <a:ext cx="4133088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 studies to track trust change over time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700016" y="4462272"/>
            <a:ext cx="4133088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1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International comparison across different GDPR-equivalent jurisdictions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8321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 CONCLUSION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02920" y="493776"/>
            <a:ext cx="8321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Key Takeaways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02920" y="1207008"/>
            <a:ext cx="530352" cy="566928"/>
          </a:xfrm>
          <a:prstGeom prst="roundRect">
            <a:avLst>
              <a:gd name="adj" fmla="val 13793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207008"/>
            <a:ext cx="53035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133856" y="1207008"/>
            <a:ext cx="7699248" cy="566928"/>
          </a:xfrm>
          <a:prstGeom prst="roundRect">
            <a:avLst>
              <a:gd name="adj" fmla="val 12903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243584" y="1243584"/>
            <a:ext cx="74980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Addresses a Genuine Gap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243584" y="1463040"/>
            <a:ext cx="7498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UK-specific, post-GDPR, multi-sector study has ranked the trust factors that most influence adult users' willingness to share personal data online [25], [27], [28].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502920" y="1956816"/>
            <a:ext cx="530352" cy="566928"/>
          </a:xfrm>
          <a:prstGeom prst="roundRect">
            <a:avLst>
              <a:gd name="adj" fmla="val 13793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1956816"/>
            <a:ext cx="53035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1133856" y="1956816"/>
            <a:ext cx="7699248" cy="566928"/>
          </a:xfrm>
          <a:prstGeom prst="roundRect">
            <a:avLst>
              <a:gd name="adj" fmla="val 12903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243584" y="1993392"/>
            <a:ext cx="74980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Models Require Re-Evaluation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243584" y="2212848"/>
            <a:ext cx="7498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TAM [2] and McKnight [12] were foundational but predate GDPR and smartphones. This study tests them in a context where regulatory structural assurance is legally mandated — a new condition never previously studied.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502920" y="2706624"/>
            <a:ext cx="530352" cy="566928"/>
          </a:xfrm>
          <a:prstGeom prst="roundRect">
            <a:avLst>
              <a:gd name="adj" fmla="val 13793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02920" y="2706624"/>
            <a:ext cx="53035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1133856" y="2706624"/>
            <a:ext cx="7699248" cy="566928"/>
          </a:xfrm>
          <a:prstGeom prst="roundRect">
            <a:avLst>
              <a:gd name="adj" fmla="val 12903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243584" y="2743200"/>
            <a:ext cx="74980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Methodology Provides Robust Evidence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1243584" y="2962656"/>
            <a:ext cx="7498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regression, PROCESS macro moderation, and one-way ANOVA together test all three hypotheses simultaneously, producing ranked and statistically validated findings.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502920" y="3456432"/>
            <a:ext cx="530352" cy="566928"/>
          </a:xfrm>
          <a:prstGeom prst="roundRect">
            <a:avLst>
              <a:gd name="adj" fmla="val 13793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2920" y="3456432"/>
            <a:ext cx="53035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1133856" y="3456432"/>
            <a:ext cx="7699248" cy="566928"/>
          </a:xfrm>
          <a:prstGeom prst="roundRect">
            <a:avLst>
              <a:gd name="adj" fmla="val 12903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243584" y="3493008"/>
            <a:ext cx="74980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Trust-by-Design Framework Supports Practitioners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1243584" y="3712464"/>
            <a:ext cx="7498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empirical findings will be synthesised into a practical, evidence-based framework — giving UK web developers ranked guidance on which trust signals to prioritise [13], [14].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502920" y="4206240"/>
            <a:ext cx="530352" cy="566928"/>
          </a:xfrm>
          <a:prstGeom prst="roundRect">
            <a:avLst>
              <a:gd name="adj" fmla="val 13793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02920" y="4206240"/>
            <a:ext cx="530352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1133856" y="4206240"/>
            <a:ext cx="7699248" cy="566928"/>
          </a:xfrm>
          <a:prstGeom prst="roundRect">
            <a:avLst>
              <a:gd name="adj" fmla="val 12903"/>
            </a:avLst>
          </a:prstGeom>
          <a:solidFill>
            <a:srgbClr val="EBF5FB"/>
          </a:solidFill>
          <a:ln w="12700">
            <a:solidFill>
              <a:srgbClr val="CBD5E1"/>
            </a:solidFill>
            <a:prstDash val="solid"/>
          </a:ln>
          <a:effectLst>
            <a:outerShdw blurRad="889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243584" y="4242816"/>
            <a:ext cx="74980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Contributes to Both Academia and Practice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1243584" y="4462272"/>
            <a:ext cx="7498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UK post-GDPR multi-sector trust dataset; ICO policy evidence; foundation for international and longitudinal follow-up studies [15], [25].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502920" y="4681728"/>
            <a:ext cx="8321040" cy="347472"/>
          </a:xfrm>
          <a:prstGeom prst="roundRect">
            <a:avLst>
              <a:gd name="adj" fmla="val 21053"/>
            </a:avLst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594360" y="4700016"/>
            <a:ext cx="8138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"Ultimately, this study aims to help UK developers build web applications that users can trust with confidence."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37160"/>
            <a:ext cx="84124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 REFERENCES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38912" y="384048"/>
            <a:ext cx="54864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Sources — IEEE Format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438912" y="749808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 sources in submitted proposal  ·  20 of 24 peer-reviewed from Q1 journals  ·  References [1]–[28] in strict numerical order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438912" y="950976"/>
            <a:ext cx="8412480" cy="274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38912" y="100584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768096" y="100584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Thales Group, 2024 Consumer Digital Trust Index. Thales: Paris, France, 2024. [Online]. Available: https://cpl.thalesgroup.com/2024/digital-trust-index.</a:t>
            </a:r>
            <a:endParaRPr lang="en-US" sz="720" dirty="0"/>
          </a:p>
        </p:txBody>
      </p:sp>
      <p:sp>
        <p:nvSpPr>
          <p:cNvPr id="9" name="Text 7"/>
          <p:cNvSpPr/>
          <p:nvPr/>
        </p:nvSpPr>
        <p:spPr>
          <a:xfrm>
            <a:off x="438912" y="132588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</a:t>
            </a:r>
            <a:endParaRPr lang="en-US" sz="750" dirty="0"/>
          </a:p>
        </p:txBody>
      </p:sp>
      <p:sp>
        <p:nvSpPr>
          <p:cNvPr id="10" name="Text 8"/>
          <p:cNvSpPr/>
          <p:nvPr/>
        </p:nvSpPr>
        <p:spPr>
          <a:xfrm>
            <a:off x="768096" y="132588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F. D. Davis, "Perceived usefulness, perceived ease of use, and user acceptance of information technology," MIS Quarterly, vol. 13, no. 3, pp. 319–340, Sep. 1989.</a:t>
            </a:r>
            <a:endParaRPr lang="en-US" sz="720" dirty="0"/>
          </a:p>
        </p:txBody>
      </p:sp>
      <p:sp>
        <p:nvSpPr>
          <p:cNvPr id="11" name="Text 9"/>
          <p:cNvSpPr/>
          <p:nvPr/>
        </p:nvSpPr>
        <p:spPr>
          <a:xfrm>
            <a:off x="438912" y="164592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</a:t>
            </a:r>
            <a:endParaRPr lang="en-US" sz="750" dirty="0"/>
          </a:p>
        </p:txBody>
      </p:sp>
      <p:sp>
        <p:nvSpPr>
          <p:cNvPr id="12" name="Text 10"/>
          <p:cNvSpPr/>
          <p:nvPr/>
        </p:nvSpPr>
        <p:spPr>
          <a:xfrm>
            <a:off x="768096" y="164592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V. Venkatesh, M. G. Morris, G. B. Davis, and F. D. Davis, "User acceptance of information technology: Toward a unified view," MIS Quarterly, vol. 27, no. 3, pp. 425–478, Sep. 2003.</a:t>
            </a:r>
            <a:endParaRPr lang="en-US" sz="720" dirty="0"/>
          </a:p>
        </p:txBody>
      </p:sp>
      <p:sp>
        <p:nvSpPr>
          <p:cNvPr id="13" name="Text 11"/>
          <p:cNvSpPr/>
          <p:nvPr/>
        </p:nvSpPr>
        <p:spPr>
          <a:xfrm>
            <a:off x="438912" y="196596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</a:t>
            </a:r>
            <a:endParaRPr lang="en-US" sz="750" dirty="0"/>
          </a:p>
        </p:txBody>
      </p:sp>
      <p:sp>
        <p:nvSpPr>
          <p:cNvPr id="14" name="Text 12"/>
          <p:cNvSpPr/>
          <p:nvPr/>
        </p:nvSpPr>
        <p:spPr>
          <a:xfrm>
            <a:off x="768096" y="196596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G. Fox, T. Lynn, and P. Rosati, "Enhancing consumer perceptions of privacy and trust: A GDPR label perspective," Information Technology &amp; People, vol. 35, no. 8, pp. 181–204, 2022.</a:t>
            </a:r>
            <a:endParaRPr lang="en-US" sz="720" dirty="0"/>
          </a:p>
        </p:txBody>
      </p:sp>
      <p:sp>
        <p:nvSpPr>
          <p:cNvPr id="15" name="Text 13"/>
          <p:cNvSpPr/>
          <p:nvPr/>
        </p:nvSpPr>
        <p:spPr>
          <a:xfrm>
            <a:off x="438912" y="228600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768096" y="228600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O. Kulyk, N. Gerber, A. Hilt, and M. Volkamer, "Has the GDPR hype affected users' reaction to cookie disclaimers?" Journal of Cybersecurity, vol. 6, no. 1, Art. tyaa022, 2020.</a:t>
            </a:r>
            <a:endParaRPr lang="en-US" sz="720" dirty="0"/>
          </a:p>
        </p:txBody>
      </p:sp>
      <p:sp>
        <p:nvSpPr>
          <p:cNvPr id="17" name="Text 15"/>
          <p:cNvSpPr/>
          <p:nvPr/>
        </p:nvSpPr>
        <p:spPr>
          <a:xfrm>
            <a:off x="438912" y="260604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</a:t>
            </a:r>
            <a:endParaRPr lang="en-US" sz="750" dirty="0"/>
          </a:p>
        </p:txBody>
      </p:sp>
      <p:sp>
        <p:nvSpPr>
          <p:cNvPr id="18" name="Text 16"/>
          <p:cNvSpPr/>
          <p:nvPr/>
        </p:nvSpPr>
        <p:spPr>
          <a:xfrm>
            <a:off x="768096" y="260604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G. Aridor, Y.-K. Che, and T. Salz, "The effect of privacy regulation on the data industry: Empirical evidence from GDPR," The RAND Journal of Economics, vol. 54, no. 4, pp. 744–775, 2023.</a:t>
            </a:r>
            <a:endParaRPr lang="en-US" sz="720" dirty="0"/>
          </a:p>
        </p:txBody>
      </p:sp>
      <p:sp>
        <p:nvSpPr>
          <p:cNvPr id="19" name="Text 17"/>
          <p:cNvSpPr/>
          <p:nvPr/>
        </p:nvSpPr>
        <p:spPr>
          <a:xfrm>
            <a:off x="438912" y="292608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</a:t>
            </a:r>
            <a:endParaRPr lang="en-US" sz="750" dirty="0"/>
          </a:p>
        </p:txBody>
      </p:sp>
      <p:sp>
        <p:nvSpPr>
          <p:cNvPr id="20" name="Text 18"/>
          <p:cNvSpPr/>
          <p:nvPr/>
        </p:nvSpPr>
        <p:spPr>
          <a:xfrm>
            <a:off x="768096" y="292608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Cisco, Cisco 2024 Consumer Privacy Survey. Cisco: San Jose, CA, USA, 2024. [Online]. Available: https://www.cisco.com/c/dam/en_us/about/doing_business/trust-center.</a:t>
            </a:r>
            <a:endParaRPr lang="en-US" sz="720" dirty="0"/>
          </a:p>
        </p:txBody>
      </p:sp>
      <p:sp>
        <p:nvSpPr>
          <p:cNvPr id="21" name="Text 19"/>
          <p:cNvSpPr/>
          <p:nvPr/>
        </p:nvSpPr>
        <p:spPr>
          <a:xfrm>
            <a:off x="438912" y="324612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</a:t>
            </a:r>
            <a:endParaRPr lang="en-US" sz="750" dirty="0"/>
          </a:p>
        </p:txBody>
      </p:sp>
      <p:sp>
        <p:nvSpPr>
          <p:cNvPr id="22" name="Text 20"/>
          <p:cNvSpPr/>
          <p:nvPr/>
        </p:nvSpPr>
        <p:spPr>
          <a:xfrm>
            <a:off x="768096" y="324612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C. L. Corritore, B. Kracher, and S. Wiedenbeck, "On-line trust: Concepts, evolving themes, a model," International Journal of Human-Computer Studies, vol. 58, no. 6, pp. 737–758, 2003.</a:t>
            </a:r>
            <a:endParaRPr lang="en-US" sz="720" dirty="0"/>
          </a:p>
        </p:txBody>
      </p:sp>
      <p:sp>
        <p:nvSpPr>
          <p:cNvPr id="23" name="Text 21"/>
          <p:cNvSpPr/>
          <p:nvPr/>
        </p:nvSpPr>
        <p:spPr>
          <a:xfrm>
            <a:off x="438912" y="356616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</a:t>
            </a:r>
            <a:endParaRPr lang="en-US" sz="750" dirty="0"/>
          </a:p>
        </p:txBody>
      </p:sp>
      <p:sp>
        <p:nvSpPr>
          <p:cNvPr id="24" name="Text 22"/>
          <p:cNvSpPr/>
          <p:nvPr/>
        </p:nvSpPr>
        <p:spPr>
          <a:xfrm>
            <a:off x="768096" y="356616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S. Kokolakis, "Privacy attitudes and privacy behaviour: A review of current research on the privacy paradox phenomenon," Computers &amp; Security, vol. 64, pp. 122–134, 2017.</a:t>
            </a:r>
            <a:endParaRPr lang="en-US" sz="720" dirty="0"/>
          </a:p>
        </p:txBody>
      </p:sp>
      <p:sp>
        <p:nvSpPr>
          <p:cNvPr id="25" name="Text 23"/>
          <p:cNvSpPr/>
          <p:nvPr/>
        </p:nvSpPr>
        <p:spPr>
          <a:xfrm>
            <a:off x="438912" y="388620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</a:t>
            </a:r>
            <a:endParaRPr lang="en-US" sz="750" dirty="0"/>
          </a:p>
        </p:txBody>
      </p:sp>
      <p:sp>
        <p:nvSpPr>
          <p:cNvPr id="26" name="Text 24"/>
          <p:cNvSpPr/>
          <p:nvPr/>
        </p:nvSpPr>
        <p:spPr>
          <a:xfrm>
            <a:off x="768096" y="388620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Z. Wang and Z. Chen, "Analysing the causes and implications of the privacy paradox: Consumer surveillance and online data collection," Bulletin of Science, Technology &amp; Society, vol. 43, 2023.</a:t>
            </a:r>
            <a:endParaRPr lang="en-US" sz="720" dirty="0"/>
          </a:p>
        </p:txBody>
      </p:sp>
      <p:sp>
        <p:nvSpPr>
          <p:cNvPr id="27" name="Text 25"/>
          <p:cNvSpPr/>
          <p:nvPr/>
        </p:nvSpPr>
        <p:spPr>
          <a:xfrm>
            <a:off x="438912" y="420624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</a:t>
            </a:r>
            <a:endParaRPr lang="en-US" sz="750" dirty="0"/>
          </a:p>
        </p:txBody>
      </p:sp>
      <p:sp>
        <p:nvSpPr>
          <p:cNvPr id="28" name="Text 26"/>
          <p:cNvSpPr/>
          <p:nvPr/>
        </p:nvSpPr>
        <p:spPr>
          <a:xfrm>
            <a:off x="768096" y="420624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D. H. McKnight, V. Choudhury, and C. Kacmar, "The impact of initial consumer trust on intentions to transact with a web site: A trust building model," Journal of Strategic Information Systems, vol. 11, pp. 297–323, 2002.</a:t>
            </a:r>
            <a:endParaRPr lang="en-US" sz="720" dirty="0"/>
          </a:p>
        </p:txBody>
      </p:sp>
      <p:sp>
        <p:nvSpPr>
          <p:cNvPr id="29" name="Text 27"/>
          <p:cNvSpPr/>
          <p:nvPr/>
        </p:nvSpPr>
        <p:spPr>
          <a:xfrm>
            <a:off x="438912" y="452628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</a:t>
            </a:r>
            <a:endParaRPr lang="en-US" sz="750" dirty="0"/>
          </a:p>
        </p:txBody>
      </p:sp>
      <p:sp>
        <p:nvSpPr>
          <p:cNvPr id="30" name="Text 28"/>
          <p:cNvSpPr/>
          <p:nvPr/>
        </p:nvSpPr>
        <p:spPr>
          <a:xfrm>
            <a:off x="768096" y="452628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B. J. Fogg et al., "What makes web sites credible? A report on a large quantitative study," in Proc. SIGCHI Conf. Human Factors in Computing Systems (CHI '01), ACM, 2001, pp. 61–68.</a:t>
            </a:r>
            <a:endParaRPr lang="en-US" sz="720" dirty="0"/>
          </a:p>
        </p:txBody>
      </p:sp>
      <p:sp>
        <p:nvSpPr>
          <p:cNvPr id="31" name="Text 29"/>
          <p:cNvSpPr/>
          <p:nvPr/>
        </p:nvSpPr>
        <p:spPr>
          <a:xfrm>
            <a:off x="4645152" y="100584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</a:t>
            </a:r>
            <a:endParaRPr lang="en-US" sz="750" dirty="0"/>
          </a:p>
        </p:txBody>
      </p:sp>
      <p:sp>
        <p:nvSpPr>
          <p:cNvPr id="32" name="Text 30"/>
          <p:cNvSpPr/>
          <p:nvPr/>
        </p:nvSpPr>
        <p:spPr>
          <a:xfrm>
            <a:off x="4974336" y="100584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V. Zieglmeier and A. M. Lehene, "Designing trustworthy user interfaces," in Proc. 33rd Australian Conf. Human-Computer Interaction (OzCHI '21), ACM, Nov.–Dec. 2021, pp. 1–8.</a:t>
            </a:r>
            <a:endParaRPr lang="en-US" sz="720" dirty="0"/>
          </a:p>
        </p:txBody>
      </p:sp>
      <p:sp>
        <p:nvSpPr>
          <p:cNvPr id="33" name="Text 31"/>
          <p:cNvSpPr/>
          <p:nvPr/>
        </p:nvSpPr>
        <p:spPr>
          <a:xfrm>
            <a:off x="4645152" y="132588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</a:t>
            </a:r>
            <a:endParaRPr lang="en-US" sz="750" dirty="0"/>
          </a:p>
        </p:txBody>
      </p:sp>
      <p:sp>
        <p:nvSpPr>
          <p:cNvPr id="34" name="Text 32"/>
          <p:cNvSpPr/>
          <p:nvPr/>
        </p:nvSpPr>
        <p:spPr>
          <a:xfrm>
            <a:off x="4974336" y="132588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J. R. Goodman, A. Costa, and R. Milne, "Trust and perceived trustworthiness in health-related data sharing among UK adults: Cross-sectional survey," JMIR Formative Research, 2025.</a:t>
            </a:r>
            <a:endParaRPr lang="en-US" sz="720" dirty="0"/>
          </a:p>
        </p:txBody>
      </p:sp>
      <p:sp>
        <p:nvSpPr>
          <p:cNvPr id="35" name="Text 33"/>
          <p:cNvSpPr/>
          <p:nvPr/>
        </p:nvSpPr>
        <p:spPr>
          <a:xfrm>
            <a:off x="4645152" y="164592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</a:t>
            </a:r>
            <a:endParaRPr lang="en-US" sz="750" dirty="0"/>
          </a:p>
        </p:txBody>
      </p:sp>
      <p:sp>
        <p:nvSpPr>
          <p:cNvPr id="36" name="Text 34"/>
          <p:cNvSpPr/>
          <p:nvPr/>
        </p:nvSpPr>
        <p:spPr>
          <a:xfrm>
            <a:off x="4974336" y="164592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S. Gulati, J. McDonagh, S. Sousa, and D. Lamas, "Trust models and theories in human-computer interaction: A systematic literature review," Computers in Human Behavior Reports, vol. 16, 2024.</a:t>
            </a:r>
            <a:endParaRPr lang="en-US" sz="720" dirty="0"/>
          </a:p>
        </p:txBody>
      </p:sp>
      <p:sp>
        <p:nvSpPr>
          <p:cNvPr id="37" name="Text 35"/>
          <p:cNvSpPr/>
          <p:nvPr/>
        </p:nvSpPr>
        <p:spPr>
          <a:xfrm>
            <a:off x="4645152" y="196596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</a:t>
            </a:r>
            <a:endParaRPr lang="en-US" sz="750" dirty="0"/>
          </a:p>
        </p:txBody>
      </p:sp>
      <p:sp>
        <p:nvSpPr>
          <p:cNvPr id="38" name="Text 36"/>
          <p:cNvSpPr/>
          <p:nvPr/>
        </p:nvSpPr>
        <p:spPr>
          <a:xfrm>
            <a:off x="4974336" y="196596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T. Dienlin and S. Trepte, "Is the privacy paradox a relic of the past? An in-depth analysis of privacy attitudes and behaviors," European Journal of Social Psychology, vol. 45, no. 3, pp. 285–297, 2015.</a:t>
            </a:r>
            <a:endParaRPr lang="en-US" sz="720" dirty="0"/>
          </a:p>
        </p:txBody>
      </p:sp>
      <p:sp>
        <p:nvSpPr>
          <p:cNvPr id="39" name="Text 37"/>
          <p:cNvSpPr/>
          <p:nvPr/>
        </p:nvSpPr>
        <p:spPr>
          <a:xfrm>
            <a:off x="4645152" y="228600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[18]</a:t>
            </a:r>
            <a:endParaRPr lang="en-US" sz="750" dirty="0"/>
          </a:p>
        </p:txBody>
      </p:sp>
      <p:sp>
        <p:nvSpPr>
          <p:cNvPr id="40" name="Text 38"/>
          <p:cNvSpPr/>
          <p:nvPr/>
        </p:nvSpPr>
        <p:spPr>
          <a:xfrm>
            <a:off x="4974336" y="228600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T. Dinev and P. Hart, "An extended privacy calculus model for e-commerce transactions," Information Systems Research, vol. 17, no. 1, pp. 61–80, Mar. 2006.</a:t>
            </a:r>
            <a:endParaRPr lang="en-US" sz="720" dirty="0"/>
          </a:p>
        </p:txBody>
      </p:sp>
      <p:sp>
        <p:nvSpPr>
          <p:cNvPr id="41" name="Text 39"/>
          <p:cNvSpPr/>
          <p:nvPr/>
        </p:nvSpPr>
        <p:spPr>
          <a:xfrm>
            <a:off x="4645152" y="260604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[19]</a:t>
            </a:r>
            <a:endParaRPr lang="en-US" sz="750" dirty="0"/>
          </a:p>
        </p:txBody>
      </p:sp>
      <p:sp>
        <p:nvSpPr>
          <p:cNvPr id="42" name="Text 40"/>
          <p:cNvSpPr/>
          <p:nvPr/>
        </p:nvSpPr>
        <p:spPr>
          <a:xfrm>
            <a:off x="4974336" y="260604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Commissioner's Office (ICO), UK GDPR Guidance and Resources. Wilmslow, UK: ICO, 2021, updated 2025. [Online]. Available: https://ico.org.uk/for-organisations/uk-gdpr-guidance-and-resources/.</a:t>
            </a:r>
            <a:endParaRPr lang="en-US" sz="720" dirty="0"/>
          </a:p>
        </p:txBody>
      </p:sp>
      <p:sp>
        <p:nvSpPr>
          <p:cNvPr id="43" name="Text 41"/>
          <p:cNvSpPr/>
          <p:nvPr/>
        </p:nvSpPr>
        <p:spPr>
          <a:xfrm>
            <a:off x="4645152" y="292608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[21]</a:t>
            </a:r>
            <a:endParaRPr lang="en-US" sz="750" dirty="0"/>
          </a:p>
        </p:txBody>
      </p:sp>
      <p:sp>
        <p:nvSpPr>
          <p:cNvPr id="44" name="Text 42"/>
          <p:cNvSpPr/>
          <p:nvPr/>
        </p:nvSpPr>
        <p:spPr>
          <a:xfrm>
            <a:off x="4974336" y="292608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C. Prince, N. Omrani, and F. Schiavone, "Online privacy literacy and users' information privacy empowerment: The case of GDPR in Europe," Information Technology and People, vol. 35, no. 5, pp. 1561–1585, 2022.</a:t>
            </a:r>
            <a:endParaRPr lang="en-US" sz="720" dirty="0"/>
          </a:p>
        </p:txBody>
      </p:sp>
      <p:sp>
        <p:nvSpPr>
          <p:cNvPr id="45" name="Text 43"/>
          <p:cNvSpPr/>
          <p:nvPr/>
        </p:nvSpPr>
        <p:spPr>
          <a:xfrm>
            <a:off x="4645152" y="324612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[24]</a:t>
            </a:r>
            <a:endParaRPr lang="en-US" sz="750" dirty="0"/>
          </a:p>
        </p:txBody>
      </p:sp>
      <p:sp>
        <p:nvSpPr>
          <p:cNvPr id="46" name="Text 44"/>
          <p:cNvSpPr/>
          <p:nvPr/>
        </p:nvSpPr>
        <p:spPr>
          <a:xfrm>
            <a:off x="4974336" y="324612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R. B. Johnson and A. J. Onwuegbuzie, "Mixed methods research: A research paradigm whose time has come," Educational Researcher, vol. 33, no. 7, pp. 14–26, Oct. 2004.</a:t>
            </a:r>
            <a:endParaRPr lang="en-US" sz="720" dirty="0"/>
          </a:p>
        </p:txBody>
      </p:sp>
      <p:sp>
        <p:nvSpPr>
          <p:cNvPr id="47" name="Text 45"/>
          <p:cNvSpPr/>
          <p:nvPr/>
        </p:nvSpPr>
        <p:spPr>
          <a:xfrm>
            <a:off x="4645152" y="356616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[25]</a:t>
            </a:r>
            <a:endParaRPr lang="en-US" sz="750" dirty="0"/>
          </a:p>
        </p:txBody>
      </p:sp>
      <p:sp>
        <p:nvSpPr>
          <p:cNvPr id="48" name="Text 46"/>
          <p:cNvSpPr/>
          <p:nvPr/>
        </p:nvSpPr>
        <p:spPr>
          <a:xfrm>
            <a:off x="4974336" y="356616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F. Bélanger and R. E. Crossler, "Privacy in the digital age: A review of information privacy research in information systems," MIS Quarterly, vol. 35, no. 4, pp. 1017–1041, 2011.</a:t>
            </a:r>
            <a:endParaRPr lang="en-US" sz="720" dirty="0"/>
          </a:p>
        </p:txBody>
      </p:sp>
      <p:sp>
        <p:nvSpPr>
          <p:cNvPr id="49" name="Text 47"/>
          <p:cNvSpPr/>
          <p:nvPr/>
        </p:nvSpPr>
        <p:spPr>
          <a:xfrm>
            <a:off x="4645152" y="388620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[27]</a:t>
            </a:r>
            <a:endParaRPr lang="en-US" sz="750" dirty="0"/>
          </a:p>
        </p:txBody>
      </p:sp>
      <p:sp>
        <p:nvSpPr>
          <p:cNvPr id="50" name="Text 48"/>
          <p:cNvSpPr/>
          <p:nvPr/>
        </p:nvSpPr>
        <p:spPr>
          <a:xfrm>
            <a:off x="4974336" y="388620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S. Schuetz, L. Kuai, M. C. Lacity, and Z. Steelman, "A qualitative systematic review of trust in technology," Journal of Information Technology, vol. 40, no. 1, pp. 55–76, Mar. 2025.</a:t>
            </a:r>
            <a:endParaRPr lang="en-US" sz="720" dirty="0"/>
          </a:p>
        </p:txBody>
      </p:sp>
      <p:sp>
        <p:nvSpPr>
          <p:cNvPr id="51" name="Text 49"/>
          <p:cNvSpPr/>
          <p:nvPr/>
        </p:nvSpPr>
        <p:spPr>
          <a:xfrm>
            <a:off x="4645152" y="4206240"/>
            <a:ext cx="292608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5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[28]</a:t>
            </a:r>
            <a:endParaRPr lang="en-US" sz="750" dirty="0"/>
          </a:p>
        </p:txBody>
      </p:sp>
      <p:sp>
        <p:nvSpPr>
          <p:cNvPr id="52" name="Text 50"/>
          <p:cNvSpPr/>
          <p:nvPr/>
        </p:nvSpPr>
        <p:spPr>
          <a:xfrm>
            <a:off x="4974336" y="4206240"/>
            <a:ext cx="3739896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720" b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M. C. Lacity, S. Schuetz, L. Kuai, and Z. R. Steelman, "It's a matter of trust: Literature reviews and analyses of human trust in information technology," Journal of Information Technology, vol. 40, no. 1, pp. 1–54, Mar. 2025.</a:t>
            </a:r>
            <a:endParaRPr lang="en-US" sz="720" dirty="0"/>
          </a:p>
        </p:txBody>
      </p:sp>
      <p:sp>
        <p:nvSpPr>
          <p:cNvPr id="53" name="Shape 51"/>
          <p:cNvSpPr/>
          <p:nvPr/>
        </p:nvSpPr>
        <p:spPr>
          <a:xfrm>
            <a:off x="4498848" y="987552"/>
            <a:ext cx="36576" cy="37490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Shape 52"/>
          <p:cNvSpPr/>
          <p:nvPr/>
        </p:nvSpPr>
        <p:spPr>
          <a:xfrm>
            <a:off x="438912" y="4782312"/>
            <a:ext cx="8412480" cy="310896"/>
          </a:xfrm>
          <a:prstGeom prst="roundRect">
            <a:avLst>
              <a:gd name="adj" fmla="val 11765"/>
            </a:avLst>
          </a:prstGeom>
          <a:solidFill>
            <a:srgbClr val="0A182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512064" y="4800600"/>
            <a:ext cx="828446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  Anchors: Schuetz et al. [27] &amp; Lacity et al. [28] — both Q1, Journal of Information Technology, 2025 — confirm structural assurance as the strongest IS trust predictor and validate the post-GDPR research gap.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D21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943600" y="-914400"/>
            <a:ext cx="5029200" cy="5029200"/>
          </a:xfrm>
          <a:prstGeom prst="ellipse">
            <a:avLst/>
          </a:prstGeom>
          <a:solidFill>
            <a:srgbClr val="0D9488">
              <a:alpha val="10000"/>
            </a:srgbClr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583680" y="-365760"/>
            <a:ext cx="3657600" cy="3657600"/>
          </a:xfrm>
          <a:prstGeom prst="ellipse">
            <a:avLst/>
          </a:prstGeom>
          <a:solidFill>
            <a:srgbClr val="0D9488">
              <a:alpha val="18000"/>
            </a:srgbClr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-1371600" y="2743200"/>
            <a:ext cx="3657600" cy="3657600"/>
          </a:xfrm>
          <a:prstGeom prst="ellipse">
            <a:avLst/>
          </a:prstGeom>
          <a:solidFill>
            <a:srgbClr val="0D9488">
              <a:alpha val="10000"/>
            </a:srgbClr>
          </a:solidFill>
          <a:ln w="12700">
            <a:solidFill>
              <a:srgbClr val="5EEA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640080"/>
            <a:ext cx="8321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800" dirty="0"/>
          </a:p>
        </p:txBody>
      </p:sp>
      <p:sp>
        <p:nvSpPr>
          <p:cNvPr id="6" name="Text 4"/>
          <p:cNvSpPr/>
          <p:nvPr/>
        </p:nvSpPr>
        <p:spPr>
          <a:xfrm>
            <a:off x="457200" y="1783080"/>
            <a:ext cx="8321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2011680" y="2487168"/>
            <a:ext cx="5212080" cy="457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31520" y="2615184"/>
            <a:ext cx="777240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"Factors Influencing User Trust in UK Web Applications: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i="1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Post-GDPR Trust-by-Design Framework"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02920" y="3529584"/>
            <a:ext cx="2651760" cy="859536"/>
          </a:xfrm>
          <a:prstGeom prst="roundRect">
            <a:avLst>
              <a:gd name="adj" fmla="val 10638"/>
            </a:avLst>
          </a:prstGeom>
          <a:solidFill>
            <a:srgbClr val="1E4A7A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66928" y="3566160"/>
            <a:ext cx="2523744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UK post-GDPR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multi-sector trust study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3337560" y="3529584"/>
            <a:ext cx="2651760" cy="859536"/>
          </a:xfrm>
          <a:prstGeom prst="roundRect">
            <a:avLst>
              <a:gd name="adj" fmla="val 10638"/>
            </a:avLst>
          </a:prstGeom>
          <a:solidFill>
            <a:srgbClr val="1E4A7A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401568" y="3566160"/>
            <a:ext cx="2523744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Trust-by-Design Framework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172200" y="3529584"/>
            <a:ext cx="2651760" cy="859536"/>
          </a:xfrm>
          <a:prstGeom prst="roundRect">
            <a:avLst>
              <a:gd name="adj" fmla="val 10638"/>
            </a:avLst>
          </a:prstGeom>
          <a:solidFill>
            <a:srgbClr val="1E4A7A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236208" y="3566160"/>
            <a:ext cx="2523744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Null results are still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0F7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genuine contributions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4773168"/>
            <a:ext cx="8321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Sobia Tabassam  |  ID: 2222632  |  MSc Computing  |  ACFA7004  |  University of Wales Trinity Saint David  |  2026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3469</Words>
  <Application>Microsoft Office PowerPoint</Application>
  <PresentationFormat>On-screen Show (16:9)</PresentationFormat>
  <Paragraphs>483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Influencing User Trust in UK Web Applications</dc:title>
  <dc:subject>PptxGenJS Presentation</dc:subject>
  <dc:creator>Sobia Tabassam</dc:creator>
  <cp:lastModifiedBy>Sobia Tabassam (2222632)</cp:lastModifiedBy>
  <cp:revision>4</cp:revision>
  <dcterms:created xsi:type="dcterms:W3CDTF">2026-07-12T02:08:40Z</dcterms:created>
  <dcterms:modified xsi:type="dcterms:W3CDTF">2026-07-13T11:23:24Z</dcterms:modified>
</cp:coreProperties>
</file>