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tiff" ContentType="image/tiff"/>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328" r:id="rId2"/>
    <p:sldId id="290" r:id="rId3"/>
    <p:sldId id="329" r:id="rId4"/>
    <p:sldId id="332" r:id="rId5"/>
    <p:sldId id="330" r:id="rId6"/>
    <p:sldId id="331" r:id="rId7"/>
    <p:sldId id="376" r:id="rId8"/>
    <p:sldId id="378" r:id="rId9"/>
    <p:sldId id="379" r:id="rId10"/>
    <p:sldId id="380" r:id="rId11"/>
    <p:sldId id="334" r:id="rId12"/>
    <p:sldId id="304" r:id="rId13"/>
    <p:sldId id="353" r:id="rId14"/>
    <p:sldId id="375" r:id="rId15"/>
    <p:sldId id="351" r:id="rId16"/>
    <p:sldId id="381" r:id="rId17"/>
    <p:sldId id="300" r:id="rId18"/>
    <p:sldId id="301" r:id="rId19"/>
    <p:sldId id="302" r:id="rId20"/>
    <p:sldId id="382" r:id="rId21"/>
    <p:sldId id="383" r:id="rId22"/>
    <p:sldId id="306" r:id="rId23"/>
    <p:sldId id="307" r:id="rId24"/>
    <p:sldId id="386" r:id="rId25"/>
    <p:sldId id="385" r:id="rId26"/>
    <p:sldId id="366" r:id="rId27"/>
    <p:sldId id="367" r:id="rId28"/>
    <p:sldId id="387" r:id="rId29"/>
    <p:sldId id="388" r:id="rId30"/>
    <p:sldId id="394" r:id="rId31"/>
    <p:sldId id="345" r:id="rId32"/>
    <p:sldId id="393" r:id="rId33"/>
    <p:sldId id="399" r:id="rId34"/>
    <p:sldId id="400" r:id="rId35"/>
    <p:sldId id="401" r:id="rId36"/>
    <p:sldId id="349" r:id="rId37"/>
    <p:sldId id="406" r:id="rId38"/>
    <p:sldId id="407" r:id="rId39"/>
    <p:sldId id="409" r:id="rId40"/>
    <p:sldId id="410"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3366"/>
    <a:srgbClr val="FF6600"/>
    <a:srgbClr val="FF3399"/>
    <a:srgbClr val="FF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576"/>
  </p:normalViewPr>
  <p:slideViewPr>
    <p:cSldViewPr>
      <p:cViewPr varScale="1">
        <p:scale>
          <a:sx n="95" d="100"/>
          <a:sy n="95" d="100"/>
        </p:scale>
        <p:origin x="1584" y="19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11096"/>
    </p:cViewPr>
  </p:sorter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notesMaster" Target="notesMasters/notesMaster1.xml"/><Relationship Id="rId43" Type="http://schemas.openxmlformats.org/officeDocument/2006/relationships/presProps" Target="presProps.xml"/><Relationship Id="rId44" Type="http://schemas.openxmlformats.org/officeDocument/2006/relationships/viewProps" Target="viewProps.xml"/><Relationship Id="rId4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FABE7-4954-4782-97D1-07F6CAE2FB4E}" type="doc">
      <dgm:prSet loTypeId="urn:microsoft.com/office/officeart/2005/8/layout/radial6" loCatId="cycle" qsTypeId="urn:microsoft.com/office/officeart/2005/8/quickstyle/simple1" qsCatId="simple" csTypeId="urn:microsoft.com/office/officeart/2005/8/colors/colorful5" csCatId="colorful" phldr="1"/>
      <dgm:spPr/>
      <dgm:t>
        <a:bodyPr/>
        <a:lstStyle/>
        <a:p>
          <a:endParaRPr lang="en-US"/>
        </a:p>
      </dgm:t>
    </dgm:pt>
    <dgm:pt modelId="{F6063BDB-AB9A-4489-A3D1-E345470777D7}">
      <dgm:prSet phldrT="[Text]"/>
      <dgm:spPr/>
      <dgm:t>
        <a:bodyPr/>
        <a:lstStyle/>
        <a:p>
          <a:r>
            <a:rPr lang="en-US" dirty="0" err="1" smtClean="0">
              <a:solidFill>
                <a:srgbClr val="000000"/>
              </a:solidFill>
            </a:rPr>
            <a:t>Fi</a:t>
          </a:r>
          <a:endParaRPr lang="en-US" dirty="0">
            <a:solidFill>
              <a:srgbClr val="000000"/>
            </a:solidFill>
          </a:endParaRPr>
        </a:p>
      </dgm:t>
    </dgm:pt>
    <dgm:pt modelId="{7AFDB7B3-99A1-4B9E-A6B1-1C6655B539A1}" type="parTrans" cxnId="{F93C1E3E-433D-479C-8C12-F4D81B2F60CC}">
      <dgm:prSet/>
      <dgm:spPr/>
      <dgm:t>
        <a:bodyPr/>
        <a:lstStyle/>
        <a:p>
          <a:endParaRPr lang="en-US"/>
        </a:p>
      </dgm:t>
    </dgm:pt>
    <dgm:pt modelId="{82C7C8A1-C671-45C9-804C-E6F523A7950D}" type="sibTrans" cxnId="{F93C1E3E-433D-479C-8C12-F4D81B2F60CC}">
      <dgm:prSet/>
      <dgm:spPr/>
      <dgm:t>
        <a:bodyPr/>
        <a:lstStyle/>
        <a:p>
          <a:endParaRPr lang="en-US"/>
        </a:p>
      </dgm:t>
    </dgm:pt>
    <dgm:pt modelId="{2A4F0A4E-273B-4F56-8642-A261A76A37BA}">
      <dgm:prSet phldrT="[Text]"/>
      <dgm:spPr/>
      <dgm:t>
        <a:bodyPr/>
        <a:lstStyle/>
        <a:p>
          <a:r>
            <a:rPr lang="en-US" dirty="0" err="1" smtClean="0">
              <a:solidFill>
                <a:srgbClr val="000000"/>
              </a:solidFill>
            </a:rPr>
            <a:t>Profiadau</a:t>
          </a:r>
          <a:endParaRPr lang="en-US" dirty="0">
            <a:solidFill>
              <a:srgbClr val="000000"/>
            </a:solidFill>
          </a:endParaRPr>
        </a:p>
      </dgm:t>
    </dgm:pt>
    <dgm:pt modelId="{0D2779FE-3121-41B3-9775-6C8BDC2551DF}" type="parTrans" cxnId="{3D3E6028-E869-40F9-93EA-8531FE54A904}">
      <dgm:prSet/>
      <dgm:spPr/>
      <dgm:t>
        <a:bodyPr/>
        <a:lstStyle/>
        <a:p>
          <a:endParaRPr lang="en-US"/>
        </a:p>
      </dgm:t>
    </dgm:pt>
    <dgm:pt modelId="{61A83B16-3534-4EE7-9A64-2FFBF4897B13}" type="sibTrans" cxnId="{3D3E6028-E869-40F9-93EA-8531FE54A904}">
      <dgm:prSet/>
      <dgm:spPr/>
      <dgm:t>
        <a:bodyPr/>
        <a:lstStyle/>
        <a:p>
          <a:endParaRPr lang="en-US"/>
        </a:p>
      </dgm:t>
    </dgm:pt>
    <dgm:pt modelId="{7FE1E537-D1BC-4298-B823-854C74B8A6C3}">
      <dgm:prSet phldrT="[Text]"/>
      <dgm:spPr/>
      <dgm:t>
        <a:bodyPr/>
        <a:lstStyle/>
        <a:p>
          <a:r>
            <a:rPr lang="en-US" dirty="0" err="1" smtClean="0">
              <a:solidFill>
                <a:srgbClr val="000000"/>
              </a:solidFill>
            </a:rPr>
            <a:t>Meithrin</a:t>
          </a:r>
          <a:endParaRPr lang="en-US" dirty="0">
            <a:solidFill>
              <a:srgbClr val="000000"/>
            </a:solidFill>
          </a:endParaRPr>
        </a:p>
      </dgm:t>
    </dgm:pt>
    <dgm:pt modelId="{E0DA7295-5EFE-496E-BF49-B0F8C64D697C}" type="parTrans" cxnId="{B44C55A9-8407-42E4-ADA5-C7F93C294FD8}">
      <dgm:prSet/>
      <dgm:spPr/>
      <dgm:t>
        <a:bodyPr/>
        <a:lstStyle/>
        <a:p>
          <a:endParaRPr lang="en-US"/>
        </a:p>
      </dgm:t>
    </dgm:pt>
    <dgm:pt modelId="{8B145BF4-769E-4E11-B734-496469631861}" type="sibTrans" cxnId="{B44C55A9-8407-42E4-ADA5-C7F93C294FD8}">
      <dgm:prSet/>
      <dgm:spPr/>
      <dgm:t>
        <a:bodyPr/>
        <a:lstStyle/>
        <a:p>
          <a:endParaRPr lang="en-US"/>
        </a:p>
      </dgm:t>
    </dgm:pt>
    <dgm:pt modelId="{EFAE857F-7E0C-42A9-BB8E-5AE397134B22}">
      <dgm:prSet phldrT="[Text]"/>
      <dgm:spPr/>
      <dgm:t>
        <a:bodyPr/>
        <a:lstStyle/>
        <a:p>
          <a:r>
            <a:rPr lang="en-GB" dirty="0" err="1" smtClean="0">
              <a:solidFill>
                <a:srgbClr val="000000"/>
              </a:solidFill>
            </a:rPr>
            <a:t>Natur</a:t>
          </a:r>
          <a:endParaRPr lang="en-US" dirty="0">
            <a:solidFill>
              <a:srgbClr val="000000"/>
            </a:solidFill>
          </a:endParaRPr>
        </a:p>
      </dgm:t>
    </dgm:pt>
    <dgm:pt modelId="{00F805E3-DC50-46EC-9F9D-BBAFF664B426}" type="parTrans" cxnId="{FB3C60BD-3BDC-4141-BB86-5B95F8852907}">
      <dgm:prSet/>
      <dgm:spPr/>
      <dgm:t>
        <a:bodyPr/>
        <a:lstStyle/>
        <a:p>
          <a:endParaRPr lang="en-US"/>
        </a:p>
      </dgm:t>
    </dgm:pt>
    <dgm:pt modelId="{156B06EC-958D-4EDE-B436-5EB2EE8124DB}" type="sibTrans" cxnId="{FB3C60BD-3BDC-4141-BB86-5B95F8852907}">
      <dgm:prSet/>
      <dgm:spPr/>
      <dgm:t>
        <a:bodyPr/>
        <a:lstStyle/>
        <a:p>
          <a:endParaRPr lang="en-US"/>
        </a:p>
      </dgm:t>
    </dgm:pt>
    <dgm:pt modelId="{BCA180A9-588E-488C-9D08-D35034D723D8}">
      <dgm:prSet phldrT="[Text]"/>
      <dgm:spPr/>
      <dgm:t>
        <a:bodyPr/>
        <a:lstStyle/>
        <a:p>
          <a:r>
            <a:rPr lang="en-GB" dirty="0" err="1" smtClean="0">
              <a:solidFill>
                <a:srgbClr val="000000"/>
              </a:solidFill>
            </a:rPr>
            <a:t>Credoau/Syniadau</a:t>
          </a:r>
          <a:endParaRPr lang="en-US" dirty="0">
            <a:solidFill>
              <a:srgbClr val="000000"/>
            </a:solidFill>
          </a:endParaRPr>
        </a:p>
      </dgm:t>
    </dgm:pt>
    <dgm:pt modelId="{F1D88577-91FD-431E-80D0-2C73C64C642C}" type="parTrans" cxnId="{447173A3-5957-41A4-B631-EC6D2D96B012}">
      <dgm:prSet/>
      <dgm:spPr/>
      <dgm:t>
        <a:bodyPr/>
        <a:lstStyle/>
        <a:p>
          <a:endParaRPr lang="en-US"/>
        </a:p>
      </dgm:t>
    </dgm:pt>
    <dgm:pt modelId="{C4372F68-F4B7-4C2D-B619-9EDE9568FFF3}" type="sibTrans" cxnId="{447173A3-5957-41A4-B631-EC6D2D96B012}">
      <dgm:prSet/>
      <dgm:spPr/>
      <dgm:t>
        <a:bodyPr/>
        <a:lstStyle/>
        <a:p>
          <a:endParaRPr lang="en-US"/>
        </a:p>
      </dgm:t>
    </dgm:pt>
    <dgm:pt modelId="{382C1004-DC8B-4643-A3C1-C9185197485E}" type="pres">
      <dgm:prSet presAssocID="{4D1FABE7-4954-4782-97D1-07F6CAE2FB4E}" presName="Name0" presStyleCnt="0">
        <dgm:presLayoutVars>
          <dgm:chMax val="1"/>
          <dgm:dir/>
          <dgm:animLvl val="ctr"/>
          <dgm:resizeHandles val="exact"/>
        </dgm:presLayoutVars>
      </dgm:prSet>
      <dgm:spPr/>
      <dgm:t>
        <a:bodyPr/>
        <a:lstStyle/>
        <a:p>
          <a:endParaRPr lang="en-US"/>
        </a:p>
      </dgm:t>
    </dgm:pt>
    <dgm:pt modelId="{BA547006-1C2B-4E89-8D8B-22019E5DB842}" type="pres">
      <dgm:prSet presAssocID="{F6063BDB-AB9A-4489-A3D1-E345470777D7}" presName="centerShape" presStyleLbl="node0" presStyleIdx="0" presStyleCnt="1"/>
      <dgm:spPr/>
      <dgm:t>
        <a:bodyPr/>
        <a:lstStyle/>
        <a:p>
          <a:endParaRPr lang="en-US"/>
        </a:p>
      </dgm:t>
    </dgm:pt>
    <dgm:pt modelId="{0B91D3A7-5A72-4118-B675-6331A31FA6C4}" type="pres">
      <dgm:prSet presAssocID="{2A4F0A4E-273B-4F56-8642-A261A76A37BA}" presName="node" presStyleLbl="node1" presStyleIdx="0" presStyleCnt="4" custScaleX="201868" custRadScaleRad="96171" custRadScaleInc="16103">
        <dgm:presLayoutVars>
          <dgm:bulletEnabled val="1"/>
        </dgm:presLayoutVars>
      </dgm:prSet>
      <dgm:spPr/>
      <dgm:t>
        <a:bodyPr/>
        <a:lstStyle/>
        <a:p>
          <a:endParaRPr lang="en-US"/>
        </a:p>
      </dgm:t>
    </dgm:pt>
    <dgm:pt modelId="{00E414F0-B426-4F8F-ADA0-9D4422AEAA1D}" type="pres">
      <dgm:prSet presAssocID="{2A4F0A4E-273B-4F56-8642-A261A76A37BA}" presName="dummy" presStyleCnt="0"/>
      <dgm:spPr/>
    </dgm:pt>
    <dgm:pt modelId="{BE56DEF1-7CD4-4EB7-BEF4-4BE9942DF928}" type="pres">
      <dgm:prSet presAssocID="{61A83B16-3534-4EE7-9A64-2FFBF4897B13}" presName="sibTrans" presStyleLbl="sibTrans2D1" presStyleIdx="0" presStyleCnt="4"/>
      <dgm:spPr/>
      <dgm:t>
        <a:bodyPr/>
        <a:lstStyle/>
        <a:p>
          <a:endParaRPr lang="en-US"/>
        </a:p>
      </dgm:t>
    </dgm:pt>
    <dgm:pt modelId="{D629CD44-18CB-4446-AE60-9DB65306F478}" type="pres">
      <dgm:prSet presAssocID="{7FE1E537-D1BC-4298-B823-854C74B8A6C3}" presName="node" presStyleLbl="node1" presStyleIdx="1" presStyleCnt="4" custScaleX="192873" custRadScaleRad="132275" custRadScaleInc="8355">
        <dgm:presLayoutVars>
          <dgm:bulletEnabled val="1"/>
        </dgm:presLayoutVars>
      </dgm:prSet>
      <dgm:spPr/>
      <dgm:t>
        <a:bodyPr/>
        <a:lstStyle/>
        <a:p>
          <a:endParaRPr lang="en-US"/>
        </a:p>
      </dgm:t>
    </dgm:pt>
    <dgm:pt modelId="{D344A2DC-F435-40F2-8959-9AD984DD396E}" type="pres">
      <dgm:prSet presAssocID="{7FE1E537-D1BC-4298-B823-854C74B8A6C3}" presName="dummy" presStyleCnt="0"/>
      <dgm:spPr/>
    </dgm:pt>
    <dgm:pt modelId="{54C3D515-CC2A-44C1-AC46-BD6A8B99B2BB}" type="pres">
      <dgm:prSet presAssocID="{8B145BF4-769E-4E11-B734-496469631861}" presName="sibTrans" presStyleLbl="sibTrans2D1" presStyleIdx="1" presStyleCnt="4"/>
      <dgm:spPr/>
      <dgm:t>
        <a:bodyPr/>
        <a:lstStyle/>
        <a:p>
          <a:endParaRPr lang="en-US"/>
        </a:p>
      </dgm:t>
    </dgm:pt>
    <dgm:pt modelId="{968EBC42-1AD6-411F-A1F3-2451D2879509}" type="pres">
      <dgm:prSet presAssocID="{EFAE857F-7E0C-42A9-BB8E-5AE397134B22}" presName="node" presStyleLbl="node1" presStyleIdx="2" presStyleCnt="4" custScaleX="220799" custRadScaleRad="100019" custRadScaleInc="-28199">
        <dgm:presLayoutVars>
          <dgm:bulletEnabled val="1"/>
        </dgm:presLayoutVars>
      </dgm:prSet>
      <dgm:spPr/>
      <dgm:t>
        <a:bodyPr/>
        <a:lstStyle/>
        <a:p>
          <a:endParaRPr lang="en-US"/>
        </a:p>
      </dgm:t>
    </dgm:pt>
    <dgm:pt modelId="{C417C9D5-E777-4AA1-B66D-2D803C775061}" type="pres">
      <dgm:prSet presAssocID="{EFAE857F-7E0C-42A9-BB8E-5AE397134B22}" presName="dummy" presStyleCnt="0"/>
      <dgm:spPr/>
    </dgm:pt>
    <dgm:pt modelId="{0A70B685-F476-41CD-81F0-4409ADBDA33E}" type="pres">
      <dgm:prSet presAssocID="{156B06EC-958D-4EDE-B436-5EB2EE8124DB}" presName="sibTrans" presStyleLbl="sibTrans2D1" presStyleIdx="2" presStyleCnt="4"/>
      <dgm:spPr/>
      <dgm:t>
        <a:bodyPr/>
        <a:lstStyle/>
        <a:p>
          <a:endParaRPr lang="en-US"/>
        </a:p>
      </dgm:t>
    </dgm:pt>
    <dgm:pt modelId="{96502555-918A-4C92-BE76-58C8A1A6FB03}" type="pres">
      <dgm:prSet presAssocID="{BCA180A9-588E-488C-9D08-D35034D723D8}" presName="node" presStyleLbl="node1" presStyleIdx="3" presStyleCnt="4" custScaleX="184538" custRadScaleRad="128530" custRadScaleInc="3987">
        <dgm:presLayoutVars>
          <dgm:bulletEnabled val="1"/>
        </dgm:presLayoutVars>
      </dgm:prSet>
      <dgm:spPr/>
      <dgm:t>
        <a:bodyPr/>
        <a:lstStyle/>
        <a:p>
          <a:endParaRPr lang="en-US"/>
        </a:p>
      </dgm:t>
    </dgm:pt>
    <dgm:pt modelId="{0274478A-9571-463B-A2E2-F01D65049CD7}" type="pres">
      <dgm:prSet presAssocID="{BCA180A9-588E-488C-9D08-D35034D723D8}" presName="dummy" presStyleCnt="0"/>
      <dgm:spPr/>
    </dgm:pt>
    <dgm:pt modelId="{1CD817C3-72FF-4D7F-9022-50C448B1EC86}" type="pres">
      <dgm:prSet presAssocID="{C4372F68-F4B7-4C2D-B619-9EDE9568FFF3}" presName="sibTrans" presStyleLbl="sibTrans2D1" presStyleIdx="3" presStyleCnt="4"/>
      <dgm:spPr/>
      <dgm:t>
        <a:bodyPr/>
        <a:lstStyle/>
        <a:p>
          <a:endParaRPr lang="en-US"/>
        </a:p>
      </dgm:t>
    </dgm:pt>
  </dgm:ptLst>
  <dgm:cxnLst>
    <dgm:cxn modelId="{11EB8293-218A-46A6-ABF9-F7A9BE058E57}" type="presOf" srcId="{C4372F68-F4B7-4C2D-B619-9EDE9568FFF3}" destId="{1CD817C3-72FF-4D7F-9022-50C448B1EC86}" srcOrd="0" destOrd="0" presId="urn:microsoft.com/office/officeart/2005/8/layout/radial6"/>
    <dgm:cxn modelId="{E60F714C-FD9D-4F76-AE27-95042EA7FBE8}" type="presOf" srcId="{156B06EC-958D-4EDE-B436-5EB2EE8124DB}" destId="{0A70B685-F476-41CD-81F0-4409ADBDA33E}" srcOrd="0" destOrd="0" presId="urn:microsoft.com/office/officeart/2005/8/layout/radial6"/>
    <dgm:cxn modelId="{D0244D2D-6648-48B7-A2A8-74FAA8DB1B06}" type="presOf" srcId="{BCA180A9-588E-488C-9D08-D35034D723D8}" destId="{96502555-918A-4C92-BE76-58C8A1A6FB03}" srcOrd="0" destOrd="0" presId="urn:microsoft.com/office/officeart/2005/8/layout/radial6"/>
    <dgm:cxn modelId="{38CB3D17-FD09-4AAE-9E09-2EDDD637DA0E}" type="presOf" srcId="{F6063BDB-AB9A-4489-A3D1-E345470777D7}" destId="{BA547006-1C2B-4E89-8D8B-22019E5DB842}" srcOrd="0" destOrd="0" presId="urn:microsoft.com/office/officeart/2005/8/layout/radial6"/>
    <dgm:cxn modelId="{C2B9AA82-895F-463C-AF89-35FA714CB729}" type="presOf" srcId="{7FE1E537-D1BC-4298-B823-854C74B8A6C3}" destId="{D629CD44-18CB-4446-AE60-9DB65306F478}" srcOrd="0" destOrd="0" presId="urn:microsoft.com/office/officeart/2005/8/layout/radial6"/>
    <dgm:cxn modelId="{447173A3-5957-41A4-B631-EC6D2D96B012}" srcId="{F6063BDB-AB9A-4489-A3D1-E345470777D7}" destId="{BCA180A9-588E-488C-9D08-D35034D723D8}" srcOrd="3" destOrd="0" parTransId="{F1D88577-91FD-431E-80D0-2C73C64C642C}" sibTransId="{C4372F68-F4B7-4C2D-B619-9EDE9568FFF3}"/>
    <dgm:cxn modelId="{F93C1E3E-433D-479C-8C12-F4D81B2F60CC}" srcId="{4D1FABE7-4954-4782-97D1-07F6CAE2FB4E}" destId="{F6063BDB-AB9A-4489-A3D1-E345470777D7}" srcOrd="0" destOrd="0" parTransId="{7AFDB7B3-99A1-4B9E-A6B1-1C6655B539A1}" sibTransId="{82C7C8A1-C671-45C9-804C-E6F523A7950D}"/>
    <dgm:cxn modelId="{D1D3457E-ED64-49E5-82B3-3E0DC2E022AE}" type="presOf" srcId="{61A83B16-3534-4EE7-9A64-2FFBF4897B13}" destId="{BE56DEF1-7CD4-4EB7-BEF4-4BE9942DF928}" srcOrd="0" destOrd="0" presId="urn:microsoft.com/office/officeart/2005/8/layout/radial6"/>
    <dgm:cxn modelId="{93E5F47E-A255-4B57-9D80-2214842733C5}" type="presOf" srcId="{EFAE857F-7E0C-42A9-BB8E-5AE397134B22}" destId="{968EBC42-1AD6-411F-A1F3-2451D2879509}" srcOrd="0" destOrd="0" presId="urn:microsoft.com/office/officeart/2005/8/layout/radial6"/>
    <dgm:cxn modelId="{C12E5F6F-EC2D-41DF-B005-D47360C5BCD5}" type="presOf" srcId="{2A4F0A4E-273B-4F56-8642-A261A76A37BA}" destId="{0B91D3A7-5A72-4118-B675-6331A31FA6C4}" srcOrd="0" destOrd="0" presId="urn:microsoft.com/office/officeart/2005/8/layout/radial6"/>
    <dgm:cxn modelId="{B44C55A9-8407-42E4-ADA5-C7F93C294FD8}" srcId="{F6063BDB-AB9A-4489-A3D1-E345470777D7}" destId="{7FE1E537-D1BC-4298-B823-854C74B8A6C3}" srcOrd="1" destOrd="0" parTransId="{E0DA7295-5EFE-496E-BF49-B0F8C64D697C}" sibTransId="{8B145BF4-769E-4E11-B734-496469631861}"/>
    <dgm:cxn modelId="{C16BB5D7-BB55-4A15-A22A-3267C485B8C1}" type="presOf" srcId="{8B145BF4-769E-4E11-B734-496469631861}" destId="{54C3D515-CC2A-44C1-AC46-BD6A8B99B2BB}" srcOrd="0" destOrd="0" presId="urn:microsoft.com/office/officeart/2005/8/layout/radial6"/>
    <dgm:cxn modelId="{6665C00D-A141-4D56-8605-F195CD3C191F}" type="presOf" srcId="{4D1FABE7-4954-4782-97D1-07F6CAE2FB4E}" destId="{382C1004-DC8B-4643-A3C1-C9185197485E}" srcOrd="0" destOrd="0" presId="urn:microsoft.com/office/officeart/2005/8/layout/radial6"/>
    <dgm:cxn modelId="{FB3C60BD-3BDC-4141-BB86-5B95F8852907}" srcId="{F6063BDB-AB9A-4489-A3D1-E345470777D7}" destId="{EFAE857F-7E0C-42A9-BB8E-5AE397134B22}" srcOrd="2" destOrd="0" parTransId="{00F805E3-DC50-46EC-9F9D-BBAFF664B426}" sibTransId="{156B06EC-958D-4EDE-B436-5EB2EE8124DB}"/>
    <dgm:cxn modelId="{3D3E6028-E869-40F9-93EA-8531FE54A904}" srcId="{F6063BDB-AB9A-4489-A3D1-E345470777D7}" destId="{2A4F0A4E-273B-4F56-8642-A261A76A37BA}" srcOrd="0" destOrd="0" parTransId="{0D2779FE-3121-41B3-9775-6C8BDC2551DF}" sibTransId="{61A83B16-3534-4EE7-9A64-2FFBF4897B13}"/>
    <dgm:cxn modelId="{2CD9325C-7BEB-4FDA-AA49-AF435EA92236}" type="presParOf" srcId="{382C1004-DC8B-4643-A3C1-C9185197485E}" destId="{BA547006-1C2B-4E89-8D8B-22019E5DB842}" srcOrd="0" destOrd="0" presId="urn:microsoft.com/office/officeart/2005/8/layout/radial6"/>
    <dgm:cxn modelId="{E3CD53B1-0BD3-4186-A6BF-6F33F97FD0B2}" type="presParOf" srcId="{382C1004-DC8B-4643-A3C1-C9185197485E}" destId="{0B91D3A7-5A72-4118-B675-6331A31FA6C4}" srcOrd="1" destOrd="0" presId="urn:microsoft.com/office/officeart/2005/8/layout/radial6"/>
    <dgm:cxn modelId="{98F5782D-2E46-45CA-9304-A7622EF9716F}" type="presParOf" srcId="{382C1004-DC8B-4643-A3C1-C9185197485E}" destId="{00E414F0-B426-4F8F-ADA0-9D4422AEAA1D}" srcOrd="2" destOrd="0" presId="urn:microsoft.com/office/officeart/2005/8/layout/radial6"/>
    <dgm:cxn modelId="{D5284C47-C10B-4EA4-A9F9-A3A9755D3089}" type="presParOf" srcId="{382C1004-DC8B-4643-A3C1-C9185197485E}" destId="{BE56DEF1-7CD4-4EB7-BEF4-4BE9942DF928}" srcOrd="3" destOrd="0" presId="urn:microsoft.com/office/officeart/2005/8/layout/radial6"/>
    <dgm:cxn modelId="{5B73E3B7-B09A-40EE-923D-7D707251422A}" type="presParOf" srcId="{382C1004-DC8B-4643-A3C1-C9185197485E}" destId="{D629CD44-18CB-4446-AE60-9DB65306F478}" srcOrd="4" destOrd="0" presId="urn:microsoft.com/office/officeart/2005/8/layout/radial6"/>
    <dgm:cxn modelId="{C5381E00-3189-4A27-936B-D0F70E8A9C99}" type="presParOf" srcId="{382C1004-DC8B-4643-A3C1-C9185197485E}" destId="{D344A2DC-F435-40F2-8959-9AD984DD396E}" srcOrd="5" destOrd="0" presId="urn:microsoft.com/office/officeart/2005/8/layout/radial6"/>
    <dgm:cxn modelId="{560F22D8-BD1B-4B29-AD65-2FF1421E497E}" type="presParOf" srcId="{382C1004-DC8B-4643-A3C1-C9185197485E}" destId="{54C3D515-CC2A-44C1-AC46-BD6A8B99B2BB}" srcOrd="6" destOrd="0" presId="urn:microsoft.com/office/officeart/2005/8/layout/radial6"/>
    <dgm:cxn modelId="{07E99B1E-023C-494D-AAE2-EBA35FA9C163}" type="presParOf" srcId="{382C1004-DC8B-4643-A3C1-C9185197485E}" destId="{968EBC42-1AD6-411F-A1F3-2451D2879509}" srcOrd="7" destOrd="0" presId="urn:microsoft.com/office/officeart/2005/8/layout/radial6"/>
    <dgm:cxn modelId="{8047BB17-CFA5-47ED-B184-566A88406782}" type="presParOf" srcId="{382C1004-DC8B-4643-A3C1-C9185197485E}" destId="{C417C9D5-E777-4AA1-B66D-2D803C775061}" srcOrd="8" destOrd="0" presId="urn:microsoft.com/office/officeart/2005/8/layout/radial6"/>
    <dgm:cxn modelId="{944A1E5A-0801-48DC-8097-20FF1371AF03}" type="presParOf" srcId="{382C1004-DC8B-4643-A3C1-C9185197485E}" destId="{0A70B685-F476-41CD-81F0-4409ADBDA33E}" srcOrd="9" destOrd="0" presId="urn:microsoft.com/office/officeart/2005/8/layout/radial6"/>
    <dgm:cxn modelId="{F2BF1DB6-F50E-4713-A5BF-B5F34DD4083F}" type="presParOf" srcId="{382C1004-DC8B-4643-A3C1-C9185197485E}" destId="{96502555-918A-4C92-BE76-58C8A1A6FB03}" srcOrd="10" destOrd="0" presId="urn:microsoft.com/office/officeart/2005/8/layout/radial6"/>
    <dgm:cxn modelId="{B6149FBE-D2FC-43A2-AB10-A22A608B47E5}" type="presParOf" srcId="{382C1004-DC8B-4643-A3C1-C9185197485E}" destId="{0274478A-9571-463B-A2E2-F01D65049CD7}" srcOrd="11" destOrd="0" presId="urn:microsoft.com/office/officeart/2005/8/layout/radial6"/>
    <dgm:cxn modelId="{A0DB212C-9BB3-4498-B540-2C362A61D4CE}" type="presParOf" srcId="{382C1004-DC8B-4643-A3C1-C9185197485E}" destId="{1CD817C3-72FF-4D7F-9022-50C448B1EC86}"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1F2289-AE0A-4AEF-A444-1169913D64BA}" type="doc">
      <dgm:prSet loTypeId="urn:microsoft.com/office/officeart/2005/8/layout/radial4" loCatId="relationship" qsTypeId="urn:microsoft.com/office/officeart/2005/8/quickstyle/simple1" qsCatId="simple" csTypeId="urn:microsoft.com/office/officeart/2005/8/colors/colorful4" csCatId="colorful" phldr="1"/>
      <dgm:spPr/>
      <dgm:t>
        <a:bodyPr/>
        <a:lstStyle/>
        <a:p>
          <a:endParaRPr lang="en-US"/>
        </a:p>
      </dgm:t>
    </dgm:pt>
    <dgm:pt modelId="{F228E932-EE82-4F84-863A-9B9A7A2F0BA6}">
      <dgm:prSet phldrT="[Text]"/>
      <dgm:spPr/>
      <dgm:t>
        <a:bodyPr/>
        <a:lstStyle/>
        <a:p>
          <a:r>
            <a:rPr lang="en-US" smtClean="0">
              <a:solidFill>
                <a:srgbClr val="000000"/>
              </a:solidFill>
            </a:rPr>
            <a:t>Fi</a:t>
          </a:r>
          <a:endParaRPr lang="en-US" dirty="0">
            <a:solidFill>
              <a:srgbClr val="000000"/>
            </a:solidFill>
          </a:endParaRPr>
        </a:p>
      </dgm:t>
    </dgm:pt>
    <dgm:pt modelId="{39FC8BE4-D6C4-4EF7-AB16-75402AE09D63}" type="parTrans" cxnId="{456FD54B-1B57-4F16-820D-7C224C3340B9}">
      <dgm:prSet/>
      <dgm:spPr/>
      <dgm:t>
        <a:bodyPr/>
        <a:lstStyle/>
        <a:p>
          <a:endParaRPr lang="en-US"/>
        </a:p>
      </dgm:t>
    </dgm:pt>
    <dgm:pt modelId="{788BECF2-460C-4A0A-AADE-7C8710A0C4D1}" type="sibTrans" cxnId="{456FD54B-1B57-4F16-820D-7C224C3340B9}">
      <dgm:prSet/>
      <dgm:spPr/>
      <dgm:t>
        <a:bodyPr/>
        <a:lstStyle/>
        <a:p>
          <a:endParaRPr lang="en-US"/>
        </a:p>
      </dgm:t>
    </dgm:pt>
    <dgm:pt modelId="{8F4945F9-6C39-4D77-BD67-72C02258BB4F}">
      <dgm:prSet phldrT="[Text]"/>
      <dgm:spPr/>
      <dgm:t>
        <a:bodyPr/>
        <a:lstStyle/>
        <a:p>
          <a:r>
            <a:rPr lang="en-GB" smtClean="0">
              <a:solidFill>
                <a:srgbClr val="000000"/>
              </a:solidFill>
            </a:rPr>
            <a:t>Teulu</a:t>
          </a:r>
          <a:endParaRPr lang="en-US" dirty="0">
            <a:solidFill>
              <a:srgbClr val="000000"/>
            </a:solidFill>
          </a:endParaRPr>
        </a:p>
      </dgm:t>
    </dgm:pt>
    <dgm:pt modelId="{FC048913-B691-4CD5-9757-CE57A1021839}" type="parTrans" cxnId="{84BEA4C0-6356-4DC1-84BA-33DD3E1E220F}">
      <dgm:prSet/>
      <dgm:spPr/>
      <dgm:t>
        <a:bodyPr/>
        <a:lstStyle/>
        <a:p>
          <a:endParaRPr lang="en-US"/>
        </a:p>
      </dgm:t>
    </dgm:pt>
    <dgm:pt modelId="{377B65C7-19E3-42DF-83E6-23E84A47C299}" type="sibTrans" cxnId="{84BEA4C0-6356-4DC1-84BA-33DD3E1E220F}">
      <dgm:prSet/>
      <dgm:spPr/>
      <dgm:t>
        <a:bodyPr/>
        <a:lstStyle/>
        <a:p>
          <a:endParaRPr lang="en-US"/>
        </a:p>
      </dgm:t>
    </dgm:pt>
    <dgm:pt modelId="{8185A002-9C45-4AEA-BCF5-1A5DEC2AFAED}">
      <dgm:prSet phldrT="[Text]"/>
      <dgm:spPr/>
      <dgm:t>
        <a:bodyPr/>
        <a:lstStyle/>
        <a:p>
          <a:r>
            <a:rPr lang="en-GB" dirty="0" err="1" smtClean="0">
              <a:solidFill>
                <a:srgbClr val="000000"/>
              </a:solidFill>
            </a:rPr>
            <a:t>Cymuned</a:t>
          </a:r>
          <a:endParaRPr lang="en-US" dirty="0">
            <a:solidFill>
              <a:srgbClr val="000000"/>
            </a:solidFill>
          </a:endParaRPr>
        </a:p>
      </dgm:t>
    </dgm:pt>
    <dgm:pt modelId="{6D966D20-911C-42E0-9BD5-F5107DF58845}" type="parTrans" cxnId="{39ECB95D-9C87-4758-B025-F3E048CE6237}">
      <dgm:prSet/>
      <dgm:spPr/>
      <dgm:t>
        <a:bodyPr/>
        <a:lstStyle/>
        <a:p>
          <a:endParaRPr lang="en-US"/>
        </a:p>
      </dgm:t>
    </dgm:pt>
    <dgm:pt modelId="{F5DCCB69-FBCF-42E0-B877-D698C3AE1F05}" type="sibTrans" cxnId="{39ECB95D-9C87-4758-B025-F3E048CE6237}">
      <dgm:prSet/>
      <dgm:spPr/>
      <dgm:t>
        <a:bodyPr/>
        <a:lstStyle/>
        <a:p>
          <a:endParaRPr lang="en-US"/>
        </a:p>
      </dgm:t>
    </dgm:pt>
    <dgm:pt modelId="{7B35CC5B-BA41-4A6D-8498-0FE4CC0A9823}">
      <dgm:prSet phldrT="[Text]"/>
      <dgm:spPr/>
      <dgm:t>
        <a:bodyPr/>
        <a:lstStyle/>
        <a:p>
          <a:r>
            <a:rPr lang="en-US" smtClean="0">
              <a:solidFill>
                <a:srgbClr val="000000"/>
              </a:solidFill>
            </a:rPr>
            <a:t>Cymdeithas</a:t>
          </a:r>
          <a:endParaRPr lang="en-US" dirty="0">
            <a:solidFill>
              <a:srgbClr val="000000"/>
            </a:solidFill>
          </a:endParaRPr>
        </a:p>
      </dgm:t>
    </dgm:pt>
    <dgm:pt modelId="{917BE571-2FE5-468B-ABD0-DA867C4CD90A}" type="parTrans" cxnId="{AB13BFEC-8EAE-4493-A64E-B018B23EDC1E}">
      <dgm:prSet/>
      <dgm:spPr/>
      <dgm:t>
        <a:bodyPr/>
        <a:lstStyle/>
        <a:p>
          <a:endParaRPr lang="en-US"/>
        </a:p>
      </dgm:t>
    </dgm:pt>
    <dgm:pt modelId="{548D2A9B-074B-42CC-982E-A6FAF332352D}" type="sibTrans" cxnId="{AB13BFEC-8EAE-4493-A64E-B018B23EDC1E}">
      <dgm:prSet/>
      <dgm:spPr/>
      <dgm:t>
        <a:bodyPr/>
        <a:lstStyle/>
        <a:p>
          <a:endParaRPr lang="en-US"/>
        </a:p>
      </dgm:t>
    </dgm:pt>
    <dgm:pt modelId="{B32FA4B7-6323-4309-A944-34B15D2F3056}">
      <dgm:prSet/>
      <dgm:spPr/>
      <dgm:t>
        <a:bodyPr/>
        <a:lstStyle/>
        <a:p>
          <a:r>
            <a:rPr lang="en-GB" smtClean="0">
              <a:solidFill>
                <a:srgbClr val="000000"/>
              </a:solidFill>
            </a:rPr>
            <a:t>Ffrindiau</a:t>
          </a:r>
          <a:endParaRPr lang="en-US" dirty="0">
            <a:solidFill>
              <a:srgbClr val="000000"/>
            </a:solidFill>
          </a:endParaRPr>
        </a:p>
      </dgm:t>
    </dgm:pt>
    <dgm:pt modelId="{FFAD2FDA-496C-4A60-B7C2-4EAF06A8D77E}" type="parTrans" cxnId="{2A34C8BC-B278-4C16-8D5F-E1939F02B0C5}">
      <dgm:prSet/>
      <dgm:spPr/>
      <dgm:t>
        <a:bodyPr/>
        <a:lstStyle/>
        <a:p>
          <a:endParaRPr lang="en-US"/>
        </a:p>
      </dgm:t>
    </dgm:pt>
    <dgm:pt modelId="{04DE3AB2-BDE4-455F-81C5-AD8F281D1A1F}" type="sibTrans" cxnId="{2A34C8BC-B278-4C16-8D5F-E1939F02B0C5}">
      <dgm:prSet/>
      <dgm:spPr/>
      <dgm:t>
        <a:bodyPr/>
        <a:lstStyle/>
        <a:p>
          <a:endParaRPr lang="en-US"/>
        </a:p>
      </dgm:t>
    </dgm:pt>
    <dgm:pt modelId="{4C1E17F9-527D-4083-9143-EDB18C01417B}">
      <dgm:prSet/>
      <dgm:spPr/>
      <dgm:t>
        <a:bodyPr/>
        <a:lstStyle/>
        <a:p>
          <a:r>
            <a:rPr lang="en-US" smtClean="0">
              <a:solidFill>
                <a:srgbClr val="000000"/>
              </a:solidFill>
            </a:rPr>
            <a:t>Y Byd</a:t>
          </a:r>
          <a:endParaRPr lang="en-US" dirty="0">
            <a:solidFill>
              <a:srgbClr val="000000"/>
            </a:solidFill>
          </a:endParaRPr>
        </a:p>
      </dgm:t>
    </dgm:pt>
    <dgm:pt modelId="{BA097DF2-87F1-4023-8370-B08B645AD921}" type="parTrans" cxnId="{C14D225C-1489-4B45-BDE6-6999FA47E8E4}">
      <dgm:prSet/>
      <dgm:spPr/>
      <dgm:t>
        <a:bodyPr/>
        <a:lstStyle/>
        <a:p>
          <a:endParaRPr lang="en-US"/>
        </a:p>
      </dgm:t>
    </dgm:pt>
    <dgm:pt modelId="{5594114C-39BB-4DE6-A4A5-349D9C310C76}" type="sibTrans" cxnId="{C14D225C-1489-4B45-BDE6-6999FA47E8E4}">
      <dgm:prSet/>
      <dgm:spPr/>
      <dgm:t>
        <a:bodyPr/>
        <a:lstStyle/>
        <a:p>
          <a:endParaRPr lang="en-US"/>
        </a:p>
      </dgm:t>
    </dgm:pt>
    <dgm:pt modelId="{D456101F-BA2C-4FE9-AF2C-3EC7E7D33BED}" type="pres">
      <dgm:prSet presAssocID="{CE1F2289-AE0A-4AEF-A444-1169913D64BA}" presName="cycle" presStyleCnt="0">
        <dgm:presLayoutVars>
          <dgm:chMax val="1"/>
          <dgm:dir/>
          <dgm:animLvl val="ctr"/>
          <dgm:resizeHandles val="exact"/>
        </dgm:presLayoutVars>
      </dgm:prSet>
      <dgm:spPr/>
      <dgm:t>
        <a:bodyPr/>
        <a:lstStyle/>
        <a:p>
          <a:endParaRPr lang="en-US"/>
        </a:p>
      </dgm:t>
    </dgm:pt>
    <dgm:pt modelId="{217B517D-7782-40F1-ABCE-4D96FE7EB563}" type="pres">
      <dgm:prSet presAssocID="{F228E932-EE82-4F84-863A-9B9A7A2F0BA6}" presName="centerShape" presStyleLbl="node0" presStyleIdx="0" presStyleCnt="1"/>
      <dgm:spPr/>
      <dgm:t>
        <a:bodyPr/>
        <a:lstStyle/>
        <a:p>
          <a:endParaRPr lang="en-US"/>
        </a:p>
      </dgm:t>
    </dgm:pt>
    <dgm:pt modelId="{41E5ED04-ED2D-45B1-A269-07BE362FE363}" type="pres">
      <dgm:prSet presAssocID="{FC048913-B691-4CD5-9757-CE57A1021839}" presName="parTrans" presStyleLbl="bgSibTrans2D1" presStyleIdx="0" presStyleCnt="5"/>
      <dgm:spPr/>
      <dgm:t>
        <a:bodyPr/>
        <a:lstStyle/>
        <a:p>
          <a:endParaRPr lang="en-US"/>
        </a:p>
      </dgm:t>
    </dgm:pt>
    <dgm:pt modelId="{52649DB5-6E50-4485-A640-B20B046F2A73}" type="pres">
      <dgm:prSet presAssocID="{8F4945F9-6C39-4D77-BD67-72C02258BB4F}" presName="node" presStyleLbl="node1" presStyleIdx="0" presStyleCnt="5">
        <dgm:presLayoutVars>
          <dgm:bulletEnabled val="1"/>
        </dgm:presLayoutVars>
      </dgm:prSet>
      <dgm:spPr/>
      <dgm:t>
        <a:bodyPr/>
        <a:lstStyle/>
        <a:p>
          <a:endParaRPr lang="en-US"/>
        </a:p>
      </dgm:t>
    </dgm:pt>
    <dgm:pt modelId="{06BBE352-A1C3-4471-B808-94CD862C928D}" type="pres">
      <dgm:prSet presAssocID="{6D966D20-911C-42E0-9BD5-F5107DF58845}" presName="parTrans" presStyleLbl="bgSibTrans2D1" presStyleIdx="1" presStyleCnt="5"/>
      <dgm:spPr/>
      <dgm:t>
        <a:bodyPr/>
        <a:lstStyle/>
        <a:p>
          <a:endParaRPr lang="en-US"/>
        </a:p>
      </dgm:t>
    </dgm:pt>
    <dgm:pt modelId="{7A25BCAF-5467-4E5B-B1ED-60684225EAE6}" type="pres">
      <dgm:prSet presAssocID="{8185A002-9C45-4AEA-BCF5-1A5DEC2AFAED}" presName="node" presStyleLbl="node1" presStyleIdx="1" presStyleCnt="5">
        <dgm:presLayoutVars>
          <dgm:bulletEnabled val="1"/>
        </dgm:presLayoutVars>
      </dgm:prSet>
      <dgm:spPr/>
      <dgm:t>
        <a:bodyPr/>
        <a:lstStyle/>
        <a:p>
          <a:endParaRPr lang="en-US"/>
        </a:p>
      </dgm:t>
    </dgm:pt>
    <dgm:pt modelId="{A41A355C-CE41-4FDC-A12A-6B01DFCBBB10}" type="pres">
      <dgm:prSet presAssocID="{917BE571-2FE5-468B-ABD0-DA867C4CD90A}" presName="parTrans" presStyleLbl="bgSibTrans2D1" presStyleIdx="2" presStyleCnt="5"/>
      <dgm:spPr/>
      <dgm:t>
        <a:bodyPr/>
        <a:lstStyle/>
        <a:p>
          <a:endParaRPr lang="en-US"/>
        </a:p>
      </dgm:t>
    </dgm:pt>
    <dgm:pt modelId="{260338F3-1227-497C-BDE2-696AE6208A83}" type="pres">
      <dgm:prSet presAssocID="{7B35CC5B-BA41-4A6D-8498-0FE4CC0A9823}" presName="node" presStyleLbl="node1" presStyleIdx="2" presStyleCnt="5">
        <dgm:presLayoutVars>
          <dgm:bulletEnabled val="1"/>
        </dgm:presLayoutVars>
      </dgm:prSet>
      <dgm:spPr/>
      <dgm:t>
        <a:bodyPr/>
        <a:lstStyle/>
        <a:p>
          <a:endParaRPr lang="en-US"/>
        </a:p>
      </dgm:t>
    </dgm:pt>
    <dgm:pt modelId="{75530C4E-B1B2-48F0-BAC3-6AD6530C6FF3}" type="pres">
      <dgm:prSet presAssocID="{BA097DF2-87F1-4023-8370-B08B645AD921}" presName="parTrans" presStyleLbl="bgSibTrans2D1" presStyleIdx="3" presStyleCnt="5"/>
      <dgm:spPr/>
      <dgm:t>
        <a:bodyPr/>
        <a:lstStyle/>
        <a:p>
          <a:endParaRPr lang="en-US"/>
        </a:p>
      </dgm:t>
    </dgm:pt>
    <dgm:pt modelId="{97C4864D-B3E9-4591-B917-13A8220A1884}" type="pres">
      <dgm:prSet presAssocID="{4C1E17F9-527D-4083-9143-EDB18C01417B}" presName="node" presStyleLbl="node1" presStyleIdx="3" presStyleCnt="5">
        <dgm:presLayoutVars>
          <dgm:bulletEnabled val="1"/>
        </dgm:presLayoutVars>
      </dgm:prSet>
      <dgm:spPr/>
      <dgm:t>
        <a:bodyPr/>
        <a:lstStyle/>
        <a:p>
          <a:endParaRPr lang="en-US"/>
        </a:p>
      </dgm:t>
    </dgm:pt>
    <dgm:pt modelId="{A316AB39-96A9-4A81-BED1-9EA40F9F7111}" type="pres">
      <dgm:prSet presAssocID="{FFAD2FDA-496C-4A60-B7C2-4EAF06A8D77E}" presName="parTrans" presStyleLbl="bgSibTrans2D1" presStyleIdx="4" presStyleCnt="5"/>
      <dgm:spPr/>
      <dgm:t>
        <a:bodyPr/>
        <a:lstStyle/>
        <a:p>
          <a:endParaRPr lang="en-US"/>
        </a:p>
      </dgm:t>
    </dgm:pt>
    <dgm:pt modelId="{EDA3ED0F-14F5-44F9-976E-DD0BAD1C1144}" type="pres">
      <dgm:prSet presAssocID="{B32FA4B7-6323-4309-A944-34B15D2F3056}" presName="node" presStyleLbl="node1" presStyleIdx="4" presStyleCnt="5">
        <dgm:presLayoutVars>
          <dgm:bulletEnabled val="1"/>
        </dgm:presLayoutVars>
      </dgm:prSet>
      <dgm:spPr/>
      <dgm:t>
        <a:bodyPr/>
        <a:lstStyle/>
        <a:p>
          <a:endParaRPr lang="en-US"/>
        </a:p>
      </dgm:t>
    </dgm:pt>
  </dgm:ptLst>
  <dgm:cxnLst>
    <dgm:cxn modelId="{2A34C8BC-B278-4C16-8D5F-E1939F02B0C5}" srcId="{F228E932-EE82-4F84-863A-9B9A7A2F0BA6}" destId="{B32FA4B7-6323-4309-A944-34B15D2F3056}" srcOrd="4" destOrd="0" parTransId="{FFAD2FDA-496C-4A60-B7C2-4EAF06A8D77E}" sibTransId="{04DE3AB2-BDE4-455F-81C5-AD8F281D1A1F}"/>
    <dgm:cxn modelId="{6AC1AF82-1476-437B-9C61-3A92D6E47D57}" type="presOf" srcId="{FFAD2FDA-496C-4A60-B7C2-4EAF06A8D77E}" destId="{A316AB39-96A9-4A81-BED1-9EA40F9F7111}" srcOrd="0" destOrd="0" presId="urn:microsoft.com/office/officeart/2005/8/layout/radial4"/>
    <dgm:cxn modelId="{0124BAF7-FB5B-437E-912D-DB33FBD54A33}" type="presOf" srcId="{8185A002-9C45-4AEA-BCF5-1A5DEC2AFAED}" destId="{7A25BCAF-5467-4E5B-B1ED-60684225EAE6}" srcOrd="0" destOrd="0" presId="urn:microsoft.com/office/officeart/2005/8/layout/radial4"/>
    <dgm:cxn modelId="{C0D4C640-8EC4-4BCE-8E32-0EC5F0171BD9}" type="presOf" srcId="{B32FA4B7-6323-4309-A944-34B15D2F3056}" destId="{EDA3ED0F-14F5-44F9-976E-DD0BAD1C1144}" srcOrd="0" destOrd="0" presId="urn:microsoft.com/office/officeart/2005/8/layout/radial4"/>
    <dgm:cxn modelId="{456FD54B-1B57-4F16-820D-7C224C3340B9}" srcId="{CE1F2289-AE0A-4AEF-A444-1169913D64BA}" destId="{F228E932-EE82-4F84-863A-9B9A7A2F0BA6}" srcOrd="0" destOrd="0" parTransId="{39FC8BE4-D6C4-4EF7-AB16-75402AE09D63}" sibTransId="{788BECF2-460C-4A0A-AADE-7C8710A0C4D1}"/>
    <dgm:cxn modelId="{018869CC-E669-4314-9236-8A5C429D5401}" type="presOf" srcId="{7B35CC5B-BA41-4A6D-8498-0FE4CC0A9823}" destId="{260338F3-1227-497C-BDE2-696AE6208A83}" srcOrd="0" destOrd="0" presId="urn:microsoft.com/office/officeart/2005/8/layout/radial4"/>
    <dgm:cxn modelId="{D521DAAE-B916-4EFF-B620-B5939D0F342A}" type="presOf" srcId="{917BE571-2FE5-468B-ABD0-DA867C4CD90A}" destId="{A41A355C-CE41-4FDC-A12A-6B01DFCBBB10}" srcOrd="0" destOrd="0" presId="urn:microsoft.com/office/officeart/2005/8/layout/radial4"/>
    <dgm:cxn modelId="{BD3B0DC9-E4B7-4B9B-9B11-7399B2284EAE}" type="presOf" srcId="{FC048913-B691-4CD5-9757-CE57A1021839}" destId="{41E5ED04-ED2D-45B1-A269-07BE362FE363}" srcOrd="0" destOrd="0" presId="urn:microsoft.com/office/officeart/2005/8/layout/radial4"/>
    <dgm:cxn modelId="{2F28B277-5241-484C-9B7E-EED2D872CE12}" type="presOf" srcId="{8F4945F9-6C39-4D77-BD67-72C02258BB4F}" destId="{52649DB5-6E50-4485-A640-B20B046F2A73}" srcOrd="0" destOrd="0" presId="urn:microsoft.com/office/officeart/2005/8/layout/radial4"/>
    <dgm:cxn modelId="{AB13BFEC-8EAE-4493-A64E-B018B23EDC1E}" srcId="{F228E932-EE82-4F84-863A-9B9A7A2F0BA6}" destId="{7B35CC5B-BA41-4A6D-8498-0FE4CC0A9823}" srcOrd="2" destOrd="0" parTransId="{917BE571-2FE5-468B-ABD0-DA867C4CD90A}" sibTransId="{548D2A9B-074B-42CC-982E-A6FAF332352D}"/>
    <dgm:cxn modelId="{48AE9C05-9E21-4468-89FD-347880B69A49}" type="presOf" srcId="{6D966D20-911C-42E0-9BD5-F5107DF58845}" destId="{06BBE352-A1C3-4471-B808-94CD862C928D}" srcOrd="0" destOrd="0" presId="urn:microsoft.com/office/officeart/2005/8/layout/radial4"/>
    <dgm:cxn modelId="{85B6C59E-8219-4324-A75A-A0F9FC289C65}" type="presOf" srcId="{F228E932-EE82-4F84-863A-9B9A7A2F0BA6}" destId="{217B517D-7782-40F1-ABCE-4D96FE7EB563}" srcOrd="0" destOrd="0" presId="urn:microsoft.com/office/officeart/2005/8/layout/radial4"/>
    <dgm:cxn modelId="{2E11C783-03E0-4742-8508-A6C342F0864B}" type="presOf" srcId="{CE1F2289-AE0A-4AEF-A444-1169913D64BA}" destId="{D456101F-BA2C-4FE9-AF2C-3EC7E7D33BED}" srcOrd="0" destOrd="0" presId="urn:microsoft.com/office/officeart/2005/8/layout/radial4"/>
    <dgm:cxn modelId="{C14D225C-1489-4B45-BDE6-6999FA47E8E4}" srcId="{F228E932-EE82-4F84-863A-9B9A7A2F0BA6}" destId="{4C1E17F9-527D-4083-9143-EDB18C01417B}" srcOrd="3" destOrd="0" parTransId="{BA097DF2-87F1-4023-8370-B08B645AD921}" sibTransId="{5594114C-39BB-4DE6-A4A5-349D9C310C76}"/>
    <dgm:cxn modelId="{65356B9E-3916-4A8B-82F8-68C6CD14E570}" type="presOf" srcId="{BA097DF2-87F1-4023-8370-B08B645AD921}" destId="{75530C4E-B1B2-48F0-BAC3-6AD6530C6FF3}" srcOrd="0" destOrd="0" presId="urn:microsoft.com/office/officeart/2005/8/layout/radial4"/>
    <dgm:cxn modelId="{3021B80D-5137-4332-AF7C-F7D5ECFA840B}" type="presOf" srcId="{4C1E17F9-527D-4083-9143-EDB18C01417B}" destId="{97C4864D-B3E9-4591-B917-13A8220A1884}" srcOrd="0" destOrd="0" presId="urn:microsoft.com/office/officeart/2005/8/layout/radial4"/>
    <dgm:cxn modelId="{39ECB95D-9C87-4758-B025-F3E048CE6237}" srcId="{F228E932-EE82-4F84-863A-9B9A7A2F0BA6}" destId="{8185A002-9C45-4AEA-BCF5-1A5DEC2AFAED}" srcOrd="1" destOrd="0" parTransId="{6D966D20-911C-42E0-9BD5-F5107DF58845}" sibTransId="{F5DCCB69-FBCF-42E0-B877-D698C3AE1F05}"/>
    <dgm:cxn modelId="{84BEA4C0-6356-4DC1-84BA-33DD3E1E220F}" srcId="{F228E932-EE82-4F84-863A-9B9A7A2F0BA6}" destId="{8F4945F9-6C39-4D77-BD67-72C02258BB4F}" srcOrd="0" destOrd="0" parTransId="{FC048913-B691-4CD5-9757-CE57A1021839}" sibTransId="{377B65C7-19E3-42DF-83E6-23E84A47C299}"/>
    <dgm:cxn modelId="{8155FBDF-217C-47CB-860F-11DE1F23AAF6}" type="presParOf" srcId="{D456101F-BA2C-4FE9-AF2C-3EC7E7D33BED}" destId="{217B517D-7782-40F1-ABCE-4D96FE7EB563}" srcOrd="0" destOrd="0" presId="urn:microsoft.com/office/officeart/2005/8/layout/radial4"/>
    <dgm:cxn modelId="{19D4AB93-BD6E-49AB-8F2E-E735C2776759}" type="presParOf" srcId="{D456101F-BA2C-4FE9-AF2C-3EC7E7D33BED}" destId="{41E5ED04-ED2D-45B1-A269-07BE362FE363}" srcOrd="1" destOrd="0" presId="urn:microsoft.com/office/officeart/2005/8/layout/radial4"/>
    <dgm:cxn modelId="{286F6DC1-BF60-4786-995A-9ED31F0FD473}" type="presParOf" srcId="{D456101F-BA2C-4FE9-AF2C-3EC7E7D33BED}" destId="{52649DB5-6E50-4485-A640-B20B046F2A73}" srcOrd="2" destOrd="0" presId="urn:microsoft.com/office/officeart/2005/8/layout/radial4"/>
    <dgm:cxn modelId="{82AC8D02-9C93-42A8-A977-DC38D7A02E06}" type="presParOf" srcId="{D456101F-BA2C-4FE9-AF2C-3EC7E7D33BED}" destId="{06BBE352-A1C3-4471-B808-94CD862C928D}" srcOrd="3" destOrd="0" presId="urn:microsoft.com/office/officeart/2005/8/layout/radial4"/>
    <dgm:cxn modelId="{2D141B84-1241-4A44-ABED-D28434DB0552}" type="presParOf" srcId="{D456101F-BA2C-4FE9-AF2C-3EC7E7D33BED}" destId="{7A25BCAF-5467-4E5B-B1ED-60684225EAE6}" srcOrd="4" destOrd="0" presId="urn:microsoft.com/office/officeart/2005/8/layout/radial4"/>
    <dgm:cxn modelId="{AFCFEF5F-E8AA-4547-9FCC-206250761818}" type="presParOf" srcId="{D456101F-BA2C-4FE9-AF2C-3EC7E7D33BED}" destId="{A41A355C-CE41-4FDC-A12A-6B01DFCBBB10}" srcOrd="5" destOrd="0" presId="urn:microsoft.com/office/officeart/2005/8/layout/radial4"/>
    <dgm:cxn modelId="{D01B3056-7B18-4878-93C7-07498F1BAD50}" type="presParOf" srcId="{D456101F-BA2C-4FE9-AF2C-3EC7E7D33BED}" destId="{260338F3-1227-497C-BDE2-696AE6208A83}" srcOrd="6" destOrd="0" presId="urn:microsoft.com/office/officeart/2005/8/layout/radial4"/>
    <dgm:cxn modelId="{F7940925-78ED-402F-8F73-1D005AF47A36}" type="presParOf" srcId="{D456101F-BA2C-4FE9-AF2C-3EC7E7D33BED}" destId="{75530C4E-B1B2-48F0-BAC3-6AD6530C6FF3}" srcOrd="7" destOrd="0" presId="urn:microsoft.com/office/officeart/2005/8/layout/radial4"/>
    <dgm:cxn modelId="{BAEFAFED-9350-40D2-8A8F-6311C9C7A11E}" type="presParOf" srcId="{D456101F-BA2C-4FE9-AF2C-3EC7E7D33BED}" destId="{97C4864D-B3E9-4591-B917-13A8220A1884}" srcOrd="8" destOrd="0" presId="urn:microsoft.com/office/officeart/2005/8/layout/radial4"/>
    <dgm:cxn modelId="{CD0DA2BD-F70B-40F3-93BD-5C2E4AF9AB5A}" type="presParOf" srcId="{D456101F-BA2C-4FE9-AF2C-3EC7E7D33BED}" destId="{A316AB39-96A9-4A81-BED1-9EA40F9F7111}" srcOrd="9" destOrd="0" presId="urn:microsoft.com/office/officeart/2005/8/layout/radial4"/>
    <dgm:cxn modelId="{16DA6D5F-3182-4917-ADD7-5DCF69589235}" type="presParOf" srcId="{D456101F-BA2C-4FE9-AF2C-3EC7E7D33BED}" destId="{EDA3ED0F-14F5-44F9-976E-DD0BAD1C1144}" srcOrd="10"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C3940F-7C18-41C1-9694-A17792EF3231}" type="doc">
      <dgm:prSet loTypeId="urn:microsoft.com/office/officeart/2005/8/layout/pyramid4" loCatId="relationship" qsTypeId="urn:microsoft.com/office/officeart/2005/8/quickstyle/simple1" qsCatId="simple" csTypeId="urn:microsoft.com/office/officeart/2005/8/colors/accent1_2" csCatId="accent1" phldr="1"/>
      <dgm:spPr/>
      <dgm:t>
        <a:bodyPr/>
        <a:lstStyle/>
        <a:p>
          <a:endParaRPr lang="en-GB"/>
        </a:p>
      </dgm:t>
    </dgm:pt>
    <dgm:pt modelId="{B4400F18-CFC2-408A-9DBE-93CE88747F99}">
      <dgm:prSet phldrT="[Text]"/>
      <dgm:spPr/>
      <dgm:t>
        <a:bodyPr/>
        <a:lstStyle/>
        <a:p>
          <a:r>
            <a:rPr lang="en-GB" dirty="0" smtClean="0"/>
            <a:t>AG</a:t>
          </a:r>
          <a:endParaRPr lang="en-GB" dirty="0"/>
        </a:p>
      </dgm:t>
    </dgm:pt>
    <dgm:pt modelId="{29A9048B-2CFC-4E42-8148-F5F9993F3A59}" type="parTrans" cxnId="{C28129C6-95F2-46D6-BBA6-09ABA8B17D6E}">
      <dgm:prSet/>
      <dgm:spPr/>
      <dgm:t>
        <a:bodyPr/>
        <a:lstStyle/>
        <a:p>
          <a:endParaRPr lang="en-GB"/>
        </a:p>
      </dgm:t>
    </dgm:pt>
    <dgm:pt modelId="{5EFA9F20-3A29-4D7C-ABE1-9E433DCD1B1A}" type="sibTrans" cxnId="{C28129C6-95F2-46D6-BBA6-09ABA8B17D6E}">
      <dgm:prSet/>
      <dgm:spPr/>
      <dgm:t>
        <a:bodyPr/>
        <a:lstStyle/>
        <a:p>
          <a:endParaRPr lang="en-GB"/>
        </a:p>
      </dgm:t>
    </dgm:pt>
    <dgm:pt modelId="{9382DD16-F252-4CA8-A880-89F8C71F7A2D}">
      <dgm:prSet phldrT="[Text]"/>
      <dgm:spPr/>
      <dgm:t>
        <a:bodyPr/>
        <a:lstStyle/>
        <a:p>
          <a:r>
            <a:rPr lang="en-GB" dirty="0" smtClean="0"/>
            <a:t>Hanes</a:t>
          </a:r>
          <a:endParaRPr lang="en-GB" dirty="0"/>
        </a:p>
      </dgm:t>
    </dgm:pt>
    <dgm:pt modelId="{8C35C67A-7D7B-491D-B22C-D7FCA6B0DDB0}" type="parTrans" cxnId="{39F73924-DD5A-41A8-AC8D-D96E9C9CF8B8}">
      <dgm:prSet/>
      <dgm:spPr/>
      <dgm:t>
        <a:bodyPr/>
        <a:lstStyle/>
        <a:p>
          <a:endParaRPr lang="en-GB"/>
        </a:p>
      </dgm:t>
    </dgm:pt>
    <dgm:pt modelId="{5B1B6662-0023-4A46-B21E-915C6EC9CDB9}" type="sibTrans" cxnId="{39F73924-DD5A-41A8-AC8D-D96E9C9CF8B8}">
      <dgm:prSet/>
      <dgm:spPr/>
      <dgm:t>
        <a:bodyPr/>
        <a:lstStyle/>
        <a:p>
          <a:endParaRPr lang="en-GB"/>
        </a:p>
      </dgm:t>
    </dgm:pt>
    <dgm:pt modelId="{26E926E0-766A-49B5-B39E-060A22A12D68}">
      <dgm:prSet phldrT="[Text]" custT="1"/>
      <dgm:spPr/>
      <dgm:t>
        <a:bodyPr/>
        <a:lstStyle/>
        <a:p>
          <a:r>
            <a:rPr lang="en-GB" sz="1600" dirty="0" smtClean="0"/>
            <a:t>LLES</a:t>
          </a:r>
          <a:endParaRPr lang="en-GB" sz="1600" dirty="0"/>
        </a:p>
      </dgm:t>
    </dgm:pt>
    <dgm:pt modelId="{83A0E37C-DF3B-47AE-9C3D-4FD32DB91A8D}" type="parTrans" cxnId="{B2E99316-07D4-4008-AD02-4B7402AEB1A6}">
      <dgm:prSet/>
      <dgm:spPr/>
      <dgm:t>
        <a:bodyPr/>
        <a:lstStyle/>
        <a:p>
          <a:endParaRPr lang="en-GB"/>
        </a:p>
      </dgm:t>
    </dgm:pt>
    <dgm:pt modelId="{CB29BF5C-D1A6-4A75-852D-9C7BF44845BC}" type="sibTrans" cxnId="{B2E99316-07D4-4008-AD02-4B7402AEB1A6}">
      <dgm:prSet/>
      <dgm:spPr/>
      <dgm:t>
        <a:bodyPr/>
        <a:lstStyle/>
        <a:p>
          <a:endParaRPr lang="en-GB"/>
        </a:p>
      </dgm:t>
    </dgm:pt>
    <dgm:pt modelId="{192EF92E-5BF4-4B8B-8BFE-9F502DF3FA55}">
      <dgm:prSet phldrT="[Text]"/>
      <dgm:spPr/>
      <dgm:t>
        <a:bodyPr/>
        <a:lstStyle/>
        <a:p>
          <a:r>
            <a:rPr lang="en-GB" dirty="0" err="1" smtClean="0"/>
            <a:t>Daearyddiaeth</a:t>
          </a:r>
          <a:endParaRPr lang="en-GB" dirty="0"/>
        </a:p>
      </dgm:t>
    </dgm:pt>
    <dgm:pt modelId="{F73CDE40-0D50-4D8A-972E-C1DDED88B6FA}" type="parTrans" cxnId="{5F194964-B7CD-46BA-8512-3B2C4EB62206}">
      <dgm:prSet/>
      <dgm:spPr/>
      <dgm:t>
        <a:bodyPr/>
        <a:lstStyle/>
        <a:p>
          <a:endParaRPr lang="en-GB"/>
        </a:p>
      </dgm:t>
    </dgm:pt>
    <dgm:pt modelId="{26DF0571-6F3B-4D2F-A96E-2DE6D5418B76}" type="sibTrans" cxnId="{5F194964-B7CD-46BA-8512-3B2C4EB62206}">
      <dgm:prSet/>
      <dgm:spPr/>
      <dgm:t>
        <a:bodyPr/>
        <a:lstStyle/>
        <a:p>
          <a:endParaRPr lang="en-GB"/>
        </a:p>
      </dgm:t>
    </dgm:pt>
    <dgm:pt modelId="{4C7CB687-22AB-4D28-AD3D-A9DA21DA800C}" type="pres">
      <dgm:prSet presAssocID="{71C3940F-7C18-41C1-9694-A17792EF3231}" presName="compositeShape" presStyleCnt="0">
        <dgm:presLayoutVars>
          <dgm:chMax val="9"/>
          <dgm:dir/>
          <dgm:resizeHandles val="exact"/>
        </dgm:presLayoutVars>
      </dgm:prSet>
      <dgm:spPr/>
      <dgm:t>
        <a:bodyPr/>
        <a:lstStyle/>
        <a:p>
          <a:endParaRPr lang="en-US"/>
        </a:p>
      </dgm:t>
    </dgm:pt>
    <dgm:pt modelId="{56FBAFD4-E528-489D-A307-D16DA6ACC06D}" type="pres">
      <dgm:prSet presAssocID="{71C3940F-7C18-41C1-9694-A17792EF3231}" presName="triangle1" presStyleLbl="node1" presStyleIdx="0" presStyleCnt="4">
        <dgm:presLayoutVars>
          <dgm:bulletEnabled val="1"/>
        </dgm:presLayoutVars>
      </dgm:prSet>
      <dgm:spPr/>
      <dgm:t>
        <a:bodyPr/>
        <a:lstStyle/>
        <a:p>
          <a:endParaRPr lang="en-US"/>
        </a:p>
      </dgm:t>
    </dgm:pt>
    <dgm:pt modelId="{3C5FF7C6-4B89-4537-A71F-AE336D89BAE6}" type="pres">
      <dgm:prSet presAssocID="{71C3940F-7C18-41C1-9694-A17792EF3231}" presName="triangle2" presStyleLbl="node1" presStyleIdx="1" presStyleCnt="4">
        <dgm:presLayoutVars>
          <dgm:bulletEnabled val="1"/>
        </dgm:presLayoutVars>
      </dgm:prSet>
      <dgm:spPr/>
      <dgm:t>
        <a:bodyPr/>
        <a:lstStyle/>
        <a:p>
          <a:endParaRPr lang="en-US"/>
        </a:p>
      </dgm:t>
    </dgm:pt>
    <dgm:pt modelId="{6E3ABD7F-52E0-43E3-8DC8-22E413F38B60}" type="pres">
      <dgm:prSet presAssocID="{71C3940F-7C18-41C1-9694-A17792EF3231}" presName="triangle3" presStyleLbl="node1" presStyleIdx="2" presStyleCnt="4">
        <dgm:presLayoutVars>
          <dgm:bulletEnabled val="1"/>
        </dgm:presLayoutVars>
      </dgm:prSet>
      <dgm:spPr/>
      <dgm:t>
        <a:bodyPr/>
        <a:lstStyle/>
        <a:p>
          <a:endParaRPr lang="en-US"/>
        </a:p>
      </dgm:t>
    </dgm:pt>
    <dgm:pt modelId="{43429C33-368F-4B19-A122-52FD568633BE}" type="pres">
      <dgm:prSet presAssocID="{71C3940F-7C18-41C1-9694-A17792EF3231}" presName="triangle4" presStyleLbl="node1" presStyleIdx="3" presStyleCnt="4">
        <dgm:presLayoutVars>
          <dgm:bulletEnabled val="1"/>
        </dgm:presLayoutVars>
      </dgm:prSet>
      <dgm:spPr/>
      <dgm:t>
        <a:bodyPr/>
        <a:lstStyle/>
        <a:p>
          <a:endParaRPr lang="en-US"/>
        </a:p>
      </dgm:t>
    </dgm:pt>
  </dgm:ptLst>
  <dgm:cxnLst>
    <dgm:cxn modelId="{B2E99316-07D4-4008-AD02-4B7402AEB1A6}" srcId="{71C3940F-7C18-41C1-9694-A17792EF3231}" destId="{26E926E0-766A-49B5-B39E-060A22A12D68}" srcOrd="2" destOrd="0" parTransId="{83A0E37C-DF3B-47AE-9C3D-4FD32DB91A8D}" sibTransId="{CB29BF5C-D1A6-4A75-852D-9C7BF44845BC}"/>
    <dgm:cxn modelId="{5059FE42-8F00-9345-A977-C3E98F1A0813}" type="presOf" srcId="{71C3940F-7C18-41C1-9694-A17792EF3231}" destId="{4C7CB687-22AB-4D28-AD3D-A9DA21DA800C}" srcOrd="0" destOrd="0" presId="urn:microsoft.com/office/officeart/2005/8/layout/pyramid4"/>
    <dgm:cxn modelId="{B952C543-D946-114B-8A2B-1046A61F4D9F}" type="presOf" srcId="{26E926E0-766A-49B5-B39E-060A22A12D68}" destId="{6E3ABD7F-52E0-43E3-8DC8-22E413F38B60}" srcOrd="0" destOrd="0" presId="urn:microsoft.com/office/officeart/2005/8/layout/pyramid4"/>
    <dgm:cxn modelId="{5157B4A9-37EA-F347-AD59-702EE672A347}" type="presOf" srcId="{B4400F18-CFC2-408A-9DBE-93CE88747F99}" destId="{56FBAFD4-E528-489D-A307-D16DA6ACC06D}" srcOrd="0" destOrd="0" presId="urn:microsoft.com/office/officeart/2005/8/layout/pyramid4"/>
    <dgm:cxn modelId="{39F73924-DD5A-41A8-AC8D-D96E9C9CF8B8}" srcId="{71C3940F-7C18-41C1-9694-A17792EF3231}" destId="{9382DD16-F252-4CA8-A880-89F8C71F7A2D}" srcOrd="1" destOrd="0" parTransId="{8C35C67A-7D7B-491D-B22C-D7FCA6B0DDB0}" sibTransId="{5B1B6662-0023-4A46-B21E-915C6EC9CDB9}"/>
    <dgm:cxn modelId="{94C74640-E556-3E4F-ABA4-A766A15AC717}" type="presOf" srcId="{9382DD16-F252-4CA8-A880-89F8C71F7A2D}" destId="{3C5FF7C6-4B89-4537-A71F-AE336D89BAE6}" srcOrd="0" destOrd="0" presId="urn:microsoft.com/office/officeart/2005/8/layout/pyramid4"/>
    <dgm:cxn modelId="{C28129C6-95F2-46D6-BBA6-09ABA8B17D6E}" srcId="{71C3940F-7C18-41C1-9694-A17792EF3231}" destId="{B4400F18-CFC2-408A-9DBE-93CE88747F99}" srcOrd="0" destOrd="0" parTransId="{29A9048B-2CFC-4E42-8148-F5F9993F3A59}" sibTransId="{5EFA9F20-3A29-4D7C-ABE1-9E433DCD1B1A}"/>
    <dgm:cxn modelId="{A77B4998-4D59-E641-BC69-31E6D81A39A8}" type="presOf" srcId="{192EF92E-5BF4-4B8B-8BFE-9F502DF3FA55}" destId="{43429C33-368F-4B19-A122-52FD568633BE}" srcOrd="0" destOrd="0" presId="urn:microsoft.com/office/officeart/2005/8/layout/pyramid4"/>
    <dgm:cxn modelId="{5F194964-B7CD-46BA-8512-3B2C4EB62206}" srcId="{71C3940F-7C18-41C1-9694-A17792EF3231}" destId="{192EF92E-5BF4-4B8B-8BFE-9F502DF3FA55}" srcOrd="3" destOrd="0" parTransId="{F73CDE40-0D50-4D8A-972E-C1DDED88B6FA}" sibTransId="{26DF0571-6F3B-4D2F-A96E-2DE6D5418B76}"/>
    <dgm:cxn modelId="{70F46A2D-C923-2046-BA18-BC370D910D58}" type="presParOf" srcId="{4C7CB687-22AB-4D28-AD3D-A9DA21DA800C}" destId="{56FBAFD4-E528-489D-A307-D16DA6ACC06D}" srcOrd="0" destOrd="0" presId="urn:microsoft.com/office/officeart/2005/8/layout/pyramid4"/>
    <dgm:cxn modelId="{86D92857-2D69-714F-8727-450CD4D68E4F}" type="presParOf" srcId="{4C7CB687-22AB-4D28-AD3D-A9DA21DA800C}" destId="{3C5FF7C6-4B89-4537-A71F-AE336D89BAE6}" srcOrd="1" destOrd="0" presId="urn:microsoft.com/office/officeart/2005/8/layout/pyramid4"/>
    <dgm:cxn modelId="{95346217-91DF-8645-B076-81DCF2F5738D}" type="presParOf" srcId="{4C7CB687-22AB-4D28-AD3D-A9DA21DA800C}" destId="{6E3ABD7F-52E0-43E3-8DC8-22E413F38B60}" srcOrd="2" destOrd="0" presId="urn:microsoft.com/office/officeart/2005/8/layout/pyramid4"/>
    <dgm:cxn modelId="{4A5F3BCA-D477-AE41-8692-7642A3582D99}" type="presParOf" srcId="{4C7CB687-22AB-4D28-AD3D-A9DA21DA800C}" destId="{43429C33-368F-4B19-A122-52FD568633BE}" srcOrd="3" destOrd="0" presId="urn:microsoft.com/office/officeart/2005/8/layout/pyramid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817C3-72FF-4D7F-9022-50C448B1EC86}">
      <dsp:nvSpPr>
        <dsp:cNvPr id="0" name=""/>
        <dsp:cNvSpPr/>
      </dsp:nvSpPr>
      <dsp:spPr>
        <a:xfrm>
          <a:off x="1615354" y="488436"/>
          <a:ext cx="3574665" cy="3574665"/>
        </a:xfrm>
        <a:prstGeom prst="blockArc">
          <a:avLst>
            <a:gd name="adj1" fmla="val 10797067"/>
            <a:gd name="adj2" fmla="val 17488189"/>
            <a:gd name="adj3" fmla="val 4641"/>
          </a:avLst>
        </a:prstGeom>
        <a:solidFill>
          <a:schemeClr val="accent5">
            <a:hueOff val="-9933876"/>
            <a:satOff val="39811"/>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70B685-F476-41CD-81F0-4409ADBDA33E}">
      <dsp:nvSpPr>
        <dsp:cNvPr id="0" name=""/>
        <dsp:cNvSpPr/>
      </dsp:nvSpPr>
      <dsp:spPr>
        <a:xfrm>
          <a:off x="1603219" y="695422"/>
          <a:ext cx="3574665" cy="3574665"/>
        </a:xfrm>
        <a:prstGeom prst="blockArc">
          <a:avLst>
            <a:gd name="adj1" fmla="val 3837162"/>
            <a:gd name="adj2" fmla="val 11205582"/>
            <a:gd name="adj3" fmla="val 4641"/>
          </a:avLst>
        </a:prstGeom>
        <a:solidFill>
          <a:schemeClr val="accent5">
            <a:hueOff val="-6622584"/>
            <a:satOff val="26541"/>
            <a:lumOff val="57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4C3D515-CC2A-44C1-AC46-BD6A8B99B2BB}">
      <dsp:nvSpPr>
        <dsp:cNvPr id="0" name=""/>
        <dsp:cNvSpPr/>
      </dsp:nvSpPr>
      <dsp:spPr>
        <a:xfrm>
          <a:off x="2676675" y="545272"/>
          <a:ext cx="3574665" cy="3574665"/>
        </a:xfrm>
        <a:prstGeom prst="blockArc">
          <a:avLst>
            <a:gd name="adj1" fmla="val 182201"/>
            <a:gd name="adj2" fmla="val 6007328"/>
            <a:gd name="adj3" fmla="val 4641"/>
          </a:avLst>
        </a:prstGeom>
        <a:solidFill>
          <a:schemeClr val="accent5">
            <a:hueOff val="-3311292"/>
            <a:satOff val="13270"/>
            <a:lumOff val="287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E56DEF1-7CD4-4EB7-BEF4-4BE9942DF928}">
      <dsp:nvSpPr>
        <dsp:cNvPr id="0" name=""/>
        <dsp:cNvSpPr/>
      </dsp:nvSpPr>
      <dsp:spPr>
        <a:xfrm>
          <a:off x="2676051" y="557886"/>
          <a:ext cx="3574665" cy="3574665"/>
        </a:xfrm>
        <a:prstGeom prst="blockArc">
          <a:avLst>
            <a:gd name="adj1" fmla="val 15361350"/>
            <a:gd name="adj2" fmla="val 157333"/>
            <a:gd name="adj3" fmla="val 4641"/>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A547006-1C2B-4E89-8D8B-22019E5DB842}">
      <dsp:nvSpPr>
        <dsp:cNvPr id="0" name=""/>
        <dsp:cNvSpPr/>
      </dsp:nvSpPr>
      <dsp:spPr>
        <a:xfrm>
          <a:off x="3077299" y="1501107"/>
          <a:ext cx="1645983" cy="1645983"/>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lvl="0" algn="ctr" defTabSz="2889250">
            <a:lnSpc>
              <a:spcPct val="90000"/>
            </a:lnSpc>
            <a:spcBef>
              <a:spcPct val="0"/>
            </a:spcBef>
            <a:spcAft>
              <a:spcPct val="35000"/>
            </a:spcAft>
          </a:pPr>
          <a:r>
            <a:rPr lang="en-US" sz="6500" kern="1200" dirty="0" err="1" smtClean="0">
              <a:solidFill>
                <a:srgbClr val="000000"/>
              </a:solidFill>
            </a:rPr>
            <a:t>Fi</a:t>
          </a:r>
          <a:endParaRPr lang="en-US" sz="6500" kern="1200" dirty="0">
            <a:solidFill>
              <a:srgbClr val="000000"/>
            </a:solidFill>
          </a:endParaRPr>
        </a:p>
      </dsp:txBody>
      <dsp:txXfrm>
        <a:off x="3318348" y="1742156"/>
        <a:ext cx="1163885" cy="1163885"/>
      </dsp:txXfrm>
    </dsp:sp>
    <dsp:sp modelId="{0B91D3A7-5A72-4118-B675-6331A31FA6C4}">
      <dsp:nvSpPr>
        <dsp:cNvPr id="0" name=""/>
        <dsp:cNvSpPr/>
      </dsp:nvSpPr>
      <dsp:spPr>
        <a:xfrm>
          <a:off x="2878739" y="74964"/>
          <a:ext cx="2325899" cy="1152188"/>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err="1" smtClean="0">
              <a:solidFill>
                <a:srgbClr val="000000"/>
              </a:solidFill>
            </a:rPr>
            <a:t>Profiadau</a:t>
          </a:r>
          <a:endParaRPr lang="en-US" sz="1500" kern="1200" dirty="0">
            <a:solidFill>
              <a:srgbClr val="000000"/>
            </a:solidFill>
          </a:endParaRPr>
        </a:p>
      </dsp:txBody>
      <dsp:txXfrm>
        <a:off x="3219359" y="243698"/>
        <a:ext cx="1644659" cy="814720"/>
      </dsp:txXfrm>
    </dsp:sp>
    <dsp:sp modelId="{D629CD44-18CB-4446-AE60-9DB65306F478}">
      <dsp:nvSpPr>
        <dsp:cNvPr id="0" name=""/>
        <dsp:cNvSpPr/>
      </dsp:nvSpPr>
      <dsp:spPr>
        <a:xfrm>
          <a:off x="5096280" y="1848998"/>
          <a:ext cx="2222260" cy="1152188"/>
        </a:xfrm>
        <a:prstGeom prst="ellips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dirty="0" err="1" smtClean="0">
              <a:solidFill>
                <a:srgbClr val="000000"/>
              </a:solidFill>
            </a:rPr>
            <a:t>Meithrin</a:t>
          </a:r>
          <a:endParaRPr lang="en-US" sz="1500" kern="1200" dirty="0">
            <a:solidFill>
              <a:srgbClr val="000000"/>
            </a:solidFill>
          </a:endParaRPr>
        </a:p>
      </dsp:txBody>
      <dsp:txXfrm>
        <a:off x="5421722" y="2017732"/>
        <a:ext cx="1571376" cy="814720"/>
      </dsp:txXfrm>
    </dsp:sp>
    <dsp:sp modelId="{968EBC42-1AD6-411F-A1F3-2451D2879509}">
      <dsp:nvSpPr>
        <dsp:cNvPr id="0" name=""/>
        <dsp:cNvSpPr/>
      </dsp:nvSpPr>
      <dsp:spPr>
        <a:xfrm>
          <a:off x="2885169" y="3475191"/>
          <a:ext cx="2544020" cy="1152188"/>
        </a:xfrm>
        <a:prstGeom prst="ellips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err="1" smtClean="0">
              <a:solidFill>
                <a:srgbClr val="000000"/>
              </a:solidFill>
            </a:rPr>
            <a:t>Natur</a:t>
          </a:r>
          <a:endParaRPr lang="en-US" sz="1500" kern="1200" dirty="0">
            <a:solidFill>
              <a:srgbClr val="000000"/>
            </a:solidFill>
          </a:endParaRPr>
        </a:p>
      </dsp:txBody>
      <dsp:txXfrm>
        <a:off x="3257732" y="3643925"/>
        <a:ext cx="1798894" cy="814720"/>
      </dsp:txXfrm>
    </dsp:sp>
    <dsp:sp modelId="{96502555-918A-4C92-BE76-58C8A1A6FB03}">
      <dsp:nvSpPr>
        <dsp:cNvPr id="0" name=""/>
        <dsp:cNvSpPr/>
      </dsp:nvSpPr>
      <dsp:spPr>
        <a:xfrm>
          <a:off x="593721" y="1701164"/>
          <a:ext cx="2126225" cy="1152188"/>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GB" sz="1500" kern="1200" dirty="0" err="1" smtClean="0">
              <a:solidFill>
                <a:srgbClr val="000000"/>
              </a:solidFill>
            </a:rPr>
            <a:t>Credoau/Syniadau</a:t>
          </a:r>
          <a:endParaRPr lang="en-US" sz="1500" kern="1200" dirty="0">
            <a:solidFill>
              <a:srgbClr val="000000"/>
            </a:solidFill>
          </a:endParaRPr>
        </a:p>
      </dsp:txBody>
      <dsp:txXfrm>
        <a:off x="905099" y="1869898"/>
        <a:ext cx="1503469" cy="8147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B517D-7782-40F1-ABCE-4D96FE7EB563}">
      <dsp:nvSpPr>
        <dsp:cNvPr id="0" name=""/>
        <dsp:cNvSpPr/>
      </dsp:nvSpPr>
      <dsp:spPr>
        <a:xfrm>
          <a:off x="3114296" y="2493780"/>
          <a:ext cx="1848606" cy="1848606"/>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lvl="0" algn="ctr" defTabSz="2889250">
            <a:lnSpc>
              <a:spcPct val="90000"/>
            </a:lnSpc>
            <a:spcBef>
              <a:spcPct val="0"/>
            </a:spcBef>
            <a:spcAft>
              <a:spcPct val="35000"/>
            </a:spcAft>
          </a:pPr>
          <a:r>
            <a:rPr lang="en-US" sz="6500" kern="1200" smtClean="0">
              <a:solidFill>
                <a:srgbClr val="000000"/>
              </a:solidFill>
            </a:rPr>
            <a:t>Fi</a:t>
          </a:r>
          <a:endParaRPr lang="en-US" sz="6500" kern="1200" dirty="0">
            <a:solidFill>
              <a:srgbClr val="000000"/>
            </a:solidFill>
          </a:endParaRPr>
        </a:p>
      </dsp:txBody>
      <dsp:txXfrm>
        <a:off x="3385018" y="2764502"/>
        <a:ext cx="1307162" cy="1307162"/>
      </dsp:txXfrm>
    </dsp:sp>
    <dsp:sp modelId="{41E5ED04-ED2D-45B1-A269-07BE362FE363}">
      <dsp:nvSpPr>
        <dsp:cNvPr id="0" name=""/>
        <dsp:cNvSpPr/>
      </dsp:nvSpPr>
      <dsp:spPr>
        <a:xfrm rot="10800000">
          <a:off x="1324000" y="3154656"/>
          <a:ext cx="1691829" cy="526852"/>
        </a:xfrm>
        <a:prstGeom prst="lef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2649DB5-6E50-4485-A640-B20B046F2A73}">
      <dsp:nvSpPr>
        <dsp:cNvPr id="0" name=""/>
        <dsp:cNvSpPr/>
      </dsp:nvSpPr>
      <dsp:spPr>
        <a:xfrm>
          <a:off x="445912" y="2715612"/>
          <a:ext cx="1756175" cy="1404940"/>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kern="1200" smtClean="0">
              <a:solidFill>
                <a:srgbClr val="000000"/>
              </a:solidFill>
            </a:rPr>
            <a:t>Teulu</a:t>
          </a:r>
          <a:endParaRPr lang="en-US" sz="2600" kern="1200" dirty="0">
            <a:solidFill>
              <a:srgbClr val="000000"/>
            </a:solidFill>
          </a:endParaRPr>
        </a:p>
      </dsp:txBody>
      <dsp:txXfrm>
        <a:off x="487061" y="2756761"/>
        <a:ext cx="1673877" cy="1322642"/>
      </dsp:txXfrm>
    </dsp:sp>
    <dsp:sp modelId="{06BBE352-A1C3-4471-B808-94CD862C928D}">
      <dsp:nvSpPr>
        <dsp:cNvPr id="0" name=""/>
        <dsp:cNvSpPr/>
      </dsp:nvSpPr>
      <dsp:spPr>
        <a:xfrm rot="13500000">
          <a:off x="1871325" y="1833297"/>
          <a:ext cx="1691829" cy="526852"/>
        </a:xfrm>
        <a:prstGeom prst="leftArrow">
          <a:avLst>
            <a:gd name="adj1" fmla="val 60000"/>
            <a:gd name="adj2" fmla="val 50000"/>
          </a:avLst>
        </a:prstGeom>
        <a:solidFill>
          <a:schemeClr val="accent4">
            <a:hueOff val="-1116193"/>
            <a:satOff val="6725"/>
            <a:lumOff val="53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25BCAF-5467-4E5B-B1ED-60684225EAE6}">
      <dsp:nvSpPr>
        <dsp:cNvPr id="0" name=""/>
        <dsp:cNvSpPr/>
      </dsp:nvSpPr>
      <dsp:spPr>
        <a:xfrm>
          <a:off x="1241000" y="796101"/>
          <a:ext cx="1756175" cy="1404940"/>
        </a:xfrm>
        <a:prstGeom prst="roundRect">
          <a:avLst>
            <a:gd name="adj" fmla="val 10000"/>
          </a:avLst>
        </a:prstGeom>
        <a:solidFill>
          <a:schemeClr val="accent4">
            <a:hueOff val="-1116193"/>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kern="1200" dirty="0" err="1" smtClean="0">
              <a:solidFill>
                <a:srgbClr val="000000"/>
              </a:solidFill>
            </a:rPr>
            <a:t>Cymuned</a:t>
          </a:r>
          <a:endParaRPr lang="en-US" sz="2600" kern="1200" dirty="0">
            <a:solidFill>
              <a:srgbClr val="000000"/>
            </a:solidFill>
          </a:endParaRPr>
        </a:p>
      </dsp:txBody>
      <dsp:txXfrm>
        <a:off x="1282149" y="837250"/>
        <a:ext cx="1673877" cy="1322642"/>
      </dsp:txXfrm>
    </dsp:sp>
    <dsp:sp modelId="{A41A355C-CE41-4FDC-A12A-6B01DFCBBB10}">
      <dsp:nvSpPr>
        <dsp:cNvPr id="0" name=""/>
        <dsp:cNvSpPr/>
      </dsp:nvSpPr>
      <dsp:spPr>
        <a:xfrm rot="16200000">
          <a:off x="3192685" y="1285972"/>
          <a:ext cx="1691829" cy="526852"/>
        </a:xfrm>
        <a:prstGeom prst="leftArrow">
          <a:avLst>
            <a:gd name="adj1" fmla="val 60000"/>
            <a:gd name="adj2" fmla="val 50000"/>
          </a:avLst>
        </a:prstGeom>
        <a:solidFill>
          <a:schemeClr val="accent4">
            <a:hueOff val="-2232386"/>
            <a:satOff val="13449"/>
            <a:lumOff val="107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60338F3-1227-497C-BDE2-696AE6208A83}">
      <dsp:nvSpPr>
        <dsp:cNvPr id="0" name=""/>
        <dsp:cNvSpPr/>
      </dsp:nvSpPr>
      <dsp:spPr>
        <a:xfrm>
          <a:off x="3160512" y="1013"/>
          <a:ext cx="1756175" cy="1404940"/>
        </a:xfrm>
        <a:prstGeom prst="roundRect">
          <a:avLst>
            <a:gd name="adj" fmla="val 10000"/>
          </a:avLst>
        </a:prstGeom>
        <a:solidFill>
          <a:schemeClr val="accent4">
            <a:hueOff val="-2232386"/>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US" sz="2600" kern="1200" smtClean="0">
              <a:solidFill>
                <a:srgbClr val="000000"/>
              </a:solidFill>
            </a:rPr>
            <a:t>Cymdeithas</a:t>
          </a:r>
          <a:endParaRPr lang="en-US" sz="2600" kern="1200" dirty="0">
            <a:solidFill>
              <a:srgbClr val="000000"/>
            </a:solidFill>
          </a:endParaRPr>
        </a:p>
      </dsp:txBody>
      <dsp:txXfrm>
        <a:off x="3201661" y="42162"/>
        <a:ext cx="1673877" cy="1322642"/>
      </dsp:txXfrm>
    </dsp:sp>
    <dsp:sp modelId="{75530C4E-B1B2-48F0-BAC3-6AD6530C6FF3}">
      <dsp:nvSpPr>
        <dsp:cNvPr id="0" name=""/>
        <dsp:cNvSpPr/>
      </dsp:nvSpPr>
      <dsp:spPr>
        <a:xfrm rot="18900000">
          <a:off x="4514044" y="1833297"/>
          <a:ext cx="1691829" cy="526852"/>
        </a:xfrm>
        <a:prstGeom prst="leftArrow">
          <a:avLst>
            <a:gd name="adj1" fmla="val 60000"/>
            <a:gd name="adj2" fmla="val 50000"/>
          </a:avLst>
        </a:prstGeom>
        <a:solidFill>
          <a:schemeClr val="accent4">
            <a:hueOff val="-3348579"/>
            <a:satOff val="20174"/>
            <a:lumOff val="161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7C4864D-B3E9-4591-B917-13A8220A1884}">
      <dsp:nvSpPr>
        <dsp:cNvPr id="0" name=""/>
        <dsp:cNvSpPr/>
      </dsp:nvSpPr>
      <dsp:spPr>
        <a:xfrm>
          <a:off x="5080023" y="796101"/>
          <a:ext cx="1756175" cy="1404940"/>
        </a:xfrm>
        <a:prstGeom prst="roundRect">
          <a:avLst>
            <a:gd name="adj" fmla="val 10000"/>
          </a:avLst>
        </a:prstGeom>
        <a:solidFill>
          <a:schemeClr val="accent4">
            <a:hueOff val="-3348579"/>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US" sz="2600" kern="1200" smtClean="0">
              <a:solidFill>
                <a:srgbClr val="000000"/>
              </a:solidFill>
            </a:rPr>
            <a:t>Y Byd</a:t>
          </a:r>
          <a:endParaRPr lang="en-US" sz="2600" kern="1200" dirty="0">
            <a:solidFill>
              <a:srgbClr val="000000"/>
            </a:solidFill>
          </a:endParaRPr>
        </a:p>
      </dsp:txBody>
      <dsp:txXfrm>
        <a:off x="5121172" y="837250"/>
        <a:ext cx="1673877" cy="1322642"/>
      </dsp:txXfrm>
    </dsp:sp>
    <dsp:sp modelId="{A316AB39-96A9-4A81-BED1-9EA40F9F7111}">
      <dsp:nvSpPr>
        <dsp:cNvPr id="0" name=""/>
        <dsp:cNvSpPr/>
      </dsp:nvSpPr>
      <dsp:spPr>
        <a:xfrm>
          <a:off x="5061369" y="3154656"/>
          <a:ext cx="1691829" cy="526852"/>
        </a:xfrm>
        <a:prstGeom prst="leftArrow">
          <a:avLst>
            <a:gd name="adj1" fmla="val 60000"/>
            <a:gd name="adj2" fmla="val 50000"/>
          </a:avLst>
        </a:prstGeom>
        <a:solidFill>
          <a:schemeClr val="accent4">
            <a:hueOff val="-4464771"/>
            <a:satOff val="26899"/>
            <a:lumOff val="215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DA3ED0F-14F5-44F9-976E-DD0BAD1C1144}">
      <dsp:nvSpPr>
        <dsp:cNvPr id="0" name=""/>
        <dsp:cNvSpPr/>
      </dsp:nvSpPr>
      <dsp:spPr>
        <a:xfrm>
          <a:off x="5875111" y="2715612"/>
          <a:ext cx="1756175" cy="1404940"/>
        </a:xfrm>
        <a:prstGeom prst="roundRect">
          <a:avLst>
            <a:gd name="adj" fmla="val 10000"/>
          </a:avLst>
        </a:prstGeom>
        <a:solidFill>
          <a:schemeClr val="accent4">
            <a:hueOff val="-4464771"/>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ctr" defTabSz="1155700">
            <a:lnSpc>
              <a:spcPct val="90000"/>
            </a:lnSpc>
            <a:spcBef>
              <a:spcPct val="0"/>
            </a:spcBef>
            <a:spcAft>
              <a:spcPct val="35000"/>
            </a:spcAft>
          </a:pPr>
          <a:r>
            <a:rPr lang="en-GB" sz="2600" kern="1200" smtClean="0">
              <a:solidFill>
                <a:srgbClr val="000000"/>
              </a:solidFill>
            </a:rPr>
            <a:t>Ffrindiau</a:t>
          </a:r>
          <a:endParaRPr lang="en-US" sz="2600" kern="1200" dirty="0">
            <a:solidFill>
              <a:srgbClr val="000000"/>
            </a:solidFill>
          </a:endParaRPr>
        </a:p>
      </dsp:txBody>
      <dsp:txXfrm>
        <a:off x="5916260" y="2756761"/>
        <a:ext cx="1673877" cy="13226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BAFD4-E528-489D-A307-D16DA6ACC06D}">
      <dsp:nvSpPr>
        <dsp:cNvPr id="0" name=""/>
        <dsp:cNvSpPr/>
      </dsp:nvSpPr>
      <dsp:spPr>
        <a:xfrm>
          <a:off x="2609273" y="0"/>
          <a:ext cx="2553852" cy="2553852"/>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AG</a:t>
          </a:r>
          <a:endParaRPr lang="en-GB" sz="1500" kern="1200" dirty="0"/>
        </a:p>
      </dsp:txBody>
      <dsp:txXfrm>
        <a:off x="3247736" y="1276926"/>
        <a:ext cx="1276926" cy="1276926"/>
      </dsp:txXfrm>
    </dsp:sp>
    <dsp:sp modelId="{3C5FF7C6-4B89-4537-A71F-AE336D89BAE6}">
      <dsp:nvSpPr>
        <dsp:cNvPr id="0" name=""/>
        <dsp:cNvSpPr/>
      </dsp:nvSpPr>
      <dsp:spPr>
        <a:xfrm>
          <a:off x="1332347" y="2553852"/>
          <a:ext cx="2553852" cy="2553852"/>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smtClean="0"/>
            <a:t>Hanes</a:t>
          </a:r>
          <a:endParaRPr lang="en-GB" sz="1500" kern="1200" dirty="0"/>
        </a:p>
      </dsp:txBody>
      <dsp:txXfrm>
        <a:off x="1970810" y="3830778"/>
        <a:ext cx="1276926" cy="1276926"/>
      </dsp:txXfrm>
    </dsp:sp>
    <dsp:sp modelId="{6E3ABD7F-52E0-43E3-8DC8-22E413F38B60}">
      <dsp:nvSpPr>
        <dsp:cNvPr id="0" name=""/>
        <dsp:cNvSpPr/>
      </dsp:nvSpPr>
      <dsp:spPr>
        <a:xfrm rot="10800000">
          <a:off x="2609273" y="2553852"/>
          <a:ext cx="2553852" cy="2553852"/>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smtClean="0"/>
            <a:t>LLES</a:t>
          </a:r>
          <a:endParaRPr lang="en-GB" sz="1600" kern="1200" dirty="0"/>
        </a:p>
      </dsp:txBody>
      <dsp:txXfrm rot="10800000">
        <a:off x="3247736" y="2553852"/>
        <a:ext cx="1276926" cy="1276926"/>
      </dsp:txXfrm>
    </dsp:sp>
    <dsp:sp modelId="{43429C33-368F-4B19-A122-52FD568633BE}">
      <dsp:nvSpPr>
        <dsp:cNvPr id="0" name=""/>
        <dsp:cNvSpPr/>
      </dsp:nvSpPr>
      <dsp:spPr>
        <a:xfrm>
          <a:off x="3886200" y="2553852"/>
          <a:ext cx="2553852" cy="2553852"/>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err="1" smtClean="0"/>
            <a:t>Daearyddiaeth</a:t>
          </a:r>
          <a:endParaRPr lang="en-GB" sz="1500" kern="1200" dirty="0"/>
        </a:p>
      </dsp:txBody>
      <dsp:txXfrm>
        <a:off x="4524663" y="3830778"/>
        <a:ext cx="1276926" cy="1276926"/>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4">
  <dgm:title val=""/>
  <dgm:desc val=""/>
  <dgm:catLst>
    <dgm:cat type="pyramid" pri="4000"/>
    <dgm:cat type="relationship" pri="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useDef="1">
    <dgm:dataModel>
      <dgm:ptLst/>
      <dgm:bg/>
      <dgm:whole/>
    </dgm:dataModel>
  </dgm:styleData>
  <dgm:clrData useDef="1">
    <dgm:dataModel>
      <dgm:ptLst/>
      <dgm:bg/>
      <dgm:whole/>
    </dgm:dataModel>
  </dgm:clrData>
  <dgm:layoutNode name="compositeShape">
    <dgm:varLst>
      <dgm:chMax val="9"/>
      <dgm:dir/>
      <dgm:resizeHandles val="exact"/>
    </dgm:varLst>
    <dgm:alg type="composite">
      <dgm:param type="ar" val="1"/>
    </dgm:alg>
    <dgm:shape xmlns:r="http://schemas.openxmlformats.org/officeDocument/2006/relationships" r:blip="">
      <dgm:adjLst/>
    </dgm:shape>
    <dgm:presOf/>
    <dgm:choose name="Name0">
      <dgm:if name="Name1" axis="ch" ptType="node" func="cnt" op="lte" val="4">
        <dgm:choose name="Name2">
          <dgm:if name="Name3" axis="ch" ptType="node" func="cnt" op="equ" val="1">
            <dgm:constrLst>
              <dgm:constr type="primFontSz" for="ch" ptType="node" op="equ" val="65"/>
              <dgm:constr type="t" for="ch" forName="triangle1"/>
              <dgm:constr type="l" for="ch" forName="triangle1"/>
              <dgm:constr type="h" for="ch" forName="triangle1" refType="h"/>
              <dgm:constr type="w" for="ch" forName="triangle1" refType="h"/>
            </dgm:constrLst>
          </dgm:if>
          <dgm:else name="Name4">
            <dgm:constrLst>
              <dgm:constr type="primFontSz" for="ch" ptType="node" op="equ" val="65"/>
              <dgm:constr type="t" for="ch" forName="triangle1"/>
              <dgm:constr type="l" for="ch" forName="triangle1" refType="h" fact="0.25"/>
              <dgm:constr type="h" for="ch" forName="triangle1" refType="h" fact="0.5"/>
              <dgm:constr type="w" for="ch" forName="triangle1" refType="h" fact="0.5"/>
              <dgm:constr type="t" for="ch" forName="triangle2" refType="h" fact="0.5"/>
              <dgm:constr type="l" for="ch" forName="triangle2"/>
              <dgm:constr type="h" for="ch" forName="triangle2" refType="h" fact="0.5"/>
              <dgm:constr type="w" for="ch" forName="triangle2" refType="h" fact="0.5"/>
              <dgm:constr type="t" for="ch" forName="triangle3" refType="h" fact="0.5"/>
              <dgm:constr type="l" for="ch" forName="triangle3" refType="h" fact="0.25"/>
              <dgm:constr type="h" for="ch" forName="triangle3" refType="h" fact="0.5"/>
              <dgm:constr type="w" for="ch" forName="triangle3" refType="h" fact="0.5"/>
              <dgm:constr type="t" for="ch" forName="triangle4" refType="h" fact="0.5"/>
              <dgm:constr type="l" for="ch" forName="triangle4" refType="h" fact="0.5"/>
              <dgm:constr type="h" for="ch" forName="triangle4" refType="h" fact="0.5"/>
              <dgm:constr type="w" for="ch" forName="triangle4" refType="h" fact="0.5"/>
            </dgm:constrLst>
          </dgm:else>
        </dgm:choose>
      </dgm:if>
      <dgm:else name="Name5">
        <dgm:constrLst>
          <dgm:constr type="primFontSz" for="ch" ptType="node" op="equ" val="65"/>
          <dgm:constr type="t" for="ch" forName="triangle1"/>
          <dgm:constr type="l" for="ch" forName="triangle1" refType="h" fact="0.33"/>
          <dgm:constr type="h" for="ch" forName="triangle1" refType="h" fact="0.33"/>
          <dgm:constr type="w" for="ch" forName="triangle1" refType="h" fact="0.33"/>
          <dgm:constr type="t" for="ch" forName="triangle2" refType="h" fact="0.33"/>
          <dgm:constr type="l" for="ch" forName="triangle2" refType="h" fact="0.165"/>
          <dgm:constr type="h" for="ch" forName="triangle2" refType="h" fact="0.33"/>
          <dgm:constr type="w" for="ch" forName="triangle2" refType="h" fact="0.33"/>
          <dgm:constr type="t" for="ch" forName="triangle3" refType="h" fact="0.33"/>
          <dgm:constr type="l" for="ch" forName="triangle3" refType="h" fact="0.33"/>
          <dgm:constr type="h" for="ch" forName="triangle3" refType="h" fact="0.33"/>
          <dgm:constr type="w" for="ch" forName="triangle3" refType="h" fact="0.33"/>
          <dgm:constr type="t" for="ch" forName="triangle4" refType="h" fact="0.33"/>
          <dgm:constr type="l" for="ch" forName="triangle4" refType="h" fact="0.495"/>
          <dgm:constr type="h" for="ch" forName="triangle4" refType="h" fact="0.33"/>
          <dgm:constr type="w" for="ch" forName="triangle4" refType="h" fact="0.33"/>
          <dgm:constr type="t" for="ch" forName="triangle5" refType="h" fact="0.66"/>
          <dgm:constr type="l" for="ch" forName="triangle5"/>
          <dgm:constr type="h" for="ch" forName="triangle5" refType="h" fact="0.33"/>
          <dgm:constr type="w" for="ch" forName="triangle5" refType="h" fact="0.33"/>
          <dgm:constr type="t" for="ch" forName="triangle6" refType="h" fact="0.66"/>
          <dgm:constr type="l" for="ch" forName="triangle6" refType="h" fact="0.165"/>
          <dgm:constr type="h" for="ch" forName="triangle6" refType="h" fact="0.33"/>
          <dgm:constr type="w" for="ch" forName="triangle6" refType="h" fact="0.33"/>
          <dgm:constr type="t" for="ch" forName="triangle7" refType="h" fact="0.66"/>
          <dgm:constr type="l" for="ch" forName="triangle7" refType="h" fact="0.33"/>
          <dgm:constr type="h" for="ch" forName="triangle7" refType="h" fact="0.33"/>
          <dgm:constr type="w" for="ch" forName="triangle7" refType="h" fact="0.33"/>
          <dgm:constr type="t" for="ch" forName="triangle8" refType="h" fact="0.66"/>
          <dgm:constr type="l" for="ch" forName="triangle8" refType="h" fact="0.495"/>
          <dgm:constr type="h" for="ch" forName="triangle8" refType="h" fact="0.33"/>
          <dgm:constr type="w" for="ch" forName="triangle8" refType="h" fact="0.33"/>
          <dgm:constr type="t" for="ch" forName="triangle9" refType="h" fact="0.66"/>
          <dgm:constr type="l" for="ch" forName="triangle9" refType="h" fact="0.66"/>
          <dgm:constr type="h" for="ch" forName="triangle9" refType="h" fact="0.33"/>
          <dgm:constr type="w" for="ch" forName="triangle9" refType="h" fact="0.33"/>
        </dgm:constrLst>
      </dgm:else>
    </dgm:choose>
    <dgm:ruleLst/>
    <dgm:choose name="Name6">
      <dgm:if name="Name7" axis="ch" ptType="node" func="cnt" op="gte" val="1">
        <dgm:layoutNode name="triangle1" styleLbl="node1">
          <dgm:varLst>
            <dgm:bulletEnabled val="1"/>
          </dgm:varLst>
          <dgm:alg type="tx">
            <dgm:param type="txAnchorVertCh" val="mid"/>
          </dgm:alg>
          <dgm:shape xmlns:r="http://schemas.openxmlformats.org/officeDocument/2006/relationships" type="triangle"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8"/>
    </dgm:choose>
    <dgm:choose name="Name9">
      <dgm:if name="Name10" axis="ch" ptType="node" func="cnt" op="gte" val="2">
        <dgm:layoutNode name="triangle2" styleLbl="node1">
          <dgm:varLst>
            <dgm:bulletEnabled val="1"/>
          </dgm:varLst>
          <dgm:alg type="tx">
            <dgm:param type="txAnchorVertCh" val="mid"/>
          </dgm:alg>
          <dgm:shape xmlns:r="http://schemas.openxmlformats.org/officeDocument/2006/relationships" type="triangle" r:blip="">
            <dgm:adjLst/>
          </dgm:shape>
          <dgm:choose name="Name11">
            <dgm:if name="Name12" func="var" arg="dir" op="equ" val="norm">
              <dgm:presOf axis="ch desOrSelf" ptType="node node" st="2 1" cnt="1 0"/>
            </dgm:if>
            <dgm:else name="Name13">
              <dgm:presOf axis="ch desOrSelf" ptType="node node" st="4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3" styleLbl="node1">
          <dgm:varLst>
            <dgm:bulletEnabled val="1"/>
          </dgm:varLst>
          <dgm:alg type="tx">
            <dgm:param type="txAnchorVertCh" val="mid"/>
          </dgm:alg>
          <dgm:shape xmlns:r="http://schemas.openxmlformats.org/officeDocument/2006/relationships" rot="180" type="triangle"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4" styleLbl="node1">
          <dgm:varLst>
            <dgm:bulletEnabled val="1"/>
          </dgm:varLst>
          <dgm:alg type="tx">
            <dgm:param type="txAnchorVertCh" val="mid"/>
          </dgm:alg>
          <dgm:shape xmlns:r="http://schemas.openxmlformats.org/officeDocument/2006/relationships" type="triangle" r:blip="">
            <dgm:adjLst/>
          </dgm:shape>
          <dgm:choose name="Name14">
            <dgm:if name="Name15" func="var" arg="dir" op="equ" val="norm">
              <dgm:presOf axis="ch desOrSelf" ptType="node node" st="4 1" cnt="1 0"/>
            </dgm:if>
            <dgm:else name="Name16">
              <dgm:presOf axis="ch desOrSelf" ptType="node node" st="2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7"/>
    </dgm:choose>
    <dgm:choose name="Name18">
      <dgm:if name="Name19" axis="ch" ptType="node" func="cnt" op="gte" val="5">
        <dgm:layoutNode name="triangle5" styleLbl="node1">
          <dgm:varLst>
            <dgm:bulletEnabled val="1"/>
          </dgm:varLst>
          <dgm:alg type="tx">
            <dgm:param type="txAnchorVertCh" val="mid"/>
          </dgm:alg>
          <dgm:shape xmlns:r="http://schemas.openxmlformats.org/officeDocument/2006/relationships" type="triangle" r:blip="">
            <dgm:adjLst/>
          </dgm:shape>
          <dgm:choose name="Name20">
            <dgm:if name="Name21" func="var" arg="dir" op="equ" val="norm">
              <dgm:presOf axis="ch desOrSelf" ptType="node node" st="5 1" cnt="1 0"/>
            </dgm:if>
            <dgm:else name="Name22">
              <dgm:presOf axis="ch desOrSelf" ptType="node node" st="9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6" styleLbl="node1">
          <dgm:varLst>
            <dgm:bulletEnabled val="1"/>
          </dgm:varLst>
          <dgm:alg type="tx">
            <dgm:param type="txAnchorVertCh" val="mid"/>
          </dgm:alg>
          <dgm:shape xmlns:r="http://schemas.openxmlformats.org/officeDocument/2006/relationships" rot="180" type="triangle" r:blip="">
            <dgm:adjLst/>
          </dgm:shape>
          <dgm:choose name="Name23">
            <dgm:if name="Name24" func="var" arg="dir" op="equ" val="norm">
              <dgm:presOf axis="ch desOrSelf" ptType="node node" st="6 1" cnt="1 0"/>
            </dgm:if>
            <dgm:else name="Name25">
              <dgm:presOf axis="ch desOrSelf" ptType="node node" st="8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7" styleLbl="node1">
          <dgm:varLst>
            <dgm:bulletEnabled val="1"/>
          </dgm:varLst>
          <dgm:alg type="tx">
            <dgm:param type="txAnchorVertCh" val="mid"/>
          </dgm:alg>
          <dgm:shape xmlns:r="http://schemas.openxmlformats.org/officeDocument/2006/relationships" type="triangle" r:blip="">
            <dgm:adjLst/>
          </dgm:shape>
          <dgm:presOf axis="ch desOrSelf" ptType="node node" st="7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8" styleLbl="node1">
          <dgm:varLst>
            <dgm:bulletEnabled val="1"/>
          </dgm:varLst>
          <dgm:alg type="tx">
            <dgm:param type="txAnchorVertCh" val="mid"/>
          </dgm:alg>
          <dgm:shape xmlns:r="http://schemas.openxmlformats.org/officeDocument/2006/relationships" rot="180" type="triangle" r:blip="">
            <dgm:adjLst/>
          </dgm:shape>
          <dgm:choose name="Name26">
            <dgm:if name="Name27" func="var" arg="dir" op="equ" val="norm">
              <dgm:presOf axis="ch desOrSelf" ptType="node node" st="8 1" cnt="1 0"/>
            </dgm:if>
            <dgm:else name="Name28">
              <dgm:presOf axis="ch desOrSelf" ptType="node node" st="6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triangle9" styleLbl="node1">
          <dgm:varLst>
            <dgm:bulletEnabled val="1"/>
          </dgm:varLst>
          <dgm:alg type="tx">
            <dgm:param type="txAnchorVertCh" val="mid"/>
          </dgm:alg>
          <dgm:shape xmlns:r="http://schemas.openxmlformats.org/officeDocument/2006/relationships" type="triangle" r:blip="">
            <dgm:adjLst/>
          </dgm:shape>
          <dgm:choose name="Name29">
            <dgm:if name="Name30" func="var" arg="dir" op="equ" val="norm">
              <dgm:presOf axis="ch desOrSelf" ptType="node node" st="9 1" cnt="1 0"/>
            </dgm:if>
            <dgm:else name="Name31">
              <dgm:presOf axis="ch desOrSelf" ptType="node node" st="5 1" cnt="1 0"/>
            </dgm:else>
          </dgm:choos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2"/>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532F01-A90B-436C-A5DB-C7C6C8D1C3CE}" type="datetimeFigureOut">
              <a:rPr lang="en-GB" smtClean="0"/>
              <a:pPr/>
              <a:t>08/01/2018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D1D63C-B323-4B8E-A978-94685C58989E}" type="slidenum">
              <a:rPr lang="en-GB" smtClean="0"/>
              <a:pPr/>
              <a:t>‹#›</a:t>
            </a:fld>
            <a:endParaRPr lang="en-GB"/>
          </a:p>
        </p:txBody>
      </p:sp>
    </p:spTree>
    <p:extLst>
      <p:ext uri="{BB962C8B-B14F-4D97-AF65-F5344CB8AC3E}">
        <p14:creationId xmlns:p14="http://schemas.microsoft.com/office/powerpoint/2010/main" val="1872111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smtClean="0"/>
              <a:t>Dosbarthu’r</a:t>
            </a:r>
            <a:r>
              <a:rPr lang="en-GB" dirty="0" smtClean="0"/>
              <a:t> </a:t>
            </a:r>
            <a:r>
              <a:rPr lang="en-GB" dirty="0" err="1" smtClean="0"/>
              <a:t>diffiniadau</a:t>
            </a:r>
            <a:r>
              <a:rPr lang="en-GB" dirty="0" smtClean="0"/>
              <a:t>, </a:t>
            </a:r>
            <a:r>
              <a:rPr lang="en-GB" dirty="0" err="1" smtClean="0"/>
              <a:t>yr</a:t>
            </a:r>
            <a:r>
              <a:rPr lang="en-GB" dirty="0" smtClean="0"/>
              <a:t> ‘healthy mind platter’ a </a:t>
            </a:r>
            <a:r>
              <a:rPr lang="en-GB" dirty="0" err="1" smtClean="0"/>
              <a:t>diffiniad</a:t>
            </a:r>
            <a:r>
              <a:rPr lang="en-GB" dirty="0" smtClean="0"/>
              <a:t> Gallup-</a:t>
            </a:r>
            <a:r>
              <a:rPr lang="en-GB" dirty="0" err="1" smtClean="0"/>
              <a:t>Healthways</a:t>
            </a:r>
            <a:r>
              <a:rPr lang="en-GB" dirty="0" smtClean="0"/>
              <a:t> </a:t>
            </a:r>
            <a:r>
              <a:rPr lang="en-GB" dirty="0" err="1" smtClean="0"/>
              <a:t>i’r</a:t>
            </a:r>
            <a:r>
              <a:rPr lang="en-GB" dirty="0" smtClean="0"/>
              <a:t> </a:t>
            </a:r>
            <a:r>
              <a:rPr lang="en-GB" dirty="0" err="1" smtClean="0"/>
              <a:t>myfyrwyr</a:t>
            </a:r>
            <a:r>
              <a:rPr lang="en-GB" dirty="0" smtClean="0"/>
              <a:t> </a:t>
            </a:r>
            <a:r>
              <a:rPr lang="en-GB" dirty="0" err="1" smtClean="0"/>
              <a:t>iddyn</a:t>
            </a:r>
            <a:r>
              <a:rPr lang="en-GB" dirty="0" smtClean="0"/>
              <a:t> </a:t>
            </a:r>
            <a:r>
              <a:rPr lang="en-GB" dirty="0" err="1" smtClean="0"/>
              <a:t>nhw</a:t>
            </a:r>
            <a:r>
              <a:rPr lang="en-GB" dirty="0" smtClean="0"/>
              <a:t> </a:t>
            </a:r>
            <a:r>
              <a:rPr lang="en-GB" dirty="0" err="1" smtClean="0"/>
              <a:t>gael</a:t>
            </a:r>
            <a:r>
              <a:rPr lang="en-GB" dirty="0" smtClean="0"/>
              <a:t> </a:t>
            </a:r>
            <a:r>
              <a:rPr lang="en-GB" dirty="0" err="1" smtClean="0"/>
              <a:t>eu</a:t>
            </a:r>
            <a:r>
              <a:rPr lang="en-GB" dirty="0" smtClean="0"/>
              <a:t> </a:t>
            </a:r>
            <a:r>
              <a:rPr lang="en-GB" dirty="0" err="1" smtClean="0"/>
              <a:t>hastudio</a:t>
            </a:r>
            <a:r>
              <a:rPr lang="en-GB" dirty="0" smtClean="0"/>
              <a:t>,</a:t>
            </a:r>
            <a:r>
              <a:rPr lang="en-GB" baseline="0" dirty="0" smtClean="0"/>
              <a:t> </a:t>
            </a:r>
            <a:r>
              <a:rPr lang="en-GB" baseline="0" dirty="0" err="1" smtClean="0"/>
              <a:t>dadansoddi</a:t>
            </a:r>
            <a:r>
              <a:rPr lang="en-GB" baseline="0" dirty="0" smtClean="0"/>
              <a:t>, </a:t>
            </a:r>
            <a:r>
              <a:rPr lang="en-GB" baseline="0" dirty="0" err="1" smtClean="0"/>
              <a:t>gwerthuso</a:t>
            </a:r>
            <a:r>
              <a:rPr lang="en-GB" baseline="0" dirty="0" smtClean="0"/>
              <a:t>.</a:t>
            </a:r>
            <a:endParaRPr lang="en-GB" dirty="0" smtClean="0"/>
          </a:p>
          <a:p>
            <a:endParaRPr lang="en-US" dirty="0"/>
          </a:p>
        </p:txBody>
      </p:sp>
      <p:sp>
        <p:nvSpPr>
          <p:cNvPr id="4" name="Slide Number Placeholder 3"/>
          <p:cNvSpPr>
            <a:spLocks noGrp="1"/>
          </p:cNvSpPr>
          <p:nvPr>
            <p:ph type="sldNum" sz="quarter" idx="10"/>
          </p:nvPr>
        </p:nvSpPr>
        <p:spPr/>
        <p:txBody>
          <a:bodyPr/>
          <a:lstStyle/>
          <a:p>
            <a:fld id="{C7D1D63C-B323-4B8E-A978-94685C58989E}" type="slidenum">
              <a:rPr lang="en-GB" smtClean="0"/>
              <a:pPr/>
              <a:t>4</a:t>
            </a:fld>
            <a:endParaRPr lang="en-GB"/>
          </a:p>
        </p:txBody>
      </p:sp>
    </p:spTree>
    <p:extLst>
      <p:ext uri="{BB962C8B-B14F-4D97-AF65-F5344CB8AC3E}">
        <p14:creationId xmlns:p14="http://schemas.microsoft.com/office/powerpoint/2010/main" val="2140575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itchFamily="34" charset="0"/>
            </a:endParaRPr>
          </a:p>
        </p:txBody>
      </p:sp>
      <p:sp>
        <p:nvSpPr>
          <p:cNvPr id="6656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defRPr>
            </a:lvl1pPr>
            <a:lvl2pPr marL="742950" indent="-285750">
              <a:spcBef>
                <a:spcPct val="30000"/>
              </a:spcBef>
              <a:defRPr sz="1200">
                <a:solidFill>
                  <a:schemeClr val="tx1"/>
                </a:solidFill>
                <a:latin typeface="Arial" pitchFamily="34" charset="0"/>
              </a:defRPr>
            </a:lvl2pPr>
            <a:lvl3pPr marL="1143000" indent="-228600">
              <a:spcBef>
                <a:spcPct val="30000"/>
              </a:spcBef>
              <a:defRPr sz="1200">
                <a:solidFill>
                  <a:schemeClr val="tx1"/>
                </a:solidFill>
                <a:latin typeface="Arial" pitchFamily="34" charset="0"/>
              </a:defRPr>
            </a:lvl3pPr>
            <a:lvl4pPr marL="1600200" indent="-228600">
              <a:spcBef>
                <a:spcPct val="30000"/>
              </a:spcBef>
              <a:defRPr sz="1200">
                <a:solidFill>
                  <a:schemeClr val="tx1"/>
                </a:solidFill>
                <a:latin typeface="Arial" pitchFamily="34" charset="0"/>
              </a:defRPr>
            </a:lvl4pPr>
            <a:lvl5pPr marL="2057400" indent="-22860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a:spcBef>
                <a:spcPct val="0"/>
              </a:spcBef>
            </a:pPr>
            <a:fld id="{A580EEC6-94A0-468A-8FD2-6B81739A5B43}" type="slidenum">
              <a:rPr lang="en-GB" altLang="en-US"/>
              <a:pPr>
                <a:spcBef>
                  <a:spcPct val="0"/>
                </a:spcBef>
              </a:pPr>
              <a:t>23</a:t>
            </a:fld>
            <a:endParaRPr lang="en-GB" altLang="en-US"/>
          </a:p>
        </p:txBody>
      </p:sp>
    </p:spTree>
    <p:extLst>
      <p:ext uri="{BB962C8B-B14F-4D97-AF65-F5344CB8AC3E}">
        <p14:creationId xmlns:p14="http://schemas.microsoft.com/office/powerpoint/2010/main" val="5781369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D1D63C-B323-4B8E-A978-94685C58989E}" type="slidenum">
              <a:rPr lang="en-GB" smtClean="0"/>
              <a:pPr/>
              <a:t>26</a:t>
            </a:fld>
            <a:endParaRPr lang="en-GB"/>
          </a:p>
        </p:txBody>
      </p:sp>
    </p:spTree>
    <p:extLst>
      <p:ext uri="{BB962C8B-B14F-4D97-AF65-F5344CB8AC3E}">
        <p14:creationId xmlns:p14="http://schemas.microsoft.com/office/powerpoint/2010/main" val="7959704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7D1D63C-B323-4B8E-A978-94685C58989E}" type="slidenum">
              <a:rPr lang="en-GB" smtClean="0"/>
              <a:pPr/>
              <a:t>27</a:t>
            </a:fld>
            <a:endParaRPr lang="en-GB"/>
          </a:p>
        </p:txBody>
      </p:sp>
    </p:spTree>
    <p:extLst>
      <p:ext uri="{BB962C8B-B14F-4D97-AF65-F5344CB8AC3E}">
        <p14:creationId xmlns:p14="http://schemas.microsoft.com/office/powerpoint/2010/main" val="18128292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78C40ADB-D20F-44CD-8FEC-E91DC6054A8E}" type="datetimeFigureOut">
              <a:rPr lang="en-GB" smtClean="0"/>
              <a:pPr/>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EC3ECB-D5A1-4FB4-B0C4-145825F1F2B5}" type="slidenum">
              <a:rPr lang="en-GB" smtClean="0"/>
              <a:pPr/>
              <a:t>‹#›</a:t>
            </a:fld>
            <a:endParaRPr lang="en-GB"/>
          </a:p>
        </p:txBody>
      </p:sp>
    </p:spTree>
  </p:cSld>
  <p:clrMapOvr>
    <a:masterClrMapping/>
  </p:clrMapOvr>
  <p:transition>
    <p:dissolve/>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C40ADB-D20F-44CD-8FEC-E91DC6054A8E}" type="datetimeFigureOut">
              <a:rPr lang="en-GB" smtClean="0"/>
              <a:pPr/>
              <a:t>08/01/2018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EC3ECB-D5A1-4FB4-B0C4-145825F1F2B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dissolve/>
  </p:transition>
  <p:timing>
    <p:tnLst>
      <p:par>
        <p:cTn id="1" dur="indefinite" restart="never" nodeType="tmRoot"/>
      </p:par>
    </p:tnLst>
  </p:timing>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4" Type="http://schemas.openxmlformats.org/officeDocument/2006/relationships/diagramQuickStyle" Target="../diagrams/quickStyle2.xml"/><Relationship Id="rId5" Type="http://schemas.openxmlformats.org/officeDocument/2006/relationships/diagramColors" Target="../diagrams/colors2.xml"/><Relationship Id="rId6" Type="http://schemas.microsoft.com/office/2007/relationships/diagramDrawing" Target="../diagrams/drawing2.xml"/><Relationship Id="rId1" Type="http://schemas.openxmlformats.org/officeDocument/2006/relationships/slideLayout" Target="../slideLayouts/slideLayout2.xml"/><Relationship Id="rId2" Type="http://schemas.openxmlformats.org/officeDocument/2006/relationships/diagramData" Target="../diagrams/data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tiff"/></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24.xml.rels><?xml version="1.0" encoding="UTF-8" standalone="yes"?>
<Relationships xmlns="http://schemas.openxmlformats.org/package/2006/relationships"><Relationship Id="rId3" Type="http://schemas.openxmlformats.org/officeDocument/2006/relationships/hyperlink" Target="http://www.youtube.com/watch?v=WiZP3lsgNec" TargetMode="External"/><Relationship Id="rId4" Type="http://schemas.openxmlformats.org/officeDocument/2006/relationships/hyperlink" Target="http://vimeo.com/channels/treehousedv/27034741" TargetMode="External"/><Relationship Id="rId1" Type="http://schemas.openxmlformats.org/officeDocument/2006/relationships/slideLayout" Target="../slideLayouts/slideLayout2.xml"/><Relationship Id="rId2" Type="http://schemas.openxmlformats.org/officeDocument/2006/relationships/hyperlink" Target="http://www.youtube.com/watch?v=_PUhAoVAx0w"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1.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e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e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emf"/></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diagramData" Target="../diagrams/data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emf"/></Relationships>
</file>

<file path=ppt/slides/_rels/slide35.xml.rels><?xml version="1.0" encoding="UTF-8" standalone="yes"?>
<Relationships xmlns="http://schemas.openxmlformats.org/package/2006/relationships"><Relationship Id="rId3" Type="http://schemas.openxmlformats.org/officeDocument/2006/relationships/image" Target="../media/image17.jpeg"/><Relationship Id="rId4" Type="http://schemas.openxmlformats.org/officeDocument/2006/relationships/image" Target="../media/image18.jpeg"/><Relationship Id="rId1" Type="http://schemas.openxmlformats.org/officeDocument/2006/relationships/slideLayout" Target="../slideLayouts/slideLayout2.xml"/><Relationship Id="rId2" Type="http://schemas.openxmlformats.org/officeDocument/2006/relationships/image" Target="../media/image16.jpe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em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learn.christianaid.org.uk/YouthLeaderResources/pbag.aspx"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772400" cy="1470025"/>
          </a:xfrm>
        </p:spPr>
        <p:txBody>
          <a:bodyPr>
            <a:normAutofit fontScale="90000"/>
          </a:bodyPr>
          <a:lstStyle/>
          <a:p>
            <a:r>
              <a:rPr lang="en-US" sz="5400" dirty="0" err="1" smtClean="0">
                <a:solidFill>
                  <a:schemeClr val="tx1"/>
                </a:solidFill>
              </a:rPr>
              <a:t>Iechyd</a:t>
            </a:r>
            <a:r>
              <a:rPr lang="en-US" sz="5400" dirty="0" smtClean="0">
                <a:solidFill>
                  <a:schemeClr val="tx1"/>
                </a:solidFill>
              </a:rPr>
              <a:t> a </a:t>
            </a:r>
            <a:r>
              <a:rPr lang="en-US" sz="5400" dirty="0" err="1" smtClean="0">
                <a:solidFill>
                  <a:schemeClr val="tx1"/>
                </a:solidFill>
              </a:rPr>
              <a:t>Lles</a:t>
            </a:r>
            <a:r>
              <a:rPr lang="en-US" sz="5400" dirty="0" smtClean="0">
                <a:solidFill>
                  <a:schemeClr val="tx1"/>
                </a:solidFill>
              </a:rPr>
              <a:t> </a:t>
            </a:r>
            <a:r>
              <a:rPr lang="en-US" sz="5400" dirty="0" err="1" smtClean="0">
                <a:solidFill>
                  <a:schemeClr val="tx1"/>
                </a:solidFill>
              </a:rPr>
              <a:t>a’r</a:t>
            </a:r>
            <a:r>
              <a:rPr lang="en-US" sz="5400" dirty="0" smtClean="0">
                <a:solidFill>
                  <a:schemeClr val="tx1"/>
                </a:solidFill>
              </a:rPr>
              <a:t> </a:t>
            </a:r>
            <a:r>
              <a:rPr lang="en-US" sz="5400" dirty="0" err="1" smtClean="0">
                <a:solidFill>
                  <a:schemeClr val="tx1"/>
                </a:solidFill>
              </a:rPr>
              <a:t>Dyniaethau</a:t>
            </a:r>
            <a:endParaRPr lang="en-US" sz="5400" dirty="0">
              <a:solidFill>
                <a:schemeClr val="tx1"/>
              </a:solidFill>
            </a:endParaRPr>
          </a:p>
        </p:txBody>
      </p:sp>
      <p:sp>
        <p:nvSpPr>
          <p:cNvPr id="3" name="Subtitle 2"/>
          <p:cNvSpPr>
            <a:spLocks noGrp="1"/>
          </p:cNvSpPr>
          <p:nvPr>
            <p:ph type="subTitle" idx="1"/>
          </p:nvPr>
        </p:nvSpPr>
        <p:spPr/>
        <p:txBody>
          <a:bodyPr/>
          <a:lstStyle/>
          <a:p>
            <a:r>
              <a:rPr lang="en-US" dirty="0" smtClean="0"/>
              <a:t>09/01/17</a:t>
            </a:r>
            <a:endParaRPr lang="en-US" dirty="0"/>
          </a:p>
        </p:txBody>
      </p:sp>
      <p:pic>
        <p:nvPicPr>
          <p:cNvPr id="5" name="Picture 4"/>
          <p:cNvPicPr>
            <a:picLocks noChangeAspect="1"/>
          </p:cNvPicPr>
          <p:nvPr/>
        </p:nvPicPr>
        <p:blipFill>
          <a:blip r:embed="rId2"/>
          <a:stretch>
            <a:fillRect/>
          </a:stretch>
        </p:blipFill>
        <p:spPr>
          <a:xfrm>
            <a:off x="1564172" y="2841625"/>
            <a:ext cx="6223000" cy="3111500"/>
          </a:xfrm>
          <a:prstGeom prst="rect">
            <a:avLst/>
          </a:prstGeom>
        </p:spPr>
      </p:pic>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04664"/>
            <a:ext cx="7772400" cy="1470025"/>
          </a:xfrm>
        </p:spPr>
        <p:txBody>
          <a:bodyPr>
            <a:normAutofit/>
          </a:bodyPr>
          <a:lstStyle/>
          <a:p>
            <a:r>
              <a:rPr lang="en-GB" sz="5400" dirty="0" err="1" smtClean="0">
                <a:solidFill>
                  <a:srgbClr val="000000"/>
                </a:solidFill>
              </a:rPr>
              <a:t>Amcanion</a:t>
            </a:r>
            <a:endParaRPr lang="en-US" sz="5400" dirty="0">
              <a:solidFill>
                <a:srgbClr val="000000"/>
              </a:solidFill>
            </a:endParaRPr>
          </a:p>
        </p:txBody>
      </p:sp>
      <p:sp>
        <p:nvSpPr>
          <p:cNvPr id="3" name="Subtitle 2"/>
          <p:cNvSpPr>
            <a:spLocks noGrp="1"/>
          </p:cNvSpPr>
          <p:nvPr>
            <p:ph type="subTitle" idx="1"/>
          </p:nvPr>
        </p:nvSpPr>
        <p:spPr>
          <a:xfrm>
            <a:off x="304800" y="1752600"/>
            <a:ext cx="8305800" cy="4267200"/>
          </a:xfrm>
        </p:spPr>
        <p:txBody>
          <a:bodyPr>
            <a:normAutofit/>
          </a:bodyPr>
          <a:lstStyle/>
          <a:p>
            <a:pPr lvl="1" algn="l">
              <a:buFont typeface="Arial" pitchFamily="34" charset="0"/>
              <a:buChar char="•"/>
            </a:pPr>
            <a:endParaRPr lang="en-GB" dirty="0" smtClean="0">
              <a:solidFill>
                <a:schemeClr val="bg2">
                  <a:lumMod val="25000"/>
                </a:schemeClr>
              </a:solidFill>
              <a:latin typeface="Calibri" pitchFamily="34" charset="0"/>
            </a:endParaRPr>
          </a:p>
          <a:p>
            <a:pPr marL="914400" lvl="1" indent="-457200" algn="l">
              <a:buFont typeface="Wingdings" charset="2"/>
              <a:buChar char="ü"/>
            </a:pPr>
            <a:r>
              <a:rPr lang="en-GB" dirty="0" err="1" smtClean="0">
                <a:solidFill>
                  <a:schemeClr val="bg2">
                    <a:lumMod val="25000"/>
                  </a:schemeClr>
                </a:solidFill>
                <a:latin typeface="Calibri" pitchFamily="34" charset="0"/>
              </a:rPr>
              <a:t>Diffinio</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lles</a:t>
            </a:r>
            <a:r>
              <a:rPr lang="en-GB" dirty="0" smtClean="0">
                <a:solidFill>
                  <a:schemeClr val="bg2">
                    <a:lumMod val="25000"/>
                  </a:schemeClr>
                </a:solidFill>
                <a:latin typeface="Calibri" pitchFamily="34" charset="0"/>
              </a:rPr>
              <a:t>’</a:t>
            </a:r>
          </a:p>
          <a:p>
            <a:pPr marL="914400" lvl="1" indent="-457200" algn="l">
              <a:buFont typeface="Wingdings" charset="2"/>
              <a:buChar char="ü"/>
            </a:pPr>
            <a:r>
              <a:rPr lang="en-GB" dirty="0" err="1" smtClean="0">
                <a:solidFill>
                  <a:schemeClr val="bg2">
                    <a:lumMod val="25000"/>
                  </a:schemeClr>
                </a:solidFill>
                <a:latin typeface="Calibri" pitchFamily="34" charset="0"/>
              </a:rPr>
              <a:t>Archwilio</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ble</a:t>
            </a:r>
            <a:r>
              <a:rPr lang="en-GB" dirty="0" smtClean="0">
                <a:solidFill>
                  <a:schemeClr val="bg2">
                    <a:lumMod val="25000"/>
                  </a:schemeClr>
                </a:solidFill>
                <a:latin typeface="Calibri" pitchFamily="34" charset="0"/>
              </a:rPr>
              <a:t> y </a:t>
            </a:r>
            <a:r>
              <a:rPr lang="en-GB" dirty="0" err="1" smtClean="0">
                <a:solidFill>
                  <a:schemeClr val="bg2">
                    <a:lumMod val="25000"/>
                  </a:schemeClr>
                </a:solidFill>
                <a:latin typeface="Calibri" pitchFamily="34" charset="0"/>
              </a:rPr>
              <a:t>gwelir</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lles</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yn</a:t>
            </a:r>
            <a:r>
              <a:rPr lang="en-GB" dirty="0" smtClean="0">
                <a:solidFill>
                  <a:schemeClr val="bg2">
                    <a:lumMod val="25000"/>
                  </a:schemeClr>
                </a:solidFill>
                <a:latin typeface="Calibri" pitchFamily="34" charset="0"/>
              </a:rPr>
              <a:t> y </a:t>
            </a:r>
            <a:r>
              <a:rPr lang="en-GB" dirty="0" err="1" smtClean="0">
                <a:solidFill>
                  <a:schemeClr val="bg2">
                    <a:lumMod val="25000"/>
                  </a:schemeClr>
                </a:solidFill>
                <a:latin typeface="Calibri" pitchFamily="34" charset="0"/>
              </a:rPr>
              <a:t>cwricwlwm</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cynradd</a:t>
            </a:r>
            <a:r>
              <a:rPr lang="en-GB" dirty="0" smtClean="0">
                <a:solidFill>
                  <a:schemeClr val="bg2">
                    <a:lumMod val="25000"/>
                  </a:schemeClr>
                </a:solidFill>
                <a:latin typeface="Calibri" pitchFamily="34" charset="0"/>
              </a:rPr>
              <a:t>.</a:t>
            </a:r>
          </a:p>
          <a:p>
            <a:pPr marL="914400" lvl="1" indent="-457200" algn="l">
              <a:buFont typeface="Wingdings" charset="2"/>
              <a:buChar char="ü"/>
            </a:pPr>
            <a:r>
              <a:rPr lang="en-GB" dirty="0" err="1" smtClean="0">
                <a:solidFill>
                  <a:schemeClr val="bg2">
                    <a:lumMod val="25000"/>
                  </a:schemeClr>
                </a:solidFill>
                <a:latin typeface="Calibri" pitchFamily="34" charset="0"/>
              </a:rPr>
              <a:t>Mynegi</a:t>
            </a:r>
            <a:r>
              <a:rPr lang="en-GB" dirty="0" smtClean="0">
                <a:solidFill>
                  <a:schemeClr val="bg2">
                    <a:lumMod val="25000"/>
                  </a:schemeClr>
                </a:solidFill>
                <a:latin typeface="Calibri" pitchFamily="34" charset="0"/>
              </a:rPr>
              <a:t> barn </a:t>
            </a:r>
            <a:r>
              <a:rPr lang="en-GB" dirty="0" err="1" smtClean="0">
                <a:solidFill>
                  <a:schemeClr val="bg2">
                    <a:lumMod val="25000"/>
                  </a:schemeClr>
                </a:solidFill>
                <a:latin typeface="Calibri" pitchFamily="34" charset="0"/>
              </a:rPr>
              <a:t>ar</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beth</a:t>
            </a:r>
            <a:r>
              <a:rPr lang="en-GB" dirty="0" smtClean="0">
                <a:solidFill>
                  <a:schemeClr val="bg2">
                    <a:lumMod val="25000"/>
                  </a:schemeClr>
                </a:solidFill>
                <a:latin typeface="Calibri" pitchFamily="34" charset="0"/>
              </a:rPr>
              <a:t> a </a:t>
            </a:r>
            <a:r>
              <a:rPr lang="en-GB" dirty="0" err="1" smtClean="0">
                <a:solidFill>
                  <a:schemeClr val="bg2">
                    <a:lumMod val="25000"/>
                  </a:schemeClr>
                </a:solidFill>
                <a:latin typeface="Calibri" pitchFamily="34" charset="0"/>
              </a:rPr>
              <a:t>sut</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i</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ddatblygu</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agwedd</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holistaidd</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tuag</a:t>
            </a:r>
            <a:r>
              <a:rPr lang="en-GB" dirty="0" smtClean="0">
                <a:solidFill>
                  <a:schemeClr val="bg2">
                    <a:lumMod val="25000"/>
                  </a:schemeClr>
                </a:solidFill>
                <a:latin typeface="Calibri" pitchFamily="34" charset="0"/>
              </a:rPr>
              <a:t> at </a:t>
            </a:r>
            <a:r>
              <a:rPr lang="en-GB" dirty="0" err="1" smtClean="0">
                <a:solidFill>
                  <a:schemeClr val="bg2">
                    <a:lumMod val="25000"/>
                  </a:schemeClr>
                </a:solidFill>
                <a:latin typeface="Calibri" pitchFamily="34" charset="0"/>
              </a:rPr>
              <a:t>addysgu</a:t>
            </a:r>
            <a:r>
              <a:rPr lang="en-GB" dirty="0" smtClean="0">
                <a:solidFill>
                  <a:schemeClr val="bg2">
                    <a:lumMod val="25000"/>
                  </a:schemeClr>
                </a:solidFill>
                <a:latin typeface="Calibri" pitchFamily="34" charset="0"/>
              </a:rPr>
              <a:t>.</a:t>
            </a:r>
          </a:p>
          <a:p>
            <a:pPr marL="914400" lvl="1" indent="-457200" algn="l">
              <a:buFont typeface="Wingdings" charset="2"/>
              <a:buChar char="ü"/>
            </a:pPr>
            <a:r>
              <a:rPr lang="en-GB" dirty="0" err="1" smtClean="0">
                <a:solidFill>
                  <a:schemeClr val="bg2">
                    <a:lumMod val="25000"/>
                  </a:schemeClr>
                </a:solidFill>
                <a:latin typeface="Calibri" pitchFamily="34" charset="0"/>
              </a:rPr>
              <a:t>Cymryd</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rhan</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mewn</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gweithgareddau</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sy’n</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cefnogi</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addysgu</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lles</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trwy’r</a:t>
            </a:r>
            <a:r>
              <a:rPr lang="en-GB" dirty="0" smtClean="0">
                <a:solidFill>
                  <a:schemeClr val="bg2">
                    <a:lumMod val="25000"/>
                  </a:schemeClr>
                </a:solidFill>
                <a:latin typeface="Calibri" pitchFamily="34" charset="0"/>
              </a:rPr>
              <a:t> </a:t>
            </a:r>
            <a:r>
              <a:rPr lang="en-GB" dirty="0" err="1" smtClean="0">
                <a:solidFill>
                  <a:schemeClr val="bg2">
                    <a:lumMod val="25000"/>
                  </a:schemeClr>
                </a:solidFill>
                <a:latin typeface="Calibri" pitchFamily="34" charset="0"/>
              </a:rPr>
              <a:t>dyniaethau</a:t>
            </a:r>
            <a:r>
              <a:rPr lang="en-GB" dirty="0" smtClean="0">
                <a:solidFill>
                  <a:schemeClr val="bg2">
                    <a:lumMod val="25000"/>
                  </a:schemeClr>
                </a:solidFill>
                <a:latin typeface="Calibri" pitchFamily="34" charset="0"/>
              </a:rPr>
              <a:t> </a:t>
            </a:r>
          </a:p>
          <a:p>
            <a:pPr lvl="1" algn="l"/>
            <a:endParaRPr lang="en-GB" dirty="0" smtClean="0">
              <a:solidFill>
                <a:schemeClr val="bg2">
                  <a:lumMod val="25000"/>
                </a:schemeClr>
              </a:solidFill>
              <a:latin typeface="Calibri" pitchFamily="34" charset="0"/>
            </a:endParaRPr>
          </a:p>
        </p:txBody>
      </p:sp>
    </p:spTree>
    <p:extLst>
      <p:ext uri="{BB962C8B-B14F-4D97-AF65-F5344CB8AC3E}">
        <p14:creationId xmlns:p14="http://schemas.microsoft.com/office/powerpoint/2010/main" val="600920390"/>
      </p:ext>
    </p:extLst>
  </p:cSld>
  <p:clrMapOvr>
    <a:masterClrMapping/>
  </p:clrMapOvr>
  <p:transition>
    <p:dissolv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Beth </a:t>
            </a:r>
            <a:r>
              <a:rPr lang="en-US" dirty="0" err="1" smtClean="0"/>
              <a:t>yw</a:t>
            </a:r>
            <a:r>
              <a:rPr lang="en-US" dirty="0" smtClean="0"/>
              <a:t> ‘LLES’?</a:t>
            </a:r>
            <a:endParaRPr lang="en-US" dirty="0"/>
          </a:p>
        </p:txBody>
      </p:sp>
    </p:spTree>
  </p:cSld>
  <p:clrMapOvr>
    <a:masterClrMapping/>
  </p:clrMapOvr>
  <p:transition>
    <p:dissolv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3"/>
          <a:stretch>
            <a:fillRect/>
          </a:stretch>
        </p:blipFill>
        <p:spPr>
          <a:xfrm>
            <a:off x="520700" y="387350"/>
            <a:ext cx="8102600" cy="6083300"/>
          </a:xfrm>
          <a:prstGeom prst="rect">
            <a:avLst/>
          </a:prstGeom>
        </p:spPr>
      </p:pic>
    </p:spTree>
  </p:cSld>
  <p:clrMapOvr>
    <a:masterClrMapping/>
  </p:clrMapOvr>
  <p:transition>
    <p:dissolv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533400" y="381000"/>
            <a:ext cx="8305800" cy="6070600"/>
          </a:xfrm>
          <a:prstGeom prst="rect">
            <a:avLst/>
          </a:prstGeom>
        </p:spPr>
      </p:pic>
    </p:spTree>
  </p:cSld>
  <p:clrMapOvr>
    <a:masterClrMapping/>
  </p:clrMapOvr>
  <p:transition>
    <p:dissolv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520700" y="469900"/>
            <a:ext cx="8102600" cy="6083300"/>
          </a:xfrm>
          <a:prstGeom prst="rect">
            <a:avLst/>
          </a:prstGeom>
        </p:spPr>
      </p:pic>
    </p:spTree>
  </p:cSld>
  <p:clrMapOvr>
    <a:masterClrMapping/>
  </p:clrMapOvr>
  <p:transition>
    <p:dissolv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755576" y="764704"/>
            <a:ext cx="7772870" cy="3424107"/>
          </a:xfrm>
          <a:prstGeom prst="rect">
            <a:avLst/>
          </a:prstGeom>
        </p:spPr>
        <p:txBody>
          <a:bodyPr>
            <a:normAutofit/>
          </a:bodyPr>
          <a:lstStyle/>
          <a:p>
            <a:pPr marL="0" indent="0" algn="ctr">
              <a:buNone/>
            </a:pPr>
            <a:r>
              <a:rPr lang="en-GB" sz="4800" b="1" dirty="0" err="1" smtClean="0"/>
              <a:t>Archwilio</a:t>
            </a:r>
            <a:r>
              <a:rPr lang="en-GB" sz="4800" b="1" dirty="0" smtClean="0"/>
              <a:t> </a:t>
            </a:r>
            <a:r>
              <a:rPr lang="en-GB" sz="4800" b="1" dirty="0" err="1"/>
              <a:t>lles</a:t>
            </a:r>
            <a:r>
              <a:rPr lang="en-GB" sz="4800" b="1" dirty="0"/>
              <a:t> </a:t>
            </a:r>
            <a:r>
              <a:rPr lang="en-GB" sz="4800" b="1" dirty="0" err="1"/>
              <a:t>mewn</a:t>
            </a:r>
            <a:r>
              <a:rPr lang="en-GB" sz="4800" b="1" dirty="0"/>
              <a:t> </a:t>
            </a:r>
            <a:r>
              <a:rPr lang="en-GB" sz="4800" b="1" dirty="0" err="1"/>
              <a:t>ysgolion</a:t>
            </a:r>
            <a:r>
              <a:rPr lang="en-GB" sz="4800" b="1" dirty="0"/>
              <a:t>.</a:t>
            </a:r>
          </a:p>
        </p:txBody>
      </p:sp>
    </p:spTree>
    <p:extLst>
      <p:ext uri="{BB962C8B-B14F-4D97-AF65-F5344CB8AC3E}">
        <p14:creationId xmlns:p14="http://schemas.microsoft.com/office/powerpoint/2010/main" val="20472010"/>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 </a:t>
            </a:r>
            <a:r>
              <a:rPr lang="en-US" dirty="0" err="1" smtClean="0"/>
              <a:t>Lles</a:t>
            </a:r>
            <a:r>
              <a:rPr lang="en-US" dirty="0" smtClean="0"/>
              <a:t> </a:t>
            </a:r>
            <a:r>
              <a:rPr lang="en-US" dirty="0" err="1" smtClean="0"/>
              <a:t>yn</a:t>
            </a:r>
            <a:r>
              <a:rPr lang="en-US" dirty="0" smtClean="0"/>
              <a:t> </a:t>
            </a:r>
            <a:r>
              <a:rPr lang="en-US" dirty="0" err="1" smtClean="0"/>
              <a:t>y</a:t>
            </a:r>
            <a:r>
              <a:rPr lang="en-US" dirty="0" smtClean="0"/>
              <a:t> </a:t>
            </a:r>
            <a:r>
              <a:rPr lang="en-US" dirty="0" err="1" smtClean="0"/>
              <a:t>Cwricwlwm</a:t>
            </a:r>
            <a:r>
              <a:rPr lang="en-US" dirty="0" smtClean="0"/>
              <a:t> </a:t>
            </a:r>
            <a:r>
              <a:rPr lang="en-US" dirty="0" err="1" smtClean="0"/>
              <a:t>Cynradd</a:t>
            </a:r>
            <a:endParaRPr lang="en-US" dirty="0"/>
          </a:p>
        </p:txBody>
      </p:sp>
      <p:sp>
        <p:nvSpPr>
          <p:cNvPr id="3" name="Content Placeholder 2"/>
          <p:cNvSpPr>
            <a:spLocks noGrp="1"/>
          </p:cNvSpPr>
          <p:nvPr>
            <p:ph idx="1"/>
          </p:nvPr>
        </p:nvSpPr>
        <p:spPr/>
        <p:txBody>
          <a:bodyPr/>
          <a:lstStyle/>
          <a:p>
            <a:r>
              <a:rPr lang="en-US" b="1" dirty="0" smtClean="0"/>
              <a:t>Y </a:t>
            </a:r>
            <a:r>
              <a:rPr lang="en-US" b="1" dirty="0" err="1" smtClean="0"/>
              <a:t>Cyfnod</a:t>
            </a:r>
            <a:r>
              <a:rPr lang="en-US" b="1" dirty="0" smtClean="0"/>
              <a:t> </a:t>
            </a:r>
            <a:r>
              <a:rPr lang="en-US" b="1" dirty="0" err="1" smtClean="0"/>
              <a:t>Sylfaen</a:t>
            </a:r>
            <a:r>
              <a:rPr lang="en-US" dirty="0" smtClean="0"/>
              <a:t>:  </a:t>
            </a:r>
            <a:r>
              <a:rPr lang="en-US" dirty="0" err="1" smtClean="0"/>
              <a:t>Maes</a:t>
            </a:r>
            <a:r>
              <a:rPr lang="en-US" dirty="0" smtClean="0"/>
              <a:t> </a:t>
            </a:r>
            <a:r>
              <a:rPr lang="en-US" dirty="0" err="1" smtClean="0"/>
              <a:t>Dysgu</a:t>
            </a:r>
            <a:r>
              <a:rPr lang="en-US" dirty="0" smtClean="0"/>
              <a:t> – ‘</a:t>
            </a:r>
            <a:r>
              <a:rPr lang="en-US" b="1" i="1" dirty="0" err="1" smtClean="0">
                <a:solidFill>
                  <a:srgbClr val="000000"/>
                </a:solidFill>
              </a:rPr>
              <a:t>Datblygiad</a:t>
            </a:r>
            <a:r>
              <a:rPr lang="en-US" b="1" i="1" dirty="0" smtClean="0">
                <a:solidFill>
                  <a:srgbClr val="000000"/>
                </a:solidFill>
              </a:rPr>
              <a:t> </a:t>
            </a:r>
            <a:r>
              <a:rPr lang="en-US" b="1" i="1" dirty="0" err="1" smtClean="0">
                <a:solidFill>
                  <a:srgbClr val="000000"/>
                </a:solidFill>
              </a:rPr>
              <a:t>Personol</a:t>
            </a:r>
            <a:r>
              <a:rPr lang="en-US" b="1" i="1" dirty="0" smtClean="0">
                <a:solidFill>
                  <a:srgbClr val="000000"/>
                </a:solidFill>
              </a:rPr>
              <a:t> a </a:t>
            </a:r>
            <a:r>
              <a:rPr lang="en-US" b="1" i="1" dirty="0" err="1" smtClean="0">
                <a:solidFill>
                  <a:srgbClr val="000000"/>
                </a:solidFill>
              </a:rPr>
              <a:t>Chymdeithasol</a:t>
            </a:r>
            <a:r>
              <a:rPr lang="en-US" b="1" i="1" dirty="0" smtClean="0">
                <a:solidFill>
                  <a:srgbClr val="000000"/>
                </a:solidFill>
              </a:rPr>
              <a:t>, </a:t>
            </a:r>
            <a:r>
              <a:rPr lang="en-US" b="1" i="1" dirty="0" err="1" smtClean="0">
                <a:solidFill>
                  <a:srgbClr val="000000"/>
                </a:solidFill>
              </a:rPr>
              <a:t>Lles</a:t>
            </a:r>
            <a:r>
              <a:rPr lang="en-US" b="1" i="1" dirty="0" smtClean="0">
                <a:solidFill>
                  <a:srgbClr val="000000"/>
                </a:solidFill>
              </a:rPr>
              <a:t> ac </a:t>
            </a:r>
            <a:r>
              <a:rPr lang="en-US" b="1" i="1" dirty="0" err="1" smtClean="0">
                <a:solidFill>
                  <a:srgbClr val="000000"/>
                </a:solidFill>
              </a:rPr>
              <a:t>Amrywiaeth</a:t>
            </a:r>
            <a:r>
              <a:rPr lang="en-US" b="1" i="1" dirty="0" smtClean="0">
                <a:solidFill>
                  <a:srgbClr val="000000"/>
                </a:solidFill>
              </a:rPr>
              <a:t> </a:t>
            </a:r>
            <a:r>
              <a:rPr lang="en-US" b="1" i="1" dirty="0" err="1" smtClean="0">
                <a:solidFill>
                  <a:srgbClr val="000000"/>
                </a:solidFill>
              </a:rPr>
              <a:t>Ddiwylliannol</a:t>
            </a:r>
            <a:endParaRPr lang="en-US" b="1" i="1" dirty="0" smtClean="0">
              <a:solidFill>
                <a:srgbClr val="000000"/>
              </a:solidFill>
            </a:endParaRPr>
          </a:p>
          <a:p>
            <a:endParaRPr lang="en-US" b="1" i="1" dirty="0" smtClean="0">
              <a:solidFill>
                <a:srgbClr val="000000"/>
              </a:solidFill>
            </a:endParaRPr>
          </a:p>
          <a:p>
            <a:r>
              <a:rPr lang="en-US" b="1" dirty="0" err="1" smtClean="0">
                <a:solidFill>
                  <a:srgbClr val="000000"/>
                </a:solidFill>
              </a:rPr>
              <a:t>Cyfnod</a:t>
            </a:r>
            <a:r>
              <a:rPr lang="en-US" b="1" dirty="0" smtClean="0">
                <a:solidFill>
                  <a:srgbClr val="000000"/>
                </a:solidFill>
              </a:rPr>
              <a:t> </a:t>
            </a:r>
            <a:r>
              <a:rPr lang="en-US" b="1" dirty="0" err="1" smtClean="0">
                <a:solidFill>
                  <a:srgbClr val="000000"/>
                </a:solidFill>
              </a:rPr>
              <a:t>Allweddol</a:t>
            </a:r>
            <a:r>
              <a:rPr lang="en-US" b="1" dirty="0" smtClean="0">
                <a:solidFill>
                  <a:srgbClr val="000000"/>
                </a:solidFill>
              </a:rPr>
              <a:t> 2</a:t>
            </a:r>
            <a:r>
              <a:rPr lang="en-US" b="1" i="1" dirty="0" smtClean="0">
                <a:solidFill>
                  <a:srgbClr val="000000"/>
                </a:solidFill>
              </a:rPr>
              <a:t>: </a:t>
            </a:r>
            <a:r>
              <a:rPr lang="en-US" b="1" i="1" dirty="0" err="1" smtClean="0">
                <a:solidFill>
                  <a:srgbClr val="000000"/>
                </a:solidFill>
              </a:rPr>
              <a:t>Fframwaith</a:t>
            </a:r>
            <a:r>
              <a:rPr lang="en-US" b="1" i="1" dirty="0" smtClean="0">
                <a:solidFill>
                  <a:srgbClr val="000000"/>
                </a:solidFill>
              </a:rPr>
              <a:t> </a:t>
            </a:r>
            <a:r>
              <a:rPr lang="en-US" b="1" i="1" dirty="0" err="1" smtClean="0">
                <a:solidFill>
                  <a:srgbClr val="000000"/>
                </a:solidFill>
              </a:rPr>
              <a:t>addysg</a:t>
            </a:r>
            <a:r>
              <a:rPr lang="en-US" b="1" i="1" dirty="0" smtClean="0">
                <a:solidFill>
                  <a:srgbClr val="000000"/>
                </a:solidFill>
              </a:rPr>
              <a:t> </a:t>
            </a:r>
            <a:r>
              <a:rPr lang="en-US" b="1" i="1" dirty="0" err="1" smtClean="0">
                <a:solidFill>
                  <a:srgbClr val="000000"/>
                </a:solidFill>
              </a:rPr>
              <a:t>bersonol</a:t>
            </a:r>
            <a:r>
              <a:rPr lang="en-US" b="1" i="1" dirty="0" smtClean="0">
                <a:solidFill>
                  <a:srgbClr val="000000"/>
                </a:solidFill>
              </a:rPr>
              <a:t> a </a:t>
            </a:r>
            <a:r>
              <a:rPr lang="en-US" b="1" i="1" dirty="0" err="1" smtClean="0">
                <a:solidFill>
                  <a:srgbClr val="000000"/>
                </a:solidFill>
              </a:rPr>
              <a:t>chymdeithasol</a:t>
            </a:r>
            <a:r>
              <a:rPr lang="en-US" b="1" i="1" dirty="0" smtClean="0">
                <a:solidFill>
                  <a:srgbClr val="000000"/>
                </a:solidFill>
              </a:rPr>
              <a:t> </a:t>
            </a:r>
            <a:r>
              <a:rPr lang="en-US" b="1" i="1" dirty="0" err="1" smtClean="0">
                <a:solidFill>
                  <a:srgbClr val="000000"/>
                </a:solidFill>
              </a:rPr>
              <a:t>ar</a:t>
            </a:r>
            <a:r>
              <a:rPr lang="en-US" b="1" i="1" dirty="0" smtClean="0">
                <a:solidFill>
                  <a:srgbClr val="000000"/>
                </a:solidFill>
              </a:rPr>
              <a:t> </a:t>
            </a:r>
            <a:r>
              <a:rPr lang="en-US" b="1" i="1" dirty="0" err="1" smtClean="0">
                <a:solidFill>
                  <a:srgbClr val="000000"/>
                </a:solidFill>
              </a:rPr>
              <a:t>gyfer</a:t>
            </a:r>
            <a:r>
              <a:rPr lang="en-US" b="1" i="1" dirty="0" smtClean="0">
                <a:solidFill>
                  <a:srgbClr val="000000"/>
                </a:solidFill>
              </a:rPr>
              <a:t> </a:t>
            </a:r>
            <a:r>
              <a:rPr lang="en-US" b="1" i="1" dirty="0" err="1" smtClean="0">
                <a:solidFill>
                  <a:srgbClr val="000000"/>
                </a:solidFill>
              </a:rPr>
              <a:t>dysgwyr</a:t>
            </a:r>
            <a:r>
              <a:rPr lang="en-US" b="1" i="1" dirty="0" smtClean="0">
                <a:solidFill>
                  <a:srgbClr val="000000"/>
                </a:solidFill>
              </a:rPr>
              <a:t> 7 </a:t>
            </a:r>
            <a:r>
              <a:rPr lang="en-US" b="1" i="1" dirty="0" err="1" smtClean="0">
                <a:solidFill>
                  <a:srgbClr val="000000"/>
                </a:solidFill>
              </a:rPr>
              <a:t>i</a:t>
            </a:r>
            <a:r>
              <a:rPr lang="en-US" b="1" i="1" dirty="0" smtClean="0">
                <a:solidFill>
                  <a:srgbClr val="000000"/>
                </a:solidFill>
              </a:rPr>
              <a:t> 19 </a:t>
            </a:r>
            <a:r>
              <a:rPr lang="en-US" b="1" i="1" dirty="0" err="1" smtClean="0">
                <a:solidFill>
                  <a:srgbClr val="000000"/>
                </a:solidFill>
              </a:rPr>
              <a:t>oed</a:t>
            </a:r>
            <a:r>
              <a:rPr lang="en-US" b="1" i="1" dirty="0" smtClean="0">
                <a:solidFill>
                  <a:srgbClr val="000000"/>
                </a:solidFill>
              </a:rPr>
              <a:t> </a:t>
            </a:r>
            <a:r>
              <a:rPr lang="en-US" b="1" i="1" dirty="0" err="1" smtClean="0">
                <a:solidFill>
                  <a:srgbClr val="000000"/>
                </a:solidFill>
              </a:rPr>
              <a:t>yng</a:t>
            </a:r>
            <a:r>
              <a:rPr lang="en-US" b="1" i="1" dirty="0" smtClean="0">
                <a:solidFill>
                  <a:srgbClr val="000000"/>
                </a:solidFill>
              </a:rPr>
              <a:t> </a:t>
            </a:r>
            <a:r>
              <a:rPr lang="en-US" b="1" i="1" dirty="0" err="1" smtClean="0">
                <a:solidFill>
                  <a:srgbClr val="000000"/>
                </a:solidFill>
              </a:rPr>
              <a:t>Nghymru</a:t>
            </a:r>
            <a:endParaRPr lang="en-US" b="1" i="1" dirty="0">
              <a:solidFill>
                <a:srgbClr val="000000"/>
              </a:solidFill>
            </a:endParaRPr>
          </a:p>
        </p:txBody>
      </p:sp>
      <p:pic>
        <p:nvPicPr>
          <p:cNvPr id="4" name="Picture 11" descr="PSE Framework"/>
          <p:cNvPicPr>
            <a:picLocks noChangeAspect="1" noChangeArrowheads="1"/>
          </p:cNvPicPr>
          <p:nvPr/>
        </p:nvPicPr>
        <p:blipFill>
          <a:blip r:embed="rId2" cstate="print"/>
          <a:srcRect/>
          <a:stretch>
            <a:fillRect/>
          </a:stretch>
        </p:blipFill>
        <p:spPr bwMode="auto">
          <a:xfrm>
            <a:off x="6172200" y="4876800"/>
            <a:ext cx="1447800" cy="1785257"/>
          </a:xfrm>
          <a:prstGeom prst="rect">
            <a:avLst/>
          </a:prstGeom>
          <a:noFill/>
        </p:spPr>
      </p:pic>
    </p:spTree>
    <p:extLst>
      <p:ext uri="{BB962C8B-B14F-4D97-AF65-F5344CB8AC3E}">
        <p14:creationId xmlns:p14="http://schemas.microsoft.com/office/powerpoint/2010/main" val="671366916"/>
      </p:ext>
    </p:extLst>
  </p:cSld>
  <p:clrMapOvr>
    <a:masterClrMapping/>
  </p:clrMapOvr>
  <p:transition>
    <p:dissolv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000" dirty="0" err="1" smtClean="0">
                <a:solidFill>
                  <a:schemeClr val="tx2"/>
                </a:solidFill>
                <a:latin typeface="Bauhaus 93" panose="04030905020B02020C02" pitchFamily="82" charset="0"/>
              </a:rPr>
              <a:t>Fframwaith</a:t>
            </a:r>
            <a:r>
              <a:rPr lang="en-GB" sz="3000" dirty="0" smtClean="0">
                <a:solidFill>
                  <a:schemeClr val="tx2"/>
                </a:solidFill>
                <a:latin typeface="Bauhaus 93" panose="04030905020B02020C02" pitchFamily="82" charset="0"/>
              </a:rPr>
              <a:t> </a:t>
            </a:r>
            <a:r>
              <a:rPr lang="en-GB" sz="3000" dirty="0" err="1" smtClean="0">
                <a:solidFill>
                  <a:schemeClr val="tx2"/>
                </a:solidFill>
                <a:latin typeface="Bauhaus 93" panose="04030905020B02020C02" pitchFamily="82" charset="0"/>
              </a:rPr>
              <a:t>ABCh</a:t>
            </a:r>
            <a:r>
              <a:rPr lang="en-GB" sz="3000" dirty="0" smtClean="0">
                <a:solidFill>
                  <a:schemeClr val="tx2"/>
                </a:solidFill>
                <a:latin typeface="Bauhaus 93" panose="04030905020B02020C02" pitchFamily="82" charset="0"/>
              </a:rPr>
              <a:t> (PSE)</a:t>
            </a:r>
            <a:endParaRPr lang="en-US" dirty="0">
              <a:latin typeface="Bauhaus 93" panose="04030905020B02020C02" pitchFamily="82" charset="0"/>
            </a:endParaRPr>
          </a:p>
        </p:txBody>
      </p:sp>
      <p:sp>
        <p:nvSpPr>
          <p:cNvPr id="3" name="Content Placeholder 2"/>
          <p:cNvSpPr>
            <a:spLocks noGrp="1"/>
          </p:cNvSpPr>
          <p:nvPr>
            <p:ph idx="1"/>
          </p:nvPr>
        </p:nvSpPr>
        <p:spPr>
          <a:noFill/>
        </p:spPr>
        <p:style>
          <a:lnRef idx="3">
            <a:schemeClr val="lt1"/>
          </a:lnRef>
          <a:fillRef idx="1">
            <a:schemeClr val="accent2"/>
          </a:fillRef>
          <a:effectRef idx="1">
            <a:schemeClr val="accent2"/>
          </a:effectRef>
          <a:fontRef idx="minor">
            <a:schemeClr val="lt1"/>
          </a:fontRef>
        </p:style>
        <p:txBody>
          <a:bodyPr>
            <a:normAutofit/>
          </a:bodyPr>
          <a:lstStyle/>
          <a:p>
            <a:pPr marL="197644" indent="-197644">
              <a:spcBef>
                <a:spcPct val="50000"/>
              </a:spcBef>
              <a:buNone/>
            </a:pPr>
            <a:r>
              <a:rPr lang="en-GB" dirty="0" smtClean="0">
                <a:solidFill>
                  <a:srgbClr val="7030A0"/>
                </a:solidFill>
              </a:rPr>
              <a:t>Y </a:t>
            </a:r>
            <a:r>
              <a:rPr lang="en-GB" dirty="0" err="1" smtClean="0">
                <a:solidFill>
                  <a:srgbClr val="7030A0"/>
                </a:solidFill>
              </a:rPr>
              <a:t>prif</a:t>
            </a:r>
            <a:r>
              <a:rPr lang="en-GB" dirty="0" smtClean="0">
                <a:solidFill>
                  <a:srgbClr val="7030A0"/>
                </a:solidFill>
              </a:rPr>
              <a:t> </a:t>
            </a:r>
            <a:r>
              <a:rPr lang="en-GB" dirty="0" err="1" smtClean="0">
                <a:solidFill>
                  <a:srgbClr val="7030A0"/>
                </a:solidFill>
              </a:rPr>
              <a:t>newidiadau</a:t>
            </a:r>
            <a:r>
              <a:rPr lang="en-GB" dirty="0" smtClean="0">
                <a:solidFill>
                  <a:srgbClr val="7030A0"/>
                </a:solidFill>
              </a:rPr>
              <a:t>:</a:t>
            </a:r>
          </a:p>
          <a:p>
            <a:pPr marL="382810" lvl="1" indent="-197644">
              <a:spcBef>
                <a:spcPct val="50000"/>
              </a:spcBef>
              <a:buFontTx/>
              <a:buChar char="•"/>
            </a:pPr>
            <a:r>
              <a:rPr lang="en-GB" sz="3200" dirty="0" err="1" smtClean="0">
                <a:solidFill>
                  <a:srgbClr val="7030A0"/>
                </a:solidFill>
              </a:rPr>
              <a:t>Pwyslais</a:t>
            </a:r>
            <a:r>
              <a:rPr lang="en-GB" sz="3200" dirty="0" smtClean="0">
                <a:solidFill>
                  <a:srgbClr val="7030A0"/>
                </a:solidFill>
              </a:rPr>
              <a:t> </a:t>
            </a:r>
            <a:r>
              <a:rPr lang="en-GB" sz="3200" dirty="0" err="1" smtClean="0">
                <a:solidFill>
                  <a:srgbClr val="7030A0"/>
                </a:solidFill>
              </a:rPr>
              <a:t>ar</a:t>
            </a:r>
            <a:r>
              <a:rPr lang="en-GB" sz="3200" dirty="0" smtClean="0">
                <a:solidFill>
                  <a:srgbClr val="7030A0"/>
                </a:solidFill>
              </a:rPr>
              <a:t> </a:t>
            </a:r>
            <a:r>
              <a:rPr lang="en-GB" sz="3200" dirty="0" err="1" smtClean="0">
                <a:solidFill>
                  <a:srgbClr val="7030A0"/>
                </a:solidFill>
              </a:rPr>
              <a:t>ddatblygiad</a:t>
            </a:r>
            <a:r>
              <a:rPr lang="en-GB" sz="3200" dirty="0" smtClean="0">
                <a:solidFill>
                  <a:srgbClr val="7030A0"/>
                </a:solidFill>
              </a:rPr>
              <a:t> </a:t>
            </a:r>
            <a:r>
              <a:rPr lang="en-GB" sz="3200" dirty="0" err="1" smtClean="0">
                <a:solidFill>
                  <a:srgbClr val="7030A0"/>
                </a:solidFill>
              </a:rPr>
              <a:t>sgiliau</a:t>
            </a:r>
            <a:endParaRPr lang="en-GB" sz="3200" dirty="0" smtClean="0">
              <a:solidFill>
                <a:srgbClr val="7030A0"/>
              </a:solidFill>
            </a:endParaRPr>
          </a:p>
          <a:p>
            <a:pPr marL="382810" lvl="1" indent="-197644">
              <a:spcBef>
                <a:spcPct val="50000"/>
              </a:spcBef>
              <a:buFontTx/>
              <a:buChar char="•"/>
            </a:pPr>
            <a:r>
              <a:rPr lang="en-GB" sz="3200" dirty="0" err="1" smtClean="0">
                <a:solidFill>
                  <a:srgbClr val="7030A0"/>
                </a:solidFill>
              </a:rPr>
              <a:t>Perthnasol</a:t>
            </a:r>
            <a:r>
              <a:rPr lang="en-GB" sz="3200" dirty="0" smtClean="0">
                <a:solidFill>
                  <a:srgbClr val="7030A0"/>
                </a:solidFill>
              </a:rPr>
              <a:t> </a:t>
            </a:r>
            <a:r>
              <a:rPr lang="en-GB" sz="3200" dirty="0" err="1" smtClean="0">
                <a:solidFill>
                  <a:srgbClr val="7030A0"/>
                </a:solidFill>
              </a:rPr>
              <a:t>i’r</a:t>
            </a:r>
            <a:r>
              <a:rPr lang="en-GB" sz="3200" dirty="0" smtClean="0">
                <a:solidFill>
                  <a:srgbClr val="7030A0"/>
                </a:solidFill>
              </a:rPr>
              <a:t> 21G</a:t>
            </a:r>
          </a:p>
          <a:p>
            <a:pPr marL="382810" lvl="1" indent="-197644">
              <a:spcBef>
                <a:spcPct val="50000"/>
              </a:spcBef>
              <a:buFontTx/>
              <a:buChar char="•"/>
            </a:pPr>
            <a:r>
              <a:rPr lang="en-GB" sz="3200" dirty="0" err="1" smtClean="0">
                <a:solidFill>
                  <a:srgbClr val="7030A0"/>
                </a:solidFill>
              </a:rPr>
              <a:t>Adroddiad</a:t>
            </a:r>
            <a:r>
              <a:rPr lang="en-GB" sz="3200" dirty="0" smtClean="0">
                <a:solidFill>
                  <a:srgbClr val="7030A0"/>
                </a:solidFill>
              </a:rPr>
              <a:t> </a:t>
            </a:r>
            <a:r>
              <a:rPr lang="en-GB" sz="3200" dirty="0" err="1" smtClean="0">
                <a:solidFill>
                  <a:srgbClr val="7030A0"/>
                </a:solidFill>
              </a:rPr>
              <a:t>Clywch</a:t>
            </a:r>
            <a:endParaRPr lang="en-GB" sz="3200" dirty="0" smtClean="0">
              <a:solidFill>
                <a:srgbClr val="7030A0"/>
              </a:solidFill>
            </a:endParaRPr>
          </a:p>
          <a:p>
            <a:pPr marL="382810" lvl="1" indent="-197644">
              <a:spcBef>
                <a:spcPct val="50000"/>
              </a:spcBef>
              <a:buFontTx/>
              <a:buChar char="•"/>
            </a:pPr>
            <a:r>
              <a:rPr lang="en-GB" sz="3200" dirty="0" err="1" smtClean="0">
                <a:solidFill>
                  <a:srgbClr val="7030A0"/>
                </a:solidFill>
              </a:rPr>
              <a:t>Ymestyn</a:t>
            </a:r>
            <a:r>
              <a:rPr lang="en-GB" sz="3200" dirty="0" smtClean="0">
                <a:solidFill>
                  <a:srgbClr val="7030A0"/>
                </a:solidFill>
              </a:rPr>
              <a:t> </a:t>
            </a:r>
            <a:r>
              <a:rPr lang="en-GB" sz="3200" dirty="0" err="1" smtClean="0">
                <a:solidFill>
                  <a:srgbClr val="7030A0"/>
                </a:solidFill>
              </a:rPr>
              <a:t>o</a:t>
            </a:r>
            <a:r>
              <a:rPr lang="en-GB" sz="3200" dirty="0" smtClean="0">
                <a:solidFill>
                  <a:srgbClr val="7030A0"/>
                </a:solidFill>
              </a:rPr>
              <a:t> 16 </a:t>
            </a:r>
            <a:r>
              <a:rPr lang="en-GB" sz="3200" dirty="0" err="1" smtClean="0">
                <a:solidFill>
                  <a:srgbClr val="7030A0"/>
                </a:solidFill>
              </a:rPr>
              <a:t>i</a:t>
            </a:r>
            <a:r>
              <a:rPr lang="en-GB" sz="3200" dirty="0" smtClean="0">
                <a:solidFill>
                  <a:srgbClr val="7030A0"/>
                </a:solidFill>
              </a:rPr>
              <a:t> 19 </a:t>
            </a:r>
            <a:r>
              <a:rPr lang="en-GB" sz="3200" dirty="0" err="1" smtClean="0">
                <a:solidFill>
                  <a:srgbClr val="7030A0"/>
                </a:solidFill>
              </a:rPr>
              <a:t>mlwydd</a:t>
            </a:r>
            <a:r>
              <a:rPr lang="en-GB" sz="3200" dirty="0" smtClean="0">
                <a:solidFill>
                  <a:srgbClr val="7030A0"/>
                </a:solidFill>
              </a:rPr>
              <a:t> </a:t>
            </a:r>
            <a:r>
              <a:rPr lang="en-GB" sz="3200" dirty="0" err="1" smtClean="0">
                <a:solidFill>
                  <a:srgbClr val="7030A0"/>
                </a:solidFill>
              </a:rPr>
              <a:t>oed</a:t>
            </a:r>
            <a:endParaRPr lang="en-GB" sz="3200" dirty="0" smtClean="0">
              <a:solidFill>
                <a:srgbClr val="7030A0"/>
              </a:solidFill>
            </a:endParaRPr>
          </a:p>
          <a:p>
            <a:pPr>
              <a:buNone/>
            </a:pPr>
            <a:endParaRPr lang="en-US" dirty="0"/>
          </a:p>
        </p:txBody>
      </p:sp>
      <p:pic>
        <p:nvPicPr>
          <p:cNvPr id="4" name="Picture 11" descr="PSE Framework"/>
          <p:cNvPicPr>
            <a:picLocks noChangeAspect="1" noChangeArrowheads="1"/>
          </p:cNvPicPr>
          <p:nvPr/>
        </p:nvPicPr>
        <p:blipFill>
          <a:blip r:embed="rId2" cstate="print"/>
          <a:srcRect/>
          <a:stretch>
            <a:fillRect/>
          </a:stretch>
        </p:blipFill>
        <p:spPr bwMode="auto">
          <a:xfrm>
            <a:off x="6030517" y="1052513"/>
            <a:ext cx="950119" cy="1171575"/>
          </a:xfrm>
          <a:prstGeom prst="rect">
            <a:avLst/>
          </a:prstGeom>
          <a:noFill/>
        </p:spPr>
      </p:pic>
    </p:spTree>
    <p:extLst>
      <p:ext uri="{BB962C8B-B14F-4D97-AF65-F5344CB8AC3E}">
        <p14:creationId xmlns:p14="http://schemas.microsoft.com/office/powerpoint/2010/main" val="78467587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err="1" smtClean="0"/>
              <a:t>Datblygu</a:t>
            </a:r>
            <a:r>
              <a:rPr lang="en-GB" sz="3600" dirty="0" smtClean="0"/>
              <a:t> </a:t>
            </a:r>
            <a:r>
              <a:rPr lang="en-GB" sz="3600" dirty="0" err="1" smtClean="0"/>
              <a:t>Ymagwedd</a:t>
            </a:r>
            <a:r>
              <a:rPr lang="en-GB" sz="3600" dirty="0" smtClean="0"/>
              <a:t> </a:t>
            </a:r>
            <a:r>
              <a:rPr lang="en-GB" sz="3600" dirty="0" err="1" smtClean="0"/>
              <a:t>Holistaidd</a:t>
            </a:r>
            <a:endParaRPr lang="en-US" sz="3600" dirty="0"/>
          </a:p>
        </p:txBody>
      </p:sp>
      <p:sp>
        <p:nvSpPr>
          <p:cNvPr id="3" name="Content Placeholder 2"/>
          <p:cNvSpPr>
            <a:spLocks noGrp="1"/>
          </p:cNvSpPr>
          <p:nvPr>
            <p:ph idx="1"/>
          </p:nvPr>
        </p:nvSpPr>
        <p:spPr>
          <a:noFill/>
        </p:spPr>
        <p:style>
          <a:lnRef idx="3">
            <a:schemeClr val="lt1"/>
          </a:lnRef>
          <a:fillRef idx="1">
            <a:schemeClr val="accent1"/>
          </a:fillRef>
          <a:effectRef idx="1">
            <a:schemeClr val="accent1"/>
          </a:effectRef>
          <a:fontRef idx="minor">
            <a:schemeClr val="lt1"/>
          </a:fontRef>
        </p:style>
        <p:txBody>
          <a:bodyPr>
            <a:normAutofit fontScale="92500"/>
          </a:bodyPr>
          <a:lstStyle/>
          <a:p>
            <a:pPr marL="335756" indent="-335756">
              <a:buFontTx/>
              <a:buChar char="•"/>
            </a:pPr>
            <a:endParaRPr lang="en-GB" sz="1800" dirty="0"/>
          </a:p>
          <a:p>
            <a:pPr marL="335756" indent="-335756">
              <a:buFontTx/>
              <a:buChar char="•"/>
            </a:pPr>
            <a:endParaRPr lang="en-GB" sz="1800" dirty="0" smtClean="0"/>
          </a:p>
          <a:p>
            <a:pPr marL="335756" indent="-335756">
              <a:buFontTx/>
              <a:buChar char="•"/>
            </a:pPr>
            <a:r>
              <a:rPr lang="en-GB" dirty="0" err="1" smtClean="0">
                <a:solidFill>
                  <a:schemeClr val="bg2">
                    <a:lumMod val="25000"/>
                  </a:schemeClr>
                </a:solidFill>
              </a:rPr>
              <a:t>Rhaid</a:t>
            </a:r>
            <a:r>
              <a:rPr lang="en-GB" dirty="0" smtClean="0">
                <a:solidFill>
                  <a:schemeClr val="bg2">
                    <a:lumMod val="25000"/>
                  </a:schemeClr>
                </a:solidFill>
              </a:rPr>
              <a:t> </a:t>
            </a:r>
            <a:r>
              <a:rPr lang="en-GB" dirty="0" err="1" smtClean="0">
                <a:solidFill>
                  <a:schemeClr val="bg2">
                    <a:lumMod val="25000"/>
                  </a:schemeClr>
                </a:solidFill>
              </a:rPr>
              <a:t>i</a:t>
            </a:r>
            <a:r>
              <a:rPr lang="en-GB" dirty="0" smtClean="0">
                <a:solidFill>
                  <a:schemeClr val="bg2">
                    <a:lumMod val="25000"/>
                  </a:schemeClr>
                </a:solidFill>
              </a:rPr>
              <a:t> bob </a:t>
            </a:r>
            <a:r>
              <a:rPr lang="en-GB" dirty="0" err="1" smtClean="0">
                <a:solidFill>
                  <a:schemeClr val="bg2">
                    <a:lumMod val="25000"/>
                  </a:schemeClr>
                </a:solidFill>
              </a:rPr>
              <a:t>ysgol</a:t>
            </a:r>
            <a:r>
              <a:rPr lang="en-GB" dirty="0" smtClean="0">
                <a:solidFill>
                  <a:schemeClr val="bg2">
                    <a:lumMod val="25000"/>
                  </a:schemeClr>
                </a:solidFill>
              </a:rPr>
              <a:t> </a:t>
            </a:r>
            <a:r>
              <a:rPr lang="en-GB" dirty="0" err="1" smtClean="0">
                <a:solidFill>
                  <a:schemeClr val="bg2">
                    <a:lumMod val="25000"/>
                  </a:schemeClr>
                </a:solidFill>
              </a:rPr>
              <a:t>neu</a:t>
            </a:r>
            <a:r>
              <a:rPr lang="en-GB" dirty="0" smtClean="0">
                <a:solidFill>
                  <a:schemeClr val="bg2">
                    <a:lumMod val="25000"/>
                  </a:schemeClr>
                </a:solidFill>
              </a:rPr>
              <a:t> </a:t>
            </a:r>
            <a:r>
              <a:rPr lang="en-GB" dirty="0" err="1" smtClean="0">
                <a:solidFill>
                  <a:schemeClr val="bg2">
                    <a:lumMod val="25000"/>
                  </a:schemeClr>
                </a:solidFill>
              </a:rPr>
              <a:t>coleg</a:t>
            </a:r>
            <a:r>
              <a:rPr lang="en-GB" dirty="0" smtClean="0">
                <a:solidFill>
                  <a:schemeClr val="bg2">
                    <a:lumMod val="25000"/>
                  </a:schemeClr>
                </a:solidFill>
              </a:rPr>
              <a:t> </a:t>
            </a:r>
            <a:r>
              <a:rPr lang="en-GB" dirty="0" err="1" smtClean="0">
                <a:solidFill>
                  <a:schemeClr val="bg2">
                    <a:lumMod val="25000"/>
                  </a:schemeClr>
                </a:solidFill>
              </a:rPr>
              <a:t>ddarparu</a:t>
            </a:r>
            <a:r>
              <a:rPr lang="en-GB" dirty="0" smtClean="0">
                <a:solidFill>
                  <a:schemeClr val="bg2">
                    <a:lumMod val="25000"/>
                  </a:schemeClr>
                </a:solidFill>
              </a:rPr>
              <a:t> </a:t>
            </a:r>
            <a:r>
              <a:rPr lang="en-GB" dirty="0" err="1" smtClean="0">
                <a:solidFill>
                  <a:schemeClr val="bg2">
                    <a:lumMod val="25000"/>
                  </a:schemeClr>
                </a:solidFill>
              </a:rPr>
              <a:t>cefnogaeth</a:t>
            </a:r>
            <a:r>
              <a:rPr lang="en-GB" dirty="0" smtClean="0">
                <a:solidFill>
                  <a:schemeClr val="bg2">
                    <a:lumMod val="25000"/>
                  </a:schemeClr>
                </a:solidFill>
              </a:rPr>
              <a:t> ac </a:t>
            </a:r>
            <a:r>
              <a:rPr lang="en-GB" dirty="0" err="1" smtClean="0">
                <a:solidFill>
                  <a:schemeClr val="bg2">
                    <a:lumMod val="25000"/>
                  </a:schemeClr>
                </a:solidFill>
              </a:rPr>
              <a:t>hyrwyddo</a:t>
            </a:r>
            <a:r>
              <a:rPr lang="en-GB" dirty="0" smtClean="0">
                <a:solidFill>
                  <a:schemeClr val="bg2">
                    <a:lumMod val="25000"/>
                  </a:schemeClr>
                </a:solidFill>
              </a:rPr>
              <a:t> </a:t>
            </a:r>
            <a:r>
              <a:rPr lang="en-GB" dirty="0" err="1" smtClean="0">
                <a:solidFill>
                  <a:schemeClr val="bg2">
                    <a:lumMod val="25000"/>
                  </a:schemeClr>
                </a:solidFill>
              </a:rPr>
              <a:t>datblygiad</a:t>
            </a:r>
            <a:r>
              <a:rPr lang="en-GB" dirty="0" smtClean="0">
                <a:solidFill>
                  <a:schemeClr val="bg2">
                    <a:lumMod val="25000"/>
                  </a:schemeClr>
                </a:solidFill>
              </a:rPr>
              <a:t> </a:t>
            </a:r>
            <a:r>
              <a:rPr lang="en-GB" dirty="0" err="1" smtClean="0">
                <a:solidFill>
                  <a:schemeClr val="bg2">
                    <a:lumMod val="25000"/>
                  </a:schemeClr>
                </a:solidFill>
              </a:rPr>
              <a:t>personol</a:t>
            </a:r>
            <a:r>
              <a:rPr lang="en-GB" dirty="0" smtClean="0">
                <a:solidFill>
                  <a:schemeClr val="bg2">
                    <a:lumMod val="25000"/>
                  </a:schemeClr>
                </a:solidFill>
              </a:rPr>
              <a:t>, </a:t>
            </a:r>
            <a:r>
              <a:rPr lang="en-GB" dirty="0" err="1" smtClean="0">
                <a:solidFill>
                  <a:schemeClr val="bg2">
                    <a:lumMod val="25000"/>
                  </a:schemeClr>
                </a:solidFill>
              </a:rPr>
              <a:t>cymdeithasol</a:t>
            </a:r>
            <a:r>
              <a:rPr lang="en-GB" dirty="0" smtClean="0">
                <a:solidFill>
                  <a:schemeClr val="bg2">
                    <a:lumMod val="25000"/>
                  </a:schemeClr>
                </a:solidFill>
              </a:rPr>
              <a:t> ac </a:t>
            </a:r>
            <a:r>
              <a:rPr lang="en-GB" dirty="0" err="1" smtClean="0">
                <a:solidFill>
                  <a:schemeClr val="bg2">
                    <a:lumMod val="25000"/>
                  </a:schemeClr>
                </a:solidFill>
              </a:rPr>
              <a:t>hunan</a:t>
            </a:r>
            <a:r>
              <a:rPr lang="en-GB" dirty="0" smtClean="0">
                <a:solidFill>
                  <a:schemeClr val="bg2">
                    <a:lumMod val="25000"/>
                  </a:schemeClr>
                </a:solidFill>
              </a:rPr>
              <a:t>-les </a:t>
            </a:r>
            <a:r>
              <a:rPr lang="en-GB" dirty="0" err="1" smtClean="0">
                <a:solidFill>
                  <a:schemeClr val="bg2">
                    <a:lumMod val="25000"/>
                  </a:schemeClr>
                </a:solidFill>
              </a:rPr>
              <a:t>y</a:t>
            </a:r>
            <a:r>
              <a:rPr lang="en-GB" dirty="0" smtClean="0">
                <a:solidFill>
                  <a:schemeClr val="bg2">
                    <a:lumMod val="25000"/>
                  </a:schemeClr>
                </a:solidFill>
              </a:rPr>
              <a:t> </a:t>
            </a:r>
            <a:r>
              <a:rPr lang="en-GB" dirty="0" err="1" smtClean="0">
                <a:solidFill>
                  <a:schemeClr val="bg2">
                    <a:lumMod val="25000"/>
                  </a:schemeClr>
                </a:solidFill>
              </a:rPr>
              <a:t>dysgwyr</a:t>
            </a:r>
            <a:r>
              <a:rPr lang="en-GB" dirty="0" smtClean="0">
                <a:solidFill>
                  <a:schemeClr val="bg2">
                    <a:lumMod val="25000"/>
                  </a:schemeClr>
                </a:solidFill>
              </a:rPr>
              <a:t> – </a:t>
            </a:r>
            <a:r>
              <a:rPr lang="en-GB" dirty="0" err="1" smtClean="0">
                <a:solidFill>
                  <a:schemeClr val="bg2">
                    <a:lumMod val="25000"/>
                  </a:schemeClr>
                </a:solidFill>
              </a:rPr>
              <a:t>ABCh</a:t>
            </a:r>
            <a:r>
              <a:rPr lang="en-GB" dirty="0" smtClean="0">
                <a:solidFill>
                  <a:schemeClr val="bg2">
                    <a:lumMod val="25000"/>
                  </a:schemeClr>
                </a:solidFill>
              </a:rPr>
              <a:t>. </a:t>
            </a:r>
          </a:p>
          <a:p>
            <a:pPr marL="335756" indent="-335756">
              <a:buFontTx/>
              <a:buChar char="•"/>
            </a:pPr>
            <a:endParaRPr lang="en-GB" dirty="0">
              <a:solidFill>
                <a:schemeClr val="bg2">
                  <a:lumMod val="25000"/>
                </a:schemeClr>
              </a:solidFill>
            </a:endParaRPr>
          </a:p>
          <a:p>
            <a:pPr marL="335756" indent="-335756">
              <a:buFontTx/>
              <a:buChar char="•"/>
            </a:pPr>
            <a:endParaRPr lang="en-GB" dirty="0" smtClean="0">
              <a:solidFill>
                <a:schemeClr val="bg2">
                  <a:lumMod val="25000"/>
                </a:schemeClr>
              </a:solidFill>
            </a:endParaRPr>
          </a:p>
          <a:p>
            <a:pPr marL="335756" indent="-335756">
              <a:buFontTx/>
              <a:buChar char="•"/>
            </a:pPr>
            <a:r>
              <a:rPr lang="en-GB" dirty="0" smtClean="0">
                <a:solidFill>
                  <a:schemeClr val="bg2">
                    <a:lumMod val="25000"/>
                  </a:schemeClr>
                </a:solidFill>
              </a:rPr>
              <a:t>Mae </a:t>
            </a:r>
            <a:r>
              <a:rPr lang="en-GB" dirty="0" err="1" smtClean="0">
                <a:solidFill>
                  <a:schemeClr val="bg2">
                    <a:lumMod val="25000"/>
                  </a:schemeClr>
                </a:solidFill>
              </a:rPr>
              <a:t>gan</a:t>
            </a:r>
            <a:r>
              <a:rPr lang="en-GB" dirty="0" smtClean="0">
                <a:solidFill>
                  <a:schemeClr val="bg2">
                    <a:lumMod val="25000"/>
                  </a:schemeClr>
                </a:solidFill>
              </a:rPr>
              <a:t> bob </a:t>
            </a:r>
            <a:r>
              <a:rPr lang="en-GB" dirty="0" err="1" smtClean="0">
                <a:solidFill>
                  <a:schemeClr val="bg2">
                    <a:lumMod val="25000"/>
                  </a:schemeClr>
                </a:solidFill>
              </a:rPr>
              <a:t>aelod</a:t>
            </a:r>
            <a:r>
              <a:rPr lang="en-GB" dirty="0" smtClean="0">
                <a:solidFill>
                  <a:schemeClr val="bg2">
                    <a:lumMod val="25000"/>
                  </a:schemeClr>
                </a:solidFill>
              </a:rPr>
              <a:t> </a:t>
            </a:r>
            <a:r>
              <a:rPr lang="en-GB" dirty="0" err="1" smtClean="0">
                <a:solidFill>
                  <a:schemeClr val="bg2">
                    <a:lumMod val="25000"/>
                  </a:schemeClr>
                </a:solidFill>
              </a:rPr>
              <a:t>o</a:t>
            </a:r>
            <a:r>
              <a:rPr lang="en-GB" dirty="0" smtClean="0">
                <a:solidFill>
                  <a:schemeClr val="bg2">
                    <a:lumMod val="25000"/>
                  </a:schemeClr>
                </a:solidFill>
              </a:rPr>
              <a:t> staff ran </a:t>
            </a:r>
            <a:r>
              <a:rPr lang="en-GB" dirty="0" err="1" smtClean="0">
                <a:solidFill>
                  <a:schemeClr val="bg2">
                    <a:lumMod val="25000"/>
                  </a:schemeClr>
                </a:solidFill>
              </a:rPr>
              <a:t>allweddol</a:t>
            </a:r>
            <a:r>
              <a:rPr lang="en-GB" dirty="0" smtClean="0">
                <a:solidFill>
                  <a:schemeClr val="bg2">
                    <a:lumMod val="25000"/>
                  </a:schemeClr>
                </a:solidFill>
              </a:rPr>
              <a:t> </a:t>
            </a:r>
            <a:r>
              <a:rPr lang="en-GB" dirty="0" err="1" smtClean="0">
                <a:solidFill>
                  <a:schemeClr val="bg2">
                    <a:lumMod val="25000"/>
                  </a:schemeClr>
                </a:solidFill>
              </a:rPr>
              <a:t>i’w</a:t>
            </a:r>
            <a:r>
              <a:rPr lang="en-GB" dirty="0" smtClean="0">
                <a:solidFill>
                  <a:schemeClr val="bg2">
                    <a:lumMod val="25000"/>
                  </a:schemeClr>
                </a:solidFill>
              </a:rPr>
              <a:t> </a:t>
            </a:r>
            <a:r>
              <a:rPr lang="en-GB" dirty="0" err="1" smtClean="0">
                <a:solidFill>
                  <a:schemeClr val="bg2">
                    <a:lumMod val="25000"/>
                  </a:schemeClr>
                </a:solidFill>
              </a:rPr>
              <a:t>chwarae</a:t>
            </a:r>
            <a:r>
              <a:rPr lang="en-GB" dirty="0" smtClean="0">
                <a:solidFill>
                  <a:schemeClr val="bg2">
                    <a:lumMod val="25000"/>
                  </a:schemeClr>
                </a:solidFill>
              </a:rPr>
              <a:t> </a:t>
            </a:r>
            <a:r>
              <a:rPr lang="en-GB" dirty="0" err="1" smtClean="0">
                <a:solidFill>
                  <a:schemeClr val="bg2">
                    <a:lumMod val="25000"/>
                  </a:schemeClr>
                </a:solidFill>
              </a:rPr>
              <a:t>yn</a:t>
            </a:r>
            <a:r>
              <a:rPr lang="en-GB" dirty="0" smtClean="0">
                <a:solidFill>
                  <a:schemeClr val="bg2">
                    <a:lumMod val="25000"/>
                  </a:schemeClr>
                </a:solidFill>
              </a:rPr>
              <a:t> </a:t>
            </a:r>
            <a:r>
              <a:rPr lang="en-GB" dirty="0" err="1" smtClean="0">
                <a:solidFill>
                  <a:schemeClr val="bg2">
                    <a:lumMod val="25000"/>
                  </a:schemeClr>
                </a:solidFill>
              </a:rPr>
              <a:t>ogystal</a:t>
            </a:r>
            <a:r>
              <a:rPr lang="en-GB" dirty="0" smtClean="0">
                <a:solidFill>
                  <a:schemeClr val="bg2">
                    <a:lumMod val="25000"/>
                  </a:schemeClr>
                </a:solidFill>
              </a:rPr>
              <a:t> </a:t>
            </a:r>
            <a:r>
              <a:rPr lang="en-GB" dirty="0" err="1" smtClean="0">
                <a:solidFill>
                  <a:schemeClr val="bg2">
                    <a:lumMod val="25000"/>
                  </a:schemeClr>
                </a:solidFill>
              </a:rPr>
              <a:t>ag</a:t>
            </a:r>
            <a:r>
              <a:rPr lang="en-GB" dirty="0" smtClean="0">
                <a:solidFill>
                  <a:schemeClr val="bg2">
                    <a:lumMod val="25000"/>
                  </a:schemeClr>
                </a:solidFill>
              </a:rPr>
              <a:t> ethos a </a:t>
            </a:r>
            <a:r>
              <a:rPr lang="en-GB" dirty="0" err="1" smtClean="0">
                <a:solidFill>
                  <a:schemeClr val="bg2">
                    <a:lumMod val="25000"/>
                  </a:schemeClr>
                </a:solidFill>
              </a:rPr>
              <a:t>threfniant</a:t>
            </a:r>
            <a:r>
              <a:rPr lang="en-GB" dirty="0" smtClean="0">
                <a:solidFill>
                  <a:schemeClr val="bg2">
                    <a:lumMod val="25000"/>
                  </a:schemeClr>
                </a:solidFill>
              </a:rPr>
              <a:t> yr </a:t>
            </a:r>
            <a:r>
              <a:rPr lang="en-GB" dirty="0" err="1" smtClean="0">
                <a:solidFill>
                  <a:schemeClr val="bg2">
                    <a:lumMod val="25000"/>
                  </a:schemeClr>
                </a:solidFill>
              </a:rPr>
              <a:t>ysgol</a:t>
            </a:r>
            <a:r>
              <a:rPr lang="en-GB" dirty="0" smtClean="0">
                <a:solidFill>
                  <a:schemeClr val="bg2">
                    <a:lumMod val="25000"/>
                  </a:schemeClr>
                </a:solidFill>
              </a:rPr>
              <a:t>.  </a:t>
            </a:r>
            <a:endParaRPr lang="en-US" dirty="0" smtClean="0">
              <a:solidFill>
                <a:schemeClr val="bg2">
                  <a:lumMod val="25000"/>
                </a:schemeClr>
              </a:solidFill>
            </a:endParaRPr>
          </a:p>
          <a:p>
            <a:endParaRPr lang="en-US" dirty="0"/>
          </a:p>
        </p:txBody>
      </p:sp>
    </p:spTree>
    <p:extLst>
      <p:ext uri="{BB962C8B-B14F-4D97-AF65-F5344CB8AC3E}">
        <p14:creationId xmlns:p14="http://schemas.microsoft.com/office/powerpoint/2010/main" val="21459122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p:cTn id="7" dur="1000" fill="hold"/>
                                        <p:tgtEl>
                                          <p:spTgt spid="3">
                                            <p:bg/>
                                          </p:spTgt>
                                        </p:tgtEl>
                                        <p:attrNameLst>
                                          <p:attrName>ppt_x</p:attrName>
                                        </p:attrNameLst>
                                      </p:cBhvr>
                                      <p:tavLst>
                                        <p:tav tm="0">
                                          <p:val>
                                            <p:strVal val="#ppt_x-.2"/>
                                          </p:val>
                                        </p:tav>
                                        <p:tav tm="100000">
                                          <p:val>
                                            <p:strVal val="#ppt_x"/>
                                          </p:val>
                                        </p:tav>
                                      </p:tavLst>
                                    </p:anim>
                                    <p:anim calcmode="lin" valueType="num">
                                      <p:cBhvr>
                                        <p:cTn id="8" dur="1000" fill="hold"/>
                                        <p:tgtEl>
                                          <p:spTgt spid="3">
                                            <p:bg/>
                                          </p:spTgt>
                                        </p:tgtEl>
                                        <p:attrNameLst>
                                          <p:attrName>ppt_y</p:attrName>
                                        </p:attrNameLst>
                                      </p:cBhvr>
                                      <p:tavLst>
                                        <p:tav tm="0">
                                          <p:val>
                                            <p:strVal val="#ppt_y"/>
                                          </p:val>
                                        </p:tav>
                                        <p:tav tm="100000">
                                          <p:val>
                                            <p:strVal val="#ppt_y"/>
                                          </p:val>
                                        </p:tav>
                                      </p:tavLst>
                                    </p:anim>
                                    <p:animEffect transition="in" filter="wipe(right)" prLst="gradientSize: 0.1">
                                      <p:cBhvr>
                                        <p:cTn id="9" dur="1000"/>
                                        <p:tgtEl>
                                          <p:spTgt spid="3">
                                            <p:bg/>
                                          </p:spTgt>
                                        </p:tgtEl>
                                      </p:cBhvr>
                                    </p:animEffect>
                                  </p:childTnLst>
                                </p:cTn>
                              </p:par>
                            </p:childTnLst>
                          </p:cTn>
                        </p:par>
                      </p:childTnLst>
                    </p:cTn>
                  </p:par>
                  <p:par>
                    <p:cTn id="10" fill="hold">
                      <p:stCondLst>
                        <p:cond delay="indefinite"/>
                      </p:stCondLst>
                      <p:childTnLst>
                        <p:par>
                          <p:cTn id="11" fill="hold">
                            <p:stCondLst>
                              <p:cond delay="0"/>
                            </p:stCondLst>
                            <p:childTnLst>
                              <p:par>
                                <p:cTn id="12" presetID="29"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1000" fill="hold"/>
                                        <p:tgtEl>
                                          <p:spTgt spid="3">
                                            <p:txEl>
                                              <p:pRg st="2" end="2"/>
                                            </p:txEl>
                                          </p:spTgt>
                                        </p:tgtEl>
                                        <p:attrNameLst>
                                          <p:attrName>ppt_x</p:attrName>
                                        </p:attrNameLst>
                                      </p:cBhvr>
                                      <p:tavLst>
                                        <p:tav tm="0">
                                          <p:val>
                                            <p:strVal val="#ppt_x-.2"/>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
                                          </p:val>
                                        </p:tav>
                                        <p:tav tm="100000">
                                          <p:val>
                                            <p:strVal val="#ppt_y"/>
                                          </p:val>
                                        </p:tav>
                                      </p:tavLst>
                                    </p:anim>
                                    <p:animEffect transition="in" filter="wipe(right)" prLst="gradientSize: 0.1">
                                      <p:cBhvr>
                                        <p:cTn id="16" dur="1000"/>
                                        <p:tgtEl>
                                          <p:spTgt spid="3">
                                            <p:txEl>
                                              <p:pRg st="2" end="2"/>
                                            </p:txEl>
                                          </p:spTgt>
                                        </p:tgtEl>
                                      </p:cBhvr>
                                    </p:animEffect>
                                  </p:childTnLst>
                                </p:cTn>
                              </p:par>
                            </p:childTnLst>
                          </p:cTn>
                        </p:par>
                        <p:par>
                          <p:cTn id="17" fill="hold">
                            <p:stCondLst>
                              <p:cond delay="1000"/>
                            </p:stCondLst>
                            <p:childTnLst>
                              <p:par>
                                <p:cTn id="18" presetID="29" presetClass="entr" presetSubtype="0" fill="hold" grpId="0" nodeType="after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p:cTn id="20" dur="2000" fill="hold"/>
                                        <p:tgtEl>
                                          <p:spTgt spid="3">
                                            <p:txEl>
                                              <p:pRg st="5" end="5"/>
                                            </p:txEl>
                                          </p:spTgt>
                                        </p:tgtEl>
                                        <p:attrNameLst>
                                          <p:attrName>ppt_x</p:attrName>
                                        </p:attrNameLst>
                                      </p:cBhvr>
                                      <p:tavLst>
                                        <p:tav tm="0">
                                          <p:val>
                                            <p:strVal val="#ppt_x-.2"/>
                                          </p:val>
                                        </p:tav>
                                        <p:tav tm="100000">
                                          <p:val>
                                            <p:strVal val="#ppt_x"/>
                                          </p:val>
                                        </p:tav>
                                      </p:tavLst>
                                    </p:anim>
                                    <p:anim calcmode="lin" valueType="num">
                                      <p:cBhvr>
                                        <p:cTn id="21" dur="2000" fill="hold"/>
                                        <p:tgtEl>
                                          <p:spTgt spid="3">
                                            <p:txEl>
                                              <p:pRg st="5" end="5"/>
                                            </p:txEl>
                                          </p:spTgt>
                                        </p:tgtEl>
                                        <p:attrNameLst>
                                          <p:attrName>ppt_y</p:attrName>
                                        </p:attrNameLst>
                                      </p:cBhvr>
                                      <p:tavLst>
                                        <p:tav tm="0">
                                          <p:val>
                                            <p:strVal val="#ppt_y"/>
                                          </p:val>
                                        </p:tav>
                                        <p:tav tm="100000">
                                          <p:val>
                                            <p:strVal val="#ppt_y"/>
                                          </p:val>
                                        </p:tav>
                                      </p:tavLst>
                                    </p:anim>
                                    <p:animEffect transition="in" filter="wipe(right)" prLst="gradientSize: 0.1">
                                      <p:cBhvr>
                                        <p:cTn id="2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err="1" smtClean="0"/>
              <a:t>Lles</a:t>
            </a:r>
            <a:r>
              <a:rPr lang="en-US" dirty="0" smtClean="0"/>
              <a:t> </a:t>
            </a:r>
            <a:r>
              <a:rPr lang="en-US" dirty="0" err="1" smtClean="0"/>
              <a:t>ym</a:t>
            </a:r>
            <a:r>
              <a:rPr lang="en-US" dirty="0" smtClean="0"/>
              <a:t> </a:t>
            </a:r>
            <a:r>
              <a:rPr lang="en-US" dirty="0" err="1" smtClean="0"/>
              <a:t>myd</a:t>
            </a:r>
            <a:r>
              <a:rPr lang="en-US" dirty="0" smtClean="0"/>
              <a:t> </a:t>
            </a:r>
            <a:r>
              <a:rPr lang="en-US" dirty="0" err="1" smtClean="0"/>
              <a:t>addysg</a:t>
            </a:r>
            <a:endParaRPr lang="en-US" dirty="0"/>
          </a:p>
        </p:txBody>
      </p:sp>
      <p:sp>
        <p:nvSpPr>
          <p:cNvPr id="5" name="Content Placeholder 4"/>
          <p:cNvSpPr>
            <a:spLocks noGrp="1"/>
          </p:cNvSpPr>
          <p:nvPr>
            <p:ph sz="half" idx="1"/>
          </p:nvPr>
        </p:nvSpPr>
        <p:spPr/>
        <p:txBody>
          <a:bodyPr/>
          <a:lstStyle/>
          <a:p>
            <a:r>
              <a:rPr lang="en-US" dirty="0" err="1" smtClean="0"/>
              <a:t>Adolygiad</a:t>
            </a:r>
            <a:r>
              <a:rPr lang="en-US" dirty="0" smtClean="0"/>
              <a:t> Donaldson (2015)</a:t>
            </a:r>
            <a:endParaRPr lang="en-US" dirty="0"/>
          </a:p>
        </p:txBody>
      </p:sp>
      <p:pic>
        <p:nvPicPr>
          <p:cNvPr id="7" name="Picture 6"/>
          <p:cNvPicPr>
            <a:picLocks noChangeAspect="1"/>
          </p:cNvPicPr>
          <p:nvPr/>
        </p:nvPicPr>
        <p:blipFill>
          <a:blip r:embed="rId2"/>
          <a:stretch>
            <a:fillRect/>
          </a:stretch>
        </p:blipFill>
        <p:spPr>
          <a:xfrm>
            <a:off x="4644008" y="1844824"/>
            <a:ext cx="3108424" cy="4528576"/>
          </a:xfrm>
          <a:prstGeom prst="rect">
            <a:avLst/>
          </a:prstGeom>
          <a:ln>
            <a:solidFill>
              <a:schemeClr val="tx1"/>
            </a:solidFill>
          </a:ln>
        </p:spPr>
      </p:pic>
    </p:spTree>
  </p:cSld>
  <p:clrMapOvr>
    <a:masterClrMapping/>
  </p:clrMapOvr>
  <p:transition>
    <p:dissolv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404664"/>
            <a:ext cx="8640960" cy="5693866"/>
          </a:xfrm>
          <a:prstGeom prst="rect">
            <a:avLst/>
          </a:prstGeom>
          <a:noFill/>
        </p:spPr>
        <p:txBody>
          <a:bodyPr wrap="square" rtlCol="0">
            <a:spAutoFit/>
          </a:bodyPr>
          <a:lstStyle/>
          <a:p>
            <a:r>
              <a:rPr lang="en-US" sz="2800" b="1" dirty="0" smtClean="0"/>
              <a:t>Sail </a:t>
            </a:r>
            <a:r>
              <a:rPr lang="en-US" sz="2800" b="1" dirty="0" err="1" smtClean="0"/>
              <a:t>Resymegol</a:t>
            </a:r>
            <a:endParaRPr lang="en-US" sz="2800" b="1" dirty="0" smtClean="0"/>
          </a:p>
          <a:p>
            <a:endParaRPr lang="en-US" sz="2800" b="1" dirty="0" smtClean="0"/>
          </a:p>
          <a:p>
            <a:r>
              <a:rPr lang="en-US" sz="2800" dirty="0" smtClean="0"/>
              <a:t>Mae </a:t>
            </a:r>
            <a:r>
              <a:rPr lang="en-US" sz="2800" dirty="0" err="1" smtClean="0"/>
              <a:t>angen</a:t>
            </a:r>
            <a:r>
              <a:rPr lang="en-US" sz="2800" dirty="0" smtClean="0"/>
              <a:t> </a:t>
            </a:r>
            <a:r>
              <a:rPr lang="en-US" sz="2800" dirty="0" err="1" smtClean="0"/>
              <a:t>i</a:t>
            </a:r>
            <a:r>
              <a:rPr lang="en-US" sz="2800" dirty="0" smtClean="0"/>
              <a:t> </a:t>
            </a:r>
            <a:r>
              <a:rPr lang="en-US" sz="2800" dirty="0" err="1" smtClean="0"/>
              <a:t>blant</a:t>
            </a:r>
            <a:r>
              <a:rPr lang="en-US" sz="2800" dirty="0" smtClean="0"/>
              <a:t> a </a:t>
            </a:r>
            <a:r>
              <a:rPr lang="en-US" sz="2800" dirty="0" err="1" smtClean="0"/>
              <a:t>phobl</a:t>
            </a:r>
            <a:r>
              <a:rPr lang="en-US" sz="2800" dirty="0" smtClean="0"/>
              <a:t> </a:t>
            </a:r>
            <a:r>
              <a:rPr lang="en-US" sz="2800" dirty="0" err="1" smtClean="0"/>
              <a:t>ifanc</a:t>
            </a:r>
            <a:r>
              <a:rPr lang="en-US" sz="2800" dirty="0" smtClean="0"/>
              <a:t> </a:t>
            </a:r>
            <a:r>
              <a:rPr lang="en-US" sz="2800" b="1" i="1" dirty="0" err="1" smtClean="0"/>
              <a:t>brofi</a:t>
            </a:r>
            <a:r>
              <a:rPr lang="en-US" sz="2800" b="1" i="1" dirty="0" smtClean="0"/>
              <a:t> </a:t>
            </a:r>
            <a:r>
              <a:rPr lang="en-US" sz="2800" b="1" i="1" dirty="0" err="1" smtClean="0"/>
              <a:t>lles</a:t>
            </a:r>
            <a:r>
              <a:rPr lang="en-US" sz="2800" b="1" i="1" dirty="0" smtClean="0"/>
              <a:t> </a:t>
            </a:r>
            <a:r>
              <a:rPr lang="en-US" sz="2800" b="1" i="1" dirty="0" err="1" smtClean="0"/>
              <a:t>cymdeithasol</a:t>
            </a:r>
            <a:r>
              <a:rPr lang="en-US" sz="2800" b="1" i="1" dirty="0" smtClean="0"/>
              <a:t>, </a:t>
            </a:r>
            <a:r>
              <a:rPr lang="en-US" sz="2800" b="1" i="1" dirty="0" err="1" smtClean="0"/>
              <a:t>emosiynol</a:t>
            </a:r>
            <a:r>
              <a:rPr lang="en-US" sz="2800" b="1" i="1" dirty="0" smtClean="0"/>
              <a:t> a </a:t>
            </a:r>
            <a:r>
              <a:rPr lang="en-US" sz="2800" b="1" i="1" dirty="0" err="1" smtClean="0"/>
              <a:t>chorfforol</a:t>
            </a:r>
            <a:r>
              <a:rPr lang="en-US" sz="2800" b="1" i="1" dirty="0" smtClean="0"/>
              <a:t> </a:t>
            </a:r>
            <a:r>
              <a:rPr lang="en-US" sz="2800" b="1" i="1" dirty="0" err="1" smtClean="0"/>
              <a:t>er</a:t>
            </a:r>
            <a:r>
              <a:rPr lang="en-US" sz="2800" b="1" i="1" dirty="0" smtClean="0"/>
              <a:t> </a:t>
            </a:r>
            <a:r>
              <a:rPr lang="en-US" sz="2800" b="1" i="1" dirty="0" err="1" smtClean="0"/>
              <a:t>mwyn</a:t>
            </a:r>
            <a:r>
              <a:rPr lang="en-US" sz="2800" b="1" i="1" dirty="0" smtClean="0"/>
              <a:t> </a:t>
            </a:r>
            <a:r>
              <a:rPr lang="en-US" sz="2800" b="1" i="1" dirty="0" err="1" smtClean="0"/>
              <a:t>ffynnu</a:t>
            </a:r>
            <a:r>
              <a:rPr lang="en-US" sz="2800" b="1" i="1" dirty="0" smtClean="0"/>
              <a:t> a </a:t>
            </a:r>
            <a:r>
              <a:rPr lang="en-US" sz="2800" b="1" i="1" dirty="0" err="1" smtClean="0"/>
              <a:t>llwyddo</a:t>
            </a:r>
            <a:r>
              <a:rPr lang="en-US" sz="2800" b="1" i="1" dirty="0" smtClean="0"/>
              <a:t> </a:t>
            </a:r>
            <a:r>
              <a:rPr lang="en-US" sz="2800" b="1" i="1" dirty="0" err="1" smtClean="0"/>
              <a:t>yn</a:t>
            </a:r>
            <a:r>
              <a:rPr lang="en-US" sz="2800" b="1" i="1" dirty="0" smtClean="0"/>
              <a:t> </a:t>
            </a:r>
            <a:r>
              <a:rPr lang="en-US" sz="2800" b="1" i="1" dirty="0" err="1" smtClean="0"/>
              <a:t>eu</a:t>
            </a:r>
            <a:r>
              <a:rPr lang="en-US" sz="2800" b="1" i="1" dirty="0" smtClean="0"/>
              <a:t> </a:t>
            </a:r>
            <a:r>
              <a:rPr lang="en-US" sz="2800" b="1" i="1" dirty="0" err="1" smtClean="0"/>
              <a:t>haddysg</a:t>
            </a:r>
            <a:r>
              <a:rPr lang="en-US" sz="2800" b="1" i="1" dirty="0" smtClean="0"/>
              <a:t>. </a:t>
            </a:r>
            <a:r>
              <a:rPr lang="en-US" sz="2800" dirty="0" err="1" smtClean="0"/>
              <a:t>Bydd</a:t>
            </a:r>
            <a:r>
              <a:rPr lang="en-US" sz="2800" dirty="0" smtClean="0"/>
              <a:t> </a:t>
            </a:r>
            <a:r>
              <a:rPr lang="en-US" sz="2800" dirty="0" err="1" smtClean="0"/>
              <a:t>Maes</a:t>
            </a:r>
            <a:r>
              <a:rPr lang="en-US" sz="2800" dirty="0" smtClean="0"/>
              <a:t> </a:t>
            </a:r>
            <a:r>
              <a:rPr lang="en-US" sz="2800" dirty="0" err="1" smtClean="0"/>
              <a:t>Dysgu</a:t>
            </a:r>
            <a:r>
              <a:rPr lang="en-US" sz="2800" dirty="0" smtClean="0"/>
              <a:t> a </a:t>
            </a:r>
            <a:r>
              <a:rPr lang="en-US" sz="2800" dirty="0" err="1" smtClean="0"/>
              <a:t>Phrofiad</a:t>
            </a:r>
            <a:r>
              <a:rPr lang="en-US" sz="2800" dirty="0" smtClean="0"/>
              <a:t> </a:t>
            </a:r>
            <a:r>
              <a:rPr lang="en-US" sz="2800" dirty="0" err="1" smtClean="0"/>
              <a:t>Iechyd</a:t>
            </a:r>
            <a:r>
              <a:rPr lang="en-US" sz="2800" dirty="0" smtClean="0"/>
              <a:t> a </a:t>
            </a:r>
            <a:r>
              <a:rPr lang="en-US" sz="2800" dirty="0" err="1" smtClean="0"/>
              <a:t>lles</a:t>
            </a:r>
            <a:r>
              <a:rPr lang="en-US" sz="2800" dirty="0" smtClean="0"/>
              <a:t> </a:t>
            </a:r>
            <a:r>
              <a:rPr lang="en-US" sz="2800" dirty="0" err="1" smtClean="0"/>
              <a:t>yn</a:t>
            </a:r>
            <a:r>
              <a:rPr lang="en-US" sz="2800" dirty="0" smtClean="0"/>
              <a:t> </a:t>
            </a:r>
            <a:r>
              <a:rPr lang="en-US" sz="2800" dirty="0" err="1" smtClean="0"/>
              <a:t>eu</a:t>
            </a:r>
            <a:r>
              <a:rPr lang="en-US" sz="2800" dirty="0" smtClean="0"/>
              <a:t> </a:t>
            </a:r>
            <a:r>
              <a:rPr lang="en-US" sz="2800" dirty="0" err="1" smtClean="0"/>
              <a:t>helpu</a:t>
            </a:r>
            <a:r>
              <a:rPr lang="en-US" sz="2800" dirty="0" smtClean="0"/>
              <a:t> </a:t>
            </a:r>
            <a:r>
              <a:rPr lang="en-US" sz="2800" dirty="0" err="1" smtClean="0"/>
              <a:t>i</a:t>
            </a:r>
            <a:r>
              <a:rPr lang="en-US" sz="2800" dirty="0" smtClean="0"/>
              <a:t> </a:t>
            </a:r>
            <a:r>
              <a:rPr lang="en-US" sz="2800" dirty="0" err="1" smtClean="0"/>
              <a:t>gael</a:t>
            </a:r>
            <a:r>
              <a:rPr lang="en-US" sz="2800" dirty="0" smtClean="0"/>
              <a:t> </a:t>
            </a:r>
            <a:r>
              <a:rPr lang="en-US" sz="2800" b="1" i="1" dirty="0" smtClean="0"/>
              <a:t>yr </a:t>
            </a:r>
            <a:r>
              <a:rPr lang="en-US" sz="2800" b="1" i="1" dirty="0" err="1" smtClean="0"/>
              <a:t>wybodaeth,y</a:t>
            </a:r>
            <a:r>
              <a:rPr lang="en-US" sz="2800" b="1" i="1" dirty="0" smtClean="0"/>
              <a:t> </a:t>
            </a:r>
            <a:r>
              <a:rPr lang="en-US" sz="2800" b="1" i="1" dirty="0" err="1" smtClean="0"/>
              <a:t>ddealltwriaeth</a:t>
            </a:r>
            <a:r>
              <a:rPr lang="en-US" sz="2800" b="1" i="1" dirty="0" smtClean="0"/>
              <a:t> </a:t>
            </a:r>
            <a:r>
              <a:rPr lang="en-US" sz="2800" b="1" i="1" dirty="0" err="1" smtClean="0"/>
              <a:t>a’r</a:t>
            </a:r>
            <a:r>
              <a:rPr lang="en-US" sz="2800" b="1" i="1" dirty="0" smtClean="0"/>
              <a:t> </a:t>
            </a:r>
            <a:r>
              <a:rPr lang="en-US" sz="2800" b="1" i="1" dirty="0" err="1" smtClean="0"/>
              <a:t>sgiliau</a:t>
            </a:r>
            <a:r>
              <a:rPr lang="en-US" sz="2800" b="1" i="1" dirty="0" smtClean="0"/>
              <a:t> a </a:t>
            </a:r>
            <a:r>
              <a:rPr lang="en-US" sz="2800" b="1" i="1" dirty="0" err="1" smtClean="0"/>
              <a:t>fydd</a:t>
            </a:r>
            <a:r>
              <a:rPr lang="en-US" sz="2800" b="1" i="1" dirty="0" smtClean="0"/>
              <a:t> </a:t>
            </a:r>
            <a:r>
              <a:rPr lang="en-US" sz="2800" b="1" i="1" dirty="0" err="1" smtClean="0"/>
              <a:t>yn</a:t>
            </a:r>
            <a:r>
              <a:rPr lang="en-US" sz="2800" b="1" i="1" dirty="0" smtClean="0"/>
              <a:t> </a:t>
            </a:r>
            <a:r>
              <a:rPr lang="en-US" sz="2800" b="1" i="1" dirty="0" err="1" smtClean="0"/>
              <a:t>eu</a:t>
            </a:r>
            <a:r>
              <a:rPr lang="en-US" sz="2800" b="1" i="1" dirty="0" smtClean="0"/>
              <a:t> </a:t>
            </a:r>
            <a:r>
              <a:rPr lang="en-US" sz="2800" b="1" i="1" dirty="0" err="1" smtClean="0"/>
              <a:t>galluogi</a:t>
            </a:r>
            <a:r>
              <a:rPr lang="en-US" sz="2800" b="1" i="1" dirty="0" smtClean="0"/>
              <a:t> </a:t>
            </a:r>
            <a:r>
              <a:rPr lang="en-US" sz="2800" b="1" i="1" dirty="0" err="1" smtClean="0"/>
              <a:t>i</a:t>
            </a:r>
            <a:r>
              <a:rPr lang="en-US" sz="2800" b="1" i="1" dirty="0" smtClean="0"/>
              <a:t> </a:t>
            </a:r>
            <a:r>
              <a:rPr lang="en-US" sz="2800" b="1" i="1" dirty="0" err="1" smtClean="0"/>
              <a:t>feithrin</a:t>
            </a:r>
            <a:r>
              <a:rPr lang="en-US" sz="2800" b="1" i="1" dirty="0" smtClean="0"/>
              <a:t> </a:t>
            </a:r>
            <a:r>
              <a:rPr lang="en-US" sz="2800" b="1" i="1" dirty="0" err="1" smtClean="0"/>
              <a:t>perthnasoedd</a:t>
            </a:r>
            <a:r>
              <a:rPr lang="en-US" sz="2800" b="1" i="1" dirty="0" smtClean="0"/>
              <a:t> </a:t>
            </a:r>
            <a:r>
              <a:rPr lang="en-US" sz="2800" b="1" i="1" dirty="0" err="1" smtClean="0"/>
              <a:t>cadarnhaol</a:t>
            </a:r>
            <a:r>
              <a:rPr lang="en-US" sz="2800" b="1" i="1" dirty="0" smtClean="0"/>
              <a:t> a </a:t>
            </a:r>
            <a:r>
              <a:rPr lang="en-US" sz="2800" b="1" i="1" dirty="0" err="1" smtClean="0"/>
              <a:t>phriodol</a:t>
            </a:r>
            <a:r>
              <a:rPr lang="en-US" sz="2800" b="1" i="1" dirty="0" smtClean="0"/>
              <a:t>, </a:t>
            </a:r>
            <a:r>
              <a:rPr lang="en-US" sz="2800" b="1" i="1" dirty="0" err="1" smtClean="0"/>
              <a:t>delio</a:t>
            </a:r>
            <a:r>
              <a:rPr lang="en-US" sz="2800" b="1" i="1" dirty="0" smtClean="0"/>
              <a:t> </a:t>
            </a:r>
            <a:r>
              <a:rPr lang="en-US" sz="2800" b="1" i="1" dirty="0" err="1" smtClean="0"/>
              <a:t>â’r</a:t>
            </a:r>
            <a:r>
              <a:rPr lang="en-US" sz="2800" b="1" i="1" dirty="0" smtClean="0"/>
              <a:t> </a:t>
            </a:r>
            <a:r>
              <a:rPr lang="en-US" sz="2800" b="1" i="1" dirty="0" err="1" smtClean="0"/>
              <a:t>materion</a:t>
            </a:r>
            <a:r>
              <a:rPr lang="en-US" sz="2800" b="1" i="1" dirty="0" smtClean="0"/>
              <a:t> </a:t>
            </a:r>
            <a:r>
              <a:rPr lang="en-US" sz="2800" b="1" i="1" dirty="0" err="1" smtClean="0"/>
              <a:t>a’r</a:t>
            </a:r>
            <a:r>
              <a:rPr lang="en-US" sz="2800" b="1" i="1" dirty="0" smtClean="0"/>
              <a:t> </a:t>
            </a:r>
            <a:r>
              <a:rPr lang="en-US" sz="2800" b="1" i="1" dirty="0" err="1" smtClean="0"/>
              <a:t>penderfyniadau</a:t>
            </a:r>
            <a:r>
              <a:rPr lang="en-US" sz="2800" b="1" i="1" dirty="0" smtClean="0"/>
              <a:t> </a:t>
            </a:r>
            <a:r>
              <a:rPr lang="en-US" sz="2800" b="1" i="1" dirty="0" err="1" smtClean="0"/>
              <a:t>anodd</a:t>
            </a:r>
            <a:r>
              <a:rPr lang="en-US" sz="2800" b="1" i="1" dirty="0" smtClean="0"/>
              <a:t> y </a:t>
            </a:r>
            <a:r>
              <a:rPr lang="en-US" sz="2800" b="1" i="1" dirty="0" err="1" smtClean="0"/>
              <a:t>byddant</a:t>
            </a:r>
            <a:r>
              <a:rPr lang="en-US" sz="2800" b="1" i="1" dirty="0" smtClean="0"/>
              <a:t> </a:t>
            </a:r>
            <a:r>
              <a:rPr lang="en-US" sz="2800" b="1" i="1" dirty="0" err="1" smtClean="0"/>
              <a:t>yn</a:t>
            </a:r>
            <a:r>
              <a:rPr lang="en-US" sz="2800" b="1" i="1" dirty="0" smtClean="0"/>
              <a:t> </a:t>
            </a:r>
            <a:r>
              <a:rPr lang="en-US" sz="2800" b="1" i="1" dirty="0" err="1" smtClean="0"/>
              <a:t>eu</a:t>
            </a:r>
            <a:r>
              <a:rPr lang="en-US" sz="2800" b="1" i="1" dirty="0" smtClean="0"/>
              <a:t> </a:t>
            </a:r>
            <a:r>
              <a:rPr lang="en-US" sz="2800" b="1" i="1" dirty="0" err="1" smtClean="0"/>
              <a:t>hwynebu</a:t>
            </a:r>
            <a:r>
              <a:rPr lang="en-US" sz="2800" b="1" i="1" dirty="0" smtClean="0"/>
              <a:t> a </a:t>
            </a:r>
            <a:r>
              <a:rPr lang="en-US" sz="2800" b="1" i="1" dirty="0" err="1" smtClean="0"/>
              <a:t>dysgu</a:t>
            </a:r>
            <a:r>
              <a:rPr lang="en-US" sz="2800" b="1" i="1" dirty="0" smtClean="0"/>
              <a:t> </a:t>
            </a:r>
            <a:r>
              <a:rPr lang="en-US" sz="2800" b="1" i="1" dirty="0" err="1" smtClean="0"/>
              <a:t>i</a:t>
            </a:r>
            <a:r>
              <a:rPr lang="en-US" sz="2800" b="1" i="1" dirty="0" smtClean="0"/>
              <a:t> </a:t>
            </a:r>
            <a:r>
              <a:rPr lang="en-US" sz="2800" b="1" i="1" dirty="0" err="1" smtClean="0"/>
              <a:t>fyw’n</a:t>
            </a:r>
            <a:r>
              <a:rPr lang="en-US" sz="2800" b="1" i="1" dirty="0" smtClean="0"/>
              <a:t> </a:t>
            </a:r>
            <a:r>
              <a:rPr lang="en-US" sz="2800" b="1" i="1" dirty="0" err="1" smtClean="0"/>
              <a:t>annibynnol</a:t>
            </a:r>
            <a:r>
              <a:rPr lang="en-US" sz="2800" b="1" i="1" dirty="0" smtClean="0"/>
              <a:t>. </a:t>
            </a:r>
            <a:r>
              <a:rPr lang="en-US" sz="2800" dirty="0" err="1" smtClean="0"/>
              <a:t>Mewn</a:t>
            </a:r>
            <a:r>
              <a:rPr lang="en-US" sz="2800" dirty="0" smtClean="0"/>
              <a:t> </a:t>
            </a:r>
            <a:r>
              <a:rPr lang="en-US" sz="2800" dirty="0" err="1" smtClean="0"/>
              <a:t>trafodaethau</a:t>
            </a:r>
            <a:r>
              <a:rPr lang="en-US" sz="2800" dirty="0" smtClean="0"/>
              <a:t> </a:t>
            </a:r>
            <a:r>
              <a:rPr lang="en-US" sz="2800" dirty="0" err="1" smtClean="0"/>
              <a:t>â</a:t>
            </a:r>
            <a:r>
              <a:rPr lang="en-US" sz="2800" dirty="0" smtClean="0"/>
              <a:t> </a:t>
            </a:r>
            <a:r>
              <a:rPr lang="en-US" sz="2800" dirty="0" err="1" smtClean="0"/>
              <a:t>phlant</a:t>
            </a:r>
            <a:r>
              <a:rPr lang="en-US" sz="2800" dirty="0" smtClean="0"/>
              <a:t> a </a:t>
            </a:r>
            <a:r>
              <a:rPr lang="en-US" sz="2800" dirty="0" err="1" smtClean="0"/>
              <a:t>phobl</a:t>
            </a:r>
            <a:r>
              <a:rPr lang="en-US" sz="2800" dirty="0" smtClean="0"/>
              <a:t> </a:t>
            </a:r>
            <a:r>
              <a:rPr lang="en-US" sz="2800" dirty="0" err="1" smtClean="0"/>
              <a:t>ifanc</a:t>
            </a:r>
            <a:r>
              <a:rPr lang="en-US" sz="2800" dirty="0" smtClean="0"/>
              <a:t> </a:t>
            </a:r>
            <a:r>
              <a:rPr lang="en-US" sz="2800" dirty="0" err="1" smtClean="0"/>
              <a:t>ar</a:t>
            </a:r>
            <a:r>
              <a:rPr lang="en-US" sz="2800" dirty="0" smtClean="0"/>
              <a:t> </a:t>
            </a:r>
            <a:r>
              <a:rPr lang="en-US" sz="2800" dirty="0" err="1" smtClean="0"/>
              <a:t>gyfer</a:t>
            </a:r>
            <a:r>
              <a:rPr lang="en-US" sz="2800" dirty="0" smtClean="0"/>
              <a:t> yr </a:t>
            </a:r>
            <a:r>
              <a:rPr lang="en-US" sz="2800" dirty="0" err="1" smtClean="0"/>
              <a:t>Adolygiad</a:t>
            </a:r>
            <a:r>
              <a:rPr lang="en-US" sz="2800" dirty="0" smtClean="0"/>
              <a:t>, </a:t>
            </a:r>
            <a:r>
              <a:rPr lang="en-US" sz="2800" dirty="0" err="1" smtClean="0"/>
              <a:t>roedd</a:t>
            </a:r>
            <a:r>
              <a:rPr lang="en-US" sz="2800" dirty="0" smtClean="0"/>
              <a:t> </a:t>
            </a:r>
            <a:r>
              <a:rPr lang="en-US" sz="2800" b="1" i="1" dirty="0" err="1" smtClean="0"/>
              <a:t>nifer</a:t>
            </a:r>
            <a:r>
              <a:rPr lang="en-US" sz="2800" b="1" i="1" dirty="0" smtClean="0"/>
              <a:t> </a:t>
            </a:r>
            <a:r>
              <a:rPr lang="en-US" sz="2800" b="1" i="1" dirty="0" err="1" smtClean="0"/>
              <a:t>o</a:t>
            </a:r>
            <a:r>
              <a:rPr lang="en-US" sz="2800" b="1" i="1" dirty="0" smtClean="0"/>
              <a:t> </a:t>
            </a:r>
            <a:r>
              <a:rPr lang="en-US" sz="2800" b="1" i="1" dirty="0" err="1" smtClean="0"/>
              <a:t>blant</a:t>
            </a:r>
            <a:r>
              <a:rPr lang="en-US" sz="2800" b="1" i="1" dirty="0" smtClean="0"/>
              <a:t> a </a:t>
            </a:r>
            <a:r>
              <a:rPr lang="en-US" sz="2800" b="1" i="1" dirty="0" err="1" smtClean="0"/>
              <a:t>phobl</a:t>
            </a:r>
            <a:r>
              <a:rPr lang="en-US" sz="2800" b="1" i="1" dirty="0" smtClean="0"/>
              <a:t> </a:t>
            </a:r>
            <a:r>
              <a:rPr lang="en-US" sz="2800" b="1" i="1" dirty="0" err="1" smtClean="0"/>
              <a:t>ifanc</a:t>
            </a:r>
            <a:r>
              <a:rPr lang="en-US" sz="2800" b="1" i="1" dirty="0" smtClean="0"/>
              <a:t> </a:t>
            </a:r>
            <a:r>
              <a:rPr lang="en-US" sz="2800" b="1" i="1" dirty="0" err="1" smtClean="0"/>
              <a:t>wedi</a:t>
            </a:r>
            <a:r>
              <a:rPr lang="en-US" sz="2800" b="1" i="1" dirty="0" smtClean="0"/>
              <a:t> </a:t>
            </a:r>
            <a:r>
              <a:rPr lang="en-US" sz="2800" b="1" i="1" dirty="0" err="1" smtClean="0"/>
              <a:t>dweud</a:t>
            </a:r>
            <a:r>
              <a:rPr lang="en-US" sz="2800" b="1" i="1" dirty="0" smtClean="0"/>
              <a:t> </a:t>
            </a:r>
            <a:r>
              <a:rPr lang="en-US" sz="2800" b="1" i="1" dirty="0" err="1" smtClean="0"/>
              <a:t>eu</a:t>
            </a:r>
            <a:r>
              <a:rPr lang="en-US" sz="2800" b="1" i="1" dirty="0" smtClean="0"/>
              <a:t> </a:t>
            </a:r>
            <a:r>
              <a:rPr lang="en-US" sz="2800" b="1" i="1" dirty="0" err="1" smtClean="0"/>
              <a:t>bod</a:t>
            </a:r>
            <a:r>
              <a:rPr lang="en-US" sz="2800" b="1" i="1" dirty="0" smtClean="0"/>
              <a:t> </a:t>
            </a:r>
            <a:r>
              <a:rPr lang="en-US" sz="2800" b="1" i="1" dirty="0" err="1" smtClean="0"/>
              <a:t>yn</a:t>
            </a:r>
            <a:r>
              <a:rPr lang="en-US" sz="2800" b="1" i="1" dirty="0" smtClean="0"/>
              <a:t> </a:t>
            </a:r>
            <a:r>
              <a:rPr lang="en-US" sz="2800" b="1" i="1" dirty="0" err="1" smtClean="0"/>
              <a:t>teimlo</a:t>
            </a:r>
            <a:r>
              <a:rPr lang="en-US" sz="2800" b="1" i="1" dirty="0" smtClean="0"/>
              <a:t> </a:t>
            </a:r>
            <a:r>
              <a:rPr lang="en-US" sz="2800" b="1" i="1" dirty="0" err="1" smtClean="0"/>
              <a:t>bod</a:t>
            </a:r>
            <a:r>
              <a:rPr lang="en-US" sz="2800" b="1" i="1" dirty="0" smtClean="0"/>
              <a:t> </a:t>
            </a:r>
            <a:r>
              <a:rPr lang="en-US" sz="2800" b="1" i="1" dirty="0" err="1" smtClean="0"/>
              <a:t>y</a:t>
            </a:r>
            <a:r>
              <a:rPr lang="en-US" sz="2800" b="1" i="1" dirty="0" smtClean="0"/>
              <a:t> </a:t>
            </a:r>
            <a:r>
              <a:rPr lang="en-US" sz="2800" b="1" i="1" dirty="0" err="1" smtClean="0"/>
              <a:t>rhain</a:t>
            </a:r>
            <a:r>
              <a:rPr lang="en-US" sz="2800" b="1" i="1" dirty="0" smtClean="0"/>
              <a:t> </a:t>
            </a:r>
            <a:r>
              <a:rPr lang="en-US" sz="2800" b="1" i="1" dirty="0" err="1" smtClean="0"/>
              <a:t>ymysg</a:t>
            </a:r>
            <a:r>
              <a:rPr lang="en-US" sz="2800" b="1" i="1" dirty="0" smtClean="0"/>
              <a:t> </a:t>
            </a:r>
            <a:r>
              <a:rPr lang="en-US" sz="2800" b="1" i="1" dirty="0" err="1" smtClean="0"/>
              <a:t>y</a:t>
            </a:r>
            <a:r>
              <a:rPr lang="en-US" sz="2800" b="1" i="1" dirty="0" smtClean="0"/>
              <a:t> </a:t>
            </a:r>
            <a:r>
              <a:rPr lang="en-US" sz="2800" b="1" i="1" dirty="0" err="1" smtClean="0"/>
              <a:t>materion</a:t>
            </a:r>
            <a:r>
              <a:rPr lang="en-US" sz="2800" b="1" i="1" dirty="0" smtClean="0"/>
              <a:t> </a:t>
            </a:r>
            <a:r>
              <a:rPr lang="en-US" sz="2800" b="1" i="1" dirty="0" err="1" smtClean="0"/>
              <a:t>pwysicaf</a:t>
            </a:r>
            <a:r>
              <a:rPr lang="en-US" sz="2800" b="1" i="1" dirty="0" smtClean="0"/>
              <a:t> </a:t>
            </a:r>
            <a:r>
              <a:rPr lang="en-US" sz="2800" dirty="0" smtClean="0"/>
              <a:t>yr </a:t>
            </a:r>
            <a:r>
              <a:rPr lang="en-US" sz="2800" dirty="0" err="1" smtClean="0"/>
              <a:t>oedd</a:t>
            </a:r>
            <a:r>
              <a:rPr lang="en-US" sz="2800" dirty="0" smtClean="0"/>
              <a:t> </a:t>
            </a:r>
            <a:r>
              <a:rPr lang="en-US" sz="2800" dirty="0" err="1" smtClean="0"/>
              <a:t>angen</a:t>
            </a:r>
            <a:r>
              <a:rPr lang="en-US" sz="2800" dirty="0" smtClean="0"/>
              <a:t> </a:t>
            </a:r>
            <a:r>
              <a:rPr lang="en-US" sz="2800" dirty="0" err="1" smtClean="0"/>
              <a:t>iddynt</a:t>
            </a:r>
            <a:r>
              <a:rPr lang="en-US" sz="2800" dirty="0" smtClean="0"/>
              <a:t> </a:t>
            </a:r>
            <a:r>
              <a:rPr lang="en-US" sz="2800" dirty="0" err="1" smtClean="0"/>
              <a:t>ddysgu</a:t>
            </a:r>
            <a:r>
              <a:rPr lang="en-US" sz="2800" dirty="0" smtClean="0"/>
              <a:t> </a:t>
            </a:r>
            <a:r>
              <a:rPr lang="en-US" sz="2800" dirty="0" err="1" smtClean="0"/>
              <a:t>amdanynt</a:t>
            </a:r>
            <a:r>
              <a:rPr lang="en-US" sz="2800" dirty="0" smtClean="0"/>
              <a:t> </a:t>
            </a:r>
            <a:r>
              <a:rPr lang="en-US" sz="2800" dirty="0" err="1" smtClean="0"/>
              <a:t>yn</a:t>
            </a:r>
            <a:r>
              <a:rPr lang="en-US" sz="2800" dirty="0" smtClean="0"/>
              <a:t> yr </a:t>
            </a:r>
            <a:r>
              <a:rPr lang="en-US" sz="2800" dirty="0" err="1" smtClean="0"/>
              <a:t>ysgol</a:t>
            </a:r>
            <a:r>
              <a:rPr lang="en-US" sz="2800" dirty="0" smtClean="0"/>
              <a:t>.</a:t>
            </a:r>
            <a:endParaRPr lang="en-GB" sz="2800" dirty="0"/>
          </a:p>
        </p:txBody>
      </p:sp>
    </p:spTree>
    <p:extLst>
      <p:ext uri="{BB962C8B-B14F-4D97-AF65-F5344CB8AC3E}">
        <p14:creationId xmlns:p14="http://schemas.microsoft.com/office/powerpoint/2010/main" val="281443155"/>
      </p:ext>
    </p:extLst>
  </p:cSld>
  <p:clrMapOvr>
    <a:masterClrMapping/>
  </p:clrMapOvr>
  <p:transition>
    <p:dissolv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179512" y="548680"/>
            <a:ext cx="8640960" cy="1085850"/>
          </a:xfrm>
        </p:spPr>
        <p:txBody>
          <a:bodyPr/>
          <a:lstStyle/>
          <a:p>
            <a:r>
              <a:rPr lang="en-US" altLang="en-US" sz="2700" b="1" dirty="0"/>
              <a:t>Y PEDWAR DIBEN</a:t>
            </a:r>
            <a:r>
              <a:rPr lang="en-US" altLang="en-US" sz="2700" dirty="0"/>
              <a:t> </a:t>
            </a:r>
            <a:r>
              <a:rPr lang="en-US" altLang="en-US" sz="2700" dirty="0" err="1"/>
              <a:t>yw</a:t>
            </a:r>
            <a:r>
              <a:rPr lang="en-US" altLang="en-US" sz="2700" dirty="0"/>
              <a:t> y </a:t>
            </a:r>
            <a:r>
              <a:rPr lang="en-US" altLang="en-US" sz="2700" dirty="0" err="1"/>
              <a:t>bydd</a:t>
            </a:r>
            <a:r>
              <a:rPr lang="en-US" altLang="en-US" sz="2700" dirty="0"/>
              <a:t> </a:t>
            </a:r>
            <a:r>
              <a:rPr lang="en-US" altLang="en-US" sz="2700" dirty="0" err="1"/>
              <a:t>pob</a:t>
            </a:r>
            <a:r>
              <a:rPr lang="en-US" altLang="en-US" sz="2700" dirty="0"/>
              <a:t> </a:t>
            </a:r>
            <a:r>
              <a:rPr lang="en-US" altLang="en-US" sz="2700" dirty="0" err="1"/>
              <a:t>plentyn</a:t>
            </a:r>
            <a:r>
              <a:rPr lang="en-US" altLang="en-US" sz="2700" dirty="0"/>
              <a:t> a </a:t>
            </a:r>
            <a:r>
              <a:rPr lang="en-US" altLang="en-US" sz="2700" dirty="0" err="1"/>
              <a:t>pherson</a:t>
            </a:r>
            <a:r>
              <a:rPr lang="en-US" altLang="en-US" sz="2700" dirty="0"/>
              <a:t> </a:t>
            </a:r>
            <a:r>
              <a:rPr lang="en-US" altLang="en-US" sz="2700" dirty="0" err="1"/>
              <a:t>ifanc</a:t>
            </a:r>
            <a:r>
              <a:rPr lang="en-US" altLang="en-US" sz="2700" dirty="0"/>
              <a:t> </a:t>
            </a:r>
            <a:r>
              <a:rPr lang="en-US" altLang="en-US" sz="2700" dirty="0" err="1"/>
              <a:t>yn</a:t>
            </a:r>
            <a:r>
              <a:rPr lang="en-US" altLang="en-US" sz="2700" dirty="0"/>
              <a:t>:</a:t>
            </a:r>
          </a:p>
        </p:txBody>
      </p:sp>
      <p:sp>
        <p:nvSpPr>
          <p:cNvPr id="4" name="Rectangle 3"/>
          <p:cNvSpPr>
            <a:spLocks noChangeArrowheads="1"/>
          </p:cNvSpPr>
          <p:nvPr/>
        </p:nvSpPr>
        <p:spPr bwMode="auto">
          <a:xfrm>
            <a:off x="179512" y="2000250"/>
            <a:ext cx="8640960" cy="3970318"/>
          </a:xfrm>
          <a:prstGeom prst="rect">
            <a:avLst/>
          </a:prstGeom>
          <a:gradFill rotWithShape="1">
            <a:gsLst>
              <a:gs pos="0">
                <a:srgbClr val="E4E4FF"/>
              </a:gs>
              <a:gs pos="64999">
                <a:srgbClr val="C2C2FF"/>
              </a:gs>
              <a:gs pos="100000">
                <a:srgbClr val="A9A9FF"/>
              </a:gs>
            </a:gsLst>
            <a:lin ang="5400000" scaled="1"/>
          </a:gradFill>
          <a:ln w="9525">
            <a:solidFill>
              <a:srgbClr val="9393FC"/>
            </a:solidFill>
            <a:miter lim="800000"/>
            <a:headEnd/>
            <a:tailEnd/>
          </a:ln>
          <a:effectLst>
            <a:outerShdw blurRad="40000" dist="20000" dir="5400000" rotWithShape="0">
              <a:srgbClr val="000000">
                <a:alpha val="37999"/>
              </a:srgbClr>
            </a:outerShdw>
          </a:effectLst>
        </p:spPr>
        <p:txBody>
          <a:bodyPr wrap="square">
            <a:spAutoFit/>
          </a:bodyPr>
          <a:lstStyle>
            <a:lvl1pPr eaLnBrk="0" hangingPunct="0">
              <a:defRPr sz="2400">
                <a:solidFill>
                  <a:schemeClr val="tx1"/>
                </a:solidFill>
                <a:latin typeface="Arial" panose="020B0604020202020204" pitchFamily="34" charset="0"/>
                <a:ea typeface="ＭＳ Ｐゴシック" panose="020B0600070205080204" pitchFamily="34" charset="-128"/>
              </a:defRPr>
            </a:lvl1pPr>
            <a:lvl2pPr marL="37931725" indent="-37474525" eaLnBrk="0" hangingPunct="0">
              <a:defRPr sz="2400">
                <a:solidFill>
                  <a:schemeClr val="tx1"/>
                </a:solidFill>
                <a:latin typeface="Arial" panose="020B0604020202020204" pitchFamily="34" charset="0"/>
                <a:ea typeface="ＭＳ Ｐゴシック" panose="020B0600070205080204" pitchFamily="34" charset="-128"/>
              </a:defRPr>
            </a:lvl2pPr>
            <a:lvl3pPr eaLnBrk="0" hangingPunct="0">
              <a:defRPr sz="2400">
                <a:solidFill>
                  <a:schemeClr val="tx1"/>
                </a:solidFill>
                <a:latin typeface="Arial" panose="020B0604020202020204" pitchFamily="34" charset="0"/>
                <a:ea typeface="ＭＳ Ｐゴシック" panose="020B0600070205080204" pitchFamily="34" charset="-128"/>
              </a:defRPr>
            </a:lvl3pPr>
            <a:lvl4pPr eaLnBrk="0" hangingPunct="0">
              <a:defRPr sz="2400">
                <a:solidFill>
                  <a:schemeClr val="tx1"/>
                </a:solidFill>
                <a:latin typeface="Arial" panose="020B0604020202020204" pitchFamily="34" charset="0"/>
                <a:ea typeface="ＭＳ Ｐゴシック" panose="020B0600070205080204" pitchFamily="34" charset="-128"/>
              </a:defRPr>
            </a:lvl4pPr>
            <a:lvl5pPr eaLnBrk="0" hangingPunct="0">
              <a:defRPr sz="2400">
                <a:solidFill>
                  <a:schemeClr val="tx1"/>
                </a:solidFill>
                <a:latin typeface="Arial" panose="020B0604020202020204" pitchFamily="34" charset="0"/>
                <a:ea typeface="ＭＳ Ｐゴシック" panose="020B0600070205080204" pitchFamily="34" charset="-128"/>
              </a:defRPr>
            </a:lvl5pPr>
            <a:lvl6pPr marL="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9144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1371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18288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eaLnBrk="1" hangingPunct="1">
              <a:defRPr/>
            </a:pPr>
            <a:r>
              <a:rPr lang="en-US" altLang="en-US" sz="2800" b="1" dirty="0" err="1">
                <a:solidFill>
                  <a:srgbClr val="000000"/>
                </a:solidFill>
              </a:rPr>
              <a:t>Dysgwyr</a:t>
            </a:r>
            <a:r>
              <a:rPr lang="en-US" altLang="en-US" sz="2800" b="1" dirty="0">
                <a:solidFill>
                  <a:srgbClr val="000000"/>
                </a:solidFill>
              </a:rPr>
              <a:t>, </a:t>
            </a:r>
            <a:r>
              <a:rPr lang="en-US" altLang="en-US" sz="2800" b="1" dirty="0" err="1">
                <a:solidFill>
                  <a:srgbClr val="000000"/>
                </a:solidFill>
              </a:rPr>
              <a:t>uchelgeisiol</a:t>
            </a:r>
            <a:r>
              <a:rPr lang="en-US" altLang="en-US" sz="2800" b="1" dirty="0">
                <a:solidFill>
                  <a:srgbClr val="000000"/>
                </a:solidFill>
              </a:rPr>
              <a:t>, </a:t>
            </a:r>
            <a:r>
              <a:rPr lang="en-US" altLang="en-US" sz="2800" b="1" dirty="0" err="1">
                <a:solidFill>
                  <a:srgbClr val="000000"/>
                </a:solidFill>
              </a:rPr>
              <a:t>galluog</a:t>
            </a:r>
            <a:r>
              <a:rPr lang="en-US" altLang="en-US" sz="2800" b="1" dirty="0">
                <a:solidFill>
                  <a:srgbClr val="000000"/>
                </a:solidFill>
              </a:rPr>
              <a:t>,</a:t>
            </a:r>
            <a:r>
              <a:rPr lang="en-US" altLang="en-US" sz="2800" dirty="0">
                <a:solidFill>
                  <a:srgbClr val="000000"/>
                </a:solidFill>
              </a:rPr>
              <a:t> </a:t>
            </a:r>
            <a:r>
              <a:rPr lang="en-US" altLang="en-US" sz="2800" dirty="0" err="1">
                <a:solidFill>
                  <a:srgbClr val="000000"/>
                </a:solidFill>
              </a:rPr>
              <a:t>sy’n</a:t>
            </a:r>
            <a:r>
              <a:rPr lang="en-US" altLang="en-US" sz="2800" dirty="0">
                <a:solidFill>
                  <a:srgbClr val="000000"/>
                </a:solidFill>
              </a:rPr>
              <a:t> </a:t>
            </a:r>
            <a:r>
              <a:rPr lang="en-US" altLang="en-US" sz="2800" dirty="0" err="1">
                <a:solidFill>
                  <a:srgbClr val="000000"/>
                </a:solidFill>
              </a:rPr>
              <a:t>barod</a:t>
            </a:r>
            <a:r>
              <a:rPr lang="en-US" altLang="en-US" sz="2800" dirty="0">
                <a:solidFill>
                  <a:srgbClr val="000000"/>
                </a:solidFill>
              </a:rPr>
              <a:t> </a:t>
            </a:r>
            <a:r>
              <a:rPr lang="en-US" altLang="en-US" sz="2800" dirty="0" err="1">
                <a:solidFill>
                  <a:srgbClr val="000000"/>
                </a:solidFill>
              </a:rPr>
              <a:t>i</a:t>
            </a:r>
            <a:r>
              <a:rPr lang="en-US" altLang="en-US" sz="2800" dirty="0">
                <a:solidFill>
                  <a:srgbClr val="000000"/>
                </a:solidFill>
              </a:rPr>
              <a:t> </a:t>
            </a:r>
            <a:r>
              <a:rPr lang="en-US" altLang="en-US" sz="2800" dirty="0" err="1">
                <a:solidFill>
                  <a:srgbClr val="000000"/>
                </a:solidFill>
              </a:rPr>
              <a:t>ddysgu</a:t>
            </a:r>
            <a:r>
              <a:rPr lang="en-US" altLang="en-US" sz="2800" dirty="0">
                <a:solidFill>
                  <a:srgbClr val="000000"/>
                </a:solidFill>
              </a:rPr>
              <a:t> </a:t>
            </a:r>
            <a:r>
              <a:rPr lang="en-US" altLang="en-US" sz="2800" dirty="0" err="1">
                <a:solidFill>
                  <a:srgbClr val="000000"/>
                </a:solidFill>
              </a:rPr>
              <a:t>drwy</a:t>
            </a:r>
            <a:r>
              <a:rPr lang="en-US" altLang="en-US" sz="2800" dirty="0">
                <a:solidFill>
                  <a:srgbClr val="000000"/>
                </a:solidFill>
              </a:rPr>
              <a:t> </a:t>
            </a:r>
            <a:r>
              <a:rPr lang="en-US" altLang="en-US" sz="2800" dirty="0" err="1">
                <a:solidFill>
                  <a:srgbClr val="000000"/>
                </a:solidFill>
              </a:rPr>
              <a:t>gydol</a:t>
            </a:r>
            <a:r>
              <a:rPr lang="en-US" altLang="en-US" sz="2800" dirty="0">
                <a:solidFill>
                  <a:srgbClr val="000000"/>
                </a:solidFill>
              </a:rPr>
              <a:t> </a:t>
            </a:r>
            <a:r>
              <a:rPr lang="en-US" altLang="en-US" sz="2800" dirty="0" err="1">
                <a:solidFill>
                  <a:srgbClr val="000000"/>
                </a:solidFill>
              </a:rPr>
              <a:t>eu</a:t>
            </a:r>
            <a:r>
              <a:rPr lang="en-US" altLang="en-US" sz="2800" dirty="0">
                <a:solidFill>
                  <a:srgbClr val="000000"/>
                </a:solidFill>
              </a:rPr>
              <a:t> hoes. </a:t>
            </a:r>
          </a:p>
          <a:p>
            <a:pPr eaLnBrk="1" hangingPunct="1">
              <a:defRPr/>
            </a:pPr>
            <a:r>
              <a:rPr lang="en-US" altLang="en-US" sz="2800" b="1" dirty="0" err="1">
                <a:solidFill>
                  <a:srgbClr val="000000"/>
                </a:solidFill>
              </a:rPr>
              <a:t>Cyfranwyr</a:t>
            </a:r>
            <a:r>
              <a:rPr lang="en-US" altLang="en-US" sz="2800" b="1" dirty="0">
                <a:solidFill>
                  <a:srgbClr val="000000"/>
                </a:solidFill>
              </a:rPr>
              <a:t> </a:t>
            </a:r>
            <a:r>
              <a:rPr lang="en-US" altLang="en-US" sz="2800" b="1" dirty="0" err="1">
                <a:solidFill>
                  <a:srgbClr val="000000"/>
                </a:solidFill>
              </a:rPr>
              <a:t>mentrus</a:t>
            </a:r>
            <a:r>
              <a:rPr lang="en-US" altLang="en-US" sz="2800" b="1" dirty="0">
                <a:solidFill>
                  <a:srgbClr val="000000"/>
                </a:solidFill>
              </a:rPr>
              <a:t>, </a:t>
            </a:r>
            <a:r>
              <a:rPr lang="en-US" altLang="en-US" sz="2800" b="1" dirty="0" err="1">
                <a:solidFill>
                  <a:srgbClr val="000000"/>
                </a:solidFill>
              </a:rPr>
              <a:t>creadigol</a:t>
            </a:r>
            <a:r>
              <a:rPr lang="en-US" altLang="en-US" sz="2800" b="1" dirty="0">
                <a:solidFill>
                  <a:srgbClr val="000000"/>
                </a:solidFill>
              </a:rPr>
              <a:t>, </a:t>
            </a:r>
            <a:r>
              <a:rPr lang="en-US" altLang="en-US" sz="2800" dirty="0" err="1">
                <a:solidFill>
                  <a:srgbClr val="000000"/>
                </a:solidFill>
              </a:rPr>
              <a:t>sy’n</a:t>
            </a:r>
            <a:r>
              <a:rPr lang="en-US" altLang="en-US" sz="2800" dirty="0">
                <a:solidFill>
                  <a:srgbClr val="000000"/>
                </a:solidFill>
              </a:rPr>
              <a:t> </a:t>
            </a:r>
            <a:r>
              <a:rPr lang="en-US" altLang="en-US" sz="2800" dirty="0" err="1">
                <a:solidFill>
                  <a:srgbClr val="000000"/>
                </a:solidFill>
              </a:rPr>
              <a:t>barod</a:t>
            </a:r>
            <a:r>
              <a:rPr lang="en-US" altLang="en-US" sz="2800" dirty="0">
                <a:solidFill>
                  <a:srgbClr val="000000"/>
                </a:solidFill>
              </a:rPr>
              <a:t> </a:t>
            </a:r>
            <a:r>
              <a:rPr lang="en-US" altLang="en-US" sz="2800" dirty="0" err="1">
                <a:solidFill>
                  <a:srgbClr val="000000"/>
                </a:solidFill>
              </a:rPr>
              <a:t>i</a:t>
            </a:r>
            <a:r>
              <a:rPr lang="en-US" altLang="en-US" sz="2800" dirty="0">
                <a:solidFill>
                  <a:srgbClr val="000000"/>
                </a:solidFill>
              </a:rPr>
              <a:t> </a:t>
            </a:r>
            <a:r>
              <a:rPr lang="en-US" altLang="en-US" sz="2800" dirty="0" err="1">
                <a:solidFill>
                  <a:srgbClr val="000000"/>
                </a:solidFill>
              </a:rPr>
              <a:t>chwarae</a:t>
            </a:r>
            <a:r>
              <a:rPr lang="en-US" altLang="en-US" sz="2800" dirty="0">
                <a:solidFill>
                  <a:srgbClr val="000000"/>
                </a:solidFill>
              </a:rPr>
              <a:t> </a:t>
            </a:r>
            <a:r>
              <a:rPr lang="en-US" altLang="en-US" sz="2800" dirty="0" err="1">
                <a:solidFill>
                  <a:srgbClr val="000000"/>
                </a:solidFill>
              </a:rPr>
              <a:t>eu</a:t>
            </a:r>
            <a:r>
              <a:rPr lang="en-US" altLang="en-US" sz="2800" dirty="0">
                <a:solidFill>
                  <a:srgbClr val="000000"/>
                </a:solidFill>
              </a:rPr>
              <a:t> </a:t>
            </a:r>
            <a:r>
              <a:rPr lang="en-US" altLang="en-US" sz="2800" dirty="0" err="1">
                <a:solidFill>
                  <a:srgbClr val="000000"/>
                </a:solidFill>
              </a:rPr>
              <a:t>rhan</a:t>
            </a:r>
            <a:r>
              <a:rPr lang="en-US" altLang="en-US" sz="2800" dirty="0">
                <a:solidFill>
                  <a:srgbClr val="000000"/>
                </a:solidFill>
              </a:rPr>
              <a:t> </a:t>
            </a:r>
            <a:r>
              <a:rPr lang="en-US" altLang="en-US" sz="2800" dirty="0" err="1">
                <a:solidFill>
                  <a:srgbClr val="000000"/>
                </a:solidFill>
              </a:rPr>
              <a:t>yn</a:t>
            </a:r>
            <a:r>
              <a:rPr lang="en-US" altLang="en-US" sz="2800" dirty="0">
                <a:solidFill>
                  <a:srgbClr val="000000"/>
                </a:solidFill>
              </a:rPr>
              <a:t> </a:t>
            </a:r>
            <a:r>
              <a:rPr lang="en-US" altLang="en-US" sz="2800" dirty="0" err="1">
                <a:solidFill>
                  <a:srgbClr val="000000"/>
                </a:solidFill>
              </a:rPr>
              <a:t>llawn</a:t>
            </a:r>
            <a:r>
              <a:rPr lang="en-US" altLang="en-US" sz="2800" dirty="0">
                <a:solidFill>
                  <a:srgbClr val="000000"/>
                </a:solidFill>
              </a:rPr>
              <a:t> </a:t>
            </a:r>
            <a:r>
              <a:rPr lang="en-US" altLang="en-US" sz="2800" dirty="0" err="1">
                <a:solidFill>
                  <a:srgbClr val="000000"/>
                </a:solidFill>
              </a:rPr>
              <a:t>yn</a:t>
            </a:r>
            <a:r>
              <a:rPr lang="en-US" altLang="en-US" sz="2800" dirty="0">
                <a:solidFill>
                  <a:srgbClr val="000000"/>
                </a:solidFill>
              </a:rPr>
              <a:t> </a:t>
            </a:r>
            <a:r>
              <a:rPr lang="en-US" altLang="en-US" sz="2800" dirty="0" err="1">
                <a:solidFill>
                  <a:srgbClr val="000000"/>
                </a:solidFill>
              </a:rPr>
              <a:t>eu</a:t>
            </a:r>
            <a:r>
              <a:rPr lang="en-US" altLang="en-US" sz="2800" dirty="0">
                <a:solidFill>
                  <a:srgbClr val="000000"/>
                </a:solidFill>
              </a:rPr>
              <a:t> </a:t>
            </a:r>
            <a:r>
              <a:rPr lang="en-US" altLang="en-US" sz="2800" dirty="0" err="1">
                <a:solidFill>
                  <a:srgbClr val="000000"/>
                </a:solidFill>
              </a:rPr>
              <a:t>bywyd</a:t>
            </a:r>
            <a:r>
              <a:rPr lang="en-US" altLang="en-US" sz="2800" dirty="0">
                <a:solidFill>
                  <a:srgbClr val="000000"/>
                </a:solidFill>
              </a:rPr>
              <a:t> </a:t>
            </a:r>
            <a:r>
              <a:rPr lang="en-US" altLang="en-US" sz="2800" dirty="0" err="1">
                <a:solidFill>
                  <a:srgbClr val="000000"/>
                </a:solidFill>
              </a:rPr>
              <a:t>a’u</a:t>
            </a:r>
            <a:r>
              <a:rPr lang="en-US" altLang="en-US" sz="2800" dirty="0">
                <a:solidFill>
                  <a:srgbClr val="000000"/>
                </a:solidFill>
              </a:rPr>
              <a:t> </a:t>
            </a:r>
            <a:r>
              <a:rPr lang="en-US" altLang="en-US" sz="2800" dirty="0" err="1">
                <a:solidFill>
                  <a:srgbClr val="000000"/>
                </a:solidFill>
              </a:rPr>
              <a:t>gwaith</a:t>
            </a:r>
            <a:r>
              <a:rPr lang="en-US" altLang="en-US" sz="2800" dirty="0">
                <a:solidFill>
                  <a:srgbClr val="000000"/>
                </a:solidFill>
              </a:rPr>
              <a:t>. </a:t>
            </a:r>
          </a:p>
          <a:p>
            <a:pPr eaLnBrk="1" hangingPunct="1">
              <a:defRPr/>
            </a:pPr>
            <a:r>
              <a:rPr lang="en-US" altLang="en-US" sz="2800" b="1" dirty="0" err="1">
                <a:solidFill>
                  <a:srgbClr val="000000"/>
                </a:solidFill>
              </a:rPr>
              <a:t>Dinasyddion</a:t>
            </a:r>
            <a:r>
              <a:rPr lang="en-US" altLang="en-US" sz="2800" b="1" dirty="0">
                <a:solidFill>
                  <a:srgbClr val="000000"/>
                </a:solidFill>
              </a:rPr>
              <a:t> </a:t>
            </a:r>
            <a:r>
              <a:rPr lang="en-US" altLang="en-US" sz="2800" b="1" dirty="0" err="1">
                <a:solidFill>
                  <a:srgbClr val="000000"/>
                </a:solidFill>
              </a:rPr>
              <a:t>egwyddorol</a:t>
            </a:r>
            <a:r>
              <a:rPr lang="en-US" altLang="en-US" sz="2800" b="1" dirty="0">
                <a:solidFill>
                  <a:srgbClr val="000000"/>
                </a:solidFill>
              </a:rPr>
              <a:t>, </a:t>
            </a:r>
            <a:r>
              <a:rPr lang="en-US" altLang="en-US" sz="2800" b="1" dirty="0" err="1">
                <a:solidFill>
                  <a:srgbClr val="000000"/>
                </a:solidFill>
              </a:rPr>
              <a:t>gwybodus</a:t>
            </a:r>
            <a:r>
              <a:rPr lang="en-US" altLang="en-US" sz="2800" b="1" dirty="0">
                <a:solidFill>
                  <a:srgbClr val="000000"/>
                </a:solidFill>
              </a:rPr>
              <a:t>, </a:t>
            </a:r>
            <a:r>
              <a:rPr lang="en-US" altLang="en-US" sz="2800" dirty="0" err="1">
                <a:solidFill>
                  <a:srgbClr val="000000"/>
                </a:solidFill>
              </a:rPr>
              <a:t>sy’n</a:t>
            </a:r>
            <a:r>
              <a:rPr lang="en-US" altLang="en-US" sz="2800" dirty="0">
                <a:solidFill>
                  <a:srgbClr val="000000"/>
                </a:solidFill>
              </a:rPr>
              <a:t> </a:t>
            </a:r>
            <a:r>
              <a:rPr lang="en-US" altLang="en-US" sz="2800" dirty="0" err="1">
                <a:solidFill>
                  <a:srgbClr val="000000"/>
                </a:solidFill>
              </a:rPr>
              <a:t>barod</a:t>
            </a:r>
            <a:r>
              <a:rPr lang="en-US" altLang="en-US" sz="2800" dirty="0">
                <a:solidFill>
                  <a:srgbClr val="000000"/>
                </a:solidFill>
              </a:rPr>
              <a:t> </a:t>
            </a:r>
            <a:r>
              <a:rPr lang="en-US" altLang="en-US" sz="2800" dirty="0" err="1">
                <a:solidFill>
                  <a:srgbClr val="000000"/>
                </a:solidFill>
              </a:rPr>
              <a:t>i</a:t>
            </a:r>
            <a:r>
              <a:rPr lang="en-US" altLang="en-US" sz="2800" dirty="0">
                <a:solidFill>
                  <a:srgbClr val="000000"/>
                </a:solidFill>
              </a:rPr>
              <a:t> </a:t>
            </a:r>
            <a:r>
              <a:rPr lang="en-US" altLang="en-US" sz="2800" dirty="0" err="1">
                <a:solidFill>
                  <a:srgbClr val="000000"/>
                </a:solidFill>
              </a:rPr>
              <a:t>fod</a:t>
            </a:r>
            <a:r>
              <a:rPr lang="en-US" altLang="en-US" sz="2800" dirty="0">
                <a:solidFill>
                  <a:srgbClr val="000000"/>
                </a:solidFill>
              </a:rPr>
              <a:t> </a:t>
            </a:r>
            <a:r>
              <a:rPr lang="en-US" altLang="en-US" sz="2800" dirty="0" err="1">
                <a:solidFill>
                  <a:srgbClr val="000000"/>
                </a:solidFill>
              </a:rPr>
              <a:t>yn</a:t>
            </a:r>
            <a:r>
              <a:rPr lang="en-US" altLang="en-US" sz="2800" dirty="0">
                <a:solidFill>
                  <a:srgbClr val="000000"/>
                </a:solidFill>
              </a:rPr>
              <a:t> </a:t>
            </a:r>
            <a:r>
              <a:rPr lang="en-US" altLang="en-US" sz="2800" dirty="0" err="1">
                <a:solidFill>
                  <a:srgbClr val="000000"/>
                </a:solidFill>
              </a:rPr>
              <a:t>ddinasyddion</a:t>
            </a:r>
            <a:r>
              <a:rPr lang="en-US" altLang="en-US" sz="2800" dirty="0">
                <a:solidFill>
                  <a:srgbClr val="000000"/>
                </a:solidFill>
              </a:rPr>
              <a:t> </a:t>
            </a:r>
            <a:r>
              <a:rPr lang="en-US" altLang="en-US" sz="2800" dirty="0" err="1">
                <a:solidFill>
                  <a:srgbClr val="000000"/>
                </a:solidFill>
              </a:rPr>
              <a:t>i</a:t>
            </a:r>
            <a:r>
              <a:rPr lang="en-US" altLang="en-US" sz="2800" dirty="0">
                <a:solidFill>
                  <a:srgbClr val="000000"/>
                </a:solidFill>
              </a:rPr>
              <a:t> </a:t>
            </a:r>
            <a:r>
              <a:rPr lang="en-US" altLang="en-US" sz="2800" dirty="0" err="1">
                <a:solidFill>
                  <a:srgbClr val="000000"/>
                </a:solidFill>
              </a:rPr>
              <a:t>Gymru</a:t>
            </a:r>
            <a:r>
              <a:rPr lang="en-US" altLang="en-US" sz="2800" dirty="0">
                <a:solidFill>
                  <a:srgbClr val="000000"/>
                </a:solidFill>
              </a:rPr>
              <a:t> </a:t>
            </a:r>
            <a:r>
              <a:rPr lang="en-US" altLang="en-US" sz="2800" dirty="0" err="1">
                <a:solidFill>
                  <a:srgbClr val="000000"/>
                </a:solidFill>
              </a:rPr>
              <a:t>a’r</a:t>
            </a:r>
            <a:r>
              <a:rPr lang="en-US" altLang="en-US" sz="2800" dirty="0">
                <a:solidFill>
                  <a:srgbClr val="000000"/>
                </a:solidFill>
              </a:rPr>
              <a:t> </a:t>
            </a:r>
            <a:r>
              <a:rPr lang="en-US" altLang="en-US" sz="2800" dirty="0" err="1">
                <a:solidFill>
                  <a:srgbClr val="000000"/>
                </a:solidFill>
              </a:rPr>
              <a:t>byd</a:t>
            </a:r>
            <a:r>
              <a:rPr lang="en-US" altLang="en-US" sz="2800" dirty="0">
                <a:solidFill>
                  <a:srgbClr val="000000"/>
                </a:solidFill>
              </a:rPr>
              <a:t>.</a:t>
            </a:r>
          </a:p>
          <a:p>
            <a:pPr eaLnBrk="1" hangingPunct="1">
              <a:defRPr/>
            </a:pPr>
            <a:r>
              <a:rPr lang="en-US" altLang="en-US" sz="2800" b="1" dirty="0" err="1">
                <a:solidFill>
                  <a:srgbClr val="000000"/>
                </a:solidFill>
              </a:rPr>
              <a:t>Unigolion</a:t>
            </a:r>
            <a:r>
              <a:rPr lang="en-US" altLang="en-US" sz="2800" b="1" dirty="0">
                <a:solidFill>
                  <a:srgbClr val="000000"/>
                </a:solidFill>
              </a:rPr>
              <a:t> </a:t>
            </a:r>
            <a:r>
              <a:rPr lang="en-US" altLang="en-US" sz="2800" b="1" dirty="0" err="1">
                <a:solidFill>
                  <a:srgbClr val="000000"/>
                </a:solidFill>
              </a:rPr>
              <a:t>iach</a:t>
            </a:r>
            <a:r>
              <a:rPr lang="en-US" altLang="en-US" sz="2800" b="1" dirty="0">
                <a:solidFill>
                  <a:srgbClr val="000000"/>
                </a:solidFill>
              </a:rPr>
              <a:t>, </a:t>
            </a:r>
            <a:r>
              <a:rPr lang="en-US" altLang="en-US" sz="2800" b="1" dirty="0" err="1">
                <a:solidFill>
                  <a:srgbClr val="000000"/>
                </a:solidFill>
              </a:rPr>
              <a:t>hyderus</a:t>
            </a:r>
            <a:r>
              <a:rPr lang="en-US" altLang="en-US" sz="2800" b="1" dirty="0">
                <a:solidFill>
                  <a:srgbClr val="000000"/>
                </a:solidFill>
              </a:rPr>
              <a:t>, </a:t>
            </a:r>
            <a:r>
              <a:rPr lang="en-US" altLang="en-US" sz="2800" dirty="0" err="1">
                <a:solidFill>
                  <a:srgbClr val="000000"/>
                </a:solidFill>
              </a:rPr>
              <a:t>sy’n</a:t>
            </a:r>
            <a:r>
              <a:rPr lang="en-US" altLang="en-US" sz="2800" dirty="0">
                <a:solidFill>
                  <a:srgbClr val="000000"/>
                </a:solidFill>
              </a:rPr>
              <a:t> </a:t>
            </a:r>
            <a:r>
              <a:rPr lang="en-US" altLang="en-US" sz="2800" dirty="0" err="1">
                <a:solidFill>
                  <a:srgbClr val="000000"/>
                </a:solidFill>
              </a:rPr>
              <a:t>barod</a:t>
            </a:r>
            <a:r>
              <a:rPr lang="en-US" altLang="en-US" sz="2800" dirty="0">
                <a:solidFill>
                  <a:srgbClr val="000000"/>
                </a:solidFill>
              </a:rPr>
              <a:t> </a:t>
            </a:r>
            <a:r>
              <a:rPr lang="en-US" altLang="en-US" sz="2800" dirty="0" err="1">
                <a:solidFill>
                  <a:srgbClr val="000000"/>
                </a:solidFill>
              </a:rPr>
              <a:t>i</a:t>
            </a:r>
            <a:r>
              <a:rPr lang="en-US" altLang="en-US" sz="2800" dirty="0">
                <a:solidFill>
                  <a:srgbClr val="000000"/>
                </a:solidFill>
              </a:rPr>
              <a:t> </a:t>
            </a:r>
            <a:r>
              <a:rPr lang="en-US" altLang="en-US" sz="2800" dirty="0" err="1">
                <a:solidFill>
                  <a:srgbClr val="000000"/>
                </a:solidFill>
              </a:rPr>
              <a:t>fyw</a:t>
            </a:r>
            <a:r>
              <a:rPr lang="en-US" altLang="en-US" sz="2800" dirty="0">
                <a:solidFill>
                  <a:srgbClr val="000000"/>
                </a:solidFill>
              </a:rPr>
              <a:t> </a:t>
            </a:r>
            <a:r>
              <a:rPr lang="en-US" altLang="en-US" sz="2800" dirty="0" err="1">
                <a:solidFill>
                  <a:srgbClr val="000000"/>
                </a:solidFill>
              </a:rPr>
              <a:t>bywyd</a:t>
            </a:r>
            <a:r>
              <a:rPr lang="en-US" altLang="en-US" sz="2800" dirty="0">
                <a:solidFill>
                  <a:srgbClr val="000000"/>
                </a:solidFill>
              </a:rPr>
              <a:t> </a:t>
            </a:r>
            <a:r>
              <a:rPr lang="en-US" altLang="en-US" sz="2800" dirty="0" err="1">
                <a:solidFill>
                  <a:srgbClr val="000000"/>
                </a:solidFill>
              </a:rPr>
              <a:t>gan</a:t>
            </a:r>
            <a:r>
              <a:rPr lang="en-US" altLang="en-US" sz="2800" dirty="0">
                <a:solidFill>
                  <a:srgbClr val="000000"/>
                </a:solidFill>
              </a:rPr>
              <a:t> </a:t>
            </a:r>
            <a:r>
              <a:rPr lang="en-US" altLang="en-US" sz="2800" dirty="0" err="1">
                <a:solidFill>
                  <a:srgbClr val="000000"/>
                </a:solidFill>
              </a:rPr>
              <a:t>wireddu</a:t>
            </a:r>
            <a:r>
              <a:rPr lang="en-US" altLang="en-US" sz="2800" dirty="0">
                <a:solidFill>
                  <a:srgbClr val="000000"/>
                </a:solidFill>
              </a:rPr>
              <a:t> </a:t>
            </a:r>
            <a:r>
              <a:rPr lang="en-US" altLang="en-US" sz="2800" dirty="0" err="1">
                <a:solidFill>
                  <a:srgbClr val="000000"/>
                </a:solidFill>
              </a:rPr>
              <a:t>eu</a:t>
            </a:r>
            <a:r>
              <a:rPr lang="en-US" altLang="en-US" sz="2800" dirty="0">
                <a:solidFill>
                  <a:srgbClr val="000000"/>
                </a:solidFill>
              </a:rPr>
              <a:t> </a:t>
            </a:r>
            <a:r>
              <a:rPr lang="en-US" altLang="en-US" sz="2800" dirty="0" err="1">
                <a:solidFill>
                  <a:srgbClr val="000000"/>
                </a:solidFill>
              </a:rPr>
              <a:t>dyheadau</a:t>
            </a:r>
            <a:r>
              <a:rPr lang="en-US" altLang="en-US" sz="2800" dirty="0">
                <a:solidFill>
                  <a:srgbClr val="000000"/>
                </a:solidFill>
              </a:rPr>
              <a:t> </a:t>
            </a:r>
            <a:r>
              <a:rPr lang="en-US" altLang="en-US" sz="2800" dirty="0" err="1">
                <a:solidFill>
                  <a:srgbClr val="000000"/>
                </a:solidFill>
              </a:rPr>
              <a:t>fel</a:t>
            </a:r>
            <a:r>
              <a:rPr lang="en-US" altLang="en-US" sz="2800" dirty="0">
                <a:solidFill>
                  <a:srgbClr val="000000"/>
                </a:solidFill>
              </a:rPr>
              <a:t> </a:t>
            </a:r>
            <a:r>
              <a:rPr lang="en-US" altLang="en-US" sz="2800" dirty="0" err="1">
                <a:solidFill>
                  <a:srgbClr val="000000"/>
                </a:solidFill>
              </a:rPr>
              <a:t>aelodau</a:t>
            </a:r>
            <a:r>
              <a:rPr lang="en-US" altLang="en-US" sz="2800" dirty="0">
                <a:solidFill>
                  <a:srgbClr val="000000"/>
                </a:solidFill>
              </a:rPr>
              <a:t> </a:t>
            </a:r>
            <a:r>
              <a:rPr lang="en-US" altLang="en-US" sz="2800" dirty="0" err="1">
                <a:solidFill>
                  <a:srgbClr val="000000"/>
                </a:solidFill>
              </a:rPr>
              <a:t>gwerthfawr</a:t>
            </a:r>
            <a:r>
              <a:rPr lang="en-US" altLang="en-US" sz="2800" dirty="0">
                <a:solidFill>
                  <a:srgbClr val="000000"/>
                </a:solidFill>
              </a:rPr>
              <a:t> o </a:t>
            </a:r>
            <a:r>
              <a:rPr lang="en-US" altLang="en-US" sz="2800" dirty="0" err="1">
                <a:solidFill>
                  <a:srgbClr val="000000"/>
                </a:solidFill>
              </a:rPr>
              <a:t>gymdeithas</a:t>
            </a:r>
            <a:r>
              <a:rPr lang="en-US" altLang="en-US" sz="2800" dirty="0">
                <a:solidFill>
                  <a:srgbClr val="000000"/>
                </a:solidFill>
              </a:rPr>
              <a:t>.</a:t>
            </a:r>
          </a:p>
        </p:txBody>
      </p:sp>
    </p:spTree>
    <p:extLst>
      <p:ext uri="{BB962C8B-B14F-4D97-AF65-F5344CB8AC3E}">
        <p14:creationId xmlns:p14="http://schemas.microsoft.com/office/powerpoint/2010/main" val="754885908"/>
      </p:ext>
    </p:extLst>
  </p:cSld>
  <p:clrMapOvr>
    <a:masterClrMapping/>
  </p:clrMapOvr>
  <p:transition>
    <p:dissolv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err="1" smtClean="0"/>
              <a:t>Lles</a:t>
            </a:r>
            <a:r>
              <a:rPr lang="en-US" dirty="0" smtClean="0"/>
              <a:t> </a:t>
            </a:r>
            <a:r>
              <a:rPr lang="en-US" dirty="0" err="1" smtClean="0"/>
              <a:t>ym</a:t>
            </a:r>
            <a:r>
              <a:rPr lang="en-US" dirty="0" smtClean="0"/>
              <a:t> </a:t>
            </a:r>
            <a:r>
              <a:rPr lang="en-US" dirty="0" err="1" smtClean="0"/>
              <a:t>myd</a:t>
            </a:r>
            <a:r>
              <a:rPr lang="en-US" dirty="0" smtClean="0"/>
              <a:t> </a:t>
            </a:r>
            <a:r>
              <a:rPr lang="en-US" dirty="0" err="1" smtClean="0"/>
              <a:t>addysg</a:t>
            </a:r>
            <a:endParaRPr lang="en-US" dirty="0"/>
          </a:p>
        </p:txBody>
      </p:sp>
      <p:sp>
        <p:nvSpPr>
          <p:cNvPr id="6" name="Content Placeholder 5"/>
          <p:cNvSpPr>
            <a:spLocks noGrp="1"/>
          </p:cNvSpPr>
          <p:nvPr>
            <p:ph sz="half" idx="2"/>
          </p:nvPr>
        </p:nvSpPr>
        <p:spPr>
          <a:xfrm>
            <a:off x="251520" y="1600200"/>
            <a:ext cx="8435280" cy="4525963"/>
          </a:xfrm>
        </p:spPr>
        <p:txBody>
          <a:bodyPr/>
          <a:lstStyle/>
          <a:p>
            <a:r>
              <a:rPr lang="en-US" dirty="0" err="1" smtClean="0"/>
              <a:t>Deddf</a:t>
            </a:r>
            <a:r>
              <a:rPr lang="en-US" dirty="0" smtClean="0"/>
              <a:t> </a:t>
            </a:r>
            <a:r>
              <a:rPr lang="en-US" dirty="0" err="1" smtClean="0"/>
              <a:t>Llesiant</a:t>
            </a:r>
            <a:r>
              <a:rPr lang="en-US" dirty="0" smtClean="0"/>
              <a:t>  </a:t>
            </a:r>
            <a:r>
              <a:rPr lang="en-US" dirty="0" err="1" smtClean="0"/>
              <a:t>Cenedlaethau’r</a:t>
            </a:r>
            <a:r>
              <a:rPr lang="en-US" dirty="0" smtClean="0"/>
              <a:t> </a:t>
            </a:r>
            <a:r>
              <a:rPr lang="en-US" dirty="0" err="1" smtClean="0"/>
              <a:t>Dyfodol</a:t>
            </a:r>
            <a:r>
              <a:rPr lang="en-US" dirty="0" smtClean="0"/>
              <a:t> (</a:t>
            </a:r>
            <a:r>
              <a:rPr lang="en-US" dirty="0" err="1" smtClean="0"/>
              <a:t>Cymru</a:t>
            </a:r>
            <a:r>
              <a:rPr lang="en-US" dirty="0" smtClean="0"/>
              <a:t>) 2015</a:t>
            </a:r>
            <a:endParaRPr lang="en-US" dirty="0"/>
          </a:p>
        </p:txBody>
      </p:sp>
      <p:pic>
        <p:nvPicPr>
          <p:cNvPr id="8" name="Picture 5"/>
          <p:cNvPicPr>
            <a:picLocks noChangeAspect="1"/>
          </p:cNvPicPr>
          <p:nvPr/>
        </p:nvPicPr>
        <p:blipFill>
          <a:blip r:embed="rId2"/>
          <a:srcRect/>
          <a:stretch>
            <a:fillRect/>
          </a:stretch>
        </p:blipFill>
        <p:spPr bwMode="auto">
          <a:xfrm>
            <a:off x="3036440" y="2852935"/>
            <a:ext cx="3551783" cy="3551783"/>
          </a:xfrm>
          <a:prstGeom prst="rect">
            <a:avLst/>
          </a:prstGeom>
          <a:noFill/>
          <a:ln w="9525">
            <a:noFill/>
            <a:miter lim="800000"/>
            <a:headEnd/>
            <a:tailEnd/>
          </a:ln>
        </p:spPr>
      </p:pic>
    </p:spTree>
    <p:extLst>
      <p:ext uri="{BB962C8B-B14F-4D97-AF65-F5344CB8AC3E}">
        <p14:creationId xmlns:p14="http://schemas.microsoft.com/office/powerpoint/2010/main" val="1065387226"/>
      </p:ext>
    </p:extLst>
  </p:cSld>
  <p:clrMapOvr>
    <a:masterClrMapping/>
  </p:clrMapOvr>
  <p:transition>
    <p:dissolve/>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485900" y="857250"/>
            <a:ext cx="6172200" cy="857250"/>
          </a:xfrm>
        </p:spPr>
        <p:txBody>
          <a:bodyPr/>
          <a:lstStyle/>
          <a:p>
            <a:r>
              <a:rPr lang="en-US" altLang="en-US"/>
              <a:t>7 NOD LLESIANT</a:t>
            </a:r>
          </a:p>
        </p:txBody>
      </p:sp>
      <p:pic>
        <p:nvPicPr>
          <p:cNvPr id="24579"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87624" y="980728"/>
            <a:ext cx="7056784" cy="6109866"/>
          </a:xfrm>
        </p:spPr>
      </p:pic>
    </p:spTree>
    <p:extLst>
      <p:ext uri="{BB962C8B-B14F-4D97-AF65-F5344CB8AC3E}">
        <p14:creationId xmlns:p14="http://schemas.microsoft.com/office/powerpoint/2010/main" val="1353735671"/>
      </p:ext>
    </p:extLst>
  </p:cSld>
  <p:clrMapOvr>
    <a:masterClrMapping/>
  </p:clrMapOvr>
  <p:transition>
    <p:dissolve/>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467544" y="332656"/>
            <a:ext cx="8229600" cy="5904656"/>
          </a:xfrm>
          <a:prstGeom prst="rect">
            <a:avLst/>
          </a:prstGeom>
        </p:spPr>
        <p:txBody>
          <a:bodyPr>
            <a:normAutofit/>
          </a:bodyPr>
          <a:lstStyle/>
          <a:p>
            <a:pPr marL="0" indent="0" algn="ctr">
              <a:buNone/>
            </a:pPr>
            <a:r>
              <a:rPr lang="en-GB" sz="4400" dirty="0" smtClean="0"/>
              <a:t>PAM </a:t>
            </a:r>
            <a:r>
              <a:rPr lang="en-GB" sz="4400" dirty="0" err="1" smtClean="0"/>
              <a:t>addysgu</a:t>
            </a:r>
            <a:r>
              <a:rPr lang="en-GB" sz="4400" dirty="0" smtClean="0"/>
              <a:t> LLES?</a:t>
            </a:r>
            <a:endParaRPr lang="en-GB" sz="4400" dirty="0"/>
          </a:p>
          <a:p>
            <a:pPr marL="0" indent="0" algn="ctr">
              <a:buNone/>
            </a:pPr>
            <a:endParaRPr lang="en-GB" sz="4400" dirty="0"/>
          </a:p>
          <a:p>
            <a:pPr marL="0" indent="0" algn="ctr">
              <a:buNone/>
            </a:pPr>
            <a:endParaRPr lang="en-GB" sz="4400" dirty="0"/>
          </a:p>
          <a:p>
            <a:pPr marL="0" indent="0" algn="ctr">
              <a:buNone/>
            </a:pPr>
            <a:endParaRPr lang="en-GB" sz="4400" dirty="0"/>
          </a:p>
          <a:p>
            <a:pPr marL="0" indent="0" algn="ctr">
              <a:buNone/>
            </a:pPr>
            <a:endParaRPr lang="en-GB" sz="4400" dirty="0"/>
          </a:p>
          <a:p>
            <a:pPr marL="0" indent="0" algn="ctr">
              <a:buNone/>
            </a:pPr>
            <a:r>
              <a:rPr lang="en-GB" sz="4400" dirty="0" err="1"/>
              <a:t>Sut</a:t>
            </a:r>
            <a:r>
              <a:rPr lang="en-GB" sz="4400" dirty="0"/>
              <a:t> </a:t>
            </a:r>
            <a:r>
              <a:rPr lang="en-GB" sz="4400" dirty="0" err="1"/>
              <a:t>mae</a:t>
            </a:r>
            <a:r>
              <a:rPr lang="en-GB" sz="4400" dirty="0"/>
              <a:t> </a:t>
            </a:r>
            <a:r>
              <a:rPr lang="en-GB" sz="4400" dirty="0" err="1"/>
              <a:t>hyn</a:t>
            </a:r>
            <a:r>
              <a:rPr lang="en-GB" sz="4400" dirty="0"/>
              <a:t> </a:t>
            </a:r>
            <a:r>
              <a:rPr lang="en-GB" sz="4400" dirty="0" err="1" smtClean="0"/>
              <a:t>oll</a:t>
            </a:r>
            <a:r>
              <a:rPr lang="en-GB" sz="4400" dirty="0" smtClean="0"/>
              <a:t> </a:t>
            </a:r>
            <a:r>
              <a:rPr lang="en-GB" sz="4400" dirty="0" err="1"/>
              <a:t>yn</a:t>
            </a:r>
            <a:r>
              <a:rPr lang="en-GB" sz="4400" dirty="0"/>
              <a:t> </a:t>
            </a:r>
            <a:r>
              <a:rPr lang="en-GB" sz="4400" dirty="0" err="1"/>
              <a:t>berthnasol</a:t>
            </a:r>
            <a:r>
              <a:rPr lang="en-GB" sz="4400" dirty="0"/>
              <a:t> </a:t>
            </a:r>
            <a:r>
              <a:rPr lang="en-GB" sz="4400" dirty="0" err="1"/>
              <a:t>i’r</a:t>
            </a:r>
            <a:r>
              <a:rPr lang="en-GB" sz="4400" dirty="0"/>
              <a:t> </a:t>
            </a:r>
            <a:r>
              <a:rPr lang="en-GB" sz="4400" dirty="0" smtClean="0"/>
              <a:t>DYNIAETHAU?</a:t>
            </a:r>
            <a:endParaRPr lang="en-GB" sz="4400" dirty="0"/>
          </a:p>
        </p:txBody>
      </p:sp>
      <p:pic>
        <p:nvPicPr>
          <p:cNvPr id="4" name="Picture 3"/>
          <p:cNvPicPr>
            <a:picLocks noChangeAspect="1"/>
          </p:cNvPicPr>
          <p:nvPr/>
        </p:nvPicPr>
        <p:blipFill>
          <a:blip r:embed="rId2"/>
          <a:stretch>
            <a:fillRect/>
          </a:stretch>
        </p:blipFill>
        <p:spPr>
          <a:xfrm>
            <a:off x="1547664" y="1556792"/>
            <a:ext cx="5642901" cy="2824214"/>
          </a:xfrm>
          <a:prstGeom prst="rect">
            <a:avLst/>
          </a:prstGeom>
        </p:spPr>
      </p:pic>
    </p:spTree>
    <p:extLst>
      <p:ext uri="{BB962C8B-B14F-4D97-AF65-F5344CB8AC3E}">
        <p14:creationId xmlns:p14="http://schemas.microsoft.com/office/powerpoint/2010/main" val="1802978975"/>
      </p:ext>
    </p:extLst>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Beth </a:t>
            </a:r>
            <a:r>
              <a:rPr lang="en-GB" dirty="0" err="1" smtClean="0">
                <a:solidFill>
                  <a:srgbClr val="7030A0"/>
                </a:solidFill>
              </a:rPr>
              <a:t>sy’n</a:t>
            </a:r>
            <a:r>
              <a:rPr lang="en-GB" dirty="0" smtClean="0">
                <a:solidFill>
                  <a:srgbClr val="7030A0"/>
                </a:solidFill>
              </a:rPr>
              <a:t> </a:t>
            </a:r>
            <a:r>
              <a:rPr lang="en-GB" dirty="0" err="1" smtClean="0">
                <a:solidFill>
                  <a:srgbClr val="7030A0"/>
                </a:solidFill>
              </a:rPr>
              <a:t>gwneud</a:t>
            </a:r>
            <a:r>
              <a:rPr lang="en-GB" dirty="0" smtClean="0">
                <a:solidFill>
                  <a:srgbClr val="7030A0"/>
                </a:solidFill>
              </a:rPr>
              <a:t> chi </a:t>
            </a:r>
            <a:r>
              <a:rPr lang="en-GB" dirty="0" err="1" smtClean="0">
                <a:solidFill>
                  <a:srgbClr val="7030A0"/>
                </a:solidFill>
              </a:rPr>
              <a:t>yn</a:t>
            </a:r>
            <a:r>
              <a:rPr lang="en-GB" dirty="0" smtClean="0">
                <a:solidFill>
                  <a:srgbClr val="7030A0"/>
                </a:solidFill>
              </a:rPr>
              <a:t> Chi?</a:t>
            </a:r>
            <a:endParaRPr lang="en-US" dirty="0">
              <a:solidFill>
                <a:srgbClr val="7030A0"/>
              </a:solidFill>
            </a:endParaRPr>
          </a:p>
        </p:txBody>
      </p:sp>
      <p:sp>
        <p:nvSpPr>
          <p:cNvPr id="3" name="Content Placeholder 2"/>
          <p:cNvSpPr>
            <a:spLocks noGrp="1"/>
          </p:cNvSpPr>
          <p:nvPr>
            <p:ph idx="1"/>
          </p:nvPr>
        </p:nvSpPr>
        <p:spPr/>
        <p:txBody>
          <a:bodyPr>
            <a:normAutofit fontScale="92500" lnSpcReduction="10000"/>
          </a:bodyPr>
          <a:lstStyle/>
          <a:p>
            <a:r>
              <a:rPr lang="en-GB" i="1" dirty="0" smtClean="0">
                <a:latin typeface="Calibri" pitchFamily="34" charset="0"/>
              </a:rPr>
              <a:t>Ontology explores the concept of existence.  It attempts to categorise things in order to gain understanding and commonality.  It seeks to find the fundamental aspects of existence and define what it means to be.</a:t>
            </a:r>
          </a:p>
          <a:p>
            <a:pPr>
              <a:buNone/>
            </a:pPr>
            <a:r>
              <a:rPr lang="en-GB" dirty="0" err="1" smtClean="0">
                <a:latin typeface="Calibri" pitchFamily="34" charset="0"/>
              </a:rPr>
              <a:t>Mae’r</a:t>
            </a:r>
            <a:r>
              <a:rPr lang="en-GB" dirty="0" smtClean="0">
                <a:latin typeface="Calibri" pitchFamily="34" charset="0"/>
              </a:rPr>
              <a:t> </a:t>
            </a:r>
            <a:r>
              <a:rPr lang="en-GB" dirty="0" err="1" smtClean="0">
                <a:latin typeface="Calibri" pitchFamily="34" charset="0"/>
              </a:rPr>
              <a:t>fframwaith</a:t>
            </a:r>
            <a:r>
              <a:rPr lang="en-GB" dirty="0" smtClean="0">
                <a:latin typeface="Calibri" pitchFamily="34" charset="0"/>
              </a:rPr>
              <a:t> </a:t>
            </a:r>
            <a:r>
              <a:rPr lang="en-GB" dirty="0" err="1" smtClean="0">
                <a:latin typeface="Calibri" pitchFamily="34" charset="0"/>
              </a:rPr>
              <a:t>ABCh</a:t>
            </a:r>
            <a:r>
              <a:rPr lang="en-GB" dirty="0" smtClean="0">
                <a:latin typeface="Calibri" pitchFamily="34" charset="0"/>
              </a:rPr>
              <a:t> </a:t>
            </a:r>
            <a:r>
              <a:rPr lang="en-GB" dirty="0" err="1" smtClean="0">
                <a:latin typeface="Calibri" pitchFamily="34" charset="0"/>
              </a:rPr>
              <a:t>yn</a:t>
            </a:r>
            <a:r>
              <a:rPr lang="en-GB" dirty="0" smtClean="0">
                <a:latin typeface="Calibri" pitchFamily="34" charset="0"/>
              </a:rPr>
              <a:t> </a:t>
            </a:r>
            <a:r>
              <a:rPr lang="en-GB" dirty="0" err="1" smtClean="0">
                <a:latin typeface="Calibri" pitchFamily="34" charset="0"/>
              </a:rPr>
              <a:t>ceisio</a:t>
            </a:r>
            <a:r>
              <a:rPr lang="en-GB" dirty="0" smtClean="0">
                <a:latin typeface="Calibri" pitchFamily="34" charset="0"/>
              </a:rPr>
              <a:t> </a:t>
            </a:r>
            <a:r>
              <a:rPr lang="en-GB" dirty="0" err="1" smtClean="0">
                <a:latin typeface="Calibri" pitchFamily="34" charset="0"/>
              </a:rPr>
              <a:t>deall</a:t>
            </a:r>
            <a:r>
              <a:rPr lang="en-GB" dirty="0" smtClean="0">
                <a:latin typeface="Calibri" pitchFamily="34" charset="0"/>
              </a:rPr>
              <a:t> </a:t>
            </a:r>
            <a:r>
              <a:rPr lang="en-GB" dirty="0" err="1" smtClean="0">
                <a:latin typeface="Calibri" pitchFamily="34" charset="0"/>
              </a:rPr>
              <a:t>beth</a:t>
            </a:r>
            <a:r>
              <a:rPr lang="en-GB" dirty="0" smtClean="0">
                <a:latin typeface="Calibri" pitchFamily="34" charset="0"/>
              </a:rPr>
              <a:t> a </a:t>
            </a:r>
            <a:r>
              <a:rPr lang="en-GB" dirty="0" err="1" smtClean="0">
                <a:latin typeface="Calibri" pitchFamily="34" charset="0"/>
              </a:rPr>
              <a:t>olygir</a:t>
            </a:r>
            <a:r>
              <a:rPr lang="en-GB" dirty="0" smtClean="0">
                <a:latin typeface="Calibri" pitchFamily="34" charset="0"/>
              </a:rPr>
              <a:t> </a:t>
            </a:r>
            <a:r>
              <a:rPr lang="en-GB" dirty="0" err="1" smtClean="0">
                <a:latin typeface="Calibri" pitchFamily="34" charset="0"/>
              </a:rPr>
              <a:t>wrth</a:t>
            </a:r>
            <a:r>
              <a:rPr lang="en-GB" dirty="0" smtClean="0">
                <a:latin typeface="Calibri" pitchFamily="34" charset="0"/>
              </a:rPr>
              <a:t> </a:t>
            </a:r>
            <a:r>
              <a:rPr lang="en-GB" dirty="0" err="1" smtClean="0">
                <a:latin typeface="Calibri" pitchFamily="34" charset="0"/>
              </a:rPr>
              <a:t>fod</a:t>
            </a:r>
            <a:r>
              <a:rPr lang="en-GB" dirty="0" smtClean="0">
                <a:latin typeface="Calibri" pitchFamily="34" charset="0"/>
              </a:rPr>
              <a:t> </a:t>
            </a:r>
            <a:r>
              <a:rPr lang="en-GB" dirty="0" err="1" smtClean="0">
                <a:latin typeface="Calibri" pitchFamily="34" charset="0"/>
              </a:rPr>
              <a:t>yn</a:t>
            </a:r>
            <a:r>
              <a:rPr lang="en-GB" dirty="0" smtClean="0">
                <a:latin typeface="Calibri" pitchFamily="34" charset="0"/>
              </a:rPr>
              <a:t> </a:t>
            </a:r>
            <a:r>
              <a:rPr lang="en-GB" dirty="0" err="1" smtClean="0">
                <a:latin typeface="Calibri" pitchFamily="34" charset="0"/>
              </a:rPr>
              <a:t>ddynol</a:t>
            </a:r>
            <a:r>
              <a:rPr lang="en-GB" dirty="0" smtClean="0">
                <a:latin typeface="Calibri" pitchFamily="34" charset="0"/>
              </a:rPr>
              <a:t> a </a:t>
            </a:r>
            <a:r>
              <a:rPr lang="en-GB" dirty="0" err="1" smtClean="0">
                <a:latin typeface="Calibri" pitchFamily="34" charset="0"/>
              </a:rPr>
              <a:t>sut</a:t>
            </a:r>
            <a:r>
              <a:rPr lang="en-GB" dirty="0" smtClean="0">
                <a:latin typeface="Calibri" pitchFamily="34" charset="0"/>
              </a:rPr>
              <a:t> yr </a:t>
            </a:r>
            <a:r>
              <a:rPr lang="en-GB" dirty="0" err="1" smtClean="0">
                <a:latin typeface="Calibri" pitchFamily="34" charset="0"/>
              </a:rPr>
              <a:t>ydym</a:t>
            </a:r>
            <a:r>
              <a:rPr lang="en-GB" dirty="0" smtClean="0">
                <a:latin typeface="Calibri" pitchFamily="34" charset="0"/>
              </a:rPr>
              <a:t> </a:t>
            </a:r>
            <a:r>
              <a:rPr lang="en-GB" dirty="0" err="1" smtClean="0">
                <a:latin typeface="Calibri" pitchFamily="34" charset="0"/>
              </a:rPr>
              <a:t>yn</a:t>
            </a:r>
            <a:r>
              <a:rPr lang="en-GB" dirty="0" smtClean="0">
                <a:latin typeface="Calibri" pitchFamily="34" charset="0"/>
              </a:rPr>
              <a:t> </a:t>
            </a:r>
            <a:r>
              <a:rPr lang="en-GB" dirty="0" err="1" smtClean="0">
                <a:latin typeface="Calibri" pitchFamily="34" charset="0"/>
              </a:rPr>
              <a:t>creu</a:t>
            </a:r>
            <a:r>
              <a:rPr lang="en-GB" dirty="0" smtClean="0">
                <a:latin typeface="Calibri" pitchFamily="34" charset="0"/>
              </a:rPr>
              <a:t> </a:t>
            </a:r>
            <a:r>
              <a:rPr lang="en-GB" dirty="0" err="1" smtClean="0">
                <a:latin typeface="Calibri" pitchFamily="34" charset="0"/>
              </a:rPr>
              <a:t>cydbwysedd</a:t>
            </a:r>
            <a:r>
              <a:rPr lang="en-GB" dirty="0" smtClean="0">
                <a:latin typeface="Calibri" pitchFamily="34" charset="0"/>
              </a:rPr>
              <a:t> </a:t>
            </a:r>
            <a:r>
              <a:rPr lang="en-GB" dirty="0" err="1" smtClean="0">
                <a:latin typeface="Calibri" pitchFamily="34" charset="0"/>
              </a:rPr>
              <a:t>o</a:t>
            </a:r>
            <a:r>
              <a:rPr lang="en-GB" dirty="0" smtClean="0">
                <a:latin typeface="Calibri" pitchFamily="34" charset="0"/>
              </a:rPr>
              <a:t> </a:t>
            </a:r>
            <a:r>
              <a:rPr lang="en-GB" dirty="0" err="1" smtClean="0">
                <a:latin typeface="Calibri" pitchFamily="34" charset="0"/>
              </a:rPr>
              <a:t>fewn</a:t>
            </a:r>
            <a:r>
              <a:rPr lang="en-GB" dirty="0" smtClean="0">
                <a:latin typeface="Calibri" pitchFamily="34" charset="0"/>
              </a:rPr>
              <a:t> </a:t>
            </a:r>
            <a:r>
              <a:rPr lang="en-GB" dirty="0" err="1" smtClean="0">
                <a:latin typeface="Calibri" pitchFamily="34" charset="0"/>
              </a:rPr>
              <a:t>cymdeithas</a:t>
            </a:r>
            <a:r>
              <a:rPr lang="en-GB" dirty="0" smtClean="0">
                <a:latin typeface="Calibri" pitchFamily="34" charset="0"/>
              </a:rPr>
              <a:t>, </a:t>
            </a:r>
            <a:r>
              <a:rPr lang="en-GB" dirty="0" err="1" smtClean="0">
                <a:latin typeface="Calibri" pitchFamily="34" charset="0"/>
              </a:rPr>
              <a:t>drwy</a:t>
            </a:r>
            <a:r>
              <a:rPr lang="en-GB" dirty="0" smtClean="0">
                <a:latin typeface="Calibri" pitchFamily="34" charset="0"/>
              </a:rPr>
              <a:t> </a:t>
            </a:r>
            <a:r>
              <a:rPr lang="en-GB" dirty="0" err="1" smtClean="0">
                <a:latin typeface="Calibri" pitchFamily="34" charset="0"/>
              </a:rPr>
              <a:t>adnabod</a:t>
            </a:r>
            <a:r>
              <a:rPr lang="en-GB" dirty="0" smtClean="0">
                <a:latin typeface="Calibri" pitchFamily="34" charset="0"/>
              </a:rPr>
              <a:t> </a:t>
            </a:r>
            <a:r>
              <a:rPr lang="en-GB" dirty="0" err="1" smtClean="0">
                <a:latin typeface="Calibri" pitchFamily="34" charset="0"/>
              </a:rPr>
              <a:t>ein</a:t>
            </a:r>
            <a:r>
              <a:rPr lang="en-GB" dirty="0" smtClean="0">
                <a:latin typeface="Calibri" pitchFamily="34" charset="0"/>
              </a:rPr>
              <a:t> </a:t>
            </a:r>
            <a:r>
              <a:rPr lang="en-GB" dirty="0" err="1" smtClean="0">
                <a:latin typeface="Calibri" pitchFamily="34" charset="0"/>
              </a:rPr>
              <a:t>gwahaniaethau</a:t>
            </a:r>
            <a:r>
              <a:rPr lang="en-GB" dirty="0" smtClean="0">
                <a:latin typeface="Calibri" pitchFamily="34" charset="0"/>
              </a:rPr>
              <a:t> </a:t>
            </a:r>
            <a:r>
              <a:rPr lang="en-GB" dirty="0" err="1" smtClean="0">
                <a:latin typeface="Calibri" pitchFamily="34" charset="0"/>
              </a:rPr>
              <a:t>a’u</a:t>
            </a:r>
            <a:r>
              <a:rPr lang="en-GB" dirty="0" smtClean="0">
                <a:latin typeface="Calibri" pitchFamily="34" charset="0"/>
              </a:rPr>
              <a:t> </a:t>
            </a:r>
            <a:r>
              <a:rPr lang="en-GB" dirty="0" err="1" smtClean="0">
                <a:latin typeface="Calibri" pitchFamily="34" charset="0"/>
              </a:rPr>
              <a:t>tebygrwydd</a:t>
            </a:r>
            <a:r>
              <a:rPr lang="en-GB" dirty="0" smtClean="0">
                <a:latin typeface="Calibri" pitchFamily="34" charset="0"/>
              </a:rPr>
              <a:t>.  </a:t>
            </a:r>
          </a:p>
          <a:p>
            <a:pPr algn="ctr">
              <a:buNone/>
            </a:pPr>
            <a:r>
              <a:rPr lang="en-GB" dirty="0" smtClean="0">
                <a:solidFill>
                  <a:srgbClr val="FF0000"/>
                </a:solidFill>
                <a:latin typeface="Bauhaus 93" pitchFamily="82" charset="0"/>
              </a:rPr>
              <a:t>Social beings &amp; Emotional beings</a:t>
            </a:r>
            <a:r>
              <a:rPr lang="en-GB" dirty="0" smtClean="0"/>
              <a:t>.</a:t>
            </a:r>
          </a:p>
          <a:p>
            <a:endParaRPr lang="en-US" dirty="0"/>
          </a:p>
        </p:txBody>
      </p:sp>
    </p:spTree>
    <p:extLst>
      <p:ext uri="{BB962C8B-B14F-4D97-AF65-F5344CB8AC3E}">
        <p14:creationId xmlns:p14="http://schemas.microsoft.com/office/powerpoint/2010/main" val="3998557343"/>
      </p:ext>
    </p:extLst>
  </p:cSld>
  <p:clrMapOvr>
    <a:masterClrMapping/>
  </p:clrMapOvr>
  <p:transition>
    <p:dissolve/>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solidFill>
                  <a:srgbClr val="000000"/>
                </a:solidFill>
              </a:rPr>
              <a:t>Beth </a:t>
            </a:r>
            <a:r>
              <a:rPr lang="en-GB" sz="5400" dirty="0" err="1" smtClean="0">
                <a:solidFill>
                  <a:srgbClr val="000000"/>
                </a:solidFill>
              </a:rPr>
              <a:t>yw</a:t>
            </a:r>
            <a:r>
              <a:rPr lang="en-GB" sz="5400" dirty="0" smtClean="0">
                <a:solidFill>
                  <a:srgbClr val="000000"/>
                </a:solidFill>
              </a:rPr>
              <a:t> ‘</a:t>
            </a:r>
            <a:r>
              <a:rPr lang="en-GB" sz="5400" dirty="0" err="1" smtClean="0">
                <a:solidFill>
                  <a:srgbClr val="000000"/>
                </a:solidFill>
              </a:rPr>
              <a:t>personol</a:t>
            </a:r>
            <a:r>
              <a:rPr lang="en-GB" sz="5400" dirty="0" smtClean="0">
                <a:solidFill>
                  <a:srgbClr val="000000"/>
                </a:solidFill>
              </a:rPr>
              <a:t>’?</a:t>
            </a:r>
            <a:endParaRPr lang="en-US" sz="5400" dirty="0">
              <a:solidFill>
                <a:srgbClr val="000000"/>
              </a:solidFill>
            </a:endParaRPr>
          </a:p>
        </p:txBody>
      </p:sp>
      <p:graphicFrame>
        <p:nvGraphicFramePr>
          <p:cNvPr id="8" name="Content Placeholder 7"/>
          <p:cNvGraphicFramePr>
            <a:graphicFrameLocks noGrp="1"/>
          </p:cNvGraphicFramePr>
          <p:nvPr>
            <p:ph idx="1"/>
          </p:nvPr>
        </p:nvGraphicFramePr>
        <p:xfrm>
          <a:off x="685800" y="1676400"/>
          <a:ext cx="7848600" cy="46481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9459931"/>
      </p:ext>
    </p:extLst>
  </p:cSld>
  <p:clrMapOvr>
    <a:masterClrMapping/>
  </p:clrMapOvr>
  <p:transition>
    <p:dissolve/>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solidFill>
                  <a:srgbClr val="000000"/>
                </a:solidFill>
              </a:rPr>
              <a:t>Pwy/beth</a:t>
            </a:r>
            <a:r>
              <a:rPr lang="en-GB" dirty="0" smtClean="0">
                <a:solidFill>
                  <a:srgbClr val="000000"/>
                </a:solidFill>
              </a:rPr>
              <a:t> </a:t>
            </a:r>
            <a:r>
              <a:rPr lang="en-GB" dirty="0" err="1" smtClean="0">
                <a:solidFill>
                  <a:srgbClr val="000000"/>
                </a:solidFill>
              </a:rPr>
              <a:t>sy’n</a:t>
            </a:r>
            <a:r>
              <a:rPr lang="en-GB" dirty="0" smtClean="0">
                <a:solidFill>
                  <a:srgbClr val="000000"/>
                </a:solidFill>
              </a:rPr>
              <a:t> </a:t>
            </a:r>
            <a:r>
              <a:rPr lang="en-GB" dirty="0" err="1" smtClean="0">
                <a:solidFill>
                  <a:srgbClr val="000000"/>
                </a:solidFill>
              </a:rPr>
              <a:t>effeithio</a:t>
            </a:r>
            <a:r>
              <a:rPr lang="en-GB" dirty="0" smtClean="0">
                <a:solidFill>
                  <a:srgbClr val="000000"/>
                </a:solidFill>
              </a:rPr>
              <a:t> </a:t>
            </a:r>
            <a:r>
              <a:rPr lang="en-GB" dirty="0" err="1" smtClean="0">
                <a:solidFill>
                  <a:srgbClr val="000000"/>
                </a:solidFill>
              </a:rPr>
              <a:t>ar</a:t>
            </a:r>
            <a:r>
              <a:rPr lang="en-GB" dirty="0" smtClean="0">
                <a:solidFill>
                  <a:srgbClr val="000000"/>
                </a:solidFill>
              </a:rPr>
              <a:t> </a:t>
            </a:r>
            <a:r>
              <a:rPr lang="en-GB" dirty="0" err="1" smtClean="0">
                <a:solidFill>
                  <a:srgbClr val="000000"/>
                </a:solidFill>
              </a:rPr>
              <a:t>ein</a:t>
            </a:r>
            <a:r>
              <a:rPr lang="en-GB" dirty="0" smtClean="0">
                <a:solidFill>
                  <a:srgbClr val="000000"/>
                </a:solidFill>
              </a:rPr>
              <a:t> </a:t>
            </a:r>
            <a:r>
              <a:rPr lang="en-GB" dirty="0" err="1" smtClean="0">
                <a:solidFill>
                  <a:srgbClr val="000000"/>
                </a:solidFill>
              </a:rPr>
              <a:t>datblygiad</a:t>
            </a:r>
            <a:r>
              <a:rPr lang="en-GB" dirty="0" smtClean="0">
                <a:solidFill>
                  <a:srgbClr val="000000"/>
                </a:solidFill>
              </a:rPr>
              <a:t> </a:t>
            </a:r>
            <a:r>
              <a:rPr lang="en-GB" dirty="0" err="1" smtClean="0">
                <a:solidFill>
                  <a:srgbClr val="000000"/>
                </a:solidFill>
              </a:rPr>
              <a:t>cymdeithasol</a:t>
            </a:r>
            <a:r>
              <a:rPr lang="en-GB" dirty="0" smtClean="0">
                <a:solidFill>
                  <a:srgbClr val="000000"/>
                </a:solidFill>
              </a:rPr>
              <a:t>? </a:t>
            </a:r>
            <a:endParaRPr lang="en-US" dirty="0">
              <a:solidFill>
                <a:srgbClr val="000000"/>
              </a:solidFill>
            </a:endParaRPr>
          </a:p>
        </p:txBody>
      </p:sp>
      <p:graphicFrame>
        <p:nvGraphicFramePr>
          <p:cNvPr id="4" name="Content Placeholder 3"/>
          <p:cNvGraphicFramePr>
            <a:graphicFrameLocks noGrp="1"/>
          </p:cNvGraphicFramePr>
          <p:nvPr>
            <p:ph idx="1"/>
          </p:nvPr>
        </p:nvGraphicFramePr>
        <p:xfrm>
          <a:off x="533400" y="1828800"/>
          <a:ext cx="80772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0147566"/>
      </p:ext>
    </p:extLst>
  </p:cSld>
  <p:clrMapOvr>
    <a:masterClrMapping/>
  </p:clrMapOvr>
  <p:transition>
    <p:dissolve/>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683568" y="116632"/>
            <a:ext cx="7772870" cy="3424107"/>
          </a:xfrm>
          <a:prstGeom prst="rect">
            <a:avLst/>
          </a:prstGeom>
        </p:spPr>
        <p:txBody>
          <a:bodyPr>
            <a:normAutofit/>
          </a:bodyPr>
          <a:lstStyle/>
          <a:p>
            <a:pPr marL="0" indent="0" algn="ctr">
              <a:buNone/>
            </a:pPr>
            <a:endParaRPr lang="en-GB" sz="4400" b="1" dirty="0"/>
          </a:p>
          <a:p>
            <a:pPr marL="0" indent="0" algn="ctr">
              <a:buNone/>
            </a:pPr>
            <a:r>
              <a:rPr lang="en-GB" sz="4400" b="1" dirty="0" err="1"/>
              <a:t>Ymdrin</a:t>
            </a:r>
            <a:r>
              <a:rPr lang="en-GB" sz="4400" b="1" dirty="0"/>
              <a:t> â </a:t>
            </a:r>
            <a:r>
              <a:rPr lang="en-GB" sz="4400" b="1" dirty="0" err="1"/>
              <a:t>gweithgareddau</a:t>
            </a:r>
            <a:r>
              <a:rPr lang="en-GB" sz="4400" b="1" dirty="0"/>
              <a:t> </a:t>
            </a:r>
            <a:r>
              <a:rPr lang="en-GB" sz="4400" b="1" dirty="0" err="1"/>
              <a:t>sy’n</a:t>
            </a:r>
            <a:r>
              <a:rPr lang="en-GB" sz="4400" b="1" dirty="0"/>
              <a:t> </a:t>
            </a:r>
            <a:r>
              <a:rPr lang="en-GB" sz="4400" b="1" dirty="0" err="1"/>
              <a:t>cefnogi</a:t>
            </a:r>
            <a:r>
              <a:rPr lang="en-GB" sz="4400" b="1" dirty="0"/>
              <a:t> </a:t>
            </a:r>
            <a:r>
              <a:rPr lang="en-GB" sz="4400" b="1" dirty="0" err="1"/>
              <a:t>addysgu</a:t>
            </a:r>
            <a:r>
              <a:rPr lang="en-GB" sz="4400" b="1" dirty="0"/>
              <a:t> </a:t>
            </a:r>
            <a:r>
              <a:rPr lang="en-GB" sz="4400" b="1" dirty="0" err="1"/>
              <a:t>lles</a:t>
            </a:r>
            <a:r>
              <a:rPr lang="en-GB" sz="4400" b="1" dirty="0"/>
              <a:t>.</a:t>
            </a:r>
          </a:p>
        </p:txBody>
      </p:sp>
    </p:spTree>
    <p:extLst>
      <p:ext uri="{BB962C8B-B14F-4D97-AF65-F5344CB8AC3E}">
        <p14:creationId xmlns:p14="http://schemas.microsoft.com/office/powerpoint/2010/main" val="352251276"/>
      </p:ext>
    </p:extLst>
  </p:cSld>
  <p:clrMapOvr>
    <a:masterClrMapping/>
  </p:clrMapOvr>
  <p:transition>
    <p:dissolv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611560" y="188640"/>
            <a:ext cx="7772870" cy="3424107"/>
          </a:xfrm>
          <a:prstGeom prst="rect">
            <a:avLst/>
          </a:prstGeom>
        </p:spPr>
        <p:txBody>
          <a:bodyPr>
            <a:normAutofit fontScale="92500"/>
          </a:bodyPr>
          <a:lstStyle/>
          <a:p>
            <a:pPr marL="0" indent="0">
              <a:buNone/>
            </a:pPr>
            <a:endParaRPr lang="en-GB" dirty="0"/>
          </a:p>
          <a:p>
            <a:pPr marL="0" indent="0" algn="ctr">
              <a:buNone/>
            </a:pPr>
            <a:r>
              <a:rPr lang="en-GB" sz="5400" b="1" dirty="0" err="1" smtClean="0"/>
              <a:t>Addysg</a:t>
            </a:r>
            <a:r>
              <a:rPr lang="en-GB" sz="5400" b="1" dirty="0" smtClean="0"/>
              <a:t> </a:t>
            </a:r>
            <a:r>
              <a:rPr lang="en-GB" sz="5400" b="1" dirty="0" err="1"/>
              <a:t>Grefyddol</a:t>
            </a:r>
            <a:endParaRPr lang="en-GB" sz="5400" b="1" dirty="0"/>
          </a:p>
          <a:p>
            <a:pPr marL="0" indent="0" algn="ctr">
              <a:buNone/>
            </a:pPr>
            <a:endParaRPr lang="en-GB" sz="5400" b="1" dirty="0"/>
          </a:p>
          <a:p>
            <a:pPr marL="0" indent="0" algn="ctr">
              <a:buNone/>
            </a:pPr>
            <a:r>
              <a:rPr lang="en-GB" sz="2800" dirty="0"/>
              <a:t>http://learning.gov.wales/docs/learningwales/publications/130426-re-national-exemplar-framework-en.pdf</a:t>
            </a:r>
          </a:p>
        </p:txBody>
      </p:sp>
      <p:pic>
        <p:nvPicPr>
          <p:cNvPr id="4" name="Picture 3"/>
          <p:cNvPicPr>
            <a:picLocks noChangeAspect="1"/>
          </p:cNvPicPr>
          <p:nvPr/>
        </p:nvPicPr>
        <p:blipFill>
          <a:blip r:embed="rId2"/>
          <a:stretch>
            <a:fillRect/>
          </a:stretch>
        </p:blipFill>
        <p:spPr>
          <a:xfrm>
            <a:off x="3851920" y="3789040"/>
            <a:ext cx="1866900" cy="2641600"/>
          </a:xfrm>
          <a:prstGeom prst="rect">
            <a:avLst/>
          </a:prstGeom>
        </p:spPr>
      </p:pic>
    </p:spTree>
    <p:extLst>
      <p:ext uri="{BB962C8B-B14F-4D97-AF65-F5344CB8AC3E}">
        <p14:creationId xmlns:p14="http://schemas.microsoft.com/office/powerpoint/2010/main" val="1992484030"/>
      </p:ext>
    </p:extLst>
  </p:cSld>
  <p:clrMapOvr>
    <a:masterClrMapping/>
  </p:clrMapOvr>
  <p:transition>
    <p:dissolv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eaLnBrk="1" hangingPunct="1"/>
            <a:r>
              <a:rPr lang="en-US" altLang="en-US" dirty="0" err="1" smtClean="0"/>
              <a:t>Defnyddio</a:t>
            </a:r>
            <a:r>
              <a:rPr lang="en-US" altLang="en-US" dirty="0" smtClean="0"/>
              <a:t> </a:t>
            </a:r>
            <a:r>
              <a:rPr lang="en-US" altLang="en-US" dirty="0" err="1" smtClean="0"/>
              <a:t>doliau</a:t>
            </a:r>
            <a:r>
              <a:rPr lang="en-US" altLang="en-US" dirty="0" smtClean="0"/>
              <a:t> persona</a:t>
            </a:r>
          </a:p>
        </p:txBody>
      </p:sp>
      <p:sp>
        <p:nvSpPr>
          <p:cNvPr id="2" name="Content Placeholder 1"/>
          <p:cNvSpPr>
            <a:spLocks noGrp="1"/>
          </p:cNvSpPr>
          <p:nvPr>
            <p:ph idx="1"/>
          </p:nvPr>
        </p:nvSpPr>
        <p:spPr/>
        <p:txBody>
          <a:bodyPr/>
          <a:lstStyle/>
          <a:p>
            <a:endParaRPr lang="en-US"/>
          </a:p>
        </p:txBody>
      </p:sp>
    </p:spTree>
    <p:extLst>
      <p:ext uri="{BB962C8B-B14F-4D97-AF65-F5344CB8AC3E}">
        <p14:creationId xmlns:p14="http://schemas.microsoft.com/office/powerpoint/2010/main" val="2354270225"/>
      </p:ext>
    </p:extLst>
  </p:cSld>
  <p:clrMapOvr>
    <a:masterClrMapping/>
  </p:clrMapOvr>
  <p:transition>
    <p:dissolve/>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eaLnBrk="1" hangingPunct="1"/>
            <a:r>
              <a:rPr lang="cy-GB" altLang="en-US" sz="3200" i="1" smtClean="0"/>
              <a:t>Rhai syniadau ar gyfer cysylltu doliau Persona ac AG</a:t>
            </a:r>
            <a:endParaRPr lang="cy-GB" altLang="en-US" sz="3200" smtClean="0"/>
          </a:p>
        </p:txBody>
      </p:sp>
      <p:sp>
        <p:nvSpPr>
          <p:cNvPr id="65539" name="Content Placeholder 2"/>
          <p:cNvSpPr>
            <a:spLocks noGrp="1"/>
          </p:cNvSpPr>
          <p:nvPr>
            <p:ph idx="1"/>
          </p:nvPr>
        </p:nvSpPr>
        <p:spPr/>
        <p:txBody>
          <a:bodyPr/>
          <a:lstStyle/>
          <a:p>
            <a:pPr eaLnBrk="1" hangingPunct="1">
              <a:lnSpc>
                <a:spcPct val="80000"/>
              </a:lnSpc>
            </a:pPr>
            <a:r>
              <a:rPr lang="en-GB" altLang="en-US" sz="1800" dirty="0" smtClean="0"/>
              <a:t> </a:t>
            </a:r>
            <a:r>
              <a:rPr lang="cy-GB" altLang="en-US" sz="1800" dirty="0" smtClean="0"/>
              <a:t>Gall doliau </a:t>
            </a:r>
            <a:r>
              <a:rPr lang="cy-GB" altLang="en-US" sz="1800" b="1" dirty="0" smtClean="0"/>
              <a:t>Persona helpu plant i ddeall a chydymdeimlo </a:t>
            </a:r>
            <a:r>
              <a:rPr lang="cy-GB" altLang="en-US" sz="1800" dirty="0" smtClean="0"/>
              <a:t>â gwahanol </a:t>
            </a:r>
            <a:r>
              <a:rPr lang="cy-GB" altLang="en-US" sz="1800" b="1" dirty="0" smtClean="0"/>
              <a:t>ddiwylliannau a chrefyddau</a:t>
            </a:r>
            <a:r>
              <a:rPr lang="cy-GB" altLang="en-US" sz="1800" dirty="0" smtClean="0"/>
              <a:t>. </a:t>
            </a:r>
          </a:p>
          <a:p>
            <a:pPr eaLnBrk="1" hangingPunct="1">
              <a:lnSpc>
                <a:spcPct val="80000"/>
              </a:lnSpc>
            </a:pPr>
            <a:r>
              <a:rPr lang="cy-GB" altLang="en-US" sz="1800" dirty="0" smtClean="0"/>
              <a:t>Os nad oes ond ychydig aelod neu’r un aelod o gymuned ffydd gall y doliau Persona ymweld i esbonio am ei chefndir ffydd.</a:t>
            </a:r>
          </a:p>
          <a:p>
            <a:pPr eaLnBrk="1" hangingPunct="1">
              <a:lnSpc>
                <a:spcPct val="80000"/>
              </a:lnSpc>
            </a:pPr>
            <a:r>
              <a:rPr lang="cy-GB" altLang="en-US" sz="1800" dirty="0" smtClean="0"/>
              <a:t>Gadewch i’r ddol Persona </a:t>
            </a:r>
            <a:r>
              <a:rPr lang="cy-GB" altLang="en-US" sz="1800" b="1" dirty="0" smtClean="0"/>
              <a:t>ymweld â’r lleoliad fel ffrind newydd</a:t>
            </a:r>
            <a:r>
              <a:rPr lang="cy-GB" altLang="en-US" sz="1800" dirty="0" smtClean="0"/>
              <a:t> a sôn am ei hoff fwyd, anifail anwes ac ati ar gyfer ychydig o ymweliadau cyn cyflwyno’r agweddau ar y ffydd yr hoffech ddysgu’r plant amdanynt. </a:t>
            </a:r>
          </a:p>
          <a:p>
            <a:pPr eaLnBrk="1" hangingPunct="1">
              <a:lnSpc>
                <a:spcPct val="80000"/>
              </a:lnSpc>
            </a:pPr>
            <a:r>
              <a:rPr lang="cy-GB" altLang="en-US" sz="1800" dirty="0" smtClean="0"/>
              <a:t>Wedyn gallai’r ddol Persona ymweld gyda stori neu lyfr stori i’w rannu.</a:t>
            </a:r>
          </a:p>
          <a:p>
            <a:pPr eaLnBrk="1" hangingPunct="1">
              <a:lnSpc>
                <a:spcPct val="80000"/>
              </a:lnSpc>
            </a:pPr>
            <a:r>
              <a:rPr lang="cy-GB" altLang="en-US" sz="1800" dirty="0" smtClean="0"/>
              <a:t>Gallai’r ddol Persona </a:t>
            </a:r>
            <a:r>
              <a:rPr lang="cy-GB" altLang="en-US" sz="1800" b="1" dirty="0" smtClean="0"/>
              <a:t>ymweld gydag arteffact </a:t>
            </a:r>
            <a:r>
              <a:rPr lang="cy-GB" altLang="en-US" sz="1800" dirty="0" smtClean="0"/>
              <a:t>i’w drafod.</a:t>
            </a:r>
          </a:p>
          <a:p>
            <a:pPr eaLnBrk="1" hangingPunct="1">
              <a:lnSpc>
                <a:spcPct val="80000"/>
              </a:lnSpc>
            </a:pPr>
            <a:r>
              <a:rPr lang="cy-GB" altLang="en-US" sz="1800" dirty="0" smtClean="0"/>
              <a:t>Gallai’r ddol Persona </a:t>
            </a:r>
            <a:r>
              <a:rPr lang="cy-GB" altLang="en-US" sz="1800" b="1" dirty="0" smtClean="0"/>
              <a:t>ymweld mewn gwisg draddodiadol. </a:t>
            </a:r>
          </a:p>
          <a:p>
            <a:pPr eaLnBrk="1" hangingPunct="1">
              <a:lnSpc>
                <a:spcPct val="80000"/>
              </a:lnSpc>
            </a:pPr>
            <a:r>
              <a:rPr lang="cy-GB" altLang="en-US" sz="1800" dirty="0" smtClean="0"/>
              <a:t>Gallai’r ddol Persona </a:t>
            </a:r>
            <a:r>
              <a:rPr lang="cy-GB" altLang="en-US" sz="1800" b="1" dirty="0" smtClean="0"/>
              <a:t>ddod â bwyd arbennig i’w rannu</a:t>
            </a:r>
            <a:r>
              <a:rPr lang="cy-GB" altLang="en-US" sz="1800" dirty="0" smtClean="0"/>
              <a:t>.</a:t>
            </a:r>
          </a:p>
          <a:p>
            <a:pPr eaLnBrk="1" hangingPunct="1">
              <a:lnSpc>
                <a:spcPct val="80000"/>
              </a:lnSpc>
            </a:pPr>
            <a:r>
              <a:rPr lang="cy-GB" altLang="en-US" sz="1800" dirty="0" smtClean="0"/>
              <a:t>Gallai’r ddol Persona </a:t>
            </a:r>
            <a:r>
              <a:rPr lang="cy-GB" altLang="en-US" sz="1800" b="1" dirty="0" smtClean="0"/>
              <a:t>esbonio g</a:t>
            </a:r>
            <a:r>
              <a:rPr lang="cy-GB" altLang="en-US" sz="2000" b="1" dirty="0" smtClean="0"/>
              <a:t>ŵ</a:t>
            </a:r>
            <a:r>
              <a:rPr lang="cy-GB" altLang="en-US" sz="1800" b="1" dirty="0" smtClean="0"/>
              <a:t>yl  arbennig. </a:t>
            </a:r>
          </a:p>
          <a:p>
            <a:pPr eaLnBrk="1" hangingPunct="1">
              <a:lnSpc>
                <a:spcPct val="80000"/>
              </a:lnSpc>
            </a:pPr>
            <a:r>
              <a:rPr lang="cy-GB" altLang="en-US" sz="1800" dirty="0" smtClean="0"/>
              <a:t>Os oes rhieni/gofalwyr o’r ffydd honno a lle bo’n bosibl y gymuned ffydd leol gellir gofyn iddynt gyfrannu syniadau neu fenthyca adnoddau, arteffactau i’r ddol Persona gael dod â hwy i’r lleoliad.</a:t>
            </a:r>
          </a:p>
          <a:p>
            <a:pPr eaLnBrk="1" hangingPunct="1">
              <a:lnSpc>
                <a:spcPct val="80000"/>
              </a:lnSpc>
            </a:pPr>
            <a:r>
              <a:rPr lang="cy-GB" altLang="en-US" sz="1800" dirty="0" smtClean="0"/>
              <a:t>Byddant o gymorth er enghraifft, wrth esbonio’r modd y defnyddir yr arteffactau hyn a sut y dylid ynganu enw, os yw’r ymarferwr yn ansicr.</a:t>
            </a:r>
          </a:p>
          <a:p>
            <a:pPr eaLnBrk="1" hangingPunct="1">
              <a:lnSpc>
                <a:spcPct val="80000"/>
              </a:lnSpc>
            </a:pPr>
            <a:endParaRPr lang="cy-GB" altLang="en-US" sz="1800" dirty="0" smtClean="0"/>
          </a:p>
        </p:txBody>
      </p:sp>
    </p:spTree>
    <p:extLst>
      <p:ext uri="{BB962C8B-B14F-4D97-AF65-F5344CB8AC3E}">
        <p14:creationId xmlns:p14="http://schemas.microsoft.com/office/powerpoint/2010/main" val="2582063356"/>
      </p:ext>
    </p:extLst>
  </p:cSld>
  <p:clrMapOvr>
    <a:masterClrMapping/>
  </p:clrMapOvr>
  <p:transition>
    <p:dissolv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p:txBody>
          <a:bodyPr/>
          <a:lstStyle/>
          <a:p>
            <a:r>
              <a:rPr lang="en-GB" altLang="en-US" b="1" dirty="0" err="1" smtClean="0"/>
              <a:t>Fideos</a:t>
            </a:r>
            <a:r>
              <a:rPr lang="en-GB" altLang="en-US" b="1" dirty="0" smtClean="0"/>
              <a:t> </a:t>
            </a:r>
            <a:r>
              <a:rPr lang="en-GB" altLang="en-US" b="1" dirty="0" err="1" smtClean="0"/>
              <a:t>Doliau</a:t>
            </a:r>
            <a:r>
              <a:rPr lang="en-GB" altLang="en-US" b="1" dirty="0" smtClean="0"/>
              <a:t> Persona</a:t>
            </a:r>
            <a:endParaRPr lang="en-GB" altLang="en-US" dirty="0"/>
          </a:p>
        </p:txBody>
      </p:sp>
      <p:sp>
        <p:nvSpPr>
          <p:cNvPr id="65539" name="Content Placeholder 2"/>
          <p:cNvSpPr>
            <a:spLocks noGrp="1"/>
          </p:cNvSpPr>
          <p:nvPr>
            <p:ph idx="1"/>
          </p:nvPr>
        </p:nvSpPr>
        <p:spPr/>
        <p:txBody>
          <a:bodyPr/>
          <a:lstStyle/>
          <a:p>
            <a:pPr>
              <a:lnSpc>
                <a:spcPct val="90000"/>
              </a:lnSpc>
            </a:pPr>
            <a:r>
              <a:rPr lang="en-GB" altLang="en-US" sz="3000">
                <a:hlinkClick r:id="rId2"/>
              </a:rPr>
              <a:t>http://www.youtube.com/watch?v=_PUhAoVAx0w</a:t>
            </a:r>
            <a:endParaRPr lang="en-GB" altLang="en-US" sz="3000"/>
          </a:p>
          <a:p>
            <a:pPr>
              <a:lnSpc>
                <a:spcPct val="90000"/>
              </a:lnSpc>
            </a:pPr>
            <a:r>
              <a:rPr lang="en-GB" altLang="en-US" sz="3000"/>
              <a:t>London bombings</a:t>
            </a:r>
          </a:p>
          <a:p>
            <a:pPr>
              <a:lnSpc>
                <a:spcPct val="90000"/>
              </a:lnSpc>
            </a:pPr>
            <a:r>
              <a:rPr lang="en-GB" altLang="en-US" sz="3000">
                <a:hlinkClick r:id="rId3"/>
              </a:rPr>
              <a:t>http://www.youtube.com/watch?v=WiZP3lsgNec</a:t>
            </a:r>
            <a:endParaRPr lang="en-GB" altLang="en-US" sz="3000"/>
          </a:p>
          <a:p>
            <a:pPr>
              <a:lnSpc>
                <a:spcPct val="90000"/>
              </a:lnSpc>
            </a:pPr>
            <a:r>
              <a:rPr lang="en-GB" altLang="en-US" sz="3000"/>
              <a:t>1.05 – 4.17</a:t>
            </a:r>
          </a:p>
          <a:p>
            <a:pPr>
              <a:lnSpc>
                <a:spcPct val="90000"/>
              </a:lnSpc>
            </a:pPr>
            <a:r>
              <a:rPr lang="en-GB" altLang="en-US" sz="3000" i="1"/>
              <a:t>Persona Dolls</a:t>
            </a:r>
            <a:r>
              <a:rPr lang="en-GB" altLang="en-US" sz="3000"/>
              <a:t>. from Mark Wieser. SEAL</a:t>
            </a:r>
          </a:p>
          <a:p>
            <a:pPr>
              <a:lnSpc>
                <a:spcPct val="90000"/>
              </a:lnSpc>
            </a:pPr>
            <a:r>
              <a:rPr lang="en-GB" altLang="en-US" sz="3000">
                <a:hlinkClick r:id="rId4"/>
              </a:rPr>
              <a:t>http://vimeo.com/channels/treehousedv/27034741</a:t>
            </a:r>
            <a:endParaRPr lang="en-GB" altLang="en-US" sz="3000"/>
          </a:p>
          <a:p>
            <a:pPr>
              <a:lnSpc>
                <a:spcPct val="90000"/>
              </a:lnSpc>
            </a:pPr>
            <a:endParaRPr lang="en-GB" altLang="en-US" sz="3000"/>
          </a:p>
        </p:txBody>
      </p:sp>
    </p:spTree>
    <p:extLst>
      <p:ext uri="{BB962C8B-B14F-4D97-AF65-F5344CB8AC3E}">
        <p14:creationId xmlns:p14="http://schemas.microsoft.com/office/powerpoint/2010/main" val="1197879286"/>
      </p:ext>
    </p:extLst>
  </p:cSld>
  <p:clrMapOvr>
    <a:masterClrMapping/>
  </p:clrMapOvr>
  <p:transition>
    <p:dissolv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539552" y="564818"/>
            <a:ext cx="7772870" cy="3424107"/>
          </a:xfrm>
          <a:prstGeom prst="rect">
            <a:avLst/>
          </a:prstGeom>
        </p:spPr>
        <p:txBody>
          <a:bodyPr>
            <a:normAutofit/>
          </a:bodyPr>
          <a:lstStyle/>
          <a:p>
            <a:pPr marL="0" indent="0" algn="ctr">
              <a:buNone/>
            </a:pPr>
            <a:r>
              <a:rPr lang="en-GB" sz="5400" b="1" smtClean="0"/>
              <a:t>History   Hanes</a:t>
            </a:r>
            <a:endParaRPr lang="en-GB" sz="5400" b="1" dirty="0"/>
          </a:p>
        </p:txBody>
      </p:sp>
    </p:spTree>
    <p:extLst>
      <p:ext uri="{BB962C8B-B14F-4D97-AF65-F5344CB8AC3E}">
        <p14:creationId xmlns:p14="http://schemas.microsoft.com/office/powerpoint/2010/main" val="1306551923"/>
      </p:ext>
    </p:extLst>
  </p:cSld>
  <p:clrMapOvr>
    <a:masterClrMapping/>
  </p:clrMapOvr>
  <p:transition>
    <p:dissolv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Sut</a:t>
            </a:r>
            <a:r>
              <a:rPr lang="en-GB" dirty="0" smtClean="0"/>
              <a:t> </a:t>
            </a:r>
            <a:r>
              <a:rPr lang="en-GB" dirty="0" err="1" smtClean="0"/>
              <a:t>wyf</a:t>
            </a:r>
            <a:r>
              <a:rPr lang="en-GB" dirty="0" smtClean="0"/>
              <a:t> </a:t>
            </a:r>
            <a:r>
              <a:rPr lang="en-GB" dirty="0" err="1" smtClean="0"/>
              <a:t>yn</a:t>
            </a:r>
            <a:r>
              <a:rPr lang="en-GB" dirty="0" smtClean="0"/>
              <a:t> </a:t>
            </a:r>
            <a:r>
              <a:rPr lang="en-GB" dirty="0" err="1" smtClean="0"/>
              <a:t>teimlo</a:t>
            </a:r>
            <a:r>
              <a:rPr lang="en-GB" dirty="0"/>
              <a:t> </a:t>
            </a:r>
            <a:r>
              <a:rPr lang="en-GB" dirty="0" smtClean="0"/>
              <a:t>am…?</a:t>
            </a:r>
            <a:endParaRPr lang="en-GB" dirty="0"/>
          </a:p>
        </p:txBody>
      </p:sp>
    </p:spTree>
    <p:extLst>
      <p:ext uri="{BB962C8B-B14F-4D97-AF65-F5344CB8AC3E}">
        <p14:creationId xmlns:p14="http://schemas.microsoft.com/office/powerpoint/2010/main" val="2788522183"/>
      </p:ext>
    </p:extLst>
  </p:cSld>
  <p:clrMapOvr>
    <a:masterClrMapping/>
  </p:clrMapOvr>
  <p:transition>
    <p:dissolve/>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Beth </a:t>
            </a:r>
            <a:r>
              <a:rPr lang="en-GB" dirty="0" err="1" smtClean="0"/>
              <a:t>yw</a:t>
            </a:r>
            <a:r>
              <a:rPr lang="en-GB" dirty="0" smtClean="0"/>
              <a:t> </a:t>
            </a:r>
            <a:r>
              <a:rPr lang="en-GB" dirty="0" err="1" smtClean="0"/>
              <a:t>fy</a:t>
            </a:r>
            <a:r>
              <a:rPr lang="en-GB" dirty="0" smtClean="0"/>
              <a:t> </a:t>
            </a:r>
            <a:r>
              <a:rPr lang="en-GB" dirty="0" err="1" smtClean="0"/>
              <a:t>marn</a:t>
            </a:r>
            <a:r>
              <a:rPr lang="en-GB" dirty="0" smtClean="0"/>
              <a:t> </a:t>
            </a:r>
            <a:r>
              <a:rPr lang="en-GB" dirty="0" err="1" smtClean="0"/>
              <a:t>i</a:t>
            </a:r>
            <a:r>
              <a:rPr lang="en-GB" dirty="0" smtClean="0"/>
              <a:t>?</a:t>
            </a:r>
            <a:endParaRPr lang="en-GB" dirty="0"/>
          </a:p>
        </p:txBody>
      </p:sp>
      <p:sp>
        <p:nvSpPr>
          <p:cNvPr id="3" name="Content Placeholder 2"/>
          <p:cNvSpPr>
            <a:spLocks noGrp="1"/>
          </p:cNvSpPr>
          <p:nvPr>
            <p:ph idx="1"/>
          </p:nvPr>
        </p:nvSpPr>
        <p:spPr>
          <a:xfrm>
            <a:off x="280932" y="1349555"/>
            <a:ext cx="8229600" cy="4525963"/>
          </a:xfrm>
        </p:spPr>
        <p:txBody>
          <a:bodyPr/>
          <a:lstStyle/>
          <a:p>
            <a:r>
              <a:rPr lang="en-GB" dirty="0" smtClean="0"/>
              <a:t>Beth </a:t>
            </a:r>
            <a:r>
              <a:rPr lang="en-GB" dirty="0" err="1" smtClean="0"/>
              <a:t>sydd</a:t>
            </a:r>
            <a:r>
              <a:rPr lang="en-GB" dirty="0" smtClean="0"/>
              <a:t> </a:t>
            </a:r>
            <a:r>
              <a:rPr lang="en-GB" dirty="0" err="1" smtClean="0"/>
              <a:t>yn</a:t>
            </a:r>
            <a:r>
              <a:rPr lang="en-GB" dirty="0" smtClean="0"/>
              <a:t> </a:t>
            </a:r>
            <a:r>
              <a:rPr lang="en-GB" dirty="0" err="1" smtClean="0"/>
              <a:t>iawn</a:t>
            </a:r>
            <a:r>
              <a:rPr lang="en-GB" dirty="0" smtClean="0"/>
              <a:t>? Pam?</a:t>
            </a:r>
          </a:p>
          <a:p>
            <a:r>
              <a:rPr lang="en-GB" dirty="0" smtClean="0"/>
              <a:t>Beth </a:t>
            </a:r>
            <a:r>
              <a:rPr lang="en-GB" dirty="0" err="1" smtClean="0"/>
              <a:t>sydd</a:t>
            </a:r>
            <a:r>
              <a:rPr lang="en-GB" dirty="0" smtClean="0"/>
              <a:t> </a:t>
            </a:r>
            <a:r>
              <a:rPr lang="en-GB" dirty="0" err="1" smtClean="0"/>
              <a:t>yn</a:t>
            </a:r>
            <a:r>
              <a:rPr lang="en-GB" dirty="0" smtClean="0"/>
              <a:t> </a:t>
            </a:r>
            <a:r>
              <a:rPr lang="en-GB" dirty="0" err="1" smtClean="0"/>
              <a:t>anghyfiawn</a:t>
            </a:r>
            <a:r>
              <a:rPr lang="en-GB" dirty="0" smtClean="0"/>
              <a:t>? Pam?</a:t>
            </a:r>
          </a:p>
          <a:p>
            <a:endParaRPr lang="en-GB"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16016" y="2777551"/>
            <a:ext cx="4106540" cy="3152987"/>
          </a:xfrm>
          <a:prstGeom prst="rect">
            <a:avLst/>
          </a:prstGeom>
        </p:spPr>
      </p:pic>
    </p:spTree>
    <p:extLst>
      <p:ext uri="{BB962C8B-B14F-4D97-AF65-F5344CB8AC3E}">
        <p14:creationId xmlns:p14="http://schemas.microsoft.com/office/powerpoint/2010/main" val="349896226"/>
      </p:ext>
    </p:extLst>
  </p:cSld>
  <p:clrMapOvr>
    <a:masterClrMapping/>
  </p:clrMapOvr>
  <p:transition>
    <p:dissolve/>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539552" y="188640"/>
            <a:ext cx="7772870" cy="1800200"/>
          </a:xfrm>
          <a:prstGeom prst="rect">
            <a:avLst/>
          </a:prstGeom>
        </p:spPr>
        <p:txBody>
          <a:bodyPr>
            <a:normAutofit fontScale="92500" lnSpcReduction="20000"/>
          </a:bodyPr>
          <a:lstStyle/>
          <a:p>
            <a:pPr marL="0" indent="0" algn="ctr">
              <a:buNone/>
            </a:pPr>
            <a:endParaRPr lang="en-GB" sz="5400" dirty="0"/>
          </a:p>
          <a:p>
            <a:pPr marL="0" indent="0" algn="ctr">
              <a:buNone/>
            </a:pPr>
            <a:r>
              <a:rPr lang="en-GB" sz="7200" b="1" dirty="0" err="1" smtClean="0"/>
              <a:t>Daearyddiaeth</a:t>
            </a:r>
            <a:endParaRPr lang="en-GB" sz="7200" b="1" dirty="0"/>
          </a:p>
        </p:txBody>
      </p:sp>
    </p:spTree>
    <p:extLst>
      <p:ext uri="{BB962C8B-B14F-4D97-AF65-F5344CB8AC3E}">
        <p14:creationId xmlns:p14="http://schemas.microsoft.com/office/powerpoint/2010/main" val="462843787"/>
      </p:ext>
    </p:extLst>
  </p:cSld>
  <p:clrMapOvr>
    <a:masterClrMapping/>
  </p:clrMapOvr>
  <p:transition>
    <p:dissolv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Addysg</a:t>
            </a:r>
            <a:r>
              <a:rPr lang="en-GB" dirty="0" smtClean="0"/>
              <a:t> </a:t>
            </a:r>
            <a:r>
              <a:rPr lang="en-GB" dirty="0" err="1" smtClean="0"/>
              <a:t>Awyr</a:t>
            </a:r>
            <a:r>
              <a:rPr lang="en-GB" dirty="0" smtClean="0"/>
              <a:t> </a:t>
            </a:r>
            <a:r>
              <a:rPr lang="en-GB" dirty="0" err="1" smtClean="0"/>
              <a:t>Agored</a:t>
            </a:r>
            <a:endParaRPr lang="en-GB" dirty="0"/>
          </a:p>
        </p:txBody>
      </p:sp>
      <p:sp>
        <p:nvSpPr>
          <p:cNvPr id="3" name="Content Placeholder 2"/>
          <p:cNvSpPr>
            <a:spLocks noGrp="1"/>
          </p:cNvSpPr>
          <p:nvPr>
            <p:ph idx="1"/>
          </p:nvPr>
        </p:nvSpPr>
        <p:spPr/>
        <p:txBody>
          <a:bodyPr>
            <a:normAutofit/>
          </a:bodyPr>
          <a:lstStyle/>
          <a:p>
            <a:r>
              <a:rPr lang="en-GB" dirty="0" smtClean="0"/>
              <a:t>‘</a:t>
            </a:r>
            <a:r>
              <a:rPr lang="en-GB" i="1" dirty="0" smtClean="0"/>
              <a:t>outdoor education promotes positive behaviour, healthy social interactions and increased happiness</a:t>
            </a:r>
            <a:r>
              <a:rPr lang="en-GB" dirty="0" smtClean="0"/>
              <a:t>’ (</a:t>
            </a:r>
            <a:r>
              <a:rPr lang="en-GB" dirty="0" err="1" smtClean="0"/>
              <a:t>Louv</a:t>
            </a:r>
            <a:r>
              <a:rPr lang="en-GB" dirty="0" smtClean="0"/>
              <a:t>, 2005).</a:t>
            </a:r>
          </a:p>
          <a:p>
            <a:pPr marL="0" indent="0">
              <a:buNone/>
            </a:pPr>
            <a:endParaRPr lang="en-GB" dirty="0" smtClean="0"/>
          </a:p>
          <a:p>
            <a:r>
              <a:rPr lang="cy-GB" dirty="0"/>
              <a:t>Tueddiadau ansoddol ac ymatebion profiadol: cynhwysiant; sensitifrwydd; parhad</a:t>
            </a:r>
            <a:r>
              <a:rPr lang="cy-GB" dirty="0" smtClean="0"/>
              <a:t>; rhyfeddod; chwilfrydedd</a:t>
            </a:r>
            <a:r>
              <a:rPr lang="cy-GB" dirty="0"/>
              <a:t>; bywiogrwydd; creadigrwydd; </a:t>
            </a:r>
            <a:r>
              <a:rPr lang="cy-GB" dirty="0" smtClean="0"/>
              <a:t>trawsnewidiad</a:t>
            </a:r>
            <a:endParaRPr lang="en-GB" dirty="0"/>
          </a:p>
        </p:txBody>
      </p:sp>
    </p:spTree>
    <p:extLst>
      <p:ext uri="{BB962C8B-B14F-4D97-AF65-F5344CB8AC3E}">
        <p14:creationId xmlns:p14="http://schemas.microsoft.com/office/powerpoint/2010/main" val="93268788"/>
      </p:ext>
    </p:extLst>
  </p:cSld>
  <p:clrMapOvr>
    <a:masterClrMapping/>
  </p:clrMapOvr>
  <p:transition>
    <p:dissolv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507288" cy="1143000"/>
          </a:xfrm>
        </p:spPr>
        <p:txBody>
          <a:bodyPr>
            <a:normAutofit fontScale="90000"/>
          </a:bodyPr>
          <a:lstStyle/>
          <a:p>
            <a:pPr algn="l"/>
            <a:r>
              <a:rPr lang="en-GB" dirty="0"/>
              <a:t>Special </a:t>
            </a:r>
            <a:r>
              <a:rPr lang="en-GB" dirty="0" smtClean="0"/>
              <a:t>Places: Place </a:t>
            </a:r>
            <a:r>
              <a:rPr lang="en-GB" dirty="0"/>
              <a:t>attachment and children’s happiness</a:t>
            </a:r>
          </a:p>
        </p:txBody>
      </p:sp>
      <p:pic>
        <p:nvPicPr>
          <p:cNvPr id="4" name="Content Placeholder 3"/>
          <p:cNvPicPr>
            <a:picLocks noGrp="1" noChangeAspect="1"/>
          </p:cNvPicPr>
          <p:nvPr>
            <p:ph idx="1"/>
          </p:nvPr>
        </p:nvPicPr>
        <p:blipFill>
          <a:blip r:embed="rId2"/>
          <a:stretch>
            <a:fillRect/>
          </a:stretch>
        </p:blipFill>
        <p:spPr>
          <a:xfrm>
            <a:off x="520951" y="1628800"/>
            <a:ext cx="8147248" cy="4737125"/>
          </a:xfrm>
          <a:prstGeom prst="rect">
            <a:avLst/>
          </a:prstGeom>
        </p:spPr>
      </p:pic>
    </p:spTree>
    <p:extLst>
      <p:ext uri="{BB962C8B-B14F-4D97-AF65-F5344CB8AC3E}">
        <p14:creationId xmlns:p14="http://schemas.microsoft.com/office/powerpoint/2010/main" val="1195313261"/>
      </p:ext>
    </p:extLst>
  </p:cSld>
  <p:clrMapOvr>
    <a:masterClrMapping/>
  </p:clrMapOvr>
  <p:transition>
    <p:dissolve/>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Happiness of</a:t>
            </a:r>
            <a:br>
              <a:rPr lang="en-GB" dirty="0"/>
            </a:br>
            <a:r>
              <a:rPr lang="en-GB" dirty="0"/>
              <a:t>Everyday Geographies</a:t>
            </a:r>
          </a:p>
        </p:txBody>
      </p:sp>
      <p:pic>
        <p:nvPicPr>
          <p:cNvPr id="4" name="Content Placeholder 3"/>
          <p:cNvPicPr>
            <a:picLocks noGrp="1" noChangeAspect="1"/>
          </p:cNvPicPr>
          <p:nvPr>
            <p:ph idx="1"/>
          </p:nvPr>
        </p:nvPicPr>
        <p:blipFill>
          <a:blip r:embed="rId2"/>
          <a:stretch>
            <a:fillRect/>
          </a:stretch>
        </p:blipFill>
        <p:spPr>
          <a:xfrm>
            <a:off x="1043608" y="1700808"/>
            <a:ext cx="6625205" cy="4525963"/>
          </a:xfrm>
          <a:prstGeom prst="rect">
            <a:avLst/>
          </a:prstGeom>
        </p:spPr>
      </p:pic>
    </p:spTree>
    <p:extLst>
      <p:ext uri="{BB962C8B-B14F-4D97-AF65-F5344CB8AC3E}">
        <p14:creationId xmlns:p14="http://schemas.microsoft.com/office/powerpoint/2010/main" val="3488385080"/>
      </p:ext>
    </p:extLst>
  </p:cSld>
  <p:clrMapOvr>
    <a:masterClrMapping/>
  </p:clrMapOvr>
  <p:transition>
    <p:dissolve/>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57200" y="1417638"/>
            <a:ext cx="8229600" cy="4397256"/>
          </a:xfrm>
          <a:prstGeom prst="rect">
            <a:avLst/>
          </a:prstGeom>
        </p:spPr>
      </p:pic>
    </p:spTree>
    <p:extLst>
      <p:ext uri="{BB962C8B-B14F-4D97-AF65-F5344CB8AC3E}">
        <p14:creationId xmlns:p14="http://schemas.microsoft.com/office/powerpoint/2010/main" val="1115706402"/>
      </p:ext>
    </p:extLst>
  </p:cSld>
  <p:clrMapOvr>
    <a:masterClrMapping/>
  </p:clrMapOvr>
  <p:transition>
    <p:dissolve/>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Ymagwedd</a:t>
            </a:r>
            <a:r>
              <a:rPr lang="en-GB" b="1" dirty="0" smtClean="0"/>
              <a:t> </a:t>
            </a:r>
            <a:r>
              <a:rPr lang="en-GB" b="1" dirty="0" err="1" smtClean="0"/>
              <a:t>thematig</a:t>
            </a:r>
            <a:r>
              <a:rPr lang="en-GB" b="1" dirty="0" smtClean="0"/>
              <a:t>?</a:t>
            </a:r>
            <a:endParaRPr lang="en-GB" b="1" dirty="0"/>
          </a:p>
        </p:txBody>
      </p:sp>
      <p:graphicFrame>
        <p:nvGraphicFramePr>
          <p:cNvPr id="4" name="Content Placeholder 3"/>
          <p:cNvGraphicFramePr>
            <a:graphicFrameLocks noGrp="1"/>
          </p:cNvGraphicFramePr>
          <p:nvPr>
            <p:ph sz="quarter" idx="4294967295"/>
            <p:extLst>
              <p:ext uri="{D42A27DB-BD31-4B8C-83A1-F6EECF244321}">
                <p14:modId xmlns:p14="http://schemas.microsoft.com/office/powerpoint/2010/main" val="385534483"/>
              </p:ext>
            </p:extLst>
          </p:nvPr>
        </p:nvGraphicFramePr>
        <p:xfrm>
          <a:off x="685800" y="1417638"/>
          <a:ext cx="7772400" cy="51077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8390338"/>
      </p:ext>
    </p:extLst>
  </p:cSld>
  <p:clrMapOvr>
    <a:masterClrMapping/>
  </p:clrMapOvr>
  <p:transition>
    <p:dissolv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MIGRANTS, RIGHTS AND VALUES</a:t>
            </a:r>
          </a:p>
        </p:txBody>
      </p:sp>
      <p:pic>
        <p:nvPicPr>
          <p:cNvPr id="4" name="Content Placeholder 3"/>
          <p:cNvPicPr>
            <a:picLocks noGrp="1" noChangeAspect="1"/>
          </p:cNvPicPr>
          <p:nvPr>
            <p:ph idx="1"/>
          </p:nvPr>
        </p:nvPicPr>
        <p:blipFill>
          <a:blip r:embed="rId2"/>
          <a:stretch>
            <a:fillRect/>
          </a:stretch>
        </p:blipFill>
        <p:spPr>
          <a:xfrm>
            <a:off x="870347" y="1600200"/>
            <a:ext cx="7403306" cy="4525963"/>
          </a:xfrm>
          <a:prstGeom prst="rect">
            <a:avLst/>
          </a:prstGeom>
        </p:spPr>
      </p:pic>
    </p:spTree>
    <p:extLst>
      <p:ext uri="{BB962C8B-B14F-4D97-AF65-F5344CB8AC3E}">
        <p14:creationId xmlns:p14="http://schemas.microsoft.com/office/powerpoint/2010/main" val="1696910065"/>
      </p:ext>
    </p:extLst>
  </p:cSld>
  <p:clrMapOvr>
    <a:masterClrMapping/>
  </p:clrMapOvr>
  <p:transition>
    <p:dissolve/>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8703"/>
            <a:ext cx="8229600" cy="1143000"/>
          </a:xfrm>
        </p:spPr>
        <p:txBody>
          <a:bodyPr/>
          <a:lstStyle/>
          <a:p>
            <a:r>
              <a:rPr lang="en-GB" dirty="0"/>
              <a:t>‘Still human, Still here’</a:t>
            </a:r>
          </a:p>
        </p:txBody>
      </p:sp>
      <p:sp>
        <p:nvSpPr>
          <p:cNvPr id="3" name="Content Placeholder 2"/>
          <p:cNvSpPr>
            <a:spLocks noGrp="1"/>
          </p:cNvSpPr>
          <p:nvPr>
            <p:ph idx="1"/>
          </p:nvPr>
        </p:nvSpPr>
        <p:spPr>
          <a:xfrm>
            <a:off x="285394" y="3088130"/>
            <a:ext cx="7238934" cy="4525963"/>
          </a:xfrm>
        </p:spPr>
        <p:txBody>
          <a:bodyPr/>
          <a:lstStyle/>
          <a:p>
            <a:pPr marL="0" indent="0">
              <a:buNone/>
            </a:pPr>
            <a:r>
              <a:rPr lang="en-GB" i="1" dirty="0"/>
              <a:t>‘I used to be scared of them</a:t>
            </a:r>
          </a:p>
          <a:p>
            <a:pPr marL="0" indent="0">
              <a:buNone/>
            </a:pPr>
            <a:r>
              <a:rPr lang="en-GB" i="1" dirty="0"/>
              <a:t>No I know they are just like us’</a:t>
            </a:r>
          </a:p>
          <a:p>
            <a:pPr marL="0" indent="0">
              <a:buNone/>
            </a:pPr>
            <a:endParaRPr lang="en-GB" i="1" dirty="0"/>
          </a:p>
          <a:p>
            <a:pPr marL="0" indent="0">
              <a:buNone/>
            </a:pPr>
            <a:r>
              <a:rPr lang="en-GB" i="1" dirty="0"/>
              <a:t>‘I thought they would take our</a:t>
            </a:r>
          </a:p>
          <a:p>
            <a:pPr marL="0" indent="0">
              <a:buNone/>
            </a:pPr>
            <a:r>
              <a:rPr lang="en-GB" i="1" dirty="0"/>
              <a:t>houses and our belongings, but now</a:t>
            </a:r>
          </a:p>
          <a:p>
            <a:pPr marL="0" indent="0">
              <a:buNone/>
            </a:pPr>
            <a:r>
              <a:rPr lang="en-GB" i="1" dirty="0"/>
              <a:t>I think they just want to be safe.’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92280" y="3356992"/>
            <a:ext cx="1728192" cy="2664011"/>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27989" y="1119190"/>
            <a:ext cx="2476872" cy="1890199"/>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94658" y="1628800"/>
            <a:ext cx="1533627" cy="2362516"/>
          </a:xfrm>
          <a:prstGeom prst="rect">
            <a:avLst/>
          </a:prstGeom>
        </p:spPr>
      </p:pic>
    </p:spTree>
    <p:extLst>
      <p:ext uri="{BB962C8B-B14F-4D97-AF65-F5344CB8AC3E}">
        <p14:creationId xmlns:p14="http://schemas.microsoft.com/office/powerpoint/2010/main" val="1384630295"/>
      </p:ext>
    </p:extLst>
  </p:cSld>
  <p:clrMapOvr>
    <a:masterClrMapping/>
  </p:clrMapOvr>
  <p:transition>
    <p:dissolv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Geography of </a:t>
            </a:r>
            <a:r>
              <a:rPr lang="en-GB" dirty="0" smtClean="0"/>
              <a:t>Happiness</a:t>
            </a:r>
            <a:r>
              <a:rPr lang="en-GB" dirty="0"/>
              <a:t>:</a:t>
            </a:r>
            <a:br>
              <a:rPr lang="en-GB" dirty="0"/>
            </a:br>
            <a:r>
              <a:rPr lang="en-GB" dirty="0"/>
              <a:t>Now and </a:t>
            </a:r>
            <a:r>
              <a:rPr lang="en-GB" dirty="0" smtClean="0"/>
              <a:t>then</a:t>
            </a:r>
            <a:endParaRPr lang="en-GB" dirty="0"/>
          </a:p>
        </p:txBody>
      </p:sp>
      <p:pic>
        <p:nvPicPr>
          <p:cNvPr id="4" name="Content Placeholder 3"/>
          <p:cNvPicPr>
            <a:picLocks noGrp="1" noChangeAspect="1"/>
          </p:cNvPicPr>
          <p:nvPr>
            <p:ph idx="1"/>
          </p:nvPr>
        </p:nvPicPr>
        <p:blipFill>
          <a:blip r:embed="rId2"/>
          <a:stretch>
            <a:fillRect/>
          </a:stretch>
        </p:blipFill>
        <p:spPr>
          <a:xfrm>
            <a:off x="611560" y="1700808"/>
            <a:ext cx="7776864" cy="4968552"/>
          </a:xfrm>
          <a:prstGeom prst="rect">
            <a:avLst/>
          </a:prstGeom>
        </p:spPr>
      </p:pic>
    </p:spTree>
    <p:extLst>
      <p:ext uri="{BB962C8B-B14F-4D97-AF65-F5344CB8AC3E}">
        <p14:creationId xmlns:p14="http://schemas.microsoft.com/office/powerpoint/2010/main" val="2860945572"/>
      </p:ext>
    </p:extLst>
  </p:cSld>
  <p:clrMapOvr>
    <a:masterClrMapping/>
  </p:clrMapOvr>
  <p:transition>
    <p:dissolve/>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cy-GB" altLang="en-US" sz="4000" smtClean="0"/>
              <a:t>Gêm Bag Papur - Cymorth Cristnogol</a:t>
            </a:r>
            <a:endParaRPr lang="en-GB" altLang="en-US" sz="4000" smtClean="0"/>
          </a:p>
        </p:txBody>
      </p:sp>
      <p:sp>
        <p:nvSpPr>
          <p:cNvPr id="22531" name="Content Placeholder 2"/>
          <p:cNvSpPr>
            <a:spLocks noGrp="1"/>
          </p:cNvSpPr>
          <p:nvPr>
            <p:ph idx="1"/>
          </p:nvPr>
        </p:nvSpPr>
        <p:spPr/>
        <p:txBody>
          <a:bodyPr/>
          <a:lstStyle/>
          <a:p>
            <a:pPr>
              <a:lnSpc>
                <a:spcPct val="80000"/>
              </a:lnSpc>
            </a:pPr>
            <a:r>
              <a:rPr lang="en-GB" altLang="en-US" sz="3000" smtClean="0"/>
              <a:t>Mae hon yn gêm boblogaidd a rhyngweithiol sy'n rhoi cipolwg ar beth yw bywyd i bobl dlawd sy'n ceisio ennill bywoliaeth. </a:t>
            </a:r>
          </a:p>
          <a:p>
            <a:pPr>
              <a:lnSpc>
                <a:spcPct val="80000"/>
              </a:lnSpc>
            </a:pPr>
            <a:r>
              <a:rPr lang="en-GB" altLang="en-US" sz="3000" smtClean="0"/>
              <a:t>Canolbwyntia ar blant tlawd yn India. Mae'r gêm hon yn herio disgyblion i ddarganfod a allent oroesi ar strydoedd Kolkata.</a:t>
            </a:r>
          </a:p>
          <a:p>
            <a:pPr>
              <a:lnSpc>
                <a:spcPct val="80000"/>
              </a:lnSpc>
            </a:pPr>
            <a:r>
              <a:rPr lang="en-GB" altLang="en-US" sz="3000" smtClean="0"/>
              <a:t>FfLlRh</a:t>
            </a:r>
            <a:r>
              <a:rPr lang="en-GB" altLang="en-US" sz="3000" b="1" smtClean="0"/>
              <a:t> - Llinynnau llythrennedd</a:t>
            </a:r>
            <a:r>
              <a:rPr lang="en-GB" altLang="en-US" sz="3000" smtClean="0"/>
              <a:t> - datblygu ymresymu rhifyddol, defnyddio sgiliau rhif, defnyddio sgiliau mesur a defnyddio sgiliau data </a:t>
            </a:r>
          </a:p>
          <a:p>
            <a:pPr>
              <a:lnSpc>
                <a:spcPct val="80000"/>
              </a:lnSpc>
            </a:pPr>
            <a:r>
              <a:rPr lang="en-GB" altLang="en-US" sz="3000" smtClean="0">
                <a:hlinkClick r:id="rId2"/>
              </a:rPr>
              <a:t>http://learn.christianaid.org.uk/YouthLeaderResources/pbag.aspx</a:t>
            </a:r>
            <a:endParaRPr lang="en-GB" altLang="en-US" sz="3000" smtClean="0"/>
          </a:p>
          <a:p>
            <a:pPr>
              <a:lnSpc>
                <a:spcPct val="80000"/>
              </a:lnSpc>
            </a:pPr>
            <a:endParaRPr lang="en-GB" altLang="en-US" sz="3000" smtClean="0"/>
          </a:p>
        </p:txBody>
      </p:sp>
    </p:spTree>
    <p:extLst>
      <p:ext uri="{BB962C8B-B14F-4D97-AF65-F5344CB8AC3E}">
        <p14:creationId xmlns:p14="http://schemas.microsoft.com/office/powerpoint/2010/main" val="1208716151"/>
      </p:ext>
    </p:extLst>
  </p:cSld>
  <p:clrMapOvr>
    <a:masterClrMapping/>
  </p:clrMapOvr>
  <p:transition>
    <p:dissolve/>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31" y="234160"/>
            <a:ext cx="7773338" cy="1596177"/>
          </a:xfrm>
        </p:spPr>
        <p:txBody>
          <a:bodyPr/>
          <a:lstStyle/>
          <a:p>
            <a:r>
              <a:rPr lang="en-US" dirty="0" smtClean="0"/>
              <a:t>Y </a:t>
            </a:r>
            <a:r>
              <a:rPr lang="en-US" dirty="0" err="1" smtClean="0"/>
              <a:t>camau</a:t>
            </a:r>
            <a:r>
              <a:rPr lang="en-US" dirty="0" smtClean="0"/>
              <a:t> </a:t>
            </a:r>
            <a:r>
              <a:rPr lang="en-US" dirty="0" err="1" smtClean="0"/>
              <a:t>nesaf</a:t>
            </a:r>
            <a:r>
              <a:rPr lang="en-US" dirty="0" smtClean="0"/>
              <a:t> </a:t>
            </a:r>
            <a:r>
              <a:rPr lang="en-US" dirty="0" err="1" smtClean="0"/>
              <a:t>i</a:t>
            </a:r>
            <a:r>
              <a:rPr lang="en-US" dirty="0" smtClean="0"/>
              <a:t> mi</a:t>
            </a:r>
            <a:r>
              <a:rPr lang="mr-IN" dirty="0" smtClean="0"/>
              <a:t>…</a:t>
            </a:r>
            <a:endParaRPr lang="en-US" dirty="0"/>
          </a:p>
        </p:txBody>
      </p:sp>
      <p:sp>
        <p:nvSpPr>
          <p:cNvPr id="5" name="Title 1"/>
          <p:cNvSpPr txBox="1">
            <a:spLocks/>
          </p:cNvSpPr>
          <p:nvPr/>
        </p:nvSpPr>
        <p:spPr>
          <a:xfrm>
            <a:off x="611560" y="5516486"/>
            <a:ext cx="8229600" cy="1143000"/>
          </a:xfrm>
          <a:prstGeom prst="rect">
            <a:avLst/>
          </a:prstGeom>
        </p:spPr>
        <p:txBody>
          <a:bodyPr vert="horz" lIns="91440" tIns="45720" rIns="91440" bIns="45720" rtlCol="0" anchor="ctr">
            <a:norm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endParaRPr lang="en-US" dirty="0"/>
          </a:p>
        </p:txBody>
      </p:sp>
    </p:spTree>
    <p:extLst>
      <p:ext uri="{BB962C8B-B14F-4D97-AF65-F5344CB8AC3E}">
        <p14:creationId xmlns:p14="http://schemas.microsoft.com/office/powerpoint/2010/main" val="1844532884"/>
      </p:ext>
    </p:extLst>
  </p:cSld>
  <p:clrMapOvr>
    <a:masterClrMapping/>
  </p:clrMapOvr>
  <p:transition>
    <p:dissolv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Cyfeiriadau</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APADGOS </a:t>
            </a:r>
            <a:r>
              <a:rPr lang="en-US" dirty="0"/>
              <a:t>(2008) </a:t>
            </a:r>
            <a:r>
              <a:rPr lang="en-US" i="1" dirty="0" err="1" smtClean="0"/>
              <a:t>Fframwaith</a:t>
            </a:r>
            <a:r>
              <a:rPr lang="en-US" i="1" dirty="0" smtClean="0"/>
              <a:t> </a:t>
            </a:r>
            <a:r>
              <a:rPr lang="en-US" i="1" dirty="0" err="1" smtClean="0"/>
              <a:t>Addysg</a:t>
            </a:r>
            <a:r>
              <a:rPr lang="en-US" i="1" dirty="0" smtClean="0"/>
              <a:t> </a:t>
            </a:r>
            <a:r>
              <a:rPr lang="en-US" i="1" dirty="0" err="1" smtClean="0"/>
              <a:t>Bersonol</a:t>
            </a:r>
            <a:r>
              <a:rPr lang="en-US" i="1" dirty="0" smtClean="0"/>
              <a:t> a </a:t>
            </a:r>
            <a:r>
              <a:rPr lang="en-US" i="1" dirty="0" err="1" smtClean="0"/>
              <a:t>Chymdeithasol</a:t>
            </a:r>
            <a:r>
              <a:rPr lang="en-US" i="1" dirty="0" smtClean="0"/>
              <a:t> I </a:t>
            </a:r>
            <a:r>
              <a:rPr lang="en-US" i="1" dirty="0" err="1" smtClean="0"/>
              <a:t>ddysgwyr</a:t>
            </a:r>
            <a:r>
              <a:rPr lang="en-US" i="1" dirty="0" smtClean="0"/>
              <a:t> 7 </a:t>
            </a:r>
            <a:r>
              <a:rPr lang="en-US" i="1" dirty="0" err="1" smtClean="0"/>
              <a:t>i</a:t>
            </a:r>
            <a:r>
              <a:rPr lang="en-US" i="1" dirty="0" smtClean="0"/>
              <a:t> 19 </a:t>
            </a:r>
            <a:r>
              <a:rPr lang="en-US" i="1" dirty="0" err="1" smtClean="0"/>
              <a:t>oed</a:t>
            </a:r>
            <a:r>
              <a:rPr lang="en-US" i="1" dirty="0" smtClean="0"/>
              <a:t> </a:t>
            </a:r>
            <a:r>
              <a:rPr lang="en-US" i="1" dirty="0" err="1" smtClean="0"/>
              <a:t>yng</a:t>
            </a:r>
            <a:r>
              <a:rPr lang="en-US" i="1" dirty="0" smtClean="0"/>
              <a:t> </a:t>
            </a:r>
            <a:r>
              <a:rPr lang="en-US" i="1" dirty="0" err="1" smtClean="0"/>
              <a:t>Nghymru</a:t>
            </a:r>
            <a:r>
              <a:rPr lang="en-US" i="1" dirty="0" smtClean="0"/>
              <a:t>. </a:t>
            </a:r>
            <a:r>
              <a:rPr lang="en-US" dirty="0" err="1" smtClean="0"/>
              <a:t>Caerdydd</a:t>
            </a:r>
            <a:r>
              <a:rPr lang="en-US" dirty="0" smtClean="0"/>
              <a:t>: APADGOS.</a:t>
            </a:r>
          </a:p>
          <a:p>
            <a:r>
              <a:rPr lang="en-US" dirty="0" err="1" smtClean="0"/>
              <a:t>Barbarash</a:t>
            </a:r>
            <a:r>
              <a:rPr lang="en-US" dirty="0" smtClean="0"/>
              <a:t>, L. (1997) </a:t>
            </a:r>
            <a:r>
              <a:rPr lang="en-US" i="1" dirty="0" smtClean="0"/>
              <a:t>Multicultural GAMES</a:t>
            </a:r>
            <a:r>
              <a:rPr lang="en-US" dirty="0" smtClean="0"/>
              <a:t>. Leeds: Human Kinetics.</a:t>
            </a:r>
          </a:p>
          <a:p>
            <a:r>
              <a:rPr lang="en-US" dirty="0" smtClean="0"/>
              <a:t>Ellis, S. &amp; Grogan, D. (2003) </a:t>
            </a:r>
            <a:r>
              <a:rPr lang="en-US" i="1" dirty="0" smtClean="0"/>
              <a:t>Teaching Citizenship through Traditional Tales</a:t>
            </a:r>
            <a:r>
              <a:rPr lang="en-US" dirty="0" smtClean="0"/>
              <a:t>. </a:t>
            </a:r>
            <a:r>
              <a:rPr lang="en-US" dirty="0" err="1" smtClean="0"/>
              <a:t>Leamington</a:t>
            </a:r>
            <a:r>
              <a:rPr lang="en-US" dirty="0" smtClean="0"/>
              <a:t> Spa: Scholastic.</a:t>
            </a:r>
          </a:p>
          <a:p>
            <a:r>
              <a:rPr lang="en-US" dirty="0" err="1" smtClean="0"/>
              <a:t>Grigg</a:t>
            </a:r>
            <a:r>
              <a:rPr lang="en-US" dirty="0" smtClean="0"/>
              <a:t>, R. &amp; Lewis, H. (2016) </a:t>
            </a:r>
            <a:r>
              <a:rPr lang="en-US" i="1" dirty="0" smtClean="0"/>
              <a:t>A to Z of learning outside the classroom</a:t>
            </a:r>
            <a:r>
              <a:rPr lang="en-US" dirty="0" smtClean="0"/>
              <a:t>. London: Bloomsbury.</a:t>
            </a:r>
          </a:p>
          <a:p>
            <a:r>
              <a:rPr lang="en-US" dirty="0" smtClean="0"/>
              <a:t>Moorcroft, C. (2004) </a:t>
            </a:r>
            <a:r>
              <a:rPr lang="en-US" i="1" dirty="0" smtClean="0"/>
              <a:t>Developing Citizenship: activities for personal, social and health education</a:t>
            </a:r>
            <a:r>
              <a:rPr lang="en-US" dirty="0" smtClean="0"/>
              <a:t>. London: A &amp; C Black.</a:t>
            </a:r>
          </a:p>
        </p:txBody>
      </p:sp>
    </p:spTree>
    <p:extLst>
      <p:ext uri="{BB962C8B-B14F-4D97-AF65-F5344CB8AC3E}">
        <p14:creationId xmlns:p14="http://schemas.microsoft.com/office/powerpoint/2010/main" val="1735899717"/>
      </p:ext>
    </p:extLst>
  </p:cSld>
  <p:clrMapOvr>
    <a:masterClrMapping/>
  </p:clrMapOvr>
  <p:transition>
    <p:dissolv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16273"/>
          </a:xfrm>
        </p:spPr>
        <p:txBody>
          <a:bodyPr/>
          <a:lstStyle/>
          <a:p>
            <a:r>
              <a:rPr lang="en-GB" dirty="0" err="1" smtClean="0"/>
              <a:t>Cyfeiriadau</a:t>
            </a:r>
            <a:endParaRPr lang="en-GB" dirty="0"/>
          </a:p>
        </p:txBody>
      </p:sp>
      <p:sp>
        <p:nvSpPr>
          <p:cNvPr id="4" name="Rectangle 1"/>
          <p:cNvSpPr>
            <a:spLocks noGrp="1" noChangeArrowheads="1"/>
          </p:cNvSpPr>
          <p:nvPr>
            <p:ph sz="quarter" idx="4294967295"/>
          </p:nvPr>
        </p:nvSpPr>
        <p:spPr bwMode="auto">
          <a:xfrm>
            <a:off x="457200" y="1570269"/>
            <a:ext cx="8229600" cy="45858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defTabSz="91440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Brown, B., 2018.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Persona Doll UK.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http://personadoll.uk/</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Donaldson</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G., 2015.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Successful Futures.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a:t>
            </a:r>
            <a:r>
              <a:rPr kumimoji="0" lang="en-US" altLang="en-US" sz="1800" b="0" i="0" u="sng"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gov.wales</a:t>
            </a:r>
            <a:r>
              <a:rPr kumimoji="0" lang="en-US" altLang="en-US" sz="1800"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/docs/</a:t>
            </a:r>
            <a:r>
              <a:rPr kumimoji="0" lang="en-US" altLang="en-US" sz="1800" b="0" i="0" u="sng"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dcells</a:t>
            </a:r>
            <a:r>
              <a:rPr kumimoji="0" lang="en-US" altLang="en-US" sz="1800" b="0" i="0" u="sng"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/publications/150225-successful-futures-en.pdf</a:t>
            </a:r>
            <a:endParaRPr kumimoji="0" lang="en-GB" altLang="en-US" sz="1800" b="0" i="0" u="none" strike="noStrike" cap="none" normalizeH="0" baseline="0" dirty="0">
              <a:ln>
                <a:noFill/>
              </a:ln>
              <a:solidFill>
                <a:schemeClr val="tx1"/>
              </a:solidFill>
              <a:effectLst/>
            </a:endParaRPr>
          </a:p>
          <a:p>
            <a:pPr defTabSz="914400" eaLnBrk="0" fontAlgn="base" hangingPunct="0">
              <a:spcBef>
                <a:spcPct val="0"/>
              </a:spcBef>
              <a:spcAft>
                <a:spcPct val="0"/>
              </a:spcAft>
            </a:pP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Rodford</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S., 2015.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Suggestions for using Persona Dolls and how to link them to RE,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Bath: </a:t>
            </a: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St.Julian’s</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8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CofE</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Primary School.</a:t>
            </a:r>
            <a:endParaRPr kumimoji="0" lang="en-GB" altLang="en-US" sz="1800" b="0" i="0" u="none" strike="noStrike" cap="none" normalizeH="0" baseline="0" dirty="0">
              <a:ln>
                <a:noFill/>
              </a:ln>
              <a:solidFill>
                <a:schemeClr val="tx1"/>
              </a:solidFill>
              <a:effectLst/>
            </a:endParaRPr>
          </a:p>
          <a:p>
            <a:pPr defTabSz="91440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Tanner, J., 2009. Special Places: Place attachment and children's happiness.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Primary Geographer,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Issue: Spring.</a:t>
            </a:r>
            <a:endParaRPr kumimoji="0" lang="en-GB" altLang="en-US" sz="1800" b="0" i="0" u="none" strike="noStrike" cap="none" normalizeH="0" baseline="0" dirty="0">
              <a:ln>
                <a:noFill/>
              </a:ln>
              <a:solidFill>
                <a:schemeClr val="tx1"/>
              </a:solidFill>
              <a:effectLst/>
            </a:endParaRPr>
          </a:p>
          <a:p>
            <a:pPr defTabSz="914400" eaLnBrk="0" fontAlgn="base" hangingPunct="0">
              <a:spcBef>
                <a:spcPct val="0"/>
              </a:spcBef>
              <a:spcAft>
                <a:spcPct val="0"/>
              </a:spcAft>
            </a:pP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Government, 2013. </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Learning Wales.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http://learning.gov.wales/docs/learningwales/publications/130425-personal-and-social-education-framework-en.pdf</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Welsh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Government, 2016. </a:t>
            </a:r>
            <a:r>
              <a:rPr kumimoji="0" lang="en-US" altLang="en-US" sz="18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Llywodraeth</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8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Cymru</a:t>
            </a:r>
            <a:r>
              <a:rPr kumimoji="0" lang="en-US" altLang="en-US" sz="18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8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http://gov.wales/docs/dsjlg/publications/160401-wfg-easy-read-en.pdf</a:t>
            </a:r>
            <a: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r>
            <a:br>
              <a:rPr kumimoji="0" lang="en-US" altLang="en-US" sz="18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01199124"/>
      </p:ext>
    </p:extLst>
  </p:cSld>
  <p:clrMapOvr>
    <a:masterClrMapping/>
  </p:clrMapOvr>
  <p:transition>
    <p:dissolv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1241</TotalTime>
  <Words>938</Words>
  <Application>Microsoft Macintosh PowerPoint</Application>
  <PresentationFormat>On-screen Show (4:3)</PresentationFormat>
  <Paragraphs>137</Paragraphs>
  <Slides>40</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40</vt:i4>
      </vt:variant>
    </vt:vector>
  </HeadingPairs>
  <TitlesOfParts>
    <vt:vector size="48" baseType="lpstr">
      <vt:lpstr>Bauhaus 93</vt:lpstr>
      <vt:lpstr>Calibri</vt:lpstr>
      <vt:lpstr>Mangal</vt:lpstr>
      <vt:lpstr>ＭＳ Ｐゴシック</vt:lpstr>
      <vt:lpstr>Times New Roman</vt:lpstr>
      <vt:lpstr>Wingdings</vt:lpstr>
      <vt:lpstr>Arial</vt:lpstr>
      <vt:lpstr>Office Theme</vt:lpstr>
      <vt:lpstr>Iechyd a Lles a’r Dyniaethau</vt:lpstr>
      <vt:lpstr>Amcanion</vt:lpstr>
      <vt:lpstr>Beth yw ‘LLES’?</vt:lpstr>
      <vt:lpstr>PowerPoint Presentation</vt:lpstr>
      <vt:lpstr>PowerPoint Presentation</vt:lpstr>
      <vt:lpstr>PowerPoint Presentation</vt:lpstr>
      <vt:lpstr>PowerPoint Presentation</vt:lpstr>
      <vt:lpstr> Lles yn y Cwricwlwm Cynradd</vt:lpstr>
      <vt:lpstr>Fframwaith ABCh (PSE)</vt:lpstr>
      <vt:lpstr>Datblygu Ymagwedd Holistaidd</vt:lpstr>
      <vt:lpstr>Lles ym myd addysg</vt:lpstr>
      <vt:lpstr>PowerPoint Presentation</vt:lpstr>
      <vt:lpstr>Y PEDWAR DIBEN yw y bydd pob plentyn a pherson ifanc yn:</vt:lpstr>
      <vt:lpstr>Lles ym myd addysg</vt:lpstr>
      <vt:lpstr>7 NOD LLESIANT</vt:lpstr>
      <vt:lpstr>PowerPoint Presentation</vt:lpstr>
      <vt:lpstr>Beth sy’n gwneud chi yn Chi?</vt:lpstr>
      <vt:lpstr>Beth yw ‘personol’?</vt:lpstr>
      <vt:lpstr>Pwy/beth sy’n effeithio ar ein datblygiad cymdeithasol? </vt:lpstr>
      <vt:lpstr>PowerPoint Presentation</vt:lpstr>
      <vt:lpstr>PowerPoint Presentation</vt:lpstr>
      <vt:lpstr>Defnyddio doliau persona</vt:lpstr>
      <vt:lpstr>Rhai syniadau ar gyfer cysylltu doliau Persona ac AG</vt:lpstr>
      <vt:lpstr>Fideos Doliau Persona</vt:lpstr>
      <vt:lpstr>PowerPoint Presentation</vt:lpstr>
      <vt:lpstr>Sut wyf yn teimlo am…?</vt:lpstr>
      <vt:lpstr>Beth yw fy marn i?</vt:lpstr>
      <vt:lpstr>PowerPoint Presentation</vt:lpstr>
      <vt:lpstr>Addysg Awyr Agored</vt:lpstr>
      <vt:lpstr>Special Places: Place attachment and children’s happiness</vt:lpstr>
      <vt:lpstr>The Happiness of Everyday Geographies</vt:lpstr>
      <vt:lpstr>PowerPoint Presentation</vt:lpstr>
      <vt:lpstr>Ymagwedd thematig?</vt:lpstr>
      <vt:lpstr>MIGRANTS, RIGHTS AND VALUES</vt:lpstr>
      <vt:lpstr>‘Still human, Still here’</vt:lpstr>
      <vt:lpstr>The Geography of Happiness: Now and then</vt:lpstr>
      <vt:lpstr>Gêm Bag Papur - Cymorth Cristnogol</vt:lpstr>
      <vt:lpstr>Y camau nesaf i mi…</vt:lpstr>
      <vt:lpstr>Cyfeiriadau</vt:lpstr>
      <vt:lpstr>Cyfeiriadau</vt:lpstr>
    </vt:vector>
  </TitlesOfParts>
  <Company>SIHE</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SMU</dc:creator>
  <cp:lastModifiedBy>Microsoft Office User</cp:lastModifiedBy>
  <cp:revision>59</cp:revision>
  <dcterms:created xsi:type="dcterms:W3CDTF">2017-01-08T10:37:39Z</dcterms:created>
  <dcterms:modified xsi:type="dcterms:W3CDTF">2018-01-08T13:00:08Z</dcterms:modified>
</cp:coreProperties>
</file>