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1E9D14-6590-4031-B1CF-ECAC981E2F16}" v="25" dt="2021-11-09T13:00:43.6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Marin" userId="62d8804f297105d3" providerId="LiveId" clId="{BE1E9D14-6590-4031-B1CF-ECAC981E2F16}"/>
    <pc:docChg chg="undo custSel modSld">
      <pc:chgData name="Gabriela Marin" userId="62d8804f297105d3" providerId="LiveId" clId="{BE1E9D14-6590-4031-B1CF-ECAC981E2F16}" dt="2021-11-09T13:03:37.700" v="786" actId="1076"/>
      <pc:docMkLst>
        <pc:docMk/>
      </pc:docMkLst>
      <pc:sldChg chg="addSp delSp modSp mod">
        <pc:chgData name="Gabriela Marin" userId="62d8804f297105d3" providerId="LiveId" clId="{BE1E9D14-6590-4031-B1CF-ECAC981E2F16}" dt="2021-11-09T13:03:37.700" v="786" actId="1076"/>
        <pc:sldMkLst>
          <pc:docMk/>
          <pc:sldMk cId="0" sldId="256"/>
        </pc:sldMkLst>
        <pc:spChg chg="mod">
          <ac:chgData name="Gabriela Marin" userId="62d8804f297105d3" providerId="LiveId" clId="{BE1E9D14-6590-4031-B1CF-ECAC981E2F16}" dt="2021-11-09T12:23:58.719" v="320" actId="14100"/>
          <ac:spMkLst>
            <pc:docMk/>
            <pc:sldMk cId="0" sldId="256"/>
            <ac:spMk id="2" creationId="{00000000-0000-0000-0000-000000000000}"/>
          </ac:spMkLst>
        </pc:spChg>
        <pc:spChg chg="add del mod">
          <ac:chgData name="Gabriela Marin" userId="62d8804f297105d3" providerId="LiveId" clId="{BE1E9D14-6590-4031-B1CF-ECAC981E2F16}" dt="2021-11-09T11:56:05.883" v="5" actId="478"/>
          <ac:spMkLst>
            <pc:docMk/>
            <pc:sldMk cId="0" sldId="256"/>
            <ac:spMk id="3" creationId="{0F522084-9784-4628-889F-825B11C658CF}"/>
          </ac:spMkLst>
        </pc:spChg>
        <pc:spChg chg="add del mod">
          <ac:chgData name="Gabriela Marin" userId="62d8804f297105d3" providerId="LiveId" clId="{BE1E9D14-6590-4031-B1CF-ECAC981E2F16}" dt="2021-11-09T12:00:22.852" v="115"/>
          <ac:spMkLst>
            <pc:docMk/>
            <pc:sldMk cId="0" sldId="256"/>
            <ac:spMk id="4" creationId="{5804197F-68E3-4382-B80F-D178F0B86F1E}"/>
          </ac:spMkLst>
        </pc:spChg>
        <pc:spChg chg="add del mod">
          <ac:chgData name="Gabriela Marin" userId="62d8804f297105d3" providerId="LiveId" clId="{BE1E9D14-6590-4031-B1CF-ECAC981E2F16}" dt="2021-11-09T12:05:23.947" v="154" actId="478"/>
          <ac:spMkLst>
            <pc:docMk/>
            <pc:sldMk cId="0" sldId="256"/>
            <ac:spMk id="5" creationId="{DC09F49D-1AE0-42ED-AF07-A1B732689F9F}"/>
          </ac:spMkLst>
        </pc:spChg>
        <pc:spChg chg="add del mod">
          <ac:chgData name="Gabriela Marin" userId="62d8804f297105d3" providerId="LiveId" clId="{BE1E9D14-6590-4031-B1CF-ECAC981E2F16}" dt="2021-11-09T12:12:39.654" v="158"/>
          <ac:spMkLst>
            <pc:docMk/>
            <pc:sldMk cId="0" sldId="256"/>
            <ac:spMk id="6" creationId="{832F87E0-4BC8-45DB-9C42-1D011D448EA1}"/>
          </ac:spMkLst>
        </pc:spChg>
        <pc:spChg chg="add del mod">
          <ac:chgData name="Gabriela Marin" userId="62d8804f297105d3" providerId="LiveId" clId="{BE1E9D14-6590-4031-B1CF-ECAC981E2F16}" dt="2021-11-09T12:15:07.611" v="179" actId="478"/>
          <ac:spMkLst>
            <pc:docMk/>
            <pc:sldMk cId="0" sldId="256"/>
            <ac:spMk id="7" creationId="{3C4E0927-AD2B-4A7C-835D-B9DEE552796B}"/>
          </ac:spMkLst>
        </pc:spChg>
        <pc:spChg chg="add del mod">
          <ac:chgData name="Gabriela Marin" userId="62d8804f297105d3" providerId="LiveId" clId="{BE1E9D14-6590-4031-B1CF-ECAC981E2F16}" dt="2021-11-09T12:18:20.911" v="227" actId="478"/>
          <ac:spMkLst>
            <pc:docMk/>
            <pc:sldMk cId="0" sldId="256"/>
            <ac:spMk id="8" creationId="{775DBBEC-AFFE-42F5-BD1D-AEDF737E5EF0}"/>
          </ac:spMkLst>
        </pc:spChg>
        <pc:spChg chg="add del mod">
          <ac:chgData name="Gabriela Marin" userId="62d8804f297105d3" providerId="LiveId" clId="{BE1E9D14-6590-4031-B1CF-ECAC981E2F16}" dt="2021-11-09T12:18:20.926" v="229"/>
          <ac:spMkLst>
            <pc:docMk/>
            <pc:sldMk cId="0" sldId="256"/>
            <ac:spMk id="9" creationId="{5ECC9338-3735-46D4-B4C9-FCDA18A27012}"/>
          </ac:spMkLst>
        </pc:spChg>
        <pc:spChg chg="add del mod">
          <ac:chgData name="Gabriela Marin" userId="62d8804f297105d3" providerId="LiveId" clId="{BE1E9D14-6590-4031-B1CF-ECAC981E2F16}" dt="2021-11-09T12:19:07.721" v="234" actId="478"/>
          <ac:spMkLst>
            <pc:docMk/>
            <pc:sldMk cId="0" sldId="256"/>
            <ac:spMk id="10" creationId="{79BC8C38-46E9-401F-B483-5C5F8EA4D5FE}"/>
          </ac:spMkLst>
        </pc:spChg>
        <pc:spChg chg="add del mod">
          <ac:chgData name="Gabriela Marin" userId="62d8804f297105d3" providerId="LiveId" clId="{BE1E9D14-6590-4031-B1CF-ECAC981E2F16}" dt="2021-11-09T12:23:32.916" v="319" actId="478"/>
          <ac:spMkLst>
            <pc:docMk/>
            <pc:sldMk cId="0" sldId="256"/>
            <ac:spMk id="11" creationId="{7AF4220D-27E5-4107-B694-4D095A49F3D4}"/>
          </ac:spMkLst>
        </pc:spChg>
        <pc:spChg chg="add del mod">
          <ac:chgData name="Gabriela Marin" userId="62d8804f297105d3" providerId="LiveId" clId="{BE1E9D14-6590-4031-B1CF-ECAC981E2F16}" dt="2021-11-09T12:24:50.223" v="346" actId="478"/>
          <ac:spMkLst>
            <pc:docMk/>
            <pc:sldMk cId="0" sldId="256"/>
            <ac:spMk id="12" creationId="{E9675D70-9CC6-420B-BCCB-B2DC2C5E3158}"/>
          </ac:spMkLst>
        </pc:spChg>
        <pc:spChg chg="add del mod">
          <ac:chgData name="Gabriela Marin" userId="62d8804f297105d3" providerId="LiveId" clId="{BE1E9D14-6590-4031-B1CF-ECAC981E2F16}" dt="2021-11-09T12:27:30.084" v="410"/>
          <ac:spMkLst>
            <pc:docMk/>
            <pc:sldMk cId="0" sldId="256"/>
            <ac:spMk id="13" creationId="{74342EAC-ABAA-4B76-90E1-EEA7F697DA80}"/>
          </ac:spMkLst>
        </pc:spChg>
        <pc:spChg chg="add del mod">
          <ac:chgData name="Gabriela Marin" userId="62d8804f297105d3" providerId="LiveId" clId="{BE1E9D14-6590-4031-B1CF-ECAC981E2F16}" dt="2021-11-09T12:43:11.478" v="459" actId="478"/>
          <ac:spMkLst>
            <pc:docMk/>
            <pc:sldMk cId="0" sldId="256"/>
            <ac:spMk id="14" creationId="{0922F9BF-0399-41CF-BAEB-7B9AD4B4E3EE}"/>
          </ac:spMkLst>
        </pc:spChg>
        <pc:spChg chg="add del mod">
          <ac:chgData name="Gabriela Marin" userId="62d8804f297105d3" providerId="LiveId" clId="{BE1E9D14-6590-4031-B1CF-ECAC981E2F16}" dt="2021-11-09T12:43:17.071" v="462" actId="478"/>
          <ac:spMkLst>
            <pc:docMk/>
            <pc:sldMk cId="0" sldId="256"/>
            <ac:spMk id="15" creationId="{7C0B8442-8060-460E-8D2E-7FFD832237E4}"/>
          </ac:spMkLst>
        </pc:spChg>
        <pc:spChg chg="add del mod">
          <ac:chgData name="Gabriela Marin" userId="62d8804f297105d3" providerId="LiveId" clId="{BE1E9D14-6590-4031-B1CF-ECAC981E2F16}" dt="2021-11-09T12:43:11.493" v="461"/>
          <ac:spMkLst>
            <pc:docMk/>
            <pc:sldMk cId="0" sldId="256"/>
            <ac:spMk id="16" creationId="{14EB4356-FD53-41B3-9C40-5FBCB003A61A}"/>
          </ac:spMkLst>
        </pc:spChg>
        <pc:spChg chg="add mod">
          <ac:chgData name="Gabriela Marin" userId="62d8804f297105d3" providerId="LiveId" clId="{BE1E9D14-6590-4031-B1CF-ECAC981E2F16}" dt="2021-11-09T12:46:07.749" v="506" actId="20577"/>
          <ac:spMkLst>
            <pc:docMk/>
            <pc:sldMk cId="0" sldId="256"/>
            <ac:spMk id="17" creationId="{F2466697-0E85-4B2C-B4B9-DA90C9853FC7}"/>
          </ac:spMkLst>
        </pc:spChg>
        <pc:spChg chg="add del mod">
          <ac:chgData name="Gabriela Marin" userId="62d8804f297105d3" providerId="LiveId" clId="{BE1E9D14-6590-4031-B1CF-ECAC981E2F16}" dt="2021-11-09T12:48:17.555" v="513" actId="478"/>
          <ac:spMkLst>
            <pc:docMk/>
            <pc:sldMk cId="0" sldId="256"/>
            <ac:spMk id="18" creationId="{A2EFD8EF-B094-4AE9-91F3-57E320C0174C}"/>
          </ac:spMkLst>
        </pc:spChg>
        <pc:spChg chg="add del mod">
          <ac:chgData name="Gabriela Marin" userId="62d8804f297105d3" providerId="LiveId" clId="{BE1E9D14-6590-4031-B1CF-ECAC981E2F16}" dt="2021-11-09T12:56:26.648" v="627"/>
          <ac:spMkLst>
            <pc:docMk/>
            <pc:sldMk cId="0" sldId="256"/>
            <ac:spMk id="19" creationId="{3621E713-0C3E-4B82-B550-EE6E4DAEBD80}"/>
          </ac:spMkLst>
        </pc:spChg>
        <pc:spChg chg="add del mod">
          <ac:chgData name="Gabriela Marin" userId="62d8804f297105d3" providerId="LiveId" clId="{BE1E9D14-6590-4031-B1CF-ECAC981E2F16}" dt="2021-11-09T12:54:03.485" v="545" actId="767"/>
          <ac:spMkLst>
            <pc:docMk/>
            <pc:sldMk cId="0" sldId="256"/>
            <ac:spMk id="20" creationId="{08406E12-0745-4CFE-A4F9-EB8059DFAB7E}"/>
          </ac:spMkLst>
        </pc:spChg>
        <pc:spChg chg="add mod">
          <ac:chgData name="Gabriela Marin" userId="62d8804f297105d3" providerId="LiveId" clId="{BE1E9D14-6590-4031-B1CF-ECAC981E2F16}" dt="2021-11-09T12:56:42.582" v="629" actId="1076"/>
          <ac:spMkLst>
            <pc:docMk/>
            <pc:sldMk cId="0" sldId="256"/>
            <ac:spMk id="21" creationId="{729B03F3-BCEC-499B-AE85-B6A873B88704}"/>
          </ac:spMkLst>
        </pc:spChg>
        <pc:spChg chg="add mod">
          <ac:chgData name="Gabriela Marin" userId="62d8804f297105d3" providerId="LiveId" clId="{BE1E9D14-6590-4031-B1CF-ECAC981E2F16}" dt="2021-11-09T12:57:56.998" v="665" actId="1076"/>
          <ac:spMkLst>
            <pc:docMk/>
            <pc:sldMk cId="0" sldId="256"/>
            <ac:spMk id="22" creationId="{168F77D9-1ABB-4FAE-9336-788A06BBD9F8}"/>
          </ac:spMkLst>
        </pc:spChg>
        <pc:spChg chg="add del mod">
          <ac:chgData name="Gabriela Marin" userId="62d8804f297105d3" providerId="LiveId" clId="{BE1E9D14-6590-4031-B1CF-ECAC981E2F16}" dt="2021-11-09T12:58:36.192" v="683" actId="478"/>
          <ac:spMkLst>
            <pc:docMk/>
            <pc:sldMk cId="0" sldId="256"/>
            <ac:spMk id="23" creationId="{1BCBDF85-DCB6-4365-9970-6AA54A1FC006}"/>
          </ac:spMkLst>
        </pc:spChg>
        <pc:spChg chg="add mod">
          <ac:chgData name="Gabriela Marin" userId="62d8804f297105d3" providerId="LiveId" clId="{BE1E9D14-6590-4031-B1CF-ECAC981E2F16}" dt="2021-11-09T13:03:37.700" v="786" actId="1076"/>
          <ac:spMkLst>
            <pc:docMk/>
            <pc:sldMk cId="0" sldId="256"/>
            <ac:spMk id="24" creationId="{113AA165-3892-440A-9EC0-FE320686E06F}"/>
          </ac:spMkLst>
        </pc:spChg>
        <pc:spChg chg="add del mod">
          <ac:chgData name="Gabriela Marin" userId="62d8804f297105d3" providerId="LiveId" clId="{BE1E9D14-6590-4031-B1CF-ECAC981E2F16}" dt="2021-11-09T13:00:34.980" v="721"/>
          <ac:spMkLst>
            <pc:docMk/>
            <pc:sldMk cId="0" sldId="256"/>
            <ac:spMk id="25" creationId="{70E05168-4770-403F-AA5A-7EF25FEC3C37}"/>
          </ac:spMkLst>
        </pc:spChg>
        <pc:spChg chg="add mod">
          <ac:chgData name="Gabriela Marin" userId="62d8804f297105d3" providerId="LiveId" clId="{BE1E9D14-6590-4031-B1CF-ECAC981E2F16}" dt="2021-11-09T13:03:20.735" v="785" actId="1076"/>
          <ac:spMkLst>
            <pc:docMk/>
            <pc:sldMk cId="0" sldId="256"/>
            <ac:spMk id="26" creationId="{5F0C2ECF-1494-429E-93F5-A2B62B13485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501DB95-02F8-41A2-AACA-E6AB9CCA9BEB}" type="datetimeFigureOut">
              <a:rPr lang="en-US" smtClean="0"/>
              <a:t>11/9/2021</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E320BE-153C-4CE4-9F48-225EF855DAA6}"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 The report covers discussion about work stress issues which has been facing by UK employees(</a:t>
            </a:r>
            <a:r>
              <a:rPr lang="en-IN" sz="1200" dirty="0" err="1">
                <a:latin typeface="Times New Roman" pitchFamily="18" charset="0"/>
                <a:cs typeface="Times New Roman" pitchFamily="18" charset="0"/>
              </a:rPr>
              <a:t>Permanasari</a:t>
            </a:r>
            <a:r>
              <a:rPr lang="en-IN" sz="1200" baseline="0" dirty="0">
                <a:latin typeface="Times New Roman" pitchFamily="18" charset="0"/>
                <a:cs typeface="Times New Roman" pitchFamily="18" charset="0"/>
              </a:rPr>
              <a:t> </a:t>
            </a:r>
            <a:r>
              <a:rPr lang="en-IN" sz="1200" dirty="0">
                <a:latin typeface="Times New Roman" pitchFamily="18" charset="0"/>
                <a:cs typeface="Times New Roman" pitchFamily="18" charset="0"/>
              </a:rPr>
              <a:t>and </a:t>
            </a:r>
            <a:r>
              <a:rPr lang="en-IN" sz="1200" dirty="0" err="1">
                <a:latin typeface="Times New Roman" pitchFamily="18" charset="0"/>
                <a:cs typeface="Times New Roman" pitchFamily="18" charset="0"/>
              </a:rPr>
              <a:t>Damayanti</a:t>
            </a:r>
            <a:r>
              <a:rPr lang="en-IN" sz="1200" dirty="0">
                <a:latin typeface="Times New Roman" pitchFamily="18" charset="0"/>
                <a:cs typeface="Times New Roman" pitchFamily="18" charset="0"/>
              </a:rPr>
              <a:t>, 2018)</a:t>
            </a:r>
            <a:r>
              <a:rPr lang="en-IN" dirty="0"/>
              <a:t> SWOT and PESTLE analysis has been used to implement the model in order to analyse the work stress factor for scrutinising the information. </a:t>
            </a:r>
          </a:p>
          <a:p>
            <a:endParaRPr lang="en-IN" dirty="0"/>
          </a:p>
        </p:txBody>
      </p:sp>
      <p:sp>
        <p:nvSpPr>
          <p:cNvPr id="4" name="Slide Number Placeholder 3"/>
          <p:cNvSpPr>
            <a:spLocks noGrp="1"/>
          </p:cNvSpPr>
          <p:nvPr>
            <p:ph type="sldNum" sz="quarter" idx="10"/>
          </p:nvPr>
        </p:nvSpPr>
        <p:spPr/>
        <p:txBody>
          <a:bodyPr/>
          <a:lstStyle/>
          <a:p>
            <a:fld id="{53E320BE-153C-4CE4-9F48-225EF855DAA6}" type="slidenum">
              <a:rPr lang="en-IN" smtClean="0"/>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2000" dirty="0">
                <a:latin typeface="Times New Roman" pitchFamily="18" charset="0"/>
                <a:cs typeface="Times New Roman" pitchFamily="18" charset="0"/>
              </a:rPr>
              <a:t> The impact of job dissatisfaction is that they reduces the morale level of employees and their attitude towards work become negative in terms of achieving organisational goals and objectives(Tan and et.al., 2019).  If the job environment is not supportive then employee behaviour also get impacted through it.</a:t>
            </a:r>
            <a:r>
              <a:rPr lang="en-IN" sz="2000" baseline="0" dirty="0">
                <a:latin typeface="Times New Roman" pitchFamily="18" charset="0"/>
                <a:cs typeface="Times New Roman" pitchFamily="18" charset="0"/>
              </a:rPr>
              <a:t> </a:t>
            </a:r>
            <a:r>
              <a:rPr lang="en-IN" sz="2000" kern="1200" dirty="0">
                <a:solidFill>
                  <a:schemeClr val="tx1"/>
                </a:solidFill>
                <a:latin typeface="Times New Roman" pitchFamily="18" charset="0"/>
                <a:ea typeface="+mn-ea"/>
                <a:cs typeface="Times New Roman" pitchFamily="18" charset="0"/>
              </a:rPr>
              <a:t>Work life balance means that to have balance between personal and professional life. It is necessary to have work life balance so that an individual can focus on each aspect of their life. </a:t>
            </a:r>
          </a:p>
          <a:p>
            <a:endParaRPr lang="en-IN" sz="20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53E320BE-153C-4CE4-9F48-225EF855DAA6}" type="slidenum">
              <a:rPr lang="en-IN" smtClean="0"/>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buNone/>
            </a:pPr>
            <a:r>
              <a:rPr lang="en-IN" sz="1200" dirty="0">
                <a:latin typeface="Times New Roman" pitchFamily="18" charset="0"/>
                <a:cs typeface="Times New Roman" pitchFamily="18" charset="0"/>
              </a:rPr>
              <a:t>The main cause of stress level at UK organisation is related to work pressure and also have pressure of earning into suitable manner(</a:t>
            </a:r>
            <a:r>
              <a:rPr lang="en-IN" sz="1200" dirty="0" err="1">
                <a:latin typeface="Times New Roman" pitchFamily="18" charset="0"/>
                <a:cs typeface="Times New Roman" pitchFamily="18" charset="0"/>
              </a:rPr>
              <a:t>Hofinger</a:t>
            </a:r>
            <a:r>
              <a:rPr lang="en-IN" sz="1200" baseline="0" dirty="0">
                <a:latin typeface="Times New Roman" pitchFamily="18" charset="0"/>
                <a:cs typeface="Times New Roman" pitchFamily="18" charset="0"/>
              </a:rPr>
              <a:t> </a:t>
            </a:r>
            <a:r>
              <a:rPr lang="en-IN" sz="1200" dirty="0">
                <a:latin typeface="Times New Roman" pitchFamily="18" charset="0"/>
                <a:cs typeface="Times New Roman" pitchFamily="18" charset="0"/>
              </a:rPr>
              <a:t>and </a:t>
            </a:r>
            <a:r>
              <a:rPr lang="en-IN" sz="1200" dirty="0" err="1">
                <a:latin typeface="Times New Roman" pitchFamily="18" charset="0"/>
                <a:cs typeface="Times New Roman" pitchFamily="18" charset="0"/>
              </a:rPr>
              <a:t>Buerschaper</a:t>
            </a:r>
            <a:r>
              <a:rPr lang="en-IN" sz="1200" dirty="0">
                <a:latin typeface="Times New Roman" pitchFamily="18" charset="0"/>
                <a:cs typeface="Times New Roman" pitchFamily="18" charset="0"/>
              </a:rPr>
              <a:t>., 2017). Employees also have stress related to financial aspect as well. Employees have to face higher level of stress in order to achieve their appropriate performance.</a:t>
            </a:r>
          </a:p>
          <a:p>
            <a:endParaRPr lang="en-IN" dirty="0"/>
          </a:p>
        </p:txBody>
      </p:sp>
      <p:sp>
        <p:nvSpPr>
          <p:cNvPr id="4" name="Slide Number Placeholder 3"/>
          <p:cNvSpPr>
            <a:spLocks noGrp="1"/>
          </p:cNvSpPr>
          <p:nvPr>
            <p:ph type="sldNum" sz="quarter" idx="10"/>
          </p:nvPr>
        </p:nvSpPr>
        <p:spPr/>
        <p:txBody>
          <a:bodyPr/>
          <a:lstStyle/>
          <a:p>
            <a:fld id="{53E320BE-153C-4CE4-9F48-225EF855DAA6}" type="slidenum">
              <a:rPr lang="en-IN" smtClean="0"/>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WEAKNESSES</a:t>
            </a:r>
            <a:endParaRPr lang="en-IN"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Work pressure reduces the potential level of employees of UK organisation(</a:t>
            </a:r>
            <a:r>
              <a:rPr lang="en-IN" sz="1200" dirty="0" err="1">
                <a:latin typeface="Times New Roman" pitchFamily="18" charset="0"/>
                <a:cs typeface="Times New Roman" pitchFamily="18" charset="0"/>
              </a:rPr>
              <a:t>Marchand</a:t>
            </a:r>
            <a:r>
              <a:rPr lang="en-IN" sz="1200" dirty="0">
                <a:latin typeface="Times New Roman" pitchFamily="18" charset="0"/>
                <a:cs typeface="Times New Roman" pitchFamily="18" charset="0"/>
              </a:rPr>
              <a:t> ed., 2016).</a:t>
            </a:r>
            <a:endParaRPr lang="en-IN"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Stress related to work also reduces the growth of employees of UK organisations.</a:t>
            </a:r>
          </a:p>
          <a:p>
            <a:endParaRPr lang="en-IN" dirty="0"/>
          </a:p>
        </p:txBody>
      </p:sp>
      <p:sp>
        <p:nvSpPr>
          <p:cNvPr id="4" name="Slide Number Placeholder 3"/>
          <p:cNvSpPr>
            <a:spLocks noGrp="1"/>
          </p:cNvSpPr>
          <p:nvPr>
            <p:ph type="sldNum" sz="quarter" idx="10"/>
          </p:nvPr>
        </p:nvSpPr>
        <p:spPr/>
        <p:txBody>
          <a:bodyPr/>
          <a:lstStyle/>
          <a:p>
            <a:fld id="{53E320BE-153C-4CE4-9F48-225EF855DAA6}" type="slidenum">
              <a:rPr lang="en-IN" smtClean="0"/>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THREATS</a:t>
            </a:r>
            <a:endParaRPr lang="en-IN"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Due to work pressure at organisational level it becomes challenging for UK employees to maintain their personal and professional life(</a:t>
            </a:r>
            <a:r>
              <a:rPr lang="en-IN" dirty="0" err="1"/>
              <a:t>Ahvan</a:t>
            </a:r>
            <a:r>
              <a:rPr lang="en-IN" dirty="0"/>
              <a:t> and et.al., 2016).</a:t>
            </a:r>
            <a:endParaRPr lang="en-IN"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 When there is extra pressure and work load in professional life then employees feel exhausted due to which they think about quitting the job and tried to find out other alternatives where they can work into relaxed manner.</a:t>
            </a:r>
          </a:p>
          <a:p>
            <a:endParaRPr lang="en-IN" dirty="0"/>
          </a:p>
        </p:txBody>
      </p:sp>
      <p:sp>
        <p:nvSpPr>
          <p:cNvPr id="4" name="Slide Number Placeholder 3"/>
          <p:cNvSpPr>
            <a:spLocks noGrp="1"/>
          </p:cNvSpPr>
          <p:nvPr>
            <p:ph type="sldNum" sz="quarter" idx="10"/>
          </p:nvPr>
        </p:nvSpPr>
        <p:spPr/>
        <p:txBody>
          <a:bodyPr/>
          <a:lstStyle/>
          <a:p>
            <a:fld id="{53E320BE-153C-4CE4-9F48-225EF855DAA6}" type="slidenum">
              <a:rPr lang="en-IN" smtClean="0"/>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Social Factors: </a:t>
            </a:r>
            <a:r>
              <a:rPr lang="en-IN" sz="1200" kern="1200" dirty="0">
                <a:solidFill>
                  <a:schemeClr val="tx1"/>
                </a:solidFill>
                <a:latin typeface="+mn-lt"/>
                <a:ea typeface="+mn-ea"/>
                <a:cs typeface="+mn-cs"/>
              </a:rPr>
              <a:t>Due to COVID situation, it has been observed that stress level has increased due to which they can’t interact with large number of people and social interaction remains at very low level(</a:t>
            </a:r>
            <a:r>
              <a:rPr lang="en-IN" dirty="0" err="1"/>
              <a:t>Bruzzone</a:t>
            </a:r>
            <a:r>
              <a:rPr lang="en-IN" dirty="0"/>
              <a:t>., 2015).</a:t>
            </a:r>
            <a:r>
              <a:rPr lang="en-IN" sz="1200" kern="1200" dirty="0">
                <a:solidFill>
                  <a:schemeClr val="tx1"/>
                </a:solidFill>
                <a:latin typeface="+mn-lt"/>
                <a:ea typeface="+mn-ea"/>
                <a:cs typeface="+mn-cs"/>
              </a:rPr>
              <a:t> This pandemic situation also swallow jobs of various kinds of people due to which stress level has increased among population of UK country.</a:t>
            </a:r>
          </a:p>
          <a:p>
            <a:r>
              <a:rPr lang="en-IN" sz="1200" b="1" kern="1200" dirty="0">
                <a:solidFill>
                  <a:schemeClr val="tx1"/>
                </a:solidFill>
                <a:latin typeface="+mn-lt"/>
                <a:ea typeface="+mn-ea"/>
                <a:cs typeface="+mn-cs"/>
              </a:rPr>
              <a:t>Technological Factors:</a:t>
            </a:r>
            <a:r>
              <a:rPr lang="en-IN" sz="1200" kern="1200" dirty="0">
                <a:solidFill>
                  <a:schemeClr val="tx1"/>
                </a:solidFill>
                <a:latin typeface="+mn-lt"/>
                <a:ea typeface="+mn-ea"/>
                <a:cs typeface="+mn-cs"/>
              </a:rPr>
              <a:t> Due to COVID situation technological development and trends have changed related to way of working. In this pandemic situation when population of UK country has facing stress level on large scale then most of the people have changed the way of working to match according to the current situation.</a:t>
            </a:r>
          </a:p>
          <a:p>
            <a:endParaRPr lang="en-IN" dirty="0"/>
          </a:p>
        </p:txBody>
      </p:sp>
      <p:sp>
        <p:nvSpPr>
          <p:cNvPr id="4" name="Slide Number Placeholder 3"/>
          <p:cNvSpPr>
            <a:spLocks noGrp="1"/>
          </p:cNvSpPr>
          <p:nvPr>
            <p:ph type="sldNum" sz="quarter" idx="10"/>
          </p:nvPr>
        </p:nvSpPr>
        <p:spPr/>
        <p:txBody>
          <a:bodyPr/>
          <a:lstStyle/>
          <a:p>
            <a:fld id="{53E320BE-153C-4CE4-9F48-225EF855DAA6}" type="slidenum">
              <a:rPr lang="en-IN" smtClean="0"/>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dirty="0">
                <a:latin typeface="Times New Roman" pitchFamily="18" charset="0"/>
                <a:cs typeface="Times New Roman" pitchFamily="18" charset="0"/>
              </a:rPr>
              <a:t>This pandemic situation has reduces the transport level and people use those resources which are biodegradable so that it reduces the issues related to environment(</a:t>
            </a:r>
            <a:r>
              <a:rPr lang="en-IN" dirty="0"/>
              <a:t>Rowe, J.P. and Lester., 2015</a:t>
            </a:r>
            <a:endParaRPr lang="en-IN" sz="1200" dirty="0">
              <a:latin typeface="Times New Roman" pitchFamily="18" charset="0"/>
              <a:cs typeface="Times New Roman" pitchFamily="18" charset="0"/>
            </a:endParaRPr>
          </a:p>
          <a:p>
            <a:endParaRPr lang="en-IN" dirty="0"/>
          </a:p>
        </p:txBody>
      </p:sp>
      <p:sp>
        <p:nvSpPr>
          <p:cNvPr id="4" name="Slide Number Placeholder 3"/>
          <p:cNvSpPr>
            <a:spLocks noGrp="1"/>
          </p:cNvSpPr>
          <p:nvPr>
            <p:ph type="sldNum" sz="quarter" idx="10"/>
          </p:nvPr>
        </p:nvSpPr>
        <p:spPr/>
        <p:txBody>
          <a:bodyPr/>
          <a:lstStyle/>
          <a:p>
            <a:fld id="{53E320BE-153C-4CE4-9F48-225EF855DAA6}" type="slidenum">
              <a:rPr lang="en-IN" smtClean="0"/>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err="1"/>
              <a:t>Ahvan</a:t>
            </a:r>
            <a:r>
              <a:rPr lang="en-IN" dirty="0"/>
              <a:t> and et.al., 2016. The correlation between Gardner's multiple intelligences and the problem-solving styles and their role in the academic performance achievement of high school students. </a:t>
            </a:r>
            <a:r>
              <a:rPr lang="en-IN" i="1" dirty="0"/>
              <a:t>European Online Journal of Natural and Social Sciences</a:t>
            </a:r>
            <a:r>
              <a:rPr lang="en-IN" dirty="0"/>
              <a:t>, </a:t>
            </a:r>
            <a:r>
              <a:rPr lang="en-IN" i="1" dirty="0"/>
              <a:t>5</a:t>
            </a:r>
            <a:r>
              <a:rPr lang="en-IN" dirty="0"/>
              <a:t>(1), p.32.</a:t>
            </a:r>
          </a:p>
          <a:p>
            <a:r>
              <a:rPr lang="en-IN" dirty="0" err="1"/>
              <a:t>Bruzzone</a:t>
            </a:r>
            <a:r>
              <a:rPr lang="en-IN" dirty="0"/>
              <a:t>, A. G., 2015. Perspectives of </a:t>
            </a:r>
            <a:r>
              <a:rPr lang="en-IN" dirty="0" err="1"/>
              <a:t>Modeling</a:t>
            </a:r>
            <a:r>
              <a:rPr lang="en-IN" dirty="0"/>
              <a:t> &amp; Applied Simulation:“</a:t>
            </a:r>
            <a:r>
              <a:rPr lang="en-IN" dirty="0" err="1"/>
              <a:t>Modeling</a:t>
            </a:r>
            <a:r>
              <a:rPr lang="en-IN" dirty="0"/>
              <a:t>, Algorithms and Simulations: advances and novel researches for problem-solving and decision-making in complex, multi-scale and multi-domain systems”. </a:t>
            </a:r>
            <a:r>
              <a:rPr lang="en-IN" i="1" dirty="0"/>
              <a:t>Journal of Computational Science</a:t>
            </a:r>
            <a:r>
              <a:rPr lang="en-IN" dirty="0"/>
              <a:t>, (10), pp.63-65.</a:t>
            </a:r>
          </a:p>
          <a:p>
            <a:r>
              <a:rPr lang="en-IN" dirty="0"/>
              <a:t>Rowe, J.P. and Lester, J.C., 2015, June. Improving student problem solving in narrative-</a:t>
            </a:r>
            <a:r>
              <a:rPr lang="en-IN" dirty="0" err="1"/>
              <a:t>centered</a:t>
            </a:r>
            <a:r>
              <a:rPr lang="en-IN" dirty="0"/>
              <a:t> learning environments: A modular reinforcement learning framework. In </a:t>
            </a:r>
            <a:r>
              <a:rPr lang="en-IN" i="1" dirty="0"/>
              <a:t>International conference on artificial intelligence in education</a:t>
            </a:r>
            <a:r>
              <a:rPr lang="en-IN" dirty="0"/>
              <a:t> (pp. 419-428). Springer, Cham.</a:t>
            </a:r>
          </a:p>
          <a:p>
            <a:endParaRPr lang="en-IN" dirty="0"/>
          </a:p>
        </p:txBody>
      </p:sp>
      <p:sp>
        <p:nvSpPr>
          <p:cNvPr id="4" name="Slide Number Placeholder 3"/>
          <p:cNvSpPr>
            <a:spLocks noGrp="1"/>
          </p:cNvSpPr>
          <p:nvPr>
            <p:ph type="sldNum" sz="quarter" idx="10"/>
          </p:nvPr>
        </p:nvSpPr>
        <p:spPr/>
        <p:txBody>
          <a:bodyPr/>
          <a:lstStyle/>
          <a:p>
            <a:fld id="{53E320BE-153C-4CE4-9F48-225EF855DAA6}" type="slidenum">
              <a:rPr lang="en-IN" smtClean="0"/>
              <a:t>13</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77598C90-0DCF-40EC-A30F-BB161757F888}" type="datetimeFigureOut">
              <a:rPr lang="en-US" smtClean="0"/>
              <a:t>11/9/2021</a:t>
            </a:fld>
            <a:endParaRPr lang="en-IN"/>
          </a:p>
        </p:txBody>
      </p:sp>
      <p:sp>
        <p:nvSpPr>
          <p:cNvPr id="17" name="Footer Placeholder 16"/>
          <p:cNvSpPr>
            <a:spLocks noGrp="1"/>
          </p:cNvSpPr>
          <p:nvPr>
            <p:ph type="ftr" sz="quarter" idx="11"/>
          </p:nvPr>
        </p:nvSpPr>
        <p:spPr/>
        <p:txBody>
          <a:bodyPr/>
          <a:lstStyle/>
          <a:p>
            <a:endParaRPr lang="en-IN"/>
          </a:p>
        </p:txBody>
      </p:sp>
      <p:sp>
        <p:nvSpPr>
          <p:cNvPr id="29" name="Slide Number Placeholder 28"/>
          <p:cNvSpPr>
            <a:spLocks noGrp="1"/>
          </p:cNvSpPr>
          <p:nvPr>
            <p:ph type="sldNum" sz="quarter" idx="12"/>
          </p:nvPr>
        </p:nvSpPr>
        <p:spPr/>
        <p:txBody>
          <a:bodyPr/>
          <a:lstStyle/>
          <a:p>
            <a:fld id="{B5E3FD9E-2CC9-4AB1-B6EE-7E031AC46B46}" type="slidenum">
              <a:rPr lang="en-IN" smtClean="0"/>
              <a:t>‹#›</a:t>
            </a:fld>
            <a:endParaRPr lang="en-IN"/>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7598C90-0DCF-40EC-A30F-BB161757F888}" type="datetimeFigureOut">
              <a:rPr lang="en-US" smtClean="0"/>
              <a:t>11/9/2021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5E3FD9E-2CC9-4AB1-B6EE-7E031AC46B46}"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7598C90-0DCF-40EC-A30F-BB161757F888}" type="datetimeFigureOut">
              <a:rPr lang="en-US" smtClean="0"/>
              <a:t>11/9/2021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7924800" y="6416675"/>
            <a:ext cx="762000" cy="365125"/>
          </a:xfrm>
        </p:spPr>
        <p:txBody>
          <a:bodyPr/>
          <a:lstStyle/>
          <a:p>
            <a:fld id="{B5E3FD9E-2CC9-4AB1-B6EE-7E031AC46B46}"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7598C90-0DCF-40EC-A30F-BB161757F888}" type="datetimeFigureOut">
              <a:rPr lang="en-US" smtClean="0"/>
              <a:t>11/9/2021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5E3FD9E-2CC9-4AB1-B6EE-7E031AC46B46}"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7598C90-0DCF-40EC-A30F-BB161757F888}" type="datetimeFigureOut">
              <a:rPr lang="en-US" smtClean="0"/>
              <a:t>11/9/2021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5E3FD9E-2CC9-4AB1-B6EE-7E031AC46B46}"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77598C90-0DCF-40EC-A30F-BB161757F888}" type="datetimeFigureOut">
              <a:rPr lang="en-US" smtClean="0"/>
              <a:t>11/9/2021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5E3FD9E-2CC9-4AB1-B6EE-7E031AC46B46}"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598C90-0DCF-40EC-A30F-BB161757F888}" type="datetimeFigureOut">
              <a:rPr lang="en-US" smtClean="0"/>
              <a:t>11/9/2021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5E3FD9E-2CC9-4AB1-B6EE-7E031AC46B46}"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7598C90-0DCF-40EC-A30F-BB161757F888}" type="datetimeFigureOut">
              <a:rPr lang="en-US" smtClean="0"/>
              <a:t>11/9/2021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5E3FD9E-2CC9-4AB1-B6EE-7E031AC46B46}"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7598C90-0DCF-40EC-A30F-BB161757F888}" type="datetimeFigureOut">
              <a:rPr lang="en-US" smtClean="0"/>
              <a:t>11/9/2021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5E3FD9E-2CC9-4AB1-B6EE-7E031AC46B46}" type="slidenum">
              <a:rPr lang="en-IN" smtClean="0"/>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7598C90-0DCF-40EC-A30F-BB161757F888}" type="datetimeFigureOut">
              <a:rPr lang="en-US" smtClean="0"/>
              <a:t>11/9/2021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5E3FD9E-2CC9-4AB1-B6EE-7E031AC46B46}"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7598C90-0DCF-40EC-A30F-BB161757F888}" type="datetimeFigureOut">
              <a:rPr lang="en-US" smtClean="0"/>
              <a:t>11/9/2021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5E3FD9E-2CC9-4AB1-B6EE-7E031AC46B46}"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77598C90-0DCF-40EC-A30F-BB161757F888}" type="datetimeFigureOut">
              <a:rPr lang="en-US" smtClean="0"/>
              <a:t>11/9/2021</a:t>
            </a:fld>
            <a:endParaRPr lang="en-IN"/>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IN"/>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5E3FD9E-2CC9-4AB1-B6EE-7E031AC46B46}" type="slidenum">
              <a:rPr lang="en-IN" smtClean="0"/>
              <a:t>‹#›</a:t>
            </a:fld>
            <a:endParaRPr lang="en-IN"/>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450"/>
            <a:ext cx="8363272" cy="1986390"/>
          </a:xfrm>
        </p:spPr>
        <p:txBody>
          <a:bodyPr>
            <a:normAutofit/>
          </a:bodyPr>
          <a:lstStyle/>
          <a:p>
            <a:r>
              <a:rPr lang="en-IN" sz="4000" dirty="0">
                <a:latin typeface="Times New Roman" pitchFamily="18" charset="0"/>
                <a:cs typeface="Times New Roman" pitchFamily="18" charset="0"/>
              </a:rPr>
              <a:t>Problem Solving and Decision Making</a:t>
            </a:r>
            <a:br>
              <a:rPr lang="en-IN" sz="4000" dirty="0">
                <a:latin typeface="Times New Roman" pitchFamily="18" charset="0"/>
                <a:cs typeface="Times New Roman" pitchFamily="18" charset="0"/>
              </a:rPr>
            </a:br>
            <a:endParaRPr lang="en-IN" sz="4000" dirty="0">
              <a:latin typeface="Times New Roman" pitchFamily="18" charset="0"/>
              <a:cs typeface="Times New Roman" pitchFamily="18" charset="0"/>
            </a:endParaRPr>
          </a:p>
        </p:txBody>
      </p:sp>
      <p:sp>
        <p:nvSpPr>
          <p:cNvPr id="17" name="TextBox 16">
            <a:extLst>
              <a:ext uri="{FF2B5EF4-FFF2-40B4-BE49-F238E27FC236}">
                <a16:creationId xmlns:a16="http://schemas.microsoft.com/office/drawing/2014/main" id="{F2466697-0E85-4B2C-B4B9-DA90C9853FC7}"/>
              </a:ext>
            </a:extLst>
          </p:cNvPr>
          <p:cNvSpPr txBox="1"/>
          <p:nvPr/>
        </p:nvSpPr>
        <p:spPr>
          <a:xfrm>
            <a:off x="1763688" y="2996952"/>
            <a:ext cx="5878532" cy="646331"/>
          </a:xfrm>
          <a:prstGeom prst="rect">
            <a:avLst/>
          </a:prstGeom>
          <a:noFill/>
        </p:spPr>
        <p:txBody>
          <a:bodyPr wrap="none" rtlCol="0">
            <a:spAutoFit/>
          </a:bodyPr>
          <a:lstStyle/>
          <a:p>
            <a:r>
              <a:rPr lang="en-GB" sz="3600" dirty="0">
                <a:latin typeface="Times New Roman" panose="02020603050405020304" pitchFamily="18" charset="0"/>
                <a:cs typeface="Times New Roman" panose="02020603050405020304" pitchFamily="18" charset="0"/>
              </a:rPr>
              <a:t>Presented by: Gabriela Marin </a:t>
            </a:r>
          </a:p>
        </p:txBody>
      </p:sp>
      <p:sp>
        <p:nvSpPr>
          <p:cNvPr id="21" name="TextBox 20">
            <a:extLst>
              <a:ext uri="{FF2B5EF4-FFF2-40B4-BE49-F238E27FC236}">
                <a16:creationId xmlns:a16="http://schemas.microsoft.com/office/drawing/2014/main" id="{729B03F3-BCEC-499B-AE85-B6A873B88704}"/>
              </a:ext>
            </a:extLst>
          </p:cNvPr>
          <p:cNvSpPr txBox="1"/>
          <p:nvPr/>
        </p:nvSpPr>
        <p:spPr>
          <a:xfrm>
            <a:off x="1769655" y="3643283"/>
            <a:ext cx="3871573" cy="646331"/>
          </a:xfrm>
          <a:prstGeom prst="rect">
            <a:avLst/>
          </a:prstGeom>
          <a:noFill/>
        </p:spPr>
        <p:txBody>
          <a:bodyPr wrap="none" rtlCol="0">
            <a:spAutoFit/>
          </a:bodyPr>
          <a:lstStyle/>
          <a:p>
            <a:r>
              <a:rPr lang="en-GB" sz="3600" dirty="0">
                <a:latin typeface="Times New Roman" panose="02020603050405020304" pitchFamily="18" charset="0"/>
                <a:cs typeface="Times New Roman" panose="02020603050405020304" pitchFamily="18" charset="0"/>
              </a:rPr>
              <a:t>Student ID</a:t>
            </a:r>
            <a:r>
              <a:rPr lang="en-GB" dirty="0"/>
              <a:t>:</a:t>
            </a:r>
            <a:r>
              <a:rPr lang="en-GB" sz="3600" dirty="0">
                <a:latin typeface="Times New Roman" panose="02020603050405020304" pitchFamily="18" charset="0"/>
                <a:cs typeface="Times New Roman" panose="02020603050405020304" pitchFamily="18" charset="0"/>
              </a:rPr>
              <a:t>2026922</a:t>
            </a:r>
          </a:p>
        </p:txBody>
      </p:sp>
      <p:sp>
        <p:nvSpPr>
          <p:cNvPr id="22" name="TextBox 21">
            <a:extLst>
              <a:ext uri="{FF2B5EF4-FFF2-40B4-BE49-F238E27FC236}">
                <a16:creationId xmlns:a16="http://schemas.microsoft.com/office/drawing/2014/main" id="{168F77D9-1ABB-4FAE-9336-788A06BBD9F8}"/>
              </a:ext>
            </a:extLst>
          </p:cNvPr>
          <p:cNvSpPr txBox="1"/>
          <p:nvPr/>
        </p:nvSpPr>
        <p:spPr>
          <a:xfrm>
            <a:off x="1763688" y="4289614"/>
            <a:ext cx="5279009" cy="646331"/>
          </a:xfrm>
          <a:prstGeom prst="rect">
            <a:avLst/>
          </a:prstGeom>
          <a:noFill/>
        </p:spPr>
        <p:txBody>
          <a:bodyPr wrap="none" rtlCol="0">
            <a:spAutoFit/>
          </a:bodyPr>
          <a:lstStyle/>
          <a:p>
            <a:r>
              <a:rPr lang="en-GB" sz="3600" dirty="0">
                <a:latin typeface="Times New Roman" panose="02020603050405020304" pitchFamily="18" charset="0"/>
                <a:cs typeface="Times New Roman" panose="02020603050405020304" pitchFamily="18" charset="0"/>
              </a:rPr>
              <a:t>Module Code:BMSW4004</a:t>
            </a:r>
          </a:p>
        </p:txBody>
      </p:sp>
      <p:sp>
        <p:nvSpPr>
          <p:cNvPr id="24" name="TextBox 23">
            <a:extLst>
              <a:ext uri="{FF2B5EF4-FFF2-40B4-BE49-F238E27FC236}">
                <a16:creationId xmlns:a16="http://schemas.microsoft.com/office/drawing/2014/main" id="{113AA165-3892-440A-9EC0-FE320686E06F}"/>
              </a:ext>
            </a:extLst>
          </p:cNvPr>
          <p:cNvSpPr txBox="1"/>
          <p:nvPr/>
        </p:nvSpPr>
        <p:spPr>
          <a:xfrm>
            <a:off x="1763688" y="4867419"/>
            <a:ext cx="5472608" cy="646331"/>
          </a:xfrm>
          <a:prstGeom prst="rect">
            <a:avLst/>
          </a:prstGeom>
          <a:noFill/>
        </p:spPr>
        <p:txBody>
          <a:bodyPr wrap="square" rtlCol="0">
            <a:spAutoFit/>
          </a:bodyPr>
          <a:lstStyle/>
          <a:p>
            <a:r>
              <a:rPr lang="en-GB" sz="3600" dirty="0">
                <a:latin typeface="Times New Roman" panose="02020603050405020304" pitchFamily="18" charset="0"/>
                <a:cs typeface="Times New Roman" panose="02020603050405020304" pitchFamily="18" charset="0"/>
              </a:rPr>
              <a:t>Assignment Section: Task 1</a:t>
            </a:r>
          </a:p>
        </p:txBody>
      </p:sp>
      <p:sp>
        <p:nvSpPr>
          <p:cNvPr id="26" name="TextBox 25">
            <a:extLst>
              <a:ext uri="{FF2B5EF4-FFF2-40B4-BE49-F238E27FC236}">
                <a16:creationId xmlns:a16="http://schemas.microsoft.com/office/drawing/2014/main" id="{5F0C2ECF-1494-429E-93F5-A2B62B134854}"/>
              </a:ext>
            </a:extLst>
          </p:cNvPr>
          <p:cNvSpPr txBox="1"/>
          <p:nvPr/>
        </p:nvSpPr>
        <p:spPr>
          <a:xfrm>
            <a:off x="1763688" y="5445224"/>
            <a:ext cx="6344686" cy="646331"/>
          </a:xfrm>
          <a:prstGeom prst="rect">
            <a:avLst/>
          </a:prstGeom>
          <a:noFill/>
        </p:spPr>
        <p:txBody>
          <a:bodyPr wrap="none" rtlCol="0">
            <a:spAutoFit/>
          </a:bodyPr>
          <a:lstStyle/>
          <a:p>
            <a:r>
              <a:rPr lang="en-GB" sz="3600" dirty="0">
                <a:latin typeface="Times New Roman" panose="02020603050405020304" pitchFamily="18" charset="0"/>
                <a:cs typeface="Times New Roman" panose="02020603050405020304" pitchFamily="18" charset="0"/>
              </a:rPr>
              <a:t>Lecturer’s Name: Charles </a:t>
            </a:r>
            <a:r>
              <a:rPr lang="en-GB" sz="3600" dirty="0" err="1">
                <a:latin typeface="Times New Roman" panose="02020603050405020304" pitchFamily="18" charset="0"/>
                <a:cs typeface="Times New Roman" panose="02020603050405020304" pitchFamily="18" charset="0"/>
              </a:rPr>
              <a:t>Nimoh</a:t>
            </a:r>
            <a:endParaRPr lang="en-GB" sz="3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68412"/>
          </a:xfrm>
        </p:spPr>
        <p:txBody>
          <a:bodyPr>
            <a:noAutofit/>
          </a:bodyPr>
          <a:lstStyle/>
          <a:p>
            <a:r>
              <a:rPr lang="en-GB" sz="4000" dirty="0">
                <a:latin typeface="Times New Roman" pitchFamily="18" charset="0"/>
                <a:cs typeface="Times New Roman" pitchFamily="18" charset="0"/>
              </a:rPr>
              <a:t>Table of Contents</a:t>
            </a:r>
            <a:br>
              <a:rPr lang="en-IN" sz="4000" dirty="0">
                <a:latin typeface="Times New Roman" pitchFamily="18" charset="0"/>
                <a:cs typeface="Times New Roman" pitchFamily="18" charset="0"/>
              </a:rPr>
            </a:br>
            <a:endParaRPr lang="en-IN" sz="40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8229600" cy="4900634"/>
          </a:xfrm>
        </p:spPr>
        <p:txBody>
          <a:bodyPr>
            <a:normAutofit/>
          </a:bodyPr>
          <a:lstStyle/>
          <a:p>
            <a:pPr>
              <a:lnSpc>
                <a:spcPct val="150000"/>
              </a:lnSpc>
            </a:pPr>
            <a:r>
              <a:rPr lang="en-IN" sz="2000" dirty="0">
                <a:latin typeface="Times New Roman" pitchFamily="18" charset="0"/>
                <a:cs typeface="Times New Roman" pitchFamily="18" charset="0"/>
              </a:rPr>
              <a:t>INTRODUCTION</a:t>
            </a:r>
          </a:p>
          <a:p>
            <a:pPr>
              <a:lnSpc>
                <a:spcPct val="150000"/>
              </a:lnSpc>
            </a:pPr>
            <a:r>
              <a:rPr lang="en-IN" sz="2000" dirty="0">
                <a:latin typeface="Times New Roman" pitchFamily="18" charset="0"/>
                <a:cs typeface="Times New Roman" pitchFamily="18" charset="0"/>
              </a:rPr>
              <a:t>Nature and impact of job Dissatisfaction and work life balance</a:t>
            </a:r>
          </a:p>
          <a:p>
            <a:pPr>
              <a:lnSpc>
                <a:spcPct val="150000"/>
              </a:lnSpc>
            </a:pPr>
            <a:r>
              <a:rPr lang="en-IN" sz="2000" dirty="0">
                <a:latin typeface="Times New Roman" pitchFamily="18" charset="0"/>
                <a:cs typeface="Times New Roman" pitchFamily="18" charset="0"/>
              </a:rPr>
              <a:t>Fishbone Analysis</a:t>
            </a:r>
          </a:p>
          <a:p>
            <a:pPr>
              <a:lnSpc>
                <a:spcPct val="150000"/>
              </a:lnSpc>
            </a:pPr>
            <a:r>
              <a:rPr lang="en-IN" sz="2000" dirty="0">
                <a:latin typeface="Times New Roman" pitchFamily="18" charset="0"/>
                <a:cs typeface="Times New Roman" pitchFamily="18" charset="0"/>
              </a:rPr>
              <a:t>SWOT Analysis</a:t>
            </a:r>
          </a:p>
          <a:p>
            <a:pPr>
              <a:lnSpc>
                <a:spcPct val="150000"/>
              </a:lnSpc>
            </a:pPr>
            <a:r>
              <a:rPr lang="en-IN" sz="2000" dirty="0">
                <a:latin typeface="Times New Roman" pitchFamily="18" charset="0"/>
                <a:cs typeface="Times New Roman" pitchFamily="18" charset="0"/>
              </a:rPr>
              <a:t>PESTLE Analysis</a:t>
            </a:r>
          </a:p>
          <a:p>
            <a:pPr>
              <a:lnSpc>
                <a:spcPct val="150000"/>
              </a:lnSpc>
            </a:pPr>
            <a:r>
              <a:rPr lang="en-IN" sz="2000" dirty="0">
                <a:latin typeface="Times New Roman" pitchFamily="18" charset="0"/>
                <a:cs typeface="Times New Roman" pitchFamily="18" charset="0"/>
              </a:rPr>
              <a:t>PMI Decision Making</a:t>
            </a:r>
          </a:p>
          <a:p>
            <a:pPr>
              <a:lnSpc>
                <a:spcPct val="150000"/>
              </a:lnSpc>
            </a:pPr>
            <a:r>
              <a:rPr lang="en-IN" sz="2000" dirty="0">
                <a:latin typeface="Times New Roman" pitchFamily="18" charset="0"/>
                <a:cs typeface="Times New Roman" pitchFamily="18" charset="0"/>
              </a:rPr>
              <a:t>Grit Analysis</a:t>
            </a:r>
          </a:p>
          <a:p>
            <a:pPr>
              <a:lnSpc>
                <a:spcPct val="150000"/>
              </a:lnSpc>
            </a:pPr>
            <a:r>
              <a:rPr lang="en-IN" sz="2000" dirty="0">
                <a:latin typeface="Times New Roman" pitchFamily="18" charset="0"/>
                <a:cs typeface="Times New Roman" pitchFamily="18" charset="0"/>
              </a:rPr>
              <a:t>CONCLUSION</a:t>
            </a:r>
          </a:p>
          <a:p>
            <a:pPr>
              <a:lnSpc>
                <a:spcPct val="150000"/>
              </a:lnSpc>
            </a:pPr>
            <a:r>
              <a:rPr lang="en-IN" sz="2000" dirty="0">
                <a:latin typeface="Times New Roman" pitchFamily="18" charset="0"/>
                <a:cs typeface="Times New Roman" pitchFamily="18" charset="0"/>
              </a:rPr>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IN" sz="4400" dirty="0">
                <a:latin typeface="Times New Roman" pitchFamily="18" charset="0"/>
                <a:cs typeface="Times New Roman" pitchFamily="18" charset="0"/>
              </a:rPr>
              <a:t>Introduction</a:t>
            </a:r>
            <a:br>
              <a:rPr lang="en-IN" dirty="0"/>
            </a:br>
            <a:endParaRPr lang="en-IN" dirty="0"/>
          </a:p>
        </p:txBody>
      </p:sp>
      <p:sp>
        <p:nvSpPr>
          <p:cNvPr id="3" name="Content Placeholder 2"/>
          <p:cNvSpPr>
            <a:spLocks noGrp="1"/>
          </p:cNvSpPr>
          <p:nvPr>
            <p:ph idx="1"/>
          </p:nvPr>
        </p:nvSpPr>
        <p:spPr>
          <a:xfrm>
            <a:off x="457200" y="1600200"/>
            <a:ext cx="4471990" cy="4709160"/>
          </a:xfrm>
        </p:spPr>
        <p:txBody>
          <a:bodyPr>
            <a:normAutofit fontScale="85000" lnSpcReduction="10000"/>
          </a:bodyPr>
          <a:lstStyle/>
          <a:p>
            <a:pPr algn="just">
              <a:lnSpc>
                <a:spcPct val="150000"/>
              </a:lnSpc>
              <a:buNone/>
            </a:pPr>
            <a:r>
              <a:rPr lang="en-IN" sz="2000" dirty="0">
                <a:latin typeface="Times New Roman" pitchFamily="18" charset="0"/>
                <a:cs typeface="Times New Roman" pitchFamily="18" charset="0"/>
              </a:rPr>
              <a:t>Problem  solving is an analytical tool which is </a:t>
            </a:r>
          </a:p>
          <a:p>
            <a:pPr algn="just">
              <a:lnSpc>
                <a:spcPct val="150000"/>
              </a:lnSpc>
              <a:buNone/>
            </a:pPr>
            <a:r>
              <a:rPr lang="en-IN" sz="2000" dirty="0">
                <a:latin typeface="Times New Roman" pitchFamily="18" charset="0"/>
                <a:cs typeface="Times New Roman" pitchFamily="18" charset="0"/>
              </a:rPr>
              <a:t>used to identify the possible solutions of the </a:t>
            </a:r>
          </a:p>
          <a:p>
            <a:pPr algn="just">
              <a:lnSpc>
                <a:spcPct val="150000"/>
              </a:lnSpc>
              <a:buNone/>
            </a:pPr>
            <a:r>
              <a:rPr lang="en-IN" sz="2000" dirty="0">
                <a:latin typeface="Times New Roman" pitchFamily="18" charset="0"/>
                <a:cs typeface="Times New Roman" pitchFamily="18" charset="0"/>
              </a:rPr>
              <a:t>problem. Decisions which are taken are part of </a:t>
            </a:r>
          </a:p>
          <a:p>
            <a:pPr algn="just">
              <a:lnSpc>
                <a:spcPct val="150000"/>
              </a:lnSpc>
              <a:buNone/>
            </a:pPr>
            <a:r>
              <a:rPr lang="en-IN" sz="2000" dirty="0">
                <a:latin typeface="Times New Roman" pitchFamily="18" charset="0"/>
                <a:cs typeface="Times New Roman" pitchFamily="18" charset="0"/>
              </a:rPr>
              <a:t>problem solving. Problem solving is a complex </a:t>
            </a:r>
          </a:p>
          <a:p>
            <a:pPr algn="just">
              <a:lnSpc>
                <a:spcPct val="150000"/>
              </a:lnSpc>
              <a:buNone/>
            </a:pPr>
            <a:r>
              <a:rPr lang="en-IN" sz="2000" dirty="0">
                <a:latin typeface="Times New Roman" pitchFamily="18" charset="0"/>
                <a:cs typeface="Times New Roman" pitchFamily="18" charset="0"/>
              </a:rPr>
              <a:t>process and decisions will have to be made on </a:t>
            </a:r>
          </a:p>
          <a:p>
            <a:pPr algn="just">
              <a:lnSpc>
                <a:spcPct val="150000"/>
              </a:lnSpc>
              <a:buNone/>
            </a:pPr>
            <a:r>
              <a:rPr lang="en-IN" sz="2000" dirty="0">
                <a:latin typeface="Times New Roman" pitchFamily="18" charset="0"/>
                <a:cs typeface="Times New Roman" pitchFamily="18" charset="0"/>
              </a:rPr>
              <a:t>the way. Problem solving and decision making </a:t>
            </a:r>
          </a:p>
          <a:p>
            <a:pPr algn="just">
              <a:lnSpc>
                <a:spcPct val="150000"/>
              </a:lnSpc>
              <a:buNone/>
            </a:pPr>
            <a:r>
              <a:rPr lang="en-IN" sz="2000" dirty="0">
                <a:latin typeface="Times New Roman" pitchFamily="18" charset="0"/>
                <a:cs typeface="Times New Roman" pitchFamily="18" charset="0"/>
              </a:rPr>
              <a:t>skills both are important into the workplace </a:t>
            </a:r>
          </a:p>
          <a:p>
            <a:pPr algn="just">
              <a:lnSpc>
                <a:spcPct val="150000"/>
              </a:lnSpc>
              <a:buNone/>
            </a:pPr>
            <a:r>
              <a:rPr lang="en-IN" sz="2000" dirty="0">
                <a:latin typeface="Times New Roman" pitchFamily="18" charset="0"/>
                <a:cs typeface="Times New Roman" pitchFamily="18" charset="0"/>
              </a:rPr>
              <a:t>because it help in terms of navigating variety of </a:t>
            </a:r>
          </a:p>
          <a:p>
            <a:pPr algn="just">
              <a:lnSpc>
                <a:spcPct val="150000"/>
              </a:lnSpc>
              <a:buNone/>
            </a:pPr>
            <a:r>
              <a:rPr lang="en-IN" sz="2000" dirty="0">
                <a:latin typeface="Times New Roman" pitchFamily="18" charset="0"/>
                <a:cs typeface="Times New Roman" pitchFamily="18" charset="0"/>
              </a:rPr>
              <a:t>situations which comes at the work place.</a:t>
            </a:r>
          </a:p>
        </p:txBody>
      </p:sp>
      <p:pic>
        <p:nvPicPr>
          <p:cNvPr id="21506" name="Picture 2" descr="Problem Solving And Decision Making Programme in Surat, Surat, A Walk To  Wisdom | ID: 20026637255"/>
          <p:cNvPicPr>
            <a:picLocks noChangeAspect="1" noChangeArrowheads="1"/>
          </p:cNvPicPr>
          <p:nvPr/>
        </p:nvPicPr>
        <p:blipFill>
          <a:blip r:embed="rId3"/>
          <a:srcRect/>
          <a:stretch>
            <a:fillRect/>
          </a:stretch>
        </p:blipFill>
        <p:spPr bwMode="auto">
          <a:xfrm>
            <a:off x="5072066" y="1857364"/>
            <a:ext cx="3786181" cy="3295651"/>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54164"/>
          </a:xfrm>
        </p:spPr>
        <p:txBody>
          <a:bodyPr>
            <a:noAutofit/>
          </a:bodyPr>
          <a:lstStyle/>
          <a:p>
            <a:r>
              <a:rPr lang="en-IN" sz="4000" dirty="0">
                <a:latin typeface="Times New Roman" pitchFamily="18" charset="0"/>
                <a:cs typeface="Times New Roman" pitchFamily="18" charset="0"/>
              </a:rPr>
              <a:t>Nature and impact of job dissatisfaction and work life balance</a:t>
            </a:r>
            <a:br>
              <a:rPr lang="en-IN" sz="4000" dirty="0">
                <a:latin typeface="Times New Roman" pitchFamily="18" charset="0"/>
                <a:cs typeface="Times New Roman" pitchFamily="18" charset="0"/>
              </a:rPr>
            </a:br>
            <a:endParaRPr lang="en-IN" sz="4000" dirty="0">
              <a:latin typeface="Times New Roman" pitchFamily="18" charset="0"/>
              <a:cs typeface="Times New Roman" pitchFamily="18" charset="0"/>
            </a:endParaRPr>
          </a:p>
        </p:txBody>
      </p:sp>
      <p:sp>
        <p:nvSpPr>
          <p:cNvPr id="3" name="Content Placeholder 2"/>
          <p:cNvSpPr>
            <a:spLocks noGrp="1"/>
          </p:cNvSpPr>
          <p:nvPr>
            <p:ph idx="1"/>
          </p:nvPr>
        </p:nvSpPr>
        <p:spPr>
          <a:xfrm>
            <a:off x="0" y="2000240"/>
            <a:ext cx="5286380" cy="4857760"/>
          </a:xfrm>
        </p:spPr>
        <p:txBody>
          <a:bodyPr>
            <a:normAutofit/>
          </a:bodyPr>
          <a:lstStyle/>
          <a:p>
            <a:pPr algn="just">
              <a:lnSpc>
                <a:spcPct val="150000"/>
              </a:lnSpc>
              <a:buNone/>
            </a:pPr>
            <a:r>
              <a:rPr lang="en-IN" sz="2000" dirty="0">
                <a:latin typeface="Times New Roman" pitchFamily="18" charset="0"/>
                <a:cs typeface="Times New Roman" pitchFamily="18" charset="0"/>
              </a:rPr>
              <a:t>Job dissatisfaction situation arises in those </a:t>
            </a:r>
          </a:p>
          <a:p>
            <a:pPr algn="just">
              <a:lnSpc>
                <a:spcPct val="150000"/>
              </a:lnSpc>
              <a:buNone/>
            </a:pPr>
            <a:r>
              <a:rPr lang="en-IN" sz="2000" dirty="0">
                <a:latin typeface="Times New Roman" pitchFamily="18" charset="0"/>
                <a:cs typeface="Times New Roman" pitchFamily="18" charset="0"/>
              </a:rPr>
              <a:t>conditions when employees do not have </a:t>
            </a:r>
          </a:p>
          <a:p>
            <a:pPr algn="just">
              <a:lnSpc>
                <a:spcPct val="150000"/>
              </a:lnSpc>
              <a:buNone/>
            </a:pPr>
            <a:r>
              <a:rPr lang="en-IN" sz="2000" dirty="0">
                <a:latin typeface="Times New Roman" pitchFamily="18" charset="0"/>
                <a:cs typeface="Times New Roman" pitchFamily="18" charset="0"/>
              </a:rPr>
              <a:t>satisfaction feeling from their job role. Due to </a:t>
            </a:r>
          </a:p>
          <a:p>
            <a:pPr algn="just">
              <a:lnSpc>
                <a:spcPct val="150000"/>
              </a:lnSpc>
              <a:buNone/>
            </a:pPr>
            <a:r>
              <a:rPr lang="en-IN" sz="2000" dirty="0">
                <a:latin typeface="Times New Roman" pitchFamily="18" charset="0"/>
                <a:cs typeface="Times New Roman" pitchFamily="18" charset="0"/>
              </a:rPr>
              <a:t>this reason it becomes challenging for </a:t>
            </a:r>
          </a:p>
          <a:p>
            <a:pPr algn="just">
              <a:lnSpc>
                <a:spcPct val="150000"/>
              </a:lnSpc>
              <a:buNone/>
            </a:pPr>
            <a:r>
              <a:rPr lang="en-IN" sz="2000" dirty="0">
                <a:latin typeface="Times New Roman" pitchFamily="18" charset="0"/>
                <a:cs typeface="Times New Roman" pitchFamily="18" charset="0"/>
              </a:rPr>
              <a:t>employees to maintain their work-life balance. </a:t>
            </a:r>
          </a:p>
          <a:p>
            <a:pPr algn="just">
              <a:lnSpc>
                <a:spcPct val="150000"/>
              </a:lnSpc>
              <a:buNone/>
            </a:pPr>
            <a:r>
              <a:rPr lang="en-IN" sz="2000" dirty="0">
                <a:latin typeface="Times New Roman" pitchFamily="18" charset="0"/>
                <a:cs typeface="Times New Roman" pitchFamily="18" charset="0"/>
              </a:rPr>
              <a:t>Job dissatisfaction arises due to certain reasons </a:t>
            </a:r>
          </a:p>
          <a:p>
            <a:pPr algn="just">
              <a:lnSpc>
                <a:spcPct val="150000"/>
              </a:lnSpc>
              <a:buNone/>
            </a:pPr>
            <a:r>
              <a:rPr lang="en-IN" sz="2000" dirty="0">
                <a:latin typeface="Times New Roman" pitchFamily="18" charset="0"/>
                <a:cs typeface="Times New Roman" pitchFamily="18" charset="0"/>
              </a:rPr>
              <a:t>which includes poor management, lack of </a:t>
            </a:r>
          </a:p>
          <a:p>
            <a:pPr algn="just">
              <a:lnSpc>
                <a:spcPct val="150000"/>
              </a:lnSpc>
              <a:buNone/>
            </a:pPr>
            <a:r>
              <a:rPr lang="en-IN" sz="2000" dirty="0">
                <a:latin typeface="Times New Roman" pitchFamily="18" charset="0"/>
                <a:cs typeface="Times New Roman" pitchFamily="18" charset="0"/>
              </a:rPr>
              <a:t>advancement, negative work environment etc.</a:t>
            </a:r>
          </a:p>
        </p:txBody>
      </p:sp>
      <p:pic>
        <p:nvPicPr>
          <p:cNvPr id="20482" name="Picture 2" descr="8 Causes of Job Dissatisfaction &amp;amp; How to Combat It - AIHR"/>
          <p:cNvPicPr>
            <a:picLocks noChangeAspect="1" noChangeArrowheads="1"/>
          </p:cNvPicPr>
          <p:nvPr/>
        </p:nvPicPr>
        <p:blipFill>
          <a:blip r:embed="rId3"/>
          <a:srcRect/>
          <a:stretch>
            <a:fillRect/>
          </a:stretch>
        </p:blipFill>
        <p:spPr bwMode="auto">
          <a:xfrm>
            <a:off x="5072066" y="2071679"/>
            <a:ext cx="4071934" cy="4214842"/>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25536"/>
          </a:xfrm>
        </p:spPr>
        <p:txBody>
          <a:bodyPr>
            <a:noAutofit/>
          </a:bodyPr>
          <a:lstStyle/>
          <a:p>
            <a:r>
              <a:rPr lang="en-IN" sz="4000" dirty="0">
                <a:latin typeface="Times New Roman" pitchFamily="18" charset="0"/>
                <a:cs typeface="Times New Roman" pitchFamily="18" charset="0"/>
              </a:rPr>
              <a:t>Fishbone Analysis</a:t>
            </a:r>
            <a:br>
              <a:rPr lang="en-IN" sz="4000" dirty="0">
                <a:latin typeface="Times New Roman" pitchFamily="18" charset="0"/>
                <a:cs typeface="Times New Roman" pitchFamily="18" charset="0"/>
              </a:rPr>
            </a:br>
            <a:endParaRPr lang="en-IN" sz="4000" dirty="0">
              <a:latin typeface="Times New Roman" pitchFamily="18" charset="0"/>
              <a:cs typeface="Times New Roman" pitchFamily="18" charset="0"/>
            </a:endParaRPr>
          </a:p>
        </p:txBody>
      </p:sp>
      <p:sp>
        <p:nvSpPr>
          <p:cNvPr id="3" name="Content Placeholder 2"/>
          <p:cNvSpPr>
            <a:spLocks noGrp="1"/>
          </p:cNvSpPr>
          <p:nvPr>
            <p:ph idx="1"/>
          </p:nvPr>
        </p:nvSpPr>
        <p:spPr>
          <a:xfrm>
            <a:off x="0" y="1600200"/>
            <a:ext cx="4214810" cy="5257800"/>
          </a:xfrm>
        </p:spPr>
        <p:txBody>
          <a:bodyPr>
            <a:normAutofit/>
          </a:bodyPr>
          <a:lstStyle/>
          <a:p>
            <a:pPr algn="just">
              <a:lnSpc>
                <a:spcPct val="150000"/>
              </a:lnSpc>
              <a:buNone/>
            </a:pPr>
            <a:r>
              <a:rPr lang="en-IN" sz="2000" dirty="0">
                <a:latin typeface="Times New Roman" pitchFamily="18" charset="0"/>
                <a:cs typeface="Times New Roman" pitchFamily="18" charset="0"/>
              </a:rPr>
              <a:t>Fishbone analysis is that type of </a:t>
            </a:r>
          </a:p>
          <a:p>
            <a:pPr algn="just">
              <a:lnSpc>
                <a:spcPct val="150000"/>
              </a:lnSpc>
              <a:buNone/>
            </a:pPr>
            <a:r>
              <a:rPr lang="en-IN" sz="2000" dirty="0">
                <a:latin typeface="Times New Roman" pitchFamily="18" charset="0"/>
                <a:cs typeface="Times New Roman" pitchFamily="18" charset="0"/>
              </a:rPr>
              <a:t>analysis which is a visual method for </a:t>
            </a:r>
          </a:p>
          <a:p>
            <a:pPr algn="just">
              <a:lnSpc>
                <a:spcPct val="150000"/>
              </a:lnSpc>
              <a:buNone/>
            </a:pPr>
            <a:r>
              <a:rPr lang="en-IN" sz="2000" dirty="0">
                <a:latin typeface="Times New Roman" pitchFamily="18" charset="0"/>
                <a:cs typeface="Times New Roman" pitchFamily="18" charset="0"/>
              </a:rPr>
              <a:t>root cause analysis which organises </a:t>
            </a:r>
          </a:p>
          <a:p>
            <a:pPr algn="just">
              <a:lnSpc>
                <a:spcPct val="150000"/>
              </a:lnSpc>
              <a:buNone/>
            </a:pPr>
            <a:r>
              <a:rPr lang="en-IN" sz="2000" dirty="0">
                <a:latin typeface="Times New Roman" pitchFamily="18" charset="0"/>
                <a:cs typeface="Times New Roman" pitchFamily="18" charset="0"/>
              </a:rPr>
              <a:t>cause and effect relationship into </a:t>
            </a:r>
          </a:p>
          <a:p>
            <a:pPr algn="just">
              <a:lnSpc>
                <a:spcPct val="150000"/>
              </a:lnSpc>
              <a:buNone/>
            </a:pPr>
            <a:r>
              <a:rPr lang="en-IN" sz="2000" dirty="0">
                <a:latin typeface="Times New Roman" pitchFamily="18" charset="0"/>
                <a:cs typeface="Times New Roman" pitchFamily="18" charset="0"/>
              </a:rPr>
              <a:t>categories. It is a more structured </a:t>
            </a:r>
          </a:p>
          <a:p>
            <a:pPr algn="just">
              <a:lnSpc>
                <a:spcPct val="150000"/>
              </a:lnSpc>
              <a:buNone/>
            </a:pPr>
            <a:r>
              <a:rPr lang="en-IN" sz="2000" dirty="0">
                <a:latin typeface="Times New Roman" pitchFamily="18" charset="0"/>
                <a:cs typeface="Times New Roman" pitchFamily="18" charset="0"/>
              </a:rPr>
              <a:t>approach than other tools which is </a:t>
            </a:r>
          </a:p>
          <a:p>
            <a:pPr algn="just">
              <a:lnSpc>
                <a:spcPct val="150000"/>
              </a:lnSpc>
              <a:buNone/>
            </a:pPr>
            <a:r>
              <a:rPr lang="en-IN" sz="2000" dirty="0">
                <a:latin typeface="Times New Roman" pitchFamily="18" charset="0"/>
                <a:cs typeface="Times New Roman" pitchFamily="18" charset="0"/>
              </a:rPr>
              <a:t>available for brainstorming cause of a </a:t>
            </a:r>
          </a:p>
          <a:p>
            <a:pPr algn="just">
              <a:lnSpc>
                <a:spcPct val="150000"/>
              </a:lnSpc>
              <a:buNone/>
            </a:pPr>
            <a:r>
              <a:rPr lang="en-IN" sz="2000" dirty="0">
                <a:latin typeface="Times New Roman" pitchFamily="18" charset="0"/>
                <a:cs typeface="Times New Roman" pitchFamily="18" charset="0"/>
              </a:rPr>
              <a:t>problem. </a:t>
            </a:r>
            <a:r>
              <a:rPr lang="en-IN" sz="2000" b="1" dirty="0">
                <a:latin typeface="Times New Roman" pitchFamily="18" charset="0"/>
                <a:cs typeface="Times New Roman" pitchFamily="18" charset="0"/>
              </a:rPr>
              <a:t> </a:t>
            </a:r>
            <a:endParaRPr lang="en-IN" sz="2000" dirty="0">
              <a:latin typeface="Times New Roman" pitchFamily="18" charset="0"/>
              <a:cs typeface="Times New Roman" pitchFamily="18" charset="0"/>
            </a:endParaRPr>
          </a:p>
          <a:p>
            <a:pPr algn="just">
              <a:lnSpc>
                <a:spcPct val="150000"/>
              </a:lnSpc>
              <a:buNone/>
            </a:pPr>
            <a:endParaRPr lang="en-IN" sz="2000" dirty="0">
              <a:latin typeface="Times New Roman" pitchFamily="18" charset="0"/>
              <a:cs typeface="Times New Roman" pitchFamily="18" charset="0"/>
            </a:endParaRPr>
          </a:p>
        </p:txBody>
      </p:sp>
      <p:pic>
        <p:nvPicPr>
          <p:cNvPr id="19458" name="Picture 2" descr="Fishbone Diagram Root Cause Analysis - Pros &amp;amp; Cons"/>
          <p:cNvPicPr>
            <a:picLocks noChangeAspect="1" noChangeArrowheads="1"/>
          </p:cNvPicPr>
          <p:nvPr/>
        </p:nvPicPr>
        <p:blipFill>
          <a:blip r:embed="rId3"/>
          <a:srcRect/>
          <a:stretch>
            <a:fillRect/>
          </a:stretch>
        </p:blipFill>
        <p:spPr bwMode="auto">
          <a:xfrm>
            <a:off x="4286248" y="1643050"/>
            <a:ext cx="4857752" cy="4143404"/>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68412"/>
          </a:xfrm>
        </p:spPr>
        <p:txBody>
          <a:bodyPr>
            <a:noAutofit/>
          </a:bodyPr>
          <a:lstStyle/>
          <a:p>
            <a:r>
              <a:rPr lang="en-IN" sz="4000" dirty="0">
                <a:latin typeface="Times New Roman" pitchFamily="18" charset="0"/>
                <a:cs typeface="Times New Roman" pitchFamily="18" charset="0"/>
              </a:rPr>
              <a:t>SWOT Analysis</a:t>
            </a:r>
            <a:br>
              <a:rPr lang="en-IN" sz="4000" dirty="0">
                <a:latin typeface="Times New Roman" pitchFamily="18" charset="0"/>
                <a:cs typeface="Times New Roman" pitchFamily="18" charset="0"/>
              </a:rPr>
            </a:br>
            <a:endParaRPr lang="en-IN" sz="4000" dirty="0">
              <a:latin typeface="Times New Roman" pitchFamily="18" charset="0"/>
              <a:cs typeface="Times New Roman" pitchFamily="18" charset="0"/>
            </a:endParaRPr>
          </a:p>
        </p:txBody>
      </p:sp>
      <p:sp>
        <p:nvSpPr>
          <p:cNvPr id="3" name="Content Placeholder 2"/>
          <p:cNvSpPr>
            <a:spLocks noGrp="1"/>
          </p:cNvSpPr>
          <p:nvPr>
            <p:ph idx="1"/>
          </p:nvPr>
        </p:nvSpPr>
        <p:spPr>
          <a:xfrm>
            <a:off x="0" y="1600200"/>
            <a:ext cx="5429256" cy="5257800"/>
          </a:xfrm>
        </p:spPr>
        <p:txBody>
          <a:bodyPr>
            <a:normAutofit fontScale="85000" lnSpcReduction="10000"/>
          </a:bodyPr>
          <a:lstStyle/>
          <a:p>
            <a:pPr>
              <a:lnSpc>
                <a:spcPct val="150000"/>
              </a:lnSpc>
              <a:buNone/>
            </a:pPr>
            <a:r>
              <a:rPr lang="en-IN" sz="2000" dirty="0">
                <a:latin typeface="Times New Roman" pitchFamily="18" charset="0"/>
                <a:cs typeface="Times New Roman" pitchFamily="18" charset="0"/>
              </a:rPr>
              <a:t>This analysis is helpful in terms of identifying an </a:t>
            </a:r>
          </a:p>
          <a:p>
            <a:pPr>
              <a:lnSpc>
                <a:spcPct val="150000"/>
              </a:lnSpc>
              <a:buNone/>
            </a:pPr>
            <a:r>
              <a:rPr lang="en-IN" sz="2000" dirty="0">
                <a:latin typeface="Times New Roman" pitchFamily="18" charset="0"/>
                <a:cs typeface="Times New Roman" pitchFamily="18" charset="0"/>
              </a:rPr>
              <a:t>organisation’s strengths and weaknesses and also about </a:t>
            </a:r>
          </a:p>
          <a:p>
            <a:pPr>
              <a:lnSpc>
                <a:spcPct val="150000"/>
              </a:lnSpc>
              <a:buNone/>
            </a:pPr>
            <a:r>
              <a:rPr lang="en-IN" sz="2000" dirty="0">
                <a:latin typeface="Times New Roman" pitchFamily="18" charset="0"/>
                <a:cs typeface="Times New Roman" pitchFamily="18" charset="0"/>
              </a:rPr>
              <a:t>possible opportunities with potential threats. It act </a:t>
            </a:r>
          </a:p>
          <a:p>
            <a:pPr>
              <a:lnSpc>
                <a:spcPct val="150000"/>
              </a:lnSpc>
              <a:buNone/>
            </a:pPr>
            <a:r>
              <a:rPr lang="en-IN" sz="2000" dirty="0">
                <a:latin typeface="Times New Roman" pitchFamily="18" charset="0"/>
                <a:cs typeface="Times New Roman" pitchFamily="18" charset="0"/>
              </a:rPr>
              <a:t>as support system in terms of what parameters are good </a:t>
            </a:r>
          </a:p>
          <a:p>
            <a:pPr>
              <a:lnSpc>
                <a:spcPct val="150000"/>
              </a:lnSpc>
              <a:buNone/>
            </a:pPr>
            <a:r>
              <a:rPr lang="en-IN" sz="2000" dirty="0">
                <a:latin typeface="Times New Roman" pitchFamily="18" charset="0"/>
                <a:cs typeface="Times New Roman" pitchFamily="18" charset="0"/>
              </a:rPr>
              <a:t>at and address about what you are lacking and also </a:t>
            </a:r>
          </a:p>
          <a:p>
            <a:pPr>
              <a:lnSpc>
                <a:spcPct val="150000"/>
              </a:lnSpc>
              <a:buNone/>
            </a:pPr>
            <a:r>
              <a:rPr lang="en-IN" sz="2000" dirty="0">
                <a:latin typeface="Times New Roman" pitchFamily="18" charset="0"/>
                <a:cs typeface="Times New Roman" pitchFamily="18" charset="0"/>
              </a:rPr>
              <a:t>minimises risks. </a:t>
            </a:r>
          </a:p>
          <a:p>
            <a:pPr>
              <a:lnSpc>
                <a:spcPct val="150000"/>
              </a:lnSpc>
              <a:buNone/>
            </a:pPr>
            <a:r>
              <a:rPr lang="en-IN" sz="2000" b="1" dirty="0">
                <a:latin typeface="Times New Roman" pitchFamily="18" charset="0"/>
                <a:cs typeface="Times New Roman" pitchFamily="18" charset="0"/>
              </a:rPr>
              <a:t>STRENGTHS</a:t>
            </a:r>
            <a:endParaRPr lang="en-IN" sz="2000" dirty="0">
              <a:latin typeface="Times New Roman" pitchFamily="18" charset="0"/>
              <a:cs typeface="Times New Roman" pitchFamily="18" charset="0"/>
            </a:endParaRPr>
          </a:p>
          <a:p>
            <a:pPr lvl="0">
              <a:lnSpc>
                <a:spcPct val="150000"/>
              </a:lnSpc>
            </a:pPr>
            <a:r>
              <a:rPr lang="en-IN" sz="2000" dirty="0">
                <a:latin typeface="Times New Roman" pitchFamily="18" charset="0"/>
                <a:cs typeface="Times New Roman" pitchFamily="18" charset="0"/>
              </a:rPr>
              <a:t>UK organisations have innovation factor due to which they grow on a faster pace manner.</a:t>
            </a:r>
          </a:p>
          <a:p>
            <a:pPr lvl="0">
              <a:lnSpc>
                <a:spcPct val="150000"/>
              </a:lnSpc>
            </a:pPr>
            <a:r>
              <a:rPr lang="en-IN" sz="2000" dirty="0">
                <a:latin typeface="Times New Roman" pitchFamily="18" charset="0"/>
                <a:cs typeface="Times New Roman" pitchFamily="18" charset="0"/>
              </a:rPr>
              <a:t>They have strong technological factor so that they can reach to a next higher level within a set period of time.</a:t>
            </a:r>
          </a:p>
          <a:p>
            <a:pPr>
              <a:lnSpc>
                <a:spcPct val="150000"/>
              </a:lnSpc>
              <a:buNone/>
            </a:pPr>
            <a:endParaRPr lang="en-IN" sz="2000" dirty="0">
              <a:latin typeface="Times New Roman" pitchFamily="18" charset="0"/>
              <a:cs typeface="Times New Roman" pitchFamily="18" charset="0"/>
            </a:endParaRPr>
          </a:p>
        </p:txBody>
      </p:sp>
      <p:pic>
        <p:nvPicPr>
          <p:cNvPr id="15364" name="Picture 4" descr="COVID 19 SWOT Analysis: SWOT Analysis in a Pandemic"/>
          <p:cNvPicPr>
            <a:picLocks noChangeAspect="1" noChangeArrowheads="1"/>
          </p:cNvPicPr>
          <p:nvPr/>
        </p:nvPicPr>
        <p:blipFill>
          <a:blip r:embed="rId3"/>
          <a:srcRect/>
          <a:stretch>
            <a:fillRect/>
          </a:stretch>
        </p:blipFill>
        <p:spPr bwMode="auto">
          <a:xfrm>
            <a:off x="5214943" y="2357430"/>
            <a:ext cx="3929058" cy="412907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000" dirty="0">
                <a:latin typeface="Times New Roman" pitchFamily="18" charset="0"/>
                <a:cs typeface="Times New Roman" pitchFamily="18" charset="0"/>
              </a:rPr>
              <a:t>Continue</a:t>
            </a:r>
          </a:p>
        </p:txBody>
      </p:sp>
      <p:sp>
        <p:nvSpPr>
          <p:cNvPr id="3" name="Content Placeholder 2"/>
          <p:cNvSpPr>
            <a:spLocks noGrp="1"/>
          </p:cNvSpPr>
          <p:nvPr>
            <p:ph idx="1"/>
          </p:nvPr>
        </p:nvSpPr>
        <p:spPr/>
        <p:txBody>
          <a:bodyPr>
            <a:normAutofit/>
          </a:bodyPr>
          <a:lstStyle/>
          <a:p>
            <a:pPr>
              <a:lnSpc>
                <a:spcPct val="150000"/>
              </a:lnSpc>
              <a:buNone/>
            </a:pPr>
            <a:r>
              <a:rPr lang="en-IN" sz="2000" b="1" dirty="0">
                <a:latin typeface="Times New Roman" pitchFamily="18" charset="0"/>
                <a:cs typeface="Times New Roman" pitchFamily="18" charset="0"/>
              </a:rPr>
              <a:t>OPPORTUNITIES</a:t>
            </a:r>
            <a:endParaRPr lang="en-IN" sz="2000" dirty="0">
              <a:latin typeface="Times New Roman" pitchFamily="18" charset="0"/>
              <a:cs typeface="Times New Roman" pitchFamily="18" charset="0"/>
            </a:endParaRPr>
          </a:p>
          <a:p>
            <a:pPr lvl="0">
              <a:lnSpc>
                <a:spcPct val="150000"/>
              </a:lnSpc>
            </a:pPr>
            <a:r>
              <a:rPr lang="en-IN" sz="2000" dirty="0">
                <a:latin typeface="Times New Roman" pitchFamily="18" charset="0"/>
                <a:cs typeface="Times New Roman" pitchFamily="18" charset="0"/>
              </a:rPr>
              <a:t>UK organisations have their own levels due to which it gives opportunities to employees for further new projects and development as well.</a:t>
            </a:r>
          </a:p>
          <a:p>
            <a:pPr lvl="0">
              <a:lnSpc>
                <a:spcPct val="150000"/>
              </a:lnSpc>
            </a:pPr>
            <a:r>
              <a:rPr lang="en-IN" sz="2000" dirty="0">
                <a:latin typeface="Times New Roman" pitchFamily="18" charset="0"/>
                <a:cs typeface="Times New Roman" pitchFamily="18" charset="0"/>
              </a:rPr>
              <a:t>When organisations upgrade themselves on technical aspect then they give chance to their employees to explore their field in technical aspects on international level.</a:t>
            </a:r>
          </a:p>
          <a:p>
            <a:pPr>
              <a:lnSpc>
                <a:spcPct val="150000"/>
              </a:lnSpc>
            </a:pPr>
            <a:endParaRPr lang="en-IN" sz="2000"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000" dirty="0">
                <a:latin typeface="Times New Roman" pitchFamily="18" charset="0"/>
                <a:cs typeface="Times New Roman" pitchFamily="18" charset="0"/>
              </a:rPr>
              <a:t>PESTLE Analysis</a:t>
            </a:r>
          </a:p>
        </p:txBody>
      </p:sp>
      <p:sp>
        <p:nvSpPr>
          <p:cNvPr id="3" name="Content Placeholder 2"/>
          <p:cNvSpPr>
            <a:spLocks noGrp="1"/>
          </p:cNvSpPr>
          <p:nvPr>
            <p:ph idx="1"/>
          </p:nvPr>
        </p:nvSpPr>
        <p:spPr>
          <a:xfrm>
            <a:off x="0" y="1600200"/>
            <a:ext cx="5286380" cy="5257800"/>
          </a:xfrm>
        </p:spPr>
        <p:txBody>
          <a:bodyPr>
            <a:normAutofit/>
          </a:bodyPr>
          <a:lstStyle/>
          <a:p>
            <a:pPr>
              <a:lnSpc>
                <a:spcPct val="150000"/>
              </a:lnSpc>
            </a:pPr>
            <a:r>
              <a:rPr lang="en-IN" sz="2000" b="1" dirty="0">
                <a:latin typeface="Times New Roman" pitchFamily="18" charset="0"/>
                <a:cs typeface="Times New Roman" pitchFamily="18" charset="0"/>
              </a:rPr>
              <a:t>Political Factors: </a:t>
            </a:r>
            <a:r>
              <a:rPr lang="en-IN" sz="2000" dirty="0">
                <a:latin typeface="Times New Roman" pitchFamily="18" charset="0"/>
                <a:cs typeface="Times New Roman" pitchFamily="18" charset="0"/>
              </a:rPr>
              <a:t>Due to BREXIT situation, it somewhere affected the political stability of the UK country. With this instability they have to face certain issues and it was challenging to take appropriate decision for the country.</a:t>
            </a:r>
          </a:p>
          <a:p>
            <a:pPr>
              <a:lnSpc>
                <a:spcPct val="150000"/>
              </a:lnSpc>
            </a:pPr>
            <a:r>
              <a:rPr lang="en-IN" sz="2000" b="1" dirty="0">
                <a:latin typeface="Times New Roman" pitchFamily="18" charset="0"/>
                <a:cs typeface="Times New Roman" pitchFamily="18" charset="0"/>
              </a:rPr>
              <a:t>Economic Factors: </a:t>
            </a:r>
            <a:r>
              <a:rPr lang="en-IN" sz="2000" dirty="0">
                <a:latin typeface="Times New Roman" pitchFamily="18" charset="0"/>
                <a:cs typeface="Times New Roman" pitchFamily="18" charset="0"/>
              </a:rPr>
              <a:t>Due to BREXIT situation, the economic stability is not very high and they have to face difficulty in terms of maintaining their economic growth.</a:t>
            </a:r>
          </a:p>
          <a:p>
            <a:pPr>
              <a:lnSpc>
                <a:spcPct val="150000"/>
              </a:lnSpc>
            </a:pPr>
            <a:endParaRPr lang="en-IN" sz="2000" dirty="0">
              <a:latin typeface="Times New Roman" pitchFamily="18" charset="0"/>
              <a:cs typeface="Times New Roman" pitchFamily="18" charset="0"/>
            </a:endParaRPr>
          </a:p>
        </p:txBody>
      </p:sp>
      <p:pic>
        <p:nvPicPr>
          <p:cNvPr id="13316" name="Picture 4" descr="PESTEL Analysis (PEST Analysis) EXPLAINED with EXAMPLES | B2U"/>
          <p:cNvPicPr>
            <a:picLocks noChangeAspect="1" noChangeArrowheads="1"/>
          </p:cNvPicPr>
          <p:nvPr/>
        </p:nvPicPr>
        <p:blipFill>
          <a:blip r:embed="rId3"/>
          <a:srcRect/>
          <a:stretch>
            <a:fillRect/>
          </a:stretch>
        </p:blipFill>
        <p:spPr bwMode="auto">
          <a:xfrm>
            <a:off x="5357818" y="1857364"/>
            <a:ext cx="3786182" cy="392909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000" dirty="0">
                <a:latin typeface="Times New Roman" pitchFamily="18" charset="0"/>
                <a:cs typeface="Times New Roman" pitchFamily="18" charset="0"/>
              </a:rPr>
              <a:t>Continue</a:t>
            </a:r>
          </a:p>
        </p:txBody>
      </p:sp>
      <p:sp>
        <p:nvSpPr>
          <p:cNvPr id="3" name="Content Placeholder 2"/>
          <p:cNvSpPr>
            <a:spLocks noGrp="1"/>
          </p:cNvSpPr>
          <p:nvPr>
            <p:ph idx="1"/>
          </p:nvPr>
        </p:nvSpPr>
        <p:spPr/>
        <p:txBody>
          <a:bodyPr>
            <a:normAutofit/>
          </a:bodyPr>
          <a:lstStyle/>
          <a:p>
            <a:pPr algn="just">
              <a:lnSpc>
                <a:spcPct val="150000"/>
              </a:lnSpc>
            </a:pPr>
            <a:r>
              <a:rPr lang="en-IN" sz="2000" b="1" dirty="0">
                <a:latin typeface="Times New Roman" pitchFamily="18" charset="0"/>
                <a:cs typeface="Times New Roman" pitchFamily="18" charset="0"/>
              </a:rPr>
              <a:t>Legal Factors: </a:t>
            </a:r>
            <a:r>
              <a:rPr lang="en-IN" sz="2000" dirty="0">
                <a:latin typeface="Times New Roman" pitchFamily="18" charset="0"/>
                <a:cs typeface="Times New Roman" pitchFamily="18" charset="0"/>
              </a:rPr>
              <a:t>The pandemic situation and BREXIT condition has changed some rules and regulations due to which it increases pressure on population of UK country. It is also challenging for people to adopt this change.</a:t>
            </a:r>
          </a:p>
          <a:p>
            <a:pPr algn="just">
              <a:lnSpc>
                <a:spcPct val="150000"/>
              </a:lnSpc>
            </a:pPr>
            <a:r>
              <a:rPr lang="en-IN" sz="2000" b="1" dirty="0">
                <a:latin typeface="Times New Roman" pitchFamily="18" charset="0"/>
                <a:cs typeface="Times New Roman" pitchFamily="18" charset="0"/>
              </a:rPr>
              <a:t>Environmental Factors: </a:t>
            </a:r>
            <a:r>
              <a:rPr lang="en-IN" sz="2000" dirty="0">
                <a:latin typeface="Times New Roman" pitchFamily="18" charset="0"/>
                <a:cs typeface="Times New Roman" pitchFamily="18" charset="0"/>
              </a:rPr>
              <a:t>In this pandemic situation, when population of UK country can’t move out of their house then they somewhere support environment by not creating pollution.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4000" dirty="0">
                <a:latin typeface="Times New Roman" pitchFamily="18" charset="0"/>
                <a:cs typeface="Times New Roman" pitchFamily="18" charset="0"/>
              </a:rPr>
              <a:t>PMI Decision Making</a:t>
            </a:r>
            <a:br>
              <a:rPr lang="en-IN" sz="4000" dirty="0">
                <a:latin typeface="Times New Roman" pitchFamily="18" charset="0"/>
                <a:cs typeface="Times New Roman" pitchFamily="18" charset="0"/>
              </a:rPr>
            </a:br>
            <a:endParaRPr lang="en-IN" sz="40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lnSpc>
                <a:spcPct val="150000"/>
              </a:lnSpc>
              <a:buNone/>
            </a:pPr>
            <a:r>
              <a:rPr lang="en-IN" sz="2000" dirty="0">
                <a:latin typeface="Times New Roman" pitchFamily="18" charset="0"/>
                <a:cs typeface="Times New Roman" pitchFamily="18" charset="0"/>
              </a:rPr>
              <a:t>It is a brainstorming, critical thinking and decision making tool. It is basically </a:t>
            </a:r>
          </a:p>
          <a:p>
            <a:pPr algn="just">
              <a:lnSpc>
                <a:spcPct val="150000"/>
              </a:lnSpc>
              <a:buNone/>
            </a:pPr>
            <a:r>
              <a:rPr lang="en-IN" sz="2000" dirty="0">
                <a:latin typeface="Times New Roman" pitchFamily="18" charset="0"/>
                <a:cs typeface="Times New Roman" pitchFamily="18" charset="0"/>
              </a:rPr>
              <a:t>used for examining concepts, ideas and experiences from more than one </a:t>
            </a:r>
          </a:p>
          <a:p>
            <a:pPr algn="just">
              <a:lnSpc>
                <a:spcPct val="150000"/>
              </a:lnSpc>
              <a:buNone/>
            </a:pPr>
            <a:r>
              <a:rPr lang="en-IN" sz="2000" dirty="0">
                <a:latin typeface="Times New Roman" pitchFamily="18" charset="0"/>
                <a:cs typeface="Times New Roman" pitchFamily="18" charset="0"/>
              </a:rPr>
              <a:t>perspective. This is a kind of tool which analyses the situation and see the </a:t>
            </a:r>
          </a:p>
          <a:p>
            <a:pPr algn="just">
              <a:lnSpc>
                <a:spcPct val="150000"/>
              </a:lnSpc>
              <a:buNone/>
            </a:pPr>
            <a:r>
              <a:rPr lang="en-IN" sz="2000" dirty="0">
                <a:latin typeface="Times New Roman" pitchFamily="18" charset="0"/>
                <a:cs typeface="Times New Roman" pitchFamily="18" charset="0"/>
              </a:rPr>
              <a:t>problem from every perspective and then decision has been taken for finding </a:t>
            </a:r>
          </a:p>
          <a:p>
            <a:pPr algn="just">
              <a:lnSpc>
                <a:spcPct val="150000"/>
              </a:lnSpc>
              <a:buNone/>
            </a:pPr>
            <a:r>
              <a:rPr lang="en-IN" sz="2000" dirty="0">
                <a:latin typeface="Times New Roman" pitchFamily="18" charset="0"/>
                <a:cs typeface="Times New Roman" pitchFamily="18" charset="0"/>
              </a:rPr>
              <a:t>out solution of the problem.</a:t>
            </a:r>
          </a:p>
          <a:p>
            <a:pPr>
              <a:lnSpc>
                <a:spcPct val="150000"/>
              </a:lnSpc>
              <a:buNone/>
            </a:pPr>
            <a:endParaRPr lang="en-IN" sz="20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4000" dirty="0">
                <a:latin typeface="Times New Roman" pitchFamily="18" charset="0"/>
                <a:cs typeface="Times New Roman" pitchFamily="18" charset="0"/>
              </a:rPr>
              <a:t>Grit Analysis</a:t>
            </a:r>
            <a:br>
              <a:rPr lang="en-IN" sz="4000" dirty="0">
                <a:latin typeface="Times New Roman" pitchFamily="18" charset="0"/>
                <a:cs typeface="Times New Roman" pitchFamily="18" charset="0"/>
              </a:rPr>
            </a:br>
            <a:endParaRPr lang="en-IN" sz="4000" dirty="0">
              <a:latin typeface="Times New Roman" pitchFamily="18" charset="0"/>
              <a:cs typeface="Times New Roman" pitchFamily="18" charset="0"/>
            </a:endParaRPr>
          </a:p>
        </p:txBody>
      </p:sp>
      <p:sp>
        <p:nvSpPr>
          <p:cNvPr id="3" name="Content Placeholder 2"/>
          <p:cNvSpPr>
            <a:spLocks noGrp="1"/>
          </p:cNvSpPr>
          <p:nvPr>
            <p:ph idx="1"/>
          </p:nvPr>
        </p:nvSpPr>
        <p:spPr>
          <a:xfrm>
            <a:off x="0" y="1600200"/>
            <a:ext cx="5214942" cy="5257800"/>
          </a:xfrm>
        </p:spPr>
        <p:txBody>
          <a:bodyPr>
            <a:normAutofit/>
          </a:bodyPr>
          <a:lstStyle/>
          <a:p>
            <a:pPr algn="just">
              <a:lnSpc>
                <a:spcPct val="150000"/>
              </a:lnSpc>
              <a:buNone/>
            </a:pPr>
            <a:r>
              <a:rPr lang="en-IN" sz="2000" dirty="0">
                <a:latin typeface="Times New Roman" pitchFamily="18" charset="0"/>
                <a:cs typeface="Times New Roman" pitchFamily="18" charset="0"/>
              </a:rPr>
              <a:t>This is an analysis which helps an individual to </a:t>
            </a:r>
          </a:p>
          <a:p>
            <a:pPr algn="just">
              <a:lnSpc>
                <a:spcPct val="150000"/>
              </a:lnSpc>
              <a:buNone/>
            </a:pPr>
            <a:r>
              <a:rPr lang="en-IN" sz="2000" dirty="0">
                <a:latin typeface="Times New Roman" pitchFamily="18" charset="0"/>
                <a:cs typeface="Times New Roman" pitchFamily="18" charset="0"/>
              </a:rPr>
              <a:t>measure the extent to which able to maintain </a:t>
            </a:r>
          </a:p>
          <a:p>
            <a:pPr algn="just">
              <a:lnSpc>
                <a:spcPct val="150000"/>
              </a:lnSpc>
              <a:buNone/>
            </a:pPr>
            <a:r>
              <a:rPr lang="en-IN" sz="2000" dirty="0">
                <a:latin typeface="Times New Roman" pitchFamily="18" charset="0"/>
                <a:cs typeface="Times New Roman" pitchFamily="18" charset="0"/>
              </a:rPr>
              <a:t>focus and interest and perseverance in terms of </a:t>
            </a:r>
          </a:p>
          <a:p>
            <a:pPr algn="just">
              <a:lnSpc>
                <a:spcPct val="150000"/>
              </a:lnSpc>
              <a:buNone/>
            </a:pPr>
            <a:r>
              <a:rPr lang="en-IN" sz="2000" dirty="0">
                <a:latin typeface="Times New Roman" pitchFamily="18" charset="0"/>
                <a:cs typeface="Times New Roman" pitchFamily="18" charset="0"/>
              </a:rPr>
              <a:t>achieving long term goals. With perspective of </a:t>
            </a:r>
          </a:p>
          <a:p>
            <a:pPr algn="just">
              <a:lnSpc>
                <a:spcPct val="150000"/>
              </a:lnSpc>
              <a:buNone/>
            </a:pPr>
            <a:r>
              <a:rPr lang="en-IN" sz="2000" dirty="0">
                <a:latin typeface="Times New Roman" pitchFamily="18" charset="0"/>
                <a:cs typeface="Times New Roman" pitchFamily="18" charset="0"/>
              </a:rPr>
              <a:t>Work Stress of UK , the Grit Scale analysis  </a:t>
            </a:r>
          </a:p>
          <a:p>
            <a:pPr algn="just">
              <a:lnSpc>
                <a:spcPct val="150000"/>
              </a:lnSpc>
              <a:buNone/>
            </a:pPr>
            <a:r>
              <a:rPr lang="en-IN" sz="2000" dirty="0">
                <a:latin typeface="Times New Roman" pitchFamily="18" charset="0"/>
                <a:cs typeface="Times New Roman" pitchFamily="18" charset="0"/>
              </a:rPr>
              <a:t>help to motivate individual employees to set </a:t>
            </a:r>
          </a:p>
          <a:p>
            <a:pPr algn="just">
              <a:lnSpc>
                <a:spcPct val="150000"/>
              </a:lnSpc>
              <a:buNone/>
            </a:pPr>
            <a:r>
              <a:rPr lang="en-IN" sz="2000" dirty="0">
                <a:latin typeface="Times New Roman" pitchFamily="18" charset="0"/>
                <a:cs typeface="Times New Roman" pitchFamily="18" charset="0"/>
              </a:rPr>
              <a:t>their priorities on which they can attain their </a:t>
            </a:r>
          </a:p>
          <a:p>
            <a:pPr algn="just">
              <a:lnSpc>
                <a:spcPct val="150000"/>
              </a:lnSpc>
              <a:buNone/>
            </a:pPr>
            <a:r>
              <a:rPr lang="en-IN" sz="2000" dirty="0">
                <a:latin typeface="Times New Roman" pitchFamily="18" charset="0"/>
                <a:cs typeface="Times New Roman" pitchFamily="18" charset="0"/>
              </a:rPr>
              <a:t>gaols effectively.</a:t>
            </a:r>
          </a:p>
          <a:p>
            <a:pPr>
              <a:lnSpc>
                <a:spcPct val="150000"/>
              </a:lnSpc>
              <a:buNone/>
            </a:pPr>
            <a:endParaRPr lang="en-IN" sz="2000" dirty="0">
              <a:latin typeface="Times New Roman" pitchFamily="18" charset="0"/>
              <a:cs typeface="Times New Roman" pitchFamily="18" charset="0"/>
            </a:endParaRPr>
          </a:p>
        </p:txBody>
      </p:sp>
      <p:pic>
        <p:nvPicPr>
          <p:cNvPr id="7170" name="Picture 2" descr="Predicting Grit: Analysis of YouthTruth Data Offers Surprising Insights -  YouthTruth"/>
          <p:cNvPicPr>
            <a:picLocks noChangeAspect="1" noChangeArrowheads="1"/>
          </p:cNvPicPr>
          <p:nvPr/>
        </p:nvPicPr>
        <p:blipFill>
          <a:blip r:embed="rId2"/>
          <a:srcRect/>
          <a:stretch>
            <a:fillRect/>
          </a:stretch>
        </p:blipFill>
        <p:spPr bwMode="auto">
          <a:xfrm>
            <a:off x="5214942" y="1571612"/>
            <a:ext cx="3714776" cy="4143404"/>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4000" dirty="0">
                <a:latin typeface="Times New Roman" pitchFamily="18" charset="0"/>
                <a:cs typeface="Times New Roman" pitchFamily="18" charset="0"/>
              </a:rPr>
              <a:t>CONCLUSION</a:t>
            </a:r>
            <a:br>
              <a:rPr lang="en-IN" sz="4000" dirty="0">
                <a:latin typeface="Times New Roman" pitchFamily="18" charset="0"/>
                <a:cs typeface="Times New Roman" pitchFamily="18" charset="0"/>
              </a:rPr>
            </a:br>
            <a:endParaRPr lang="en-IN" sz="40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nSpc>
                <a:spcPct val="150000"/>
              </a:lnSpc>
              <a:buNone/>
            </a:pPr>
            <a:r>
              <a:rPr lang="en-IN" sz="2000" dirty="0">
                <a:latin typeface="Times New Roman" pitchFamily="18" charset="0"/>
                <a:cs typeface="Times New Roman" pitchFamily="18" charset="0"/>
              </a:rPr>
              <a:t>From above presentation, it is summarised about work stress which face by </a:t>
            </a:r>
          </a:p>
          <a:p>
            <a:pPr>
              <a:lnSpc>
                <a:spcPct val="150000"/>
              </a:lnSpc>
              <a:buNone/>
            </a:pPr>
            <a:r>
              <a:rPr lang="en-IN" sz="2000" dirty="0">
                <a:latin typeface="Times New Roman" pitchFamily="18" charset="0"/>
                <a:cs typeface="Times New Roman" pitchFamily="18" charset="0"/>
              </a:rPr>
              <a:t>UK employees and different models has been applied to analysed the how </a:t>
            </a:r>
          </a:p>
          <a:p>
            <a:pPr>
              <a:lnSpc>
                <a:spcPct val="150000"/>
              </a:lnSpc>
              <a:buNone/>
            </a:pPr>
            <a:r>
              <a:rPr lang="en-IN" sz="2000" dirty="0">
                <a:latin typeface="Times New Roman" pitchFamily="18" charset="0"/>
                <a:cs typeface="Times New Roman" pitchFamily="18" charset="0"/>
              </a:rPr>
              <a:t>UK employees work stress can be reduces effectively. Further Swot and </a:t>
            </a:r>
          </a:p>
          <a:p>
            <a:pPr>
              <a:lnSpc>
                <a:spcPct val="150000"/>
              </a:lnSpc>
              <a:buNone/>
            </a:pPr>
            <a:r>
              <a:rPr lang="en-IN" sz="2000" dirty="0">
                <a:latin typeface="Times New Roman" pitchFamily="18" charset="0"/>
                <a:cs typeface="Times New Roman" pitchFamily="18" charset="0"/>
              </a:rPr>
              <a:t>Pestle Analysis helps to understand UK based employees stress level and </a:t>
            </a:r>
          </a:p>
          <a:p>
            <a:pPr>
              <a:lnSpc>
                <a:spcPct val="150000"/>
              </a:lnSpc>
              <a:buNone/>
            </a:pPr>
            <a:r>
              <a:rPr lang="en-IN" sz="2000" dirty="0">
                <a:latin typeface="Times New Roman" pitchFamily="18" charset="0"/>
                <a:cs typeface="Times New Roman" pitchFamily="18" charset="0"/>
              </a:rPr>
              <a:t>challenges how UK policies and procedure can better influence to individual </a:t>
            </a:r>
          </a:p>
          <a:p>
            <a:pPr>
              <a:lnSpc>
                <a:spcPct val="150000"/>
              </a:lnSpc>
              <a:buNone/>
            </a:pPr>
            <a:r>
              <a:rPr lang="en-IN" sz="2000" dirty="0">
                <a:latin typeface="Times New Roman" pitchFamily="18" charset="0"/>
                <a:cs typeface="Times New Roman" pitchFamily="18" charset="0"/>
              </a:rPr>
              <a:t>employees. </a:t>
            </a:r>
          </a:p>
          <a:p>
            <a:pPr>
              <a:lnSpc>
                <a:spcPct val="150000"/>
              </a:lnSpc>
            </a:pPr>
            <a:endParaRPr lang="en-IN" sz="2000"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000" dirty="0">
                <a:latin typeface="Times New Roman" pitchFamily="18" charset="0"/>
                <a:cs typeface="Times New Roman" pitchFamily="18" charset="0"/>
              </a:rPr>
              <a:t>References</a:t>
            </a:r>
          </a:p>
        </p:txBody>
      </p:sp>
      <p:sp>
        <p:nvSpPr>
          <p:cNvPr id="3" name="Content Placeholder 2"/>
          <p:cNvSpPr>
            <a:spLocks noGrp="1"/>
          </p:cNvSpPr>
          <p:nvPr>
            <p:ph idx="1"/>
          </p:nvPr>
        </p:nvSpPr>
        <p:spPr/>
        <p:txBody>
          <a:bodyPr>
            <a:normAutofit/>
          </a:bodyPr>
          <a:lstStyle/>
          <a:p>
            <a:r>
              <a:rPr lang="en-IN" sz="2000" dirty="0" err="1">
                <a:latin typeface="Times New Roman" pitchFamily="18" charset="0"/>
                <a:cs typeface="Times New Roman" pitchFamily="18" charset="0"/>
              </a:rPr>
              <a:t>Permanasari</a:t>
            </a:r>
            <a:r>
              <a:rPr lang="en-IN" sz="2000" dirty="0">
                <a:latin typeface="Times New Roman" pitchFamily="18" charset="0"/>
                <a:cs typeface="Times New Roman" pitchFamily="18" charset="0"/>
              </a:rPr>
              <a:t>, A. and </a:t>
            </a:r>
            <a:r>
              <a:rPr lang="en-IN" sz="2000" dirty="0" err="1">
                <a:latin typeface="Times New Roman" pitchFamily="18" charset="0"/>
                <a:cs typeface="Times New Roman" pitchFamily="18" charset="0"/>
              </a:rPr>
              <a:t>Damayanti</a:t>
            </a:r>
            <a:r>
              <a:rPr lang="en-IN" sz="2000" dirty="0">
                <a:latin typeface="Times New Roman" pitchFamily="18" charset="0"/>
                <a:cs typeface="Times New Roman" pitchFamily="18" charset="0"/>
              </a:rPr>
              <a:t>, T., 2018, May. The profile of problem-solving ability of students of distance education in science learning. In </a:t>
            </a:r>
            <a:r>
              <a:rPr lang="en-IN" sz="2000" i="1" dirty="0">
                <a:latin typeface="Times New Roman" pitchFamily="18" charset="0"/>
                <a:cs typeface="Times New Roman" pitchFamily="18" charset="0"/>
              </a:rPr>
              <a:t>Journal of Physics: Conference Series</a:t>
            </a:r>
            <a:r>
              <a:rPr lang="en-IN" sz="2000" dirty="0">
                <a:latin typeface="Times New Roman" pitchFamily="18" charset="0"/>
                <a:cs typeface="Times New Roman" pitchFamily="18" charset="0"/>
              </a:rPr>
              <a:t> (Vol. 1013, No. 1, p. 012081). IOP Publishing.</a:t>
            </a:r>
          </a:p>
          <a:p>
            <a:r>
              <a:rPr lang="en-IN" sz="2000" dirty="0">
                <a:latin typeface="Times New Roman" pitchFamily="18" charset="0"/>
                <a:cs typeface="Times New Roman" pitchFamily="18" charset="0"/>
              </a:rPr>
              <a:t>Tan and et.al., 2019. Problem-solving ability and stress mediate the relationship between creativity and happiness. </a:t>
            </a:r>
            <a:r>
              <a:rPr lang="en-IN" sz="2000" i="1" dirty="0">
                <a:latin typeface="Times New Roman" pitchFamily="18" charset="0"/>
                <a:cs typeface="Times New Roman" pitchFamily="18" charset="0"/>
              </a:rPr>
              <a:t>Creativity Research Journal</a:t>
            </a:r>
            <a:r>
              <a:rPr lang="en-IN" sz="2000" dirty="0">
                <a:latin typeface="Times New Roman" pitchFamily="18" charset="0"/>
                <a:cs typeface="Times New Roman" pitchFamily="18" charset="0"/>
              </a:rPr>
              <a:t>, </a:t>
            </a:r>
            <a:r>
              <a:rPr lang="en-IN" sz="2000" i="1" dirty="0">
                <a:latin typeface="Times New Roman" pitchFamily="18" charset="0"/>
                <a:cs typeface="Times New Roman" pitchFamily="18" charset="0"/>
              </a:rPr>
              <a:t>31</a:t>
            </a:r>
            <a:r>
              <a:rPr lang="en-IN" sz="2000" dirty="0">
                <a:latin typeface="Times New Roman" pitchFamily="18" charset="0"/>
                <a:cs typeface="Times New Roman" pitchFamily="18" charset="0"/>
              </a:rPr>
              <a:t>(1), pp.15-25.</a:t>
            </a:r>
          </a:p>
          <a:p>
            <a:r>
              <a:rPr lang="en-IN" sz="2000" dirty="0" err="1">
                <a:latin typeface="Times New Roman" pitchFamily="18" charset="0"/>
                <a:cs typeface="Times New Roman" pitchFamily="18" charset="0"/>
              </a:rPr>
              <a:t>Hofinger</a:t>
            </a:r>
            <a:r>
              <a:rPr lang="en-IN" sz="2000" dirty="0">
                <a:latin typeface="Times New Roman" pitchFamily="18" charset="0"/>
                <a:cs typeface="Times New Roman" pitchFamily="18" charset="0"/>
              </a:rPr>
              <a:t>, G. and </a:t>
            </a:r>
            <a:r>
              <a:rPr lang="en-IN" sz="2000" dirty="0" err="1">
                <a:latin typeface="Times New Roman" pitchFamily="18" charset="0"/>
                <a:cs typeface="Times New Roman" pitchFamily="18" charset="0"/>
              </a:rPr>
              <a:t>Buerschaper</a:t>
            </a:r>
            <a:r>
              <a:rPr lang="en-IN" sz="2000" dirty="0">
                <a:latin typeface="Times New Roman" pitchFamily="18" charset="0"/>
                <a:cs typeface="Times New Roman" pitchFamily="18" charset="0"/>
              </a:rPr>
              <a:t>, C., 2017. Observing team problem solving and communication in critical incidents. In </a:t>
            </a:r>
            <a:r>
              <a:rPr lang="en-IN" sz="2000" i="1" dirty="0">
                <a:latin typeface="Times New Roman" pitchFamily="18" charset="0"/>
                <a:cs typeface="Times New Roman" pitchFamily="18" charset="0"/>
              </a:rPr>
              <a:t>Safer Surgery</a:t>
            </a:r>
            <a:r>
              <a:rPr lang="en-IN" sz="2000" dirty="0">
                <a:latin typeface="Times New Roman" pitchFamily="18" charset="0"/>
                <a:cs typeface="Times New Roman" pitchFamily="18" charset="0"/>
              </a:rPr>
              <a:t> (pp. 301-319). CRC Press.</a:t>
            </a:r>
          </a:p>
          <a:p>
            <a:r>
              <a:rPr lang="en-IN" sz="2000" dirty="0" err="1">
                <a:latin typeface="Times New Roman" pitchFamily="18" charset="0"/>
                <a:cs typeface="Times New Roman" pitchFamily="18" charset="0"/>
              </a:rPr>
              <a:t>Marchand</a:t>
            </a:r>
            <a:r>
              <a:rPr lang="en-IN" sz="2000" dirty="0">
                <a:latin typeface="Times New Roman" pitchFamily="18" charset="0"/>
                <a:cs typeface="Times New Roman" pitchFamily="18" charset="0"/>
              </a:rPr>
              <a:t>, T. H. ed., 2016. </a:t>
            </a:r>
            <a:r>
              <a:rPr lang="en-IN" sz="2000" i="1" dirty="0">
                <a:latin typeface="Times New Roman" pitchFamily="18" charset="0"/>
                <a:cs typeface="Times New Roman" pitchFamily="18" charset="0"/>
              </a:rPr>
              <a:t>Craftwork as problem solving: Ethnographic studies of design and making</a:t>
            </a:r>
            <a:r>
              <a:rPr lang="en-IN" sz="2000" dirty="0">
                <a:latin typeface="Times New Roman" pitchFamily="18" charset="0"/>
                <a:cs typeface="Times New Roman" pitchFamily="18" charset="0"/>
              </a:rPr>
              <a:t>. </a:t>
            </a:r>
            <a:r>
              <a:rPr lang="en-IN" sz="2000" dirty="0" err="1">
                <a:latin typeface="Times New Roman" pitchFamily="18" charset="0"/>
                <a:cs typeface="Times New Roman" pitchFamily="18" charset="0"/>
              </a:rPr>
              <a:t>Ashgate</a:t>
            </a:r>
            <a:r>
              <a:rPr lang="en-IN" sz="2000" dirty="0">
                <a:latin typeface="Times New Roman" pitchFamily="18" charset="0"/>
                <a:cs typeface="Times New Roman" pitchFamily="18" charset="0"/>
              </a:rPr>
              <a:t> Publishing, Ltd..</a:t>
            </a:r>
          </a:p>
          <a:p>
            <a:endParaRPr lang="en-IN" sz="2000" dirty="0">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ctr">
              <a:buNone/>
            </a:pPr>
            <a:endParaRPr lang="en-IN" dirty="0">
              <a:latin typeface="Times New Roman" pitchFamily="18" charset="0"/>
              <a:cs typeface="Times New Roman" pitchFamily="18" charset="0"/>
            </a:endParaRPr>
          </a:p>
          <a:p>
            <a:pPr algn="ctr">
              <a:buNone/>
            </a:pPr>
            <a:endParaRPr lang="en-IN" dirty="0">
              <a:latin typeface="Times New Roman" pitchFamily="18" charset="0"/>
              <a:cs typeface="Times New Roman" pitchFamily="18" charset="0"/>
            </a:endParaRPr>
          </a:p>
          <a:p>
            <a:pPr algn="ctr">
              <a:buNone/>
            </a:pPr>
            <a:endParaRPr lang="en-IN" dirty="0">
              <a:latin typeface="Times New Roman" pitchFamily="18" charset="0"/>
              <a:cs typeface="Times New Roman" pitchFamily="18" charset="0"/>
            </a:endParaRPr>
          </a:p>
          <a:p>
            <a:pPr algn="ctr">
              <a:buNone/>
            </a:pPr>
            <a:r>
              <a:rPr lang="en-IN" sz="4400" b="1" dirty="0">
                <a:latin typeface="Times New Roman" pitchFamily="18" charset="0"/>
                <a:cs typeface="Times New Roman" pitchFamily="18" charset="0"/>
              </a:rPr>
              <a:t>Thank You</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0</TotalTime>
  <Words>1459</Words>
  <Application>Microsoft Office PowerPoint</Application>
  <PresentationFormat>On-screen Show (4:3)</PresentationFormat>
  <Paragraphs>118</Paragraphs>
  <Slides>14</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Book Antiqua</vt:lpstr>
      <vt:lpstr>Calibri</vt:lpstr>
      <vt:lpstr>Lucida Sans</vt:lpstr>
      <vt:lpstr>Times New Roman</vt:lpstr>
      <vt:lpstr>Wingdings</vt:lpstr>
      <vt:lpstr>Wingdings 2</vt:lpstr>
      <vt:lpstr>Wingdings 3</vt:lpstr>
      <vt:lpstr>Apex</vt:lpstr>
      <vt:lpstr>Problem Solving and Decision Making </vt:lpstr>
      <vt:lpstr>Table of Contents </vt:lpstr>
      <vt:lpstr>Introduction </vt:lpstr>
      <vt:lpstr>Nature and impact of job dissatisfaction and work life balance </vt:lpstr>
      <vt:lpstr>Fishbone Analysis </vt:lpstr>
      <vt:lpstr>SWOT Analysis </vt:lpstr>
      <vt:lpstr>Continue</vt:lpstr>
      <vt:lpstr>PESTLE Analysis</vt:lpstr>
      <vt:lpstr>Continue</vt:lpstr>
      <vt:lpstr>PMI Decision Making </vt:lpstr>
      <vt:lpstr>Grit Analysis </vt:lpstr>
      <vt:lpstr>CONCLUSION </vt:lpstr>
      <vt:lpstr>References</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gabriela</dc:creator>
  <cp:lastModifiedBy>Gabriela Marin</cp:lastModifiedBy>
  <cp:revision>7</cp:revision>
  <dcterms:created xsi:type="dcterms:W3CDTF">2021-11-04T10:38:43Z</dcterms:created>
  <dcterms:modified xsi:type="dcterms:W3CDTF">2021-11-09T13:03:54Z</dcterms:modified>
</cp:coreProperties>
</file>