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61" d="100"/>
          <a:sy n="61" d="100"/>
        </p:scale>
        <p:origin x="108"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9DD2DA31-0E61-4367-A7E6-7C4F2A46760E}" type="datetimeFigureOut">
              <a:rPr lang="en-GB" smtClean="0"/>
              <a:t>10/09/2020</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398A2902-CFB5-4F9C-B202-8E618EA93966}"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091315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D2DA31-0E61-4367-A7E6-7C4F2A46760E}" type="datetimeFigureOut">
              <a:rPr lang="en-GB" smtClean="0"/>
              <a:t>10/09/2020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8197678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9DD2DA31-0E61-4367-A7E6-7C4F2A46760E}" type="datetimeFigureOut">
              <a:rPr lang="en-GB" smtClean="0"/>
              <a:t>10/09/2020</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398A2902-CFB5-4F9C-B202-8E618EA93966}"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296117345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D2DA31-0E61-4367-A7E6-7C4F2A46760E}" type="datetimeFigureOut">
              <a:rPr lang="en-GB" smtClean="0"/>
              <a:t>10/09/2020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674990127"/>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D2DA31-0E61-4367-A7E6-7C4F2A46760E}" type="datetimeFigureOut">
              <a:rPr lang="en-GB" smtClean="0"/>
              <a:t>10/09/2020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477536564"/>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D2DA31-0E61-4367-A7E6-7C4F2A46760E}" type="datetimeFigureOut">
              <a:rPr lang="en-GB" smtClean="0"/>
              <a:t>10/09/2020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2014989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D2DA31-0E61-4367-A7E6-7C4F2A46760E}" type="datetimeFigureOut">
              <a:rPr lang="en-GB" smtClean="0"/>
              <a:t>10/09/2020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4157714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9DD2DA31-0E61-4367-A7E6-7C4F2A46760E}" type="datetimeFigureOut">
              <a:rPr lang="en-GB" smtClean="0"/>
              <a:t>10/09/2020</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398A2902-CFB5-4F9C-B202-8E618EA93966}"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76638214"/>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9DD2DA31-0E61-4367-A7E6-7C4F2A46760E}" type="datetimeFigureOut">
              <a:rPr lang="en-GB" smtClean="0"/>
              <a:t>10/09/2020</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2725509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D2DA31-0E61-4367-A7E6-7C4F2A46760E}" type="datetimeFigureOut">
              <a:rPr lang="en-GB" smtClean="0"/>
              <a:t>10/09/2020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3313876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D2DA31-0E61-4367-A7E6-7C4F2A46760E}" type="datetimeFigureOut">
              <a:rPr lang="en-GB" smtClean="0"/>
              <a:t>10/09/2020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A2902-CFB5-4F9C-B202-8E618EA93966}" type="slidenum">
              <a:rPr lang="en-GB" smtClean="0"/>
              <a:t>‹#›</a:t>
            </a:fld>
            <a:endParaRPr lang="en-GB"/>
          </a:p>
        </p:txBody>
      </p:sp>
    </p:spTree>
    <p:extLst>
      <p:ext uri="{BB962C8B-B14F-4D97-AF65-F5344CB8AC3E}">
        <p14:creationId xmlns:p14="http://schemas.microsoft.com/office/powerpoint/2010/main" val="14829185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9DD2DA31-0E61-4367-A7E6-7C4F2A46760E}" type="datetimeFigureOut">
              <a:rPr lang="en-GB" smtClean="0"/>
              <a:t>10/09/2020</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398A2902-CFB5-4F9C-B202-8E618EA93966}"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89732417"/>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nhsemployers.org/~/media/Employers/Documents/SiteCollectionDocuments/staff-engagement-toolki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ABBEBB-F657-447B-953B-3EC1A3AD2AB8}"/>
              </a:ext>
            </a:extLst>
          </p:cNvPr>
          <p:cNvSpPr>
            <a:spLocks noGrp="1"/>
          </p:cNvSpPr>
          <p:nvPr>
            <p:ph type="ctrTitle"/>
          </p:nvPr>
        </p:nvSpPr>
        <p:spPr>
          <a:xfrm>
            <a:off x="1876424" y="1122362"/>
            <a:ext cx="8791575" cy="4276951"/>
          </a:xfrm>
        </p:spPr>
        <p:txBody>
          <a:bodyPr>
            <a:normAutofit fontScale="90000"/>
          </a:bodyPr>
          <a:lstStyle/>
          <a:p>
            <a:pPr algn="ctr"/>
            <a:r>
              <a:rPr lang="en-GB" sz="7200" dirty="0"/>
              <a:t>Current issues with staff motivation and morale in healthcare.</a:t>
            </a:r>
          </a:p>
        </p:txBody>
      </p:sp>
    </p:spTree>
    <p:extLst>
      <p:ext uri="{BB962C8B-B14F-4D97-AF65-F5344CB8AC3E}">
        <p14:creationId xmlns:p14="http://schemas.microsoft.com/office/powerpoint/2010/main" val="28842666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F9078-3606-44A9-A049-3235BE1A7DF6}"/>
              </a:ext>
            </a:extLst>
          </p:cNvPr>
          <p:cNvSpPr>
            <a:spLocks noGrp="1"/>
          </p:cNvSpPr>
          <p:nvPr>
            <p:ph type="title"/>
          </p:nvPr>
        </p:nvSpPr>
        <p:spPr/>
        <p:txBody>
          <a:bodyPr/>
          <a:lstStyle/>
          <a:p>
            <a:pPr algn="ctr"/>
            <a:r>
              <a:rPr lang="en-GB" dirty="0" err="1"/>
              <a:t>Nhs</a:t>
            </a:r>
            <a:r>
              <a:rPr lang="en-GB" dirty="0"/>
              <a:t> staff survey 2019</a:t>
            </a:r>
          </a:p>
        </p:txBody>
      </p:sp>
      <p:sp>
        <p:nvSpPr>
          <p:cNvPr id="3" name="Content Placeholder 2">
            <a:extLst>
              <a:ext uri="{FF2B5EF4-FFF2-40B4-BE49-F238E27FC236}">
                <a16:creationId xmlns:a16="http://schemas.microsoft.com/office/drawing/2014/main" id="{EC549B2D-3813-4742-B343-CA1364CBD46C}"/>
              </a:ext>
            </a:extLst>
          </p:cNvPr>
          <p:cNvSpPr>
            <a:spLocks noGrp="1"/>
          </p:cNvSpPr>
          <p:nvPr>
            <p:ph idx="1"/>
          </p:nvPr>
        </p:nvSpPr>
        <p:spPr/>
        <p:txBody>
          <a:bodyPr/>
          <a:lstStyle/>
          <a:p>
            <a:r>
              <a:rPr lang="en-GB" sz="3200" dirty="0"/>
              <a:t>Over 1.1 million NHS employees in England were invited to participate in the survey between September and December 2019.</a:t>
            </a:r>
          </a:p>
          <a:p>
            <a:r>
              <a:rPr lang="en-GB" sz="3200" dirty="0"/>
              <a:t>569,440 people completed the survey</a:t>
            </a:r>
          </a:p>
          <a:p>
            <a:endParaRPr lang="en-GB" dirty="0"/>
          </a:p>
        </p:txBody>
      </p:sp>
    </p:spTree>
    <p:extLst>
      <p:ext uri="{BB962C8B-B14F-4D97-AF65-F5344CB8AC3E}">
        <p14:creationId xmlns:p14="http://schemas.microsoft.com/office/powerpoint/2010/main" val="29526100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EEA25-BE01-4748-9F44-BC188EBE70BE}"/>
              </a:ext>
            </a:extLst>
          </p:cNvPr>
          <p:cNvSpPr>
            <a:spLocks noGrp="1"/>
          </p:cNvSpPr>
          <p:nvPr>
            <p:ph type="title"/>
          </p:nvPr>
        </p:nvSpPr>
        <p:spPr/>
        <p:txBody>
          <a:bodyPr/>
          <a:lstStyle/>
          <a:p>
            <a:r>
              <a:rPr lang="en-GB" dirty="0"/>
              <a:t>The kings fund interpretation of the results</a:t>
            </a:r>
          </a:p>
        </p:txBody>
      </p:sp>
      <p:sp>
        <p:nvSpPr>
          <p:cNvPr id="3" name="Content Placeholder 2">
            <a:extLst>
              <a:ext uri="{FF2B5EF4-FFF2-40B4-BE49-F238E27FC236}">
                <a16:creationId xmlns:a16="http://schemas.microsoft.com/office/drawing/2014/main" id="{7E2322C5-59BD-45DE-AC83-5C4E6C44CA7D}"/>
              </a:ext>
            </a:extLst>
          </p:cNvPr>
          <p:cNvSpPr>
            <a:spLocks noGrp="1"/>
          </p:cNvSpPr>
          <p:nvPr>
            <p:ph idx="1"/>
          </p:nvPr>
        </p:nvSpPr>
        <p:spPr/>
        <p:txBody>
          <a:bodyPr>
            <a:normAutofit/>
          </a:bodyPr>
          <a:lstStyle/>
          <a:p>
            <a:r>
              <a:rPr lang="en-GB" sz="2400" dirty="0"/>
              <a:t>The reality is more than 100,000 NHS staff vacancies – that’s 1 in 11 of all NHS posts. </a:t>
            </a:r>
          </a:p>
          <a:p>
            <a:r>
              <a:rPr lang="en-GB" sz="2400" dirty="0"/>
              <a:t>There are very high levels of staff turnover with large numbers of nursing, midwifery and medical staff leaving every month (in secondary care, community services and general practice in particular). </a:t>
            </a:r>
          </a:p>
          <a:p>
            <a:r>
              <a:rPr lang="en-GB" sz="2400" dirty="0"/>
              <a:t>And there are chronically high levels of sickness absence and presenteeism</a:t>
            </a:r>
          </a:p>
          <a:p>
            <a:r>
              <a:rPr lang="en-GB" sz="2400" dirty="0"/>
              <a:t>Agency staff costing £480 million each year</a:t>
            </a:r>
          </a:p>
          <a:p>
            <a:endParaRPr lang="en-GB" dirty="0"/>
          </a:p>
        </p:txBody>
      </p:sp>
    </p:spTree>
    <p:extLst>
      <p:ext uri="{BB962C8B-B14F-4D97-AF65-F5344CB8AC3E}">
        <p14:creationId xmlns:p14="http://schemas.microsoft.com/office/powerpoint/2010/main" val="3821003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7188B6-8106-4BE6-9193-8C9B5D058565}"/>
              </a:ext>
            </a:extLst>
          </p:cNvPr>
          <p:cNvSpPr>
            <a:spLocks noGrp="1"/>
          </p:cNvSpPr>
          <p:nvPr>
            <p:ph idx="1"/>
          </p:nvPr>
        </p:nvSpPr>
        <p:spPr>
          <a:xfrm>
            <a:off x="1141412" y="1056290"/>
            <a:ext cx="9905999" cy="4734911"/>
          </a:xfrm>
        </p:spPr>
        <p:txBody>
          <a:bodyPr>
            <a:normAutofit/>
          </a:bodyPr>
          <a:lstStyle/>
          <a:p>
            <a:r>
              <a:rPr lang="en-GB" sz="4000" dirty="0"/>
              <a:t>In any other industry, increasing staff turnover, absenteeism and difficulty recruiting would be seen as red flags, warning of fundamental toxicity in organisational cultures (https://www.kingsfund.org.uk/blog/2019/03/nhs-crisis-caring)</a:t>
            </a:r>
          </a:p>
        </p:txBody>
      </p:sp>
    </p:spTree>
    <p:extLst>
      <p:ext uri="{BB962C8B-B14F-4D97-AF65-F5344CB8AC3E}">
        <p14:creationId xmlns:p14="http://schemas.microsoft.com/office/powerpoint/2010/main" val="1260364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240F-1A22-4C4D-9F00-676A44F7A31A}"/>
              </a:ext>
            </a:extLst>
          </p:cNvPr>
          <p:cNvSpPr>
            <a:spLocks noGrp="1"/>
          </p:cNvSpPr>
          <p:nvPr>
            <p:ph type="title"/>
          </p:nvPr>
        </p:nvSpPr>
        <p:spPr>
          <a:xfrm>
            <a:off x="1141413" y="618518"/>
            <a:ext cx="9905998" cy="768848"/>
          </a:xfrm>
        </p:spPr>
        <p:txBody>
          <a:bodyPr>
            <a:normAutofit fontScale="90000"/>
          </a:bodyPr>
          <a:lstStyle/>
          <a:p>
            <a:r>
              <a:rPr lang="en-GB" dirty="0"/>
              <a:t>Staff engagement</a:t>
            </a:r>
          </a:p>
        </p:txBody>
      </p:sp>
      <p:sp>
        <p:nvSpPr>
          <p:cNvPr id="3" name="Content Placeholder 2">
            <a:extLst>
              <a:ext uri="{FF2B5EF4-FFF2-40B4-BE49-F238E27FC236}">
                <a16:creationId xmlns:a16="http://schemas.microsoft.com/office/drawing/2014/main" id="{1E353F36-94FD-4C0B-A80E-B1EFD0C7F56B}"/>
              </a:ext>
            </a:extLst>
          </p:cNvPr>
          <p:cNvSpPr>
            <a:spLocks noGrp="1"/>
          </p:cNvSpPr>
          <p:nvPr>
            <p:ph idx="1"/>
          </p:nvPr>
        </p:nvSpPr>
        <p:spPr>
          <a:xfrm>
            <a:off x="1141412" y="1560786"/>
            <a:ext cx="9905999" cy="4903075"/>
          </a:xfrm>
        </p:spPr>
        <p:txBody>
          <a:bodyPr>
            <a:normAutofit/>
          </a:bodyPr>
          <a:lstStyle/>
          <a:p>
            <a:pPr marL="0" indent="0">
              <a:buNone/>
            </a:pPr>
            <a:r>
              <a:rPr lang="en-GB" dirty="0"/>
              <a:t>Health care is a people business. The quality of care that patients receive depends first and foremost on the skill and dedication of NHS staff. Highly engaged staff – and by this we mean individuals who are committed to their organisations and involved in their roles – are more likely to bring their heart and soul to work, to take the initiative, to ‘go the extra mile’ and to collaborate effectively with others. There is now an overwhelming body of evidence to show that engaged staff really do deliver better health care. </a:t>
            </a:r>
          </a:p>
          <a:p>
            <a:pPr marL="0" indent="0">
              <a:buNone/>
            </a:pPr>
            <a:r>
              <a:rPr lang="en-GB" dirty="0"/>
              <a:t>(</a:t>
            </a:r>
            <a:r>
              <a:rPr lang="en-GB" dirty="0" err="1"/>
              <a:t>Kingsfund</a:t>
            </a:r>
            <a:r>
              <a:rPr lang="en-GB" dirty="0"/>
              <a:t> - https://www.kingsfund.org.uk/sites/default/files/field/field_publication_file/staff-engagement-feb-2015.pdf)</a:t>
            </a:r>
          </a:p>
        </p:txBody>
      </p:sp>
    </p:spTree>
    <p:extLst>
      <p:ext uri="{BB962C8B-B14F-4D97-AF65-F5344CB8AC3E}">
        <p14:creationId xmlns:p14="http://schemas.microsoft.com/office/powerpoint/2010/main" val="3829676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2C91B1-0B5D-4061-A1C0-14A0B0637CFD}"/>
              </a:ext>
            </a:extLst>
          </p:cNvPr>
          <p:cNvSpPr>
            <a:spLocks noGrp="1"/>
          </p:cNvSpPr>
          <p:nvPr>
            <p:ph idx="1"/>
          </p:nvPr>
        </p:nvSpPr>
        <p:spPr>
          <a:xfrm>
            <a:off x="1087822" y="788276"/>
            <a:ext cx="9959590" cy="5002925"/>
          </a:xfrm>
        </p:spPr>
        <p:txBody>
          <a:bodyPr>
            <a:normAutofit/>
          </a:bodyPr>
          <a:lstStyle/>
          <a:p>
            <a:r>
              <a:rPr lang="en-GB" dirty="0"/>
              <a:t>When at work, engaged staff will experience a blend of job satisfaction, organisational commitment, involvement in the direction of their own job and a feeling of empowerment </a:t>
            </a:r>
          </a:p>
          <a:p>
            <a:pPr marL="0" indent="0">
              <a:buNone/>
            </a:pPr>
            <a:r>
              <a:rPr lang="en-GB" dirty="0"/>
              <a:t>• Engaged staff will be advocates for their organisation and the work it does.</a:t>
            </a:r>
          </a:p>
          <a:p>
            <a:r>
              <a:rPr lang="en-GB" dirty="0"/>
              <a:t> Engaged staff will have a desire to improve the way things are in their organisation, both for themselves, their colleagues and the outcomes of the organisation itself </a:t>
            </a:r>
          </a:p>
          <a:p>
            <a:pPr marL="0" indent="0">
              <a:buNone/>
            </a:pPr>
            <a:r>
              <a:rPr lang="en-GB" dirty="0"/>
              <a:t>• Engaged staff will work well in teams, encouraging and facilitating the development of others to achieve positive outcomes for the team</a:t>
            </a:r>
          </a:p>
          <a:p>
            <a:pPr marL="0" indent="0">
              <a:buNone/>
            </a:pPr>
            <a:r>
              <a:rPr lang="en-GB" dirty="0"/>
              <a:t>(NHS staff engagement tool kit - </a:t>
            </a:r>
            <a:r>
              <a:rPr lang="en-GB" dirty="0">
                <a:hlinkClick r:id="rId2"/>
              </a:rPr>
              <a:t>https://www.nhsemployers.org/~/media/Employers/Documents/SiteCollectionDocuments/staff-engagement-toolkit.pdf</a:t>
            </a:r>
            <a:r>
              <a:rPr lang="en-GB" dirty="0"/>
              <a:t>) </a:t>
            </a:r>
          </a:p>
        </p:txBody>
      </p:sp>
    </p:spTree>
    <p:extLst>
      <p:ext uri="{BB962C8B-B14F-4D97-AF65-F5344CB8AC3E}">
        <p14:creationId xmlns:p14="http://schemas.microsoft.com/office/powerpoint/2010/main" val="2199572255"/>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emplate>TM10001106[[fn=Badge]]</Template>
  <TotalTime>726</TotalTime>
  <Words>420</Words>
  <Application>Microsoft Office PowerPoint</Application>
  <PresentationFormat>Widescreen</PresentationFormat>
  <Paragraphs>18</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Gill Sans MT</vt:lpstr>
      <vt:lpstr>Impact</vt:lpstr>
      <vt:lpstr>Badge</vt:lpstr>
      <vt:lpstr>Current issues with staff motivation and morale in healthcare.</vt:lpstr>
      <vt:lpstr>Nhs staff survey 2019</vt:lpstr>
      <vt:lpstr>The kings fund interpretation of the results</vt:lpstr>
      <vt:lpstr>PowerPoint Presentation</vt:lpstr>
      <vt:lpstr>Staff engagement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Current issues with staff motivation and morale in healthcare.</dc:title>
  <dc:creator>Neil Hapgood</dc:creator>
  <cp:lastModifiedBy>Neil Hapgood</cp:lastModifiedBy>
  <cp:revision>12</cp:revision>
  <dcterms:created xsi:type="dcterms:W3CDTF">2020-09-04T13:20:26Z</dcterms:created>
  <dcterms:modified xsi:type="dcterms:W3CDTF">2020-09-10T13:43:10Z</dcterms:modified>
</cp:coreProperties>
</file>