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63" r:id="rId5"/>
    <p:sldId id="264" r:id="rId6"/>
    <p:sldId id="262" r:id="rId7"/>
    <p:sldId id="261" r:id="rId8"/>
    <p:sldId id="260" r:id="rId9"/>
    <p:sldId id="259" r:id="rId10"/>
    <p:sldId id="271" r:id="rId11"/>
    <p:sldId id="268" r:id="rId12"/>
    <p:sldId id="272" r:id="rId13"/>
    <p:sldId id="273" r:id="rId14"/>
    <p:sldId id="269" r:id="rId15"/>
    <p:sldId id="274" r:id="rId16"/>
    <p:sldId id="275" r:id="rId17"/>
    <p:sldId id="266" r:id="rId18"/>
    <p:sldId id="270" r:id="rId19"/>
    <p:sldId id="265" r:id="rId20"/>
    <p:sldId id="299" r:id="rId21"/>
    <p:sldId id="298" r:id="rId22"/>
    <p:sldId id="291" r:id="rId23"/>
    <p:sldId id="279" r:id="rId24"/>
    <p:sldId id="277" r:id="rId25"/>
    <p:sldId id="276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0D2932-920F-4680-B795-B36A1A685395}" v="3" dt="2025-09-12T13:02:33.3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3610D-4917-4C79-8FDB-DABE813E1EB1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6C556C-6C58-48E1-A4E0-34E8AA886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733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C556C-6C58-48E1-A4E0-34E8AA886B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431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C556C-6C58-48E1-A4E0-34E8AA886B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271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C556C-6C58-48E1-A4E0-34E8AA886B3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9254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12E91D-9EA4-42E2-A810-9352F462A9C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2700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7A048-4246-F42A-70DC-C79CE400F4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2F6DB8-4200-0D51-4383-23BB80E1EC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61ABB-B2A8-1EBA-E08B-6A4AF2DBE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95211-17E7-268B-E024-6A54BD94B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B648A4-51B1-222A-E8D8-F0D523798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890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FFFCE-B5CA-6555-B309-F3AB2AF81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BDCB4-DFF3-1740-2FAB-692943181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9F26B-39D0-BE87-B873-549C08523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6A108A-EED1-A65A-61B1-9DB65C799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F7280-A37C-81E7-7231-0B2DBBB6E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03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1EF27-796C-DE7D-801F-29A16F67F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9EA1A6-4622-A78E-06C6-888AC74703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E2728-18F8-9999-642C-E7950ACF7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73A27-47F2-1EC9-1480-ECAEED87A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914DA-4FCC-34B8-FCDE-0EF010CAE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728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8009D-08A6-B52B-9CE0-9427B8DFC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105FF-6E56-EFE4-BD60-C6F9672E92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AC10AE-2DE7-7923-7131-F019D317DE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92D420-9730-4E42-15C3-D336CDAB9B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677048-4A93-44DA-E52E-DA8D08379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70645-2E70-1ED2-A9E2-D0C055C54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134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00A3C-9598-E695-3ECC-00C4E5254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10E246-8CD4-F64A-7185-C4EE19B94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168AF4-429C-0F55-B676-444511BA83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839393-BC81-9693-1939-675E8CEAD1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5BD7C5-AD50-354F-224B-1EB5D6CCD7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64A687-2093-9496-59EF-F6D3BB42E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40D218-5C76-9073-5008-5AFF4210B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DFD183-081F-A17E-62E3-E2C9E36C3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42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ECB09-FC73-06D3-5BDF-D7B76F4E0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75F6F4-60DD-9006-24DE-5F754066A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62049-C2CF-AC74-187A-9E7DB2B6A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11810-6EB9-D4AA-212B-262CCA5BB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131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51CB1B-FF8A-6A70-6597-82F4B5B3F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D3BB02-EE93-92F5-12BD-410250334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6DFA83-B26B-A276-24F2-26A72AF8C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338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D17DA-B12C-17C7-3354-C7DCD73A9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6B79B-109D-71DE-FAB6-589318F9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113944-174B-EA02-57F6-826D1C8BC9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7A377F-BAE8-5998-5AEE-C4418D707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37240A-0177-F152-D9B6-E9E48E228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AED003-FB29-D0C7-E863-E7054E366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636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8CCBA-6FE7-D722-0D49-402D0F6F0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FE54E4-0475-7A5D-CFAB-C0633E37D1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9EBA31-81B1-6C15-C187-FA80BB2D8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359BF6-12D0-AA94-E874-A579002D1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D17677-93BD-D958-74AD-85CC1DEBE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29A47E-2E57-64F5-BD0F-91FD8CAA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77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1CC01-2812-735E-C076-21ACC4022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BAC1F8-62B3-EFC7-D949-F09A59D57A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EB277-3D21-8678-133B-A804BF7FA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A2234-65B8-A0E5-4212-9C09B3C5A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3B29D-1D16-99EB-4914-7B4C422C5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944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56D6A7-893E-8004-0A51-37513ABED3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059C8-5C7C-3CBB-2E68-B1E5573567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341E1-8D27-2DA2-BA3F-0A3A5EEEF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16DEC-1516-CBCD-DC46-B4467496B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4CD42A-E0D1-8A43-E101-F55EE5C71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76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7B788-113E-A214-9F5B-8C433F1CB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3896D5-94AC-31E6-ED39-93DDC276E6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973A0-1D48-0319-EF9B-217B4091E8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B6A71-E17B-41DE-A713-54E1E614290A}" type="datetimeFigureOut">
              <a:rPr lang="en-GB" smtClean="0"/>
              <a:t>13/09/2025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F949F-EF47-9F84-9B0B-5FD2470153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E07297-CC8B-ED8F-7FEE-678D248DE7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D5E8CF-2BF8-43CA-83D8-0EEAB61C0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363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ck/a?!&amp;&amp;p=78e517d94080cbda3ad06b209527ede89ef99988cf6b7579f4c4a146d5cf6308JmltdHM9MTc1NzYzNTIwMA&amp;ptn=3&amp;ver=2&amp;hsh=4&amp;fclid=3d6bef93-d97c-6334-3e40-fa3cd8446276&amp;psq=digital+transformation+healthcare+definition&amp;u=a1aHR0cHM6Ly93d3cuYW1wbGV3b3JrLmNvbS9ibG9nL2RpZ2l0YWwtdHJhbnNmb3JtYXRpb24taW4taGVhbHRoY2FyZS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EEEBC5-05F0-5EC0-27AD-CE92AC95A4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3044335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Applying the MSc in real world digital transformation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AAAF4F-B285-6AC8-5A23-4756B5BE20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708" y="3866064"/>
            <a:ext cx="10558405" cy="2234485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Sakkarai (Ambu) Ambalavanan</a:t>
            </a:r>
          </a:p>
          <a:p>
            <a:r>
              <a:rPr lang="en-GB" sz="1700">
                <a:solidFill>
                  <a:schemeClr val="bg1"/>
                </a:solidFill>
              </a:rPr>
              <a:t>Consultant Physician ( Respiratory)</a:t>
            </a:r>
          </a:p>
          <a:p>
            <a:r>
              <a:rPr lang="en-GB" sz="1700">
                <a:solidFill>
                  <a:schemeClr val="bg1"/>
                </a:solidFill>
              </a:rPr>
              <a:t>Medical Information Officer ( BCUHB Central Area)</a:t>
            </a:r>
          </a:p>
          <a:p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13</a:t>
            </a:r>
            <a:r>
              <a:rPr lang="en-GB" sz="1700" baseline="30000">
                <a:solidFill>
                  <a:schemeClr val="bg1"/>
                </a:solidFill>
              </a:rPr>
              <a:t>th</a:t>
            </a:r>
            <a:r>
              <a:rPr lang="en-GB" sz="1700">
                <a:solidFill>
                  <a:schemeClr val="bg1"/>
                </a:solidFill>
              </a:rPr>
              <a:t> September 2025 ( Res weekend, Carmarthen)</a:t>
            </a:r>
          </a:p>
          <a:p>
            <a:r>
              <a:rPr lang="en-GB" sz="1700">
                <a:solidFill>
                  <a:schemeClr val="bg1"/>
                </a:solidFill>
              </a:rPr>
              <a:t>Sakkarai.Ambalavanan@wales.nhs.uk</a:t>
            </a:r>
          </a:p>
        </p:txBody>
      </p:sp>
    </p:spTree>
    <p:extLst>
      <p:ext uri="{BB962C8B-B14F-4D97-AF65-F5344CB8AC3E}">
        <p14:creationId xmlns:p14="http://schemas.microsoft.com/office/powerpoint/2010/main" val="1168437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F13A1-31FD-9824-1E31-EAB4D8E8E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8036-36C6-AD42-BC41-6458CB373D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transformation in general</a:t>
            </a:r>
          </a:p>
          <a:p>
            <a:r>
              <a:rPr lang="en-GB" dirty="0"/>
              <a:t>Assessment of where are in Wales</a:t>
            </a:r>
          </a:p>
          <a:p>
            <a:r>
              <a:rPr lang="en-GB" dirty="0"/>
              <a:t>Transformation within BCUHB</a:t>
            </a:r>
          </a:p>
          <a:p>
            <a:r>
              <a:rPr lang="en-GB" dirty="0"/>
              <a:t>Some key developments</a:t>
            </a:r>
          </a:p>
          <a:p>
            <a:r>
              <a:rPr lang="en-GB" dirty="0"/>
              <a:t>Evolution from a personal standpoint</a:t>
            </a:r>
          </a:p>
          <a:p>
            <a:endParaRPr lang="en-GB" dirty="0"/>
          </a:p>
          <a:p>
            <a:r>
              <a:rPr lang="en-GB" dirty="0"/>
              <a:t>Role of the MSc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091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7255E-46E7-7062-BD01-2B7A16FA5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transformation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09EE0-FAB0-D958-EE03-E587B8984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hlinkClick r:id="rId2"/>
              </a:rPr>
              <a:t>Digital transformation in healthcare</a:t>
            </a:r>
            <a:r>
              <a:rPr lang="en-GB" dirty="0">
                <a:hlinkClick r:id="rId2"/>
              </a:rPr>
              <a:t> refers to the </a:t>
            </a:r>
            <a:r>
              <a:rPr lang="en-GB" b="1" dirty="0">
                <a:hlinkClick r:id="rId2"/>
              </a:rPr>
              <a:t>comprehensive integration of digital technologies, data analytics, and innovative processes</a:t>
            </a:r>
            <a:r>
              <a:rPr lang="en-GB" dirty="0">
                <a:hlinkClick r:id="rId2"/>
              </a:rPr>
              <a:t> to enhance the delivery of healthcare services. It aims to make medical services </a:t>
            </a:r>
            <a:r>
              <a:rPr lang="en-GB" b="1" dirty="0">
                <a:hlinkClick r:id="rId2"/>
              </a:rPr>
              <a:t>faster, more efficient, and more patient-centric</a:t>
            </a:r>
            <a:r>
              <a:rPr lang="en-GB" dirty="0">
                <a:hlinkClick r:id="rId2"/>
              </a:rPr>
              <a:t>, ultimately adding value to both patients and healthcare organizations. This transformation involves utilizing technologies such as artificial intelligence, cloud computing, and blockchain to streamline operations and improve patient 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186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text on a blue background&#10;&#10;AI-generated content may be incorrect.">
            <a:extLst>
              <a:ext uri="{FF2B5EF4-FFF2-40B4-BE49-F238E27FC236}">
                <a16:creationId xmlns:a16="http://schemas.microsoft.com/office/drawing/2014/main" id="{3103EAF4-3C5D-122A-1693-F998B5D48A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231" y="0"/>
            <a:ext cx="92255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95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hat do changes to the QI Hold Harmless provision mean for Medicare ...">
            <a:extLst>
              <a:ext uri="{FF2B5EF4-FFF2-40B4-BE49-F238E27FC236}">
                <a16:creationId xmlns:a16="http://schemas.microsoft.com/office/drawing/2014/main" id="{978194CB-1203-7C4F-685A-ABD7241BCF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28"/>
          <a:stretch>
            <a:fillRect/>
          </a:stretch>
        </p:blipFill>
        <p:spPr bwMode="auto">
          <a:xfrm>
            <a:off x="2858625" y="128587"/>
            <a:ext cx="6474749" cy="660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02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page with black text&#10;&#10;AI-generated content may be incorrect.">
            <a:extLst>
              <a:ext uri="{FF2B5EF4-FFF2-40B4-BE49-F238E27FC236}">
                <a16:creationId xmlns:a16="http://schemas.microsoft.com/office/drawing/2014/main" id="{2583A51C-5137-2A4D-9357-4F4777031A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8180" y="61442"/>
            <a:ext cx="5115639" cy="6735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04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IMSS Stage 7: what does it take? | sueschade">
            <a:extLst>
              <a:ext uri="{FF2B5EF4-FFF2-40B4-BE49-F238E27FC236}">
                <a16:creationId xmlns:a16="http://schemas.microsoft.com/office/drawing/2014/main" id="{D2294C75-90DF-633A-0825-48EF4D763B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461963"/>
            <a:ext cx="7924800" cy="593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500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259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Digital Systems Usability Survey banner with profile photos of a male and female medical practitioner">
            <a:extLst>
              <a:ext uri="{FF2B5EF4-FFF2-40B4-BE49-F238E27FC236}">
                <a16:creationId xmlns:a16="http://schemas.microsoft.com/office/drawing/2014/main" id="{ADEDFC02-6F65-F8F5-D053-A994260FC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1152567"/>
            <a:ext cx="10905066" cy="455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erson with black eyes and black shirt&#10;&#10;AI-generated content may be incorrect.">
            <a:extLst>
              <a:ext uri="{FF2B5EF4-FFF2-40B4-BE49-F238E27FC236}">
                <a16:creationId xmlns:a16="http://schemas.microsoft.com/office/drawing/2014/main" id="{3091573E-5428-47C6-092B-F4F7394CD2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6128" y="1457034"/>
            <a:ext cx="3181794" cy="417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38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D9CB46DB-FFD1-40BB-6D93-651F9F96B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200025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7719968-2AA6-45FF-95F5-8D4AB08C8D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42863"/>
            <a:ext cx="12039600" cy="677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195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26BCEC-365F-5F7C-C0BF-FF35999E8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469" y="1123041"/>
            <a:ext cx="10561964" cy="2305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345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with managing the acute take – An operational perspective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635" y="1690688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Missing patients from post take- sometimes </a:t>
            </a:r>
            <a:r>
              <a:rPr lang="en-GB" dirty="0" err="1"/>
              <a:t>upto</a:t>
            </a:r>
            <a:r>
              <a:rPr lang="en-GB" dirty="0"/>
              <a:t> 3-4 per 24 hours period</a:t>
            </a:r>
          </a:p>
          <a:p>
            <a:r>
              <a:rPr lang="en-GB" dirty="0"/>
              <a:t>Using Word/Excel files to capture admissions</a:t>
            </a:r>
          </a:p>
          <a:p>
            <a:r>
              <a:rPr lang="en-GB" dirty="0"/>
              <a:t>Sticky labels used for referrals</a:t>
            </a:r>
          </a:p>
          <a:p>
            <a:r>
              <a:rPr lang="en-GB" dirty="0"/>
              <a:t>Patient lists with names/details in inappropriate areas</a:t>
            </a:r>
          </a:p>
          <a:p>
            <a:r>
              <a:rPr lang="en-GB" dirty="0"/>
              <a:t>Take divided into too many small components (RAU/SDEC, 8am WR, 2 pm WR, 5 pm WR), but not adding up to what was needed</a:t>
            </a:r>
          </a:p>
          <a:p>
            <a:r>
              <a:rPr lang="en-GB" dirty="0"/>
              <a:t>No visibility from elsewhere (Such as Hub, CD, Coordinators)</a:t>
            </a:r>
          </a:p>
          <a:p>
            <a:r>
              <a:rPr lang="en-GB" dirty="0"/>
              <a:t>No handover enabling tool</a:t>
            </a:r>
          </a:p>
          <a:p>
            <a:r>
              <a:rPr lang="en-GB" dirty="0"/>
              <a:t>Messy whiteboards </a:t>
            </a:r>
          </a:p>
          <a:p>
            <a:r>
              <a:rPr lang="en-GB" dirty="0" err="1"/>
              <a:t>StR</a:t>
            </a:r>
            <a:r>
              <a:rPr lang="en-GB" dirty="0"/>
              <a:t> not having full oversight of take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005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219D22-AB28-E281-A201-E03370EBFE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71" y="2381104"/>
            <a:ext cx="11345858" cy="209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5106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B529A1-139C-FCF9-03C2-5383C4844E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834" y="2419209"/>
            <a:ext cx="11336332" cy="2019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7811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r="59617" b="40906"/>
          <a:stretch/>
        </p:blipFill>
        <p:spPr>
          <a:xfrm>
            <a:off x="0" y="618978"/>
            <a:ext cx="12109421" cy="5824025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065563" y="4811151"/>
            <a:ext cx="2110154" cy="13223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6302326" y="4811151"/>
            <a:ext cx="1842868" cy="50643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448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3E17DB-A404-99B9-1DCB-29F64D481A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044" y="2200103"/>
            <a:ext cx="11545911" cy="245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699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5242B7-0CE4-B3CA-EA3D-EA862A0C3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491" y="2028629"/>
            <a:ext cx="11765017" cy="2800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4185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25C2832-84AD-48AA-B806-DC082F02D9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04" y="0"/>
            <a:ext cx="121253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8769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2BFEAB-0D69-36F8-9CD4-1633E813D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48292"/>
            <a:ext cx="12192000" cy="356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0522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0DEF87C-2797-7A56-1B2D-E39EB1942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33000"/>
            <a:ext cx="12192000" cy="49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516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BFAF0-6EDE-0B90-5F47-0421A9BA67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4B6BE-D6D7-EEBA-2CA8-49ECB82467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0351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018D6-FC4D-4CD6-BF50-C6C2EA615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1925"/>
            <a:ext cx="10515600" cy="1325563"/>
          </a:xfrm>
        </p:spPr>
        <p:txBody>
          <a:bodyPr/>
          <a:lstStyle/>
          <a:p>
            <a:r>
              <a:rPr lang="en-GB" dirty="0"/>
              <a:t>Patient journey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88EC323-C1F8-41A0-8967-7EE85DBA41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45837" y="1367155"/>
          <a:ext cx="10515600" cy="622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4280829427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318392496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604627313"/>
                    </a:ext>
                  </a:extLst>
                </a:gridCol>
                <a:gridCol w="2042622">
                  <a:extLst>
                    <a:ext uri="{9D8B030D-6E8A-4147-A177-3AD203B41FA5}">
                      <a16:colId xmlns:a16="http://schemas.microsoft.com/office/drawing/2014/main" val="3462751546"/>
                    </a:ext>
                  </a:extLst>
                </a:gridCol>
                <a:gridCol w="2163618">
                  <a:extLst>
                    <a:ext uri="{9D8B030D-6E8A-4147-A177-3AD203B41FA5}">
                      <a16:colId xmlns:a16="http://schemas.microsoft.com/office/drawing/2014/main" val="13941356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 links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Outcomes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Mitigation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75213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Elderly, muddled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Partial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Hunt for information (manual)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81635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Specialty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Suspected GI bleed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ETR/ results of previous scopes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Endoscopy paper request made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 up to gastro with form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9013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Delay in move to ward (located in 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‘admitted’ on WPAS- so ‘invisible’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‘Sweep’ ED, ‘Chase teams’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257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Endoscopy request returned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Nursing only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Paper return, multiple phone calls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Patient starved, poor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ED nurses ‘chase’ to seek ownership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093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Self discharge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Nursing only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discharge letter (</a:t>
                      </a:r>
                      <a:r>
                        <a:rPr lang="en-GB" dirty="0" err="1"/>
                        <a:t>MTeD</a:t>
                      </a:r>
                      <a:r>
                        <a:rPr lang="en-GB" dirty="0"/>
                        <a:t> not triggered)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prescriptions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Manual DAL can be triggered (clunky)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02775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Readmission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Unwell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information from symphony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Repeat of previous errors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Paper notes requests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18020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Concern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Poor systems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Steps disjointed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Poor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Apologise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90352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22606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97AE30-43A8-40AB-AE91-252BE8C36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gathering</a:t>
            </a:r>
          </a:p>
        </p:txBody>
      </p:sp>
      <p:pic>
        <p:nvPicPr>
          <p:cNvPr id="2052" name="Picture 4" descr="Welsh Clinical Portal eLearning - NHS Wales Informatics Service">
            <a:extLst>
              <a:ext uri="{FF2B5EF4-FFF2-40B4-BE49-F238E27FC236}">
                <a16:creationId xmlns:a16="http://schemas.microsoft.com/office/drawing/2014/main" id="{A5F67E7F-7511-4F58-BA9D-2CE2CB4537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046" y="3635374"/>
            <a:ext cx="1043517" cy="104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ignatories">
            <a:extLst>
              <a:ext uri="{FF2B5EF4-FFF2-40B4-BE49-F238E27FC236}">
                <a16:creationId xmlns:a16="http://schemas.microsoft.com/office/drawing/2014/main" id="{C2049C9F-9942-4F55-AA8C-0F289B44A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6175" y="2539269"/>
            <a:ext cx="1664758" cy="530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Welsh Patient Administration System (WelshPAS) eLearning - NHS Wales ...">
            <a:extLst>
              <a:ext uri="{FF2B5EF4-FFF2-40B4-BE49-F238E27FC236}">
                <a16:creationId xmlns:a16="http://schemas.microsoft.com/office/drawing/2014/main" id="{381093C8-E934-4009-B8D2-670700827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640" y="2721923"/>
            <a:ext cx="2408767" cy="122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Synapse Mobility (Global) - Android Apps on Google Play">
            <a:extLst>
              <a:ext uri="{FF2B5EF4-FFF2-40B4-BE49-F238E27FC236}">
                <a16:creationId xmlns:a16="http://schemas.microsoft.com/office/drawing/2014/main" id="{FA0891E8-04B9-4DB6-8EDA-9DC2DF2C5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1079" y="3522987"/>
            <a:ext cx="929217" cy="929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EMIS Health | Healthcare Gateway | Interoperability Specialists">
            <a:extLst>
              <a:ext uri="{FF2B5EF4-FFF2-40B4-BE49-F238E27FC236}">
                <a16:creationId xmlns:a16="http://schemas.microsoft.com/office/drawing/2014/main" id="{E6AC0ACE-8B9F-4A0A-80A8-1FDA1730FD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92" r="21658"/>
          <a:stretch/>
        </p:blipFill>
        <p:spPr bwMode="auto">
          <a:xfrm>
            <a:off x="496402" y="2045516"/>
            <a:ext cx="2555189" cy="104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Robert Horn | picture it solved">
            <a:extLst>
              <a:ext uri="{FF2B5EF4-FFF2-40B4-BE49-F238E27FC236}">
                <a16:creationId xmlns:a16="http://schemas.microsoft.com/office/drawing/2014/main" id="{D95CD620-2F1E-4449-BADE-22E8E5BFF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989" y="2665547"/>
            <a:ext cx="815975" cy="277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One Way Left Sign - X4526">
            <a:extLst>
              <a:ext uri="{FF2B5EF4-FFF2-40B4-BE49-F238E27FC236}">
                <a16:creationId xmlns:a16="http://schemas.microsoft.com/office/drawing/2014/main" id="{76F74EC3-9CC3-4F80-9E72-5B573D90DC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762" y="2641982"/>
            <a:ext cx="719656" cy="324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Robert Horn | picture it solved">
            <a:extLst>
              <a:ext uri="{FF2B5EF4-FFF2-40B4-BE49-F238E27FC236}">
                <a16:creationId xmlns:a16="http://schemas.microsoft.com/office/drawing/2014/main" id="{59743DDF-3E23-4A22-B1CE-64B23F1725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989" y="3522987"/>
            <a:ext cx="815975" cy="277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6" descr="One Way Left Sign - X4526">
            <a:extLst>
              <a:ext uri="{FF2B5EF4-FFF2-40B4-BE49-F238E27FC236}">
                <a16:creationId xmlns:a16="http://schemas.microsoft.com/office/drawing/2014/main" id="{294BC22B-0AB2-48DC-A144-8D278E5F0D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121" y="3533008"/>
            <a:ext cx="719656" cy="324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7140404-6170-41B1-82E3-6D6FF93E88D7}"/>
              </a:ext>
            </a:extLst>
          </p:cNvPr>
          <p:cNvCxnSpPr/>
          <p:nvPr/>
        </p:nvCxnSpPr>
        <p:spPr>
          <a:xfrm flipV="1">
            <a:off x="5178423" y="4157133"/>
            <a:ext cx="0" cy="6180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C84267E-05D8-4B53-B165-6D804F7F897C}"/>
              </a:ext>
            </a:extLst>
          </p:cNvPr>
          <p:cNvCxnSpPr/>
          <p:nvPr/>
        </p:nvCxnSpPr>
        <p:spPr>
          <a:xfrm flipV="1">
            <a:off x="5675794" y="3158067"/>
            <a:ext cx="3090381" cy="20404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AD2F663-3456-40CB-8546-2EA8ABE4BC40}"/>
              </a:ext>
            </a:extLst>
          </p:cNvPr>
          <p:cNvCxnSpPr/>
          <p:nvPr/>
        </p:nvCxnSpPr>
        <p:spPr>
          <a:xfrm flipV="1">
            <a:off x="5757333" y="4466166"/>
            <a:ext cx="2743200" cy="12234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331C06B-3681-4E7F-A2D2-94289AADA069}"/>
              </a:ext>
            </a:extLst>
          </p:cNvPr>
          <p:cNvCxnSpPr/>
          <p:nvPr/>
        </p:nvCxnSpPr>
        <p:spPr>
          <a:xfrm flipH="1" flipV="1">
            <a:off x="2336800" y="3158067"/>
            <a:ext cx="2252133" cy="22352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905BCD9-E937-4CD8-96B3-E21539371E86}"/>
              </a:ext>
            </a:extLst>
          </p:cNvPr>
          <p:cNvCxnSpPr/>
          <p:nvPr/>
        </p:nvCxnSpPr>
        <p:spPr>
          <a:xfrm flipH="1" flipV="1">
            <a:off x="2641704" y="4690533"/>
            <a:ext cx="1968901" cy="9990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artoon detective. A cartoon detective with hands on her hips. | CanStock">
            <a:extLst>
              <a:ext uri="{FF2B5EF4-FFF2-40B4-BE49-F238E27FC236}">
                <a16:creationId xmlns:a16="http://schemas.microsoft.com/office/drawing/2014/main" id="{64A6D22F-293F-46E1-8300-0B129A59F1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0" r="9703" b="20122"/>
          <a:stretch/>
        </p:blipFill>
        <p:spPr bwMode="auto">
          <a:xfrm>
            <a:off x="4670472" y="4397468"/>
            <a:ext cx="1324523" cy="177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553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FE1DF-9440-29BA-1D86-C50DC4791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BCUHB ED to Medical Paging</a:t>
            </a:r>
            <a:endParaRPr lang="en-GB" dirty="0"/>
          </a:p>
        </p:txBody>
      </p:sp>
      <p:pic>
        <p:nvPicPr>
          <p:cNvPr id="23" name="Picture 22" descr="Diagram&#10;&#10;Description automatically generated">
            <a:extLst>
              <a:ext uri="{FF2B5EF4-FFF2-40B4-BE49-F238E27FC236}">
                <a16:creationId xmlns:a16="http://schemas.microsoft.com/office/drawing/2014/main" id="{4323A9E8-4349-7C9F-F52B-439AE94ED2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7933" y="1369160"/>
            <a:ext cx="8360311" cy="5067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922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D69A0-F170-ACEC-C7C3-74DBB75B0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home…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3BCCD-A188-2428-937B-CAF5381190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‘Pet projects’- ensure it fits with overall architecture</a:t>
            </a:r>
          </a:p>
          <a:p>
            <a:r>
              <a:rPr lang="en-GB" dirty="0"/>
              <a:t>EPR aspiration for Wales- Add your voice</a:t>
            </a:r>
          </a:p>
          <a:p>
            <a:r>
              <a:rPr lang="en-GB" dirty="0"/>
              <a:t>‘Once for Wales’- double edged</a:t>
            </a:r>
          </a:p>
          <a:p>
            <a:r>
              <a:rPr lang="en-GB" dirty="0"/>
              <a:t>Write about the things you care about</a:t>
            </a:r>
          </a:p>
          <a:p>
            <a:r>
              <a:rPr lang="en-GB" dirty="0"/>
              <a:t>Don’t be afraid to engage with SMEs</a:t>
            </a:r>
          </a:p>
          <a:p>
            <a:r>
              <a:rPr lang="en-GB" dirty="0"/>
              <a:t>Things are bad-opportunities!</a:t>
            </a:r>
          </a:p>
          <a:p>
            <a:endParaRPr lang="en-GB" dirty="0"/>
          </a:p>
          <a:p>
            <a:r>
              <a:rPr lang="en-GB" dirty="0"/>
              <a:t>Don’t fear being the ‘idiot’ in the group!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4204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D361C-436E-02BA-32B6-6319344F33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Good luck!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9C2342-2C92-0217-A0E0-2CAE50AE74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889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461</Words>
  <Application>Microsoft Office PowerPoint</Application>
  <PresentationFormat>Widescreen</PresentationFormat>
  <Paragraphs>85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Aptos</vt:lpstr>
      <vt:lpstr>Aptos Display</vt:lpstr>
      <vt:lpstr>Arial</vt:lpstr>
      <vt:lpstr>Office Theme</vt:lpstr>
      <vt:lpstr>Applying the MSc in real world digital transformation</vt:lpstr>
      <vt:lpstr>Outline</vt:lpstr>
      <vt:lpstr>Digital transformation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Problems with managing the acute take – An operational perspective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Video</vt:lpstr>
      <vt:lpstr>Patient journey</vt:lpstr>
      <vt:lpstr>Information gathering</vt:lpstr>
      <vt:lpstr>BCUHB ED to Medical Paging</vt:lpstr>
      <vt:lpstr>Take home…</vt:lpstr>
      <vt:lpstr>Good luck!</vt:lpstr>
    </vt:vector>
  </TitlesOfParts>
  <Company>BCULHB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Sakkarai Ambalavanan (BCUHB - Respiratory Medicine)</dc:creator>
  <cp:lastModifiedBy>Sakkarai Ambalavanan (BCUHB - Respiratory Medicine)</cp:lastModifiedBy>
  <cp:revision>7</cp:revision>
  <dcterms:created xsi:type="dcterms:W3CDTF">2025-09-12T11:42:24Z</dcterms:created>
  <dcterms:modified xsi:type="dcterms:W3CDTF">2025-09-13T13:30:26Z</dcterms:modified>
</cp:coreProperties>
</file>