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59" r:id="rId4"/>
    <p:sldId id="257" r:id="rId5"/>
    <p:sldId id="260" r:id="rId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80" d="100"/>
          <a:sy n="80" d="100"/>
        </p:scale>
        <p:origin x="-96" y="-540"/>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11/12/2017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11/12/2017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11/12/2017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11/12/2017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11/12/2017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11/12/2017</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hyperlink" Target="https://www.childrensrights.ie/resources/information-sheet-history-un-convention-rights-child" TargetMode="External"/><Relationship Id="rId7" Type="http://schemas.openxmlformats.org/officeDocument/2006/relationships/hyperlink" Target="http://gov.wales/topics/educationandskills/earlyyearshome/foundation-phase/?lang=en" TargetMode="External"/><Relationship Id="rId2" Type="http://schemas.openxmlformats.org/officeDocument/2006/relationships/hyperlink" Target="https://childcomwales.org.uk/wp-content/uploads/2017/05/The-Right-Way-Education.pdf" TargetMode="External"/><Relationship Id="rId1" Type="http://schemas.openxmlformats.org/officeDocument/2006/relationships/slideLayout" Target="../slideLayouts/slideLayout7.xml"/><Relationship Id="rId6" Type="http://schemas.openxmlformats.org/officeDocument/2006/relationships/hyperlink" Target="http://gov.wales/topics/educationandskills/foundation-phase/foundation-phase-profile/?lang=en%E2%80%AF" TargetMode="External"/><Relationship Id="rId5" Type="http://schemas.openxmlformats.org/officeDocument/2006/relationships/hyperlink" Target="https://childrensrights.wales/index.php/training-materials/uncrc-e-learning-package" TargetMode="External"/><Relationship Id="rId4" Type="http://schemas.openxmlformats.org/officeDocument/2006/relationships/hyperlink" Target="https://www.childrensrightswales.org.uk/" TargetMode="External"/></Relationships>
</file>

<file path=ppt/slides/_rels/slide4.xml.rels><?xml version="1.0" encoding="UTF-8" standalone="yes"?>
<Relationships xmlns="http://schemas.openxmlformats.org/package/2006/relationships"><Relationship Id="rId3" Type="http://schemas.openxmlformats.org/officeDocument/2006/relationships/hyperlink" Target="https://www.savethechildren.org.uk/what-we-do/childrens-rights/united-nations-convention-of-the-rights-of-the-child" TargetMode="External"/><Relationship Id="rId2" Type="http://schemas.openxmlformats.org/officeDocument/2006/relationships/hyperlink" Target="https://www.asha.org/Events/convention/handouts/2011/MacKenzie-Jaques/" TargetMode="External"/><Relationship Id="rId1" Type="http://schemas.openxmlformats.org/officeDocument/2006/relationships/slideLayout" Target="../slideLayouts/slideLayout7.xml"/><Relationship Id="rId5" Type="http://schemas.openxmlformats.org/officeDocument/2006/relationships/hyperlink" Target="https://www.surreycc.gov.uk/__data/assets/pdf_file/0014/10346/Guidance-for-application-for-additional-support-Jan-08.pdf" TargetMode="External"/><Relationship Id="rId4" Type="http://schemas.openxmlformats.org/officeDocument/2006/relationships/hyperlink" Target="http://www.sthelensprimary.ik.org/" TargetMode="External"/></Relationships>
</file>

<file path=ppt/slides/_rels/slide5.xml.rels><?xml version="1.0" encoding="UTF-8" standalone="yes"?>
<Relationships xmlns="http://schemas.openxmlformats.org/package/2006/relationships"><Relationship Id="rId3" Type="http://schemas.openxmlformats.org/officeDocument/2006/relationships/hyperlink" Target="https://www.unicef.org/crc/files/Rights_overview.pdf" TargetMode="External"/><Relationship Id="rId2" Type="http://schemas.openxmlformats.org/officeDocument/2006/relationships/hyperlink" Target="http://www.ed.ac.uk/files/atoms/files/how_to_write_a_research_briefing_oct2016.pdf" TargetMode="External"/><Relationship Id="rId1" Type="http://schemas.openxmlformats.org/officeDocument/2006/relationships/slideLayout" Target="../slideLayouts/slideLayout7.xml"/><Relationship Id="rId5" Type="http://schemas.openxmlformats.org/officeDocument/2006/relationships/hyperlink" Target="https://gov.wales/docs/dsjlg/publications/cyp/151106-core-aims-comprehensive-version-en.pdf" TargetMode="External"/><Relationship Id="rId4" Type="http://schemas.openxmlformats.org/officeDocument/2006/relationships/hyperlink" Target="https://www.unicef.org.uk/rights-respecting-schools/resources/special-schools-conventi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xmlns="" id="{AD8B877E-CE76-4CE3-B450-F2865638B1D1}"/>
              </a:ext>
            </a:extLst>
          </p:cNvPr>
          <p:cNvSpPr txBox="1"/>
          <p:nvPr/>
        </p:nvSpPr>
        <p:spPr>
          <a:xfrm>
            <a:off x="290782" y="3323783"/>
            <a:ext cx="2727922" cy="3323987"/>
          </a:xfrm>
          <a:prstGeom prst="rect">
            <a:avLst/>
          </a:prstGeom>
          <a:solidFill>
            <a:schemeClr val="bg1"/>
          </a:solidFill>
        </p:spPr>
        <p:style>
          <a:lnRef idx="1">
            <a:schemeClr val="accent1"/>
          </a:lnRef>
          <a:fillRef idx="2">
            <a:schemeClr val="accent1"/>
          </a:fillRef>
          <a:effectRef idx="1">
            <a:schemeClr val="accent1"/>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dirty="0">
                <a:solidFill>
                  <a:srgbClr val="FF0000"/>
                </a:solidFill>
                <a:latin typeface="Arial"/>
                <a:cs typeface="Arial"/>
              </a:rPr>
              <a:t>Children’s Rights Milestones </a:t>
            </a:r>
            <a:endParaRPr lang="en-US" sz="1100" dirty="0">
              <a:solidFill>
                <a:srgbClr val="FF0000"/>
              </a:solidFill>
              <a:latin typeface="Arial"/>
              <a:cs typeface="Arial"/>
            </a:endParaRPr>
          </a:p>
          <a:p>
            <a:pPr algn="ctr"/>
            <a:endParaRPr lang="en-GB" sz="1050" b="1" dirty="0">
              <a:latin typeface="Arial"/>
              <a:cs typeface="Arial"/>
            </a:endParaRPr>
          </a:p>
          <a:p>
            <a:pPr algn="ctr"/>
            <a:r>
              <a:rPr lang="en-GB" sz="1050" b="1" dirty="0">
                <a:latin typeface="Arial"/>
                <a:cs typeface="Arial"/>
              </a:rPr>
              <a:t>1924</a:t>
            </a:r>
            <a:r>
              <a:rPr lang="en-GB" sz="1050" dirty="0">
                <a:latin typeface="Arial"/>
                <a:cs typeface="Arial"/>
              </a:rPr>
              <a:t> - Geneva Declaration of the Rights of the Child adopted by the League of Nations</a:t>
            </a:r>
          </a:p>
          <a:p>
            <a:pPr algn="ctr"/>
            <a:r>
              <a:rPr lang="en-GB" sz="1050" b="1" dirty="0">
                <a:latin typeface="Arial"/>
                <a:cs typeface="Arial"/>
              </a:rPr>
              <a:t>1948</a:t>
            </a:r>
            <a:r>
              <a:rPr lang="en-GB" sz="1050" dirty="0">
                <a:latin typeface="Arial"/>
                <a:cs typeface="Arial"/>
              </a:rPr>
              <a:t> - Universal Declaration of Human Rights adopted by the UN</a:t>
            </a:r>
          </a:p>
          <a:p>
            <a:pPr algn="ctr"/>
            <a:r>
              <a:rPr lang="en-GB" sz="1050" b="1" dirty="0">
                <a:latin typeface="Arial"/>
                <a:cs typeface="Arial"/>
              </a:rPr>
              <a:t>1959</a:t>
            </a:r>
            <a:r>
              <a:rPr lang="en-GB" sz="1050" dirty="0">
                <a:latin typeface="Arial"/>
                <a:cs typeface="Arial"/>
              </a:rPr>
              <a:t> - Declaration of the Rights of the Child adopted by the UN</a:t>
            </a:r>
          </a:p>
          <a:p>
            <a:pPr algn="ctr"/>
            <a:r>
              <a:rPr lang="en-GB" sz="1050" b="1" dirty="0">
                <a:latin typeface="Arial"/>
                <a:cs typeface="Arial"/>
              </a:rPr>
              <a:t>1979</a:t>
            </a:r>
            <a:r>
              <a:rPr lang="en-GB" sz="1050" dirty="0">
                <a:latin typeface="Arial"/>
                <a:cs typeface="Arial"/>
              </a:rPr>
              <a:t> - International Year of the Child</a:t>
            </a:r>
          </a:p>
          <a:p>
            <a:pPr algn="ctr"/>
            <a:r>
              <a:rPr lang="en-GB" sz="1050" b="1" dirty="0">
                <a:latin typeface="Arial"/>
                <a:cs typeface="Arial"/>
              </a:rPr>
              <a:t>1989</a:t>
            </a:r>
            <a:r>
              <a:rPr lang="en-GB" sz="1050" dirty="0">
                <a:latin typeface="Arial"/>
                <a:cs typeface="Arial"/>
              </a:rPr>
              <a:t> - Convention on the Rights of the Child adopted by the UN</a:t>
            </a:r>
          </a:p>
          <a:p>
            <a:pPr algn="ctr"/>
            <a:r>
              <a:rPr lang="en-GB" sz="1050" b="1" dirty="0">
                <a:latin typeface="Arial"/>
                <a:cs typeface="Arial"/>
              </a:rPr>
              <a:t>1990</a:t>
            </a:r>
            <a:r>
              <a:rPr lang="en-GB" sz="1050" dirty="0">
                <a:latin typeface="Arial"/>
                <a:cs typeface="Arial"/>
              </a:rPr>
              <a:t> - World Summit for Children held at the UN</a:t>
            </a:r>
          </a:p>
          <a:p>
            <a:pPr algn="ctr"/>
            <a:r>
              <a:rPr lang="en-GB" sz="1050" b="1" dirty="0">
                <a:latin typeface="Arial"/>
                <a:cs typeface="Arial"/>
              </a:rPr>
              <a:t>1991</a:t>
            </a:r>
            <a:r>
              <a:rPr lang="en-GB" sz="1050" dirty="0">
                <a:latin typeface="Arial"/>
                <a:cs typeface="Arial"/>
              </a:rPr>
              <a:t> - UK ratified the UNCRC</a:t>
            </a:r>
          </a:p>
          <a:p>
            <a:pPr algn="ctr"/>
            <a:r>
              <a:rPr lang="en-GB" sz="1050" b="1" dirty="0">
                <a:latin typeface="Arial"/>
                <a:cs typeface="Arial"/>
              </a:rPr>
              <a:t>2000</a:t>
            </a:r>
            <a:r>
              <a:rPr lang="en-GB" sz="1050" dirty="0">
                <a:latin typeface="Arial"/>
                <a:cs typeface="Arial"/>
              </a:rPr>
              <a:t> - Optional protocols to the CRC are adopted by the UN, specifically On the Involvement of Children in Armed Conflicts, and On the Sale of Children, Child Prostitution and Child Pornography.</a:t>
            </a:r>
          </a:p>
        </p:txBody>
      </p:sp>
      <p:sp>
        <p:nvSpPr>
          <p:cNvPr id="6" name="TextBox 5">
            <a:extLst>
              <a:ext uri="{FF2B5EF4-FFF2-40B4-BE49-F238E27FC236}">
                <a16:creationId xmlns:a16="http://schemas.microsoft.com/office/drawing/2014/main" xmlns="" id="{93B5AB26-C2D6-4BA8-977A-06C47311A35F}"/>
              </a:ext>
            </a:extLst>
          </p:cNvPr>
          <p:cNvSpPr txBox="1"/>
          <p:nvPr/>
        </p:nvSpPr>
        <p:spPr>
          <a:xfrm>
            <a:off x="2658420" y="1106488"/>
            <a:ext cx="9285930" cy="1884362"/>
          </a:xfrm>
          <a:prstGeom prst="rect">
            <a:avLst/>
          </a:prstGeom>
          <a:solidFill>
            <a:schemeClr val="accent6">
              <a:lumMod val="40000"/>
              <a:lumOff val="60000"/>
            </a:schemeClr>
          </a:solidFill>
          <a:ln>
            <a:noFill/>
          </a:ln>
        </p:spPr>
        <p:style>
          <a:lnRef idx="1">
            <a:schemeClr val="accent6"/>
          </a:lnRef>
          <a:fillRef idx="2">
            <a:schemeClr val="accent6"/>
          </a:fillRef>
          <a:effectRef idx="1">
            <a:schemeClr val="accent6"/>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solidFill>
                  <a:srgbClr val="2E74B5"/>
                </a:solidFill>
                <a:latin typeface="Arial"/>
                <a:cs typeface="Arial"/>
              </a:rPr>
              <a:t>What is the UNCRC?</a:t>
            </a:r>
            <a:endParaRPr lang="en-GB" sz="1100" dirty="0">
              <a:solidFill>
                <a:srgbClr val="000000"/>
              </a:solidFill>
              <a:latin typeface="Arial"/>
              <a:cs typeface="Arial"/>
            </a:endParaRPr>
          </a:p>
          <a:p>
            <a:endParaRPr lang="en-GB" sz="1100" b="1" dirty="0">
              <a:solidFill>
                <a:srgbClr val="2E74B5"/>
              </a:solidFill>
              <a:latin typeface="Arial"/>
              <a:cs typeface="Arial"/>
            </a:endParaRPr>
          </a:p>
          <a:p>
            <a:r>
              <a:rPr lang="en-GB" sz="1050" dirty="0">
                <a:latin typeface="Arial"/>
                <a:cs typeface="Arial"/>
              </a:rPr>
              <a:t>The UNCRC lists </a:t>
            </a:r>
            <a:r>
              <a:rPr lang="en-GB" sz="1050" dirty="0">
                <a:solidFill>
                  <a:srgbClr val="4472C4"/>
                </a:solidFill>
                <a:latin typeface="Arial"/>
                <a:cs typeface="Arial"/>
              </a:rPr>
              <a:t>54</a:t>
            </a:r>
            <a:r>
              <a:rPr lang="en-GB" sz="1050" dirty="0">
                <a:latin typeface="Arial"/>
                <a:cs typeface="Arial"/>
              </a:rPr>
              <a:t> rights or articles.  Articles 1 to 41 focus upon a comprehensive set of children’s rights and govern the services provided by Local Authorities.  Articles 42 to 54 discuss how the UN and National Governments endeavour to provide those rights.  </a:t>
            </a:r>
          </a:p>
          <a:p>
            <a:r>
              <a:rPr lang="en-GB" sz="1050" dirty="0">
                <a:latin typeface="Arial"/>
                <a:cs typeface="Arial"/>
              </a:rPr>
              <a:t>The 54 articles address 3 main themes, often referred to as the 3 P’s: </a:t>
            </a:r>
          </a:p>
          <a:p>
            <a:r>
              <a:rPr lang="en-GB" sz="1050" b="1" dirty="0">
                <a:latin typeface="Arial"/>
                <a:cs typeface="Arial"/>
              </a:rPr>
              <a:t>Participation </a:t>
            </a:r>
            <a:r>
              <a:rPr lang="en-GB" sz="1050" dirty="0">
                <a:latin typeface="Arial"/>
                <a:cs typeface="Arial"/>
              </a:rPr>
              <a:t>articles enable children and young people to be considered as individuals who actively participate in society and have a right for their voices to be heard.</a:t>
            </a:r>
          </a:p>
          <a:p>
            <a:r>
              <a:rPr lang="en-GB" sz="1050" b="1" dirty="0">
                <a:latin typeface="Arial"/>
                <a:cs typeface="Arial"/>
              </a:rPr>
              <a:t>Provision </a:t>
            </a:r>
            <a:r>
              <a:rPr lang="en-GB" sz="1050" dirty="0">
                <a:latin typeface="Arial"/>
                <a:cs typeface="Arial"/>
              </a:rPr>
              <a:t>articles consider the essential rights of children and young people to develop and survive, for example provision of clean water and food, health care and education.</a:t>
            </a:r>
          </a:p>
          <a:p>
            <a:r>
              <a:rPr lang="en-GB" sz="1050" b="1" dirty="0">
                <a:latin typeface="Arial"/>
                <a:cs typeface="Arial"/>
              </a:rPr>
              <a:t>Protection </a:t>
            </a:r>
            <a:r>
              <a:rPr lang="en-GB" sz="1050" dirty="0">
                <a:latin typeface="Arial"/>
                <a:cs typeface="Arial"/>
              </a:rPr>
              <a:t>articles provide Governments with the duty of protection children and young people from harm such as any form of abuse, discrimination or mistreatment (Children’s Commissioner for Wales, 2017 and Children’s Rights in Wales, no date)</a:t>
            </a:r>
          </a:p>
        </p:txBody>
      </p:sp>
      <p:sp>
        <p:nvSpPr>
          <p:cNvPr id="7" name="TextBox 6">
            <a:extLst>
              <a:ext uri="{FF2B5EF4-FFF2-40B4-BE49-F238E27FC236}">
                <a16:creationId xmlns:a16="http://schemas.microsoft.com/office/drawing/2014/main" xmlns="" id="{015CDAF5-3C31-4644-9258-B7C36D5C8D10}"/>
              </a:ext>
            </a:extLst>
          </p:cNvPr>
          <p:cNvSpPr txBox="1"/>
          <p:nvPr/>
        </p:nvSpPr>
        <p:spPr>
          <a:xfrm>
            <a:off x="3314700" y="3181350"/>
            <a:ext cx="3257550" cy="3485570"/>
          </a:xfrm>
          <a:prstGeom prst="rect">
            <a:avLst/>
          </a:prstGeom>
          <a:solidFill>
            <a:schemeClr val="bg1"/>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1100" b="1" dirty="0">
              <a:solidFill>
                <a:srgbClr val="FF0000"/>
              </a:solidFill>
              <a:latin typeface="Arial"/>
              <a:cs typeface="Arial"/>
            </a:endParaRPr>
          </a:p>
          <a:p>
            <a:r>
              <a:rPr lang="en-GB" sz="1100" b="1" dirty="0">
                <a:solidFill>
                  <a:srgbClr val="FF0000"/>
                </a:solidFill>
                <a:latin typeface="Arial"/>
                <a:cs typeface="Arial"/>
              </a:rPr>
              <a:t>4 Key Articles or Guiding Principles</a:t>
            </a:r>
            <a:endParaRPr lang="en-GB" sz="1100" dirty="0">
              <a:solidFill>
                <a:srgbClr val="FF0000"/>
              </a:solidFill>
            </a:endParaRPr>
          </a:p>
          <a:p>
            <a:endParaRPr lang="en-GB" sz="1100" b="1" dirty="0">
              <a:latin typeface="Arial"/>
              <a:cs typeface="Arial"/>
            </a:endParaRPr>
          </a:p>
          <a:p>
            <a:r>
              <a:rPr lang="en-GB" sz="1050" b="1" dirty="0">
                <a:latin typeface="Arial"/>
                <a:cs typeface="Arial"/>
              </a:rPr>
              <a:t>Article 2 </a:t>
            </a:r>
            <a:r>
              <a:rPr lang="en-GB" sz="1050" dirty="0">
                <a:latin typeface="Arial"/>
                <a:cs typeface="Arial"/>
              </a:rPr>
              <a:t>– </a:t>
            </a:r>
            <a:r>
              <a:rPr lang="en-GB" sz="1050" dirty="0">
                <a:solidFill>
                  <a:srgbClr val="1F4E79"/>
                </a:solidFill>
                <a:latin typeface="Arial"/>
                <a:cs typeface="Arial"/>
              </a:rPr>
              <a:t>Non-discrimination</a:t>
            </a:r>
          </a:p>
          <a:p>
            <a:r>
              <a:rPr lang="en-GB" sz="1050" b="1" dirty="0">
                <a:latin typeface="Arial"/>
                <a:cs typeface="Arial"/>
              </a:rPr>
              <a:t>Article 3 </a:t>
            </a:r>
            <a:r>
              <a:rPr lang="en-GB" sz="1050" dirty="0">
                <a:latin typeface="Arial"/>
                <a:cs typeface="Arial"/>
              </a:rPr>
              <a:t>– </a:t>
            </a:r>
            <a:r>
              <a:rPr lang="en-GB" sz="1050" dirty="0">
                <a:solidFill>
                  <a:srgbClr val="1F4E79"/>
                </a:solidFill>
                <a:latin typeface="Arial"/>
                <a:cs typeface="Arial"/>
              </a:rPr>
              <a:t>Best interests of the child</a:t>
            </a:r>
          </a:p>
          <a:p>
            <a:r>
              <a:rPr lang="en-GB" sz="1050" b="1" dirty="0">
                <a:latin typeface="Arial"/>
                <a:cs typeface="Arial"/>
              </a:rPr>
              <a:t>Article 6 </a:t>
            </a:r>
            <a:r>
              <a:rPr lang="en-GB" sz="1050" dirty="0">
                <a:latin typeface="Arial"/>
                <a:cs typeface="Arial"/>
              </a:rPr>
              <a:t>– </a:t>
            </a:r>
            <a:r>
              <a:rPr lang="en-GB" sz="1050" dirty="0">
                <a:solidFill>
                  <a:srgbClr val="1F4E79"/>
                </a:solidFill>
                <a:latin typeface="Arial"/>
                <a:cs typeface="Arial"/>
              </a:rPr>
              <a:t>Right to life</a:t>
            </a:r>
          </a:p>
          <a:p>
            <a:r>
              <a:rPr lang="en-GB" sz="1050" b="1" dirty="0">
                <a:latin typeface="Arial"/>
                <a:cs typeface="Arial"/>
              </a:rPr>
              <a:t>Article 12 </a:t>
            </a:r>
            <a:r>
              <a:rPr lang="en-GB" sz="1050" dirty="0">
                <a:latin typeface="Arial"/>
                <a:cs typeface="Arial"/>
              </a:rPr>
              <a:t>– </a:t>
            </a:r>
            <a:r>
              <a:rPr lang="en-GB" sz="1050" dirty="0">
                <a:solidFill>
                  <a:srgbClr val="1F4E79"/>
                </a:solidFill>
                <a:latin typeface="Arial"/>
                <a:cs typeface="Arial"/>
              </a:rPr>
              <a:t>Right to a voice and for that voice to </a:t>
            </a:r>
            <a:r>
              <a:rPr lang="en-GB" sz="1050">
                <a:solidFill>
                  <a:srgbClr val="1F4E79"/>
                </a:solidFill>
                <a:latin typeface="Arial"/>
                <a:cs typeface="Arial"/>
              </a:rPr>
              <a:t>be heard</a:t>
            </a:r>
          </a:p>
          <a:p>
            <a:endParaRPr lang="en-GB" sz="1050" dirty="0">
              <a:solidFill>
                <a:srgbClr val="1F4E79"/>
              </a:solidFill>
              <a:latin typeface="Arial"/>
              <a:cs typeface="Arial"/>
            </a:endParaRPr>
          </a:p>
          <a:p>
            <a:r>
              <a:rPr lang="en-GB" sz="1050" b="1" dirty="0">
                <a:latin typeface="Arial"/>
                <a:cs typeface="Arial"/>
              </a:rPr>
              <a:t>These 4 articles are essential as they underpin and provide the means by which all the other articles in the UNCRC are interpreted and achieved.</a:t>
            </a:r>
          </a:p>
          <a:p>
            <a:endParaRPr lang="en-GB" sz="1050" b="1" dirty="0">
              <a:solidFill>
                <a:srgbClr val="000000"/>
              </a:solidFill>
              <a:latin typeface="Arial"/>
              <a:cs typeface="Arial"/>
            </a:endParaRPr>
          </a:p>
          <a:p>
            <a:r>
              <a:rPr lang="en-GB" sz="1050" dirty="0">
                <a:solidFill>
                  <a:srgbClr val="1F4E79"/>
                </a:solidFill>
                <a:latin typeface="Arial"/>
                <a:cs typeface="Arial"/>
              </a:rPr>
              <a:t>Article 12, the right to be heard, is referred to as the </a:t>
            </a:r>
            <a:r>
              <a:rPr lang="en-GB" sz="1050" b="1" dirty="0">
                <a:solidFill>
                  <a:srgbClr val="1F4E79"/>
                </a:solidFill>
                <a:latin typeface="Arial"/>
                <a:cs typeface="Arial"/>
              </a:rPr>
              <a:t>‘gateway right’</a:t>
            </a:r>
            <a:r>
              <a:rPr lang="en-GB" sz="1050" dirty="0">
                <a:solidFill>
                  <a:srgbClr val="1F4E79"/>
                </a:solidFill>
                <a:latin typeface="Arial"/>
                <a:cs typeface="Arial"/>
              </a:rPr>
              <a:t>.   It would be very difficult for children and young people to exercise their other rights without having the right to be heard.</a:t>
            </a:r>
          </a:p>
          <a:p>
            <a:r>
              <a:rPr lang="en-GB" sz="800" dirty="0">
                <a:latin typeface="Arial"/>
                <a:cs typeface="Arial"/>
              </a:rPr>
              <a:t>(Children’s Rights in Wales and Save the Children, no date)</a:t>
            </a:r>
          </a:p>
          <a:p>
            <a:endParaRPr lang="en-GB" sz="1100" dirty="0">
              <a:latin typeface="Arial"/>
              <a:cs typeface="Arial"/>
            </a:endParaRPr>
          </a:p>
          <a:p>
            <a:endParaRPr lang="en-GB" sz="1100" dirty="0">
              <a:latin typeface="Arial"/>
              <a:cs typeface="Arial"/>
            </a:endParaRPr>
          </a:p>
        </p:txBody>
      </p:sp>
      <p:sp>
        <p:nvSpPr>
          <p:cNvPr id="10" name="TextBox 9">
            <a:extLst>
              <a:ext uri="{FF2B5EF4-FFF2-40B4-BE49-F238E27FC236}">
                <a16:creationId xmlns:a16="http://schemas.microsoft.com/office/drawing/2014/main" xmlns="" id="{E5126313-C55A-4B65-9F14-F50964854540}"/>
              </a:ext>
            </a:extLst>
          </p:cNvPr>
          <p:cNvSpPr txBox="1"/>
          <p:nvPr/>
        </p:nvSpPr>
        <p:spPr>
          <a:xfrm>
            <a:off x="6779419" y="3323783"/>
            <a:ext cx="1653532" cy="297004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dirty="0">
                <a:solidFill>
                  <a:srgbClr val="FF0000"/>
                </a:solidFill>
                <a:latin typeface="Arial"/>
                <a:cs typeface="Arial"/>
              </a:rPr>
              <a:t>Children’s Rights Legislation and Policy in Wales</a:t>
            </a:r>
          </a:p>
          <a:p>
            <a:endParaRPr lang="en-GB" sz="1100" b="1" dirty="0">
              <a:solidFill>
                <a:srgbClr val="FF0000"/>
              </a:solidFill>
              <a:latin typeface="Arial"/>
              <a:cs typeface="Arial"/>
            </a:endParaRPr>
          </a:p>
          <a:p>
            <a:r>
              <a:rPr lang="en-GB" sz="1050" dirty="0">
                <a:latin typeface="Arial"/>
                <a:cs typeface="Arial"/>
              </a:rPr>
              <a:t>Since devolution in 1999, Welsh Government has had a rights based approach to children and young people. In 2004 it incorporated the UNCRC into </a:t>
            </a:r>
            <a:r>
              <a:rPr lang="en-GB" sz="1050" b="1" dirty="0">
                <a:latin typeface="Arial"/>
                <a:cs typeface="Arial"/>
              </a:rPr>
              <a:t>Seven Core Aims</a:t>
            </a:r>
            <a:r>
              <a:rPr lang="en-GB" sz="1050" dirty="0">
                <a:latin typeface="Arial"/>
                <a:cs typeface="Arial"/>
              </a:rPr>
              <a:t> and when it comes to developing policy for children and young people it forms the national framework.</a:t>
            </a:r>
          </a:p>
        </p:txBody>
      </p:sp>
      <p:pic>
        <p:nvPicPr>
          <p:cNvPr id="11" name="Picture 11">
            <a:extLst>
              <a:ext uri="{FF2B5EF4-FFF2-40B4-BE49-F238E27FC236}">
                <a16:creationId xmlns:a16="http://schemas.microsoft.com/office/drawing/2014/main" xmlns="" id="{C70A996E-E953-457D-BF57-11DA2FA5CBAC}"/>
              </a:ext>
            </a:extLst>
          </p:cNvPr>
          <p:cNvPicPr>
            <a:picLocks noChangeAspect="1"/>
          </p:cNvPicPr>
          <p:nvPr/>
        </p:nvPicPr>
        <p:blipFill>
          <a:blip r:embed="rId2"/>
          <a:stretch>
            <a:fillRect/>
          </a:stretch>
        </p:blipFill>
        <p:spPr>
          <a:xfrm>
            <a:off x="8868658" y="2979738"/>
            <a:ext cx="2821692" cy="3430587"/>
          </a:xfrm>
          <a:prstGeom prst="rect">
            <a:avLst/>
          </a:prstGeom>
        </p:spPr>
      </p:pic>
      <p:sp>
        <p:nvSpPr>
          <p:cNvPr id="13" name="TextBox 12">
            <a:extLst>
              <a:ext uri="{FF2B5EF4-FFF2-40B4-BE49-F238E27FC236}">
                <a16:creationId xmlns:a16="http://schemas.microsoft.com/office/drawing/2014/main" xmlns="" id="{EFE66562-4020-4854-99AB-0466AF887462}"/>
              </a:ext>
            </a:extLst>
          </p:cNvPr>
          <p:cNvSpPr txBox="1"/>
          <p:nvPr/>
        </p:nvSpPr>
        <p:spPr>
          <a:xfrm>
            <a:off x="0" y="0"/>
            <a:ext cx="11936413" cy="118494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b="1" dirty="0">
                <a:solidFill>
                  <a:srgbClr val="FF0000"/>
                </a:solidFill>
                <a:effectLst>
                  <a:outerShdw blurRad="38100" dist="38100" dir="2700000" algn="tl">
                    <a:srgbClr val="000000">
                      <a:alpha val="43137"/>
                    </a:srgbClr>
                  </a:outerShdw>
                </a:effectLst>
                <a:latin typeface="Arial"/>
              </a:rPr>
              <a:t>CHILDREN'S RIGHTS</a:t>
            </a:r>
            <a:r>
              <a:rPr lang="en-US" dirty="0">
                <a:solidFill>
                  <a:srgbClr val="FF0000"/>
                </a:solidFill>
                <a:latin typeface="Arial"/>
              </a:rPr>
              <a:t>​   </a:t>
            </a:r>
            <a:r>
              <a:rPr lang="en-GB" sz="1200" b="1" dirty="0">
                <a:solidFill>
                  <a:srgbClr val="2E74B5"/>
                </a:solidFill>
                <a:latin typeface="Arial"/>
              </a:rPr>
              <a:t>Where it all began...</a:t>
            </a:r>
            <a:r>
              <a:rPr lang="en-US" sz="1200" dirty="0">
                <a:latin typeface="Arial"/>
              </a:rPr>
              <a:t>​</a:t>
            </a:r>
          </a:p>
          <a:p>
            <a:endParaRPr lang="en-GB" sz="1100" b="1" dirty="0">
              <a:solidFill>
                <a:srgbClr val="2E74B5"/>
              </a:solidFill>
              <a:latin typeface="Arial"/>
              <a:cs typeface="Arial"/>
            </a:endParaRPr>
          </a:p>
          <a:p>
            <a:r>
              <a:rPr lang="en-GB" sz="1050" dirty="0">
                <a:latin typeface="Arial"/>
              </a:rPr>
              <a:t>Although a relatively new concept, children's rights have been discussed since the 17</a:t>
            </a:r>
            <a:r>
              <a:rPr lang="en-GB" sz="1050" baseline="30000" dirty="0">
                <a:latin typeface="Arial"/>
              </a:rPr>
              <a:t>th</a:t>
            </a:r>
            <a:r>
              <a:rPr lang="en-GB" sz="1050" dirty="0">
                <a:latin typeface="Arial"/>
              </a:rPr>
              <a:t> Century with the inspiration for today's children's rights treaty, the </a:t>
            </a:r>
            <a:r>
              <a:rPr lang="en-GB" sz="1050" b="1" dirty="0">
                <a:latin typeface="Arial"/>
              </a:rPr>
              <a:t>United Nations Convention on the Rights of the Child</a:t>
            </a:r>
            <a:r>
              <a:rPr lang="en-GB" sz="1050" dirty="0">
                <a:latin typeface="Arial"/>
              </a:rPr>
              <a:t> (UNCRC) coming from </a:t>
            </a:r>
            <a:r>
              <a:rPr lang="en-GB" sz="1050" dirty="0" err="1">
                <a:latin typeface="Arial"/>
              </a:rPr>
              <a:t>Eglantyne</a:t>
            </a:r>
            <a:r>
              <a:rPr lang="en-GB" sz="1050" dirty="0">
                <a:latin typeface="Arial"/>
              </a:rPr>
              <a:t> Jebb, a British teacher and founding member of Save the Children. Her 1924 Declaration on the Rights of the Child was adopted by the League of Nations who subsequently became the United Nations who in 1989, following nearly 30 years of dedicated work by non-government organisations, adopted the UNCRC (Children’s Rights Wales, no date).</a:t>
            </a:r>
            <a:endParaRPr lang="en-GB" sz="1050" dirty="0">
              <a:latin typeface="Arial"/>
              <a:cs typeface="Arial"/>
            </a:endParaRPr>
          </a:p>
        </p:txBody>
      </p:sp>
      <p:sp>
        <p:nvSpPr>
          <p:cNvPr id="9" name="TextBox 8">
            <a:extLst>
              <a:ext uri="{FF2B5EF4-FFF2-40B4-BE49-F238E27FC236}">
                <a16:creationId xmlns:a16="http://schemas.microsoft.com/office/drawing/2014/main" xmlns="" id="{797A3A74-1F05-4150-AF24-6F9B7FB3BAE6}"/>
              </a:ext>
            </a:extLst>
          </p:cNvPr>
          <p:cNvSpPr txBox="1"/>
          <p:nvPr/>
        </p:nvSpPr>
        <p:spPr>
          <a:xfrm>
            <a:off x="-85725" y="1178943"/>
            <a:ext cx="2743200" cy="220060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sz="1100" b="1" u="none" strike="noStrike" dirty="0">
                <a:solidFill>
                  <a:srgbClr val="4472C4"/>
                </a:solidFill>
                <a:latin typeface="Arial"/>
              </a:rPr>
              <a:t>What is it all about?</a:t>
            </a:r>
            <a:endParaRPr lang="en-US" sz="1050" dirty="0">
              <a:solidFill>
                <a:srgbClr val="000000"/>
              </a:solidFill>
              <a:latin typeface="Calibri"/>
            </a:endParaRPr>
          </a:p>
          <a:p>
            <a:pPr algn="ctr"/>
            <a:endParaRPr lang="en-GB" sz="1050" dirty="0">
              <a:solidFill>
                <a:srgbClr val="000000"/>
              </a:solidFill>
              <a:latin typeface="Arial"/>
            </a:endParaRPr>
          </a:p>
          <a:p>
            <a:pPr algn="ctr"/>
            <a:r>
              <a:rPr lang="en-GB" sz="1050" u="none" strike="noStrike" dirty="0">
                <a:solidFill>
                  <a:srgbClr val="000000"/>
                </a:solidFill>
                <a:latin typeface="Arial"/>
              </a:rPr>
              <a:t>Everybody has rights.  The UNCRC has the standing of an international law and provides children, as one of the more vulnerable groups in society, a unique and comprehensive list of human rights. In simplistic terms it provides children under the age of 18 with a commitment to respect, protect and fulfil all of their human rights – rights that they have to be happy, healthy and safe (Children’s Rights Wales, no date).</a:t>
            </a:r>
            <a:endParaRPr lang="en-US" sz="1050" dirty="0"/>
          </a:p>
        </p:txBody>
      </p:sp>
      <p:sp>
        <p:nvSpPr>
          <p:cNvPr id="3" name="TextBox 2">
            <a:extLst>
              <a:ext uri="{FF2B5EF4-FFF2-40B4-BE49-F238E27FC236}">
                <a16:creationId xmlns:a16="http://schemas.microsoft.com/office/drawing/2014/main" xmlns="" id="{BC56A56F-8507-47B2-8159-A04E4E7374DD}"/>
              </a:ext>
            </a:extLst>
          </p:cNvPr>
          <p:cNvSpPr txBox="1"/>
          <p:nvPr/>
        </p:nvSpPr>
        <p:spPr>
          <a:xfrm>
            <a:off x="9020176" y="2701792"/>
            <a:ext cx="2364476" cy="26161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100" b="1" dirty="0">
                <a:solidFill>
                  <a:srgbClr val="FF0000"/>
                </a:solidFill>
                <a:latin typeface="Arial"/>
                <a:cs typeface="Arial"/>
              </a:rPr>
              <a:t>Seven Core Aims</a:t>
            </a:r>
            <a:endParaRPr lang="en-US" dirty="0">
              <a:solidFill>
                <a:srgbClr val="FF0000"/>
              </a:solidFill>
            </a:endParaRPr>
          </a:p>
        </p:txBody>
      </p:sp>
      <p:sp>
        <p:nvSpPr>
          <p:cNvPr id="12" name="TextBox 11">
            <a:extLst>
              <a:ext uri="{FF2B5EF4-FFF2-40B4-BE49-F238E27FC236}">
                <a16:creationId xmlns:a16="http://schemas.microsoft.com/office/drawing/2014/main" xmlns="" id="{8564D8C3-CD50-42FC-A9A7-DBCA4044A101}"/>
              </a:ext>
            </a:extLst>
          </p:cNvPr>
          <p:cNvSpPr txBox="1"/>
          <p:nvPr/>
        </p:nvSpPr>
        <p:spPr>
          <a:xfrm>
            <a:off x="8868656" y="6401549"/>
            <a:ext cx="2743200" cy="24622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dirty="0">
                <a:latin typeface="Arial"/>
                <a:cs typeface="Arial"/>
              </a:rPr>
              <a:t>(Department for Education and Skills, 2015)</a:t>
            </a:r>
            <a:endParaRPr lang="en-US" sz="1000"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40000"/>
            <a:lumOff val="60000"/>
          </a:schemeClr>
        </a:solid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D2C66A14-C7AF-4E85-A216-97DB6C367CB9}"/>
              </a:ext>
            </a:extLst>
          </p:cNvPr>
          <p:cNvSpPr txBox="1"/>
          <p:nvPr/>
        </p:nvSpPr>
        <p:spPr>
          <a:xfrm>
            <a:off x="4533172" y="15875"/>
            <a:ext cx="7641366" cy="681725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solidFill>
                  <a:srgbClr val="2E74B5"/>
                </a:solidFill>
                <a:latin typeface="Arial"/>
              </a:rPr>
              <a:t>A Children’s Rights Approach to Education in Wales</a:t>
            </a:r>
            <a:r>
              <a:rPr lang="en-US" sz="1200" dirty="0">
                <a:solidFill>
                  <a:srgbClr val="2E74B5"/>
                </a:solidFill>
                <a:latin typeface="Arial"/>
                <a:cs typeface="Arial"/>
              </a:rPr>
              <a:t> </a:t>
            </a:r>
            <a:endParaRPr lang="en-US" dirty="0">
              <a:latin typeface="Calibri"/>
            </a:endParaRPr>
          </a:p>
          <a:p>
            <a:endParaRPr lang="en-GB" sz="1000" dirty="0">
              <a:latin typeface="Arial"/>
            </a:endParaRPr>
          </a:p>
          <a:p>
            <a:r>
              <a:rPr lang="en-GB" sz="1000" dirty="0">
                <a:latin typeface="Arial"/>
              </a:rPr>
              <a:t>The Children's Commissioner for Wales with expert advice from the Wales Observatory on Human Rights of Children and Young People has developed a Children’s Rights Approach to education.</a:t>
            </a:r>
            <a:r>
              <a:rPr lang="en-GB" sz="1000" b="1" dirty="0">
                <a:latin typeface="Arial"/>
              </a:rPr>
              <a:t>  </a:t>
            </a:r>
            <a:r>
              <a:rPr lang="en-US" sz="1000" dirty="0">
                <a:latin typeface="Arial"/>
                <a:cs typeface="Arial"/>
              </a:rPr>
              <a:t> </a:t>
            </a:r>
            <a:endParaRPr lang="en-US" dirty="0"/>
          </a:p>
          <a:p>
            <a:r>
              <a:rPr lang="en-GB" sz="1000" dirty="0">
                <a:latin typeface="Arial"/>
              </a:rPr>
              <a:t>The Children’s Rights Approach provides a practical framework applicable across the educational sector ensuring that the UNCRC is placed at the centre of a child's educational journey governing everything from school planning and decision-making to teaching and policies and practice.</a:t>
            </a:r>
            <a:r>
              <a:rPr lang="en-US" sz="1000" dirty="0">
                <a:latin typeface="Arial"/>
                <a:cs typeface="Arial"/>
              </a:rPr>
              <a:t> </a:t>
            </a:r>
          </a:p>
          <a:p>
            <a:endParaRPr lang="en-US" sz="1000" dirty="0">
              <a:solidFill>
                <a:srgbClr val="000000"/>
              </a:solidFill>
              <a:latin typeface="Arial"/>
              <a:cs typeface="Arial"/>
            </a:endParaRPr>
          </a:p>
          <a:p>
            <a:r>
              <a:rPr lang="en-GB" sz="1000" dirty="0">
                <a:solidFill>
                  <a:srgbClr val="2E74B5"/>
                </a:solidFill>
                <a:latin typeface="Calibri Light"/>
              </a:rPr>
              <a:t> </a:t>
            </a:r>
            <a:r>
              <a:rPr lang="en-GB" sz="1000" b="1" dirty="0">
                <a:solidFill>
                  <a:srgbClr val="2E74B5"/>
                </a:solidFill>
                <a:latin typeface="Arial"/>
              </a:rPr>
              <a:t>The principles of a Children's Rights Approach:</a:t>
            </a:r>
            <a:r>
              <a:rPr lang="en-US" sz="1000" dirty="0">
                <a:solidFill>
                  <a:srgbClr val="2E74B5"/>
                </a:solidFill>
                <a:latin typeface="Arial"/>
                <a:cs typeface="Arial"/>
              </a:rPr>
              <a:t> </a:t>
            </a:r>
          </a:p>
          <a:p>
            <a:pPr>
              <a:buChar char="•"/>
            </a:pPr>
            <a:r>
              <a:rPr lang="en-GB" sz="1000" dirty="0">
                <a:solidFill>
                  <a:srgbClr val="000000"/>
                </a:solidFill>
                <a:latin typeface="Arial"/>
              </a:rPr>
              <a:t>Embedding children's rights</a:t>
            </a:r>
            <a:r>
              <a:rPr lang="en-US" sz="1000" dirty="0">
                <a:solidFill>
                  <a:srgbClr val="000000"/>
                </a:solidFill>
                <a:latin typeface="Arial"/>
                <a:cs typeface="Arial"/>
              </a:rPr>
              <a:t> </a:t>
            </a:r>
          </a:p>
          <a:p>
            <a:pPr>
              <a:buChar char="•"/>
            </a:pPr>
            <a:r>
              <a:rPr lang="en-GB" sz="1000" dirty="0">
                <a:latin typeface="Arial"/>
              </a:rPr>
              <a:t>Equality and Non-discrimination</a:t>
            </a:r>
            <a:r>
              <a:rPr lang="en-US" sz="1000" dirty="0">
                <a:latin typeface="Arial"/>
                <a:cs typeface="Arial"/>
              </a:rPr>
              <a:t> </a:t>
            </a:r>
          </a:p>
          <a:p>
            <a:pPr>
              <a:buChar char="•"/>
            </a:pPr>
            <a:r>
              <a:rPr lang="en-GB" sz="1000" dirty="0">
                <a:latin typeface="Arial"/>
              </a:rPr>
              <a:t>Empowering children</a:t>
            </a:r>
            <a:r>
              <a:rPr lang="en-US" sz="1000" dirty="0">
                <a:latin typeface="Arial"/>
                <a:cs typeface="Arial"/>
              </a:rPr>
              <a:t> </a:t>
            </a:r>
          </a:p>
          <a:p>
            <a:pPr>
              <a:buChar char="•"/>
            </a:pPr>
            <a:r>
              <a:rPr lang="en-GB" sz="1000" dirty="0">
                <a:latin typeface="Arial"/>
              </a:rPr>
              <a:t>Participation</a:t>
            </a:r>
            <a:r>
              <a:rPr lang="en-US" sz="1000" dirty="0">
                <a:latin typeface="Arial"/>
                <a:cs typeface="Arial"/>
              </a:rPr>
              <a:t> </a:t>
            </a:r>
          </a:p>
          <a:p>
            <a:pPr>
              <a:buChar char="•"/>
            </a:pPr>
            <a:r>
              <a:rPr lang="en-GB" sz="1000" dirty="0">
                <a:latin typeface="Arial"/>
              </a:rPr>
              <a:t>Accountability</a:t>
            </a:r>
            <a:r>
              <a:rPr lang="en-US" sz="1000" dirty="0">
                <a:latin typeface="Arial"/>
                <a:cs typeface="Arial"/>
              </a:rPr>
              <a:t> </a:t>
            </a:r>
            <a:endParaRPr lang="en-US" sz="1000" dirty="0">
              <a:solidFill>
                <a:srgbClr val="000000"/>
              </a:solidFill>
              <a:latin typeface="Arial"/>
            </a:endParaRPr>
          </a:p>
          <a:p>
            <a:pPr>
              <a:buChar char="•"/>
            </a:pPr>
            <a:endParaRPr lang="en-GB" sz="1200" b="1" dirty="0">
              <a:solidFill>
                <a:srgbClr val="2E74B5"/>
              </a:solidFill>
              <a:latin typeface="Arial"/>
            </a:endParaRPr>
          </a:p>
          <a:p>
            <a:r>
              <a:rPr lang="en-GB" sz="1200" b="1" dirty="0">
                <a:solidFill>
                  <a:srgbClr val="2E74B5"/>
                </a:solidFill>
                <a:latin typeface="Arial"/>
              </a:rPr>
              <a:t>The importance of a Children's Rights Approach in Wales?</a:t>
            </a:r>
            <a:r>
              <a:rPr lang="en-US" sz="1200" dirty="0">
                <a:solidFill>
                  <a:srgbClr val="2E74B5"/>
                </a:solidFill>
                <a:latin typeface="Arial"/>
                <a:cs typeface="Arial"/>
              </a:rPr>
              <a:t> </a:t>
            </a:r>
            <a:endParaRPr lang="en-US" dirty="0">
              <a:latin typeface="Calibri"/>
            </a:endParaRPr>
          </a:p>
          <a:p>
            <a:endParaRPr lang="en-GB" sz="1000" dirty="0">
              <a:latin typeface="Arial"/>
            </a:endParaRPr>
          </a:p>
          <a:p>
            <a:r>
              <a:rPr lang="en-GB" sz="1000" dirty="0">
                <a:latin typeface="Arial"/>
              </a:rPr>
              <a:t>Children benefit when their human rights are invested in. Having their voices heard, being able to participate and make decisions in their educational setting enables them, as individuals, to feel valued, happy and confident so empowering them to flourish and learn (Children's Commissioner for Wales, 2017).</a:t>
            </a:r>
            <a:r>
              <a:rPr lang="en-US" sz="1000" dirty="0">
                <a:latin typeface="Arial"/>
                <a:cs typeface="Arial"/>
              </a:rPr>
              <a:t> </a:t>
            </a:r>
            <a:endParaRPr lang="en-US" dirty="0">
              <a:latin typeface="Calibri"/>
              <a:cs typeface="Arial"/>
            </a:endParaRPr>
          </a:p>
          <a:p>
            <a:r>
              <a:rPr lang="en-GB" sz="1000" dirty="0">
                <a:latin typeface="Arial"/>
              </a:rPr>
              <a:t>The Welsh Government has demonstrated its commitment to a rights based approach by realising the UNCRC to underpin all policy and legislation in relation to children and young people.  However, it now needs to actualise </a:t>
            </a:r>
            <a:r>
              <a:rPr lang="en-GB" sz="1000" dirty="0">
                <a:solidFill>
                  <a:srgbClr val="2E74B5"/>
                </a:solidFill>
                <a:latin typeface="Arial"/>
              </a:rPr>
              <a:t>Article 42</a:t>
            </a:r>
            <a:r>
              <a:rPr lang="en-GB" sz="1000" dirty="0">
                <a:latin typeface="Arial"/>
              </a:rPr>
              <a:t>, ‘(Knowledge of rights) governments should make the convention known to adults and children. Adults should help children learn about their rights, too’ (UNICEF, no date), with those working in educational settings, and with children and young people, playing a vital role.</a:t>
            </a:r>
            <a:r>
              <a:rPr lang="en-US" sz="1000" dirty="0">
                <a:latin typeface="Arial"/>
                <a:cs typeface="Arial"/>
              </a:rPr>
              <a:t> </a:t>
            </a:r>
          </a:p>
          <a:p>
            <a:endParaRPr lang="en-US" sz="1000" dirty="0"/>
          </a:p>
          <a:p>
            <a:r>
              <a:rPr lang="en-GB" sz="1000" dirty="0">
                <a:latin typeface="Arial"/>
              </a:rPr>
              <a:t>In 2010 the Welsh Government introduced the Foundation Phase Framework which was developed using the Seven Core Aims and so integrated the UNCRC into the curriculum for three to seven-year olds in Wales.  The ethos of the Foundation Phase is for 'children to learn through first-hand experiential activities with the serious business of 'play' providing the vehicle' (Department for Education and Skills, 2015).  </a:t>
            </a:r>
            <a:endParaRPr lang="en-GB" sz="1000" dirty="0">
              <a:latin typeface="Arial"/>
              <a:cs typeface="Arial"/>
            </a:endParaRPr>
          </a:p>
          <a:p>
            <a:endParaRPr lang="en-US" sz="1000" dirty="0"/>
          </a:p>
          <a:p>
            <a:r>
              <a:rPr lang="en-GB" sz="1000" dirty="0">
                <a:latin typeface="Arial"/>
              </a:rPr>
              <a:t>The Foundation Phase Framework allows for a child experiencing barriers to experiential play and participation attributable to sensory communication difficulties to express themselves, acquire new skills and develop and learn at their own unique pace.  It acknowledges </a:t>
            </a:r>
            <a:r>
              <a:rPr lang="en-GB" sz="1000" dirty="0">
                <a:solidFill>
                  <a:srgbClr val="2E74B5"/>
                </a:solidFill>
                <a:latin typeface="Arial"/>
              </a:rPr>
              <a:t>article 3</a:t>
            </a:r>
            <a:r>
              <a:rPr lang="en-GB" sz="1000" dirty="0">
                <a:latin typeface="Arial"/>
              </a:rPr>
              <a:t> (the best interests of the child must be the primary focus in all decisions and action (</a:t>
            </a:r>
            <a:r>
              <a:rPr lang="en-GB" sz="1000" dirty="0" err="1">
                <a:latin typeface="Arial"/>
              </a:rPr>
              <a:t>unicef</a:t>
            </a:r>
            <a:r>
              <a:rPr lang="en-GB" sz="1000" dirty="0">
                <a:latin typeface="Arial"/>
              </a:rPr>
              <a:t>, no date)) by planning a curriculum that is appropriate to a child's developmental needs identifying the skills, and if necessary additional support, they require to grow and become confident learners so in turn implementing </a:t>
            </a:r>
            <a:r>
              <a:rPr lang="en-GB" sz="1000" dirty="0">
                <a:solidFill>
                  <a:srgbClr val="2E74B5"/>
                </a:solidFill>
                <a:latin typeface="Arial"/>
              </a:rPr>
              <a:t>articles 28 </a:t>
            </a:r>
            <a:r>
              <a:rPr lang="en-GB" sz="1000" dirty="0">
                <a:latin typeface="Arial"/>
              </a:rPr>
              <a:t>(every child has a right to an education).</a:t>
            </a:r>
            <a:r>
              <a:rPr lang="en-US" sz="1000" dirty="0">
                <a:latin typeface="Arial"/>
                <a:cs typeface="Arial"/>
              </a:rPr>
              <a:t> </a:t>
            </a:r>
          </a:p>
          <a:p>
            <a:r>
              <a:rPr lang="en-GB" sz="1000" dirty="0">
                <a:latin typeface="Arial"/>
              </a:rPr>
              <a:t>An individually, carefully considered curriculum will allow for a child to be involved in their own learning so realising </a:t>
            </a:r>
            <a:r>
              <a:rPr lang="en-GB" sz="1000" dirty="0">
                <a:solidFill>
                  <a:srgbClr val="2E74B5"/>
                </a:solidFill>
                <a:latin typeface="Arial"/>
              </a:rPr>
              <a:t>article 12 </a:t>
            </a:r>
            <a:r>
              <a:rPr lang="en-GB" sz="1000" dirty="0">
                <a:latin typeface="Arial"/>
              </a:rPr>
              <a:t>(children have a right to express their views, feelings and wishes, and to have them taken considered and taken seriously).</a:t>
            </a:r>
            <a:r>
              <a:rPr lang="en-US" sz="1000" dirty="0">
                <a:latin typeface="Arial"/>
                <a:cs typeface="Arial"/>
              </a:rPr>
              <a:t> </a:t>
            </a:r>
          </a:p>
          <a:p>
            <a:endParaRPr lang="en-US" sz="1000" dirty="0">
              <a:latin typeface="Arial"/>
              <a:cs typeface="Arial"/>
            </a:endParaRPr>
          </a:p>
          <a:p>
            <a:r>
              <a:rPr lang="en-GB" sz="1000" dirty="0">
                <a:latin typeface="Arial"/>
              </a:rPr>
              <a:t>The Foundation Phase as previously stated recognises the importance of play integrating </a:t>
            </a:r>
            <a:r>
              <a:rPr lang="en-GB" sz="1000" dirty="0">
                <a:solidFill>
                  <a:srgbClr val="2E74B5"/>
                </a:solidFill>
                <a:latin typeface="Arial"/>
              </a:rPr>
              <a:t>article 31</a:t>
            </a:r>
            <a:r>
              <a:rPr lang="en-GB" sz="1000" dirty="0">
                <a:latin typeface="Arial"/>
              </a:rPr>
              <a:t> (children have the right to play and take part in recreational activities) and allows for a child to acquire skills at different rates and develop at their own unique, individual pace integrating </a:t>
            </a:r>
            <a:r>
              <a:rPr lang="en-GB" sz="1000" dirty="0">
                <a:solidFill>
                  <a:srgbClr val="2E74B5"/>
                </a:solidFill>
                <a:latin typeface="Arial"/>
              </a:rPr>
              <a:t>article 2 </a:t>
            </a:r>
            <a:r>
              <a:rPr lang="en-GB" sz="1000" dirty="0">
                <a:latin typeface="Arial"/>
              </a:rPr>
              <a:t>(non-discrimination, no child should be treated unfairly on any basis even if they have a disability).  </a:t>
            </a:r>
            <a:r>
              <a:rPr lang="en-US" sz="1000" dirty="0">
                <a:latin typeface="Arial"/>
                <a:cs typeface="Arial"/>
              </a:rPr>
              <a:t> </a:t>
            </a:r>
          </a:p>
          <a:p>
            <a:endParaRPr lang="en-US" sz="1100" dirty="0">
              <a:latin typeface="Arial"/>
              <a:cs typeface="Arial"/>
            </a:endParaRPr>
          </a:p>
        </p:txBody>
      </p:sp>
      <p:sp>
        <p:nvSpPr>
          <p:cNvPr id="3" name="TextBox 2">
            <a:extLst>
              <a:ext uri="{FF2B5EF4-FFF2-40B4-BE49-F238E27FC236}">
                <a16:creationId xmlns:a16="http://schemas.microsoft.com/office/drawing/2014/main" xmlns="" id="{2F2F8793-EEE7-46F9-B39E-F673E3C86DF7}"/>
              </a:ext>
            </a:extLst>
          </p:cNvPr>
          <p:cNvSpPr txBox="1"/>
          <p:nvPr/>
        </p:nvSpPr>
        <p:spPr>
          <a:xfrm>
            <a:off x="846541" y="101600"/>
            <a:ext cx="2743200" cy="348557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50" dirty="0">
                <a:latin typeface="Arial"/>
                <a:cs typeface="Arial"/>
              </a:rPr>
              <a:t>The Welsh Government has continued to build upon and strengthen its commitment to the UNCRC with the following legislation and policy:</a:t>
            </a:r>
            <a:endParaRPr lang="en-US" sz="1050" dirty="0">
              <a:latin typeface="Arial"/>
              <a:cs typeface="Arial"/>
            </a:endParaRPr>
          </a:p>
          <a:p>
            <a:r>
              <a:rPr lang="en-GB" sz="1050" b="1" dirty="0">
                <a:latin typeface="Arial"/>
                <a:cs typeface="Arial"/>
              </a:rPr>
              <a:t>Rights of Children and Young Persons (Wales) Measure 2011 – </a:t>
            </a:r>
            <a:r>
              <a:rPr lang="en-GB" sz="1050" dirty="0">
                <a:latin typeface="Arial"/>
                <a:cs typeface="Arial"/>
              </a:rPr>
              <a:t>ensures that ministers take decisions with the best interests of children in mind and give due regard to children’s rights. </a:t>
            </a:r>
            <a:endParaRPr lang="en-US" sz="1050" dirty="0">
              <a:latin typeface="Arial"/>
              <a:cs typeface="Arial"/>
            </a:endParaRPr>
          </a:p>
          <a:p>
            <a:r>
              <a:rPr lang="en-GB" sz="1050" b="1" dirty="0">
                <a:latin typeface="Arial"/>
                <a:cs typeface="Arial"/>
              </a:rPr>
              <a:t>Social Services and Well-being Act 2014 </a:t>
            </a:r>
            <a:r>
              <a:rPr lang="en-GB" sz="1050" dirty="0">
                <a:latin typeface="Arial"/>
                <a:cs typeface="Arial"/>
              </a:rPr>
              <a:t>and</a:t>
            </a:r>
            <a:r>
              <a:rPr lang="en-GB" sz="1050" b="1" dirty="0">
                <a:latin typeface="Arial"/>
                <a:cs typeface="Arial"/>
              </a:rPr>
              <a:t> Well-being of Future Generations (Wales) Act 2015 – </a:t>
            </a:r>
            <a:r>
              <a:rPr lang="en-GB" sz="1050" dirty="0">
                <a:latin typeface="Arial"/>
                <a:cs typeface="Arial"/>
              </a:rPr>
              <a:t>placing duties on public authorities that are responsible for the fulfilment of children’s rights.</a:t>
            </a:r>
            <a:endParaRPr lang="en-US" sz="1050" dirty="0">
              <a:latin typeface="Arial"/>
              <a:cs typeface="Arial"/>
            </a:endParaRPr>
          </a:p>
          <a:p>
            <a:r>
              <a:rPr lang="en-GB" sz="1050" dirty="0">
                <a:latin typeface="Arial"/>
                <a:cs typeface="Arial"/>
              </a:rPr>
              <a:t>In 2016 the </a:t>
            </a:r>
            <a:r>
              <a:rPr lang="en-GB" sz="1050" b="1" dirty="0">
                <a:latin typeface="Arial"/>
                <a:cs typeface="Arial"/>
              </a:rPr>
              <a:t>National Participation Standards </a:t>
            </a:r>
            <a:r>
              <a:rPr lang="en-GB" sz="1050" dirty="0">
                <a:latin typeface="Arial"/>
                <a:cs typeface="Arial"/>
              </a:rPr>
              <a:t>were updated by </a:t>
            </a:r>
            <a:r>
              <a:rPr lang="en-GB" sz="1050" b="1" dirty="0">
                <a:latin typeface="Arial"/>
                <a:cs typeface="Arial"/>
              </a:rPr>
              <a:t>Children in Wales.  </a:t>
            </a:r>
            <a:r>
              <a:rPr lang="en-GB" sz="1050" dirty="0">
                <a:latin typeface="Arial"/>
                <a:cs typeface="Arial"/>
              </a:rPr>
              <a:t>By having regard for Article 12 of the UNCRC</a:t>
            </a:r>
            <a:r>
              <a:rPr lang="en-GB" sz="1050" b="1" dirty="0">
                <a:latin typeface="Arial"/>
                <a:cs typeface="Arial"/>
              </a:rPr>
              <a:t>, </a:t>
            </a:r>
            <a:r>
              <a:rPr lang="en-GB" sz="1050" dirty="0">
                <a:latin typeface="Arial"/>
                <a:cs typeface="Arial"/>
              </a:rPr>
              <a:t>the Standards provide a guide on how to listen and respond to the voices of children and young people.</a:t>
            </a:r>
            <a:endParaRPr lang="en-US" sz="1050" dirty="0">
              <a:latin typeface="Arial"/>
              <a:cs typeface="Arial"/>
            </a:endParaRPr>
          </a:p>
          <a:p>
            <a:pPr algn="ctr"/>
            <a:endParaRPr lang="en-US" sz="1050" dirty="0">
              <a:latin typeface="Arial"/>
              <a:cs typeface="Arial"/>
            </a:endParaRPr>
          </a:p>
        </p:txBody>
      </p:sp>
      <p:sp>
        <p:nvSpPr>
          <p:cNvPr id="4" name="TextBox 3">
            <a:extLst>
              <a:ext uri="{FF2B5EF4-FFF2-40B4-BE49-F238E27FC236}">
                <a16:creationId xmlns:a16="http://schemas.microsoft.com/office/drawing/2014/main" xmlns="" id="{62F01C84-A86A-4BC8-B28D-5BA18126078C}"/>
              </a:ext>
            </a:extLst>
          </p:cNvPr>
          <p:cNvSpPr txBox="1"/>
          <p:nvPr/>
        </p:nvSpPr>
        <p:spPr>
          <a:xfrm>
            <a:off x="371475" y="3838575"/>
            <a:ext cx="2743200" cy="457200"/>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dirty="0"/>
              <a:t>Click to add text</a:t>
            </a:r>
          </a:p>
        </p:txBody>
      </p:sp>
      <p:pic>
        <p:nvPicPr>
          <p:cNvPr id="5" name="Picture 8">
            <a:extLst>
              <a:ext uri="{FF2B5EF4-FFF2-40B4-BE49-F238E27FC236}">
                <a16:creationId xmlns:a16="http://schemas.microsoft.com/office/drawing/2014/main" xmlns="" id="{CBBCD28D-7B02-413E-A8FA-CF0FA03E2CF1}"/>
              </a:ext>
            </a:extLst>
          </p:cNvPr>
          <p:cNvPicPr>
            <a:picLocks noChangeAspect="1"/>
          </p:cNvPicPr>
          <p:nvPr/>
        </p:nvPicPr>
        <p:blipFill>
          <a:blip r:embed="rId2"/>
          <a:stretch>
            <a:fillRect/>
          </a:stretch>
        </p:blipFill>
        <p:spPr>
          <a:xfrm>
            <a:off x="161925" y="3587171"/>
            <a:ext cx="4112433" cy="2832680"/>
          </a:xfrm>
          <a:prstGeom prst="rect">
            <a:avLst/>
          </a:prstGeom>
        </p:spPr>
      </p:pic>
      <p:sp>
        <p:nvSpPr>
          <p:cNvPr id="6" name="TextBox 5">
            <a:extLst>
              <a:ext uri="{FF2B5EF4-FFF2-40B4-BE49-F238E27FC236}">
                <a16:creationId xmlns:a16="http://schemas.microsoft.com/office/drawing/2014/main" xmlns="" id="{8564D8C3-CD50-42FC-A9A7-DBCA4044A101}"/>
              </a:ext>
            </a:extLst>
          </p:cNvPr>
          <p:cNvSpPr txBox="1"/>
          <p:nvPr/>
        </p:nvSpPr>
        <p:spPr>
          <a:xfrm>
            <a:off x="846541" y="6419851"/>
            <a:ext cx="2743200" cy="24622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US" sz="1000" dirty="0">
                <a:latin typeface="Arial"/>
                <a:cs typeface="Arial"/>
              </a:rPr>
              <a:t>(Department for Education and Skills, 2015)</a:t>
            </a:r>
            <a:endParaRPr lang="en-US" sz="1000" dirty="0"/>
          </a:p>
        </p:txBody>
      </p:sp>
    </p:spTree>
    <p:extLst>
      <p:ext uri="{BB962C8B-B14F-4D97-AF65-F5344CB8AC3E}">
        <p14:creationId xmlns:p14="http://schemas.microsoft.com/office/powerpoint/2010/main" val="227224446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182B4C70-2F7A-4C0C-AA2B-6D7BF91E9142}"/>
              </a:ext>
            </a:extLst>
          </p:cNvPr>
          <p:cNvSpPr txBox="1"/>
          <p:nvPr/>
        </p:nvSpPr>
        <p:spPr>
          <a:xfrm>
            <a:off x="2344824" y="361950"/>
            <a:ext cx="6096000" cy="6186309"/>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latin typeface="Arial"/>
                <a:cs typeface="Segoe UI"/>
              </a:rPr>
              <a:t>REFERENCES</a:t>
            </a:r>
            <a:r>
              <a:rPr lang="en-US" sz="1200" dirty="0">
                <a:latin typeface="Arial"/>
                <a:cs typeface="Arial"/>
              </a:rPr>
              <a:t> </a:t>
            </a:r>
          </a:p>
          <a:p>
            <a:endParaRPr lang="en-US" sz="1200">
              <a:latin typeface="Arial"/>
              <a:cs typeface="Arial"/>
            </a:endParaRPr>
          </a:p>
          <a:p>
            <a:r>
              <a:rPr lang="en-GB" sz="1200" dirty="0">
                <a:latin typeface="Arial"/>
                <a:cs typeface="Segoe UI"/>
              </a:rPr>
              <a:t>Children's Commissioner for Wales. (2017) 'A Children's Rights Approach for Education in Wales' </a:t>
            </a:r>
            <a:r>
              <a:rPr lang="en-US" sz="1200" dirty="0">
                <a:latin typeface="Arial"/>
                <a:cs typeface="Arial"/>
              </a:rPr>
              <a:t> </a:t>
            </a:r>
          </a:p>
          <a:p>
            <a:r>
              <a:rPr lang="en-GB" sz="1200" dirty="0">
                <a:solidFill>
                  <a:srgbClr val="0000FF"/>
                </a:solidFill>
                <a:latin typeface="Arial"/>
                <a:cs typeface="Segoe UI"/>
                <a:hlinkClick r:id="rId2"/>
              </a:rPr>
              <a:t>https://childcomwales.org.uk/wp-content/uploads/2017/05/The-Right-Way-Education.pdf</a:t>
            </a:r>
            <a:r>
              <a:rPr lang="en-GB" sz="1200" dirty="0">
                <a:latin typeface="Arial"/>
                <a:cs typeface="Segoe UI"/>
              </a:rPr>
              <a:t> [Accessed 22</a:t>
            </a:r>
            <a:r>
              <a:rPr lang="en-GB" sz="950" baseline="30000" dirty="0">
                <a:latin typeface="Arial"/>
                <a:cs typeface="Segoe UI"/>
              </a:rPr>
              <a:t>nd</a:t>
            </a:r>
            <a:r>
              <a:rPr lang="en-GB" sz="1200" dirty="0">
                <a:latin typeface="Arial"/>
                <a:cs typeface="Segoe UI"/>
              </a:rPr>
              <a:t> November 2017]</a:t>
            </a:r>
            <a:r>
              <a:rPr lang="en-US" sz="1200" dirty="0">
                <a:latin typeface="Arial"/>
                <a:cs typeface="Arial"/>
              </a:rPr>
              <a:t> </a:t>
            </a:r>
          </a:p>
          <a:p>
            <a:endParaRPr lang="en-US" sz="1200">
              <a:latin typeface="Arial"/>
              <a:cs typeface="Arial"/>
            </a:endParaRPr>
          </a:p>
          <a:p>
            <a:pPr algn="just"/>
            <a:r>
              <a:rPr lang="en-GB" sz="1200" dirty="0">
                <a:latin typeface="Arial"/>
                <a:cs typeface="Segoe UI"/>
              </a:rPr>
              <a:t>Children's Rights Alliance (2008) 'Milestones in the history of the UN Convention on the Rights of the Child (UNCRC) </a:t>
            </a:r>
            <a:r>
              <a:rPr lang="en-GB" sz="1200" dirty="0">
                <a:solidFill>
                  <a:srgbClr val="0000FF"/>
                </a:solidFill>
                <a:latin typeface="Arial"/>
                <a:cs typeface="Segoe UI"/>
                <a:hlinkClick r:id="rId3"/>
              </a:rPr>
              <a:t>https://www.childrensrights.ie/resources/information-sheet-history-un-convention-rights-child</a:t>
            </a:r>
            <a:r>
              <a:rPr lang="en-US" sz="1200" dirty="0">
                <a:latin typeface="Arial"/>
                <a:cs typeface="Arial"/>
              </a:rPr>
              <a:t> </a:t>
            </a:r>
          </a:p>
          <a:p>
            <a:pPr algn="just"/>
            <a:endParaRPr lang="en-US" sz="1200">
              <a:latin typeface="Arial"/>
              <a:cs typeface="Arial"/>
            </a:endParaRPr>
          </a:p>
          <a:p>
            <a:pPr algn="just"/>
            <a:r>
              <a:rPr lang="en-GB" sz="1200" dirty="0">
                <a:latin typeface="Arial"/>
                <a:cs typeface="Segoe UI"/>
              </a:rPr>
              <a:t>Children's Rights Wales. (no date) 'United Nations Convention on Rights of the Child' </a:t>
            </a:r>
            <a:r>
              <a:rPr lang="en-GB" sz="1200" dirty="0">
                <a:solidFill>
                  <a:srgbClr val="0000FF"/>
                </a:solidFill>
                <a:latin typeface="Arial"/>
                <a:cs typeface="Segoe UI"/>
                <a:hlinkClick r:id="rId4"/>
              </a:rPr>
              <a:t>https://www.childrensrightswales.org.uk</a:t>
            </a:r>
            <a:r>
              <a:rPr lang="en-US" sz="1200" dirty="0">
                <a:latin typeface="Arial"/>
                <a:cs typeface="Arial"/>
              </a:rPr>
              <a:t> </a:t>
            </a:r>
          </a:p>
          <a:p>
            <a:endParaRPr lang="en-US" sz="1200">
              <a:latin typeface="Arial"/>
              <a:cs typeface="Arial"/>
            </a:endParaRPr>
          </a:p>
          <a:p>
            <a:r>
              <a:rPr lang="en-GB" sz="1200" dirty="0">
                <a:latin typeface="Arial"/>
                <a:cs typeface="Segoe UI"/>
              </a:rPr>
              <a:t>Children's Rights Wales. (no date) 'UNCRC e-learning package' </a:t>
            </a:r>
            <a:r>
              <a:rPr lang="en-GB" sz="1200" dirty="0">
                <a:solidFill>
                  <a:srgbClr val="0000FF"/>
                </a:solidFill>
                <a:latin typeface="Arial"/>
                <a:cs typeface="Segoe UI"/>
                <a:hlinkClick r:id="rId5"/>
              </a:rPr>
              <a:t>https://childrensrights.wales/index.php/training-materials/uncrc-e-learning-package</a:t>
            </a:r>
            <a:r>
              <a:rPr lang="en-GB" sz="1200" dirty="0">
                <a:latin typeface="Arial"/>
                <a:cs typeface="Segoe UI"/>
              </a:rPr>
              <a:t> [Accessed 28</a:t>
            </a:r>
            <a:r>
              <a:rPr lang="en-GB" sz="950" baseline="30000" dirty="0">
                <a:latin typeface="Arial"/>
                <a:cs typeface="Segoe UI"/>
              </a:rPr>
              <a:t>th</a:t>
            </a:r>
            <a:r>
              <a:rPr lang="en-GB" sz="1200" dirty="0">
                <a:latin typeface="Arial"/>
                <a:cs typeface="Segoe UI"/>
              </a:rPr>
              <a:t> November 2017]</a:t>
            </a:r>
            <a:r>
              <a:rPr lang="en-US" sz="1200" dirty="0">
                <a:latin typeface="Arial"/>
                <a:cs typeface="Arial"/>
              </a:rPr>
              <a:t> </a:t>
            </a:r>
          </a:p>
          <a:p>
            <a:r>
              <a:rPr lang="en-GB" sz="1200" dirty="0">
                <a:latin typeface="Arial"/>
                <a:cs typeface="Segoe UI"/>
              </a:rPr>
              <a:t> </a:t>
            </a:r>
            <a:r>
              <a:rPr lang="en-US" sz="1200" dirty="0">
                <a:latin typeface="Arial"/>
                <a:cs typeface="Arial"/>
              </a:rPr>
              <a:t> </a:t>
            </a:r>
          </a:p>
          <a:p>
            <a:r>
              <a:rPr lang="en-GB" sz="1200" dirty="0">
                <a:latin typeface="Arial"/>
                <a:cs typeface="Segoe UI"/>
              </a:rPr>
              <a:t>Department for Education and Skills. (2017) </a:t>
            </a:r>
            <a:r>
              <a:rPr lang="en-GB" sz="1200" i="1" dirty="0">
                <a:latin typeface="Arial"/>
                <a:cs typeface="Segoe UI"/>
              </a:rPr>
              <a:t>Foundation Phase Profile Handbook. </a:t>
            </a:r>
            <a:r>
              <a:rPr lang="en-GB" sz="1200" dirty="0">
                <a:latin typeface="Arial"/>
                <a:cs typeface="Segoe UI"/>
              </a:rPr>
              <a:t>Cardiff: Welsh Government. [On-line]. Available at </a:t>
            </a:r>
            <a:r>
              <a:rPr lang="en-GB" sz="1200" dirty="0">
                <a:solidFill>
                  <a:srgbClr val="0563C1"/>
                </a:solidFill>
                <a:latin typeface="Arial"/>
                <a:cs typeface="Segoe UI"/>
                <a:hlinkClick r:id="rId6"/>
              </a:rPr>
              <a:t>http://gov.wales/topics/educationandskills/foundation-phase/foundation-phase-profile/?lang=en</a:t>
            </a:r>
            <a:r>
              <a:rPr lang="en-GB" sz="1200" dirty="0">
                <a:solidFill>
                  <a:srgbClr val="0000FF"/>
                </a:solidFill>
                <a:latin typeface="Arial"/>
                <a:cs typeface="Segoe UI"/>
                <a:hlinkClick r:id="rId6"/>
              </a:rPr>
              <a:t> </a:t>
            </a:r>
            <a:r>
              <a:rPr lang="en-US" sz="1200" dirty="0">
                <a:latin typeface="Arial"/>
                <a:cs typeface="Arial"/>
              </a:rPr>
              <a:t> </a:t>
            </a:r>
          </a:p>
          <a:p>
            <a:endParaRPr lang="en-US" sz="1200">
              <a:latin typeface="Arial"/>
              <a:cs typeface="Arial"/>
            </a:endParaRPr>
          </a:p>
          <a:p>
            <a:r>
              <a:rPr lang="en-GB" sz="1200" dirty="0">
                <a:latin typeface="Arial"/>
                <a:cs typeface="Segoe UI"/>
              </a:rPr>
              <a:t>Department for Education and Skills. (2015) </a:t>
            </a:r>
            <a:r>
              <a:rPr lang="en-GB" sz="1200" i="1" dirty="0">
                <a:latin typeface="Arial"/>
                <a:cs typeface="Segoe UI"/>
              </a:rPr>
              <a:t>Curriculum for Wales: Foundation Phase Framework. </a:t>
            </a:r>
            <a:r>
              <a:rPr lang="en-GB" sz="1200" dirty="0">
                <a:latin typeface="Arial"/>
                <a:cs typeface="Segoe UI"/>
              </a:rPr>
              <a:t>Cardiff. Welsh Government. [On-line]. Available at </a:t>
            </a:r>
            <a:r>
              <a:rPr lang="en-GB" sz="1200" dirty="0">
                <a:solidFill>
                  <a:srgbClr val="0000FF"/>
                </a:solidFill>
                <a:latin typeface="Arial"/>
                <a:cs typeface="Segoe UI"/>
                <a:hlinkClick r:id="rId7"/>
              </a:rPr>
              <a:t>http://gov.wales/topics/educationandskills/earlyyearshome/foundation-phase/?lang=en</a:t>
            </a:r>
            <a:r>
              <a:rPr lang="en-US" sz="1200" dirty="0">
                <a:latin typeface="Arial"/>
                <a:cs typeface="Arial"/>
              </a:rPr>
              <a:t> </a:t>
            </a:r>
          </a:p>
          <a:p>
            <a:endParaRPr lang="en-US" sz="1200">
              <a:latin typeface="Arial"/>
              <a:cs typeface="Arial"/>
            </a:endParaRPr>
          </a:p>
          <a:p>
            <a:r>
              <a:rPr lang="en-GB" sz="1200" dirty="0">
                <a:solidFill>
                  <a:srgbClr val="000000"/>
                </a:solidFill>
                <a:latin typeface="Arial"/>
                <a:cs typeface="Arial"/>
              </a:rPr>
              <a:t>Department for Education and Skills. (2015) </a:t>
            </a:r>
            <a:r>
              <a:rPr lang="en-GB" sz="1200" i="1" dirty="0">
                <a:solidFill>
                  <a:srgbClr val="000000"/>
                </a:solidFill>
                <a:latin typeface="Arial"/>
                <a:cs typeface="Arial"/>
              </a:rPr>
              <a:t>Draft Additional Learning Needs Code. </a:t>
            </a:r>
            <a:r>
              <a:rPr lang="en-GB" sz="1200" dirty="0">
                <a:solidFill>
                  <a:srgbClr val="000000"/>
                </a:solidFill>
                <a:latin typeface="Arial"/>
                <a:cs typeface="Arial"/>
              </a:rPr>
              <a:t> Cardiff. Welsh Government. [On-line]</a:t>
            </a:r>
            <a:r>
              <a:rPr lang="en-GB" sz="1200" dirty="0">
                <a:solidFill>
                  <a:srgbClr val="2F5496"/>
                </a:solidFill>
                <a:latin typeface="Arial"/>
                <a:cs typeface="Arial"/>
              </a:rPr>
              <a:t> </a:t>
            </a:r>
            <a:r>
              <a:rPr lang="en-GB" sz="1200" u="sng" dirty="0">
                <a:solidFill>
                  <a:srgbClr val="2F5496"/>
                </a:solidFill>
                <a:latin typeface="Arial"/>
                <a:cs typeface="Arial"/>
              </a:rPr>
              <a:t>http://www.senedd.assembly.wales/documents/s59527/Draft%20Additional%20Learning%20Needs%20Code%20February%202017.pdf Draft Additional Learning Needs code</a:t>
            </a:r>
            <a:endParaRPr lang="en-GB" sz="1200" dirty="0">
              <a:solidFill>
                <a:srgbClr val="2F5496"/>
              </a:solidFill>
              <a:latin typeface="Arial"/>
              <a:cs typeface="Arial"/>
            </a:endParaRPr>
          </a:p>
        </p:txBody>
      </p:sp>
    </p:spTree>
    <p:extLst>
      <p:ext uri="{BB962C8B-B14F-4D97-AF65-F5344CB8AC3E}">
        <p14:creationId xmlns:p14="http://schemas.microsoft.com/office/powerpoint/2010/main" val="40535934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D35924E3-4543-43DF-B765-C72AD501C8DD}"/>
              </a:ext>
            </a:extLst>
          </p:cNvPr>
          <p:cNvSpPr txBox="1"/>
          <p:nvPr/>
        </p:nvSpPr>
        <p:spPr>
          <a:xfrm>
            <a:off x="2335292" y="514350"/>
            <a:ext cx="6096000" cy="5632311"/>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Segoe UI"/>
              </a:rPr>
              <a:t>Jaques, J. and </a:t>
            </a:r>
            <a:r>
              <a:rPr lang="en-GB" sz="1200" dirty="0" err="1">
                <a:latin typeface="Arial"/>
                <a:cs typeface="Segoe UI"/>
              </a:rPr>
              <a:t>MacKenzie</a:t>
            </a:r>
            <a:r>
              <a:rPr lang="en-GB" sz="1200" dirty="0">
                <a:latin typeface="Arial"/>
                <a:cs typeface="Segoe UI"/>
              </a:rPr>
              <a:t>, H. (no date) ‘Optimize Learning in Children with Autism by Teaching Self-Regulation Skill’ </a:t>
            </a:r>
            <a:r>
              <a:rPr lang="en-GB" sz="1200" i="1" dirty="0">
                <a:latin typeface="Arial"/>
                <a:cs typeface="Segoe UI"/>
              </a:rPr>
              <a:t>ASHA </a:t>
            </a:r>
            <a:r>
              <a:rPr lang="en-GB" sz="1200" i="1" dirty="0" err="1">
                <a:latin typeface="Arial"/>
                <a:cs typeface="Segoe UI"/>
              </a:rPr>
              <a:t>Conventio</a:t>
            </a:r>
            <a:r>
              <a:rPr lang="en-GB" sz="1200" i="1" dirty="0">
                <a:latin typeface="Arial"/>
                <a:cs typeface="Segoe UI"/>
              </a:rPr>
              <a:t>. </a:t>
            </a:r>
            <a:r>
              <a:rPr lang="en-GB" sz="1200" dirty="0">
                <a:latin typeface="Arial"/>
                <a:cs typeface="Segoe UI"/>
              </a:rPr>
              <a:t>San Diego, California, U.S.A (18</a:t>
            </a:r>
            <a:r>
              <a:rPr lang="en-GB" sz="950" baseline="30000" dirty="0">
                <a:latin typeface="Arial"/>
                <a:cs typeface="Segoe UI"/>
              </a:rPr>
              <a:t>th</a:t>
            </a:r>
            <a:r>
              <a:rPr lang="en-GB" sz="1200" dirty="0">
                <a:latin typeface="Arial"/>
                <a:cs typeface="Segoe UI"/>
              </a:rPr>
              <a:t> November) [On-line] Available at </a:t>
            </a:r>
            <a:r>
              <a:rPr lang="en-GB" sz="1200" dirty="0">
                <a:solidFill>
                  <a:srgbClr val="0000FF"/>
                </a:solidFill>
                <a:latin typeface="Arial"/>
                <a:cs typeface="Segoe UI"/>
                <a:hlinkClick r:id="rId2"/>
              </a:rPr>
              <a:t>https://www.asha.org/Events/convention/handouts/2011/MacKenzie-Jaques/</a:t>
            </a:r>
            <a:r>
              <a:rPr lang="en-GB" sz="1200" dirty="0">
                <a:latin typeface="Arial"/>
                <a:cs typeface="Segoe UI"/>
              </a:rPr>
              <a:t> [Accessed: 25</a:t>
            </a:r>
            <a:r>
              <a:rPr lang="en-GB" sz="950" baseline="30000" dirty="0">
                <a:latin typeface="Arial"/>
                <a:cs typeface="Segoe UI"/>
              </a:rPr>
              <a:t>th</a:t>
            </a:r>
            <a:r>
              <a:rPr lang="en-GB" sz="1200" dirty="0">
                <a:latin typeface="Arial"/>
                <a:cs typeface="Segoe UI"/>
              </a:rPr>
              <a:t> November, 2017]</a:t>
            </a:r>
            <a:r>
              <a:rPr lang="en-US" sz="1200" dirty="0">
                <a:latin typeface="Arial"/>
                <a:cs typeface="Arial"/>
              </a:rPr>
              <a:t> </a:t>
            </a:r>
          </a:p>
          <a:p>
            <a:endParaRPr lang="en-US" sz="1200">
              <a:latin typeface="Arial"/>
              <a:cs typeface="Arial"/>
            </a:endParaRPr>
          </a:p>
          <a:p>
            <a:r>
              <a:rPr lang="en-GB" sz="1200" dirty="0" err="1">
                <a:latin typeface="Arial"/>
                <a:cs typeface="Segoe UI"/>
              </a:rPr>
              <a:t>Kanyal</a:t>
            </a:r>
            <a:r>
              <a:rPr lang="en-GB" sz="1200" dirty="0">
                <a:latin typeface="Arial"/>
                <a:cs typeface="Segoe UI"/>
              </a:rPr>
              <a:t>, M. (</a:t>
            </a:r>
            <a:r>
              <a:rPr lang="en-GB" sz="1200" dirty="0" err="1">
                <a:latin typeface="Arial"/>
                <a:cs typeface="Segoe UI"/>
              </a:rPr>
              <a:t>ed</a:t>
            </a:r>
            <a:r>
              <a:rPr lang="en-GB" sz="1200" dirty="0">
                <a:latin typeface="Arial"/>
                <a:cs typeface="Segoe UI"/>
              </a:rPr>
              <a:t>) (2014) </a:t>
            </a:r>
            <a:r>
              <a:rPr lang="en-GB" sz="1200" i="1" dirty="0">
                <a:latin typeface="Arial"/>
                <a:cs typeface="Segoe UI"/>
              </a:rPr>
              <a:t>Children's Rights 0-8 years: Promoting Participation in Education and Care. London: Routledge.</a:t>
            </a:r>
            <a:r>
              <a:rPr lang="en-US" sz="1200" dirty="0">
                <a:latin typeface="Arial"/>
                <a:cs typeface="Arial"/>
              </a:rPr>
              <a:t> </a:t>
            </a:r>
          </a:p>
          <a:p>
            <a:endParaRPr lang="en-US" sz="1200">
              <a:latin typeface="Arial"/>
              <a:cs typeface="Arial"/>
            </a:endParaRPr>
          </a:p>
          <a:p>
            <a:r>
              <a:rPr lang="en-GB" sz="1200" dirty="0">
                <a:latin typeface="Arial"/>
                <a:cs typeface="Segoe UI"/>
              </a:rPr>
              <a:t>Lindon, J. (2012) </a:t>
            </a:r>
            <a:r>
              <a:rPr lang="en-GB" sz="1200" i="1" dirty="0">
                <a:latin typeface="Arial"/>
                <a:cs typeface="Segoe UI"/>
              </a:rPr>
              <a:t>Understanding Child Development. 0-8 years. </a:t>
            </a:r>
            <a:r>
              <a:rPr lang="en-GB" sz="1200" dirty="0">
                <a:latin typeface="Arial"/>
                <a:cs typeface="Segoe UI"/>
              </a:rPr>
              <a:t>(3</a:t>
            </a:r>
            <a:r>
              <a:rPr lang="en-GB" sz="950" baseline="30000" dirty="0">
                <a:latin typeface="Arial"/>
                <a:cs typeface="Segoe UI"/>
              </a:rPr>
              <a:t>rd</a:t>
            </a:r>
            <a:r>
              <a:rPr lang="en-GB" sz="1200" dirty="0">
                <a:latin typeface="Arial"/>
                <a:cs typeface="Segoe UI"/>
              </a:rPr>
              <a:t> Ed) Hodder Education: London</a:t>
            </a:r>
            <a:r>
              <a:rPr lang="en-US" sz="1200" dirty="0">
                <a:latin typeface="Arial"/>
                <a:cs typeface="Arial"/>
              </a:rPr>
              <a:t> </a:t>
            </a:r>
          </a:p>
          <a:p>
            <a:endParaRPr lang="en-US" sz="1200">
              <a:latin typeface="Arial"/>
              <a:cs typeface="Arial"/>
            </a:endParaRPr>
          </a:p>
          <a:p>
            <a:pPr algn="just"/>
            <a:r>
              <a:rPr lang="en-GB" sz="1200" dirty="0">
                <a:latin typeface="Arial"/>
                <a:cs typeface="Segoe UI"/>
              </a:rPr>
              <a:t>Save the Children. (no date) 'UN Convention on the Rights of the Child (UNCRC) A Global Framework for Justice'  </a:t>
            </a:r>
            <a:r>
              <a:rPr lang="en-GB" sz="1200" dirty="0">
                <a:solidFill>
                  <a:srgbClr val="0000FF"/>
                </a:solidFill>
                <a:latin typeface="Arial"/>
                <a:cs typeface="Segoe UI"/>
                <a:hlinkClick r:id="rId3"/>
              </a:rPr>
              <a:t>https://www.savethechildren.org.uk/what-we-do/childrens-rights/united-nations-convention-of-the-rights-of-the-child</a:t>
            </a:r>
            <a:r>
              <a:rPr lang="en-GB" sz="1200" dirty="0">
                <a:latin typeface="Arial"/>
                <a:cs typeface="Segoe UI"/>
              </a:rPr>
              <a:t> [Accessed: 20</a:t>
            </a:r>
            <a:r>
              <a:rPr lang="en-GB" sz="950" baseline="30000" dirty="0">
                <a:latin typeface="Arial"/>
                <a:cs typeface="Segoe UI"/>
              </a:rPr>
              <a:t>th</a:t>
            </a:r>
            <a:r>
              <a:rPr lang="en-GB" sz="1200" dirty="0">
                <a:latin typeface="Arial"/>
                <a:cs typeface="Segoe UI"/>
              </a:rPr>
              <a:t> November, 2017]</a:t>
            </a:r>
            <a:r>
              <a:rPr lang="en-US" sz="1200" dirty="0">
                <a:latin typeface="Arial"/>
                <a:cs typeface="Arial"/>
              </a:rPr>
              <a:t> </a:t>
            </a:r>
          </a:p>
          <a:p>
            <a:r>
              <a:rPr lang="en-GB" sz="1200" dirty="0">
                <a:latin typeface="Arial"/>
                <a:cs typeface="Segoe UI"/>
              </a:rPr>
              <a:t> </a:t>
            </a:r>
            <a:r>
              <a:rPr lang="en-US" sz="1200" dirty="0">
                <a:latin typeface="Arial"/>
                <a:cs typeface="Arial"/>
              </a:rPr>
              <a:t> </a:t>
            </a:r>
          </a:p>
          <a:p>
            <a:pPr algn="just"/>
            <a:r>
              <a:rPr lang="en-GB" sz="1200" dirty="0">
                <a:latin typeface="Arial"/>
                <a:cs typeface="Segoe UI"/>
              </a:rPr>
              <a:t>Siraj, I., Kingston, D. and </a:t>
            </a:r>
            <a:r>
              <a:rPr lang="en-GB" sz="1200" dirty="0" err="1">
                <a:latin typeface="Arial"/>
                <a:cs typeface="Segoe UI"/>
              </a:rPr>
              <a:t>Melhuish</a:t>
            </a:r>
            <a:r>
              <a:rPr lang="en-GB" sz="1200" dirty="0">
                <a:latin typeface="Arial"/>
                <a:cs typeface="Segoe UI"/>
              </a:rPr>
              <a:t>, E. (2015) </a:t>
            </a:r>
            <a:r>
              <a:rPr lang="en-GB" sz="1200" i="1" dirty="0">
                <a:latin typeface="Arial"/>
                <a:cs typeface="Segoe UI"/>
              </a:rPr>
              <a:t>Assessing Quality in Early Childhood Education and Care. Sustained Shared Thinking and Emotional Well-being (SSTEW) Scale for 2-5-year-olds provision. </a:t>
            </a:r>
            <a:r>
              <a:rPr lang="en-GB" sz="1200" dirty="0">
                <a:latin typeface="Arial"/>
                <a:cs typeface="Segoe UI"/>
              </a:rPr>
              <a:t>London: IOE Press.</a:t>
            </a:r>
            <a:r>
              <a:rPr lang="en-US" sz="1200" dirty="0">
                <a:latin typeface="Arial"/>
                <a:cs typeface="Arial"/>
              </a:rPr>
              <a:t> </a:t>
            </a:r>
          </a:p>
          <a:p>
            <a:endParaRPr lang="en-US" sz="1200">
              <a:latin typeface="Arial"/>
              <a:cs typeface="Arial"/>
            </a:endParaRPr>
          </a:p>
          <a:p>
            <a:pPr algn="just"/>
            <a:r>
              <a:rPr lang="en-GB" sz="1200" dirty="0">
                <a:latin typeface="Arial"/>
                <a:cs typeface="Segoe UI"/>
              </a:rPr>
              <a:t>St Helens Primary School. (2015) ‘Policy for Additional Learning Needs’ </a:t>
            </a:r>
            <a:r>
              <a:rPr lang="en-GB" sz="1200" dirty="0">
                <a:solidFill>
                  <a:srgbClr val="0000FF"/>
                </a:solidFill>
                <a:latin typeface="Arial"/>
                <a:cs typeface="Segoe UI"/>
                <a:hlinkClick r:id="rId4"/>
              </a:rPr>
              <a:t>http://www.sthelensprimary.ik.org</a:t>
            </a:r>
            <a:r>
              <a:rPr lang="en-GB" sz="1200" dirty="0">
                <a:latin typeface="Arial"/>
                <a:cs typeface="Segoe UI"/>
              </a:rPr>
              <a:t> [Accessed: 21</a:t>
            </a:r>
            <a:r>
              <a:rPr lang="en-GB" sz="950" baseline="30000" dirty="0">
                <a:latin typeface="Arial"/>
                <a:cs typeface="Segoe UI"/>
              </a:rPr>
              <a:t>st</a:t>
            </a:r>
            <a:r>
              <a:rPr lang="en-GB" sz="1200" dirty="0">
                <a:latin typeface="Arial"/>
                <a:cs typeface="Segoe UI"/>
              </a:rPr>
              <a:t> November, 2017]</a:t>
            </a:r>
            <a:r>
              <a:rPr lang="en-US" sz="1200" dirty="0">
                <a:latin typeface="Arial"/>
                <a:cs typeface="Arial"/>
              </a:rPr>
              <a:t> </a:t>
            </a:r>
          </a:p>
          <a:p>
            <a:endParaRPr lang="en-US" sz="1200">
              <a:latin typeface="Arial"/>
              <a:cs typeface="Arial"/>
            </a:endParaRPr>
          </a:p>
          <a:p>
            <a:pPr algn="just"/>
            <a:r>
              <a:rPr lang="en-GB" sz="1200" dirty="0">
                <a:latin typeface="Arial"/>
                <a:cs typeface="Segoe UI"/>
              </a:rPr>
              <a:t>St Helens Primary School. (no date) ‘Policy for Parental Involvement’ </a:t>
            </a:r>
            <a:r>
              <a:rPr lang="en-GB" sz="1200" dirty="0">
                <a:solidFill>
                  <a:srgbClr val="0000FF"/>
                </a:solidFill>
                <a:latin typeface="Arial"/>
                <a:cs typeface="Segoe UI"/>
                <a:hlinkClick r:id="rId4"/>
              </a:rPr>
              <a:t>http://www.sthelensprimary.ik.org</a:t>
            </a:r>
            <a:r>
              <a:rPr lang="en-GB" sz="1200" dirty="0">
                <a:latin typeface="Arial"/>
                <a:cs typeface="Segoe UI"/>
              </a:rPr>
              <a:t> [Accessed: 21</a:t>
            </a:r>
            <a:r>
              <a:rPr lang="en-GB" sz="950" baseline="30000" dirty="0">
                <a:latin typeface="Arial"/>
                <a:cs typeface="Segoe UI"/>
              </a:rPr>
              <a:t>st</a:t>
            </a:r>
            <a:r>
              <a:rPr lang="en-GB" sz="1200" dirty="0">
                <a:latin typeface="Arial"/>
                <a:cs typeface="Segoe UI"/>
              </a:rPr>
              <a:t> November, 2017]</a:t>
            </a:r>
            <a:r>
              <a:rPr lang="en-US" sz="1200" dirty="0">
                <a:latin typeface="Arial"/>
                <a:cs typeface="Arial"/>
              </a:rPr>
              <a:t> </a:t>
            </a:r>
          </a:p>
          <a:p>
            <a:pPr algn="just"/>
            <a:endParaRPr lang="en-US" sz="1200" dirty="0">
              <a:latin typeface="Arial"/>
              <a:cs typeface="Arial"/>
            </a:endParaRPr>
          </a:p>
          <a:p>
            <a:pPr algn="just"/>
            <a:r>
              <a:rPr lang="en-GB" sz="1200" dirty="0">
                <a:latin typeface="Arial"/>
                <a:cs typeface="Arial"/>
              </a:rPr>
              <a:t>Surrey County Council. (2008) ‘Early Years Setting Referral to Local Authority Early Years Setting’     </a:t>
            </a:r>
            <a:r>
              <a:rPr lang="en-GB" sz="1200" u="sng" dirty="0">
                <a:latin typeface="Arial"/>
                <a:cs typeface="Arial"/>
                <a:hlinkClick r:id="rId5"/>
              </a:rPr>
              <a:t>https://www.surreycc.gov.uk/__data/assets/pdf_file/0014/10346/Guidance-for-application-for-additional-support-Jan-08.pdf</a:t>
            </a:r>
            <a:r>
              <a:rPr lang="en-GB" sz="1200" u="sng" dirty="0">
                <a:latin typeface="Arial"/>
                <a:cs typeface="Arial"/>
              </a:rPr>
              <a:t> [Accessed: 15</a:t>
            </a:r>
            <a:r>
              <a:rPr lang="en-GB" sz="1200" dirty="0">
                <a:latin typeface="Arial"/>
                <a:cs typeface="Arial"/>
              </a:rPr>
              <a:t>th November, 2017]</a:t>
            </a:r>
            <a:endParaRPr lang="en-US" sz="1200" dirty="0">
              <a:latin typeface="Arial"/>
              <a:cs typeface="Arial"/>
            </a:endParaRPr>
          </a:p>
        </p:txBody>
      </p:sp>
    </p:spTree>
    <p:extLst>
      <p:ext uri="{BB962C8B-B14F-4D97-AF65-F5344CB8AC3E}">
        <p14:creationId xmlns:p14="http://schemas.microsoft.com/office/powerpoint/2010/main" val="18502178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xmlns="" id="{60927DD5-A36F-4FEE-A5D6-1E8927B8AC6D}"/>
              </a:ext>
            </a:extLst>
          </p:cNvPr>
          <p:cNvSpPr txBox="1"/>
          <p:nvPr/>
        </p:nvSpPr>
        <p:spPr>
          <a:xfrm>
            <a:off x="2430610" y="1019175"/>
            <a:ext cx="6096000" cy="3046988"/>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dirty="0">
                <a:latin typeface="Arial"/>
                <a:cs typeface="Segoe UI"/>
              </a:rPr>
              <a:t>The University of Edinburgh. (2016) 'How to Write a Research Briefing' </a:t>
            </a:r>
            <a:r>
              <a:rPr lang="en-GB" sz="1200" dirty="0">
                <a:solidFill>
                  <a:srgbClr val="0000FF"/>
                </a:solidFill>
                <a:latin typeface="Arial"/>
                <a:cs typeface="Segoe UI"/>
                <a:hlinkClick r:id="rId2"/>
              </a:rPr>
              <a:t>http://www.ed.ac.uk/files/atoms/files/how_to_write_a_research_briefing_oct2016.pdf</a:t>
            </a:r>
            <a:r>
              <a:rPr lang="en-GB" sz="1200" dirty="0">
                <a:latin typeface="Arial"/>
                <a:cs typeface="Segoe UI"/>
              </a:rPr>
              <a:t> [Accessed: 22</a:t>
            </a:r>
            <a:r>
              <a:rPr lang="en-GB" sz="950" baseline="30000" dirty="0">
                <a:latin typeface="Arial"/>
                <a:cs typeface="Segoe UI"/>
              </a:rPr>
              <a:t>nd</a:t>
            </a:r>
            <a:r>
              <a:rPr lang="en-GB" sz="1200" dirty="0">
                <a:latin typeface="Arial"/>
                <a:cs typeface="Segoe UI"/>
              </a:rPr>
              <a:t> November, 2017]</a:t>
            </a:r>
            <a:r>
              <a:rPr lang="en-US" sz="1200" dirty="0">
                <a:latin typeface="Arial"/>
                <a:cs typeface="Arial"/>
              </a:rPr>
              <a:t> </a:t>
            </a:r>
          </a:p>
          <a:p>
            <a:pPr algn="just"/>
            <a:endParaRPr lang="en-US" sz="1200" dirty="0">
              <a:latin typeface="Arial"/>
              <a:cs typeface="Arial"/>
            </a:endParaRPr>
          </a:p>
          <a:p>
            <a:pPr algn="just"/>
            <a:r>
              <a:rPr lang="en-GB" sz="1200" dirty="0" err="1">
                <a:latin typeface="Arial"/>
                <a:cs typeface="Segoe UI"/>
              </a:rPr>
              <a:t>unicef</a:t>
            </a:r>
            <a:r>
              <a:rPr lang="en-GB" sz="1200" dirty="0">
                <a:latin typeface="Arial"/>
                <a:cs typeface="Segoe UI"/>
              </a:rPr>
              <a:t>. (no date) 'FACT SHEET: A summary of the rights under the Convention on the Rights of the Child' </a:t>
            </a:r>
            <a:r>
              <a:rPr lang="en-GB" sz="1200" dirty="0">
                <a:solidFill>
                  <a:srgbClr val="0000FF"/>
                </a:solidFill>
                <a:latin typeface="Arial"/>
                <a:cs typeface="Segoe UI"/>
                <a:hlinkClick r:id="rId3"/>
              </a:rPr>
              <a:t>https://www.unicef.org/crc/files/Rights_overview.pdf</a:t>
            </a:r>
            <a:r>
              <a:rPr lang="en-GB" sz="1200" dirty="0">
                <a:latin typeface="Arial"/>
                <a:cs typeface="Segoe UI"/>
              </a:rPr>
              <a:t> [Accessed: 19 November, 2017]</a:t>
            </a:r>
            <a:r>
              <a:rPr lang="en-US" sz="1200" dirty="0">
                <a:latin typeface="Arial"/>
                <a:cs typeface="Arial"/>
              </a:rPr>
              <a:t> </a:t>
            </a:r>
          </a:p>
          <a:p>
            <a:pPr algn="just"/>
            <a:endParaRPr lang="en-US" sz="1200" dirty="0">
              <a:latin typeface="Arial"/>
              <a:cs typeface="Arial"/>
            </a:endParaRPr>
          </a:p>
          <a:p>
            <a:pPr algn="just"/>
            <a:r>
              <a:rPr lang="en-GB" sz="1200" dirty="0" err="1">
                <a:latin typeface="Arial"/>
                <a:cs typeface="Segoe UI"/>
              </a:rPr>
              <a:t>unicef</a:t>
            </a:r>
            <a:r>
              <a:rPr lang="en-GB" sz="1200" dirty="0">
                <a:latin typeface="Arial"/>
                <a:cs typeface="Segoe UI"/>
              </a:rPr>
              <a:t>. (no date) 'Special School and the Convention' </a:t>
            </a:r>
            <a:r>
              <a:rPr lang="en-GB" sz="1200" dirty="0">
                <a:solidFill>
                  <a:srgbClr val="0000FF"/>
                </a:solidFill>
                <a:latin typeface="Arial"/>
                <a:cs typeface="Segoe UI"/>
                <a:hlinkClick r:id="rId4"/>
              </a:rPr>
              <a:t>https://www.unicef.org.uk/rights-respecting-schools/resources/special-schools-convention/</a:t>
            </a:r>
            <a:r>
              <a:rPr lang="en-GB" sz="1200" dirty="0">
                <a:latin typeface="Arial"/>
                <a:cs typeface="Segoe UI"/>
              </a:rPr>
              <a:t>  [Accessed: 28th November 2017]</a:t>
            </a:r>
            <a:r>
              <a:rPr lang="en-US" sz="1200" dirty="0">
                <a:latin typeface="Arial"/>
                <a:cs typeface="Arial"/>
              </a:rPr>
              <a:t> </a:t>
            </a:r>
          </a:p>
          <a:p>
            <a:pPr algn="just"/>
            <a:endParaRPr lang="en-US" sz="1200" dirty="0">
              <a:latin typeface="Arial"/>
              <a:cs typeface="Arial"/>
            </a:endParaRPr>
          </a:p>
          <a:p>
            <a:pPr algn="just"/>
            <a:r>
              <a:rPr lang="en-GB" sz="1200" dirty="0">
                <a:latin typeface="Arial"/>
                <a:cs typeface="Segoe UI"/>
              </a:rPr>
              <a:t>Welsh Government (2015) 'Programme for Children and Young People' </a:t>
            </a:r>
            <a:r>
              <a:rPr lang="en-GB" sz="1200" dirty="0">
                <a:solidFill>
                  <a:srgbClr val="0000FF"/>
                </a:solidFill>
                <a:latin typeface="Arial"/>
                <a:cs typeface="Segoe UI"/>
                <a:hlinkClick r:id="rId5"/>
              </a:rPr>
              <a:t>https://gov.wales/docs/dsjlg/publications/cyp/151106-core-aims-comprehensive-version-en.pdf</a:t>
            </a:r>
            <a:r>
              <a:rPr lang="en-GB" sz="1200" dirty="0">
                <a:latin typeface="Arial"/>
                <a:cs typeface="Segoe UI"/>
              </a:rPr>
              <a:t> </a:t>
            </a:r>
            <a:r>
              <a:rPr lang="en-US" sz="1200" dirty="0">
                <a:latin typeface="Arial"/>
                <a:cs typeface="Arial"/>
              </a:rPr>
              <a:t> </a:t>
            </a:r>
          </a:p>
          <a:p>
            <a:pPr algn="just"/>
            <a:endParaRPr lang="en-US" sz="1200" dirty="0">
              <a:latin typeface="Arial"/>
              <a:cs typeface="Arial"/>
            </a:endParaRPr>
          </a:p>
        </p:txBody>
      </p:sp>
    </p:spTree>
    <p:extLst>
      <p:ext uri="{BB962C8B-B14F-4D97-AF65-F5344CB8AC3E}">
        <p14:creationId xmlns:p14="http://schemas.microsoft.com/office/powerpoint/2010/main" val="3391315455"/>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TotalTime>
  <Words>381</Words>
  <Application>Microsoft Office PowerPoint</Application>
  <PresentationFormat>Custom</PresentationFormat>
  <Paragraphs>107</Paragraphs>
  <Slides>5</Slides>
  <Notes>0</Notes>
  <HiddenSlides>0</HiddenSlides>
  <MMClips>0</MMClip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Jones, Sarah (Pollution Control)</dc:creator>
  <cp:lastModifiedBy>Jones, Sarah (Pollution Control)</cp:lastModifiedBy>
  <cp:revision>109</cp:revision>
  <dcterms:modified xsi:type="dcterms:W3CDTF">2017-12-11T14:14:12Z</dcterms:modified>
</cp:coreProperties>
</file>