
<file path=[Content_Types].xml><?xml version="1.0" encoding="utf-8"?>
<Types xmlns="http://schemas.openxmlformats.org/package/2006/content-types">
  <Default ContentType="application/xml" Extension="xml"/>
  <Default ContentType="image/jpeg" Extension="jpeg"/>
  <Default ContentType="image/png" Extension="png"/>
  <Default ContentType="image/jpeg" Extension="jpg"/>
  <Default ContentType="image/x-emf" Extension="emf"/>
  <Default ContentType="image/gif" Extension="gif"/>
  <Default ContentType="application/octet-stream" Extension="svg"/>
  <Default ContentType="application/vnd.openxmlformats-officedocument.presentationml.printerSettings" Extension="bin"/>
  <Default ContentType="application/vnd.openxmlformats-package.relationships+xml" Extension="rels"/>
  <Override ContentType="application/vnd.openxmlformats-officedocument.presentationml.presentation.main+xml" PartName="/ppt/presentation.xml"/>
  <Override ContentType="application/vnd.openxmlformats-officedocument.presentationml.slideMaster+xml" PartName="/ppt/slideMasters/slideMaster1.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Override ContentType="application/vnd.openxmlformats-officedocument.presentationml.tableStyles+xml" PartName="/ppt/tableStyles.xml"/>
  <Override ContentType="application/vnd.openxmlformats-package.core-properties+xml" PartName="/docProps/core.xml"/>
  <Override ContentType="application/vnd.openxmlformats-officedocument.extended-properties+xml" PartName="/docProps/app.xml"/>
  <Override ContentType="application/vnd.openxmlformats-officedocument.theme+xml" PartName="/ppt/theme/noteTheme.xml"/>
  <Override ContentType="application/vnd.openxmlformats-officedocument.theme+xml" PartName="/ppt/theme/slideTheme.xml"/>
  <Override ContentType="application/vnd.openxmlformats-officedocument.presentationml.slideLayout+xml" PartName="/ppt/slideLayouts/slideLayout1.xml"/>
  <Override ContentType="application/vnd.openxmlformats-officedocument.presentationml.slide+xml" PartName="/ppt/slides/slide1.xml"/>
  <Override ContentType="application/vnd.openxmlformats-officedocument.presentationml.slideLayout+xml" PartName="/ppt/slideLayouts/slideLayout2.xml"/>
  <Override ContentType="application/vnd.openxmlformats-officedocument.presentationml.slide+xml" PartName="/ppt/slides/slide2.xml"/>
  <Override ContentType="application/vnd.openxmlformats-officedocument.presentationml.slideLayout+xml" PartName="/ppt/slideLayouts/slideLayout3.xml"/>
  <Override ContentType="application/vnd.openxmlformats-officedocument.presentationml.slide+xml" PartName="/ppt/slides/slide3.xml"/>
  <Override ContentType="application/vnd.openxmlformats-officedocument.presentationml.slideLayout+xml" PartName="/ppt/slideLayouts/slideLayout4.xml"/>
  <Override ContentType="application/vnd.openxmlformats-officedocument.presentationml.slide+xml" PartName="/ppt/slides/slide4.xml"/>
  <Override ContentType="application/vnd.openxmlformats-officedocument.presentationml.slideLayout+xml" PartName="/ppt/slideLayouts/slideLayout5.xml"/>
  <Override ContentType="application/vnd.openxmlformats-officedocument.presentationml.slide+xml" PartName="/ppt/slides/slide5.xml"/>
  <Override ContentType="application/vnd.openxmlformats-officedocument.presentationml.slideLayout+xml" PartName="/ppt/slideLayouts/slideLayout6.xml"/>
  <Override ContentType="application/vnd.openxmlformats-officedocument.presentationml.slide+xml" PartName="/ppt/slides/slide6.xml"/>
  <Override ContentType="application/vnd.openxmlformats-officedocument.presentationml.slideLayout+xml" PartName="/ppt/slideLayouts/slideLayout7.xml"/>
  <Override ContentType="application/vnd.openxmlformats-officedocument.presentationml.slide+xml" PartName="/ppt/slides/slide7.xml"/>
  <Override ContentType="application/vnd.openxmlformats-officedocument.presentationml.slideLayout+xml" PartName="/ppt/slideLayouts/slideLayout8.xml"/>
  <Override ContentType="application/vnd.openxmlformats-officedocument.presentationml.slide+xml" PartName="/ppt/slides/slide8.xml"/>
  <Override ContentType="application/vnd.openxmlformats-officedocument.presentationml.slideLayout+xml" PartName="/ppt/slideLayouts/slideLayout9.xml"/>
  <Override ContentType="application/vnd.openxmlformats-officedocument.presentationml.slide+xml" PartName="/ppt/slides/slide9.xml"/>
  <Override ContentType="application/vnd.openxmlformats-officedocument.presentationml.slideLayout+xml" PartName="/ppt/slideLayouts/slideLayout10.xml"/>
  <Override ContentType="application/vnd.openxmlformats-officedocument.presentationml.slide+xml" PartName="/ppt/slides/slide10.xml"/>
  <Override ContentType="application/vnd.openxmlformats-officedocument.presentationml.slideLayout+xml" PartName="/ppt/slideLayouts/slideLayout11.xml"/>
  <Override ContentType="application/vnd.openxmlformats-officedocument.presentationml.slide+xml" PartName="/ppt/slides/slide11.xml"/>
  <Override ContentType="application/vnd.openxmlformats-officedocument.presentationml.slideLayout+xml" PartName="/ppt/slideLayouts/slideLayout12.xml"/>
  <Override ContentType="application/vnd.openxmlformats-officedocument.presentationml.slide+xml" PartName="/ppt/slides/slide12.xml"/>
  <Override ContentType="application/vnd.openxmlformats-officedocument.presentationml.slideLayout+xml" PartName="/ppt/slideLayouts/slideLayout13.xml"/>
  <Override ContentType="application/vnd.openxmlformats-officedocument.presentationml.slide+xml" PartName="/ppt/slides/slide13.xml"/>
  <Override ContentType="application/vnd.openxmlformats-officedocument.presentationml.slideLayout+xml" PartName="/ppt/slideLayouts/slideLayout14.xml"/>
  <Override ContentType="application/vnd.openxmlformats-officedocument.presentationml.slide+xml" PartName="/ppt/slides/slide14.xml"/>
  <Override ContentType="application/vnd.openxmlformats-officedocument.presentationml.slideLayout+xml" PartName="/ppt/slideLayouts/slideLayout15.xml"/>
  <Override ContentType="application/vnd.openxmlformats-officedocument.presentationml.slide+xml" PartName="/ppt/slides/slide15.xml"/>
  <Override ContentType="application/vnd.openxmlformats-officedocument.presentationml.slideLayout+xml" PartName="/ppt/slideLayouts/slideLayout16.xml"/>
  <Override ContentType="application/vnd.openxmlformats-officedocument.presentationml.slide+xml" PartName="/ppt/slides/slide16.xml"/>
  <Override ContentType="application/vnd.openxmlformats-officedocument.presentationml.slideLayout+xml" PartName="/ppt/slideLayouts/slideLayout17.xml"/>
  <Override ContentType="application/vnd.openxmlformats-officedocument.presentationml.slide+xml" PartName="/ppt/slides/slide17.xml"/>
  <Override ContentType="application/vnd.openxmlformats-officedocument.presentationml.slideLayout+xml" PartName="/ppt/slideLayouts/slideLayout18.xml"/>
  <Override ContentType="application/vnd.openxmlformats-officedocument.presentationml.slide+xml" PartName="/ppt/slides/slide18.xml"/>
  <Override ContentType="application/vnd.openxmlformats-officedocument.presentationml.slideLayout+xml" PartName="/ppt/slideLayouts/slideLayout19.xml"/>
  <Override ContentType="application/vnd.openxmlformats-officedocument.presentationml.slide+xml" PartName="/ppt/slides/slide19.xml"/>
  <Override ContentType="application/vnd.openxmlformats-officedocument.presentationml.slideLayout+xml" PartName="/ppt/slideLayouts/slideLayout20.xml"/>
  <Override ContentType="application/vnd.openxmlformats-officedocument.presentationml.slide+xml" PartName="/ppt/slides/slide20.xml"/>
  <Override ContentType="application/vnd.openxmlformats-officedocument.presentationml.slideLayout+xml" PartName="/ppt/slideLayouts/slideLayout21.xml"/>
  <Override ContentType="application/vnd.openxmlformats-officedocument.presentationml.slide+xml" PartName="/ppt/slides/slide21.xml"/>
  <Override ContentType="application/vnd.openxmlformats-officedocument.presentationml.slideLayout+xml" PartName="/ppt/slideLayouts/slideLayout22.xml"/>
  <Override ContentType="application/vnd.openxmlformats-officedocument.presentationml.slide+xml" PartName="/ppt/slides/slide22.xml"/>
  <Override ContentType="application/vnd.openxmlformats-officedocument.presentationml.slideLayout+xml" PartName="/ppt/slideLayouts/slideLayout23.xml"/>
  <Override ContentType="application/vnd.openxmlformats-officedocument.presentationml.slide+xml" PartName="/ppt/slides/slide23.xml"/>
  <Override ContentType="application/vnd.openxmlformats-officedocument.presentationml.slideLayout+xml" PartName="/ppt/slideLayouts/slideLayout24.xml"/>
  <Override ContentType="application/vnd.openxmlformats-officedocument.presentationml.slide+xml" PartName="/ppt/slides/slide24.xml"/>
  <Override ContentType="application/vnd.openxmlformats-officedocument.presentationml.slideLayout+xml" PartName="/ppt/slideLayouts/slideLayout25.xml"/>
  <Override ContentType="application/vnd.openxmlformats-officedocument.presentationml.slide+xml" PartName="/ppt/slides/slide25.xml"/>
  <Override ContentType="application/vnd.openxmlformats-officedocument.presentationml.slideLayout+xml" PartName="/ppt/slideLayouts/slideLayout26.xml"/>
  <Override ContentType="application/vnd.openxmlformats-officedocument.presentationml.slide+xml" PartName="/ppt/slides/slide26.xml"/>
  <Override ContentType="application/vnd.openxmlformats-officedocument.presentationml.slideLayout+xml" PartName="/ppt/slideLayouts/slideLayout27.xml"/>
  <Override ContentType="application/vnd.openxmlformats-officedocument.presentationml.slide+xml" PartName="/ppt/slides/slide27.xml"/>
  <Override ContentType="application/vnd.openxmlformats-officedocument.presentationml.slideLayout+xml" PartName="/ppt/slideLayouts/slideLayout28.xml"/>
  <Override ContentType="application/vnd.openxmlformats-officedocument.presentationml.slide+xml" PartName="/ppt/slides/slide28.xml"/>
  <Override ContentType="application/vnd.openxmlformats-officedocument.presentationml.slideLayout+xml" PartName="/ppt/slideLayouts/slideLayout29.xml"/>
  <Override ContentType="application/vnd.openxmlformats-officedocument.presentationml.slide+xml" PartName="/ppt/slides/slide29.xml"/>
  <Override ContentType="application/vnd.openxmlformats-officedocument.presentationml.slideLayout+xml" PartName="/ppt/slideLayouts/slideLayout30.xml"/>
  <Override ContentType="application/vnd.openxmlformats-officedocument.presentationml.slide+xml" PartName="/ppt/slides/slide30.xml"/>
  <Override ContentType="application/vnd.openxmlformats-officedocument.presentationml.slideLayout+xml" PartName="/ppt/slideLayouts/slideLayout31.xml"/>
  <Override ContentType="application/vnd.openxmlformats-officedocument.presentationml.slide+xml" PartName="/ppt/slides/slide31.xml"/>
  <Override ContentType="application/vnd.openxmlformats-officedocument.presentationml.slideLayout+xml" PartName="/ppt/slideLayouts/slideLayout32.xml"/>
  <Override ContentType="application/vnd.openxmlformats-officedocument.presentationml.slide+xml" PartName="/ppt/slides/slide32.xml"/>
  <Override ContentType="application/vnd.openxmlformats-officedocument.presentationml.slideLayout+xml" PartName="/ppt/slideLayouts/slideLayout33.xml"/>
  <Override ContentType="application/vnd.openxmlformats-officedocument.presentationml.slide+xml" PartName="/ppt/slides/slide33.xml"/>
  <Override ContentType="application/vnd.openxmlformats-officedocument.presentationml.slideLayout+xml" PartName="/ppt/slideLayouts/slideLayout34.xml"/>
  <Override ContentType="application/vnd.openxmlformats-officedocument.presentationml.slide+xml" PartName="/ppt/slides/slide34.xml"/>
  <Override ContentType="application/vnd.openxmlformats-officedocument.presentationml.slideLayout+xml" PartName="/ppt/slideLayouts/slideLayout35.xml"/>
  <Override ContentType="application/vnd.openxmlformats-officedocument.presentationml.slide+xml" PartName="/ppt/slides/slide35.xml"/>
  <Override ContentType="application/vnd.openxmlformats-officedocument.presentationml.slideLayout+xml" PartName="/ppt/slideLayouts/slideLayout36.xml"/>
  <Override ContentType="application/vnd.openxmlformats-officedocument.presentationml.slide+xml" PartName="/ppt/slides/slide36.xml"/>
  <Override ContentType="application/vnd.openxmlformats-officedocument.presentationml.slideLayout+xml" PartName="/ppt/slideLayouts/slideLayout37.xml"/>
  <Override ContentType="application/vnd.openxmlformats-officedocument.presentationml.slide+xml" PartName="/ppt/slides/slide37.xml"/>
</Types>
</file>

<file path=_rels/.rels><?xml version="1.0" encoding="UTF-8" standalone="yes"?>
<Relationships xmlns="http://schemas.openxmlformats.org/package/2006/relationships">
  <Relationship Id="rId1" Target="ppt/presentation.xml" Type="http://schemas.openxmlformats.org/officeDocument/2006/relationships/officeDocument"/>
  <Relationship Id="rId2" Target="docProps/core.xml" Type="http://schemas.openxmlformats.org/package/2006/relationships/metadata/core-properties"/>
  <Relationship Id="rId3" Target="docProps/app.xml" Type="http://schemas.openxmlformats.org/officeDocument/2006/relationships/extended-properties"/>
</Relationships>
</file>

<file path=ppt/presentation.xml><?xml version="1.0" encoding="utf-8"?>
<p:presentation xmlns:a="http://schemas.openxmlformats.org/drawingml/2006/main" xmlns:p="http://schemas.openxmlformats.org/presentationml/2006/main" xmlns:r="http://schemas.openxmlformats.org/officeDocument/2006/relationships" autoCompressPictures="0" saveSubsetFonts="1">
  <p:sldMasterIdLst>
    <p:sldMasterId id="2147483648" r:id="rId1"/>
  </p:sldMasterIdLst>
  <p:notesMasterIdLst>
    <p:notesMasterId r:id="rId3"/>
  </p:notesMasterIdLst>
  <p:sldIdLst>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Lst>
  <p:sldSz cx="9144000" cy="6858000" type="screen4x3"/>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r="http://schemas.openxmlformats.org/officeDocument/2006/relationship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p="http://schemas.openxmlformats.org/presentationml/2006/main" xmlns:r="http://schemas.openxmlformats.org/officeDocument/2006/relationships">
  <p:normalViewPr>
    <p:restoredLeft autoAdjust="0" sz="15564"/>
    <p:restoredTop autoAdjust="0" sz="94671"/>
  </p:normalViewPr>
  <p:slideViewPr>
    <p:cSldViewPr snapToGrid="0" snapToObjects="1">
      <p:cViewPr varScale="1">
        <p:scale>
          <a:sx d="100" n="72"/>
          <a:sy d="100" n="72"/>
        </p:scale>
        <p:origin x="-1520" y="-104"/>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
  <Relationship Id="rId1" Target="slideMasters/slideMaster1.xml" Type="http://schemas.openxmlformats.org/officeDocument/2006/relationships/slideMaster"/>
  <Relationship Id="rId2" Target="printerSettings/printerSettings1.bin" Type="http://schemas.openxmlformats.org/officeDocument/2006/relationships/printerSettings"/>
  <Relationship Id="rId3" Target="notesMasters/notesMaster1.xml" Type="http://schemas.openxmlformats.org/officeDocument/2006/relationships/notesMaster"/>
  <Relationship Id="rId4" Target="presProps.xml" Type="http://schemas.openxmlformats.org/officeDocument/2006/relationships/presProps"/>
  <Relationship Id="rId5" Target="viewProps.xml" Type="http://schemas.openxmlformats.org/officeDocument/2006/relationships/viewProps"/>
  <Relationship Id="rId6" Target="tableStyles.xml" Type="http://schemas.openxmlformats.org/officeDocument/2006/relationships/tableStyles"/>
  <Relationship Id="rId7" Target="theme/slideTheme.xml" Type="http://schemas.openxmlformats.org/officeDocument/2006/relationships/theme"/>
<Relationship Id="rId8" Target="slides/slide1.xml" Type="http://schemas.openxmlformats.org/officeDocument/2006/relationships/slide"/><Relationship Id="rId9" Target="slides/slide2.xml" Type="http://schemas.openxmlformats.org/officeDocument/2006/relationships/slide"/><Relationship Id="rId10" Target="slides/slide3.xml" Type="http://schemas.openxmlformats.org/officeDocument/2006/relationships/slide"/><Relationship Id="rId11" Target="slides/slide4.xml" Type="http://schemas.openxmlformats.org/officeDocument/2006/relationships/slide"/><Relationship Id="rId12" Target="slides/slide5.xml" Type="http://schemas.openxmlformats.org/officeDocument/2006/relationships/slide"/><Relationship Id="rId13" Target="slides/slide6.xml" Type="http://schemas.openxmlformats.org/officeDocument/2006/relationships/slide"/><Relationship Id="rId14" Target="slides/slide7.xml" Type="http://schemas.openxmlformats.org/officeDocument/2006/relationships/slide"/><Relationship Id="rId15" Target="slides/slide8.xml" Type="http://schemas.openxmlformats.org/officeDocument/2006/relationships/slide"/><Relationship Id="rId16" Target="slides/slide9.xml" Type="http://schemas.openxmlformats.org/officeDocument/2006/relationships/slide"/><Relationship Id="rId17" Target="slides/slide10.xml" Type="http://schemas.openxmlformats.org/officeDocument/2006/relationships/slide"/><Relationship Id="rId18" Target="slides/slide11.xml" Type="http://schemas.openxmlformats.org/officeDocument/2006/relationships/slide"/><Relationship Id="rId19" Target="slides/slide12.xml" Type="http://schemas.openxmlformats.org/officeDocument/2006/relationships/slide"/><Relationship Id="rId20" Target="slides/slide13.xml" Type="http://schemas.openxmlformats.org/officeDocument/2006/relationships/slide"/><Relationship Id="rId21" Target="slides/slide14.xml" Type="http://schemas.openxmlformats.org/officeDocument/2006/relationships/slide"/><Relationship Id="rId22" Target="slides/slide15.xml" Type="http://schemas.openxmlformats.org/officeDocument/2006/relationships/slide"/><Relationship Id="rId23" Target="slides/slide16.xml" Type="http://schemas.openxmlformats.org/officeDocument/2006/relationships/slide"/><Relationship Id="rId24" Target="slides/slide17.xml" Type="http://schemas.openxmlformats.org/officeDocument/2006/relationships/slide"/><Relationship Id="rId25" Target="slides/slide18.xml" Type="http://schemas.openxmlformats.org/officeDocument/2006/relationships/slide"/><Relationship Id="rId26" Target="slides/slide19.xml" Type="http://schemas.openxmlformats.org/officeDocument/2006/relationships/slide"/><Relationship Id="rId27" Target="slides/slide20.xml" Type="http://schemas.openxmlformats.org/officeDocument/2006/relationships/slide"/><Relationship Id="rId28" Target="slides/slide21.xml" Type="http://schemas.openxmlformats.org/officeDocument/2006/relationships/slide"/><Relationship Id="rId29" Target="slides/slide22.xml" Type="http://schemas.openxmlformats.org/officeDocument/2006/relationships/slide"/><Relationship Id="rId30" Target="slides/slide23.xml" Type="http://schemas.openxmlformats.org/officeDocument/2006/relationships/slide"/><Relationship Id="rId31" Target="slides/slide24.xml" Type="http://schemas.openxmlformats.org/officeDocument/2006/relationships/slide"/><Relationship Id="rId32" Target="slides/slide25.xml" Type="http://schemas.openxmlformats.org/officeDocument/2006/relationships/slide"/><Relationship Id="rId33" Target="slides/slide26.xml" Type="http://schemas.openxmlformats.org/officeDocument/2006/relationships/slide"/><Relationship Id="rId34" Target="slides/slide27.xml" Type="http://schemas.openxmlformats.org/officeDocument/2006/relationships/slide"/><Relationship Id="rId35" Target="slides/slide28.xml" Type="http://schemas.openxmlformats.org/officeDocument/2006/relationships/slide"/><Relationship Id="rId36" Target="slides/slide29.xml" Type="http://schemas.openxmlformats.org/officeDocument/2006/relationships/slide"/><Relationship Id="rId37" Target="slides/slide30.xml" Type="http://schemas.openxmlformats.org/officeDocument/2006/relationships/slide"/><Relationship Id="rId38" Target="slides/slide31.xml" Type="http://schemas.openxmlformats.org/officeDocument/2006/relationships/slide"/><Relationship Id="rId39" Target="slides/slide32.xml" Type="http://schemas.openxmlformats.org/officeDocument/2006/relationships/slide"/><Relationship Id="rId40" Target="slides/slide33.xml" Type="http://schemas.openxmlformats.org/officeDocument/2006/relationships/slide"/><Relationship Id="rId41" Target="slides/slide34.xml" Type="http://schemas.openxmlformats.org/officeDocument/2006/relationships/slide"/><Relationship Id="rId42" Target="slides/slide35.xml" Type="http://schemas.openxmlformats.org/officeDocument/2006/relationships/slide"/><Relationship Id="rId43" Target="slides/slide36.xml" Type="http://schemas.openxmlformats.org/officeDocument/2006/relationships/slide"/><Relationship Id="rId44" Target="slides/slide37.xml" Type="http://schemas.openxmlformats.org/officeDocument/2006/relationships/slide"/></Relationships>

</file>

<file path=ppt/notesMasters/_rels/notesMaster1.xml.rels><?xml version="1.0" encoding="UTF-8" standalone="yes"?>
<Relationships xmlns="http://schemas.openxmlformats.org/package/2006/relationships">
  <Relationship Id="rId1" Target="../theme/noteTheme.xml" Type="http://schemas.openxmlformats.org/officeDocument/2006/relationships/theme"/>
</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rIns="91440" rtlCol="0" tIns="45720" vert="horz"/>
          <a:lstStyle>
            <a:lvl1pPr algn="r">
              <a:defRPr sz="1200"/>
            </a:lvl1pPr>
          </a:lstStyle>
          <a:p>
            <a:fld id="{5A3F0FA6-DD01-074D-9B83-F351BC58F837}" type="datetimeFigureOut">
              <a:rPr lang="en-US" smtClean="0"/>
              <a:t>11/20/13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rIns="91440" rtlCol="0" tIns="45720" vert="horz"/>
          <a:lstStyle>
            <a:lvl1pPr algn="r">
              <a:defRPr sz="1200"/>
            </a:lvl1pPr>
          </a:lstStyle>
          <a:p>
            <a:fld id="{9B044979-84E1-504C-B1EE-E22D39373971}" type="slidenum">
              <a:rPr lang="en-US" smtClean="0"/>
              <a:t>‹#›</a:t>
            </a:fld>
            <a:endParaRPr lang="en-US"/>
          </a:p>
        </p:txBody>
      </p:sp>
    </p:spTree>
    <p:extLst>
      <p:ext uri="{BB962C8B-B14F-4D97-AF65-F5344CB8AC3E}">
        <p14:creationId xmlns:p14="http://schemas.microsoft.com/office/powerpoint/2010/main" val="2056911298"/>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19200" y="4724400"/>
            <a:ext cx="3581400" cy="381000"/>
          </a:xfrm>
          <a:prstGeom prst="rect">
            <a:avLst/>
          </a:prstGeom>
        </p:spPr>
        <p:txBody>
          <a:bodyPr vert="horz" lIns="0" tIns="0" rIns="0" bIns="0"/>
          <a:lstStyle>
            <a:lvl1pPr>
              <a:defRPr sz="2000" b="0">
                <a:solidFill>
                  <a:schemeClr val="bg2"/>
                </a:solidFill>
              </a:defRPr>
            </a:lvl1pPr>
          </a:lstStyle>
          <a:p>
            <a:r>
              <a:rPr lang="en-US" dirty="0" smtClean="0"/>
              <a:t>Boundless Lecture Slides</a:t>
            </a:r>
            <a:endParaRPr lang="en-US" dirty="0"/>
          </a:p>
        </p:txBody>
      </p:sp>
    </p:spTree>
    <p:extLst>
      <p:ext uri="{BB962C8B-B14F-4D97-AF65-F5344CB8AC3E}">
        <p14:creationId xmlns:p14="http://schemas.microsoft.com/office/powerpoint/2010/main" val="2772372691"/>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_platform">
    <p:spTree>
      <p:nvGrpSpPr>
        <p:cNvPr id="1" name=""/>
        <p:cNvGrpSpPr/>
        <p:nvPr/>
      </p:nvGrpSpPr>
      <p:grpSpPr>
        <a:xfrm>
          <a:off x="0" y="0"/>
          <a:ext cx="0" cy="0"/>
          <a:chOff x="0" y="0"/>
          <a:chExt cx="0" cy="0"/>
        </a:xfrm>
      </p:grpSpPr>
      <p:sp>
        <p:nvSpPr>
          <p:cNvPr id="7" name="Title 6"/>
          <p:cNvSpPr>
            <a:spLocks noGrp="1"/>
          </p:cNvSpPr>
          <p:nvPr>
            <p:ph type="title"/>
          </p:nvPr>
        </p:nvSpPr>
        <p:spPr>
          <a:xfrm>
            <a:off x="3429000" y="274638"/>
            <a:ext cx="5410200" cy="5635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
        <p:nvSpPr>
          <p:cNvPr id="3" name="Text Placeholder 2"/>
          <p:cNvSpPr>
            <a:spLocks noGrp="1"/>
          </p:cNvSpPr>
          <p:nvPr>
            <p:ph type="body" sz="quarter" idx="10"/>
          </p:nvPr>
        </p:nvSpPr>
        <p:spPr>
          <a:xfrm>
            <a:off x="6019800" y="1219200"/>
            <a:ext cx="2819400" cy="5029200"/>
          </a:xfrm>
          <a:prstGeom prst="rect">
            <a:avLst/>
          </a:prstGeom>
        </p:spPr>
        <p:txBody>
          <a:bodyPr vert="horz" lIns="0" tIns="0" rIns="0" bIns="0"/>
          <a:lstStyle>
            <a:lvl1pPr algn="l">
              <a:defRPr>
                <a:solidFill>
                  <a:schemeClr val="tx2"/>
                </a:solidFill>
              </a:defRPr>
            </a:lvl1pPr>
            <a:lvl2pPr marL="0" indent="0" algn="l">
              <a:lnSpc>
                <a:spcPct val="110000"/>
              </a:lnSpc>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351683757"/>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_boundles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429000" y="990600"/>
            <a:ext cx="5410200" cy="5410200"/>
          </a:xfrm>
          <a:prstGeom prst="rect">
            <a:avLst/>
          </a:prstGeom>
        </p:spPr>
        <p:txBody>
          <a:bodyPr vert="horz" lIns="0" tIns="0" rIns="0" bIns="0"/>
          <a:lstStyle>
            <a:lvl1pPr marL="0" indent="0">
              <a:defRPr sz="1000">
                <a:solidFill>
                  <a:srgbClr val="808080"/>
                </a:solidFill>
              </a:defRPr>
            </a:lvl1pPr>
            <a:lvl2pPr marL="0" indent="0">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429000" y="274638"/>
            <a:ext cx="5410200" cy="7159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87038126"/>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231005" y="1477846"/>
            <a:ext cx="5664901" cy="4770554"/>
          </a:xfrm>
          <a:prstGeom prst="rect">
            <a:avLst/>
          </a:prstGeom>
        </p:spPr>
        <p:txBody>
          <a:bodyPr vert="horz" lIns="0" tIns="0" rIns="0" bIns="0"/>
          <a:lstStyle>
            <a:lvl1pPr marL="0" indent="114300">
              <a:lnSpc>
                <a:spcPct val="120000"/>
              </a:lnSpc>
              <a:spcBef>
                <a:spcPts val="400"/>
              </a:spcBef>
              <a:buClr>
                <a:srgbClr val="828282"/>
              </a:buClr>
              <a:buSzPct val="100000"/>
              <a:buFont typeface="Arial" charset="0"/>
              <a:buChar char="•"/>
              <a:defRPr sz="14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CONCEPTITLE</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152400" y="381000"/>
            <a:ext cx="8686800" cy="715962"/>
          </a:xfrm>
          <a:prstGeom prst="rect">
            <a:avLst/>
          </a:prstGeom>
        </p:spPr>
        <p:txBody>
          <a:bodyPr vert="horz" lIns="0" tIns="0" rIns="0" bIns="0" anchor="b"/>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417018886"/>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_header">
    <p:spTree>
      <p:nvGrpSpPr>
        <p:cNvPr id="1" name=""/>
        <p:cNvGrpSpPr/>
        <p:nvPr/>
      </p:nvGrpSpPr>
      <p:grpSpPr>
        <a:xfrm>
          <a:off x="0" y="0"/>
          <a:ext cx="0" cy="0"/>
          <a:chOff x="0" y="0"/>
          <a:chExt cx="0" cy="0"/>
        </a:xfrm>
      </p:grpSpPr>
      <p:sp>
        <p:nvSpPr>
          <p:cNvPr id="5" name="Line 5"/>
          <p:cNvSpPr>
            <a:spLocks noChangeShapeType="1"/>
          </p:cNvSpPr>
          <p:nvPr userDrawn="1"/>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userDrawn="1"/>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userDrawn="1"/>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 name="Title 1"/>
          <p:cNvSpPr>
            <a:spLocks noGrp="1"/>
          </p:cNvSpPr>
          <p:nvPr>
            <p:ph type="title"/>
          </p:nvPr>
        </p:nvSpPr>
        <p:spPr>
          <a:xfrm>
            <a:off x="457200" y="5029200"/>
            <a:ext cx="8229600" cy="1143000"/>
          </a:xfrm>
          <a:prstGeom prst="rect">
            <a:avLst/>
          </a:prstGeom>
        </p:spPr>
        <p:txBody>
          <a:bodyPr vert="horz"/>
          <a:lstStyle>
            <a:lvl1pPr>
              <a:defRPr sz="48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793456275"/>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
  <Relationship Id="rId1" Target="../theme/slideTheme.xml" Type="http://schemas.openxmlformats.org/officeDocument/2006/relationships/theme"/>
<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 Id="rId22" Type="http://schemas.openxmlformats.org/officeDocument/2006/relationships/slideLayout" Target="../slideLayouts/slideLayout21.xml"/><Relationship Id="rId23" Type="http://schemas.openxmlformats.org/officeDocument/2006/relationships/slideLayout" Target="../slideLayouts/slideLayout22.xml"/><Relationship Id="rId24" Type="http://schemas.openxmlformats.org/officeDocument/2006/relationships/slideLayout" Target="../slideLayouts/slideLayout23.xml"/><Relationship Id="rId25" Type="http://schemas.openxmlformats.org/officeDocument/2006/relationships/slideLayout" Target="../slideLayouts/slideLayout24.xml"/><Relationship Id="rId26" Type="http://schemas.openxmlformats.org/officeDocument/2006/relationships/slideLayout" Target="../slideLayouts/slideLayout25.xml"/><Relationship Id="rId27" Type="http://schemas.openxmlformats.org/officeDocument/2006/relationships/slideLayout" Target="../slideLayouts/slideLayout26.xml"/><Relationship Id="rId28" Type="http://schemas.openxmlformats.org/officeDocument/2006/relationships/slideLayout" Target="../slideLayouts/slideLayout27.xml"/><Relationship Id="rId29" Type="http://schemas.openxmlformats.org/officeDocument/2006/relationships/slideLayout" Target="../slideLayouts/slideLayout28.xml"/><Relationship Id="rId30" Type="http://schemas.openxmlformats.org/officeDocument/2006/relationships/slideLayout" Target="../slideLayouts/slideLayout29.xml"/><Relationship Id="rId31" Type="http://schemas.openxmlformats.org/officeDocument/2006/relationships/slideLayout" Target="../slideLayouts/slideLayout30.xml"/><Relationship Id="rId32" Type="http://schemas.openxmlformats.org/officeDocument/2006/relationships/slideLayout" Target="../slideLayouts/slideLayout31.xml"/><Relationship Id="rId33" Type="http://schemas.openxmlformats.org/officeDocument/2006/relationships/slideLayout" Target="../slideLayouts/slideLayout32.xml"/><Relationship Id="rId34" Type="http://schemas.openxmlformats.org/officeDocument/2006/relationships/slideLayout" Target="../slideLayouts/slideLayout33.xml"/><Relationship Id="rId35" Type="http://schemas.openxmlformats.org/officeDocument/2006/relationships/slideLayout" Target="../slideLayouts/slideLayout34.xml"/><Relationship Id="rId36" Type="http://schemas.openxmlformats.org/officeDocument/2006/relationships/slideLayout" Target="../slideLayouts/slideLayout35.xml"/><Relationship Id="rId37" Type="http://schemas.openxmlformats.org/officeDocument/2006/relationships/slideLayout" Target="../slideLayouts/slideLayout36.xml"/><Relationship Id="rId38" Type="http://schemas.openxmlformats.org/officeDocument/2006/relationships/slideLayout" Target="../slideLayouts/slideLayout37.xml"/></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Lst>
  <p:transition xmlns:p14="http://schemas.microsoft.com/office/powerpoint/2010/main"/>
  <p:txStyles>
    <p:titleStyle>
      <a:lvl1pPr algn="l" eaLnBrk="1" fontAlgn="base" hangingPunct="1" rtl="0">
        <a:spcBef>
          <a:spcPct val="0"/>
        </a:spcBef>
        <a:spcAft>
          <a:spcPct val="0"/>
        </a:spcAft>
        <a:defRPr b="1" sz="3000">
          <a:solidFill>
            <a:srgbClr val="FFFFFF"/>
          </a:solidFill>
          <a:latin typeface="+mj-lt"/>
          <a:ea typeface="+mj-ea"/>
          <a:cs typeface="+mj-cs"/>
          <a:sym charset="0" typeface="Helvetica Neue"/>
        </a:defRPr>
      </a:lvl1pPr>
      <a:lvl2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2pPr>
      <a:lvl3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3pPr>
      <a:lvl4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4pPr>
      <a:lvl5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5pPr>
      <a:lvl6pPr algn="l" eaLnBrk="1" fontAlgn="base" hangingPunct="1" marL="4572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6pPr>
      <a:lvl7pPr algn="l" eaLnBrk="1" fontAlgn="base" hangingPunct="1" marL="9144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7pPr>
      <a:lvl8pPr algn="l" eaLnBrk="1" fontAlgn="base" hangingPunct="1" marL="13716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8pPr>
      <a:lvl9pPr algn="l" eaLnBrk="1" fontAlgn="base" hangingPunct="1" marL="18288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9pPr>
    </p:titleStyle>
    <p:bodyStyle>
      <a:lvl1pPr algn="l" eaLnBrk="1" fontAlgn="base" hangingPunct="1" indent="-342900" marL="342900" rtl="0">
        <a:spcBef>
          <a:spcPts val="800"/>
        </a:spcBef>
        <a:spcAft>
          <a:spcPct val="0"/>
        </a:spcAft>
        <a:defRPr sz="1400">
          <a:solidFill>
            <a:schemeClr val="tx1"/>
          </a:solidFill>
          <a:latin typeface="+mn-lt"/>
          <a:ea typeface="+mn-ea"/>
          <a:cs typeface="+mn-cs"/>
          <a:sym charset="0" typeface="Helvetica Neue"/>
        </a:defRPr>
      </a:lvl1pPr>
      <a:lvl2pPr algn="l" eaLnBrk="1" fontAlgn="base" hangingPunct="1" indent="-127000" marL="127000" rtl="0">
        <a:spcBef>
          <a:spcPts val="400"/>
        </a:spcBef>
        <a:spcAft>
          <a:spcPct val="0"/>
        </a:spcAft>
        <a:buClr>
          <a:srgbClr val="828282"/>
        </a:buClr>
        <a:buSzPct val="100000"/>
        <a:buFont charset="0" typeface="Arial"/>
        <a:buChar char="•"/>
        <a:defRPr sz="1200">
          <a:solidFill>
            <a:srgbClr val="828282"/>
          </a:solidFill>
          <a:latin charset="0" typeface="Arial"/>
          <a:ea typeface="+mn-ea"/>
          <a:cs typeface="+mn-cs"/>
          <a:sym charset="0" typeface="Arial"/>
        </a:defRPr>
      </a:lvl2pPr>
      <a:lvl3pPr algn="l" eaLnBrk="1" fontAlgn="base" hangingPunct="1" indent="-127000" marL="393700" rtl="0">
        <a:spcBef>
          <a:spcPts val="600"/>
        </a:spcBef>
        <a:spcAft>
          <a:spcPct val="0"/>
        </a:spcAft>
        <a:buClr>
          <a:srgbClr val="828282"/>
        </a:buClr>
        <a:buSzPct val="100000"/>
        <a:buFont charset="0" typeface="Helvetica Neue"/>
        <a:buChar char="-"/>
        <a:defRPr sz="1200">
          <a:solidFill>
            <a:srgbClr val="828282"/>
          </a:solidFill>
          <a:latin typeface="+mn-lt"/>
          <a:ea typeface="+mn-ea"/>
          <a:cs typeface="+mn-cs"/>
          <a:sym charset="0" typeface="Helvetica Neue"/>
        </a:defRPr>
      </a:lvl3pPr>
      <a:lvl4pPr algn="l" eaLnBrk="1" fontAlgn="base" hangingPunct="1" indent="-228600" marL="1562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4pPr>
      <a:lvl5pPr algn="l" eaLnBrk="1" fontAlgn="base" hangingPunct="1" indent="-228600" marL="20193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5pPr>
      <a:lvl6pPr algn="l" eaLnBrk="1" fontAlgn="base" hangingPunct="1" indent="-228600" marL="24765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6pPr>
      <a:lvl7pPr algn="l" eaLnBrk="1" fontAlgn="base" hangingPunct="1" indent="-228600" marL="29337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7pPr>
      <a:lvl8pPr algn="l" eaLnBrk="1" fontAlgn="base" hangingPunct="1" indent="-228600" marL="33909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8pPr>
      <a:lvl9pPr algn="l" eaLnBrk="1" fontAlgn="base" hangingPunct="1" indent="-228600" marL="3848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image2.png"/>
<Relationship Id="rId3" Type="http://schemas.openxmlformats.org/officeDocument/2006/relationships/image" Target="../media/image1.png"/>
</Relationships>

</file>

<file path=ppt/slides/_rels/slide2.xml.rels><?xml version="1.0" encoding="UTF-8" standalone="yes"?>
<Relationships xmlns="http://schemas.openxmlformats.org/package/2006/relationships">
<Relationship Id="rId3" Type="http://schemas.openxmlformats.org/officeDocument/2006/relationships/image" Target="../media/image3.png"/>
<Relationship Id="rId4" Type="http://schemas.openxmlformats.org/officeDocument/2006/relationships/image" Target="../media/image2.png"/>
<Relationship Id="rId5" Type="http://schemas.openxmlformats.org/officeDocument/2006/relationships/image" Target="../media/image5.png"/>
<Relationship Id="rId6" Type="http://schemas.openxmlformats.org/officeDocument/2006/relationships/hyperlink" Target="mailto:educators@boundless.com" TargetMode="External"/>
<Relationship Id="rId7" Type="http://schemas.openxmlformats.org/officeDocument/2006/relationships/hyperlink" Target="http://boundless.com/teaching-platform" TargetMode="External"/>
<Relationship Id="rId1" Type="http://schemas.openxmlformats.org/officeDocument/2006/relationships/slideLayout" Target="../slideLayouts/slideLayout2.xml"/>
<Relationship Id="rId2" Type="http://schemas.openxmlformats.org/officeDocument/2006/relationships/image" Target="../media/image4.png"/>
</Relationships>

</file>

<file path=ppt/slides/_rels/slide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image" Target="../media/image2.png"/>
<Relationship Id="rId5" Type="http://schemas.openxmlformats.org/officeDocument/2006/relationships/image" Target="../media/image5.png"/>
<Relationship Id="rId1" Type="http://schemas.openxmlformats.org/officeDocument/2006/relationships/slideLayout" Target="../slideLayouts/slideLayout3.xml"/>
<Relationship Id="rId2" Type="http://schemas.openxmlformats.org/officeDocument/2006/relationships/image" Target="../media/image6.jpg"/>
</Relationships>

</file>

<file path=ppt/slides/_rels/slide4.xml.rels><?xml version="1.0" encoding="UTF-8" standalone="yes"?>
<Relationships xmlns="http://schemas.openxmlformats.org/package/2006/relationships">
<Relationship Id="rId3" Type="http://schemas.openxmlformats.org/officeDocument/2006/relationships/image" Target="../media/image5.png"/>
<Relationship Id="rId4" Type="http://schemas.openxmlformats.org/officeDocument/2006/relationships/image" Target="../media/image2.png"/>
<Relationship Id="rId5" Type="http://schemas.openxmlformats.org/officeDocument/2006/relationships/hyperlink" Target="http://www.www/boundless.com/economics?campaign_content=book_1515_section_124&amp;campaign_term=Economics&amp;utm_campaign=powerpoint&amp;utm_medium=direct&amp;utm_source=boundless" TargetMode="External"/>
<Relationship Id="rId1" Type="http://schemas.openxmlformats.org/officeDocument/2006/relationships/slideLayout" Target="../slideLayouts/slideLayout4.xml"/>
<Relationship Id="rId2" Type="http://schemas.openxmlformats.org/officeDocument/2006/relationships/image" Target="../media/image7.jpg"/>
<Relationship Id="rId6" Target="../media/image8.jpg" Type="http://schemas.openxmlformats.org/officeDocument/2006/relationships/image"/>
</Relationships>

</file>

<file path=ppt/slides/_rels/slide5.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reasons-for-trade-489-12585?campaign_content=book_1515_section_124&amp;campaign_term=Economics&amp;utm_campaign=powerpoint&amp;utm_medium=direct&amp;utm_source=boundless" TargetMode="External"/>
<Relationship Id="rId5" Type="http://schemas.openxmlformats.org/officeDocument/2006/relationships/hyperlink" Target="www/boundless.com/image/international-trade?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5.xml"/>
<Relationship Id="rId2" Type="http://schemas.openxmlformats.org/officeDocument/2006/relationships/image" Target="../media/image5.png"/>
<Relationship Id="rId7" Target="../media/image8.jpg" Type="http://schemas.openxmlformats.org/officeDocument/2006/relationships/image"/>
</Relationships>

</file>

<file path=ppt/slides/_rels/slide6.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understanding-production-possibilities-490-12586?campaign_content=book_1515_section_124&amp;campaign_term=Economics&amp;utm_campaign=powerpoint&amp;utm_medium=direct&amp;utm_source=boundless" TargetMode="External"/>
<Relationship Id="rId5" Type="http://schemas.openxmlformats.org/officeDocument/2006/relationships/hyperlink" Target="www/boundless.com/image/production-possibilities-frontier?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6.xml"/>
<Relationship Id="rId2" Type="http://schemas.openxmlformats.org/officeDocument/2006/relationships/image" Target="../media/image5.png"/>
<Relationship Id="rId7" Target="../media/image10.png" Type="http://schemas.openxmlformats.org/officeDocument/2006/relationships/image"/>
</Relationships>

</file>

<file path=ppt/slides/_rels/slide7.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defining-absolute-advantage-491-12587?campaign_content=book_1515_section_124&amp;campaign_term=Economics&amp;utm_campaign=powerpoint&amp;utm_medium=direct&amp;utm_source=boundless" TargetMode="External"/>
<Relationship Id="rId5" Type="http://schemas.openxmlformats.org/officeDocument/2006/relationships/hyperlink" Target="www/boundless.com/image/china-and-consumer-electronics?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7.xml"/>
<Relationship Id="rId2" Type="http://schemas.openxmlformats.org/officeDocument/2006/relationships/image" Target="../media/image5.png"/>
<Relationship Id="rId7" Target="../media/image11.png" Type="http://schemas.openxmlformats.org/officeDocument/2006/relationships/image"/>
</Relationships>

</file>

<file path=ppt/slides/_rels/slide8.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defining-comparative-advantage-492-12588?campaign_content=book_1515_section_124&amp;campaign_term=Economics&amp;utm_campaign=powerpoint&amp;utm_medium=direct&amp;utm_source=boundless" TargetMode="External"/>
<Relationship Id="rId5" Type="http://schemas.openxmlformats.org/officeDocument/2006/relationships/hyperlink" Target="www/boundless.com/image/comparative-advantage?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8.xml"/>
<Relationship Id="rId2" Type="http://schemas.openxmlformats.org/officeDocument/2006/relationships/image" Target="../media/image5.png"/>
<Relationship Id="rId7" Target="../media/image12.jpg" Type="http://schemas.openxmlformats.org/officeDocument/2006/relationships/image"/>
</Relationships>

</file>

<file path=ppt/slides/_rels/slide9.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absolute-advantage-versus-comparative-advantage-493-12589?campaign_content=book_1515_section_124&amp;campaign_term=Economics&amp;utm_campaign=powerpoint&amp;utm_medium=direct&amp;utm_source=boundless" TargetMode="External"/>
<Relationship Id="rId5" Type="http://schemas.openxmlformats.org/officeDocument/2006/relationships/hyperlink" Target="www/boundless.com/image/absolute-advantage?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9.xml"/>
<Relationship Id="rId2" Type="http://schemas.openxmlformats.org/officeDocument/2006/relationships/image" Target="../media/image5.png"/>
<Relationship Id="rId7" Target="../media/image13.jpg" Type="http://schemas.openxmlformats.org/officeDocument/2006/relationships/image"/>
</Relationships>

</file>

<file path=ppt/slides/_rels/slide10.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benefits-of-specialization-494-12590?campaign_content=book_1515_section_124&amp;campaign_term=Economics&amp;utm_campaign=powerpoint&amp;utm_medium=direct&amp;utm_source=boundless" TargetMode="External"/>
<Relationship Id="rId5" Type="http://schemas.openxmlformats.org/officeDocument/2006/relationships/hyperlink" Target="www/boundless.com?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10.xml"/>
<Relationship Id="rId2" Type="http://schemas.openxmlformats.org/officeDocument/2006/relationships/image" Target="../media/image5.png"/>
</Relationships>

</file>

<file path=ppt/slides/_rels/slide11.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introduction-to-international-trade-124/relationship-between-specialization-and-trade-495-12591?campaign_content=book_1515_section_124&amp;campaign_term=Economics&amp;utm_campaign=powerpoint&amp;utm_medium=direct&amp;utm_source=boundless" TargetMode="External"/>
<Relationship Id="rId5" Type="http://schemas.openxmlformats.org/officeDocument/2006/relationships/hyperlink" Target="www/boundless.com/image/comparative-advantage?campaign_content=book_1515_section_124&amp;campaign_term=Economics&amp;utm_campaign=powerpoint&amp;utm_medium=direct&amp;utm_source=boundless" TargetMode="External"/>
<Relationship Id="rId6" Type="http://schemas.openxmlformats.org/officeDocument/2006/relationships/image" Target="../media/image9.jpg"/>
<Relationship Id="rId1" Type="http://schemas.openxmlformats.org/officeDocument/2006/relationships/slideLayout" Target="../slideLayouts/slideLayout11.xml"/>
<Relationship Id="rId2" Type="http://schemas.openxmlformats.org/officeDocument/2006/relationships/image" Target="../media/image5.png"/>
<Relationship Id="rId7" Target="../media/image14.jpg" Type="http://schemas.openxmlformats.org/officeDocument/2006/relationships/image"/>
</Relationships>

</file>

<file path=ppt/slides/_rels/slide12.xml.rels><?xml version="1.0" encoding="UTF-8" standalone="yes"?>
<Relationships xmlns="http://schemas.openxmlformats.org/package/2006/relationships">
<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5.pn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5.png"/>
</Relationships>

</file>

<file path=ppt/slides/_rels/slide14.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s://commons.wikimedia.org/wiki/File:CMA_CGM_Balzac.jpg" TargetMode="External"/>
<Relationship Id="rId5" Type="http://schemas.openxmlformats.org/officeDocument/2006/relationships/hyperlink" Target="www/boundless.com/image/international-trade?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4.xml"/>
<Relationship Id="rId2" Type="http://schemas.openxmlformats.org/officeDocument/2006/relationships/image" Target="../media/image5.png"/>
<Relationship Id="rId7" Target="../media/image8.jpg" Type="http://schemas.openxmlformats.org/officeDocument/2006/relationships/image"/>
</Relationships>

</file>

<file path=ppt/slides/_rels/slide15.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s://en.wikipedia.org/wiki/File:Production_Possibilities_Frontier_Curve.svg" TargetMode="External"/>
<Relationship Id="rId5" Type="http://schemas.openxmlformats.org/officeDocument/2006/relationships/hyperlink" Target="www/boundless.com/image/production-possibilities-frontier?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5.xml"/>
<Relationship Id="rId2" Type="http://schemas.openxmlformats.org/officeDocument/2006/relationships/image" Target="../media/image5.png"/>
<Relationship Id="rId7" Target="../media/image10.png" Type="http://schemas.openxmlformats.org/officeDocument/2006/relationships/image"/>
</Relationships>

</file>

<file path=ppt/slides/_rels/slide16.xml.rels><?xml version="1.0" encoding="UTF-8" standalone="yes"?>
<Relationships xmlns="http://schemas.openxmlformats.org/package/2006/relationships">
<Relationship Id="rId3" Type="http://schemas.openxmlformats.org/officeDocument/2006/relationships/hyperlink" Target="http://creativecommons.org/licenses/by/3.0/us/" TargetMode="External"/>
<Relationship Id="rId4" Type="http://schemas.openxmlformats.org/officeDocument/2006/relationships/hyperlink" Target="http://commons.wikimedia.org/wiki/File:Absolute_advantage_example_1.png" TargetMode="External"/>
<Relationship Id="rId5" Type="http://schemas.openxmlformats.org/officeDocument/2006/relationships/hyperlink" Target="www/boundless.com/image/absolute-advantage?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6.xml"/>
<Relationship Id="rId2" Type="http://schemas.openxmlformats.org/officeDocument/2006/relationships/image" Target="../media/image5.png"/>
<Relationship Id="rId7" Target="../media/image16.png" Type="http://schemas.openxmlformats.org/officeDocument/2006/relationships/image"/>
</Relationships>

</file>

<file path=ppt/slides/_rels/slide17.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s://commons.wikimedia.org/wiki/File:Iphone_4G-3_des_screen.png" TargetMode="External"/>
<Relationship Id="rId5" Type="http://schemas.openxmlformats.org/officeDocument/2006/relationships/hyperlink" Target="www/boundless.com/image/china-and-consumer-electronics?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7.xml"/>
<Relationship Id="rId2" Type="http://schemas.openxmlformats.org/officeDocument/2006/relationships/image" Target="../media/image5.png"/>
<Relationship Id="rId7" Target="../media/image11.png" Type="http://schemas.openxmlformats.org/officeDocument/2006/relationships/image"/>
</Relationships>

</file>

<file path=ppt/slides/_rels/slide18.xml.rels><?xml version="1.0" encoding="UTF-8" standalone="yes"?>
<Relationships xmlns="http://schemas.openxmlformats.org/package/2006/relationships">
<Relationship Id="rId3" Type="http://schemas.openxmlformats.org/officeDocument/2006/relationships/hyperlink" Target="http://creativecommons.org/licenses/by/3.0/us/" TargetMode="External"/>
<Relationship Id="rId4" Type="http://schemas.openxmlformats.org/officeDocument/2006/relationships/hyperlink" Target="https://commons.wikimedia.org/wiki/File:Comparative_Advantage.jpg" TargetMode="External"/>
<Relationship Id="rId5" Type="http://schemas.openxmlformats.org/officeDocument/2006/relationships/hyperlink" Target="www/boundless.com/image/comparative-advantage?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8.xml"/>
<Relationship Id="rId2" Type="http://schemas.openxmlformats.org/officeDocument/2006/relationships/image" Target="../media/image5.png"/>
<Relationship Id="rId7" Target="../media/image12.jpg" Type="http://schemas.openxmlformats.org/officeDocument/2006/relationships/image"/>
</Relationships>

</file>

<file path=ppt/slides/_rels/slide19.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s://commons.wikimedia.org/wiki/File:Absolute_advantage.jpg" TargetMode="External"/>
<Relationship Id="rId5" Type="http://schemas.openxmlformats.org/officeDocument/2006/relationships/hyperlink" Target="www/boundless.com/image/absolute-advantage?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19.xml"/>
<Relationship Id="rId2" Type="http://schemas.openxmlformats.org/officeDocument/2006/relationships/image" Target="../media/image5.png"/>
<Relationship Id="rId7" Target="../media/image13.jpg" Type="http://schemas.openxmlformats.org/officeDocument/2006/relationships/image"/>
</Relationships>

</file>

<file path=ppt/slides/_rels/slide20.xml.rels><?xml version="1.0" encoding="UTF-8" standalone="yes"?>
<Relationships xmlns="http://schemas.openxmlformats.org/package/2006/relationships">
<Relationship Id="rId3" Type="http://schemas.openxmlformats.org/officeDocument/2006/relationships/hyperlink" Target="http://creativecommons.org/licenses/by-sa/3.0/" TargetMode="External"/>
<Relationship Id="rId4" Type="http://schemas.openxmlformats.org/officeDocument/2006/relationships/hyperlink" Target="https://commons.wikimedia.org/wiki/File:Comparative_advantage_2.jpg" TargetMode="External"/>
<Relationship Id="rId5" Type="http://schemas.openxmlformats.org/officeDocument/2006/relationships/hyperlink" Target="www/boundless.com/image/comparative-advantage?campaign_content=book_1515_section_124&amp;campaign_term=Economics&amp;utm_campaign=powerpoint&amp;utm_medium=direct&amp;utm_source=boundless" TargetMode="External"/>
<Relationship Id="rId6" Type="http://schemas.openxmlformats.org/officeDocument/2006/relationships/image" Target="../media/image15.jpg"/>
<Relationship Id="rId1" Type="http://schemas.openxmlformats.org/officeDocument/2006/relationships/slideLayout" Target="../slideLayouts/slideLayout20.xml"/>
<Relationship Id="rId2" Type="http://schemas.openxmlformats.org/officeDocument/2006/relationships/image" Target="../media/image5.png"/>
<Relationship Id="rId7" Target="../media/image14.jpg" Type="http://schemas.openxmlformats.org/officeDocument/2006/relationships/image"/>
</Relationships>

</file>

<file path=ppt/slides/_rels/slide21.xml.rels><?xml version="1.0" encoding="UTF-8" standalone="yes"?>
<Relationships xmlns="http://schemas.openxmlformats.org/package/2006/relationships">
<Relationship Id="rId1" Type="http://schemas.openxmlformats.org/officeDocument/2006/relationships/slideLayout" Target="../slideLayouts/slideLayout21.xml"/>
<Relationship Id="rId2" Type="http://schemas.openxmlformats.org/officeDocument/2006/relationships/image" Target="../media/image2.png"/>
<Relationship Id="rId3" Type="http://schemas.openxmlformats.org/officeDocument/2006/relationships/image" Target="../media/image5.png"/>
</Relationships>

</file>

<file path=ppt/slides/_rels/slide22.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2.xml"/>
<Relationship Id="rId2" Type="http://schemas.openxmlformats.org/officeDocument/2006/relationships/image" Target="../media/image5.png"/>
</Relationships>

</file>

<file path=ppt/slides/_rels/slide23.xml.rels><?xml version="1.0" encoding="UTF-8" standalone="yes"?>
<Relationships xmlns="http://schemas.openxmlformats.org/package/2006/relationships">
<Relationship Id="rId1" Type="http://schemas.openxmlformats.org/officeDocument/2006/relationships/slideLayout" Target="../slideLayouts/slideLayout23.xml"/>
<Relationship Id="rId2" Type="http://schemas.openxmlformats.org/officeDocument/2006/relationships/image" Target="../media/image2.png"/>
<Relationship Id="rId3" Type="http://schemas.openxmlformats.org/officeDocument/2006/relationships/image" Target="../media/image5.png"/>
</Relationships>

</file>

<file path=ppt/slides/_rels/slide24.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3.0/" TargetMode="External"/>
<Relationship Id="rId5" Type="http://schemas.openxmlformats.org/officeDocument/2006/relationships/hyperlink" Target="http://www.saylor.org/majors/Economics/" TargetMode="External"/>
<Relationship Id="rId1" Type="http://schemas.openxmlformats.org/officeDocument/2006/relationships/slideLayout" Target="../slideLayouts/slideLayout24.xml"/>
<Relationship Id="rId2" Type="http://schemas.openxmlformats.org/officeDocument/2006/relationships/image" Target="../media/image5.png"/>
</Relationships>

</file>

<file path=ppt/slides/_rels/slide25.xml.rels><?xml version="1.0" encoding="UTF-8" standalone="yes"?>
<Relationships xmlns="http://schemas.openxmlformats.org/package/2006/relationships">
<Relationship Id="rId1" Type="http://schemas.openxmlformats.org/officeDocument/2006/relationships/slideLayout" Target="../slideLayouts/slideLayout25.xml"/>
<Relationship Id="rId2" Type="http://schemas.openxmlformats.org/officeDocument/2006/relationships/image" Target="../media/image2.png"/>
<Relationship Id="rId3" Type="http://schemas.openxmlformats.org/officeDocument/2006/relationships/image" Target="../media/image5.png"/>
</Relationships>

</file>

<file path=ppt/slides/_rels/slide26.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26.xml"/>
<Relationship Id="rId2" Type="http://schemas.openxmlformats.org/officeDocument/2006/relationships/image" Target="../media/image5.png"/>
</Relationships>

</file>

<file path=ppt/slides/_rels/slide27.xml.rels><?xml version="1.0" encoding="UTF-8" standalone="yes"?>
<Relationships xmlns="http://schemas.openxmlformats.org/package/2006/relationships">
<Relationship Id="rId1" Type="http://schemas.openxmlformats.org/officeDocument/2006/relationships/slideLayout" Target="../slideLayouts/slideLayout27.xml"/>
<Relationship Id="rId2" Type="http://schemas.openxmlformats.org/officeDocument/2006/relationships/image" Target="../media/image2.png"/>
<Relationship Id="rId3" Type="http://schemas.openxmlformats.org/officeDocument/2006/relationships/image" Target="../media/image5.png"/>
</Relationships>

</file>

<file path=ppt/slides/_rels/slide28.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3.0/" TargetMode="External"/>
<Relationship Id="rId5" Type="http://schemas.openxmlformats.org/officeDocument/2006/relationships/hyperlink" Target="http://www.saylor.org/majors/Economics/" TargetMode="External"/>
<Relationship Id="rId1" Type="http://schemas.openxmlformats.org/officeDocument/2006/relationships/slideLayout" Target="../slideLayouts/slideLayout28.xml"/>
<Relationship Id="rId2" Type="http://schemas.openxmlformats.org/officeDocument/2006/relationships/image" Target="../media/image5.png"/>
</Relationships>

</file>

<file path=ppt/slides/_rels/slide29.xml.rels><?xml version="1.0" encoding="UTF-8" standalone="yes"?>
<Relationships xmlns="http://schemas.openxmlformats.org/package/2006/relationships">
<Relationship Id="rId1" Type="http://schemas.openxmlformats.org/officeDocument/2006/relationships/slideLayout" Target="../slideLayouts/slideLayout29.xml"/>
<Relationship Id="rId2" Type="http://schemas.openxmlformats.org/officeDocument/2006/relationships/image" Target="../media/image2.png"/>
<Relationship Id="rId3" Type="http://schemas.openxmlformats.org/officeDocument/2006/relationships/image" Target="../media/image5.png"/>
</Relationships>

</file>

<file path=ppt/slides/_rels/slide30.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30.xml"/>
<Relationship Id="rId2" Type="http://schemas.openxmlformats.org/officeDocument/2006/relationships/image" Target="../media/image5.png"/>
</Relationships>

</file>

<file path=ppt/slides/_rels/slide31.xml.rels><?xml version="1.0" encoding="UTF-8" standalone="yes"?>
<Relationships xmlns="http://schemas.openxmlformats.org/package/2006/relationships">
<Relationship Id="rId1" Type="http://schemas.openxmlformats.org/officeDocument/2006/relationships/slideLayout" Target="../slideLayouts/slideLayout31.xml"/>
<Relationship Id="rId2" Type="http://schemas.openxmlformats.org/officeDocument/2006/relationships/image" Target="../media/image2.png"/>
<Relationship Id="rId3" Type="http://schemas.openxmlformats.org/officeDocument/2006/relationships/image" Target="../media/image5.png"/>
</Relationships>

</file>

<file path=ppt/slides/_rels/slide32.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32.xml"/>
<Relationship Id="rId2" Type="http://schemas.openxmlformats.org/officeDocument/2006/relationships/image" Target="../media/image5.png"/>
</Relationships>

</file>

<file path=ppt/slides/_rels/slide33.xml.rels><?xml version="1.0" encoding="UTF-8" standalone="yes"?>
<Relationships xmlns="http://schemas.openxmlformats.org/package/2006/relationships">
<Relationship Id="rId1" Type="http://schemas.openxmlformats.org/officeDocument/2006/relationships/slideLayout" Target="../slideLayouts/slideLayout33.xml"/>
<Relationship Id="rId2" Type="http://schemas.openxmlformats.org/officeDocument/2006/relationships/image" Target="../media/image2.png"/>
<Relationship Id="rId3" Type="http://schemas.openxmlformats.org/officeDocument/2006/relationships/image" Target="../media/image5.png"/>
</Relationships>

</file>

<file path=ppt/slides/_rels/slide34.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5.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mallorykearney.wikispaces.com/file/view/MacroCh3.pptx?"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tionary.org/wiki/Autarky"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Production%20possibilities%20frontier"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s://en.wikibooks.org/wiki/Principles_of_Economics/Production_Possibilities"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econ100-powers-sectiona.wikispaces.com/Absolute+Advantage+and+Comparative+advantage" TargetMode="External"/>
<Relationship Id="rId1" Type="http://schemas.openxmlformats.org/officeDocument/2006/relationships/slideLayout" Target="../slideLayouts/slideLayout35.xml"/>
<Relationship Id="rId2" Type="http://schemas.openxmlformats.org/officeDocument/2006/relationships/hyperlink" Target="http://creativecommons.org/licenses/by-sa/3.0/" TargetMode="External"/>
<Relationship Id="rId3" Type="http://schemas.openxmlformats.org/officeDocument/2006/relationships/hyperlink" Target="http://mreape.wikispaces.com/UNIT+7+Open+EconomY-+International+Trade+and+Finance" TargetMode="External"/>
<Relationship Id="rId4" Type="http://schemas.openxmlformats.org/officeDocument/2006/relationships/hyperlink" Target="http://creativecommons.org/licenses/by-sa/3.0/" TargetMode="External"/>
<Relationship Id="rId5" Type="http://schemas.openxmlformats.org/officeDocument/2006/relationships/hyperlink" Target="https://mchenry.wikispaces.com/International+Trade"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mbaecon.wikispaces.com/Comparative+advantage+and+trade" TargetMode="External"/>
<Relationship Id="rId32" Type="http://schemas.openxmlformats.org/officeDocument/2006/relationships/hyperlink" Target="https://en.wikipedia.org/wiki/Absolute_advantage" TargetMode="External"/>
<Relationship Id="rId9" Type="http://schemas.openxmlformats.org/officeDocument/2006/relationships/hyperlink" Target="https://en.wikipedia.org/wiki/International_trade" TargetMode="External"/>
<Relationship Id="rId6" Type="http://schemas.openxmlformats.org/officeDocument/2006/relationships/hyperlink" Target="http://creativecommons.org/licenses/by-sa/3.0/" TargetMode="External"/>
<Relationship Id="rId7" Type="http://schemas.openxmlformats.org/officeDocument/2006/relationships/hyperlink" Target="https://en.wikibooks.org/wiki/IB_Economics/International_Economics/Reasons_for_trade"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s://en.wikipedia.org/wiki/Absolute_advantage" TargetMode="External"/>
<Relationship Id="rId35" Type="http://schemas.openxmlformats.org/officeDocument/2006/relationships/image" Target="../media/image2.png"/>
<Relationship Id="rId36" Type="http://schemas.openxmlformats.org/officeDocument/2006/relationships/image" Target="../media/image5.png"/>
<Relationship Id="rId10" Type="http://schemas.openxmlformats.org/officeDocument/2006/relationships/hyperlink" Target="http://creativecommons.org/licenses/by-sa/3.0/" TargetMode="External"/>
<Relationship Id="rId11" Type="http://schemas.openxmlformats.org/officeDocument/2006/relationships/hyperlink" Target="http://www.boundless.com//business/definition/comparative-advantage"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s://en.wikipedia.org/wiki/Production%25E2%2580%2593possibility_frontier"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s://en.wikipedia.org/wiki/Production%25E2%2580%2593possibility_frontier"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s://en.wikipedia.org/wiki/Free_trade_debate#Production_possibilities_frontiers_and_indifference_curves"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s://mchenry.wikispaces.com/International+Trade" TargetMode="External"/>
</Relationships>

</file>

<file path=ppt/slides/_rels/slide36.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www.boundless.com//business/definition/comparative-advantage"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tionary.org/wiki/Opportunity+cost"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mrski-apecon-2008.wikispaces.com/Chapter+3+-+Interdependence+and+the+Gains+from+Trade" TargetMode="External"/>
<Relationship Id="rId26" Type="http://schemas.openxmlformats.org/officeDocument/2006/relationships/hyperlink" Target="http://creativecommons.org/licenses/by-sa/3.0/" TargetMode="External"/>
<Relationship Id="rId27" Type="http://schemas.openxmlformats.org/officeDocument/2006/relationships/hyperlink" Target="http://mrski-apecon-2008.wikispaces.com/Chapter+3+-+Interdependence+and+the+Gains+from+Trade" TargetMode="External"/>
<Relationship Id="rId28" Type="http://schemas.openxmlformats.org/officeDocument/2006/relationships/hyperlink" Target="http://creativecommons.org/licenses/by-sa/3.0/" TargetMode="External"/>
<Relationship Id="rId29" Type="http://schemas.openxmlformats.org/officeDocument/2006/relationships/hyperlink" Target="http://www.boundless.com//business/definition/comparative-advantage" TargetMode="External"/>
<Relationship Id="rId1" Type="http://schemas.openxmlformats.org/officeDocument/2006/relationships/slideLayout" Target="../slideLayouts/slideLayout36.xml"/>
<Relationship Id="rId2" Type="http://schemas.openxmlformats.org/officeDocument/2006/relationships/hyperlink" Target="http://creativecommons.org/licenses/by-sa/3.0/" TargetMode="External"/>
<Relationship Id="rId3" Type="http://schemas.openxmlformats.org/officeDocument/2006/relationships/hyperlink" Target="http://en.wiktionary.org/wiki/Absolute+advantage" TargetMode="External"/>
<Relationship Id="rId4" Type="http://schemas.openxmlformats.org/officeDocument/2006/relationships/hyperlink" Target="http://creativecommons.org/licenses/by-sa/3.0/" TargetMode="External"/>
<Relationship Id="rId5" Type="http://schemas.openxmlformats.org/officeDocument/2006/relationships/hyperlink" Target="http://business-tes.wikispaces.com/file/detail/Comparative+%2526+Absolute+advantage+notes.doc" TargetMode="External"/>
<Relationship Id="rId30" Type="http://schemas.openxmlformats.org/officeDocument/2006/relationships/hyperlink" Target="http://creativecommons.org/licenses/by-sa/3.0/" TargetMode="External"/>
<Relationship Id="rId31" Type="http://schemas.openxmlformats.org/officeDocument/2006/relationships/hyperlink" Target="http://en.wiktionary.org/wiki/Absolute+advantage" TargetMode="External"/>
<Relationship Id="rId32" Type="http://schemas.openxmlformats.org/officeDocument/2006/relationships/hyperlink" Target="http://mallorykearney.wikispaces.com/file/view/MacroCh3.pptx?" TargetMode="External"/>
<Relationship Id="rId9" Type="http://schemas.openxmlformats.org/officeDocument/2006/relationships/hyperlink" Target="https://en.wikibooks.org/wiki/IB_Economics/International_Economics/Reasons_for_trade"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ipedia.org/wiki/Competitive_advantage" TargetMode="External"/>
<Relationship Id="rId8" Type="http://schemas.openxmlformats.org/officeDocument/2006/relationships/hyperlink" Target="http://creativecommons.org/licenses/by-sa/3.0/" TargetMode="External"/>
<Relationship Id="rId33" Type="http://schemas.openxmlformats.org/officeDocument/2006/relationships/hyperlink" Target="http://creativecommons.org/licenses/by-sa/3.0/" TargetMode="External"/>
<Relationship Id="rId34" Type="http://schemas.openxmlformats.org/officeDocument/2006/relationships/hyperlink" Target="https://en.wikipedia.org/wiki/Comparative_advantage" TargetMode="External"/>
<Relationship Id="rId35" Type="http://schemas.openxmlformats.org/officeDocument/2006/relationships/hyperlink" Target="http://creativecommons.org/licenses/by-sa/3.0/" TargetMode="External"/>
<Relationship Id="rId36" Type="http://schemas.openxmlformats.org/officeDocument/2006/relationships/hyperlink" Target="http://en.wikipedia.org/wiki/Comparative_advantage" TargetMode="External"/>
<Relationship Id="rId10" Type="http://schemas.openxmlformats.org/officeDocument/2006/relationships/hyperlink" Target="http://creativecommons.org/licenses/by-sa/3.0/" TargetMode="External"/>
<Relationship Id="rId11" Type="http://schemas.openxmlformats.org/officeDocument/2006/relationships/hyperlink" Target="https://en.wikipedia.org/wiki/Comparative_advantage"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s://mchenry.wikispaces.com/International+Trade"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s://mchenry.wikispaces.com/International+Trade"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mreape.wikispaces.com/UNIT+7+Open+EconomY-+International+Trade+and+Finance"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tionary.org/wiki/competitive+advantage" TargetMode="External"/>
<Relationship Id="rId37" Type="http://schemas.openxmlformats.org/officeDocument/2006/relationships/hyperlink" Target="http://creativecommons.org/licenses/by-sa/3.0/" TargetMode="External"/>
<Relationship Id="rId38" Type="http://schemas.openxmlformats.org/officeDocument/2006/relationships/hyperlink" Target="http://en.wikipedia.org/wiki/Economies_of_scale" TargetMode="External"/>
<Relationship Id="rId39" Type="http://schemas.openxmlformats.org/officeDocument/2006/relationships/image" Target="../media/image2.png"/>
<Relationship Id="rId40" Type="http://schemas.openxmlformats.org/officeDocument/2006/relationships/image" Target="../media/image5.png"/>
</Relationships>

</file>

<file path=ppt/slides/_rels/slide37.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mrski-apecon-2008.wikispaces.com/Chapter+3+-+Interdependence+and+the+Gains+from+Trade"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mrski-apecon-2008.wikispaces.com/Chapter+3+Independence+and+the+Gains+from+Trade+JBS"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tionary.org/wiki/Opportunity+cost" TargetMode="External"/>
<Relationship Id="rId26" Type="http://schemas.openxmlformats.org/officeDocument/2006/relationships/hyperlink" Target="http://attribution.license.13" TargetMode="External"/>
<Relationship Id="rId27" Type="http://schemas.openxmlformats.org/officeDocument/2006/relationships/hyperlink" Target="http://attribution.url.13" TargetMode="External"/>
<Relationship Id="rId28" Type="http://schemas.openxmlformats.org/officeDocument/2006/relationships/hyperlink" Target="http://attribution.license.14" TargetMode="External"/>
<Relationship Id="rId29" Type="http://schemas.openxmlformats.org/officeDocument/2006/relationships/hyperlink" Target="http://attribution.url.14" TargetMode="External"/>
<Relationship Id="rId1" Type="http://schemas.openxmlformats.org/officeDocument/2006/relationships/slideLayout" Target="../slideLayouts/slideLayout37.xml"/>
<Relationship Id="rId2" Type="http://schemas.openxmlformats.org/officeDocument/2006/relationships/hyperlink" Target="http://creativecommons.org/licenses/by-sa/3.0/" TargetMode="External"/>
<Relationship Id="rId3" Type="http://schemas.openxmlformats.org/officeDocument/2006/relationships/hyperlink" Target="http://mrski-apecon-2008.wikispaces.com/Chapter+3+Independence+and+the+Gains+from+Trade" TargetMode="External"/>
<Relationship Id="rId4" Type="http://schemas.openxmlformats.org/officeDocument/2006/relationships/hyperlink" Target="http://creativecommons.org/licenses/by-sa/3.0/" TargetMode="External"/>
<Relationship Id="rId5" Type="http://schemas.openxmlformats.org/officeDocument/2006/relationships/hyperlink" Target="http://mchenry.wikispaces.com/International+Trade" TargetMode="External"/>
<Relationship Id="rId30" Type="http://schemas.openxmlformats.org/officeDocument/2006/relationships/hyperlink" Target="http://attribution.license.16" TargetMode="External"/>
<Relationship Id="rId31" Type="http://schemas.openxmlformats.org/officeDocument/2006/relationships/hyperlink" Target="http://attribution.url.15" TargetMode="External"/>
<Relationship Id="rId32" Type="http://schemas.openxmlformats.org/officeDocument/2006/relationships/hyperlink" Target="http://attribution.url.16" TargetMode="External"/>
<Relationship Id="rId9" Type="http://schemas.openxmlformats.org/officeDocument/2006/relationships/hyperlink" Target="https://en.wikipedia.org/wiki/Gains_from_trade" TargetMode="External"/>
<Relationship Id="rId6" Type="http://schemas.openxmlformats.org/officeDocument/2006/relationships/hyperlink" Target="http://creativecommons.org/licenses/by-sa/3.0/" TargetMode="External"/>
<Relationship Id="rId7" Type="http://schemas.openxmlformats.org/officeDocument/2006/relationships/hyperlink" Target="http://mrski-apecon-2008.wikispaces.com/Chapter+3+-+Interdependence+and+the+Gains+from+Trade" TargetMode="External"/>
<Relationship Id="rId8" Type="http://schemas.openxmlformats.org/officeDocument/2006/relationships/hyperlink" Target="http://creativecommons.org/licenses/by-sa/3.0/" TargetMode="External"/>
<Relationship Id="rId33" Type="http://schemas.openxmlformats.org/officeDocument/2006/relationships/hyperlink" Target="http://attribution.license.17" TargetMode="External"/>
<Relationship Id="rId34" Type="http://schemas.openxmlformats.org/officeDocument/2006/relationships/hyperlink" Target="http://attribution.url.17" TargetMode="External"/>
<Relationship Id="rId35" Type="http://schemas.openxmlformats.org/officeDocument/2006/relationships/hyperlink" Target="http://attribution.license.18" TargetMode="External"/>
<Relationship Id="rId36" Type="http://schemas.openxmlformats.org/officeDocument/2006/relationships/hyperlink" Target="http://attribution.url.18" TargetMode="External"/>
<Relationship Id="rId10" Type="http://schemas.openxmlformats.org/officeDocument/2006/relationships/hyperlink" Target="http://creativecommons.org/licenses/by-sa/3.0/" TargetMode="External"/>
<Relationship Id="rId11" Type="http://schemas.openxmlformats.org/officeDocument/2006/relationships/hyperlink" Target="http://mrski-apecon-2008.wikispaces.com/Chapter+3+-+Interdependence+and+the+Gains+from+Trade"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mallorykearney.wikispaces.com/file/view/MacroCh3.pptx"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www.boundless.com//business/definition/comparative-advantage"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ipedia.org/wiki/Learning"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mrski-apecon-2008.wikispaces.com/CHAPTER+3+.+INTERDEPENDENCE+AND+THE+GAINS+FROM+TRADE+%253B)" TargetMode="External"/>
<Relationship Id="rId37" Type="http://schemas.openxmlformats.org/officeDocument/2006/relationships/hyperlink" Target="http://attribution.license.19" TargetMode="External"/>
<Relationship Id="rId38" Type="http://schemas.openxmlformats.org/officeDocument/2006/relationships/hyperlink" Target="http://attribution.url.19" TargetMode="External"/>
<Relationship Id="rId39" Type="http://schemas.openxmlformats.org/officeDocument/2006/relationships/image" Target="../media/image2.png"/>
<Relationship Id="rId40"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4800600"/>
            <a:ext cx="3581400" cy="381000"/>
          </a:xfrm>
        </p:spPr>
        <p:txBody>
          <a:bodyPr/>
          <a:lstStyle/>
          <a:p>
            <a:r>
              <a:rPr lang="en-US" dirty="0" smtClean="0"/>
              <a:t>Boundless Lecture Slides</a:t>
            </a:r>
            <a:endParaRPr lang="en-US" dirty="0"/>
          </a:p>
        </p:txBody>
      </p:sp>
      <p:sp>
        <p:nvSpPr>
          <p:cNvPr id="4"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4572000" y="6578600"/>
            <a:ext cx="3708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7"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Rectangle 8"/>
          <p:cNvSpPr>
            <a:spLocks/>
          </p:cNvSpPr>
          <p:nvPr/>
        </p:nvSpPr>
        <p:spPr bwMode="auto">
          <a:xfrm>
            <a:off x="304800" y="65532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l"/>
            <a:r>
              <a:rPr lang="en-US" sz="1200" dirty="0" smtClean="0">
                <a:solidFill>
                  <a:srgbClr val="828282"/>
                </a:solidFill>
                <a:latin typeface="Arial" charset="0"/>
                <a:ea typeface="ＭＳ Ｐゴシック" charset="0"/>
                <a:sym typeface="Helvetica Neue" charset="0"/>
              </a:rPr>
              <a:t>Available on the Boundless Teaching Platform</a:t>
            </a:r>
            <a:endParaRPr lang="en-US" sz="1200" dirty="0">
              <a:solidFill>
                <a:srgbClr val="828282"/>
              </a:solidFill>
              <a:latin typeface="Arial" charset="0"/>
              <a:ea typeface="ＭＳ Ｐゴシック" charset="0"/>
              <a:sym typeface="Helvetica Neue" charset="0"/>
            </a:endParaRPr>
          </a:p>
        </p:txBody>
      </p:sp>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106988"/>
            <a:ext cx="4648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425312893"/>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utoShape 1"/>
          <p:cNvSpPr>
            <a:spLocks/>
          </p:cNvSpPr>
          <p:nvPr/>
        </p:nvSpPr>
        <p:spPr bwMode="auto">
          <a:xfrm>
            <a:off x="0" y="0"/>
            <a:ext cx="3048000" cy="6858000"/>
          </a:xfrm>
          <a:prstGeom prst="roundRect">
            <a:avLst>
              <a:gd name="adj" fmla="val 755"/>
            </a:avLst>
          </a:prstGeom>
          <a:solidFill>
            <a:schemeClr val="accent1"/>
          </a:solidFill>
          <a:ln w="6350">
            <a:solidFill>
              <a:srgbClr val="C5C5C5"/>
            </a:solidFill>
            <a:miter lim="800000"/>
            <a:headEnd/>
            <a:tailEnd/>
          </a:ln>
        </p:spPr>
        <p:txBody>
          <a:bodyPr lIns="0" tIns="0" rIns="0" bIns="0"/>
          <a:lstStyle/>
          <a:p>
            <a:endParaRPr lang="en-US" dirty="0"/>
          </a:p>
        </p:txBody>
      </p:sp>
      <p:sp>
        <p:nvSpPr>
          <p:cNvPr id="2" name="Title 1"/>
          <p:cNvSpPr>
            <a:spLocks noGrp="1"/>
          </p:cNvSpPr>
          <p:nvPr>
            <p:ph type="title"/>
          </p:nvPr>
        </p:nvSpPr>
        <p:spPr/>
        <p:txBody>
          <a:bodyPr/>
          <a:lstStyle/>
          <a:p>
            <a:r>
              <a:rPr lang="en-US" smtClean="0"/>
              <a:t>Using Boundless Presentations</a:t>
            </a:r>
            <a:endParaRPr lang="en-US" dirty="0"/>
          </a:p>
        </p:txBody>
      </p:sp>
      <p:sp>
        <p:nvSpPr>
          <p:cNvPr id="23" name="Text Placeholder 22"/>
          <p:cNvSpPr>
            <a:spLocks noGrp="1"/>
          </p:cNvSpPr>
          <p:nvPr>
            <p:ph type="body" sz="quarter" idx="10"/>
          </p:nvPr>
        </p:nvSpPr>
        <p:spPr/>
        <p:txBody>
          <a:bodyPr/>
          <a:lstStyle/>
          <a:p>
            <a:r>
              <a:rPr lang="en-US" dirty="0" smtClean="0"/>
              <a:t>The Appendix</a:t>
            </a:r>
          </a:p>
          <a:p>
            <a:pPr lvl="1"/>
            <a:r>
              <a:rPr lang="en-US" dirty="0" smtClean="0"/>
              <a:t>The appendix is for you to use to add depth and breadth to your lectures. You can simply drag and drop slides from the appendix into the main presentation to make for a richer lecture experience.</a:t>
            </a:r>
            <a:endParaRPr lang="en-US" dirty="0"/>
          </a:p>
        </p:txBody>
      </p:sp>
      <p:sp>
        <p:nvSpPr>
          <p:cNvPr id="4"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5"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pic>
        <p:nvPicPr>
          <p:cNvPr id="7" name="Picture 8"/>
          <p:cNvPicPr>
            <a:picLocks noChangeAspect="1" noChangeArrowheads="1"/>
          </p:cNvPicPr>
          <p:nvPr/>
        </p:nvPicPr>
        <p:blipFill>
          <a:blip r:embed="rId2">
            <a:extLst>
              <a:ext uri="{28A0092B-C50C-407E-A947-70E740481C1C}">
                <a14:useLocalDpi xmlns:a14="http://schemas.microsoft.com/office/drawing/2010/main" val="0"/>
              </a:ext>
            </a:extLst>
          </a:blip>
          <a:srcRect t="598" r="246" b="369"/>
          <a:stretch>
            <a:fillRect/>
          </a:stretch>
        </p:blipFill>
        <p:spPr bwMode="auto">
          <a:xfrm>
            <a:off x="3267075" y="3544887"/>
            <a:ext cx="257175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 name="Picture 9"/>
          <p:cNvPicPr>
            <a:picLocks noChangeAspect="1" noChangeArrowheads="1"/>
          </p:cNvPicPr>
          <p:nvPr/>
        </p:nvPicPr>
        <p:blipFill>
          <a:blip r:embed="rId3">
            <a:extLst>
              <a:ext uri="{28A0092B-C50C-407E-A947-70E740481C1C}">
                <a14:useLocalDpi xmlns:a14="http://schemas.microsoft.com/office/drawing/2010/main" val="0"/>
              </a:ext>
            </a:extLst>
          </a:blip>
          <a:srcRect b="1579"/>
          <a:stretch>
            <a:fillRect/>
          </a:stretch>
        </p:blipFill>
        <p:spPr bwMode="auto">
          <a:xfrm>
            <a:off x="3429000" y="1219200"/>
            <a:ext cx="24018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2" name="Text Placeholder 10"/>
          <p:cNvSpPr txBox="1">
            <a:spLocks/>
          </p:cNvSpPr>
          <p:nvPr/>
        </p:nvSpPr>
        <p:spPr>
          <a:xfrm>
            <a:off x="6019800" y="3581400"/>
            <a:ext cx="2819400" cy="1828800"/>
          </a:xfrm>
          <a:prstGeom prst="rect">
            <a:avLst/>
          </a:prstGeom>
        </p:spPr>
        <p:txBody>
          <a:bodyPr vert="horz" lIns="0" tIns="0" rIns="0" bIns="0"/>
          <a:lstStyle>
            <a:lvl1pPr marL="342900" indent="-342900" algn="l" rtl="0" eaLnBrk="1" fontAlgn="base" hangingPunct="1">
              <a:spcBef>
                <a:spcPts val="800"/>
              </a:spcBef>
              <a:spcAft>
                <a:spcPct val="0"/>
              </a:spcAft>
              <a:defRPr sz="1400">
                <a:solidFill>
                  <a:schemeClr val="tx2"/>
                </a:solidFill>
                <a:latin typeface="+mn-lt"/>
                <a:ea typeface="+mn-ea"/>
                <a:cs typeface="+mn-cs"/>
                <a:sym typeface="Helvetica Neue" charset="0"/>
              </a:defRPr>
            </a:lvl1pPr>
            <a:lvl2pPr marL="0" indent="0" algn="l" rtl="0" eaLnBrk="1" fontAlgn="base" hangingPunct="1">
              <a:spcBef>
                <a:spcPts val="400"/>
              </a:spcBef>
              <a:spcAft>
                <a:spcPct val="0"/>
              </a:spcAft>
              <a:buClr>
                <a:srgbClr val="828282"/>
              </a:buClr>
              <a:buSzPct val="100000"/>
              <a:buFont typeface="Arial" charset="0"/>
              <a:buNone/>
              <a:defRPr sz="1000">
                <a:solidFill>
                  <a:srgbClr val="828282"/>
                </a:solidFill>
                <a:latin typeface="Arial" charset="0"/>
                <a:ea typeface="+mn-ea"/>
                <a:cs typeface="+mn-cs"/>
                <a:sym typeface="Arial" charset="0"/>
              </a:defRPr>
            </a:lvl2pPr>
            <a:lvl3pPr marL="393700" indent="-127000" algn="l" rtl="0" eaLnBrk="1" fontAlgn="base" hangingPunct="1">
              <a:spcBef>
                <a:spcPts val="600"/>
              </a:spcBef>
              <a:spcAft>
                <a:spcPct val="0"/>
              </a:spcAft>
              <a:buClr>
                <a:srgbClr val="828282"/>
              </a:buClr>
              <a:buSzPct val="100000"/>
              <a:buFont typeface="Helvetica Neue" charset="0"/>
              <a:buChar char="-"/>
              <a:defRPr sz="1200">
                <a:solidFill>
                  <a:srgbClr val="828282"/>
                </a:solidFill>
                <a:latin typeface="+mn-lt"/>
                <a:ea typeface="+mn-ea"/>
                <a:cs typeface="+mn-cs"/>
                <a:sym typeface="Helvetica Neue" charset="0"/>
              </a:defRPr>
            </a:lvl3pPr>
            <a:lvl4pPr marL="1562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4pPr>
            <a:lvl5pPr marL="20193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5pPr>
            <a:lvl6pPr marL="24765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6pPr>
            <a:lvl7pPr marL="29337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7pPr>
            <a:lvl8pPr marL="33909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8pPr>
            <a:lvl9pPr marL="3848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9pPr>
          </a:lstStyle>
          <a:p>
            <a:r>
              <a:rPr lang="en-US" dirty="0" smtClean="0"/>
              <a:t>Free to edit, share, and copy</a:t>
            </a:r>
          </a:p>
          <a:p>
            <a:pPr lvl="1">
              <a:lnSpc>
                <a:spcPct val="110000"/>
              </a:lnSpc>
            </a:pPr>
            <a:r>
              <a:rPr lang="en-US" dirty="0" smtClean="0"/>
              <a:t>Feel free to edit, share, and make as many copies of the Boundless presentations as you like. We encourage you to take these presentations and make them your own.</a:t>
            </a:r>
            <a:endParaRPr lang="en-US" dirty="0"/>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extBox 16"/>
          <p:cNvSpPr txBox="1"/>
          <p:nvPr/>
        </p:nvSpPr>
        <p:spPr>
          <a:xfrm>
            <a:off x="228600" y="304800"/>
            <a:ext cx="2590800" cy="2784353"/>
          </a:xfrm>
          <a:prstGeom prst="rect">
            <a:avLst/>
          </a:prstGeom>
          <a:noFill/>
        </p:spPr>
        <p:txBody>
          <a:bodyPr wrap="square" lIns="0" tIns="0" rIns="0" bIns="0" rtlCol="0">
            <a:spAutoFit/>
          </a:bodyPr>
          <a:lstStyle/>
          <a:p>
            <a:pPr algn="l"/>
            <a:r>
              <a:rPr lang="en-US" sz="1800" dirty="0" smtClean="0">
                <a:solidFill>
                  <a:schemeClr val="bg1"/>
                </a:solidFill>
                <a:latin typeface="Arial"/>
                <a:cs typeface="Arial"/>
              </a:rPr>
              <a:t>Boundless Teaching Platform</a:t>
            </a:r>
          </a:p>
          <a:p>
            <a:pPr algn="l">
              <a:lnSpc>
                <a:spcPct val="110000"/>
              </a:lnSpc>
              <a:spcBef>
                <a:spcPts val="800"/>
              </a:spcBef>
            </a:pPr>
            <a:r>
              <a:rPr lang="en-US" sz="800" dirty="0">
                <a:solidFill>
                  <a:srgbClr val="FFFFFF"/>
                </a:solidFill>
                <a:latin typeface="Arial" charset="0"/>
                <a:ea typeface="ＭＳ Ｐゴシック" charset="0"/>
                <a:sym typeface="Helvetica Neue" charset="0"/>
              </a:rPr>
              <a:t>Boundless empowers educators to engage their students with affordable, customizable textbooks and intuitive teaching tools. The free Boundless Teaching Platform gives educators the ability to customize textbooks in more than 20 subjects that align to hundreds of popular titles. Get started by using high quality Boundless books, or make switching to our platform easier by building from Boundless content pre-organized to match the assigned textbook. This platform gives educators the tools they need to assign readings and assessments, monitor student activity, and lead their classes with pre-made teaching resources.</a:t>
            </a:r>
          </a:p>
          <a:p>
            <a:pPr algn="l">
              <a:spcBef>
                <a:spcPts val="800"/>
              </a:spcBef>
            </a:pPr>
            <a:r>
              <a:rPr lang="en-US" sz="800" dirty="0">
                <a:solidFill>
                  <a:srgbClr val="FFFFFF"/>
                </a:solidFill>
                <a:latin typeface="Helvetica Neue" charset="0"/>
                <a:ea typeface="ＭＳ Ｐゴシック" charset="0"/>
                <a:sym typeface="Helvetica Neue" charset="0"/>
              </a:rPr>
              <a:t>Get started now at:</a:t>
            </a:r>
          </a:p>
          <a:p>
            <a:pPr algn="l"/>
            <a:endParaRPr lang="en-US" sz="1800" dirty="0">
              <a:solidFill>
                <a:schemeClr val="bg1"/>
              </a:solidFill>
              <a:latin typeface="Arial"/>
              <a:cs typeface="Arial"/>
            </a:endParaRPr>
          </a:p>
        </p:txBody>
      </p:sp>
      <p:sp>
        <p:nvSpPr>
          <p:cNvPr id="19" name="TextBox 18"/>
          <p:cNvSpPr txBox="1"/>
          <p:nvPr/>
        </p:nvSpPr>
        <p:spPr>
          <a:xfrm>
            <a:off x="228600" y="5867400"/>
            <a:ext cx="2590800" cy="340606"/>
          </a:xfrm>
          <a:prstGeom prst="rect">
            <a:avLst/>
          </a:prstGeom>
          <a:noFill/>
        </p:spPr>
        <p:txBody>
          <a:bodyPr wrap="square" lIns="0" tIns="0" rIns="0" bIns="0" rtlCol="0">
            <a:spAutoFit/>
          </a:bodyPr>
          <a:lstStyle/>
          <a:p>
            <a:pPr algn="l">
              <a:lnSpc>
                <a:spcPct val="110000"/>
              </a:lnSpc>
              <a:spcBef>
                <a:spcPts val="800"/>
              </a:spcBef>
            </a:pPr>
            <a:r>
              <a:rPr lang="en-US" sz="800" dirty="0" smtClean="0">
                <a:solidFill>
                  <a:srgbClr val="FFFFFF"/>
                </a:solidFill>
                <a:latin typeface="Arial" charset="0"/>
                <a:ea typeface="ＭＳ Ｐゴシック" charset="0"/>
                <a:sym typeface="Helvetica Neue" charset="0"/>
              </a:rPr>
              <a:t>If you have any questions or problems please email:</a:t>
            </a:r>
          </a:p>
          <a:p>
            <a:pPr algn="l">
              <a:lnSpc>
                <a:spcPct val="80000"/>
              </a:lnSpc>
              <a:spcBef>
                <a:spcPts val="800"/>
              </a:spcBef>
            </a:pPr>
            <a:r>
              <a:rPr lang="en-US" sz="800" dirty="0" err="1" smtClean="0">
                <a:solidFill>
                  <a:srgbClr val="FFFFFF"/>
                </a:solidFill>
                <a:latin typeface="Arial" charset="0"/>
                <a:ea typeface="ＭＳ Ｐゴシック" charset="0"/>
                <a:cs typeface="Arial"/>
                <a:sym typeface="Helvetica Neue" charset="0"/>
                <a:hlinkClick r:id="rId6"/>
              </a:rPr>
              <a:t>educators@boundless.com</a:t>
            </a:r>
            <a:endParaRPr lang="en-US" sz="1800" dirty="0">
              <a:solidFill>
                <a:schemeClr val="bg1"/>
              </a:solidFill>
              <a:latin typeface="Arial"/>
              <a:cs typeface="Arial"/>
            </a:endParaRPr>
          </a:p>
        </p:txBody>
      </p:sp>
      <p:sp>
        <p:nvSpPr>
          <p:cNvPr id="3" name="TextBox 2"/>
          <p:cNvSpPr txBox="1"/>
          <p:nvPr/>
        </p:nvSpPr>
        <p:spPr>
          <a:xfrm>
            <a:off x="228600" y="2819400"/>
            <a:ext cx="2590800" cy="123111"/>
          </a:xfrm>
          <a:prstGeom prst="rect">
            <a:avLst/>
          </a:prstGeom>
          <a:noFill/>
        </p:spPr>
        <p:txBody>
          <a:bodyPr wrap="square" lIns="0" tIns="0" rIns="0" bIns="0" rtlCol="0">
            <a:spAutoFit/>
          </a:bodyPr>
          <a:lstStyle/>
          <a:p>
            <a:pPr algn="l"/>
            <a:r>
              <a:rPr lang="en-US" sz="800" dirty="0" smtClean="0">
                <a:latin typeface="Arial"/>
                <a:cs typeface="Arial"/>
                <a:hlinkClick r:id="rId7"/>
              </a:rPr>
              <a:t>http://</a:t>
            </a:r>
            <a:r>
              <a:rPr lang="en-US" sz="800" dirty="0" err="1" smtClean="0">
                <a:latin typeface="Arial"/>
                <a:cs typeface="Arial"/>
                <a:hlinkClick r:id="rId7"/>
              </a:rPr>
              <a:t>boundless.com</a:t>
            </a:r>
            <a:r>
              <a:rPr lang="en-US" sz="800" dirty="0" smtClean="0">
                <a:latin typeface="Arial"/>
                <a:cs typeface="Arial"/>
                <a:hlinkClick r:id="rId7"/>
              </a:rPr>
              <a:t>/teaching-platform</a:t>
            </a:r>
            <a:endParaRPr lang="en-US" sz="800" dirty="0">
              <a:latin typeface="Arial"/>
              <a:cs typeface="Arial"/>
            </a:endParaRPr>
          </a:p>
        </p:txBody>
      </p:sp>
    </p:spTree>
    <p:extLst>
      <p:ext uri="{BB962C8B-B14F-4D97-AF65-F5344CB8AC3E}">
        <p14:creationId xmlns:p14="http://schemas.microsoft.com/office/powerpoint/2010/main" val="3377858826"/>
      </p:ext>
    </p:extLst>
  </p:cSld>
  <p:clrMapOvr>
    <a:masterClrMapping/>
  </p:clrMapOvr>
  <p:transition xmlns:p14="http://schemas.microsoft.com/office/powerpoint/2010/mai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BoundlessHQ_sm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48000" cy="6464300"/>
          </a:xfrm>
          <a:prstGeom prst="rect">
            <a:avLst/>
          </a:prstGeom>
        </p:spPr>
      </p:pic>
      <p:sp>
        <p:nvSpPr>
          <p:cNvPr id="16" name="Text Placeholder 15"/>
          <p:cNvSpPr>
            <a:spLocks noGrp="1"/>
          </p:cNvSpPr>
          <p:nvPr>
            <p:ph type="body" sz="quarter" idx="10"/>
          </p:nvPr>
        </p:nvSpPr>
        <p:spPr/>
        <p:txBody>
          <a:bodyPr/>
          <a:lstStyle/>
          <a:p>
            <a:pPr>
              <a:lnSpc>
                <a:spcPct val="110000"/>
              </a:lnSpc>
            </a:pPr>
            <a:r>
              <a:rPr lang="en-US" dirty="0" smtClean="0"/>
              <a:t>Boundless is an innovative technology company making education more affordable and accessible for students everywhere. The company creates the world’s best open educational content in 20+ subjects that align to more than 1,000 popular college textbooks. Boundless integrates learning technology into all its premium books to help students study more efficiently at a fraction of the cost of traditional textbooks. The company also empowers educators to engage their students more effectively through customizable books and intuitive teaching tools as part of the Boundless Teaching Platform. More than 2 million learners access Boundless free and premium content each month across the company’s wide distribution platforms, including its website, </a:t>
            </a:r>
            <a:r>
              <a:rPr lang="en-US" dirty="0" err="1" smtClean="0"/>
              <a:t>iOS</a:t>
            </a:r>
            <a:r>
              <a:rPr lang="en-US" dirty="0" smtClean="0"/>
              <a:t> apps, Kindle books, and </a:t>
            </a:r>
            <a:r>
              <a:rPr lang="en-US" dirty="0" err="1" smtClean="0"/>
              <a:t>iBooks</a:t>
            </a:r>
            <a:r>
              <a:rPr lang="en-US" dirty="0" smtClean="0"/>
              <a:t>. To get started learning or teaching with Boundless, visit </a:t>
            </a:r>
            <a:r>
              <a:rPr lang="en-US" dirty="0" smtClean="0">
                <a:hlinkClick r:id="rId3"/>
              </a:rPr>
              <a:t>boundless.com</a:t>
            </a:r>
            <a:r>
              <a:rPr lang="en-US" dirty="0" smtClean="0"/>
              <a:t>.</a:t>
            </a:r>
            <a:endParaRPr lang="en-US" dirty="0"/>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0" name="Rectangle 9"/>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itle 16"/>
          <p:cNvSpPr>
            <a:spLocks noGrp="1"/>
          </p:cNvSpPr>
          <p:nvPr>
            <p:ph type="title"/>
          </p:nvPr>
        </p:nvSpPr>
        <p:spPr/>
        <p:txBody>
          <a:bodyPr/>
          <a:lstStyle/>
          <a:p>
            <a:r>
              <a:rPr lang="en-US" dirty="0" smtClean="0"/>
              <a:t>About Boundless</a:t>
            </a:r>
            <a:endParaRPr lang="en-US" dirty="0"/>
          </a:p>
        </p:txBody>
      </p:sp>
    </p:spTree>
    <p:extLst>
      <p:ext uri="{BB962C8B-B14F-4D97-AF65-F5344CB8AC3E}">
        <p14:creationId xmlns:p14="http://schemas.microsoft.com/office/powerpoint/2010/main" val="1703359636"/>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ctionimage.jpg"/>
          <p:cNvPicPr>
            <a:picLocks noChangeAspect="1"/>
          </p:cNvPicPr>
          <p:nvPr/>
        </p:nvPicPr>
        <p:blipFill>
          <a:blip r:embed="rId6">
            <a:extLst>
              <a:ext uri="{7c31a7c326ac2e1b5fdc5942229250fa}">
                <a14:useLocalDpi xmlns:a14="http://schemas.microsoft.com/office/drawing/2010/main" val="0"/>
              </a:ext>
            </a:extLst>
          </a:blip>
          <a:stretch>
            <a:fillRect/>
          </a:stretch>
        </p:blipFill>
        <p:spPr>
          <a:xfrm>
            <a:off x="152400" y="1447800"/>
            <a:ext cx="2768600" cy="1238299"/>
          </a:xfrm>
          <a:prstGeom prst="rect">
            <a:avLst/>
          </a:prstGeom>
        </p:spPr>
      </p:pic>
      <p:sp>
        <p:nvSpPr>
          <p:cNvPr id="22" name="Text Placeholder 21"/>
          <p:cNvSpPr>
            <a:spLocks noGrp="1"/>
          </p:cNvSpPr>
          <p:nvPr>
            <p:ph type="body" sz="quarter" idx="10"/>
          </p:nvPr>
        </p:nvSpPr>
        <p:spPr>
          <a:xfrm>
            <a:off x="3231005" y="1371600"/>
            <a:ext cx="5664901" cy="4800600"/>
          </a:xfrm>
        </p:spPr>
        <p:txBody>
          <a:bodyPr/>
          <a:lstStyle/>
          <a:p>
            <a:pPr marL="115888" indent="-115888"/>
            <a:r>
              <a:rPr lang="en-US" dirty="0" smtClean="0"/>
              <a:t>Reasons for Trade</a:t>
            </a:r>
          </a:p>
          <a:p>
            <a:pPr marL="115888" indent="-115888"/>
            <a:r>
              <a:rPr lang="en-US" dirty="0" smtClean="0"/>
              <a:t>Understanding Production Possibilities</a:t>
            </a:r>
          </a:p>
          <a:p>
            <a:pPr marL="115888" indent="-115888"/>
            <a:r>
              <a:rPr lang="en-US" dirty="0"/>
              <a:t/>
            </a:r>
            <a:r>
              <a:rPr lang="en-US" dirty="0"/>
              <a:t>Defining Absolute Advantage</a:t>
            </a:r>
            <a:r>
              <a:rPr lang="en-US" dirty="0"/>
              <a:t> </a:t>
            </a:r>
            <a:endParaRPr lang="en-US" dirty="0" smtClean="0"/>
          </a:p>
          <a:p>
            <a:pPr marL="115888" indent="-115888"/>
            <a:r>
              <a:rPr lang="en-US" dirty="0"/>
              <a:t/>
            </a:r>
            <a:r>
              <a:rPr lang="en-US" dirty="0"/>
              <a:t>Defining Comparative Advantage</a:t>
            </a:r>
            <a:r>
              <a:rPr lang="en-US" dirty="0"/>
              <a:t> </a:t>
            </a:r>
            <a:endParaRPr lang="en-US" dirty="0" smtClean="0"/>
          </a:p>
          <a:p>
            <a:pPr marL="115888" indent="-115888"/>
            <a:r>
              <a:rPr lang="en-US" dirty="0"/>
              <a:t/>
            </a:r>
            <a:r>
              <a:rPr lang="en-US" dirty="0"/>
              <a:t>Absolute Advantage Versus Comparative Advantage</a:t>
            </a:r>
            <a:r>
              <a:rPr lang="en-US" dirty="0"/>
              <a:t> </a:t>
            </a:r>
            <a:endParaRPr lang="en-US" dirty="0" smtClean="0"/>
          </a:p>
          <a:p>
            <a:pPr marL="115888" indent="-115888"/>
            <a:r>
              <a:rPr lang="en-US" dirty="0"/>
              <a:t/>
            </a:r>
            <a:r>
              <a:rPr lang="en-US" dirty="0"/>
              <a:t>Benefits of Specialization</a:t>
            </a:r>
            <a:r>
              <a:rPr lang="en-US" dirty="0"/>
              <a:t> </a:t>
            </a:r>
            <a:endParaRPr lang="en-US" dirty="0" smtClean="0"/>
          </a:p>
          <a:p>
            <a:pPr marL="115888" indent="-115888"/>
            <a:r>
              <a:rPr lang="en-US" dirty="0"/>
              <a:t/>
            </a:r>
            <a:r>
              <a:rPr lang="en-US" dirty="0"/>
              <a:t>Relationship Between Specialization and Trade</a:t>
            </a:r>
            <a:r>
              <a:rPr lang="en-US" dirty="0"/>
              <a:t> </a:t>
            </a:r>
            <a:endParaRPr lang="en-US" dirty="0" smtClean="0"/>
          </a:p>
        </p:txBody>
      </p:sp>
      <p:sp>
        <p:nvSpPr>
          <p:cNvPr id="21" name="Title 20"/>
          <p:cNvSpPr>
            <a:spLocks noGrp="1"/>
          </p:cNvSpPr>
          <p:nvPr>
            <p:ph type="title"/>
          </p:nvPr>
        </p:nvSpPr>
        <p:spPr>
          <a:xfrm>
            <a:off x="152400" y="381000"/>
            <a:ext cx="8686800" cy="685800"/>
          </a:xfrm>
        </p:spPr>
        <p:txBody>
          <a:bodyPr/>
          <a:lstStyle/>
          <a:p>
            <a:r>
              <a:rPr lang="en-US" dirty="0" smtClean="0"/>
              <a:t>Introduction to International Trade</a:t>
            </a:r>
            <a:endParaRPr lang="en-US" dirty="0"/>
          </a:p>
        </p:txBody>
      </p:sp>
      <p:sp>
        <p:nvSpPr>
          <p:cNvPr id="5"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
        <p:nvSpPr>
          <p:cNvPr id="7" name="Line 6"/>
          <p:cNvSpPr>
            <a:spLocks noChangeShapeType="1"/>
          </p:cNvSpPr>
          <p:nvPr/>
        </p:nvSpPr>
        <p:spPr bwMode="auto">
          <a:xfrm>
            <a:off x="152400" y="1143000"/>
            <a:ext cx="87709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1"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0"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5"/>
              </a:rPr>
              <a:t>www.www/boundless.com/economics?campaign_content=book_1515_section_124&amp;campaign_term=Economics&amp;utm_campaign=powerpoint&amp;utm_medium=direct&amp;utm_source=boundless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Tree>
    <p:extLst>
      <p:ext uri="{BB962C8B-B14F-4D97-AF65-F5344CB8AC3E}">
        <p14:creationId xmlns:p14="http://schemas.microsoft.com/office/powerpoint/2010/main" val="3722857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International trade is the exchange of capital, goods, and services across international borders or territories.</a:t>
            </a:r>
          </a:p>
          <a:p>
            <a:pPr marL="115888" indent="-115888"/>
            <a:r>
              <a:rPr lang="en-US" sz="1200" dirty="0" smtClean="0"/>
              <a:t>Each nation should produce goods for which its domestic opportunity costs are lower than the domestic opportunity costs of other nations and exchange those goods for products that have higher domestic opportunity costs compared to other nations.</a:t>
            </a:r>
          </a:p>
          <a:p>
            <a:pPr marL="115888" indent="-115888"/>
            <a:r>
              <a:rPr lang="en-US" sz="1200" dirty="0" smtClean="0"/>
              <a:t>Benefits of trade include lower prices and better products for consumers, improved political ties among nations, and efficiency gains for domestic producers.</a:t>
            </a:r>
          </a:p>
        </p:txBody>
      </p:sp>
      <p:sp>
        <p:nvSpPr>
          <p:cNvPr id="4" name="Title 3"/>
          <p:cNvSpPr>
            <a:spLocks noGrp="1"/>
          </p:cNvSpPr>
          <p:nvPr>
            <p:ph type="title"/>
          </p:nvPr>
        </p:nvSpPr>
        <p:spPr/>
        <p:txBody>
          <a:bodyPr/>
          <a:lstStyle/>
          <a:p>
            <a:r>
              <a:rPr lang="en-US" dirty="0" smtClean="0"/>
              <a:t>Reasons for Trade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reasons-for-trade-489-12585?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International Trade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7c31a7c326ac2e1b5fdc5942229250fa}">
                <a14:useLocalDpi xmlns:a14="http://schemas.microsoft.com/office/drawing/2010/main" val="0"/>
              </a:ext>
            </a:extLst>
          </a:blip>
          <a:stretch>
            <a:fillRect/>
          </a:stretch>
        </p:blipFill>
        <p:spPr>
          <a:xfrm>
            <a:off x="6146800" y="1447800"/>
            <a:ext cx="2768600" cy="1238299"/>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The production possibilities curve shows the maximum possible production level of one commodity for any production level of another, given the existing levels of the factors of production and the state of technology.</a:t>
            </a:r>
          </a:p>
          <a:p>
            <a:pPr marL="115888" indent="-115888"/>
            <a:r>
              <a:rPr lang="en-US" sz="1200" dirty="0" smtClean="0"/>
              <a:t>Points outside the production possibilities curve are unattainable with existing resources and technology if trade does not occur with an external producer.</a:t>
            </a:r>
          </a:p>
          <a:p>
            <a:pPr marL="115888" indent="-115888"/>
            <a:r>
              <a:rPr lang="en-US" sz="1200" dirty="0" smtClean="0"/>
              <a:t>Without trade, each country consumes only what it produces. However, because of specialization and trade, the absolute quantity of goods available for consumption is higher than the quantity that would be available under national economic self-sufficiency.</a:t>
            </a:r>
          </a:p>
        </p:txBody>
      </p:sp>
      <p:sp>
        <p:nvSpPr>
          <p:cNvPr id="4" name="Title 3"/>
          <p:cNvSpPr>
            <a:spLocks noGrp="1"/>
          </p:cNvSpPr>
          <p:nvPr>
            <p:ph type="title"/>
          </p:nvPr>
        </p:nvSpPr>
        <p:spPr/>
        <p:txBody>
          <a:bodyPr/>
          <a:lstStyle/>
          <a:p>
            <a:r>
              <a:rPr lang="en-US" dirty="0" smtClean="0"/>
              <a:t>Understanding Production Possibilities</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understanding-production-possibilities-490-12586?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Production Possibilities Frontier</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464599c38e4127d03737036af565eb08}">
                <a14:useLocalDpi xmlns:a14="http://schemas.microsoft.com/office/drawing/2010/main" val="0"/>
              </a:ext>
            </a:extLst>
          </a:blip>
          <a:stretch>
            <a:fillRect/>
          </a:stretch>
        </p:blipFill>
        <p:spPr>
          <a:xfrm>
            <a:off x="6146800" y="1447800"/>
            <a:ext cx="2048309"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A country that has an absolute advantage can produce a good at lower marginal cost.</a:t>
            </a:r>
          </a:p>
          <a:p>
            <a:pPr marL="115888" indent="-115888"/>
            <a:r>
              <a:rPr lang="en-US" sz="1200" dirty="0" smtClean="0"/>
              <a:t>A country with an absolute advantage can sell the good for less than the country that does not have the absolute advantage.</a:t>
            </a:r>
          </a:p>
          <a:p>
            <a:pPr marL="115888" indent="-115888"/>
            <a:r>
              <a:rPr lang="en-US" sz="1200" dirty="0" smtClean="0"/>
              <a:t>Absolute advantage differs from comparative advantage, which refers to the ability to produce specific goods at a lower opportunity cost.</a:t>
            </a:r>
          </a:p>
        </p:txBody>
      </p:sp>
      <p:sp>
        <p:nvSpPr>
          <p:cNvPr id="4" name="Title 3"/>
          <p:cNvSpPr>
            <a:spLocks noGrp="1"/>
          </p:cNvSpPr>
          <p:nvPr>
            <p:ph type="title"/>
          </p:nvPr>
        </p:nvSpPr>
        <p:spPr/>
        <p:txBody>
          <a:bodyPr/>
          <a:lstStyle/>
          <a:p>
            <a:r>
              <a:rPr lang="en-US" dirty="0" smtClean="0"/>
              <a:t>Defining Absolute Advantage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defining-absolute-advantage-491-12587?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China and Consumer Electronics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a758120bc8c71851c177ba2e6a4248e0}">
                <a14:useLocalDpi xmlns:a14="http://schemas.microsoft.com/office/drawing/2010/main" val="0"/>
              </a:ext>
            </a:extLst>
          </a:blip>
          <a:stretch>
            <a:fillRect/>
          </a:stretch>
        </p:blipFill>
        <p:spPr>
          <a:xfrm>
            <a:off x="6146800" y="1447800"/>
            <a:ext cx="2472762"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Even if one country has an absolute advantage in the production of all goods, it can still benefit from trade.</a:t>
            </a:r>
          </a:p>
          <a:p>
            <a:pPr marL="115888" indent="-115888"/>
            <a:r>
              <a:rPr lang="en-US" sz="1200" dirty="0" smtClean="0"/>
              <a:t>Countries should import goods if the opportunity cost of importing is lower than the cost of producing them locally.</a:t>
            </a:r>
          </a:p>
          <a:p>
            <a:pPr marL="115888" indent="-115888"/>
            <a:r>
              <a:rPr lang="en-US" sz="1200" dirty="0" smtClean="0"/>
              <a:t>Specialization according to comparative advantage results in a more efficient allocation of world resources. A larger quantity of outputs becomes available to the trading nations.</a:t>
            </a:r>
          </a:p>
          <a:p>
            <a:pPr marL="115888" indent="-115888"/>
            <a:r>
              <a:rPr lang="en-US" sz="1200" dirty="0" smtClean="0"/>
              <a:t>Competitive advantage is distinct from comparative advantage because it has to do with distinguishing attributes which are not necessarily related to a lower opportunity cost.</a:t>
            </a:r>
          </a:p>
        </p:txBody>
      </p:sp>
      <p:sp>
        <p:nvSpPr>
          <p:cNvPr id="4" name="Title 3"/>
          <p:cNvSpPr>
            <a:spLocks noGrp="1"/>
          </p:cNvSpPr>
          <p:nvPr>
            <p:ph type="title"/>
          </p:nvPr>
        </p:nvSpPr>
        <p:spPr/>
        <p:txBody>
          <a:bodyPr/>
          <a:lstStyle/>
          <a:p>
            <a:r>
              <a:rPr lang="en-US" dirty="0" smtClean="0"/>
              <a:t>Defining Comparative Advantage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defining-comparative-advantage-492-12588?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Comparative Advantage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a60b5dfe124e593000b3c74fec55a6be}">
                <a14:useLocalDpi xmlns:a14="http://schemas.microsoft.com/office/drawing/2010/main" val="0"/>
              </a:ext>
            </a:extLst>
          </a:blip>
          <a:stretch>
            <a:fillRect/>
          </a:stretch>
        </p:blipFill>
        <p:spPr>
          <a:xfrm>
            <a:off x="6146800" y="1447800"/>
            <a:ext cx="2760133"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The producer that requires a smaller quantity inputs to produce a good is said to have an absolute advantage in producing that good.</a:t>
            </a:r>
          </a:p>
          <a:p>
            <a:pPr marL="115888" indent="-115888"/>
            <a:r>
              <a:rPr lang="en-US" sz="1200" dirty="0" smtClean="0"/>
              <a:t>Comparative advantage refers to the ability of a party to produce a particular good or service at a lower opportunity cost than another.</a:t>
            </a:r>
          </a:p>
          <a:p>
            <a:pPr marL="115888" indent="-115888"/>
            <a:r>
              <a:rPr lang="en-US" sz="1200" dirty="0" smtClean="0"/>
              <a:t>The existence of a comparative advantage allows both parties to benefit from trading, because each party will receive a good at a price that is lower than its opportunity cost of producing that good.</a:t>
            </a:r>
          </a:p>
        </p:txBody>
      </p:sp>
      <p:sp>
        <p:nvSpPr>
          <p:cNvPr id="4" name="Title 3"/>
          <p:cNvSpPr>
            <a:spLocks noGrp="1"/>
          </p:cNvSpPr>
          <p:nvPr>
            <p:ph type="title"/>
          </p:nvPr>
        </p:nvSpPr>
        <p:spPr/>
        <p:txBody>
          <a:bodyPr/>
          <a:lstStyle/>
          <a:p>
            <a:r>
              <a:rPr lang="en-US" dirty="0" smtClean="0"/>
              <a:t>Absolute Advantage Versus Comparative Advantage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absolute-advantage-versus-comparative-advantage-493-12589?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Absolute Advantage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77f3d7649cc640a02714faa10ac90323}">
                <a14:useLocalDpi xmlns:a14="http://schemas.microsoft.com/office/drawing/2010/main" val="0"/>
              </a:ext>
            </a:extLst>
          </a:blip>
          <a:stretch>
            <a:fillRect/>
          </a:stretch>
        </p:blipFill>
        <p:spPr>
          <a:xfrm>
            <a:off x="6146800" y="1447800"/>
            <a:ext cx="2768600" cy="878527"/>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Whenever countries have different opportunity costs in production they can benefit from specialization and trade.</a:t>
            </a:r>
          </a:p>
          <a:p>
            <a:pPr marL="115888" indent="-115888"/>
            <a:r>
              <a:rPr lang="en-US" sz="1200" dirty="0" smtClean="0"/>
              <a:t>Benefits of specialization include greater economic efficiency, consumer benefits, and opportunities for growth for competitive sectors.</a:t>
            </a:r>
          </a:p>
          <a:p>
            <a:pPr marL="115888" indent="-115888"/>
            <a:r>
              <a:rPr lang="en-US" sz="1200" dirty="0" smtClean="0"/>
              <a:t>The disadvantages of specialization include threats to uncompetitive sectors, the risk of over-specialization, and strategic vulnerability.</a:t>
            </a:r>
          </a:p>
        </p:txBody>
      </p:sp>
      <p:sp>
        <p:nvSpPr>
          <p:cNvPr id="4" name="Title 3"/>
          <p:cNvSpPr>
            <a:spLocks noGrp="1"/>
          </p:cNvSpPr>
          <p:nvPr>
            <p:ph type="title"/>
          </p:nvPr>
        </p:nvSpPr>
        <p:spPr/>
        <p:txBody>
          <a:bodyPr/>
          <a:lstStyle/>
          <a:p>
            <a:r>
              <a:rPr lang="en-US" dirty="0" smtClean="0"/>
              <a:t>Benefits of Specialization</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benefits-of-specialization-494-12590?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46800" y="1447800"/>
            <a:ext cx="2768600"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Nations decide whether they should export or import goods based on comparative advantages.</a:t>
            </a:r>
          </a:p>
          <a:p>
            <a:pPr marL="115888" indent="-115888"/>
            <a:r>
              <a:rPr lang="en-US" sz="1200" dirty="0" smtClean="0"/>
              <a:t>Generally, nations can consume more by specializing in a good and trading it for other goods.</a:t>
            </a:r>
          </a:p>
          <a:p>
            <a:pPr marL="115888" indent="-115888"/>
            <a:r>
              <a:rPr lang="en-US" sz="1200" dirty="0" smtClean="0"/>
              <a:t>When countries decide which country will specialize in which product, the essential question becomes who could produce the product at a lower opportunity cost.</a:t>
            </a:r>
          </a:p>
        </p:txBody>
      </p:sp>
      <p:sp>
        <p:nvSpPr>
          <p:cNvPr id="4" name="Title 3"/>
          <p:cNvSpPr>
            <a:spLocks noGrp="1"/>
          </p:cNvSpPr>
          <p:nvPr>
            <p:ph type="title"/>
          </p:nvPr>
        </p:nvSpPr>
        <p:spPr/>
        <p:txBody>
          <a:bodyPr/>
          <a:lstStyle/>
          <a:p>
            <a:r>
              <a:rPr lang="en-US" dirty="0" smtClean="0"/>
              <a:t>Relationship Between Specialization and Trade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introduction-to-international-trade-124/relationship-between-specialization-and-trade-495-12591?campaign_content=book_1515_section_124&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Comparative Advantage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Introduction to 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e425429559d04dd01b0ac680162ecd16}">
                <a14:useLocalDpi xmlns:a14="http://schemas.microsoft.com/office/drawing/2010/main" val="0"/>
              </a:ext>
            </a:extLst>
          </a:blip>
          <a:stretch>
            <a:fillRect/>
          </a:stretch>
        </p:blipFill>
        <p:spPr>
          <a:xfrm>
            <a:off x="6146800" y="1447800"/>
            <a:ext cx="2768600" cy="878527"/>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2" name="Title 1"/>
          <p:cNvSpPr>
            <a:spLocks noGrp="1"/>
          </p:cNvSpPr>
          <p:nvPr>
            <p:ph type="title"/>
          </p:nvPr>
        </p:nvSpPr>
        <p:spPr/>
        <p:txBody>
          <a:bodyPr/>
          <a:lstStyle/>
          <a:p>
            <a:r>
              <a:rPr lang="en-US" smtClean="0"/>
              <a:t>Appendix</a:t>
            </a:r>
            <a:endParaRPr lang="en-US" dirty="0"/>
          </a:p>
        </p:txBody>
      </p:sp>
    </p:spTree>
    <p:extLst>
      <p:ext uri="{BB962C8B-B14F-4D97-AF65-F5344CB8AC3E}">
        <p14:creationId xmlns:p14="http://schemas.microsoft.com/office/powerpoint/2010/main" val="1737923768"/>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Key terms</a:t>
            </a:r>
            <a:endParaRPr lang="en-US" dirty="0"/>
          </a:p>
        </p:txBody>
      </p:sp>
      <p:sp>
        <p:nvSpPr>
          <p:cNvPr id="10" name="Text Placeholder 9"/>
          <p:cNvSpPr>
            <a:spLocks noGrp="1"/>
          </p:cNvSpPr>
          <p:nvPr>
            <p:ph type="body" sz="quarter" idx="10"/>
          </p:nvPr>
        </p:nvSpPr>
        <p:spPr/>
        <p:txBody>
          <a:bodyPr/>
          <a:lstStyle/>
          <a:p>
            <a:r>
              <a:rPr lang="en-US" sz="1200" dirty="0" smtClean="0"/>
              <a:t/>
            </a:r>
            <a:r>
              <a:rPr lang="en-US" sz="1200" dirty="0" smtClean="0"/>
              <a:t>Absolute advantage</a:t>
            </a:r>
            <a:r>
              <a:rPr lang="en-US" sz="1200" dirty="0" smtClean="0"/>
              <a:t> </a:t>
            </a:r>
            <a:r>
              <a:rPr lang="en-US" sz="1200" dirty="0" smtClean="0">
                <a:solidFill>
                  <a:schemeClr val="bg2"/>
                </a:solidFill>
              </a:rPr>
              <a:t>The capability to produce more of a given product using less of a given resource than a competing entity.</a:t>
            </a:r>
          </a:p>
          <a:p>
            <a:r>
              <a:rPr lang="en-US" sz="1200" dirty="0" smtClean="0"/>
              <a:t/>
            </a:r>
            <a:r>
              <a:rPr lang="en-US" sz="1200" dirty="0" smtClean="0"/>
              <a:t>Absolute advantage</a:t>
            </a:r>
            <a:r>
              <a:rPr lang="en-US" sz="1200" dirty="0" smtClean="0"/>
              <a:t> </a:t>
            </a:r>
            <a:r>
              <a:rPr lang="en-US" sz="1200" dirty="0" smtClean="0">
                <a:solidFill>
                  <a:schemeClr val="bg2"/>
                </a:solidFill>
              </a:rPr>
              <a:t>The capability to produce more of a given product using less of a given resource than a competing entity.</a:t>
            </a:r>
          </a:p>
          <a:p>
            <a:r>
              <a:rPr lang="en-US" sz="1200" dirty="0" smtClean="0"/>
              <a:t/>
            </a:r>
            <a:r>
              <a:rPr lang="en-US" sz="1200" dirty="0" smtClean="0"/>
              <a:t>Autarky</a:t>
            </a:r>
            <a:r>
              <a:rPr lang="en-US" sz="1200" dirty="0" smtClean="0"/>
              <a:t> </a:t>
            </a:r>
            <a:r>
              <a:rPr lang="en-US" sz="1200" dirty="0">
                <a:solidFill>
                  <a:schemeClr val="bg2"/>
                </a:solidFill>
              </a:rPr>
              <a:t>National economic self-sufficiency.</a:t>
            </a:r>
          </a:p>
          <a:p>
            <a:r>
              <a:rPr lang="en-US" sz="1200" dirty="0"/>
              <a:t/>
            </a:r>
            <a:r>
              <a:rPr lang="en-US" sz="1200" dirty="0"/>
              <a:t>comparative advantage</a:t>
            </a:r>
            <a:r>
              <a:rPr lang="en-US" sz="1200" dirty="0"/>
              <a:t> </a:t>
            </a:r>
            <a:r>
              <a:rPr lang="en-US" sz="1200" dirty="0">
                <a:solidFill>
                  <a:schemeClr val="bg2"/>
                </a:solidFill>
              </a:rPr>
              <a:t>The ability of a party to produce a particular good or service at a lower marginal and opportunity cost over another.</a:t>
            </a:r>
          </a:p>
          <a:p>
            <a:r>
              <a:rPr lang="en-US" sz="1200" dirty="0"/>
              <a:t/>
            </a:r>
            <a:r>
              <a:rPr lang="en-US" sz="1200" dirty="0"/>
              <a:t>comparative advantage</a:t>
            </a:r>
            <a:r>
              <a:rPr lang="en-US" sz="1200" dirty="0"/>
              <a:t> </a:t>
            </a:r>
            <a:r>
              <a:rPr lang="en-US" sz="1200" dirty="0">
                <a:solidFill>
                  <a:schemeClr val="bg2"/>
                </a:solidFill>
              </a:rPr>
              <a:t>The ability of a party to produce a particular good or service at a lower marginal and opportunity cost over another.</a:t>
            </a:r>
          </a:p>
          <a:p>
            <a:r>
              <a:rPr lang="en-US" sz="1200" dirty="0"/>
              <a:t/>
            </a:r>
            <a:r>
              <a:rPr lang="en-US" sz="1200" dirty="0"/>
              <a:t>comparative advantage</a:t>
            </a:r>
            <a:r>
              <a:rPr lang="en-US" sz="1200" dirty="0"/>
              <a:t> </a:t>
            </a:r>
            <a:r>
              <a:rPr lang="en-US" sz="1200" dirty="0">
                <a:solidFill>
                  <a:schemeClr val="bg2"/>
                </a:solidFill>
              </a:rPr>
              <a:t>The ability of a party to produce a particular good or service at a lower marginal and opportunity cost over another.</a:t>
            </a:r>
          </a:p>
          <a:p>
            <a:r>
              <a:rPr lang="en-US" sz="1200" dirty="0"/>
              <a:t/>
            </a:r>
            <a:r>
              <a:rPr lang="en-US" sz="1200" dirty="0"/>
              <a:t>comparative advantage</a:t>
            </a:r>
            <a:r>
              <a:rPr lang="en-US" sz="1200" dirty="0"/>
              <a:t> </a:t>
            </a:r>
            <a:r>
              <a:rPr lang="en-US" sz="1200" dirty="0">
                <a:solidFill>
                  <a:schemeClr val="bg2"/>
                </a:solidFill>
              </a:rPr>
              <a:t>The ability of a party to produce a particular good or service at a lower marginal and opportunity cost over another.</a:t>
            </a:r>
          </a:p>
          <a:p>
            <a:r>
              <a:rPr lang="en-US" sz="1200" dirty="0"/>
              <a:t/>
            </a:r>
            <a:r>
              <a:rPr lang="en-US" sz="1200" dirty="0"/>
              <a:t>competitive advantage</a:t>
            </a:r>
            <a:r>
              <a:rPr lang="en-US" sz="1200" dirty="0"/>
              <a:t> </a:t>
            </a:r>
            <a:r>
              <a:rPr lang="en-US" sz="1200" dirty="0">
                <a:solidFill>
                  <a:schemeClr val="bg2"/>
                </a:solidFill>
              </a:rPr>
              <a:t>Something that places a company or a person above the competition</a:t>
            </a:r>
          </a:p>
          <a:p>
            <a:r>
              <a:rPr lang="en-US" sz="1200" dirty="0"/>
              <a:t/>
            </a:r>
            <a:r>
              <a:rPr lang="en-US" sz="1200" dirty="0"/>
              <a:t>Opportunity cost</a:t>
            </a:r>
            <a:r>
              <a:rPr lang="en-US" sz="1200" dirty="0"/>
              <a:t> </a:t>
            </a:r>
            <a:r>
              <a:rPr lang="en-US" sz="1200" dirty="0">
                <a:solidFill>
                  <a:schemeClr val="bg2"/>
                </a:solidFill>
              </a:rPr>
              <a:t>The cost of an opportunity forgone (and the loss of the benefits that could be received from that opportunity); the most valuable forgone alternative.</a:t>
            </a:r>
          </a:p>
          <a:p>
            <a:r>
              <a:rPr lang="en-US" sz="1200" dirty="0"/>
              <a:t/>
            </a:r>
            <a:r>
              <a:rPr lang="en-US" sz="1200" dirty="0"/>
              <a:t>Opportunity cost</a:t>
            </a:r>
            <a:r>
              <a:rPr lang="en-US" sz="1200" dirty="0"/>
              <a:t> </a:t>
            </a:r>
            <a:r>
              <a:rPr lang="en-US" sz="1200" dirty="0">
                <a:solidFill>
                  <a:schemeClr val="bg2"/>
                </a:solidFill>
              </a:rPr>
              <a:t>The cost of an opportunity forgone (and the loss of the benefits that could be received from that opportunity); the most valuable forgone alternative.</a:t>
            </a:r>
          </a:p>
          <a:p>
            <a:r>
              <a:rPr lang="en-US" sz="1200" dirty="0"/>
              <a:t/>
            </a:r>
            <a:r>
              <a:rPr lang="en-US" sz="1200" dirty="0"/>
              <a:t>Production possibilities frontier</a:t>
            </a:r>
            <a:r>
              <a:rPr lang="en-US" sz="1200" dirty="0"/>
              <a:t> </a:t>
            </a:r>
            <a:r>
              <a:rPr lang="en-US" sz="1200" dirty="0">
                <a:solidFill>
                  <a:schemeClr val="bg2"/>
                </a:solidFill>
              </a:rPr>
              <a:t>A graph that shows the combinations of two commodities that could be produced using the same total amount of each of the factors of production.</a:t>
            </a: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International Trade</a:t>
            </a:r>
          </a:p>
          <a:p>
            <a:pPr lvl="1"/>
            <a:r>
              <a:rPr lang="en-US" dirty="0" smtClean="0"/>
              <a:t>Countries benefit from producing goods in which they have comparative advantage and trading them for goods in which other countries have the comparative advantage.</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"CMA CGM Balzac."</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https://commons.wikimedia.org/wiki/File:CMA_CGM_Balzac.jpg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7c31a7c326ac2e1b5fdc5942229250fa}">
                <a14:useLocalDpi xmlns:a14="http://schemas.microsoft.com/office/drawing/2010/main" val="0"/>
              </a:ext>
            </a:extLst>
          </a:blip>
          <a:stretch>
            <a:fillRect/>
          </a:stretch>
        </p:blipFill>
        <p:spPr>
          <a:xfrm>
            <a:off x="266700" y="533400"/>
            <a:ext cx="8610600" cy="3851225"/>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Production Possibilities Frontier</a:t>
            </a:r>
          </a:p>
          <a:p>
            <a:pPr lvl="1"/>
            <a:r>
              <a:rPr lang="en-US" dirty="0" smtClean="0"/>
              <a:t>If production is efficient, the economy can choose between combinations on the PPF. Point X, however, is unattaible with existing resources and technology if trade does not occur.</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"Production Possibilities Frontier Curve."</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https://en.wikipedia.org/wiki/File:Production_Possibilities_Frontier_Curve.svg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464599c38e4127d03737036af565eb08}">
                <a14:useLocalDpi xmlns:a14="http://schemas.microsoft.com/office/drawing/2010/main" val="0"/>
              </a:ext>
            </a:extLst>
          </a:blip>
          <a:stretch>
            <a:fillRect/>
          </a:stretch>
        </p:blipFill>
        <p:spPr>
          <a:xfrm>
            <a:off x="2423160" y="533400"/>
            <a:ext cx="429768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Absolute Advantage</a:t>
            </a:r>
          </a:p>
          <a:p>
            <a:pPr lvl="1"/>
            <a:r>
              <a:rPr lang="en-US" dirty="0" smtClean="0"/>
              <a:t>Party B has an absolute advantage in producing widgets. It can produce more widgets with the same amount of resources than Party A.</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"Absolute advantage example 1."</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http://commons.wikimedia.org/wiki/File:Absolute_advantage_example_1.png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5e16c29b677ddb4ac881a59747d3de96}">
                <a14:useLocalDpi xmlns:a14="http://schemas.microsoft.com/office/drawing/2010/main" val="0"/>
              </a:ext>
            </a:extLst>
          </a:blip>
          <a:stretch>
            <a:fillRect/>
          </a:stretch>
        </p:blipFill>
        <p:spPr>
          <a:xfrm>
            <a:off x="266700" y="533400"/>
            <a:ext cx="8610600" cy="3045212"/>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China and Consumer Electronics</a:t>
            </a:r>
          </a:p>
          <a:p>
            <a:pPr lvl="1"/>
            <a:r>
              <a:rPr lang="en-US" dirty="0" smtClean="0"/>
              <a:t>Many consumer electronics are manufactured in China. China can produce such goods more efficiently, which gives it an absolute advantage relative to many countries.</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"Iphone 4G-3 des screen."</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https://commons.wikimedia.org/wiki/File:Iphone_4G-3_des_screen.png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a758120bc8c71851c177ba2e6a4248e0}">
                <a14:useLocalDpi xmlns:a14="http://schemas.microsoft.com/office/drawing/2010/main" val="0"/>
              </a:ext>
            </a:extLst>
          </a:blip>
          <a:stretch>
            <a:fillRect/>
          </a:stretch>
        </p:blipFill>
        <p:spPr>
          <a:xfrm>
            <a:off x="1977875" y="533400"/>
            <a:ext cx="518825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Comparative Advantage</a:t>
            </a:r>
          </a:p>
          <a:p>
            <a:pPr lvl="1"/>
            <a:r>
              <a:rPr lang="en-US" dirty="0" smtClean="0"/>
              <a:t>Chiplandia has a comparative advantage in producing computer chips, while Entertainia has a comparative advantage in producing CD players. Both nations can benefit from trade.</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"Comparative Advantage."</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https://commons.wikimedia.org/wiki/File:Comparative_Advantage.jpg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a60b5dfe124e593000b3c74fec55a6be}">
                <a14:useLocalDpi xmlns:a14="http://schemas.microsoft.com/office/drawing/2010/main" val="0"/>
              </a:ext>
            </a:extLst>
          </a:blip>
          <a:stretch>
            <a:fillRect/>
          </a:stretch>
        </p:blipFill>
        <p:spPr>
          <a:xfrm>
            <a:off x="1676400" y="533400"/>
            <a:ext cx="5791200"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Absolute Advantage</a:t>
            </a:r>
          </a:p>
          <a:p>
            <a:pPr lvl="1"/>
            <a:r>
              <a:rPr lang="en-US" dirty="0" smtClean="0"/>
              <a:t>Country A has an absolute advantage in making both food and clothing, but a comparative advantage only in food.</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"Absolute advantage."</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https://commons.wikimedia.org/wiki/File:Absolute_advantage.jpg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77f3d7649cc640a02714faa10ac90323}">
                <a14:useLocalDpi xmlns:a14="http://schemas.microsoft.com/office/drawing/2010/main" val="0"/>
              </a:ext>
            </a:extLst>
          </a:blip>
          <a:stretch>
            <a:fillRect/>
          </a:stretch>
        </p:blipFill>
        <p:spPr>
          <a:xfrm>
            <a:off x="266700" y="533400"/>
            <a:ext cx="8610600" cy="2732302"/>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Comparative Advantage</a:t>
            </a:r>
          </a:p>
          <a:p>
            <a:pPr lvl="1"/>
            <a:r>
              <a:rPr lang="en-US" dirty="0" smtClean="0"/>
              <a:t>Tom has the comparative advantage in producing ketchup, while Bob has the comparative advantage in producing mustard.</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Wikimedia.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"Comparative advantage 2."</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CC BY-SA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https://commons.wikimedia.org/wiki/File:Comparative_advantage_2.jpg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e425429559d04dd01b0ac680162ecd16}">
                <a14:useLocalDpi xmlns:a14="http://schemas.microsoft.com/office/drawing/2010/main" val="0"/>
              </a:ext>
            </a:extLst>
          </a:blip>
          <a:stretch>
            <a:fillRect/>
          </a:stretch>
        </p:blipFill>
        <p:spPr>
          <a:xfrm>
            <a:off x="266700" y="533400"/>
            <a:ext cx="8610600" cy="2732302"/>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 following is NOT a benefit from international trade?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Increased comparative advantage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More choices for consumers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Improved returns to investment in research and development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Improved resource allocation</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819400" y="6477000"/>
            <a:ext cx="622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a:t>
            </a:r>
            <a:r>
              <a:rPr lang="en-US" sz="800" dirty="0" smtClean="0">
                <a:solidFill>
                  <a:srgbClr val="828282"/>
                </a:solidFill>
                <a:latin typeface="Arial" charset="0"/>
                <a:ea typeface="ＭＳ Ｐゴシック" charset="0"/>
                <a:sym typeface="Helvetica Neue" charset="0"/>
              </a:rPr>
              <a:t>yours </a:t>
            </a:r>
            <a:r>
              <a:rPr lang="en-US" sz="800" dirty="0">
                <a:solidFill>
                  <a:srgbClr val="828282"/>
                </a:solidFill>
                <a:latin typeface="Arial" charset="0"/>
                <a:ea typeface="ＭＳ Ｐゴシック" charset="0"/>
                <a:sym typeface="Helvetica Neue" charset="0"/>
              </a:rPr>
              <a:t>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"Boundless."</a:t>
            </a:r>
            <a:r>
              <a:rPr lang="en-US" sz="800" dirty="0" smtClean="0">
                <a:solidFill>
                  <a:srgbClr val="828282"/>
                </a:solidFill>
                <a:latin typeface="Arial" charset="0"/>
                <a:ea typeface="ＭＳ Ｐゴシック" charset="0"/>
                <a:sym typeface="Helvetica Neue" charset="0"/>
              </a:rPr>
              <a:t> </a:t>
            </a:r>
            <a:r>
              <a:rPr lang="en-US" sz="800">
                <a:solidFill>
                  <a:srgbClr val="828282"/>
                </a:solidFill>
                <a:latin typeface="Arial" charset="0"/>
                <a:ea typeface="ＭＳ Ｐゴシック" charset="0"/>
                <a:sym typeface="Helvetica Neue" charset="0"/>
                <a:hlinkClick r:id="rId4"/>
              </a:rPr>
              <a:t>CC BY-SA 3.0</a:t>
            </a:r>
            <a:r>
              <a:rPr lang="en-US" sz="800">
                <a:solidFill>
                  <a:srgbClr val="828282"/>
                </a:solidFill>
                <a:latin typeface="Arial" charset="0"/>
                <a:ea typeface="ＭＳ Ｐゴシック" charset="0"/>
                <a:sym typeface="Helvetica Neue" charset="0"/>
              </a:rPr>
              <a:t> </a:t>
            </a:r>
            <a:r>
              <a:rPr lang="en-US" sz="800" smtClean="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3622618411"/>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 following is NOT a benefit from international trade?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A) </a:t>
                      </a:r>
                      <a:r>
                        <a:rPr kumimoji="0" lang="en-US" sz="1800" u="none" strike="noStrike" cap="none" normalizeH="0" baseline="0" dirty="0" smtClean="0">
                          <a:ln>
                            <a:noFill/>
                          </a:ln>
                          <a:solidFill>
                            <a:srgbClr val="FFFFFF"/>
                          </a:solidFill>
                          <a:effectLst/>
                          <a:sym typeface="Helvetica Neue" charset="0"/>
                        </a:rPr>
                        <a:t>Increased comparative advantage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More choices for consumers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Improved returns to investment in research and development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Improved resource allocation</a:t>
                      </a:r>
                    </a:p>
                  </a:txBody>
                  <a:tcPr anchor="ctr">
                    <a:noFill/>
                  </a:tcPr>
                </a:tc>
              </a:tr>
            </a:tbl>
          </a:graphicData>
        </a:graphic>
      </p:graphicFrame>
    </p:spTree>
    <p:extLst>
      <p:ext uri="{BB962C8B-B14F-4D97-AF65-F5344CB8AC3E}">
        <p14:creationId xmlns:p14="http://schemas.microsoft.com/office/powerpoint/2010/main" val="2344577506"/>
      </p:ext>
    </p:extLst>
  </p:cSld>
  <p:clrMapOvr>
    <a:masterClrMapping/>
  </p:clrMapOvr>
  <p:transition xmlns:p14="http://schemas.microsoft.com/office/powerpoint/2010/mai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Fill in the blank. The gains from trade enables _______________ the production possibility frontier.</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Production outside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Consumption inside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Consumption outside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Production inside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Saylor OER.</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"Economics « Saylor.org – Free Online Courses Built by Professors."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http://www.saylor.org/majors/Economics/</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Fill in the blank. The gains from trade enables _______________ the production possibility frontier.</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Production outside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Consumption inside</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Consumption outside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Production inside</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Imagine Firm A has an absolute advantage in cereal production over Firm B. If both firms are producing 10 boxes of cereal an hour, what is true about the marginal cost of the 11th box of cereal?</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The marginal cost is lower for Firm A than Firm B</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 marginal cost is lower for firm B than firm 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The marginal cost is the same for both firms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The marginal cost is not related to absolute advantage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819400" y="6477000"/>
            <a:ext cx="622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a:t>
            </a:r>
            <a:r>
              <a:rPr lang="en-US" sz="800" dirty="0" smtClean="0">
                <a:solidFill>
                  <a:srgbClr val="828282"/>
                </a:solidFill>
                <a:latin typeface="Arial" charset="0"/>
                <a:ea typeface="ＭＳ Ｐゴシック" charset="0"/>
                <a:sym typeface="Helvetica Neue" charset="0"/>
              </a:rPr>
              <a:t>yours </a:t>
            </a:r>
            <a:r>
              <a:rPr lang="en-US" sz="800" dirty="0">
                <a:solidFill>
                  <a:srgbClr val="828282"/>
                </a:solidFill>
                <a:latin typeface="Arial" charset="0"/>
                <a:ea typeface="ＭＳ Ｐゴシック" charset="0"/>
                <a:sym typeface="Helvetica Neue" charset="0"/>
              </a:rPr>
              <a:t>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"Boundless."</a:t>
            </a:r>
            <a:r>
              <a:rPr lang="en-US" sz="800" dirty="0" smtClean="0">
                <a:solidFill>
                  <a:srgbClr val="828282"/>
                </a:solidFill>
                <a:latin typeface="Arial" charset="0"/>
                <a:ea typeface="ＭＳ Ｐゴシック" charset="0"/>
                <a:sym typeface="Helvetica Neue" charset="0"/>
              </a:rPr>
              <a:t> </a:t>
            </a:r>
            <a:r>
              <a:rPr lang="en-US" sz="800">
                <a:solidFill>
                  <a:srgbClr val="828282"/>
                </a:solidFill>
                <a:latin typeface="Arial" charset="0"/>
                <a:ea typeface="ＭＳ Ｐゴシック" charset="0"/>
                <a:sym typeface="Helvetica Neue" charset="0"/>
                <a:hlinkClick r:id="rId4"/>
              </a:rPr>
              <a:t>CC BY-SA 3.0</a:t>
            </a:r>
            <a:r>
              <a:rPr lang="en-US" sz="800">
                <a:solidFill>
                  <a:srgbClr val="828282"/>
                </a:solidFill>
                <a:latin typeface="Arial" charset="0"/>
                <a:ea typeface="ＭＳ Ｐゴシック" charset="0"/>
                <a:sym typeface="Helvetica Neue" charset="0"/>
              </a:rPr>
              <a:t> </a:t>
            </a:r>
            <a:r>
              <a:rPr lang="en-US" sz="800" smtClean="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3622618411"/>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Imagine Firm A has an absolute advantage in cereal production over Firm B. If both firms are producing 10 boxes of cereal an hour, what is true about the marginal cost of the 11th box of cereal?</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A) </a:t>
                      </a:r>
                      <a:r>
                        <a:rPr kumimoji="0" lang="en-US" sz="1800" u="none" strike="noStrike" cap="none" normalizeH="0" baseline="0" dirty="0" smtClean="0">
                          <a:ln>
                            <a:noFill/>
                          </a:ln>
                          <a:solidFill>
                            <a:srgbClr val="FFFFFF"/>
                          </a:solidFill>
                          <a:effectLst/>
                          <a:sym typeface="Helvetica Neue" charset="0"/>
                        </a:rPr>
                        <a:t>The marginal cost is lower for Firm A than Firm B</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 marginal cost is lower for firm B than firm 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The marginal cost is the same for both firms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The marginal cost is not related to absolute advantage</a:t>
                      </a:r>
                    </a:p>
                  </a:txBody>
                  <a:tcPr anchor="ctr">
                    <a:noFill/>
                  </a:tcPr>
                </a:tc>
              </a:tr>
            </a:tbl>
          </a:graphicData>
        </a:graphic>
      </p:graphicFrame>
    </p:spTree>
    <p:extLst>
      <p:ext uri="{BB962C8B-B14F-4D97-AF65-F5344CB8AC3E}">
        <p14:creationId xmlns:p14="http://schemas.microsoft.com/office/powerpoint/2010/main" val="2344577506"/>
      </p:ext>
    </p:extLst>
  </p:cSld>
  <p:clrMapOvr>
    <a:masterClrMapping/>
  </p:clrMapOvr>
  <p:transition xmlns:p14="http://schemas.microsoft.com/office/powerpoint/2010/mai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There are two goods (bread and shirts) and two factors of production (labor and capital). Bread is capital-intensive, while shirts are labor-intensive. Country A is abundant in labor; Country B is abundant in capital. Under free trade, which is true?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Country A will export bread, while country B will export shirts.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Country A will export shirts, while country B will export bread.</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Country A will export both bread and shirts.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Country B will export both bread and shirts.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4749800" y="6477000"/>
            <a:ext cx="4318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Saylor OER.</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"Economics « Saylor.org – Free Online Courses Built by Professors."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http://www.saylor.org/majors/Economics/</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8029419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There are two goods (bread and shirts) and two factors of production (labor and capital). Bread is capital-intensive, while shirts are labor-intensive. Country A is abundant in labor; Country B is abundant in capital. Under free trade, which is true?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Country A will export bread, while country B will export shirts.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B) </a:t>
                      </a:r>
                      <a:r>
                        <a:rPr kumimoji="0" lang="en-US" sz="1800" u="none" strike="noStrike" cap="none" normalizeH="0" baseline="0" dirty="0" smtClean="0">
                          <a:ln>
                            <a:noFill/>
                          </a:ln>
                          <a:solidFill>
                            <a:srgbClr val="FFFFFF"/>
                          </a:solidFill>
                          <a:effectLst/>
                          <a:sym typeface="Helvetica Neue" charset="0"/>
                        </a:rPr>
                        <a:t>Country A will export shirts, while country B will export bread.</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Country A will export both bread and shirts.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Country B will export both bread and shirts.</a:t>
                      </a:r>
                    </a:p>
                  </a:txBody>
                  <a:tcPr anchor="ctr">
                    <a:noFill/>
                  </a:tcPr>
                </a:tc>
              </a:tr>
            </a:tbl>
          </a:graphicData>
        </a:graphic>
      </p:graphicFrame>
    </p:spTree>
    <p:extLst>
      <p:ext uri="{BB962C8B-B14F-4D97-AF65-F5344CB8AC3E}">
        <p14:creationId xmlns:p14="http://schemas.microsoft.com/office/powerpoint/2010/main" val="2692419782"/>
      </p:ext>
    </p:extLst>
  </p:cSld>
  <p:clrMapOvr>
    <a:masterClrMapping/>
  </p:clrMapOvr>
  <p:transition xmlns:p14="http://schemas.microsoft.com/office/powerpoint/2010/mai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is the difference between absolute advantage?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A country can have a comparative advantage even if it does not have an absolute advantage.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Absolute advantage is necessary for trade, while comparative advantage is not.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Countries with a comparative advantage must have an absolute advantage, but not vis versa.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None of these answers.</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819400" y="6477000"/>
            <a:ext cx="622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a:t>
            </a:r>
            <a:r>
              <a:rPr lang="en-US" sz="800" dirty="0" smtClean="0">
                <a:solidFill>
                  <a:srgbClr val="828282"/>
                </a:solidFill>
                <a:latin typeface="Arial" charset="0"/>
                <a:ea typeface="ＭＳ Ｐゴシック" charset="0"/>
                <a:sym typeface="Helvetica Neue" charset="0"/>
              </a:rPr>
              <a:t>yours </a:t>
            </a:r>
            <a:r>
              <a:rPr lang="en-US" sz="800" dirty="0">
                <a:solidFill>
                  <a:srgbClr val="828282"/>
                </a:solidFill>
                <a:latin typeface="Arial" charset="0"/>
                <a:ea typeface="ＭＳ Ｐゴシック" charset="0"/>
                <a:sym typeface="Helvetica Neue" charset="0"/>
              </a:rPr>
              <a:t>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"Boundless."</a:t>
            </a:r>
            <a:r>
              <a:rPr lang="en-US" sz="800" dirty="0" smtClean="0">
                <a:solidFill>
                  <a:srgbClr val="828282"/>
                </a:solidFill>
                <a:latin typeface="Arial" charset="0"/>
                <a:ea typeface="ＭＳ Ｐゴシック" charset="0"/>
                <a:sym typeface="Helvetica Neue" charset="0"/>
              </a:rPr>
              <a:t> </a:t>
            </a:r>
            <a:r>
              <a:rPr lang="en-US" sz="800">
                <a:solidFill>
                  <a:srgbClr val="828282"/>
                </a:solidFill>
                <a:latin typeface="Arial" charset="0"/>
                <a:ea typeface="ＭＳ Ｐゴシック" charset="0"/>
                <a:sym typeface="Helvetica Neue" charset="0"/>
                <a:hlinkClick r:id="rId4"/>
              </a:rPr>
              <a:t>CC BY-SA 3.0</a:t>
            </a:r>
            <a:r>
              <a:rPr lang="en-US" sz="800">
                <a:solidFill>
                  <a:srgbClr val="828282"/>
                </a:solidFill>
                <a:latin typeface="Arial" charset="0"/>
                <a:ea typeface="ＭＳ Ｐゴシック" charset="0"/>
                <a:sym typeface="Helvetica Neue" charset="0"/>
              </a:rPr>
              <a:t> </a:t>
            </a:r>
            <a:r>
              <a:rPr lang="en-US" sz="800" smtClean="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3622618411"/>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is the difference between absolute advantage?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A) </a:t>
                      </a:r>
                      <a:r>
                        <a:rPr kumimoji="0" lang="en-US" sz="1800" u="none" strike="noStrike" cap="none" normalizeH="0" baseline="0" dirty="0" smtClean="0">
                          <a:ln>
                            <a:noFill/>
                          </a:ln>
                          <a:solidFill>
                            <a:srgbClr val="FFFFFF"/>
                          </a:solidFill>
                          <a:effectLst/>
                          <a:sym typeface="Helvetica Neue" charset="0"/>
                        </a:rPr>
                        <a:t>A country can have a comparative advantage even if it does not have an absolute advantage.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Absolute advantage is necessary for trade, while comparative advantage is not.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Countries with a comparative advantage must have an absolute advantage, but not vis versa.</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None of these answers.</a:t>
                      </a:r>
                    </a:p>
                  </a:txBody>
                  <a:tcPr anchor="ctr">
                    <a:noFill/>
                  </a:tcPr>
                </a:tc>
              </a:tr>
            </a:tbl>
          </a:graphicData>
        </a:graphic>
      </p:graphicFrame>
    </p:spTree>
    <p:extLst>
      <p:ext uri="{BB962C8B-B14F-4D97-AF65-F5344CB8AC3E}">
        <p14:creationId xmlns:p14="http://schemas.microsoft.com/office/powerpoint/2010/main" val="2344577506"/>
      </p:ext>
    </p:extLst>
  </p:cSld>
  <p:clrMapOvr>
    <a:masterClrMapping/>
  </p:clrMapOvr>
  <p:transition xmlns:p14="http://schemas.microsoft.com/office/powerpoint/2010/mai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one of the following is a benefit of specialization?</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Countries can take advantage of economies of scale.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Consumers benefit from lower prices since goods are produced more efficiently.</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All of these answers.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Countries can trade for the good in which they do not have a comparative advantage.</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one of the following is a benefit of specialization?</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Countries can take advantage of economies of scale.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Consumers benefit from lower prices since goods are produced more efficiently.</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All of these answers.</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Countries can trade for the good in which they do not have a comparative advantage.</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do countries consider when deciding to specialize?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Their absolute advantage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Their level of economic development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Their comparative advantage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Their level of efficiency</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What do countries consider when deciding to specialize?</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Their absolute advantage</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Their level of economic development</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Their comparative advantage</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Their level of efficiency</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a:t>
            </a:r>
            <a:endParaRPr lang="en-US" dirty="0"/>
          </a:p>
        </p:txBody>
      </p:sp>
      <p:sp>
        <p:nvSpPr>
          <p:cNvPr id="10" name="Text Placeholder 9"/>
          <p:cNvSpPr>
            <a:spLocks noGrp="1"/>
          </p:cNvSpPr>
          <p:nvPr>
            <p:ph type="body" sz="quarter" idx="10"/>
          </p:nvPr>
        </p:nvSpPr>
        <p:spPr/>
        <p:txBody>
          <a:bodyPr/>
          <a:lstStyle/>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"mreape - UNIT 7 Open EconomY- International Trade and Finance."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
              </a:rPr>
              <a:t>http://mreape.wikispaces.com/UNIT+7+Open+EconomY-+International+Trade+and+Finance</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https://mchenry.wikispaces.com/International+Trade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Wikibooks.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"IB Economics/International Economics/Reasons for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https://en.wikibooks.org/wiki/IB_Economics/International_Economics/Reasons_for_trade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https://en.wikipedia.org/wiki/International_trade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Boundless Learning.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"Boundless."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http://www.boundless.com//business/definition/comparative-advantage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"Production–possibility frontier."</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https://en.wikipedia.org/wiki/Production%25E2%2580%2593possibility_frontier</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"Production–possibility frontier."</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https://en.wikipedia.org/wiki/Production%25E2%2580%2593possibility_frontier</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"Free trade debate."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https://en.wikipedia.org/wiki/Free_trade_debate#Production_possibilities_frontiers_and_indifference_curves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https://mchenry.wikispaces.com/International+Trade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http://mallorykearney.wikispaces.com/file/view/MacroCh3.pptx?</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"Autarky."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3"/>
              </a:rPr>
              <a:t>http://en.wiktionary.org/wiki/Autarky</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"Production possibilities frontier."</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http://en.wikipedia.org/wiki/Production%20possibilities%20frontier</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Wikibooks.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"Principles of Economics/Production Possibilities."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https://en.wikibooks.org/wiki/Principles_of_Economics/Production_Possibilities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"econ100-powers-sectionA - Absolute Advantage and Comparative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9"/>
              </a:rPr>
              <a:t>http://econ100-powers-sectiona.wikispaces.com/Absolute+Advantage+and+Comparative+advantage</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"MBAecon - Comparative advantage and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1"/>
              </a:rPr>
              <a:t>http://mbaecon.wikispaces.com/Comparative+advantage+and+trade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"Absolute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https://en.wikipedia.org/wiki/Absolute_advantage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"Absolute advantage."</a:t>
            </a:r>
            <a:r>
              <a:rPr lang="en-US" sz="1200" dirty="0">
                <a:solidFill>
                  <a:schemeClr val="accent1"/>
                </a:solidFill>
                <a:latin typeface="Arial" charset="0"/>
                <a:ea typeface="ＭＳ Ｐゴシック" charset="0"/>
              </a:rPr>
              <a:t> </a:t>
            </a:r>
            <a:r>
              <a:rPr lang="en-US" sz="1200">
                <a:solidFill>
                  <a:schemeClr val="accent1"/>
                </a:solidFill>
                <a:latin typeface="Arial" charset="0"/>
                <a:ea typeface="ＭＳ Ｐゴシック" charset="0"/>
                <a:hlinkClick r:id="rId33"/>
              </a:rPr>
              <a:t>CC BY-SA 3.0</a:t>
            </a:r>
            <a:r>
              <a:rPr lang="en-US" sz="1200">
                <a:solidFill>
                  <a:schemeClr val="accent1"/>
                </a:solidFill>
                <a:latin typeface="Arial" charset="0"/>
                <a:ea typeface="ＭＳ Ｐゴシック" charset="0"/>
              </a:rPr>
              <a:t> </a:t>
            </a:r>
            <a:r>
              <a:rPr lang="en-US" sz="1200" smtClean="0">
                <a:solidFill>
                  <a:schemeClr val="accent1"/>
                </a:solidFill>
                <a:latin typeface="Arial" charset="0"/>
                <a:ea typeface="ＭＳ Ｐゴシック" charset="0"/>
                <a:hlinkClick r:id="rId34"/>
              </a:rPr>
              <a:t>https://en.wikipedia.org/wiki/Absolute_advantage</a:t>
            </a:r>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0"/>
          </p:nvPr>
        </p:nvSpPr>
        <p:spPr>
          <a:xfrm>
            <a:off x="228600" y="533400"/>
            <a:ext cx="8686800" cy="5715000"/>
          </a:xfrm>
        </p:spPr>
        <p:txBody>
          <a:bodyPr/>
          <a:lstStyle/>
          <a:p>
            <a:r>
              <a:rPr lang="en-US" sz="1200" i="1" dirty="0" smtClean="0">
                <a:solidFill>
                  <a:schemeClr val="accent1"/>
                </a:solidFill>
                <a:latin typeface="Arial" charset="0"/>
                <a:ea typeface="ＭＳ Ｐゴシック" charset="0"/>
              </a:rPr>
              <a:t>Wiktionary.</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rPr>
              <a:t>"Absolute advantage."</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
              </a:rPr>
              <a:t>CC BY-SA 3.0</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
              </a:rPr>
              <a:t>http://en.wiktionary.org/wiki/Absolute+advantage</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http://business-tes.wikispaces.com/file/detail/Comparative+%2526+Absolute+advantage+notes.doc</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"Competitive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http://en.wikipedia.org/wiki/Competitive_advantage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Wikibooks.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"IB Economics/International Economics/Reasons for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https://en.wikibooks.org/wiki/IB_Economics/International_Economics/Reasons_for_trade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"Comparative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https://en.wikipedia.org/wiki/Comparative_advantage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https://mchenry.wikispaces.com/International+Trade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https://mchenry.wikispaces.com/International+Trade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"mreape - UNIT 7 Open EconomY- International Trade and Finance."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http://mreape.wikispaces.com/UNIT+7+Open+EconomY-+International+Trade+and+Finance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"competitive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http://en.wiktionary.org/wiki/competitive+advantage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Boundless Learning.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"Boundless."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http://www.boundless.com//business/definition/comparative-advantage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"Opportunity cost."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3"/>
              </a:rPr>
              <a:t>http://en.wiktionary.org/wiki/Opportunity+cost</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 Interdependence and the 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http://mrski-apecon-2008.wikispaces.com/Chapter+3+-+Interdependence+and+the+Gains+from+Trade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 Interdependence and the 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6"/>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7"/>
              </a:rPr>
              <a:t>http://mrski-apecon-2008.wikispaces.com/Chapter+3+-+Interdependence+and+the+Gains+from+Trade</a:t>
            </a:r>
            <a:endParaRPr lang="en-US" sz="1200" u="sng" dirty="0">
              <a:solidFill>
                <a:schemeClr val="accent1"/>
              </a:solidFill>
              <a:ea typeface="ＭＳ Ｐゴシック" charset="0"/>
              <a:cs typeface="Arial"/>
            </a:endParaRPr>
          </a:p>
          <a:p>
            <a:r>
              <a:rPr lang="en-US" sz="1200" i="1" dirty="0" smtClean="0">
                <a:solidFill>
                  <a:schemeClr val="accent1"/>
                </a:solidFill>
                <a:latin typeface="Arial" charset="0"/>
                <a:ea typeface="ＭＳ Ｐゴシック" charset="0"/>
              </a:rPr>
              <a:t>Boundless Learning.</a:t>
            </a:r>
            <a:r>
              <a:rPr lang="en-US" sz="1200" dirty="0" smtClean="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"Boundless."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8"/>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9"/>
              </a:rPr>
              <a:t>http://www.boundless.com//business/definition/comparative-advantage</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"Absolute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 3.0</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1"/>
              </a:rPr>
              <a:t>http://en.wiktionary.org/wiki/Absolute+advantage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0"/>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2"/>
              </a:rPr>
              <a:t>http://mallorykearney.wikispaces.com/file/view/MacroCh3.pptx?</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"Comparative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3"/>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4"/>
              </a:rPr>
              <a:t>https://en.wikipedia.org/wiki/Comparative_advantage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"Comparative advantage."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5"/>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6"/>
              </a:rPr>
              <a:t>http://en.wikipedia.org/wiki/Comparative_advantage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"Economies of scale."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7"/>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8"/>
              </a:rPr>
              <a:t>http://en.wikipedia.org/wiki/Economies_of_scale</a:t>
            </a:r>
            <a:endParaRPr lang="en-US" sz="1200" u="sng" dirty="0">
              <a:solidFill>
                <a:schemeClr val="accent1"/>
              </a:solidFill>
              <a:ea typeface="ＭＳ Ｐゴシック" charset="0"/>
              <a:cs typeface="Arial"/>
            </a:endParaRPr>
          </a:p>
          <a:p>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p:cNvSpPr>
            <a:spLocks noGrp="1"/>
          </p:cNvSpPr>
          <p:nvPr>
            <p:ph type="body" sz="quarter" idx="10"/>
          </p:nvPr>
        </p:nvSpPr>
        <p:spPr>
          <a:xfrm>
            <a:off x="228600" y="533400"/>
            <a:ext cx="8686800" cy="5715000"/>
          </a:xfrm>
        </p:spPr>
        <p:txBody>
          <a:bodyPr/>
          <a:lstStyle/>
          <a:p>
            <a:r>
              <a:rPr lang="en-US" sz="1200" i="1" dirty="0" smtClean="0">
                <a:solidFill>
                  <a:schemeClr val="accent1"/>
                </a:solidFill>
                <a:latin typeface="Arial" charset="0"/>
                <a:ea typeface="ＭＳ Ｐゴシック" charset="0"/>
              </a:rPr>
              <a:t>Wikispaces.</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rPr>
              <a:t>"mrski-apecon-2008 - Chapter 3 Independence and the Gains from Trade."</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
              </a:rPr>
              <a:t>CC BY-SA</a:t>
            </a:r>
            <a:r>
              <a:rPr lang="en-US" sz="1200" dirty="0" smtClean="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3"/>
              </a:rPr>
              <a:t>http://mrski-apecon-2008.wikispaces.com/Chapter+3+Independence+and+the+Gains+from+Trade</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"McHenry's AP Wiki - 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http://mchenry.wikispaces.com/International+Trade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 Interdependence and the 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http://mrski-apecon-2008.wikispaces.com/Chapter+3+-+Interdependence+and+the+Gains+from+Trade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https://en.wikipedia.org/wiki/Gains_from_trade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 Interdependence and the 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http://mrski-apecon-2008.wikispaces.com/Chapter+3+-+Interdependence+and+the+Gains+from+Trade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http://mallorykearney.wikispaces.com/file/view/MacroCh3.pptx</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Boundless Learning.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"Boundless."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http://www.boundless.com//business/definition/comparative-advantage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"Learning."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http://en.wikipedia.org/wiki/Learning</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http://mrski-apecon-2008.wikispaces.com/CHAPTER+3+.+INTERDEPENDENCE+AND+THE+GAINS+FROM+TRADE+%253B)</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 Interdependence and the 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http://mrski-apecon-2008.wikispaces.com/Chapter+3+-+Interdependence+and+the+Gains+from+Trade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Wikispaces.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"mrski-apecon-2008 - Chapter 3 Independence and the Gains from Trade JBS."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a:t>
            </a:r>
            <a:r>
              <a:rPr lang="en-US" sz="1200" dirty="0">
                <a:solidFill>
                  <a:schemeClr val="accent1"/>
                </a:solidFill>
                <a:latin typeface="Arial" charset="0"/>
                <a:ea typeface="ＭＳ Ｐゴシック" charset="0"/>
              </a:rPr>
              <a:t> </a:t>
            </a:r>
            <a:r>
              <a:rPr lang="en-US" sz="1200" dirty="0" smtClean="0">
                <a:solidFill>
                  <a:schemeClr val="accent1"/>
                </a:solidFill>
                <a:latin typeface="Arial" charset="0"/>
                <a:ea typeface="ＭＳ Ｐゴシック" charset="0"/>
                <a:hlinkClick r:id="rId23"/>
              </a:rPr>
              <a:t>http://mrski-apecon-2008.wikispaces.com/Chapter+3+Independence+and+the+Gains+from+Trade+JBS</a:t>
            </a:r>
            <a:endParaRPr lang="en-US" sz="1200" dirty="0" smtClean="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Wiktionary.</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"Opportunity cost."</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http://en.wiktionary.org/wiki/Opportunity+cost</a:t>
            </a:r>
            <a:endParaRPr lang="en-US" sz="1200" u="sng" dirty="0">
              <a:solidFill>
                <a:schemeClr val="accent1"/>
              </a:solidFill>
              <a:ea typeface="ＭＳ Ｐゴシック" charset="0"/>
              <a:cs typeface="Arial"/>
            </a:endParaRPr>
          </a:p>
          <a:p>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9">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40">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theme/noteTheme.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slideTheme.xml><?xml version="1.0" encoding="utf-8"?>
<a:theme xmlns:a="http://schemas.openxmlformats.org/drawingml/2006/main" name="Boundless_Theme">
  <a:themeElements>
    <a:clrScheme name="Boundless">
      <a:dk1>
        <a:srgbClr val="FFFFFF"/>
      </a:dk1>
      <a:lt1>
        <a:srgbClr val="FFFFFF"/>
      </a:lt1>
      <a:dk2>
        <a:srgbClr val="000000"/>
      </a:dk2>
      <a:lt2>
        <a:srgbClr val="808080"/>
      </a:lt2>
      <a:accent1>
        <a:srgbClr val="2E2E2E"/>
      </a:accent1>
      <a:accent2>
        <a:srgbClr val="7BBB45"/>
      </a:accent2>
      <a:accent3>
        <a:srgbClr val="353535"/>
      </a:accent3>
      <a:accent4>
        <a:srgbClr val="2C2C2C"/>
      </a:accent4>
      <a:accent5>
        <a:srgbClr val="ADADAD"/>
      </a:accent5>
      <a:accent6>
        <a:srgbClr val="FEB720"/>
      </a:accent6>
      <a:hlink>
        <a:srgbClr val="228DBC"/>
      </a:hlink>
      <a:folHlink>
        <a:srgbClr val="228DB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spDef>
    <a:ln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lnDef>
  </a:objectDefaults>
  <a:extraClrSchemeLst>
    <a:extraClrScheme>
      <a:clrScheme name="Chapter Pag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accent1="accent1" accent2="accent2" accent3="accent3" accent4="accent4" accent5="accent5" accent6="accent6" bg1="lt1" bg2="lt2" folHlink="folHlink" hlink="hlink" tx1="dk1" tx2="dk2"/>
    </a:extraClrScheme>
  </a:extraClrSchemeLst>
</a:theme>
</file>

<file path=docProps/app.xml><?xml version="1.0" encoding="utf-8"?>
<Properties xmlns="http://schemas.openxmlformats.org/officeDocument/2006/extended-properties" xmlns:vt="http://schemas.openxmlformats.org/officeDocument/2006/docPropsVTypes">
  <TotalTime>1464</TotalTime>
  <Words>0</Words>
  <Application>Microsoft Macintosh PowerPoint</Application>
  <PresentationFormat>On-screen Show (4:3)</PresentationFormat>
  <Paragraphs>0</Paragraphs>
  <Slides>1</Slides>
  <Notes>0</Notes>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Boundless Study Slides</dc:title>
  <dc:creator>Boundless</dc:creator>
  <cp:lastModifiedBy>Boundless</cp:lastModifiedBy>
  <cp:revision>1</cp:revision>
  <dcterms:created xsi:type="dcterms:W3CDTF">2013-10-07T14:37:03Z</dcterms:created>
  <dcterms:modified xsi:type="dcterms:W3CDTF">2013-11-19T21:58:14Z</dcterms:modified>
</cp:coreProperties>
</file>