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embeddedFontLst>
    <p:embeddedFont>
      <p:font typeface="Open Sans" panose="020B0606030504020204" pitchFamily="34" charset="0"/>
      <p:regular r:id="rId13"/>
      <p:bold r:id="rId14"/>
      <p:italic r:id="rId15"/>
      <p:boldItalic r:id="rId1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1" roundtripDataSignature="AMtx7mj8MaxpHNFduI/7Q4pdIgpiXORf8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F55BC1-5455-48A6-95E0-DA8F5F50D7C6}" v="18" dt="2026-07-13T09:37:12.8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909" autoAdjust="0"/>
  </p:normalViewPr>
  <p:slideViewPr>
    <p:cSldViewPr snapToGrid="0">
      <p:cViewPr varScale="1">
        <p:scale>
          <a:sx n="52" d="100"/>
          <a:sy n="52" d="100"/>
        </p:scale>
        <p:origin x="1204" y="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26" Type="http://schemas.microsoft.com/office/2016/11/relationships/changesInfo" Target="changesInfos/changesInfo1.xml"/><Relationship Id="rId3" Type="http://schemas.openxmlformats.org/officeDocument/2006/relationships/slide" Target="slides/slide2.xml"/><Relationship Id="rId21" Type="http://customschemas.google.com/relationships/presentationmetadata" Target="metadata"/><Relationship Id="rId7" Type="http://schemas.openxmlformats.org/officeDocument/2006/relationships/slide" Target="slides/slide6.xml"/><Relationship Id="rId12" Type="http://schemas.openxmlformats.org/officeDocument/2006/relationships/notesMaster" Target="notesMasters/notesMaster1.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d Ashraful Mokhlook Talukdar (2441949)" userId="77e3c469-5bf5-44d2-9ccd-1c8a7d2571d4" providerId="ADAL" clId="{A67108C2-3562-4585-925D-C810BE1E81D8}"/>
    <pc:docChg chg="undo custSel delSld modSld">
      <pc:chgData name="Md Ashraful Mokhlook Talukdar (2441949)" userId="77e3c469-5bf5-44d2-9ccd-1c8a7d2571d4" providerId="ADAL" clId="{A67108C2-3562-4585-925D-C810BE1E81D8}" dt="2026-07-13T09:37:10.883" v="130" actId="20577"/>
      <pc:docMkLst>
        <pc:docMk/>
      </pc:docMkLst>
      <pc:sldChg chg="modSp mod">
        <pc:chgData name="Md Ashraful Mokhlook Talukdar (2441949)" userId="77e3c469-5bf5-44d2-9ccd-1c8a7d2571d4" providerId="ADAL" clId="{A67108C2-3562-4585-925D-C810BE1E81D8}" dt="2026-06-29T10:49:01.646" v="101" actId="20577"/>
        <pc:sldMkLst>
          <pc:docMk/>
          <pc:sldMk cId="0" sldId="256"/>
        </pc:sldMkLst>
        <pc:spChg chg="mod">
          <ac:chgData name="Md Ashraful Mokhlook Talukdar (2441949)" userId="77e3c469-5bf5-44d2-9ccd-1c8a7d2571d4" providerId="ADAL" clId="{A67108C2-3562-4585-925D-C810BE1E81D8}" dt="2026-06-29T10:49:01.646" v="101" actId="20577"/>
          <ac:spMkLst>
            <pc:docMk/>
            <pc:sldMk cId="0" sldId="256"/>
            <ac:spMk id="76" creationId="{00000000-0000-0000-0000-000000000000}"/>
          </ac:spMkLst>
        </pc:spChg>
      </pc:sldChg>
      <pc:sldChg chg="modSp mod">
        <pc:chgData name="Md Ashraful Mokhlook Talukdar (2441949)" userId="77e3c469-5bf5-44d2-9ccd-1c8a7d2571d4" providerId="ADAL" clId="{A67108C2-3562-4585-925D-C810BE1E81D8}" dt="2026-06-29T08:55:35.137" v="35" actId="20577"/>
        <pc:sldMkLst>
          <pc:docMk/>
          <pc:sldMk cId="0" sldId="257"/>
        </pc:sldMkLst>
        <pc:spChg chg="mod">
          <ac:chgData name="Md Ashraful Mokhlook Talukdar (2441949)" userId="77e3c469-5bf5-44d2-9ccd-1c8a7d2571d4" providerId="ADAL" clId="{A67108C2-3562-4585-925D-C810BE1E81D8}" dt="2026-06-29T08:55:35.137" v="35" actId="20577"/>
          <ac:spMkLst>
            <pc:docMk/>
            <pc:sldMk cId="0" sldId="257"/>
            <ac:spMk id="83" creationId="{00000000-0000-0000-0000-000000000000}"/>
          </ac:spMkLst>
        </pc:spChg>
      </pc:sldChg>
      <pc:sldChg chg="modSp modNotesTx">
        <pc:chgData name="Md Ashraful Mokhlook Talukdar (2441949)" userId="77e3c469-5bf5-44d2-9ccd-1c8a7d2571d4" providerId="ADAL" clId="{A67108C2-3562-4585-925D-C810BE1E81D8}" dt="2026-07-13T08:39:47.974" v="120" actId="20577"/>
        <pc:sldMkLst>
          <pc:docMk/>
          <pc:sldMk cId="0" sldId="258"/>
        </pc:sldMkLst>
        <pc:spChg chg="mod">
          <ac:chgData name="Md Ashraful Mokhlook Talukdar (2441949)" userId="77e3c469-5bf5-44d2-9ccd-1c8a7d2571d4" providerId="ADAL" clId="{A67108C2-3562-4585-925D-C810BE1E81D8}" dt="2026-06-29T08:56:12.766" v="36"/>
          <ac:spMkLst>
            <pc:docMk/>
            <pc:sldMk cId="0" sldId="258"/>
            <ac:spMk id="90" creationId="{00000000-0000-0000-0000-000000000000}"/>
          </ac:spMkLst>
        </pc:spChg>
      </pc:sldChg>
      <pc:sldChg chg="modSp">
        <pc:chgData name="Md Ashraful Mokhlook Talukdar (2441949)" userId="77e3c469-5bf5-44d2-9ccd-1c8a7d2571d4" providerId="ADAL" clId="{A67108C2-3562-4585-925D-C810BE1E81D8}" dt="2026-06-29T08:56:15.454" v="37"/>
        <pc:sldMkLst>
          <pc:docMk/>
          <pc:sldMk cId="0" sldId="259"/>
        </pc:sldMkLst>
        <pc:spChg chg="mod">
          <ac:chgData name="Md Ashraful Mokhlook Talukdar (2441949)" userId="77e3c469-5bf5-44d2-9ccd-1c8a7d2571d4" providerId="ADAL" clId="{A67108C2-3562-4585-925D-C810BE1E81D8}" dt="2026-06-29T08:56:15.454" v="37"/>
          <ac:spMkLst>
            <pc:docMk/>
            <pc:sldMk cId="0" sldId="259"/>
            <ac:spMk id="99" creationId="{00000000-0000-0000-0000-000000000000}"/>
          </ac:spMkLst>
        </pc:spChg>
      </pc:sldChg>
      <pc:sldChg chg="modSp mod">
        <pc:chgData name="Md Ashraful Mokhlook Talukdar (2441949)" userId="77e3c469-5bf5-44d2-9ccd-1c8a7d2571d4" providerId="ADAL" clId="{A67108C2-3562-4585-925D-C810BE1E81D8}" dt="2026-06-29T08:57:23.332" v="63" actId="12"/>
        <pc:sldMkLst>
          <pc:docMk/>
          <pc:sldMk cId="0" sldId="260"/>
        </pc:sldMkLst>
        <pc:spChg chg="mod">
          <ac:chgData name="Md Ashraful Mokhlook Talukdar (2441949)" userId="77e3c469-5bf5-44d2-9ccd-1c8a7d2571d4" providerId="ADAL" clId="{A67108C2-3562-4585-925D-C810BE1E81D8}" dt="2026-06-29T08:56:33.473" v="41"/>
          <ac:spMkLst>
            <pc:docMk/>
            <pc:sldMk cId="0" sldId="260"/>
            <ac:spMk id="107" creationId="{00000000-0000-0000-0000-000000000000}"/>
          </ac:spMkLst>
        </pc:spChg>
        <pc:spChg chg="mod">
          <ac:chgData name="Md Ashraful Mokhlook Talukdar (2441949)" userId="77e3c469-5bf5-44d2-9ccd-1c8a7d2571d4" providerId="ADAL" clId="{A67108C2-3562-4585-925D-C810BE1E81D8}" dt="2026-06-29T08:57:23.332" v="63" actId="12"/>
          <ac:spMkLst>
            <pc:docMk/>
            <pc:sldMk cId="0" sldId="260"/>
            <ac:spMk id="110" creationId="{00000000-0000-0000-0000-000000000000}"/>
          </ac:spMkLst>
        </pc:spChg>
      </pc:sldChg>
      <pc:sldChg chg="addSp delSp modSp mod">
        <pc:chgData name="Md Ashraful Mokhlook Talukdar (2441949)" userId="77e3c469-5bf5-44d2-9ccd-1c8a7d2571d4" providerId="ADAL" clId="{A67108C2-3562-4585-925D-C810BE1E81D8}" dt="2026-07-13T09:37:10.883" v="130" actId="20577"/>
        <pc:sldMkLst>
          <pc:docMk/>
          <pc:sldMk cId="0" sldId="261"/>
        </pc:sldMkLst>
        <pc:spChg chg="mod">
          <ac:chgData name="Md Ashraful Mokhlook Talukdar (2441949)" userId="77e3c469-5bf5-44d2-9ccd-1c8a7d2571d4" providerId="ADAL" clId="{A67108C2-3562-4585-925D-C810BE1E81D8}" dt="2026-07-13T09:37:10.883" v="130" actId="20577"/>
          <ac:spMkLst>
            <pc:docMk/>
            <pc:sldMk cId="0" sldId="261"/>
            <ac:spMk id="117" creationId="{00000000-0000-0000-0000-000000000000}"/>
          </ac:spMkLst>
        </pc:spChg>
        <pc:spChg chg="mod">
          <ac:chgData name="Md Ashraful Mokhlook Talukdar (2441949)" userId="77e3c469-5bf5-44d2-9ccd-1c8a7d2571d4" providerId="ADAL" clId="{A67108C2-3562-4585-925D-C810BE1E81D8}" dt="2026-06-29T08:56:41.502" v="43" actId="20577"/>
          <ac:spMkLst>
            <pc:docMk/>
            <pc:sldMk cId="0" sldId="261"/>
            <ac:spMk id="118" creationId="{00000000-0000-0000-0000-000000000000}"/>
          </ac:spMkLst>
        </pc:spChg>
      </pc:sldChg>
      <pc:sldChg chg="modSp mod modNotesTx">
        <pc:chgData name="Md Ashraful Mokhlook Talukdar (2441949)" userId="77e3c469-5bf5-44d2-9ccd-1c8a7d2571d4" providerId="ADAL" clId="{A67108C2-3562-4585-925D-C810BE1E81D8}" dt="2026-07-13T09:36:59.430" v="128" actId="14100"/>
        <pc:sldMkLst>
          <pc:docMk/>
          <pc:sldMk cId="0" sldId="262"/>
        </pc:sldMkLst>
        <pc:spChg chg="mod">
          <ac:chgData name="Md Ashraful Mokhlook Talukdar (2441949)" userId="77e3c469-5bf5-44d2-9ccd-1c8a7d2571d4" providerId="ADAL" clId="{A67108C2-3562-4585-925D-C810BE1E81D8}" dt="2026-07-13T09:36:59.430" v="128" actId="14100"/>
          <ac:spMkLst>
            <pc:docMk/>
            <pc:sldMk cId="0" sldId="262"/>
            <ac:spMk id="126" creationId="{00000000-0000-0000-0000-000000000000}"/>
          </ac:spMkLst>
        </pc:spChg>
        <pc:spChg chg="mod">
          <ac:chgData name="Md Ashraful Mokhlook Talukdar (2441949)" userId="77e3c469-5bf5-44d2-9ccd-1c8a7d2571d4" providerId="ADAL" clId="{A67108C2-3562-4585-925D-C810BE1E81D8}" dt="2026-06-29T08:56:45.680" v="45" actId="20577"/>
          <ac:spMkLst>
            <pc:docMk/>
            <pc:sldMk cId="0" sldId="262"/>
            <ac:spMk id="127" creationId="{00000000-0000-0000-0000-000000000000}"/>
          </ac:spMkLst>
        </pc:spChg>
      </pc:sldChg>
      <pc:sldChg chg="modSp mod">
        <pc:chgData name="Md Ashraful Mokhlook Talukdar (2441949)" userId="77e3c469-5bf5-44d2-9ccd-1c8a7d2571d4" providerId="ADAL" clId="{A67108C2-3562-4585-925D-C810BE1E81D8}" dt="2026-06-29T08:56:53.330" v="49" actId="20577"/>
        <pc:sldMkLst>
          <pc:docMk/>
          <pc:sldMk cId="0" sldId="263"/>
        </pc:sldMkLst>
        <pc:spChg chg="mod">
          <ac:chgData name="Md Ashraful Mokhlook Talukdar (2441949)" userId="77e3c469-5bf5-44d2-9ccd-1c8a7d2571d4" providerId="ADAL" clId="{A67108C2-3562-4585-925D-C810BE1E81D8}" dt="2026-06-29T08:56:53.330" v="49" actId="20577"/>
          <ac:spMkLst>
            <pc:docMk/>
            <pc:sldMk cId="0" sldId="263"/>
            <ac:spMk id="136" creationId="{00000000-0000-0000-0000-000000000000}"/>
          </ac:spMkLst>
        </pc:spChg>
      </pc:sldChg>
      <pc:sldChg chg="modSp mod">
        <pc:chgData name="Md Ashraful Mokhlook Talukdar (2441949)" userId="77e3c469-5bf5-44d2-9ccd-1c8a7d2571d4" providerId="ADAL" clId="{A67108C2-3562-4585-925D-C810BE1E81D8}" dt="2026-06-29T08:56:58.469" v="53" actId="20577"/>
        <pc:sldMkLst>
          <pc:docMk/>
          <pc:sldMk cId="0" sldId="264"/>
        </pc:sldMkLst>
        <pc:spChg chg="mod">
          <ac:chgData name="Md Ashraful Mokhlook Talukdar (2441949)" userId="77e3c469-5bf5-44d2-9ccd-1c8a7d2571d4" providerId="ADAL" clId="{A67108C2-3562-4585-925D-C810BE1E81D8}" dt="2026-06-29T08:56:58.469" v="53" actId="20577"/>
          <ac:spMkLst>
            <pc:docMk/>
            <pc:sldMk cId="0" sldId="264"/>
            <ac:spMk id="145" creationId="{00000000-0000-0000-0000-000000000000}"/>
          </ac:spMkLst>
        </pc:spChg>
      </pc:sldChg>
      <pc:sldChg chg="modSp mod">
        <pc:chgData name="Md Ashraful Mokhlook Talukdar (2441949)" userId="77e3c469-5bf5-44d2-9ccd-1c8a7d2571d4" providerId="ADAL" clId="{A67108C2-3562-4585-925D-C810BE1E81D8}" dt="2026-07-13T08:21:03.024" v="118" actId="20577"/>
        <pc:sldMkLst>
          <pc:docMk/>
          <pc:sldMk cId="0" sldId="265"/>
        </pc:sldMkLst>
        <pc:spChg chg="mod">
          <ac:chgData name="Md Ashraful Mokhlook Talukdar (2441949)" userId="77e3c469-5bf5-44d2-9ccd-1c8a7d2571d4" providerId="ADAL" clId="{A67108C2-3562-4585-925D-C810BE1E81D8}" dt="2026-07-13T08:21:03.024" v="118" actId="20577"/>
          <ac:spMkLst>
            <pc:docMk/>
            <pc:sldMk cId="0" sldId="265"/>
            <ac:spMk id="152" creationId="{00000000-0000-0000-0000-000000000000}"/>
          </ac:spMkLst>
        </pc:spChg>
        <pc:spChg chg="mod">
          <ac:chgData name="Md Ashraful Mokhlook Talukdar (2441949)" userId="77e3c469-5bf5-44d2-9ccd-1c8a7d2571d4" providerId="ADAL" clId="{A67108C2-3562-4585-925D-C810BE1E81D8}" dt="2026-06-29T08:57:02.524" v="57" actId="20577"/>
          <ac:spMkLst>
            <pc:docMk/>
            <pc:sldMk cId="0" sldId="265"/>
            <ac:spMk id="15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44376341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 name="Google Shape;7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876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 name="Google Shape;79;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92366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dirty="0">
                <a:solidFill>
                  <a:schemeClr val="dk1"/>
                </a:solidFill>
              </a:rPr>
              <a:t>Hello everyone. Hi, my name is Md Ashraful Talukdar, and today we will be looking at communication as a key working skill in health and social care. Communication is a key skill needed by health and social care workers as it helps them provide safe, effective and person-centred care (</a:t>
            </a:r>
            <a:r>
              <a:rPr lang="en-GB" dirty="0" err="1">
                <a:solidFill>
                  <a:schemeClr val="dk1"/>
                </a:solidFill>
              </a:rPr>
              <a:t>Sharkiya</a:t>
            </a:r>
            <a:r>
              <a:rPr lang="en-GB" dirty="0">
                <a:solidFill>
                  <a:schemeClr val="dk1"/>
                </a:solidFill>
              </a:rPr>
              <a:t>, 2023). In this presentation, I will be explaining what communication is, why it is important, how it is used in practice and how it will help me in my future career as a Care Assistant.</a:t>
            </a:r>
            <a:endParaRPr dirty="0">
              <a:solidFill>
                <a:schemeClr val="dk1"/>
              </a:solidFill>
            </a:endParaRPr>
          </a:p>
          <a:p>
            <a:pPr marL="0" lvl="0" indent="0" algn="l" rtl="0">
              <a:spcBef>
                <a:spcPts val="0"/>
              </a:spcBef>
              <a:spcAft>
                <a:spcPts val="0"/>
              </a:spcAft>
              <a:buNone/>
            </a:pPr>
            <a:endParaRPr dirty="0"/>
          </a:p>
        </p:txBody>
      </p:sp>
      <p:sp>
        <p:nvSpPr>
          <p:cNvPr id="87" name="Google Shape;8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331646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a:solidFill>
                  <a:schemeClr val="dk1"/>
                </a:solidFill>
              </a:rPr>
              <a:t>My key professional skill is Communication. Communication is the exchange of information, ideas and feelings with clarity and effectiveness between people (Fatimayin, 2023). Health and social care professionals engage in communication via speech, listening, writing and body language. Trust and understanding is fostered through good communication. I have learnt this skill from studying it in school, participating in group activities and from being around people. This skill is very important to be able to use when working with patients and colleagues as a future Care Assistant.</a:t>
            </a:r>
            <a:endParaRPr>
              <a:solidFill>
                <a:schemeClr val="dk1"/>
              </a:solidFill>
            </a:endParaRPr>
          </a:p>
          <a:p>
            <a:pPr marL="0" lvl="0" indent="0" algn="l" rtl="0">
              <a:spcBef>
                <a:spcPts val="0"/>
              </a:spcBef>
              <a:spcAft>
                <a:spcPts val="0"/>
              </a:spcAft>
              <a:buNone/>
            </a:pPr>
            <a:endParaRPr/>
          </a:p>
        </p:txBody>
      </p:sp>
      <p:sp>
        <p:nvSpPr>
          <p:cNvPr id="96" name="Google Shape;9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5648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a:solidFill>
                  <a:schemeClr val="dk1"/>
                </a:solidFill>
              </a:rPr>
              <a:t>Communication skills are vital in the workplace, as they impact on the care received by patients. Communication helps professionals to understand patient needs, explain treatments and cooperate with other professionals (Medline Plus, 2023). It also supports organisations to provide safe and efficient services. Communication problems could result in medication mistakes, patient dissatisfaction, and misunderstandings. So good communication plays a part in patient safety, improved health outcomes and increased rapport between the service user, staff and organisation.</a:t>
            </a:r>
            <a:endParaRPr>
              <a:solidFill>
                <a:schemeClr val="dk1"/>
              </a:solidFill>
            </a:endParaRPr>
          </a:p>
          <a:p>
            <a:pPr marL="0" lvl="0" indent="0" algn="l" rtl="0">
              <a:spcBef>
                <a:spcPts val="0"/>
              </a:spcBef>
              <a:spcAft>
                <a:spcPts val="0"/>
              </a:spcAft>
              <a:buNone/>
            </a:pPr>
            <a:endParaRPr/>
          </a:p>
        </p:txBody>
      </p:sp>
      <p:sp>
        <p:nvSpPr>
          <p:cNvPr id="105" name="Google Shape;10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1340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a:solidFill>
                  <a:schemeClr val="dk1"/>
                </a:solidFill>
              </a:rPr>
              <a:t>SBAR is a helpful way to communicate. SBAR is an acronym that represents Situation, Background, Assessment and Recommendation (Fernández </a:t>
            </a:r>
            <a:r>
              <a:rPr lang="en-GB" i="1">
                <a:solidFill>
                  <a:schemeClr val="dk1"/>
                </a:solidFill>
              </a:rPr>
              <a:t>et al.</a:t>
            </a:r>
            <a:r>
              <a:rPr lang="en-GB">
                <a:solidFill>
                  <a:schemeClr val="dk1"/>
                </a:solidFill>
              </a:rPr>
              <a:t> 2022). This model is used by healthcare professionals to communicate vital information in a timely and accurate manner. This framework helps to minimise miscommunication and prevent missing key information. In the case of a change in the resident's condition, a Care Assistant might report this using SBAR to a nurse. This is an organised method that helps ensure patient safety and effective collaboration among healthcare professionals.</a:t>
            </a:r>
            <a:endParaRPr>
              <a:solidFill>
                <a:schemeClr val="dk1"/>
              </a:solidFill>
            </a:endParaRPr>
          </a:p>
          <a:p>
            <a:pPr marL="0" lvl="0" indent="0" algn="l" rtl="0">
              <a:spcBef>
                <a:spcPts val="0"/>
              </a:spcBef>
              <a:spcAft>
                <a:spcPts val="0"/>
              </a:spcAft>
              <a:buNone/>
            </a:pPr>
            <a:endParaRPr/>
          </a:p>
        </p:txBody>
      </p:sp>
      <p:sp>
        <p:nvSpPr>
          <p:cNvPr id="114" name="Google Shape;11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65675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dirty="0">
                <a:solidFill>
                  <a:schemeClr val="dk1"/>
                </a:solidFill>
              </a:rPr>
              <a:t>Communication is a skill that is in use on a daily basis in a residential care home as a Care Assistant. Suppose a senior citizen becomes sick. I would speak to the person who was living in the house in a calm way and see what changes took place and inform the nurse with correct details. With effective communication, healthcare professionals are able to respond rapidly and appropriately. This results in better patient safety, resident reassurance and quality care without unnecessary delay.</a:t>
            </a:r>
            <a:endParaRPr dirty="0">
              <a:solidFill>
                <a:schemeClr val="dk1"/>
              </a:solidFill>
            </a:endParaRPr>
          </a:p>
          <a:p>
            <a:pPr marL="0" lvl="0" indent="0" algn="l" rtl="0">
              <a:spcBef>
                <a:spcPts val="0"/>
              </a:spcBef>
              <a:spcAft>
                <a:spcPts val="0"/>
              </a:spcAft>
              <a:buNone/>
            </a:pPr>
            <a:endParaRPr dirty="0"/>
          </a:p>
        </p:txBody>
      </p:sp>
      <p:sp>
        <p:nvSpPr>
          <p:cNvPr id="123" name="Google Shape;12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6556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a:solidFill>
                  <a:schemeClr val="dk1"/>
                </a:solidFill>
              </a:rPr>
              <a:t>One of the most important things that I will learn in my future career is how to communicate. Healthcare professionals are expected to communicate professionally with patients, families and healthcare colleagues (Reuter-Sandquist, Ernstmeyer and Christman, 2022). I am also seeing myself as a good communicator but would like to build up my confidence in communicating in an unknown situation. This skill will be further developed through continued practice, training and experiences in real life settings. My personal development and career growth will be complemented by good communication skills.</a:t>
            </a:r>
            <a:endParaRPr>
              <a:solidFill>
                <a:schemeClr val="dk1"/>
              </a:solidFill>
            </a:endParaRPr>
          </a:p>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27228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a:solidFill>
                  <a:schemeClr val="dk1"/>
                </a:solidFill>
              </a:rPr>
              <a:t>Overall communication is one of the key skills in health and social care. It promotes safe care practices, fosters collaboration and enhances patient satisfaction. Healthcare professionals need to communicate effectively every day to deliver high-quality services. This skill will enhance my employability and help prepare me for my future career as a Care Assistant. So, communication will continue to be a key aspect of my personal and professional growth.</a:t>
            </a:r>
            <a:endParaRPr>
              <a:solidFill>
                <a:schemeClr val="dk1"/>
              </a:solidFill>
            </a:endParaRPr>
          </a:p>
          <a:p>
            <a:pPr marL="0" lvl="0" indent="0" algn="l" rtl="0">
              <a:spcBef>
                <a:spcPts val="0"/>
              </a:spcBef>
              <a:spcAft>
                <a:spcPts val="0"/>
              </a:spcAft>
              <a:buNone/>
            </a:pPr>
            <a:endParaRPr/>
          </a:p>
        </p:txBody>
      </p:sp>
      <p:sp>
        <p:nvSpPr>
          <p:cNvPr id="141" name="Google Shape;14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3471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 name="Google Shape;14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87334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
        <p:cNvGrpSpPr/>
        <p:nvPr/>
      </p:nvGrpSpPr>
      <p:grpSpPr>
        <a:xfrm>
          <a:off x="0" y="0"/>
          <a:ext cx="0" cy="0"/>
          <a:chOff x="0" y="0"/>
          <a:chExt cx="0" cy="0"/>
        </a:xfrm>
      </p:grpSpPr>
      <p:sp>
        <p:nvSpPr>
          <p:cNvPr id="11" name="Google Shape;11;p13"/>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2" name="Google Shape;12;p13"/>
          <p:cNvSpPr txBox="1">
            <a:spLocks noGrp="1"/>
          </p:cNvSpPr>
          <p:nvPr>
            <p:ph type="body" idx="1"/>
          </p:nvPr>
        </p:nvSpPr>
        <p:spPr>
          <a:xfrm>
            <a:off x="609600" y="1600201"/>
            <a:ext cx="10972800" cy="3917032"/>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13" name="Google Shape;13;p13"/>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13"/>
          <p:cNvSpPr txBox="1">
            <a:spLocks noGrp="1"/>
          </p:cNvSpPr>
          <p:nvPr>
            <p:ph type="ftr" idx="11"/>
          </p:nvPr>
        </p:nvSpPr>
        <p:spPr>
          <a:xfrm>
            <a:off x="4176184" y="6461126"/>
            <a:ext cx="3860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1pPr>
            <a:lvl2pPr marR="0" lvl="1"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2pPr>
            <a:lvl3pPr marR="0" lvl="2"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3pPr>
            <a:lvl4pPr marR="0" lvl="3"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4pPr>
            <a:lvl5pPr marR="0" lvl="4"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5pPr>
            <a:lvl6pPr marR="0" lvl="5"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6pPr>
            <a:lvl7pPr marR="0" lvl="6"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7pPr>
            <a:lvl8pPr marR="0" lvl="7"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8pPr>
            <a:lvl9pPr marR="0" lvl="8"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9pPr>
          </a:lstStyle>
          <a:p>
            <a:endParaRPr/>
          </a:p>
        </p:txBody>
      </p:sp>
      <p:sp>
        <p:nvSpPr>
          <p:cNvPr id="15" name="Google Shape;15;p13"/>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b="0" i="0" u="none" strike="noStrike" cap="none">
                <a:solidFill>
                  <a:srgbClr val="898989"/>
                </a:solidFill>
                <a:latin typeface="Open Sans"/>
                <a:ea typeface="Open Sans"/>
                <a:cs typeface="Open Sans"/>
                <a:sym typeface="Open Sans"/>
              </a:defRPr>
            </a:lvl1pPr>
            <a:lvl2pPr marL="0" marR="0" lvl="1" indent="0" algn="r">
              <a:spcBef>
                <a:spcPts val="0"/>
              </a:spcBef>
              <a:buNone/>
              <a:defRPr sz="1200" b="0" i="0" u="none" strike="noStrike" cap="none">
                <a:solidFill>
                  <a:srgbClr val="898989"/>
                </a:solidFill>
                <a:latin typeface="Open Sans"/>
                <a:ea typeface="Open Sans"/>
                <a:cs typeface="Open Sans"/>
                <a:sym typeface="Open Sans"/>
              </a:defRPr>
            </a:lvl2pPr>
            <a:lvl3pPr marL="0" marR="0" lvl="2" indent="0" algn="r">
              <a:spcBef>
                <a:spcPts val="0"/>
              </a:spcBef>
              <a:buNone/>
              <a:defRPr sz="1200" b="0" i="0" u="none" strike="noStrike" cap="none">
                <a:solidFill>
                  <a:srgbClr val="898989"/>
                </a:solidFill>
                <a:latin typeface="Open Sans"/>
                <a:ea typeface="Open Sans"/>
                <a:cs typeface="Open Sans"/>
                <a:sym typeface="Open Sans"/>
              </a:defRPr>
            </a:lvl3pPr>
            <a:lvl4pPr marL="0" marR="0" lvl="3" indent="0" algn="r">
              <a:spcBef>
                <a:spcPts val="0"/>
              </a:spcBef>
              <a:buNone/>
              <a:defRPr sz="1200" b="0" i="0" u="none" strike="noStrike" cap="none">
                <a:solidFill>
                  <a:srgbClr val="898989"/>
                </a:solidFill>
                <a:latin typeface="Open Sans"/>
                <a:ea typeface="Open Sans"/>
                <a:cs typeface="Open Sans"/>
                <a:sym typeface="Open Sans"/>
              </a:defRPr>
            </a:lvl4pPr>
            <a:lvl5pPr marL="0" marR="0" lvl="4" indent="0" algn="r">
              <a:spcBef>
                <a:spcPts val="0"/>
              </a:spcBef>
              <a:buNone/>
              <a:defRPr sz="1200" b="0" i="0" u="none" strike="noStrike" cap="none">
                <a:solidFill>
                  <a:srgbClr val="898989"/>
                </a:solidFill>
                <a:latin typeface="Open Sans"/>
                <a:ea typeface="Open Sans"/>
                <a:cs typeface="Open Sans"/>
                <a:sym typeface="Open Sans"/>
              </a:defRPr>
            </a:lvl5pPr>
            <a:lvl6pPr marL="0" marR="0" lvl="5" indent="0" algn="r">
              <a:spcBef>
                <a:spcPts val="0"/>
              </a:spcBef>
              <a:buNone/>
              <a:defRPr sz="1200" b="0" i="0" u="none" strike="noStrike" cap="none">
                <a:solidFill>
                  <a:srgbClr val="898989"/>
                </a:solidFill>
                <a:latin typeface="Open Sans"/>
                <a:ea typeface="Open Sans"/>
                <a:cs typeface="Open Sans"/>
                <a:sym typeface="Open Sans"/>
              </a:defRPr>
            </a:lvl6pPr>
            <a:lvl7pPr marL="0" marR="0" lvl="6" indent="0" algn="r">
              <a:spcBef>
                <a:spcPts val="0"/>
              </a:spcBef>
              <a:buNone/>
              <a:defRPr sz="1200" b="0" i="0" u="none" strike="noStrike" cap="none">
                <a:solidFill>
                  <a:srgbClr val="898989"/>
                </a:solidFill>
                <a:latin typeface="Open Sans"/>
                <a:ea typeface="Open Sans"/>
                <a:cs typeface="Open Sans"/>
                <a:sym typeface="Open Sans"/>
              </a:defRPr>
            </a:lvl7pPr>
            <a:lvl8pPr marL="0" marR="0" lvl="7" indent="0" algn="r">
              <a:spcBef>
                <a:spcPts val="0"/>
              </a:spcBef>
              <a:buNone/>
              <a:defRPr sz="1200" b="0" i="0" u="none" strike="noStrike" cap="none">
                <a:solidFill>
                  <a:srgbClr val="898989"/>
                </a:solidFill>
                <a:latin typeface="Open Sans"/>
                <a:ea typeface="Open Sans"/>
                <a:cs typeface="Open Sans"/>
                <a:sym typeface="Open Sans"/>
              </a:defRPr>
            </a:lvl8pPr>
            <a:lvl9pPr marL="0" marR="0" lvl="8" indent="0" algn="r">
              <a:spcBef>
                <a:spcPts val="0"/>
              </a:spcBef>
              <a:buNone/>
              <a:defRPr sz="1200" b="0" i="0" u="none" strike="noStrike" cap="none">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16"/>
        <p:cNvGrpSpPr/>
        <p:nvPr/>
      </p:nvGrpSpPr>
      <p:grpSpPr>
        <a:xfrm>
          <a:off x="0" y="0"/>
          <a:ext cx="0" cy="0"/>
          <a:chOff x="0" y="0"/>
          <a:chExt cx="0" cy="0"/>
        </a:xfrm>
      </p:grpSpPr>
      <p:sp>
        <p:nvSpPr>
          <p:cNvPr id="17" name="Google Shape;17;p14"/>
          <p:cNvSpPr txBox="1">
            <a:spLocks noGrp="1"/>
          </p:cNvSpPr>
          <p:nvPr>
            <p:ph type="ctrTitle"/>
          </p:nvPr>
        </p:nvSpPr>
        <p:spPr>
          <a:xfrm>
            <a:off x="911424" y="1988841"/>
            <a:ext cx="10363200" cy="14700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8" name="Google Shape;18;p14"/>
          <p:cNvSpPr txBox="1">
            <a:spLocks noGrp="1"/>
          </p:cNvSpPr>
          <p:nvPr>
            <p:ph type="subTitle" idx="1"/>
          </p:nvPr>
        </p:nvSpPr>
        <p:spPr>
          <a:xfrm>
            <a:off x="1825824" y="3744615"/>
            <a:ext cx="8534400" cy="1752600"/>
          </a:xfrm>
          <a:prstGeom prst="rect">
            <a:avLst/>
          </a:prstGeom>
          <a:noFill/>
          <a:ln>
            <a:noFill/>
          </a:ln>
        </p:spPr>
        <p:txBody>
          <a:bodyPr spcFirstLastPara="1" wrap="square" lIns="91425" tIns="45700" rIns="91425" bIns="45700" anchor="t" anchorCtr="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9" name="Google Shape;19;p14"/>
          <p:cNvSpPr txBox="1">
            <a:spLocks noGrp="1"/>
          </p:cNvSpPr>
          <p:nvPr>
            <p:ph type="dt" idx="10"/>
          </p:nvPr>
        </p:nvSpPr>
        <p:spPr>
          <a:xfrm>
            <a:off x="527051"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4"/>
          <p:cNvSpPr txBox="1">
            <a:spLocks noGrp="1"/>
          </p:cNvSpPr>
          <p:nvPr>
            <p:ph type="ftr" idx="11"/>
          </p:nvPr>
        </p:nvSpPr>
        <p:spPr>
          <a:xfrm>
            <a:off x="5520267" y="6381751"/>
            <a:ext cx="3860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Open Sans"/>
                <a:ea typeface="Open Sans"/>
                <a:cs typeface="Open Sans"/>
                <a:sym typeface="Open Sans"/>
              </a:defRPr>
            </a:lvl1pPr>
            <a:lvl2pPr marR="0" lvl="1"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2pPr>
            <a:lvl3pPr marR="0" lvl="2"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3pPr>
            <a:lvl4pPr marR="0" lvl="3"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4pPr>
            <a:lvl5pPr marR="0" lvl="4"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5pPr>
            <a:lvl6pPr marR="0" lvl="5"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6pPr>
            <a:lvl7pPr marR="0" lvl="6"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7pPr>
            <a:lvl8pPr marR="0" lvl="7"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8pPr>
            <a:lvl9pPr marR="0" lvl="8"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9pPr>
          </a:lstStyle>
          <a:p>
            <a:endParaRPr/>
          </a:p>
        </p:txBody>
      </p:sp>
      <p:sp>
        <p:nvSpPr>
          <p:cNvPr id="21" name="Google Shape;21;p14"/>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2"/>
        <p:cNvGrpSpPr/>
        <p:nvPr/>
      </p:nvGrpSpPr>
      <p:grpSpPr>
        <a:xfrm>
          <a:off x="0" y="0"/>
          <a:ext cx="0" cy="0"/>
          <a:chOff x="0" y="0"/>
          <a:chExt cx="0" cy="0"/>
        </a:xfrm>
      </p:grpSpPr>
      <p:sp>
        <p:nvSpPr>
          <p:cNvPr id="23" name="Google Shape;23;p15"/>
          <p:cNvSpPr txBox="1">
            <a:spLocks noGrp="1"/>
          </p:cNvSpPr>
          <p:nvPr>
            <p:ph type="title"/>
          </p:nvPr>
        </p:nvSpPr>
        <p:spPr>
          <a:xfrm>
            <a:off x="911424" y="3993084"/>
            <a:ext cx="103632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4" name="Google Shape;24;p15"/>
          <p:cNvSpPr txBox="1">
            <a:spLocks noGrp="1"/>
          </p:cNvSpPr>
          <p:nvPr>
            <p:ph type="body" idx="1"/>
          </p:nvPr>
        </p:nvSpPr>
        <p:spPr>
          <a:xfrm>
            <a:off x="911424" y="2492897"/>
            <a:ext cx="103632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25" name="Google Shape;25;p15"/>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5"/>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7"/>
        <p:cNvGrpSpPr/>
        <p:nvPr/>
      </p:nvGrpSpPr>
      <p:grpSpPr>
        <a:xfrm>
          <a:off x="0" y="0"/>
          <a:ext cx="0" cy="0"/>
          <a:chOff x="0" y="0"/>
          <a:chExt cx="0" cy="0"/>
        </a:xfrm>
      </p:grpSpPr>
      <p:sp>
        <p:nvSpPr>
          <p:cNvPr id="28" name="Google Shape;28;p16"/>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9" name="Google Shape;29;p16"/>
          <p:cNvSpPr txBox="1">
            <a:spLocks noGrp="1"/>
          </p:cNvSpPr>
          <p:nvPr>
            <p:ph type="body" idx="1"/>
          </p:nvPr>
        </p:nvSpPr>
        <p:spPr>
          <a:xfrm>
            <a:off x="609600" y="1600201"/>
            <a:ext cx="5384800" cy="3989040"/>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0" name="Google Shape;30;p16"/>
          <p:cNvSpPr txBox="1">
            <a:spLocks noGrp="1"/>
          </p:cNvSpPr>
          <p:nvPr>
            <p:ph type="body" idx="2"/>
          </p:nvPr>
        </p:nvSpPr>
        <p:spPr>
          <a:xfrm>
            <a:off x="6197600" y="1600201"/>
            <a:ext cx="5384800" cy="3989040"/>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1" name="Google Shape;31;p16"/>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6"/>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3"/>
        <p:cNvGrpSpPr/>
        <p:nvPr/>
      </p:nvGrpSpPr>
      <p:grpSpPr>
        <a:xfrm>
          <a:off x="0" y="0"/>
          <a:ext cx="0" cy="0"/>
          <a:chOff x="0" y="0"/>
          <a:chExt cx="0" cy="0"/>
        </a:xfrm>
      </p:grpSpPr>
      <p:sp>
        <p:nvSpPr>
          <p:cNvPr id="34" name="Google Shape;34;p17"/>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5" name="Google Shape;35;p17"/>
          <p:cNvSpPr txBox="1">
            <a:spLocks noGrp="1"/>
          </p:cNvSpPr>
          <p:nvPr>
            <p:ph type="body" idx="1"/>
          </p:nvPr>
        </p:nvSpPr>
        <p:spPr>
          <a:xfrm>
            <a:off x="609600" y="1535113"/>
            <a:ext cx="5386917"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36" name="Google Shape;36;p17"/>
          <p:cNvSpPr txBox="1">
            <a:spLocks noGrp="1"/>
          </p:cNvSpPr>
          <p:nvPr>
            <p:ph type="body" idx="2"/>
          </p:nvPr>
        </p:nvSpPr>
        <p:spPr>
          <a:xfrm>
            <a:off x="609600" y="2174876"/>
            <a:ext cx="5386917" cy="3414365"/>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37" name="Google Shape;37;p17"/>
          <p:cNvSpPr txBox="1">
            <a:spLocks noGrp="1"/>
          </p:cNvSpPr>
          <p:nvPr>
            <p:ph type="body" idx="3"/>
          </p:nvPr>
        </p:nvSpPr>
        <p:spPr>
          <a:xfrm>
            <a:off x="6193368" y="1535113"/>
            <a:ext cx="5389033"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38" name="Google Shape;38;p17"/>
          <p:cNvSpPr txBox="1">
            <a:spLocks noGrp="1"/>
          </p:cNvSpPr>
          <p:nvPr>
            <p:ph type="body" idx="4"/>
          </p:nvPr>
        </p:nvSpPr>
        <p:spPr>
          <a:xfrm>
            <a:off x="6193368" y="2174876"/>
            <a:ext cx="5389033" cy="3414365"/>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39" name="Google Shape;39;p17"/>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7"/>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1"/>
        <p:cNvGrpSpPr/>
        <p:nvPr/>
      </p:nvGrpSpPr>
      <p:grpSpPr>
        <a:xfrm>
          <a:off x="0" y="0"/>
          <a:ext cx="0" cy="0"/>
          <a:chOff x="0" y="0"/>
          <a:chExt cx="0" cy="0"/>
        </a:xfrm>
      </p:grpSpPr>
      <p:sp>
        <p:nvSpPr>
          <p:cNvPr id="42" name="Google Shape;42;p18"/>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3" name="Google Shape;43;p18"/>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8"/>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5"/>
        <p:cNvGrpSpPr/>
        <p:nvPr/>
      </p:nvGrpSpPr>
      <p:grpSpPr>
        <a:xfrm>
          <a:off x="0" y="0"/>
          <a:ext cx="0" cy="0"/>
          <a:chOff x="0" y="0"/>
          <a:chExt cx="0" cy="0"/>
        </a:xfrm>
      </p:grpSpPr>
      <p:sp>
        <p:nvSpPr>
          <p:cNvPr id="46" name="Google Shape;46;p19"/>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9"/>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8"/>
        <p:cNvGrpSpPr/>
        <p:nvPr/>
      </p:nvGrpSpPr>
      <p:grpSpPr>
        <a:xfrm>
          <a:off x="0" y="0"/>
          <a:ext cx="0" cy="0"/>
          <a:chOff x="0" y="0"/>
          <a:chExt cx="0" cy="0"/>
        </a:xfrm>
      </p:grpSpPr>
      <p:sp>
        <p:nvSpPr>
          <p:cNvPr id="49" name="Google Shape;49;p20"/>
          <p:cNvSpPr txBox="1">
            <a:spLocks noGrp="1"/>
          </p:cNvSpPr>
          <p:nvPr>
            <p:ph type="title"/>
          </p:nvPr>
        </p:nvSpPr>
        <p:spPr>
          <a:xfrm>
            <a:off x="609601" y="273050"/>
            <a:ext cx="4011084"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0" name="Google Shape;50;p20"/>
          <p:cNvSpPr txBox="1">
            <a:spLocks noGrp="1"/>
          </p:cNvSpPr>
          <p:nvPr>
            <p:ph type="body" idx="1"/>
          </p:nvPr>
        </p:nvSpPr>
        <p:spPr>
          <a:xfrm>
            <a:off x="4766733" y="273050"/>
            <a:ext cx="6815667" cy="5172173"/>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1" name="Google Shape;51;p20"/>
          <p:cNvSpPr txBox="1">
            <a:spLocks noGrp="1"/>
          </p:cNvSpPr>
          <p:nvPr>
            <p:ph type="body" idx="2"/>
          </p:nvPr>
        </p:nvSpPr>
        <p:spPr>
          <a:xfrm>
            <a:off x="609601" y="1435101"/>
            <a:ext cx="4011084" cy="4029891"/>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2" name="Google Shape;52;p20"/>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2389717" y="4509120"/>
            <a:ext cx="73152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6" name="Google Shape;56;p21"/>
          <p:cNvSpPr>
            <a:spLocks noGrp="1"/>
          </p:cNvSpPr>
          <p:nvPr>
            <p:ph type="pic" idx="2"/>
          </p:nvPr>
        </p:nvSpPr>
        <p:spPr>
          <a:xfrm>
            <a:off x="2389717" y="612776"/>
            <a:ext cx="7315200" cy="3824337"/>
          </a:xfrm>
          <a:prstGeom prst="rect">
            <a:avLst/>
          </a:prstGeom>
          <a:noFill/>
          <a:ln>
            <a:noFill/>
          </a:ln>
        </p:spPr>
      </p:sp>
      <p:sp>
        <p:nvSpPr>
          <p:cNvPr id="57" name="Google Shape;57;p21"/>
          <p:cNvSpPr txBox="1">
            <a:spLocks noGrp="1"/>
          </p:cNvSpPr>
          <p:nvPr>
            <p:ph type="body" idx="1"/>
          </p:nvPr>
        </p:nvSpPr>
        <p:spPr>
          <a:xfrm>
            <a:off x="2389717" y="5157192"/>
            <a:ext cx="7315200" cy="432048"/>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21"/>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1"/>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0"/>
        <p:cNvGrpSpPr/>
        <p:nvPr/>
      </p:nvGrpSpPr>
      <p:grpSpPr>
        <a:xfrm>
          <a:off x="0" y="0"/>
          <a:ext cx="0" cy="0"/>
          <a:chOff x="0" y="0"/>
          <a:chExt cx="0" cy="0"/>
        </a:xfrm>
      </p:grpSpPr>
      <p:sp>
        <p:nvSpPr>
          <p:cNvPr id="61" name="Google Shape;61;p22"/>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2" name="Google Shape;62;p22"/>
          <p:cNvSpPr txBox="1">
            <a:spLocks noGrp="1"/>
          </p:cNvSpPr>
          <p:nvPr>
            <p:ph type="body" idx="1"/>
          </p:nvPr>
        </p:nvSpPr>
        <p:spPr>
          <a:xfrm rot="5400000">
            <a:off x="4137819" y="-1928018"/>
            <a:ext cx="3916363" cy="109728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63" name="Google Shape;63;p22"/>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2"/>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5"/>
        <p:cNvGrpSpPr/>
        <p:nvPr/>
      </p:nvGrpSpPr>
      <p:grpSpPr>
        <a:xfrm>
          <a:off x="0" y="0"/>
          <a:ext cx="0" cy="0"/>
          <a:chOff x="0" y="0"/>
          <a:chExt cx="0" cy="0"/>
        </a:xfrm>
      </p:grpSpPr>
      <p:sp>
        <p:nvSpPr>
          <p:cNvPr id="66" name="Google Shape;66;p23"/>
          <p:cNvSpPr txBox="1">
            <a:spLocks noGrp="1"/>
          </p:cNvSpPr>
          <p:nvPr>
            <p:ph type="title"/>
          </p:nvPr>
        </p:nvSpPr>
        <p:spPr>
          <a:xfrm rot="5400000">
            <a:off x="7589503" y="1524336"/>
            <a:ext cx="5242594" cy="27432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7" name="Google Shape;67;p23"/>
          <p:cNvSpPr txBox="1">
            <a:spLocks noGrp="1"/>
          </p:cNvSpPr>
          <p:nvPr>
            <p:ph type="body" idx="1"/>
          </p:nvPr>
        </p:nvSpPr>
        <p:spPr>
          <a:xfrm rot="5400000">
            <a:off x="2001503" y="-1117264"/>
            <a:ext cx="5242594" cy="80264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68" name="Google Shape;68;p23"/>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3"/>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898989"/>
                </a:solidFill>
                <a:latin typeface="Open Sans"/>
                <a:ea typeface="Open Sans"/>
                <a:cs typeface="Open Sans"/>
                <a:sym typeface="Open Sans"/>
              </a:defRPr>
            </a:lvl1pPr>
            <a:lvl2pPr marL="0" marR="0" lvl="1" indent="0" algn="r">
              <a:spcBef>
                <a:spcPts val="0"/>
              </a:spcBef>
              <a:buNone/>
              <a:defRPr sz="1200">
                <a:solidFill>
                  <a:srgbClr val="898989"/>
                </a:solidFill>
                <a:latin typeface="Open Sans"/>
                <a:ea typeface="Open Sans"/>
                <a:cs typeface="Open Sans"/>
                <a:sym typeface="Open Sans"/>
              </a:defRPr>
            </a:lvl2pPr>
            <a:lvl3pPr marL="0" marR="0" lvl="2" indent="0" algn="r">
              <a:spcBef>
                <a:spcPts val="0"/>
              </a:spcBef>
              <a:buNone/>
              <a:defRPr sz="1200">
                <a:solidFill>
                  <a:srgbClr val="898989"/>
                </a:solidFill>
                <a:latin typeface="Open Sans"/>
                <a:ea typeface="Open Sans"/>
                <a:cs typeface="Open Sans"/>
                <a:sym typeface="Open Sans"/>
              </a:defRPr>
            </a:lvl3pPr>
            <a:lvl4pPr marL="0" marR="0" lvl="3" indent="0" algn="r">
              <a:spcBef>
                <a:spcPts val="0"/>
              </a:spcBef>
              <a:buNone/>
              <a:defRPr sz="1200">
                <a:solidFill>
                  <a:srgbClr val="898989"/>
                </a:solidFill>
                <a:latin typeface="Open Sans"/>
                <a:ea typeface="Open Sans"/>
                <a:cs typeface="Open Sans"/>
                <a:sym typeface="Open Sans"/>
              </a:defRPr>
            </a:lvl4pPr>
            <a:lvl5pPr marL="0" marR="0" lvl="4" indent="0" algn="r">
              <a:spcBef>
                <a:spcPts val="0"/>
              </a:spcBef>
              <a:buNone/>
              <a:defRPr sz="1200">
                <a:solidFill>
                  <a:srgbClr val="898989"/>
                </a:solidFill>
                <a:latin typeface="Open Sans"/>
                <a:ea typeface="Open Sans"/>
                <a:cs typeface="Open Sans"/>
                <a:sym typeface="Open Sans"/>
              </a:defRPr>
            </a:lvl5pPr>
            <a:lvl6pPr marL="0" marR="0" lvl="5" indent="0" algn="r">
              <a:spcBef>
                <a:spcPts val="0"/>
              </a:spcBef>
              <a:buNone/>
              <a:defRPr sz="1200">
                <a:solidFill>
                  <a:srgbClr val="898989"/>
                </a:solidFill>
                <a:latin typeface="Open Sans"/>
                <a:ea typeface="Open Sans"/>
                <a:cs typeface="Open Sans"/>
                <a:sym typeface="Open Sans"/>
              </a:defRPr>
            </a:lvl6pPr>
            <a:lvl7pPr marL="0" marR="0" lvl="6" indent="0" algn="r">
              <a:spcBef>
                <a:spcPts val="0"/>
              </a:spcBef>
              <a:buNone/>
              <a:defRPr sz="1200">
                <a:solidFill>
                  <a:srgbClr val="898989"/>
                </a:solidFill>
                <a:latin typeface="Open Sans"/>
                <a:ea typeface="Open Sans"/>
                <a:cs typeface="Open Sans"/>
                <a:sym typeface="Open Sans"/>
              </a:defRPr>
            </a:lvl7pPr>
            <a:lvl8pPr marL="0" marR="0" lvl="7" indent="0" algn="r">
              <a:spcBef>
                <a:spcPts val="0"/>
              </a:spcBef>
              <a:buNone/>
              <a:defRPr sz="1200">
                <a:solidFill>
                  <a:srgbClr val="898989"/>
                </a:solidFill>
                <a:latin typeface="Open Sans"/>
                <a:ea typeface="Open Sans"/>
                <a:cs typeface="Open Sans"/>
                <a:sym typeface="Open Sans"/>
              </a:defRPr>
            </a:lvl8pPr>
            <a:lvl9pPr marL="0" marR="0" lvl="8" indent="0" algn="r">
              <a:spcBef>
                <a:spcPts val="0"/>
              </a:spcBef>
              <a:buNone/>
              <a:defRPr sz="1200">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2"/>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1pPr>
            <a:lvl2pPr marR="0" lvl="1"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2pPr>
            <a:lvl3pPr marR="0" lvl="2"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3pPr>
            <a:lvl4pPr marR="0" lvl="3"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4pPr>
            <a:lvl5pPr marR="0" lvl="4"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5pPr>
            <a:lvl6pPr marR="0" lvl="5"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6pPr>
            <a:lvl7pPr marR="0" lvl="6"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7pPr>
            <a:lvl8pPr marR="0" lvl="7"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8pPr>
            <a:lvl9pPr marR="0" lvl="8" algn="ctr" rtl="0">
              <a:spcBef>
                <a:spcPts val="0"/>
              </a:spcBef>
              <a:spcAft>
                <a:spcPts val="0"/>
              </a:spcAft>
              <a:buSzPts val="1400"/>
              <a:buNone/>
              <a:defRPr sz="4400" b="0" i="0" u="none" strike="noStrike" cap="none">
                <a:solidFill>
                  <a:schemeClr val="dk1"/>
                </a:solidFill>
                <a:latin typeface="Open Sans"/>
                <a:ea typeface="Open Sans"/>
                <a:cs typeface="Open Sans"/>
                <a:sym typeface="Open Sans"/>
              </a:defRPr>
            </a:lvl9pPr>
          </a:lstStyle>
          <a:p>
            <a:endParaRPr/>
          </a:p>
        </p:txBody>
      </p:sp>
      <p:sp>
        <p:nvSpPr>
          <p:cNvPr id="7" name="Google Shape;7;p12"/>
          <p:cNvSpPr txBox="1">
            <a:spLocks noGrp="1"/>
          </p:cNvSpPr>
          <p:nvPr>
            <p:ph type="body" idx="1"/>
          </p:nvPr>
        </p:nvSpPr>
        <p:spPr>
          <a:xfrm>
            <a:off x="609600" y="1600200"/>
            <a:ext cx="10972800" cy="3916363"/>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Open Sans"/>
                <a:ea typeface="Open Sans"/>
                <a:cs typeface="Open Sans"/>
                <a:sym typeface="Open Sans"/>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Open Sans"/>
                <a:ea typeface="Open Sans"/>
                <a:cs typeface="Open Sans"/>
                <a:sym typeface="Open Sans"/>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Open Sans"/>
                <a:ea typeface="Open Sans"/>
                <a:cs typeface="Open Sans"/>
                <a:sym typeface="Open Sans"/>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Open Sans"/>
                <a:ea typeface="Open Sans"/>
                <a:cs typeface="Open Sans"/>
                <a:sym typeface="Open Sans"/>
              </a:defRPr>
            </a:lvl9pPr>
          </a:lstStyle>
          <a:p>
            <a:endParaRPr/>
          </a:p>
        </p:txBody>
      </p:sp>
      <p:sp>
        <p:nvSpPr>
          <p:cNvPr id="8" name="Google Shape;8;p12"/>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050" b="0" i="0" u="none" strike="noStrike" cap="none">
                <a:solidFill>
                  <a:srgbClr val="888888"/>
                </a:solidFill>
                <a:latin typeface="Open Sans"/>
                <a:ea typeface="Open Sans"/>
                <a:cs typeface="Open Sans"/>
                <a:sym typeface="Open Sans"/>
              </a:defRPr>
            </a:lvl1pPr>
            <a:lvl2pPr marR="0" lvl="1"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2pPr>
            <a:lvl3pPr marR="0" lvl="2"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3pPr>
            <a:lvl4pPr marR="0" lvl="3"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4pPr>
            <a:lvl5pPr marR="0" lvl="4"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5pPr>
            <a:lvl6pPr marR="0" lvl="5"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6pPr>
            <a:lvl7pPr marR="0" lvl="6"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7pPr>
            <a:lvl8pPr marR="0" lvl="7"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8pPr>
            <a:lvl9pPr marR="0" lvl="8" algn="l" rtl="0">
              <a:spcBef>
                <a:spcPts val="0"/>
              </a:spcBef>
              <a:spcAft>
                <a:spcPts val="0"/>
              </a:spcAft>
              <a:buSzPts val="1400"/>
              <a:buNone/>
              <a:defRPr sz="1800" b="0" i="0" u="none" strike="noStrike" cap="none">
                <a:solidFill>
                  <a:schemeClr val="dk1"/>
                </a:solidFill>
                <a:latin typeface="Open Sans"/>
                <a:ea typeface="Open Sans"/>
                <a:cs typeface="Open Sans"/>
                <a:sym typeface="Open Sans"/>
              </a:defRPr>
            </a:lvl9pPr>
          </a:lstStyle>
          <a:p>
            <a:endParaRPr/>
          </a:p>
        </p:txBody>
      </p:sp>
      <p:sp>
        <p:nvSpPr>
          <p:cNvPr id="9" name="Google Shape;9;p12"/>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98989"/>
                </a:solidFill>
                <a:latin typeface="Open Sans"/>
                <a:ea typeface="Open Sans"/>
                <a:cs typeface="Open Sans"/>
                <a:sym typeface="Open Sans"/>
              </a:defRPr>
            </a:lvl1pPr>
            <a:lvl2pPr marL="0" marR="0" lvl="1" indent="0" algn="r" rtl="0">
              <a:spcBef>
                <a:spcPts val="0"/>
              </a:spcBef>
              <a:buNone/>
              <a:defRPr sz="1200" b="0" i="0" u="none" strike="noStrike" cap="none">
                <a:solidFill>
                  <a:srgbClr val="898989"/>
                </a:solidFill>
                <a:latin typeface="Open Sans"/>
                <a:ea typeface="Open Sans"/>
                <a:cs typeface="Open Sans"/>
                <a:sym typeface="Open Sans"/>
              </a:defRPr>
            </a:lvl2pPr>
            <a:lvl3pPr marL="0" marR="0" lvl="2" indent="0" algn="r" rtl="0">
              <a:spcBef>
                <a:spcPts val="0"/>
              </a:spcBef>
              <a:buNone/>
              <a:defRPr sz="1200" b="0" i="0" u="none" strike="noStrike" cap="none">
                <a:solidFill>
                  <a:srgbClr val="898989"/>
                </a:solidFill>
                <a:latin typeface="Open Sans"/>
                <a:ea typeface="Open Sans"/>
                <a:cs typeface="Open Sans"/>
                <a:sym typeface="Open Sans"/>
              </a:defRPr>
            </a:lvl3pPr>
            <a:lvl4pPr marL="0" marR="0" lvl="3" indent="0" algn="r" rtl="0">
              <a:spcBef>
                <a:spcPts val="0"/>
              </a:spcBef>
              <a:buNone/>
              <a:defRPr sz="1200" b="0" i="0" u="none" strike="noStrike" cap="none">
                <a:solidFill>
                  <a:srgbClr val="898989"/>
                </a:solidFill>
                <a:latin typeface="Open Sans"/>
                <a:ea typeface="Open Sans"/>
                <a:cs typeface="Open Sans"/>
                <a:sym typeface="Open Sans"/>
              </a:defRPr>
            </a:lvl4pPr>
            <a:lvl5pPr marL="0" marR="0" lvl="4" indent="0" algn="r" rtl="0">
              <a:spcBef>
                <a:spcPts val="0"/>
              </a:spcBef>
              <a:buNone/>
              <a:defRPr sz="1200" b="0" i="0" u="none" strike="noStrike" cap="none">
                <a:solidFill>
                  <a:srgbClr val="898989"/>
                </a:solidFill>
                <a:latin typeface="Open Sans"/>
                <a:ea typeface="Open Sans"/>
                <a:cs typeface="Open Sans"/>
                <a:sym typeface="Open Sans"/>
              </a:defRPr>
            </a:lvl5pPr>
            <a:lvl6pPr marL="0" marR="0" lvl="5" indent="0" algn="r" rtl="0">
              <a:spcBef>
                <a:spcPts val="0"/>
              </a:spcBef>
              <a:buNone/>
              <a:defRPr sz="1200" b="0" i="0" u="none" strike="noStrike" cap="none">
                <a:solidFill>
                  <a:srgbClr val="898989"/>
                </a:solidFill>
                <a:latin typeface="Open Sans"/>
                <a:ea typeface="Open Sans"/>
                <a:cs typeface="Open Sans"/>
                <a:sym typeface="Open Sans"/>
              </a:defRPr>
            </a:lvl6pPr>
            <a:lvl7pPr marL="0" marR="0" lvl="6" indent="0" algn="r" rtl="0">
              <a:spcBef>
                <a:spcPts val="0"/>
              </a:spcBef>
              <a:buNone/>
              <a:defRPr sz="1200" b="0" i="0" u="none" strike="noStrike" cap="none">
                <a:solidFill>
                  <a:srgbClr val="898989"/>
                </a:solidFill>
                <a:latin typeface="Open Sans"/>
                <a:ea typeface="Open Sans"/>
                <a:cs typeface="Open Sans"/>
                <a:sym typeface="Open Sans"/>
              </a:defRPr>
            </a:lvl7pPr>
            <a:lvl8pPr marL="0" marR="0" lvl="7" indent="0" algn="r" rtl="0">
              <a:spcBef>
                <a:spcPts val="0"/>
              </a:spcBef>
              <a:buNone/>
              <a:defRPr sz="1200" b="0" i="0" u="none" strike="noStrike" cap="none">
                <a:solidFill>
                  <a:srgbClr val="898989"/>
                </a:solidFill>
                <a:latin typeface="Open Sans"/>
                <a:ea typeface="Open Sans"/>
                <a:cs typeface="Open Sans"/>
                <a:sym typeface="Open Sans"/>
              </a:defRPr>
            </a:lvl8pPr>
            <a:lvl9pPr marL="0" marR="0" lvl="8" indent="0" algn="r" rtl="0">
              <a:spcBef>
                <a:spcPts val="0"/>
              </a:spcBef>
              <a:buNone/>
              <a:defRPr sz="1200" b="0" i="0" u="none" strike="noStrike" cap="none">
                <a:solidFill>
                  <a:srgbClr val="898989"/>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p:tgtEl>
                                          <p:spTgt spid="7">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7">
                                            <p:txEl>
                                              <p:charRg st="1" end="1"/>
                                            </p:txEl>
                                          </p:spTgt>
                                        </p:tgtEl>
                                        <p:attrNameLst>
                                          <p:attrName>style.visibility</p:attrName>
                                        </p:attrNameLst>
                                      </p:cBhvr>
                                      <p:to>
                                        <p:strVal val="visible"/>
                                      </p:to>
                                    </p:set>
                                    <p:anim calcmode="lin" valueType="num">
                                      <p:cBhvr additive="base">
                                        <p:cTn id="12"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7">
                                            <p:txEl>
                                              <p:charRg st="1" end="1"/>
                                            </p:txEl>
                                          </p:spTgt>
                                        </p:tgtEl>
                                        <p:attrNameLst>
                                          <p:attrName>style.visibility</p:attrName>
                                        </p:attrNameLst>
                                      </p:cBhvr>
                                      <p:to>
                                        <p:strVal val="visible"/>
                                      </p:to>
                                    </p:set>
                                    <p:anim calcmode="lin" valueType="num">
                                      <p:cBhvr additive="base">
                                        <p:cTn id="17"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7">
                                            <p:txEl>
                                              <p:charRg st="1" end="1"/>
                                            </p:txEl>
                                          </p:spTgt>
                                        </p:tgtEl>
                                        <p:attrNameLst>
                                          <p:attrName>style.visibility</p:attrName>
                                        </p:attrNameLst>
                                      </p:cBhvr>
                                      <p:to>
                                        <p:strVal val="visible"/>
                                      </p:to>
                                    </p:set>
                                    <p:anim calcmode="lin" valueType="num">
                                      <p:cBhvr additive="base">
                                        <p:cTn id="22"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7">
                                            <p:txEl>
                                              <p:charRg st="1" end="1"/>
                                            </p:txEl>
                                          </p:spTgt>
                                        </p:tgtEl>
                                        <p:attrNameLst>
                                          <p:attrName>style.visibility</p:attrName>
                                        </p:attrNameLst>
                                      </p:cBhvr>
                                      <p:to>
                                        <p:strVal val="visible"/>
                                      </p:to>
                                    </p:set>
                                    <p:anim calcmode="lin" valueType="num">
                                      <p:cBhvr additive="base">
                                        <p:cTn id="27"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nodeType="clickEffect">
                                  <p:stCondLst>
                                    <p:cond delay="0"/>
                                  </p:stCondLst>
                                  <p:childTnLst>
                                    <p:set>
                                      <p:cBhvr>
                                        <p:cTn id="31" dur="1" fill="hold">
                                          <p:stCondLst>
                                            <p:cond delay="0"/>
                                          </p:stCondLst>
                                        </p:cTn>
                                        <p:tgtEl>
                                          <p:spTgt spid="7">
                                            <p:txEl>
                                              <p:charRg st="1" end="1"/>
                                            </p:txEl>
                                          </p:spTgt>
                                        </p:tgtEl>
                                        <p:attrNameLst>
                                          <p:attrName>style.visibility</p:attrName>
                                        </p:attrNameLst>
                                      </p:cBhvr>
                                      <p:to>
                                        <p:strVal val="visible"/>
                                      </p:to>
                                    </p:set>
                                    <p:anim calcmode="lin" valueType="num">
                                      <p:cBhvr additive="base">
                                        <p:cTn id="32"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7">
                                            <p:txEl>
                                              <p:charRg st="1" end="1"/>
                                            </p:txEl>
                                          </p:spTgt>
                                        </p:tgtEl>
                                        <p:attrNameLst>
                                          <p:attrName>style.visibility</p:attrName>
                                        </p:attrNameLst>
                                      </p:cBhvr>
                                      <p:to>
                                        <p:strVal val="visible"/>
                                      </p:to>
                                    </p:set>
                                    <p:anim calcmode="lin" valueType="num">
                                      <p:cBhvr additive="base">
                                        <p:cTn id="37"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7">
                                            <p:txEl>
                                              <p:charRg st="1" end="1"/>
                                            </p:txEl>
                                          </p:spTgt>
                                        </p:tgtEl>
                                        <p:attrNameLst>
                                          <p:attrName>style.visibility</p:attrName>
                                        </p:attrNameLst>
                                      </p:cBhvr>
                                      <p:to>
                                        <p:strVal val="visible"/>
                                      </p:to>
                                    </p:set>
                                    <p:anim calcmode="lin" valueType="num">
                                      <p:cBhvr additive="base">
                                        <p:cTn id="42"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7">
                                            <p:txEl>
                                              <p:charRg st="1" end="1"/>
                                            </p:txEl>
                                          </p:spTgt>
                                        </p:tgtEl>
                                        <p:attrNameLst>
                                          <p:attrName>style.visibility</p:attrName>
                                        </p:attrNameLst>
                                      </p:cBhvr>
                                      <p:to>
                                        <p:strVal val="visible"/>
                                      </p:to>
                                    </p:set>
                                    <p:anim calcmode="lin" valueType="num">
                                      <p:cBhvr additive="base">
                                        <p:cTn id="47" dur="500"/>
                                        <p:tgtEl>
                                          <p:spTgt spid="7">
                                            <p:txEl>
                                              <p:charRg st="1" end="1"/>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solidFill>
                  <a:srgbClr val="888888"/>
                </a:solidFill>
                <a:latin typeface="Open Sans"/>
                <a:ea typeface="Open Sans"/>
                <a:cs typeface="Open Sans"/>
                <a:sym typeface="Open Sans"/>
              </a:rPr>
              <a:t>08/06/2026</a:t>
            </a:r>
            <a:endParaRPr>
              <a:solidFill>
                <a:srgbClr val="888888"/>
              </a:solidFill>
              <a:latin typeface="Open Sans"/>
              <a:ea typeface="Open Sans"/>
              <a:cs typeface="Open Sans"/>
              <a:sym typeface="Open Sans"/>
            </a:endParaRPr>
          </a:p>
        </p:txBody>
      </p:sp>
      <p:sp>
        <p:nvSpPr>
          <p:cNvPr id="75" name="Google Shape;75;p1"/>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1200"/>
              <a:buFont typeface="Arial"/>
              <a:buNone/>
            </a:pPr>
            <a:fld id="{00000000-1234-1234-1234-123412341234}" type="slidenum">
              <a:rPr lang="en-GB" sz="1200" b="0" i="0" u="none" strike="noStrike" cap="none">
                <a:solidFill>
                  <a:srgbClr val="898989"/>
                </a:solidFill>
                <a:latin typeface="Open Sans"/>
                <a:ea typeface="Open Sans"/>
                <a:cs typeface="Open Sans"/>
                <a:sym typeface="Open Sans"/>
              </a:rPr>
              <a:t>1</a:t>
            </a:fld>
            <a:endParaRPr sz="1200" b="0" i="0" u="none" strike="noStrike" cap="none">
              <a:solidFill>
                <a:srgbClr val="898989"/>
              </a:solidFill>
              <a:latin typeface="Open Sans"/>
              <a:ea typeface="Open Sans"/>
              <a:cs typeface="Open Sans"/>
              <a:sym typeface="Open Sans"/>
            </a:endParaRPr>
          </a:p>
        </p:txBody>
      </p:sp>
      <p:sp>
        <p:nvSpPr>
          <p:cNvPr id="76" name="Google Shape;76;p1"/>
          <p:cNvSpPr txBox="1">
            <a:spLocks noGrp="1"/>
          </p:cNvSpPr>
          <p:nvPr>
            <p:ph type="body" idx="1"/>
          </p:nvPr>
        </p:nvSpPr>
        <p:spPr>
          <a:xfrm>
            <a:off x="1204331" y="1052513"/>
            <a:ext cx="10292575" cy="4222014"/>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dk1"/>
              </a:buClr>
              <a:buSzPts val="3200"/>
              <a:buChar char="•"/>
            </a:pPr>
            <a:r>
              <a:rPr lang="en-GB" sz="2800" dirty="0">
                <a:latin typeface="+mn-lt"/>
              </a:rPr>
              <a:t>Module Title: </a:t>
            </a:r>
            <a:r>
              <a:rPr lang="en-GB" sz="2800" b="1" dirty="0">
                <a:latin typeface="+mn-lt"/>
              </a:rPr>
              <a:t>Professional Career Development within H&amp;SC</a:t>
            </a:r>
            <a:endParaRPr sz="2800" dirty="0">
              <a:latin typeface="+mn-lt"/>
            </a:endParaRPr>
          </a:p>
          <a:p>
            <a:pPr marL="342900" lvl="0" indent="-342900" algn="l" rtl="0">
              <a:spcBef>
                <a:spcPts val="640"/>
              </a:spcBef>
              <a:spcAft>
                <a:spcPts val="0"/>
              </a:spcAft>
              <a:buClr>
                <a:schemeClr val="dk1"/>
              </a:buClr>
              <a:buSzPts val="3200"/>
              <a:buChar char="•"/>
            </a:pPr>
            <a:r>
              <a:rPr lang="en-GB" sz="2800" u="sng" dirty="0">
                <a:latin typeface="+mn-lt"/>
              </a:rPr>
              <a:t>Module Number</a:t>
            </a:r>
            <a:r>
              <a:rPr lang="en-GB" sz="2800">
                <a:latin typeface="+mn-lt"/>
              </a:rPr>
              <a:t>: </a:t>
            </a:r>
            <a:r>
              <a:rPr lang="en-GB" sz="2800" b="1">
                <a:latin typeface="+mn-lt"/>
              </a:rPr>
              <a:t>LCHS 4009 (LON)</a:t>
            </a:r>
            <a:endParaRPr sz="2800" dirty="0">
              <a:latin typeface="+mn-lt"/>
            </a:endParaRPr>
          </a:p>
          <a:p>
            <a:pPr marL="342900" lvl="0">
              <a:spcBef>
                <a:spcPts val="640"/>
              </a:spcBef>
              <a:buSzPts val="3200"/>
            </a:pPr>
            <a:r>
              <a:rPr lang="en-GB" sz="2800" u="sng" dirty="0">
                <a:latin typeface="+mn-lt"/>
              </a:rPr>
              <a:t>Assignment No</a:t>
            </a:r>
            <a:r>
              <a:rPr lang="en-GB" sz="2800" b="1" dirty="0">
                <a:latin typeface="+mn-lt"/>
              </a:rPr>
              <a:t>: Self-Awareness Presentation</a:t>
            </a:r>
          </a:p>
          <a:p>
            <a:pPr marL="342900" lvl="0">
              <a:spcBef>
                <a:spcPts val="640"/>
              </a:spcBef>
              <a:buSzPts val="3200"/>
            </a:pPr>
            <a:r>
              <a:rPr lang="en-GB" sz="2800" u="sng" dirty="0">
                <a:latin typeface="+mn-lt"/>
              </a:rPr>
              <a:t>Student Name</a:t>
            </a:r>
            <a:r>
              <a:rPr lang="en-GB" sz="2800" b="1" dirty="0">
                <a:latin typeface="+mn-lt"/>
              </a:rPr>
              <a:t>: MD Ashraful Mokhlook Talukdar	</a:t>
            </a:r>
            <a:endParaRPr sz="2800" dirty="0">
              <a:latin typeface="+mn-lt"/>
            </a:endParaRPr>
          </a:p>
          <a:p>
            <a:pPr marL="342900" lvl="0" indent="-342900" algn="l" rtl="0">
              <a:spcBef>
                <a:spcPts val="640"/>
              </a:spcBef>
              <a:spcAft>
                <a:spcPts val="0"/>
              </a:spcAft>
              <a:buClr>
                <a:schemeClr val="dk1"/>
              </a:buClr>
              <a:buSzPts val="3200"/>
              <a:buChar char="•"/>
            </a:pPr>
            <a:r>
              <a:rPr lang="en-GB" sz="2800" u="sng" dirty="0">
                <a:latin typeface="+mn-lt"/>
              </a:rPr>
              <a:t>Student ID: </a:t>
            </a:r>
            <a:r>
              <a:rPr lang="en-GB" sz="2800" b="1" u="sng" dirty="0">
                <a:latin typeface="+mn-lt"/>
              </a:rPr>
              <a:t>2441949</a:t>
            </a:r>
            <a:endParaRPr sz="2800" b="1" dirty="0">
              <a:latin typeface="+mn-lt"/>
            </a:endParaRPr>
          </a:p>
          <a:p>
            <a:pPr marL="342900" lvl="0">
              <a:spcBef>
                <a:spcPts val="640"/>
              </a:spcBef>
              <a:buSzPts val="3200"/>
            </a:pPr>
            <a:r>
              <a:rPr lang="en-GB" sz="2800" u="sng" dirty="0">
                <a:latin typeface="+mn-lt"/>
              </a:rPr>
              <a:t>Lecturer’s Name</a:t>
            </a:r>
            <a:r>
              <a:rPr lang="en-GB" sz="2800" b="1" dirty="0">
                <a:latin typeface="+mn-lt"/>
              </a:rPr>
              <a:t>: Dr Tola </a:t>
            </a:r>
            <a:r>
              <a:rPr lang="en-GB" sz="2800" b="1" dirty="0" err="1">
                <a:latin typeface="+mn-lt"/>
              </a:rPr>
              <a:t>Odugbesan</a:t>
            </a:r>
            <a:endParaRPr sz="2800" dirty="0">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2"/>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b="1"/>
              <a:t>Acknowledge use of AI</a:t>
            </a:r>
            <a:endParaRPr/>
          </a:p>
        </p:txBody>
      </p:sp>
      <p:sp>
        <p:nvSpPr>
          <p:cNvPr id="82" name="Google Shape;82;p2"/>
          <p:cNvSpPr txBox="1">
            <a:spLocks noGrp="1"/>
          </p:cNvSpPr>
          <p:nvPr>
            <p:ph type="body" idx="1"/>
          </p:nvPr>
        </p:nvSpPr>
        <p:spPr>
          <a:xfrm>
            <a:off x="609600" y="1600201"/>
            <a:ext cx="10972800" cy="3917032"/>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chemeClr val="dk1"/>
              </a:buClr>
              <a:buSzPts val="3200"/>
              <a:buNone/>
            </a:pPr>
            <a:r>
              <a:rPr lang="en-GB" dirty="0"/>
              <a:t>No AI software has been used to complete this work.</a:t>
            </a:r>
            <a:endParaRPr dirty="0"/>
          </a:p>
        </p:txBody>
      </p:sp>
      <p:sp>
        <p:nvSpPr>
          <p:cNvPr id="83" name="Google Shape;83;p2"/>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dirty="0"/>
              <a:t>29/06/2026</a:t>
            </a:r>
            <a:endParaRPr dirty="0"/>
          </a:p>
        </p:txBody>
      </p:sp>
      <p:sp>
        <p:nvSpPr>
          <p:cNvPr id="84" name="Google Shape;84;p2"/>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3"/>
          <p:cNvSpPr txBox="1">
            <a:spLocks noGrp="1"/>
          </p:cNvSpPr>
          <p:nvPr>
            <p:ph type="title"/>
          </p:nvPr>
        </p:nvSpPr>
        <p:spPr>
          <a:xfrm>
            <a:off x="1981200" y="274639"/>
            <a:ext cx="8229600" cy="7778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sz="2800" b="1"/>
              <a:t>Introduction</a:t>
            </a:r>
            <a:endParaRPr sz="2800" b="1"/>
          </a:p>
        </p:txBody>
      </p:sp>
      <p:sp>
        <p:nvSpPr>
          <p:cNvPr id="90" name="Google Shape;90;p3"/>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lvl="0"/>
            <a:r>
              <a:rPr lang="en-GB" dirty="0"/>
              <a:t>29/06/2026</a:t>
            </a:r>
          </a:p>
        </p:txBody>
      </p:sp>
      <p:sp>
        <p:nvSpPr>
          <p:cNvPr id="91" name="Google Shape;91;p3"/>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1200"/>
              <a:buFont typeface="Arial"/>
              <a:buNone/>
            </a:pPr>
            <a:fld id="{00000000-1234-1234-1234-123412341234}" type="slidenum">
              <a:rPr lang="en-GB" sz="1200" b="0" i="0" u="none" strike="noStrike" cap="none">
                <a:solidFill>
                  <a:srgbClr val="898989"/>
                </a:solidFill>
                <a:latin typeface="Open Sans"/>
                <a:ea typeface="Open Sans"/>
                <a:cs typeface="Open Sans"/>
                <a:sym typeface="Open Sans"/>
              </a:rPr>
              <a:t>3</a:t>
            </a:fld>
            <a:endParaRPr sz="1200" b="0" i="0" u="none" strike="noStrike" cap="none">
              <a:solidFill>
                <a:srgbClr val="898989"/>
              </a:solidFill>
              <a:latin typeface="Open Sans"/>
              <a:ea typeface="Open Sans"/>
              <a:cs typeface="Open Sans"/>
              <a:sym typeface="Open Sans"/>
            </a:endParaRPr>
          </a:p>
        </p:txBody>
      </p:sp>
      <p:sp>
        <p:nvSpPr>
          <p:cNvPr id="92" name="Google Shape;92;p3"/>
          <p:cNvSpPr txBox="1">
            <a:spLocks noGrp="1"/>
          </p:cNvSpPr>
          <p:nvPr>
            <p:ph type="body" idx="1"/>
          </p:nvPr>
        </p:nvSpPr>
        <p:spPr>
          <a:xfrm>
            <a:off x="440075" y="1561650"/>
            <a:ext cx="7078500" cy="3916500"/>
          </a:xfrm>
          <a:prstGeom prst="rect">
            <a:avLst/>
          </a:prstGeom>
          <a:noFill/>
          <a:ln>
            <a:noFill/>
          </a:ln>
        </p:spPr>
        <p:txBody>
          <a:bodyPr spcFirstLastPara="1" wrap="square" lIns="91425" tIns="45700" rIns="91425" bIns="45700" anchor="t" anchorCtr="0">
            <a:noAutofit/>
          </a:bodyPr>
          <a:lstStyle/>
          <a:p>
            <a:pPr marL="457200" lvl="0" indent="-368300" algn="just" rtl="0">
              <a:lnSpc>
                <a:spcPct val="150000"/>
              </a:lnSpc>
              <a:spcBef>
                <a:spcPts val="0"/>
              </a:spcBef>
              <a:spcAft>
                <a:spcPts val="0"/>
              </a:spcAft>
              <a:buSzPts val="2200"/>
              <a:buChar char="●"/>
            </a:pPr>
            <a:r>
              <a:rPr lang="en-GB" sz="2200" dirty="0">
                <a:latin typeface="Arial"/>
                <a:ea typeface="Arial"/>
                <a:cs typeface="Arial"/>
                <a:sym typeface="Arial"/>
              </a:rPr>
              <a:t>Communicating in health and social care (</a:t>
            </a:r>
            <a:r>
              <a:rPr lang="en-GB" sz="2200" dirty="0" err="1">
                <a:latin typeface="Arial"/>
                <a:ea typeface="Arial"/>
                <a:cs typeface="Arial"/>
                <a:sym typeface="Arial"/>
              </a:rPr>
              <a:t>Sharkiya</a:t>
            </a:r>
            <a:r>
              <a:rPr lang="en-GB" sz="2200" dirty="0">
                <a:latin typeface="Arial"/>
                <a:ea typeface="Arial"/>
                <a:cs typeface="Arial"/>
                <a:sym typeface="Arial"/>
              </a:rPr>
              <a:t>, 2023).</a:t>
            </a:r>
            <a:endParaRPr sz="2200" dirty="0">
              <a:latin typeface="Arial"/>
              <a:ea typeface="Arial"/>
              <a:cs typeface="Arial"/>
              <a:sym typeface="Arial"/>
            </a:endParaRPr>
          </a:p>
          <a:p>
            <a:pPr marL="457200" lvl="0" indent="-368300" algn="just" rtl="0">
              <a:lnSpc>
                <a:spcPct val="150000"/>
              </a:lnSpc>
              <a:spcBef>
                <a:spcPts val="0"/>
              </a:spcBef>
              <a:spcAft>
                <a:spcPts val="0"/>
              </a:spcAft>
              <a:buSzPts val="2200"/>
              <a:buChar char="●"/>
            </a:pPr>
            <a:r>
              <a:rPr lang="en-GB" sz="2200" dirty="0">
                <a:latin typeface="Arial"/>
                <a:ea typeface="Arial"/>
                <a:cs typeface="Arial"/>
                <a:sym typeface="Arial"/>
              </a:rPr>
              <a:t>Describe the importance of communicating for quality care.</a:t>
            </a:r>
            <a:endParaRPr sz="2200" dirty="0">
              <a:latin typeface="Arial"/>
              <a:ea typeface="Arial"/>
              <a:cs typeface="Arial"/>
              <a:sym typeface="Arial"/>
            </a:endParaRPr>
          </a:p>
          <a:p>
            <a:pPr marL="457200" lvl="0" indent="-368300" algn="just" rtl="0">
              <a:lnSpc>
                <a:spcPct val="150000"/>
              </a:lnSpc>
              <a:spcBef>
                <a:spcPts val="0"/>
              </a:spcBef>
              <a:spcAft>
                <a:spcPts val="0"/>
              </a:spcAft>
              <a:buSzPts val="2200"/>
              <a:buChar char="●"/>
            </a:pPr>
            <a:r>
              <a:rPr lang="en-GB" sz="2200" dirty="0">
                <a:latin typeface="Arial"/>
                <a:ea typeface="Arial"/>
                <a:cs typeface="Arial"/>
                <a:sym typeface="Arial"/>
              </a:rPr>
              <a:t>Understand the significance it has for my future role as a Care Assistant.</a:t>
            </a:r>
            <a:endParaRPr sz="3900" dirty="0"/>
          </a:p>
          <a:p>
            <a:pPr marL="0" lvl="0" indent="0" algn="l" rtl="0">
              <a:spcBef>
                <a:spcPts val="640"/>
              </a:spcBef>
              <a:spcAft>
                <a:spcPts val="0"/>
              </a:spcAft>
              <a:buClr>
                <a:schemeClr val="dk1"/>
              </a:buClr>
              <a:buSzPts val="3200"/>
              <a:buNone/>
            </a:pPr>
            <a:endParaRPr b="1" dirty="0"/>
          </a:p>
          <a:p>
            <a:pPr marL="342900" lvl="0" indent="-139700" algn="l" rtl="0">
              <a:spcBef>
                <a:spcPts val="640"/>
              </a:spcBef>
              <a:spcAft>
                <a:spcPts val="0"/>
              </a:spcAft>
              <a:buClr>
                <a:schemeClr val="dk1"/>
              </a:buClr>
              <a:buSzPts val="3200"/>
              <a:buNone/>
            </a:pPr>
            <a:endParaRPr b="1" dirty="0"/>
          </a:p>
        </p:txBody>
      </p:sp>
      <p:pic>
        <p:nvPicPr>
          <p:cNvPr id="93" name="Google Shape;93;p3" descr="/tmp/h2p-fit-1782214139993-seonqm.png"/>
          <p:cNvPicPr preferRelativeResize="0"/>
          <p:nvPr/>
        </p:nvPicPr>
        <p:blipFill rotWithShape="1">
          <a:blip r:embed="rId3">
            <a:alphaModFix/>
          </a:blip>
          <a:srcRect/>
          <a:stretch/>
        </p:blipFill>
        <p:spPr>
          <a:xfrm>
            <a:off x="8303650" y="274638"/>
            <a:ext cx="3657600" cy="5143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4"/>
          <p:cNvSpPr txBox="1">
            <a:spLocks noGrp="1"/>
          </p:cNvSpPr>
          <p:nvPr>
            <p:ph type="title"/>
          </p:nvPr>
        </p:nvSpPr>
        <p:spPr>
          <a:xfrm>
            <a:off x="2084915" y="3558"/>
            <a:ext cx="8412497" cy="106848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sz="2800" b="1"/>
              <a:t>What is your chosen skill? </a:t>
            </a:r>
            <a:endParaRPr sz="2800" i="1">
              <a:solidFill>
                <a:srgbClr val="FF0000"/>
              </a:solidFill>
            </a:endParaRPr>
          </a:p>
        </p:txBody>
      </p:sp>
      <p:sp>
        <p:nvSpPr>
          <p:cNvPr id="99" name="Google Shape;99;p4"/>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lvl="0"/>
            <a:r>
              <a:rPr lang="en-GB" dirty="0"/>
              <a:t>29/06/2026</a:t>
            </a:r>
          </a:p>
        </p:txBody>
      </p:sp>
      <p:sp>
        <p:nvSpPr>
          <p:cNvPr id="100" name="Google Shape;100;p4"/>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900"/>
              <a:buFont typeface="Arial"/>
              <a:buNone/>
            </a:pPr>
            <a:fld id="{00000000-1234-1234-1234-123412341234}" type="slidenum">
              <a:rPr lang="en-GB" sz="900" b="0" i="0" u="none" strike="noStrike" cap="none">
                <a:solidFill>
                  <a:srgbClr val="898989"/>
                </a:solidFill>
                <a:latin typeface="Open Sans"/>
                <a:ea typeface="Open Sans"/>
                <a:cs typeface="Open Sans"/>
                <a:sym typeface="Open Sans"/>
              </a:rPr>
              <a:t>4</a:t>
            </a:fld>
            <a:endParaRPr sz="900" b="0" i="0" u="none" strike="noStrike" cap="none">
              <a:solidFill>
                <a:srgbClr val="898989"/>
              </a:solidFill>
              <a:latin typeface="Open Sans"/>
              <a:ea typeface="Open Sans"/>
              <a:cs typeface="Open Sans"/>
              <a:sym typeface="Open Sans"/>
            </a:endParaRPr>
          </a:p>
        </p:txBody>
      </p:sp>
      <p:sp>
        <p:nvSpPr>
          <p:cNvPr id="101" name="Google Shape;101;p4"/>
          <p:cNvSpPr txBox="1"/>
          <p:nvPr/>
        </p:nvSpPr>
        <p:spPr>
          <a:xfrm>
            <a:off x="334425" y="1255825"/>
            <a:ext cx="5761500" cy="3524700"/>
          </a:xfrm>
          <a:prstGeom prst="rect">
            <a:avLst/>
          </a:prstGeom>
          <a:noFill/>
          <a:ln>
            <a:noFill/>
          </a:ln>
        </p:spPr>
        <p:txBody>
          <a:bodyPr spcFirstLastPara="1" wrap="square" lIns="91425" tIns="45700" rIns="91425" bIns="45700" anchor="t" anchorCtr="0">
            <a:spAutoFit/>
          </a:bodyPr>
          <a:lstStyle/>
          <a:p>
            <a:pPr marL="457200" lvl="0" indent="-361950" algn="just" rtl="0">
              <a:lnSpc>
                <a:spcPct val="150000"/>
              </a:lnSpc>
              <a:spcBef>
                <a:spcPts val="0"/>
              </a:spcBef>
              <a:spcAft>
                <a:spcPts val="0"/>
              </a:spcAft>
              <a:buClr>
                <a:schemeClr val="dk1"/>
              </a:buClr>
              <a:buSzPts val="2100"/>
              <a:buChar char="●"/>
            </a:pPr>
            <a:r>
              <a:rPr lang="en-GB" sz="2100" dirty="0">
                <a:solidFill>
                  <a:schemeClr val="dk1"/>
                </a:solidFill>
              </a:rPr>
              <a:t>Communication is sharing of information and understanding (</a:t>
            </a:r>
            <a:r>
              <a:rPr lang="en-GB" sz="2100" dirty="0" err="1">
                <a:solidFill>
                  <a:schemeClr val="dk1"/>
                </a:solidFill>
              </a:rPr>
              <a:t>Fatimayin</a:t>
            </a:r>
            <a:r>
              <a:rPr lang="en-GB" sz="2100" dirty="0">
                <a:solidFill>
                  <a:schemeClr val="dk1"/>
                </a:solidFill>
              </a:rPr>
              <a:t>, 2023).</a:t>
            </a:r>
            <a:endParaRPr sz="2100" dirty="0">
              <a:solidFill>
                <a:schemeClr val="dk1"/>
              </a:solidFill>
            </a:endParaRPr>
          </a:p>
          <a:p>
            <a:pPr marL="457200" lvl="0" indent="-361950" algn="just" rtl="0">
              <a:lnSpc>
                <a:spcPct val="150000"/>
              </a:lnSpc>
              <a:spcBef>
                <a:spcPts val="0"/>
              </a:spcBef>
              <a:spcAft>
                <a:spcPts val="0"/>
              </a:spcAft>
              <a:buClr>
                <a:schemeClr val="dk1"/>
              </a:buClr>
              <a:buSzPts val="2100"/>
              <a:buChar char="●"/>
            </a:pPr>
            <a:r>
              <a:rPr lang="en-GB" sz="2100" dirty="0">
                <a:solidFill>
                  <a:schemeClr val="dk1"/>
                </a:solidFill>
              </a:rPr>
              <a:t>This is verbal, non-verbal and written communication.</a:t>
            </a:r>
            <a:endParaRPr sz="2100" dirty="0">
              <a:solidFill>
                <a:schemeClr val="dk1"/>
              </a:solidFill>
            </a:endParaRPr>
          </a:p>
          <a:p>
            <a:pPr marL="457200" lvl="0" indent="-361950" algn="just" rtl="0">
              <a:lnSpc>
                <a:spcPct val="150000"/>
              </a:lnSpc>
              <a:spcBef>
                <a:spcPts val="0"/>
              </a:spcBef>
              <a:spcAft>
                <a:spcPts val="0"/>
              </a:spcAft>
              <a:buClr>
                <a:schemeClr val="dk1"/>
              </a:buClr>
              <a:buSzPts val="2100"/>
              <a:buChar char="●"/>
            </a:pPr>
            <a:r>
              <a:rPr lang="en-GB" sz="2100" dirty="0">
                <a:solidFill>
                  <a:schemeClr val="dk1"/>
                </a:solidFill>
              </a:rPr>
              <a:t>The skill is developed through education, teamwork and practical experiences.</a:t>
            </a:r>
            <a:endParaRPr sz="2100" dirty="0">
              <a:solidFill>
                <a:schemeClr val="dk1"/>
              </a:solidFill>
            </a:endParaRPr>
          </a:p>
          <a:p>
            <a:pPr marL="0" marR="0" lvl="0" indent="0" algn="l" rtl="0">
              <a:spcBef>
                <a:spcPts val="0"/>
              </a:spcBef>
              <a:spcAft>
                <a:spcPts val="0"/>
              </a:spcAft>
              <a:buNone/>
            </a:pPr>
            <a:endParaRPr sz="3400" dirty="0">
              <a:solidFill>
                <a:schemeClr val="dk1"/>
              </a:solidFill>
            </a:endParaRPr>
          </a:p>
        </p:txBody>
      </p:sp>
      <p:pic>
        <p:nvPicPr>
          <p:cNvPr id="102" name="Google Shape;102;p4"/>
          <p:cNvPicPr preferRelativeResize="0"/>
          <p:nvPr/>
        </p:nvPicPr>
        <p:blipFill>
          <a:blip r:embed="rId3">
            <a:alphaModFix/>
          </a:blip>
          <a:stretch>
            <a:fillRect/>
          </a:stretch>
        </p:blipFill>
        <p:spPr>
          <a:xfrm>
            <a:off x="7324725" y="1255813"/>
            <a:ext cx="4257675" cy="32004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lvl="0"/>
            <a:r>
              <a:rPr lang="en-GB" dirty="0"/>
              <a:t>29/06/2026</a:t>
            </a:r>
          </a:p>
        </p:txBody>
      </p:sp>
      <p:sp>
        <p:nvSpPr>
          <p:cNvPr id="108" name="Google Shape;108;p5"/>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900"/>
              <a:buFont typeface="Arial"/>
              <a:buNone/>
            </a:pPr>
            <a:fld id="{00000000-1234-1234-1234-123412341234}" type="slidenum">
              <a:rPr lang="en-GB" sz="900">
                <a:solidFill>
                  <a:srgbClr val="898989"/>
                </a:solidFill>
                <a:latin typeface="Open Sans"/>
                <a:ea typeface="Open Sans"/>
                <a:cs typeface="Open Sans"/>
                <a:sym typeface="Open Sans"/>
              </a:rPr>
              <a:t>5</a:t>
            </a:fld>
            <a:endParaRPr sz="900">
              <a:solidFill>
                <a:srgbClr val="898989"/>
              </a:solidFill>
              <a:latin typeface="Open Sans"/>
              <a:ea typeface="Open Sans"/>
              <a:cs typeface="Open Sans"/>
              <a:sym typeface="Open Sans"/>
            </a:endParaRPr>
          </a:p>
        </p:txBody>
      </p:sp>
      <p:sp>
        <p:nvSpPr>
          <p:cNvPr id="109" name="Google Shape;109;p5"/>
          <p:cNvSpPr txBox="1">
            <a:spLocks noGrp="1"/>
          </p:cNvSpPr>
          <p:nvPr>
            <p:ph type="title"/>
          </p:nvPr>
        </p:nvSpPr>
        <p:spPr>
          <a:xfrm>
            <a:off x="1492513" y="-47007"/>
            <a:ext cx="9206974" cy="1412472"/>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sz="2800" b="1"/>
              <a:t>Importance of communication in professional practice</a:t>
            </a:r>
            <a:endParaRPr sz="900" b="1"/>
          </a:p>
        </p:txBody>
      </p:sp>
      <p:sp>
        <p:nvSpPr>
          <p:cNvPr id="110" name="Google Shape;110;p5"/>
          <p:cNvSpPr txBox="1"/>
          <p:nvPr/>
        </p:nvSpPr>
        <p:spPr>
          <a:xfrm>
            <a:off x="844472" y="1141550"/>
            <a:ext cx="5499000" cy="3786600"/>
          </a:xfrm>
          <a:prstGeom prst="rect">
            <a:avLst/>
          </a:prstGeom>
          <a:noFill/>
          <a:ln>
            <a:noFill/>
          </a:ln>
        </p:spPr>
        <p:txBody>
          <a:bodyPr spcFirstLastPara="1" wrap="square" lIns="91425" tIns="45700" rIns="91425" bIns="45700" anchor="t" anchorCtr="0">
            <a:spAutoFit/>
          </a:bodyPr>
          <a:lstStyle/>
          <a:p>
            <a:pPr marL="457200" lvl="0" indent="-381000" algn="just" rtl="0">
              <a:lnSpc>
                <a:spcPct val="150000"/>
              </a:lnSpc>
              <a:spcBef>
                <a:spcPts val="0"/>
              </a:spcBef>
              <a:spcAft>
                <a:spcPts val="0"/>
              </a:spcAft>
              <a:buClr>
                <a:schemeClr val="dk1"/>
              </a:buClr>
              <a:buSzPts val="2400"/>
              <a:buChar char="●"/>
            </a:pPr>
            <a:r>
              <a:rPr lang="en-GB" sz="2400" dirty="0">
                <a:solidFill>
                  <a:schemeClr val="dk1"/>
                </a:solidFill>
              </a:rPr>
              <a:t>Facilitates safe, effective and person-centred care (Medline Plus, 2023).</a:t>
            </a:r>
            <a:endParaRPr sz="2400" dirty="0">
              <a:solidFill>
                <a:schemeClr val="dk1"/>
              </a:solidFill>
            </a:endParaRPr>
          </a:p>
          <a:p>
            <a:pPr marL="457200" lvl="0" indent="-381000" algn="just" rtl="0">
              <a:lnSpc>
                <a:spcPct val="150000"/>
              </a:lnSpc>
              <a:spcBef>
                <a:spcPts val="0"/>
              </a:spcBef>
              <a:spcAft>
                <a:spcPts val="0"/>
              </a:spcAft>
              <a:buClr>
                <a:schemeClr val="dk1"/>
              </a:buClr>
              <a:buSzPts val="2400"/>
              <a:buChar char="●"/>
            </a:pPr>
            <a:r>
              <a:rPr lang="en-GB" sz="2400" dirty="0">
                <a:solidFill>
                  <a:schemeClr val="dk1"/>
                </a:solidFill>
              </a:rPr>
              <a:t>Enhances interprofessional working.</a:t>
            </a:r>
            <a:endParaRPr sz="2400" dirty="0">
              <a:solidFill>
                <a:schemeClr val="dk1"/>
              </a:solidFill>
            </a:endParaRPr>
          </a:p>
          <a:p>
            <a:pPr marL="457200" lvl="0" indent="-381000" algn="just" rtl="0">
              <a:lnSpc>
                <a:spcPct val="150000"/>
              </a:lnSpc>
              <a:spcBef>
                <a:spcPts val="0"/>
              </a:spcBef>
              <a:spcAft>
                <a:spcPts val="0"/>
              </a:spcAft>
              <a:buClr>
                <a:schemeClr val="dk1"/>
              </a:buClr>
              <a:buSzPts val="2400"/>
              <a:buChar char="●"/>
            </a:pPr>
            <a:r>
              <a:rPr lang="en-GB" sz="2400" dirty="0">
                <a:solidFill>
                  <a:schemeClr val="dk1"/>
                </a:solidFill>
              </a:rPr>
              <a:t>Minimises mistakes and enhances patient care.</a:t>
            </a:r>
            <a:endParaRPr sz="3300" dirty="0">
              <a:solidFill>
                <a:schemeClr val="dk1"/>
              </a:solidFill>
            </a:endParaRPr>
          </a:p>
        </p:txBody>
      </p:sp>
      <p:pic>
        <p:nvPicPr>
          <p:cNvPr id="111" name="Google Shape;111;p5"/>
          <p:cNvPicPr preferRelativeResize="0"/>
          <p:nvPr/>
        </p:nvPicPr>
        <p:blipFill>
          <a:blip r:embed="rId3">
            <a:alphaModFix/>
          </a:blip>
          <a:stretch>
            <a:fillRect/>
          </a:stretch>
        </p:blipFill>
        <p:spPr>
          <a:xfrm>
            <a:off x="6495872" y="1517865"/>
            <a:ext cx="5543728" cy="269186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6"/>
          <p:cNvSpPr txBox="1">
            <a:spLocks noGrp="1"/>
          </p:cNvSpPr>
          <p:nvPr>
            <p:ph type="title"/>
          </p:nvPr>
        </p:nvSpPr>
        <p:spPr>
          <a:xfrm>
            <a:off x="1981200" y="0"/>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sz="2800" b="1"/>
              <a:t>Model or framework linked to your chosen skill</a:t>
            </a:r>
            <a:endParaRPr/>
          </a:p>
        </p:txBody>
      </p:sp>
      <p:sp>
        <p:nvSpPr>
          <p:cNvPr id="117" name="Google Shape;117;p6"/>
          <p:cNvSpPr txBox="1">
            <a:spLocks noGrp="1"/>
          </p:cNvSpPr>
          <p:nvPr>
            <p:ph type="body" idx="1"/>
          </p:nvPr>
        </p:nvSpPr>
        <p:spPr>
          <a:xfrm>
            <a:off x="429980" y="1132800"/>
            <a:ext cx="6761652" cy="4692300"/>
          </a:xfrm>
          <a:prstGeom prst="rect">
            <a:avLst/>
          </a:prstGeom>
          <a:noFill/>
          <a:ln>
            <a:noFill/>
          </a:ln>
        </p:spPr>
        <p:txBody>
          <a:bodyPr spcFirstLastPara="1" wrap="square" lIns="91425" tIns="45700" rIns="91425" bIns="45700" anchor="t" anchorCtr="0">
            <a:noAutofit/>
          </a:bodyPr>
          <a:lstStyle/>
          <a:p>
            <a:pPr marL="457200" lvl="0" indent="-361950" algn="just" rtl="0">
              <a:lnSpc>
                <a:spcPct val="150000"/>
              </a:lnSpc>
              <a:spcBef>
                <a:spcPts val="0"/>
              </a:spcBef>
              <a:spcAft>
                <a:spcPts val="0"/>
              </a:spcAft>
              <a:buSzPts val="2100"/>
              <a:buChar char="●"/>
            </a:pPr>
            <a:r>
              <a:rPr lang="en-GB" sz="2100" dirty="0">
                <a:latin typeface="Arial"/>
                <a:ea typeface="Arial"/>
                <a:cs typeface="Arial"/>
                <a:sym typeface="Arial"/>
              </a:rPr>
              <a:t>SBAR is a way of communicating that is structured.</a:t>
            </a:r>
            <a:endParaRPr sz="2100" dirty="0">
              <a:latin typeface="Arial"/>
              <a:ea typeface="Arial"/>
              <a:cs typeface="Arial"/>
              <a:sym typeface="Arial"/>
            </a:endParaRPr>
          </a:p>
          <a:p>
            <a:pPr marL="457200" lvl="0" indent="-361950" algn="just" rtl="0">
              <a:lnSpc>
                <a:spcPct val="150000"/>
              </a:lnSpc>
              <a:spcBef>
                <a:spcPts val="0"/>
              </a:spcBef>
              <a:spcAft>
                <a:spcPts val="0"/>
              </a:spcAft>
              <a:buSzPts val="2100"/>
              <a:buChar char="●"/>
            </a:pPr>
            <a:r>
              <a:rPr lang="en-GB" sz="2100" dirty="0">
                <a:latin typeface="Arial"/>
                <a:ea typeface="Arial"/>
                <a:cs typeface="Arial"/>
                <a:sym typeface="Arial"/>
              </a:rPr>
              <a:t>The acronym SBAR is used to describe the components of a situation: Situation, Background, Assessment and Recommendation (Fernández </a:t>
            </a:r>
            <a:r>
              <a:rPr lang="en-GB" sz="2100" i="1" dirty="0">
                <a:latin typeface="Arial"/>
                <a:ea typeface="Arial"/>
                <a:cs typeface="Arial"/>
                <a:sym typeface="Arial"/>
              </a:rPr>
              <a:t>et al.</a:t>
            </a:r>
            <a:r>
              <a:rPr lang="en-GB" sz="2100" dirty="0">
                <a:latin typeface="Arial"/>
                <a:ea typeface="Arial"/>
                <a:cs typeface="Arial"/>
                <a:sym typeface="Arial"/>
              </a:rPr>
              <a:t> 2022).</a:t>
            </a:r>
            <a:endParaRPr sz="2100" dirty="0">
              <a:latin typeface="Arial"/>
              <a:ea typeface="Arial"/>
              <a:cs typeface="Arial"/>
              <a:sym typeface="Arial"/>
            </a:endParaRPr>
          </a:p>
          <a:p>
            <a:pPr marL="457200" lvl="0" indent="-361950" algn="just" rtl="0">
              <a:lnSpc>
                <a:spcPct val="150000"/>
              </a:lnSpc>
              <a:spcBef>
                <a:spcPts val="0"/>
              </a:spcBef>
              <a:spcAft>
                <a:spcPts val="0"/>
              </a:spcAft>
              <a:buSzPts val="2100"/>
              <a:buChar char="●"/>
            </a:pPr>
            <a:r>
              <a:rPr lang="en-GB" sz="2100" dirty="0">
                <a:latin typeface="Arial"/>
                <a:ea typeface="Arial"/>
                <a:cs typeface="Arial"/>
                <a:sym typeface="Arial"/>
              </a:rPr>
              <a:t>It enhances healthcare communication clarity and consistency.</a:t>
            </a:r>
            <a:endParaRPr sz="3400" dirty="0">
              <a:latin typeface="Arial"/>
              <a:ea typeface="Arial"/>
              <a:cs typeface="Arial"/>
              <a:sym typeface="Arial"/>
            </a:endParaRPr>
          </a:p>
        </p:txBody>
      </p:sp>
      <p:sp>
        <p:nvSpPr>
          <p:cNvPr id="118" name="Google Shape;118;p6"/>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dirty="0"/>
              <a:t>30/06/2026</a:t>
            </a:r>
            <a:endParaRPr dirty="0"/>
          </a:p>
        </p:txBody>
      </p:sp>
      <p:sp>
        <p:nvSpPr>
          <p:cNvPr id="119" name="Google Shape;119;p6"/>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6</a:t>
            </a:fld>
            <a:endParaRPr/>
          </a:p>
        </p:txBody>
      </p:sp>
      <p:pic>
        <p:nvPicPr>
          <p:cNvPr id="120" name="Google Shape;120;p6"/>
          <p:cNvPicPr preferRelativeResize="0"/>
          <p:nvPr/>
        </p:nvPicPr>
        <p:blipFill>
          <a:blip r:embed="rId3">
            <a:alphaModFix/>
          </a:blip>
          <a:stretch>
            <a:fillRect/>
          </a:stretch>
        </p:blipFill>
        <p:spPr>
          <a:xfrm>
            <a:off x="8113898" y="1143000"/>
            <a:ext cx="3468500" cy="380552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7"/>
          <p:cNvSpPr txBox="1">
            <a:spLocks noGrp="1"/>
          </p:cNvSpPr>
          <p:nvPr>
            <p:ph type="title"/>
          </p:nvPr>
        </p:nvSpPr>
        <p:spPr>
          <a:xfrm>
            <a:off x="2013369" y="255476"/>
            <a:ext cx="8229600" cy="79726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sz="2800" b="1"/>
              <a:t>Applying this skill in practice</a:t>
            </a:r>
            <a:br>
              <a:rPr lang="en-GB" sz="2800"/>
            </a:br>
            <a:endParaRPr sz="2800" b="1"/>
          </a:p>
        </p:txBody>
      </p:sp>
      <p:sp>
        <p:nvSpPr>
          <p:cNvPr id="126" name="Google Shape;126;p7"/>
          <p:cNvSpPr txBox="1">
            <a:spLocks noGrp="1"/>
          </p:cNvSpPr>
          <p:nvPr>
            <p:ph type="body" idx="1"/>
          </p:nvPr>
        </p:nvSpPr>
        <p:spPr>
          <a:xfrm>
            <a:off x="1023525" y="1052725"/>
            <a:ext cx="4321200" cy="4968600"/>
          </a:xfrm>
          <a:prstGeom prst="rect">
            <a:avLst/>
          </a:prstGeom>
          <a:noFill/>
          <a:ln>
            <a:noFill/>
          </a:ln>
        </p:spPr>
        <p:txBody>
          <a:bodyPr spcFirstLastPara="1" wrap="square" lIns="91425" tIns="45700" rIns="91425" bIns="45700" anchor="t" anchorCtr="0">
            <a:noAutofit/>
          </a:bodyPr>
          <a:lstStyle/>
          <a:p>
            <a:pPr marL="457200" lvl="0" indent="-361950" algn="just" rtl="0">
              <a:lnSpc>
                <a:spcPct val="150000"/>
              </a:lnSpc>
              <a:spcBef>
                <a:spcPts val="0"/>
              </a:spcBef>
              <a:spcAft>
                <a:spcPts val="0"/>
              </a:spcAft>
              <a:buSzPts val="2100"/>
              <a:buChar char="●"/>
            </a:pPr>
            <a:r>
              <a:rPr lang="en-GB" sz="2100" dirty="0">
                <a:latin typeface="Arial"/>
                <a:ea typeface="Arial"/>
                <a:cs typeface="Arial"/>
                <a:sym typeface="Arial"/>
              </a:rPr>
              <a:t>Professional role: Assistant to the Care Manager in a residential home for elderly people.</a:t>
            </a:r>
            <a:endParaRPr sz="2100" dirty="0">
              <a:latin typeface="Arial"/>
              <a:ea typeface="Arial"/>
              <a:cs typeface="Arial"/>
              <a:sym typeface="Arial"/>
            </a:endParaRPr>
          </a:p>
          <a:p>
            <a:pPr marL="457200" lvl="0" indent="-361950" algn="just" rtl="0">
              <a:lnSpc>
                <a:spcPct val="150000"/>
              </a:lnSpc>
              <a:spcBef>
                <a:spcPts val="0"/>
              </a:spcBef>
              <a:spcAft>
                <a:spcPts val="0"/>
              </a:spcAft>
              <a:buSzPts val="2100"/>
              <a:buChar char="●"/>
            </a:pPr>
            <a:r>
              <a:rPr lang="en-GB" sz="2100" dirty="0">
                <a:latin typeface="Arial"/>
                <a:ea typeface="Arial"/>
                <a:cs typeface="Arial"/>
                <a:sym typeface="Arial"/>
              </a:rPr>
              <a:t>Problem: One of the elderly citizens gets sick. </a:t>
            </a:r>
            <a:endParaRPr sz="2100" dirty="0">
              <a:latin typeface="Arial"/>
              <a:ea typeface="Arial"/>
              <a:cs typeface="Arial"/>
              <a:sym typeface="Arial"/>
            </a:endParaRPr>
          </a:p>
          <a:p>
            <a:pPr marL="457200" lvl="0" indent="-361950" algn="just" rtl="0">
              <a:lnSpc>
                <a:spcPct val="150000"/>
              </a:lnSpc>
              <a:spcBef>
                <a:spcPts val="0"/>
              </a:spcBef>
              <a:spcAft>
                <a:spcPts val="0"/>
              </a:spcAft>
              <a:buSzPts val="2100"/>
              <a:buChar char="●"/>
            </a:pPr>
            <a:r>
              <a:rPr lang="en-GB" sz="2100" dirty="0">
                <a:latin typeface="Arial"/>
                <a:ea typeface="Arial"/>
                <a:cs typeface="Arial"/>
                <a:sym typeface="Arial"/>
              </a:rPr>
              <a:t>Report observations to the nurse in a timely fashion.</a:t>
            </a:r>
            <a:endParaRPr sz="3000" dirty="0"/>
          </a:p>
        </p:txBody>
      </p:sp>
      <p:sp>
        <p:nvSpPr>
          <p:cNvPr id="127" name="Google Shape;127;p7"/>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dirty="0"/>
              <a:t>30/06/2026</a:t>
            </a:r>
            <a:endParaRPr dirty="0"/>
          </a:p>
        </p:txBody>
      </p:sp>
      <p:sp>
        <p:nvSpPr>
          <p:cNvPr id="128" name="Google Shape;128;p7"/>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7</a:t>
            </a:fld>
            <a:endParaRPr/>
          </a:p>
        </p:txBody>
      </p:sp>
      <p:pic>
        <p:nvPicPr>
          <p:cNvPr id="129" name="Google Shape;129;p7"/>
          <p:cNvPicPr preferRelativeResize="0"/>
          <p:nvPr/>
        </p:nvPicPr>
        <p:blipFill>
          <a:blip r:embed="rId3">
            <a:alphaModFix/>
          </a:blip>
          <a:stretch>
            <a:fillRect/>
          </a:stretch>
        </p:blipFill>
        <p:spPr>
          <a:xfrm>
            <a:off x="6498850" y="1648211"/>
            <a:ext cx="5172075" cy="29527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type="title"/>
          </p:nvPr>
        </p:nvSpPr>
        <p:spPr>
          <a:xfrm>
            <a:off x="1613756" y="339726"/>
            <a:ext cx="8964488" cy="1217067"/>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sz="2800" b="1"/>
              <a:t>How does this skill support my future career?</a:t>
            </a:r>
            <a:br>
              <a:rPr lang="en-GB" sz="2800"/>
            </a:br>
            <a:endParaRPr sz="2800" b="1">
              <a:solidFill>
                <a:srgbClr val="FF0000"/>
              </a:solidFill>
            </a:endParaRPr>
          </a:p>
        </p:txBody>
      </p:sp>
      <p:sp>
        <p:nvSpPr>
          <p:cNvPr id="135" name="Google Shape;135;p8"/>
          <p:cNvSpPr txBox="1">
            <a:spLocks noGrp="1"/>
          </p:cNvSpPr>
          <p:nvPr>
            <p:ph type="body" idx="1"/>
          </p:nvPr>
        </p:nvSpPr>
        <p:spPr>
          <a:xfrm>
            <a:off x="522521" y="1448775"/>
            <a:ext cx="6398700" cy="3960600"/>
          </a:xfrm>
          <a:prstGeom prst="rect">
            <a:avLst/>
          </a:prstGeom>
          <a:noFill/>
          <a:ln>
            <a:noFill/>
          </a:ln>
        </p:spPr>
        <p:txBody>
          <a:bodyPr spcFirstLastPara="1" wrap="square" lIns="91425" tIns="45700" rIns="91425" bIns="45700" anchor="t" anchorCtr="0">
            <a:noAutofit/>
          </a:bodyPr>
          <a:lstStyle/>
          <a:p>
            <a:pPr marL="457200" lvl="0" indent="-368300" algn="just" rtl="0">
              <a:lnSpc>
                <a:spcPct val="150000"/>
              </a:lnSpc>
              <a:spcBef>
                <a:spcPts val="0"/>
              </a:spcBef>
              <a:spcAft>
                <a:spcPts val="0"/>
              </a:spcAft>
              <a:buSzPts val="2200"/>
              <a:buChar char="●"/>
            </a:pPr>
            <a:r>
              <a:rPr lang="en-GB" sz="2200" dirty="0">
                <a:latin typeface="Arial"/>
                <a:ea typeface="Arial"/>
                <a:cs typeface="Arial"/>
                <a:sym typeface="Arial"/>
              </a:rPr>
              <a:t>Improves employability in health and social care.</a:t>
            </a:r>
            <a:endParaRPr sz="2200" dirty="0">
              <a:latin typeface="Arial"/>
              <a:ea typeface="Arial"/>
              <a:cs typeface="Arial"/>
              <a:sym typeface="Arial"/>
            </a:endParaRPr>
          </a:p>
          <a:p>
            <a:pPr marL="457200" lvl="0" indent="-368300" algn="just" rtl="0">
              <a:lnSpc>
                <a:spcPct val="150000"/>
              </a:lnSpc>
              <a:spcBef>
                <a:spcPts val="0"/>
              </a:spcBef>
              <a:spcAft>
                <a:spcPts val="0"/>
              </a:spcAft>
              <a:buSzPts val="2200"/>
              <a:buChar char="●"/>
            </a:pPr>
            <a:r>
              <a:rPr lang="en-GB" sz="2200" dirty="0">
                <a:latin typeface="Arial"/>
                <a:ea typeface="Arial"/>
                <a:cs typeface="Arial"/>
                <a:sym typeface="Arial"/>
              </a:rPr>
              <a:t>Builds confidence when supporting patients (Reuter-Sandquist, </a:t>
            </a:r>
            <a:r>
              <a:rPr lang="en-GB" sz="2200" dirty="0" err="1">
                <a:latin typeface="Arial"/>
                <a:ea typeface="Arial"/>
                <a:cs typeface="Arial"/>
                <a:sym typeface="Arial"/>
              </a:rPr>
              <a:t>Ernstmeyer</a:t>
            </a:r>
            <a:r>
              <a:rPr lang="en-GB" sz="2200" dirty="0">
                <a:latin typeface="Arial"/>
                <a:ea typeface="Arial"/>
                <a:cs typeface="Arial"/>
                <a:sym typeface="Arial"/>
              </a:rPr>
              <a:t> and Christman, 2022).</a:t>
            </a:r>
            <a:endParaRPr sz="2200" dirty="0">
              <a:latin typeface="Arial"/>
              <a:ea typeface="Arial"/>
              <a:cs typeface="Arial"/>
              <a:sym typeface="Arial"/>
            </a:endParaRPr>
          </a:p>
          <a:p>
            <a:pPr marL="457200" lvl="0" indent="-368300" algn="just" rtl="0">
              <a:lnSpc>
                <a:spcPct val="150000"/>
              </a:lnSpc>
              <a:spcBef>
                <a:spcPts val="0"/>
              </a:spcBef>
              <a:spcAft>
                <a:spcPts val="0"/>
              </a:spcAft>
              <a:buSzPts val="2200"/>
              <a:buChar char="●"/>
            </a:pPr>
            <a:r>
              <a:rPr lang="en-GB" sz="2200" dirty="0">
                <a:latin typeface="Arial"/>
                <a:ea typeface="Arial"/>
                <a:cs typeface="Arial"/>
                <a:sym typeface="Arial"/>
              </a:rPr>
              <a:t>Recognises a need for ongoing professional development.</a:t>
            </a:r>
            <a:endParaRPr sz="2200" dirty="0">
              <a:latin typeface="Arial"/>
              <a:ea typeface="Arial"/>
              <a:cs typeface="Arial"/>
              <a:sym typeface="Arial"/>
            </a:endParaRPr>
          </a:p>
        </p:txBody>
      </p:sp>
      <p:sp>
        <p:nvSpPr>
          <p:cNvPr id="136" name="Google Shape;136;p8"/>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dirty="0"/>
              <a:t>30</a:t>
            </a:r>
            <a:r>
              <a:rPr lang="en-GB" dirty="0">
                <a:solidFill>
                  <a:srgbClr val="888888"/>
                </a:solidFill>
                <a:latin typeface="Open Sans"/>
                <a:ea typeface="Open Sans"/>
                <a:cs typeface="Open Sans"/>
                <a:sym typeface="Open Sans"/>
              </a:rPr>
              <a:t>/06/2026</a:t>
            </a:r>
            <a:endParaRPr dirty="0">
              <a:solidFill>
                <a:srgbClr val="888888"/>
              </a:solidFill>
              <a:latin typeface="Open Sans"/>
              <a:ea typeface="Open Sans"/>
              <a:cs typeface="Open Sans"/>
              <a:sym typeface="Open Sans"/>
            </a:endParaRPr>
          </a:p>
        </p:txBody>
      </p:sp>
      <p:sp>
        <p:nvSpPr>
          <p:cNvPr id="137" name="Google Shape;137;p8"/>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900"/>
              <a:buFont typeface="Arial"/>
              <a:buNone/>
            </a:pPr>
            <a:fld id="{00000000-1234-1234-1234-123412341234}" type="slidenum">
              <a:rPr lang="en-GB" sz="900">
                <a:solidFill>
                  <a:srgbClr val="898989"/>
                </a:solidFill>
                <a:latin typeface="Open Sans"/>
                <a:ea typeface="Open Sans"/>
                <a:cs typeface="Open Sans"/>
                <a:sym typeface="Open Sans"/>
              </a:rPr>
              <a:t>8</a:t>
            </a:fld>
            <a:endParaRPr sz="900">
              <a:solidFill>
                <a:srgbClr val="898989"/>
              </a:solidFill>
              <a:latin typeface="Open Sans"/>
              <a:ea typeface="Open Sans"/>
              <a:cs typeface="Open Sans"/>
              <a:sym typeface="Open Sans"/>
            </a:endParaRPr>
          </a:p>
        </p:txBody>
      </p:sp>
      <p:pic>
        <p:nvPicPr>
          <p:cNvPr id="138" name="Google Shape;138;p8"/>
          <p:cNvPicPr preferRelativeResize="0"/>
          <p:nvPr/>
        </p:nvPicPr>
        <p:blipFill>
          <a:blip r:embed="rId3">
            <a:alphaModFix/>
          </a:blip>
          <a:stretch>
            <a:fillRect/>
          </a:stretch>
        </p:blipFill>
        <p:spPr>
          <a:xfrm>
            <a:off x="7401126" y="1670676"/>
            <a:ext cx="4181275" cy="339800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9"/>
          <p:cNvSpPr txBox="1">
            <a:spLocks noGrp="1"/>
          </p:cNvSpPr>
          <p:nvPr>
            <p:ph type="title"/>
          </p:nvPr>
        </p:nvSpPr>
        <p:spPr>
          <a:xfrm>
            <a:off x="3009900" y="1028700"/>
            <a:ext cx="6172200" cy="85725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b="1"/>
              <a:t>Conclusion</a:t>
            </a:r>
            <a:endParaRPr b="1" i="1">
              <a:solidFill>
                <a:srgbClr val="FF0000"/>
              </a:solidFill>
            </a:endParaRPr>
          </a:p>
        </p:txBody>
      </p:sp>
      <p:sp>
        <p:nvSpPr>
          <p:cNvPr id="144" name="Google Shape;144;p9"/>
          <p:cNvSpPr txBox="1">
            <a:spLocks noGrp="1"/>
          </p:cNvSpPr>
          <p:nvPr>
            <p:ph type="body" idx="1"/>
          </p:nvPr>
        </p:nvSpPr>
        <p:spPr>
          <a:xfrm>
            <a:off x="3009900" y="2057401"/>
            <a:ext cx="6172200" cy="2937272"/>
          </a:xfrm>
          <a:prstGeom prst="rect">
            <a:avLst/>
          </a:prstGeom>
          <a:noFill/>
          <a:ln>
            <a:noFill/>
          </a:ln>
        </p:spPr>
        <p:txBody>
          <a:bodyPr spcFirstLastPara="1" wrap="square" lIns="91425" tIns="45700" rIns="91425" bIns="45700" anchor="t" anchorCtr="0">
            <a:noAutofit/>
          </a:bodyPr>
          <a:lstStyle/>
          <a:p>
            <a:pPr marL="457200" lvl="0" indent="-355600" algn="just" rtl="0">
              <a:lnSpc>
                <a:spcPct val="150000"/>
              </a:lnSpc>
              <a:spcBef>
                <a:spcPts val="0"/>
              </a:spcBef>
              <a:spcAft>
                <a:spcPts val="0"/>
              </a:spcAft>
              <a:buSzPts val="2000"/>
              <a:buChar char="●"/>
            </a:pPr>
            <a:r>
              <a:rPr lang="en-GB" sz="2000" dirty="0">
                <a:latin typeface="Arial"/>
                <a:ea typeface="Arial"/>
                <a:cs typeface="Arial"/>
                <a:sym typeface="Arial"/>
              </a:rPr>
              <a:t>Communication is an integral part of health and social work.</a:t>
            </a:r>
            <a:endParaRPr sz="2000" dirty="0">
              <a:latin typeface="Arial"/>
              <a:ea typeface="Arial"/>
              <a:cs typeface="Arial"/>
              <a:sym typeface="Arial"/>
            </a:endParaRPr>
          </a:p>
          <a:p>
            <a:pPr marL="457200" lvl="0" indent="-355600" algn="just" rtl="0">
              <a:lnSpc>
                <a:spcPct val="150000"/>
              </a:lnSpc>
              <a:spcBef>
                <a:spcPts val="0"/>
              </a:spcBef>
              <a:spcAft>
                <a:spcPts val="0"/>
              </a:spcAft>
              <a:buSzPts val="2000"/>
              <a:buChar char="●"/>
            </a:pPr>
            <a:r>
              <a:rPr lang="en-GB" sz="2000" dirty="0">
                <a:latin typeface="Arial"/>
                <a:ea typeface="Arial"/>
                <a:cs typeface="Arial"/>
                <a:sym typeface="Arial"/>
              </a:rPr>
              <a:t>It promotes safe and effective team working with patients.</a:t>
            </a:r>
            <a:endParaRPr sz="2000" dirty="0">
              <a:latin typeface="Arial"/>
              <a:ea typeface="Arial"/>
              <a:cs typeface="Arial"/>
              <a:sym typeface="Arial"/>
            </a:endParaRPr>
          </a:p>
          <a:p>
            <a:pPr marL="457200" lvl="0" indent="-355600" algn="just" rtl="0">
              <a:lnSpc>
                <a:spcPct val="150000"/>
              </a:lnSpc>
              <a:spcBef>
                <a:spcPts val="0"/>
              </a:spcBef>
              <a:spcAft>
                <a:spcPts val="0"/>
              </a:spcAft>
              <a:buSzPts val="2000"/>
              <a:buChar char="●"/>
            </a:pPr>
            <a:r>
              <a:rPr lang="en-GB" sz="2000" dirty="0">
                <a:latin typeface="Arial"/>
                <a:ea typeface="Arial"/>
                <a:cs typeface="Arial"/>
                <a:sym typeface="Arial"/>
              </a:rPr>
              <a:t>It will have a great impact in my future career.</a:t>
            </a:r>
            <a:endParaRPr sz="4100" dirty="0"/>
          </a:p>
        </p:txBody>
      </p:sp>
      <p:sp>
        <p:nvSpPr>
          <p:cNvPr id="145" name="Google Shape;145;p9"/>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dirty="0"/>
              <a:t>30</a:t>
            </a:r>
            <a:r>
              <a:rPr lang="en-GB" dirty="0">
                <a:solidFill>
                  <a:srgbClr val="888888"/>
                </a:solidFill>
                <a:latin typeface="Open Sans"/>
                <a:ea typeface="Open Sans"/>
                <a:cs typeface="Open Sans"/>
                <a:sym typeface="Open Sans"/>
              </a:rPr>
              <a:t>/06/2026</a:t>
            </a:r>
            <a:endParaRPr dirty="0">
              <a:solidFill>
                <a:srgbClr val="888888"/>
              </a:solidFill>
              <a:latin typeface="Open Sans"/>
              <a:ea typeface="Open Sans"/>
              <a:cs typeface="Open Sans"/>
              <a:sym typeface="Open Sans"/>
            </a:endParaRPr>
          </a:p>
        </p:txBody>
      </p:sp>
      <p:sp>
        <p:nvSpPr>
          <p:cNvPr id="146" name="Google Shape;146;p9"/>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900"/>
              <a:buFont typeface="Arial"/>
              <a:buNone/>
            </a:pPr>
            <a:fld id="{00000000-1234-1234-1234-123412341234}" type="slidenum">
              <a:rPr lang="en-GB" sz="900">
                <a:solidFill>
                  <a:srgbClr val="898989"/>
                </a:solidFill>
                <a:latin typeface="Open Sans"/>
                <a:ea typeface="Open Sans"/>
                <a:cs typeface="Open Sans"/>
                <a:sym typeface="Open Sans"/>
              </a:rPr>
              <a:t>9</a:t>
            </a:fld>
            <a:endParaRPr sz="900">
              <a:solidFill>
                <a:srgbClr val="898989"/>
              </a:solidFill>
              <a:latin typeface="Open Sans"/>
              <a:ea typeface="Open Sans"/>
              <a:cs typeface="Open Sans"/>
              <a:sym typeface="Open San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10"/>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b="1" dirty="0">
                <a:solidFill>
                  <a:srgbClr val="000000"/>
                </a:solidFill>
              </a:rPr>
              <a:t>References List</a:t>
            </a:r>
            <a:endParaRPr dirty="0">
              <a:solidFill>
                <a:srgbClr val="FF0000"/>
              </a:solidFill>
            </a:endParaRPr>
          </a:p>
        </p:txBody>
      </p:sp>
      <p:sp>
        <p:nvSpPr>
          <p:cNvPr id="152" name="Google Shape;152;p10"/>
          <p:cNvSpPr txBox="1">
            <a:spLocks noGrp="1"/>
          </p:cNvSpPr>
          <p:nvPr>
            <p:ph type="body" idx="1"/>
          </p:nvPr>
        </p:nvSpPr>
        <p:spPr>
          <a:xfrm>
            <a:off x="3106200" y="1417652"/>
            <a:ext cx="6172200" cy="1416900"/>
          </a:xfrm>
          <a:prstGeom prst="rect">
            <a:avLst/>
          </a:prstGeom>
          <a:noFill/>
          <a:ln>
            <a:noFill/>
          </a:ln>
        </p:spPr>
        <p:txBody>
          <a:bodyPr spcFirstLastPara="1" wrap="square" lIns="91425" tIns="45700" rIns="91425" bIns="45700"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100" dirty="0" err="1">
                <a:latin typeface="Arial"/>
                <a:ea typeface="Arial"/>
                <a:cs typeface="Arial"/>
                <a:sym typeface="Arial"/>
              </a:rPr>
              <a:t>Fatimayin</a:t>
            </a:r>
            <a:r>
              <a:rPr lang="en-GB" sz="1100" dirty="0">
                <a:latin typeface="Arial"/>
                <a:ea typeface="Arial"/>
                <a:cs typeface="Arial"/>
                <a:sym typeface="Arial"/>
              </a:rPr>
              <a:t>, F.F. (2023). </a:t>
            </a:r>
            <a:r>
              <a:rPr lang="en-GB" sz="1100" i="1" dirty="0">
                <a:latin typeface="Arial"/>
                <a:ea typeface="Arial"/>
                <a:cs typeface="Arial"/>
                <a:sym typeface="Arial"/>
              </a:rPr>
              <a:t>What is Communication?</a:t>
            </a:r>
            <a:r>
              <a:rPr lang="en-GB" sz="1100" dirty="0">
                <a:latin typeface="Arial"/>
                <a:ea typeface="Arial"/>
                <a:cs typeface="Arial"/>
                <a:sym typeface="Arial"/>
              </a:rPr>
              <a:t> [online] ResearchGate. Available at: https://www.researchgate.net/publication/337649561_What_is_Communication [Accessed 29 Jun. 2026].</a:t>
            </a:r>
            <a:endParaRPr sz="1100" dirty="0">
              <a:latin typeface="Arial"/>
              <a:ea typeface="Arial"/>
              <a:cs typeface="Arial"/>
              <a:sym typeface="Arial"/>
            </a:endParaRPr>
          </a:p>
          <a:p>
            <a:pPr marL="0" lvl="0" indent="0" algn="just" rtl="0">
              <a:lnSpc>
                <a:spcPct val="150000"/>
              </a:lnSpc>
              <a:spcBef>
                <a:spcPts val="1200"/>
              </a:spcBef>
              <a:spcAft>
                <a:spcPts val="0"/>
              </a:spcAft>
              <a:buClr>
                <a:schemeClr val="dk1"/>
              </a:buClr>
              <a:buSzPts val="1100"/>
              <a:buFont typeface="Arial"/>
              <a:buNone/>
            </a:pPr>
            <a:r>
              <a:rPr lang="en-GB" sz="1100" dirty="0">
                <a:latin typeface="Arial"/>
                <a:ea typeface="Arial"/>
                <a:cs typeface="Arial"/>
                <a:sym typeface="Arial"/>
              </a:rPr>
              <a:t>Fernández, M.C.M., Martín, S.C., Presa, C.L., Martínez, E.F., Gomes, L. and Sanchez, P.M. (2022). SBAR method for improving well-being in the internal medicine unit: Quasi-Experimental research. </a:t>
            </a:r>
            <a:r>
              <a:rPr lang="en-GB" sz="1100" i="1" dirty="0">
                <a:latin typeface="Arial"/>
                <a:ea typeface="Arial"/>
                <a:cs typeface="Arial"/>
                <a:sym typeface="Arial"/>
              </a:rPr>
              <a:t>International Journal of Environmental Research and Public Health</a:t>
            </a:r>
            <a:r>
              <a:rPr lang="en-GB" sz="1100" dirty="0">
                <a:latin typeface="Arial"/>
                <a:ea typeface="Arial"/>
                <a:cs typeface="Arial"/>
                <a:sym typeface="Arial"/>
              </a:rPr>
              <a:t>, [online] 19(24), pp.1–13. Available at: https://www.mdpi.com/1660-4601/19/24/16813 [Accessed 29 Jun. 2026].</a:t>
            </a:r>
            <a:endParaRPr sz="1100" dirty="0">
              <a:latin typeface="Arial"/>
              <a:ea typeface="Arial"/>
              <a:cs typeface="Arial"/>
              <a:sym typeface="Arial"/>
            </a:endParaRPr>
          </a:p>
          <a:p>
            <a:pPr marL="0" lvl="0" indent="0" algn="just" rtl="0">
              <a:lnSpc>
                <a:spcPct val="150000"/>
              </a:lnSpc>
              <a:spcBef>
                <a:spcPts val="1200"/>
              </a:spcBef>
              <a:spcAft>
                <a:spcPts val="0"/>
              </a:spcAft>
              <a:buClr>
                <a:schemeClr val="dk1"/>
              </a:buClr>
              <a:buSzPts val="1100"/>
              <a:buFont typeface="Arial"/>
              <a:buNone/>
            </a:pPr>
            <a:r>
              <a:rPr lang="en-GB" sz="1100" dirty="0">
                <a:latin typeface="Arial"/>
                <a:ea typeface="Arial"/>
                <a:cs typeface="Arial"/>
                <a:sym typeface="Arial"/>
              </a:rPr>
              <a:t>Medline Plus (2023). </a:t>
            </a:r>
            <a:r>
              <a:rPr lang="en-GB" sz="1100" i="1" dirty="0">
                <a:latin typeface="Arial"/>
                <a:ea typeface="Arial"/>
                <a:cs typeface="Arial"/>
                <a:sym typeface="Arial"/>
              </a:rPr>
              <a:t>Communicating with Patients : MedlinePlus Medical </a:t>
            </a:r>
            <a:r>
              <a:rPr lang="en-GB" sz="1100" i="1" dirty="0" err="1">
                <a:latin typeface="Arial"/>
                <a:ea typeface="Arial"/>
                <a:cs typeface="Arial"/>
                <a:sym typeface="Arial"/>
              </a:rPr>
              <a:t>Encyclopedia</a:t>
            </a:r>
            <a:r>
              <a:rPr lang="en-GB" sz="1100" dirty="0">
                <a:latin typeface="Arial"/>
                <a:ea typeface="Arial"/>
                <a:cs typeface="Arial"/>
                <a:sym typeface="Arial"/>
              </a:rPr>
              <a:t>. [online] Medlineplus.gov. Available at: https://medlineplus.gov/ency/patientinstructions/000456.htm [Accessed 30 Jun. 2026].</a:t>
            </a:r>
            <a:endParaRPr sz="1100" dirty="0">
              <a:latin typeface="Arial"/>
              <a:ea typeface="Arial"/>
              <a:cs typeface="Arial"/>
              <a:sym typeface="Arial"/>
            </a:endParaRPr>
          </a:p>
          <a:p>
            <a:pPr marL="0" lvl="0" indent="0" algn="just" rtl="0">
              <a:lnSpc>
                <a:spcPct val="150000"/>
              </a:lnSpc>
              <a:spcBef>
                <a:spcPts val="1200"/>
              </a:spcBef>
              <a:spcAft>
                <a:spcPts val="0"/>
              </a:spcAft>
              <a:buClr>
                <a:schemeClr val="dk1"/>
              </a:buClr>
              <a:buSzPts val="1100"/>
              <a:buFont typeface="Arial"/>
              <a:buNone/>
            </a:pPr>
            <a:r>
              <a:rPr lang="en-GB" sz="1100" dirty="0">
                <a:latin typeface="Arial"/>
                <a:ea typeface="Arial"/>
                <a:cs typeface="Arial"/>
                <a:sym typeface="Arial"/>
              </a:rPr>
              <a:t>Reuter-Sandquist, M., </a:t>
            </a:r>
            <a:r>
              <a:rPr lang="en-GB" sz="1100" dirty="0" err="1">
                <a:latin typeface="Arial"/>
                <a:ea typeface="Arial"/>
                <a:cs typeface="Arial"/>
                <a:sym typeface="Arial"/>
              </a:rPr>
              <a:t>Ernstmeyer</a:t>
            </a:r>
            <a:r>
              <a:rPr lang="en-GB" sz="1100" dirty="0">
                <a:latin typeface="Arial"/>
                <a:ea typeface="Arial"/>
                <a:cs typeface="Arial"/>
                <a:sym typeface="Arial"/>
              </a:rPr>
              <a:t>, K. and Christman, E. (2022). </a:t>
            </a:r>
            <a:r>
              <a:rPr lang="en-GB" sz="1100" i="1" dirty="0">
                <a:latin typeface="Arial"/>
                <a:ea typeface="Arial"/>
                <a:cs typeface="Arial"/>
                <a:sym typeface="Arial"/>
              </a:rPr>
              <a:t>Chapter 1: Communicate Professionally Within a Health Care Setting</a:t>
            </a:r>
            <a:r>
              <a:rPr lang="en-GB" sz="1100" dirty="0">
                <a:latin typeface="Arial"/>
                <a:ea typeface="Arial"/>
                <a:cs typeface="Arial"/>
                <a:sym typeface="Arial"/>
              </a:rPr>
              <a:t>. [online] www.ncbi.nlm.nih.gov. Available at: https://www.ncbi.nlm.nih.gov/books/NBK599382/ [Accessed 30 Jun. 2026].</a:t>
            </a:r>
            <a:endParaRPr sz="1100" dirty="0">
              <a:latin typeface="Arial"/>
              <a:ea typeface="Arial"/>
              <a:cs typeface="Arial"/>
              <a:sym typeface="Arial"/>
            </a:endParaRPr>
          </a:p>
          <a:p>
            <a:pPr marL="0" lvl="0" indent="0" algn="just" rtl="0">
              <a:lnSpc>
                <a:spcPct val="150000"/>
              </a:lnSpc>
              <a:spcBef>
                <a:spcPts val="1200"/>
              </a:spcBef>
              <a:spcAft>
                <a:spcPts val="0"/>
              </a:spcAft>
              <a:buClr>
                <a:schemeClr val="dk1"/>
              </a:buClr>
              <a:buSzPts val="1100"/>
              <a:buFont typeface="Arial"/>
              <a:buNone/>
            </a:pPr>
            <a:r>
              <a:rPr lang="en-GB" sz="1100" dirty="0" err="1">
                <a:latin typeface="Arial"/>
                <a:ea typeface="Arial"/>
                <a:cs typeface="Arial"/>
                <a:sym typeface="Arial"/>
              </a:rPr>
              <a:t>Sharkiya</a:t>
            </a:r>
            <a:r>
              <a:rPr lang="en-GB" sz="1100" dirty="0">
                <a:latin typeface="Arial"/>
                <a:ea typeface="Arial"/>
                <a:cs typeface="Arial"/>
                <a:sym typeface="Arial"/>
              </a:rPr>
              <a:t>, S.H. (2023). Quality communication can improve patient-centred health outcomes among older patients: A rapid review. </a:t>
            </a:r>
            <a:r>
              <a:rPr lang="en-GB" sz="1100" i="1" dirty="0">
                <a:latin typeface="Arial"/>
                <a:ea typeface="Arial"/>
                <a:cs typeface="Arial"/>
                <a:sym typeface="Arial"/>
              </a:rPr>
              <a:t>BMC Health Services Research</a:t>
            </a:r>
            <a:r>
              <a:rPr lang="en-GB" sz="1100" dirty="0">
                <a:latin typeface="Arial"/>
                <a:ea typeface="Arial"/>
                <a:cs typeface="Arial"/>
                <a:sym typeface="Arial"/>
              </a:rPr>
              <a:t>, [online] 23(1), pp.1–14. Available at: https://bmchealthservres.biomedcentral.com/articles/10.1186/s12913-023-09869-8 [Accessed 30 Jun. 2026].</a:t>
            </a:r>
            <a:endParaRPr sz="1100" dirty="0">
              <a:latin typeface="Arial"/>
              <a:ea typeface="Arial"/>
              <a:cs typeface="Arial"/>
              <a:sym typeface="Arial"/>
            </a:endParaRPr>
          </a:p>
          <a:p>
            <a:pPr marL="0" lvl="0" indent="0" algn="ctr" rtl="0">
              <a:spcBef>
                <a:spcPts val="1200"/>
              </a:spcBef>
              <a:spcAft>
                <a:spcPts val="0"/>
              </a:spcAft>
              <a:buClr>
                <a:schemeClr val="dk1"/>
              </a:buClr>
              <a:buSzPts val="3200"/>
              <a:buNone/>
            </a:pPr>
            <a:endParaRPr dirty="0"/>
          </a:p>
        </p:txBody>
      </p:sp>
      <p:sp>
        <p:nvSpPr>
          <p:cNvPr id="153" name="Google Shape;153;p10"/>
          <p:cNvSpPr txBox="1">
            <a:spLocks noGrp="1"/>
          </p:cNvSpPr>
          <p:nvPr>
            <p:ph type="dt" idx="10"/>
          </p:nvPr>
        </p:nvSpPr>
        <p:spPr>
          <a:xfrm>
            <a:off x="334433" y="6524626"/>
            <a:ext cx="1295400" cy="2190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dirty="0"/>
              <a:t>30</a:t>
            </a:r>
            <a:r>
              <a:rPr lang="en-GB" dirty="0">
                <a:solidFill>
                  <a:srgbClr val="888888"/>
                </a:solidFill>
                <a:latin typeface="Open Sans"/>
                <a:ea typeface="Open Sans"/>
                <a:cs typeface="Open Sans"/>
                <a:sym typeface="Open Sans"/>
              </a:rPr>
              <a:t>/06/2026</a:t>
            </a:r>
            <a:endParaRPr dirty="0">
              <a:solidFill>
                <a:srgbClr val="888888"/>
              </a:solidFill>
              <a:latin typeface="Open Sans"/>
              <a:ea typeface="Open Sans"/>
              <a:cs typeface="Open Sans"/>
              <a:sym typeface="Open Sans"/>
            </a:endParaRPr>
          </a:p>
        </p:txBody>
      </p:sp>
      <p:sp>
        <p:nvSpPr>
          <p:cNvPr id="154" name="Google Shape;154;p10"/>
          <p:cNvSpPr txBox="1">
            <a:spLocks noGrp="1"/>
          </p:cNvSpPr>
          <p:nvPr>
            <p:ph type="sldNum" idx="12"/>
          </p:nvPr>
        </p:nvSpPr>
        <p:spPr>
          <a:xfrm>
            <a:off x="10608733" y="6381751"/>
            <a:ext cx="973667" cy="3397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rgbClr val="898989"/>
              </a:buClr>
              <a:buSzPts val="900"/>
              <a:buFont typeface="Arial"/>
              <a:buNone/>
            </a:pPr>
            <a:fld id="{00000000-1234-1234-1234-123412341234}" type="slidenum">
              <a:rPr lang="en-GB" sz="900">
                <a:solidFill>
                  <a:srgbClr val="898989"/>
                </a:solidFill>
                <a:latin typeface="Open Sans"/>
                <a:ea typeface="Open Sans"/>
                <a:cs typeface="Open Sans"/>
                <a:sym typeface="Open Sans"/>
              </a:rPr>
              <a:t>10</a:t>
            </a:fld>
            <a:endParaRPr sz="900">
              <a:solidFill>
                <a:srgbClr val="898989"/>
              </a:solidFill>
              <a:latin typeface="Open Sans"/>
              <a:ea typeface="Open Sans"/>
              <a:cs typeface="Open Sans"/>
              <a:sym typeface="Open Sans"/>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rgbClr val="000000"/>
      </a:dk1>
      <a:lt1>
        <a:srgbClr val="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TotalTime>
  <Words>1301</Words>
  <Application>Microsoft Office PowerPoint</Application>
  <PresentationFormat>Widescreen</PresentationFormat>
  <Paragraphs>69</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Open Sans</vt:lpstr>
      <vt:lpstr>Arial</vt:lpstr>
      <vt:lpstr>20140311PresentationUWTSDTemplate</vt:lpstr>
      <vt:lpstr>PowerPoint Presentation</vt:lpstr>
      <vt:lpstr>Acknowledge use of AI</vt:lpstr>
      <vt:lpstr>Introduction</vt:lpstr>
      <vt:lpstr>What is your chosen skill? </vt:lpstr>
      <vt:lpstr>Importance of communication in professional practice</vt:lpstr>
      <vt:lpstr>Model or framework linked to your chosen skill</vt:lpstr>
      <vt:lpstr>Applying this skill in practice </vt:lpstr>
      <vt:lpstr>How does this skill support my future career? </vt:lpstr>
      <vt:lpstr>Conclusion</vt:lpstr>
      <vt:lpstr>References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Md Ashraful Mokhlook Talukdar (2441949)</cp:lastModifiedBy>
  <cp:revision>1</cp:revision>
  <dcterms:created xsi:type="dcterms:W3CDTF">2025-02-21T18:28:54Z</dcterms:created>
  <dcterms:modified xsi:type="dcterms:W3CDTF">2026-07-13T09:37:16Z</dcterms:modified>
</cp:coreProperties>
</file>