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60" r:id="rId4"/>
    <p:sldId id="258" r:id="rId5"/>
    <p:sldId id="265" r:id="rId6"/>
    <p:sldId id="278" r:id="rId7"/>
    <p:sldId id="279" r:id="rId8"/>
    <p:sldId id="280" r:id="rId9"/>
    <p:sldId id="281" r:id="rId10"/>
    <p:sldId id="282" r:id="rId11"/>
    <p:sldId id="283" r:id="rId12"/>
    <p:sldId id="286" r:id="rId13"/>
  </p:sldIdLst>
  <p:sldSz cx="9144000" cy="6858000" type="screen4x3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85A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934" autoAdjust="0"/>
  </p:normalViewPr>
  <p:slideViewPr>
    <p:cSldViewPr snapToGrid="0" snapToObjects="1">
      <p:cViewPr>
        <p:scale>
          <a:sx n="99" d="100"/>
          <a:sy n="99" d="100"/>
        </p:scale>
        <p:origin x="-984" y="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4AE58D7-4C02-46C2-8CAF-EB2E26D1C8FB}" type="datetimeFigureOut">
              <a:rPr lang="en-US"/>
              <a:pPr>
                <a:defRPr/>
              </a:pPr>
              <a:t>2/15/2015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92E87785-5488-4981-8498-FA6718AE6CB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18435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0098F86-358B-4A61-BB31-668F1FE35868}" type="slidenum">
              <a:rPr 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28675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769D895-1A67-475E-8E4F-401860749CAB}" type="slidenum">
              <a:rPr 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B1FA41-61B1-4BD9-B68B-EFBA77AAC1F3}" type="datetimeFigureOut">
              <a:rPr lang="en-US"/>
              <a:pPr>
                <a:defRPr/>
              </a:pPr>
              <a:t>2/15/2015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70461-D10E-4783-A987-EDB2DBC122F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2D958D-CC07-42A8-8EA1-83A46C972813}" type="datetimeFigureOut">
              <a:rPr lang="en-US"/>
              <a:pPr>
                <a:defRPr/>
              </a:pPr>
              <a:t>2/15/2015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265F12-49FF-4A4F-8219-F69EFDD4BDB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DBA82-D26E-44BF-9A09-984027DCE035}" type="datetimeFigureOut">
              <a:rPr lang="en-US"/>
              <a:pPr>
                <a:defRPr/>
              </a:pPr>
              <a:t>2/15/2015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587525-9701-4F92-901C-518FEB10ED8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51B56A-989C-4884-94F6-614861AA0B57}" type="datetimeFigureOut">
              <a:rPr lang="en-US"/>
              <a:pPr>
                <a:defRPr/>
              </a:pPr>
              <a:t>2/15/2015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44250F-2BBF-4188-8959-FE8B0A2CE7A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A6A271-9958-4A0D-A2AA-424513B81B92}" type="datetimeFigureOut">
              <a:rPr lang="en-US"/>
              <a:pPr>
                <a:defRPr/>
              </a:pPr>
              <a:t>2/15/2015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D12B36-A0DE-4CBC-80DB-33519A9FD5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ED5067-9B27-473A-90EE-1B7EC279EF61}" type="datetimeFigureOut">
              <a:rPr lang="en-US"/>
              <a:pPr>
                <a:defRPr/>
              </a:pPr>
              <a:t>2/15/2015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AC7080-9CDB-4B93-B7A9-0673858464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6CF7ED-1E04-4BAC-981D-782ECC74FBDA}" type="datetimeFigureOut">
              <a:rPr lang="en-US"/>
              <a:pPr>
                <a:defRPr/>
              </a:pPr>
              <a:t>2/15/2015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48FA2-0FA6-49DC-B035-C0482CABF57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49A54-C357-4BE5-84DC-77A52B98BDD7}" type="datetimeFigureOut">
              <a:rPr lang="en-US"/>
              <a:pPr>
                <a:defRPr/>
              </a:pPr>
              <a:t>2/15/2015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B5C078-E6C3-4134-B155-F4D1B23561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 smtClean="0"/>
              <a:t>Drag picture to placeholder or click icon to add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A4208F-E3F2-4ABF-B41F-E06471E0145F}" type="datetimeFigureOut">
              <a:rPr lang="en-US"/>
              <a:pPr>
                <a:defRPr/>
              </a:pPr>
              <a:t>2/15/2015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363BE9-E54A-4307-833F-A93EA0F62CE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3F4F43-4A7F-480C-8010-41F47CFDC064}" type="datetimeFigureOut">
              <a:rPr lang="en-US"/>
              <a:pPr>
                <a:defRPr/>
              </a:pPr>
              <a:t>2/15/2015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BBD90F-BC3D-4177-8E1B-A04E47CE241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C780CD-E56A-4284-9E3F-3E7F6F75979D}" type="datetimeFigureOut">
              <a:rPr lang="en-US"/>
              <a:pPr>
                <a:defRPr/>
              </a:pPr>
              <a:t>2/15/2015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63734-20E6-43AC-A3E4-D03B9CF9916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  <a:endParaRPr 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76BF50A-F8DD-4037-830A-2C02E61A625F}" type="datetimeFigureOut">
              <a:rPr lang="en-US"/>
              <a:pPr>
                <a:defRPr/>
              </a:pPr>
              <a:t>2/15/2015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B31CA5E-AC49-4D30-85B2-431F6248A12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ctrTitle"/>
          </p:nvPr>
        </p:nvSpPr>
        <p:spPr>
          <a:xfrm>
            <a:off x="685800" y="3519488"/>
            <a:ext cx="7772400" cy="1470025"/>
          </a:xfrm>
        </p:spPr>
        <p:txBody>
          <a:bodyPr/>
          <a:lstStyle/>
          <a:p>
            <a:pPr algn="l" eaLnBrk="1" hangingPunct="1"/>
            <a:endParaRPr lang="en-US" dirty="0" smtClean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989513"/>
            <a:ext cx="6400800" cy="17526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dirty="0" smtClean="0"/>
              <a:t>Reading for a degree</a:t>
            </a:r>
            <a:endParaRPr lang="en-US" dirty="0"/>
          </a:p>
        </p:txBody>
      </p:sp>
      <p:pic>
        <p:nvPicPr>
          <p:cNvPr id="14339" name="Picture 5" descr="scholar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14900" y="1701800"/>
            <a:ext cx="3952875" cy="464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>
                <a:solidFill>
                  <a:srgbClr val="FFFFFF"/>
                </a:solidFill>
              </a:rPr>
              <a:t>Reading for a degree</a:t>
            </a:r>
          </a:p>
        </p:txBody>
      </p:sp>
      <p:sp>
        <p:nvSpPr>
          <p:cNvPr id="1536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3000" dirty="0" smtClean="0"/>
              <a:t>Information and Knowledge– what is it?</a:t>
            </a:r>
          </a:p>
          <a:p>
            <a:pPr eaLnBrk="1" hangingPunct="1">
              <a:lnSpc>
                <a:spcPct val="80000"/>
              </a:lnSpc>
            </a:pPr>
            <a:r>
              <a:rPr lang="en-US" sz="3000" dirty="0" smtClean="0"/>
              <a:t>What information?</a:t>
            </a:r>
          </a:p>
          <a:p>
            <a:pPr eaLnBrk="1" hangingPunct="1">
              <a:lnSpc>
                <a:spcPct val="80000"/>
              </a:lnSpc>
            </a:pPr>
            <a:r>
              <a:rPr lang="en-US" sz="3000" dirty="0" smtClean="0"/>
              <a:t>Reading lists</a:t>
            </a:r>
          </a:p>
          <a:p>
            <a:pPr eaLnBrk="1" hangingPunct="1">
              <a:lnSpc>
                <a:spcPct val="80000"/>
              </a:lnSpc>
            </a:pPr>
            <a:r>
              <a:rPr lang="en-US" sz="3000" dirty="0" smtClean="0"/>
              <a:t>Awareness of its worth</a:t>
            </a:r>
          </a:p>
          <a:p>
            <a:pPr eaLnBrk="1" hangingPunct="1">
              <a:lnSpc>
                <a:spcPct val="80000"/>
              </a:lnSpc>
            </a:pPr>
            <a:r>
              <a:rPr lang="en-US" sz="3000" dirty="0" smtClean="0"/>
              <a:t>Learning – what is it?</a:t>
            </a:r>
          </a:p>
          <a:p>
            <a:pPr eaLnBrk="1" hangingPunct="1">
              <a:lnSpc>
                <a:spcPct val="80000"/>
              </a:lnSpc>
            </a:pPr>
            <a:r>
              <a:rPr lang="en-US" sz="3000" dirty="0" smtClean="0"/>
              <a:t>Thinking critically</a:t>
            </a:r>
          </a:p>
          <a:p>
            <a:pPr eaLnBrk="1" hangingPunct="1">
              <a:lnSpc>
                <a:spcPct val="80000"/>
              </a:lnSpc>
            </a:pPr>
            <a:r>
              <a:rPr lang="en-US" sz="3000" dirty="0" smtClean="0"/>
              <a:t>Taking notes from text </a:t>
            </a:r>
          </a:p>
        </p:txBody>
      </p:sp>
      <p:pic>
        <p:nvPicPr>
          <p:cNvPr id="15363" name="Picture 6" descr="new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13438" y="2500313"/>
            <a:ext cx="247650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Reading for a degree</a:t>
            </a:r>
          </a:p>
        </p:txBody>
      </p:sp>
      <p:sp>
        <p:nvSpPr>
          <p:cNvPr id="16386" name="Content Placeholder 1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Explore knowledge and information</a:t>
            </a:r>
          </a:p>
          <a:p>
            <a:pPr eaLnBrk="1" hangingPunct="1"/>
            <a:r>
              <a:rPr lang="en-US" dirty="0" smtClean="0"/>
              <a:t>Read </a:t>
            </a:r>
            <a:r>
              <a:rPr lang="en-US" dirty="0" smtClean="0"/>
              <a:t>widely </a:t>
            </a:r>
            <a:r>
              <a:rPr lang="en-US" dirty="0" smtClean="0"/>
              <a:t>around the subject</a:t>
            </a:r>
          </a:p>
          <a:p>
            <a:pPr eaLnBrk="1" hangingPunct="1"/>
            <a:endParaRPr lang="en-US" dirty="0" smtClean="0"/>
          </a:p>
        </p:txBody>
      </p:sp>
      <p:pic>
        <p:nvPicPr>
          <p:cNvPr id="30722" name="Picture 2" descr="http://media.bloomsbury.com/rep/f/978056717557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94922" y="2349747"/>
            <a:ext cx="2242686" cy="35182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Knowledge – what is it?</a:t>
            </a:r>
          </a:p>
        </p:txBody>
      </p:sp>
      <p:sp>
        <p:nvSpPr>
          <p:cNvPr id="1741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Stored material ideas on </a:t>
            </a:r>
            <a:r>
              <a:rPr lang="en-US" dirty="0" smtClean="0"/>
              <a:t>the Bible and on Theology that </a:t>
            </a:r>
            <a:r>
              <a:rPr lang="en-US" dirty="0" smtClean="0"/>
              <a:t>can educate you</a:t>
            </a:r>
          </a:p>
          <a:p>
            <a:pPr lvl="1" eaLnBrk="1" hangingPunct="1"/>
            <a:r>
              <a:rPr lang="en-US" dirty="0" smtClean="0"/>
              <a:t>Books, journals, periodicals, newspapers, films </a:t>
            </a:r>
          </a:p>
          <a:p>
            <a:pPr eaLnBrk="1" hangingPunct="1"/>
            <a:r>
              <a:rPr lang="en-US" dirty="0" smtClean="0"/>
              <a:t>BUT you need to be able to understand, think, evaluate and link this knowledge and information.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Higher order thinking</a:t>
            </a:r>
          </a:p>
        </p:txBody>
      </p:sp>
      <p:sp>
        <p:nvSpPr>
          <p:cNvPr id="1945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smtClean="0"/>
          </a:p>
        </p:txBody>
      </p:sp>
      <p:pic>
        <p:nvPicPr>
          <p:cNvPr id="19459" name="Picture 8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60450" y="1506538"/>
            <a:ext cx="7046913" cy="4773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Thinking critically</a:t>
            </a:r>
          </a:p>
        </p:txBody>
      </p:sp>
      <p:sp>
        <p:nvSpPr>
          <p:cNvPr id="20482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Critical thinking evaluates info</a:t>
            </a:r>
          </a:p>
          <a:p>
            <a:pPr eaLnBrk="1" hangingPunct="1"/>
            <a:r>
              <a:rPr lang="en-US" smtClean="0"/>
              <a:t>It asks questions like:</a:t>
            </a:r>
          </a:p>
          <a:p>
            <a:pPr lvl="1" eaLnBrk="1" hangingPunct="1"/>
            <a:r>
              <a:rPr lang="en-US" smtClean="0">
                <a:solidFill>
                  <a:srgbClr val="FFFF00"/>
                </a:solidFill>
              </a:rPr>
              <a:t>Who said this? When? Why?</a:t>
            </a:r>
          </a:p>
          <a:p>
            <a:pPr lvl="1" eaLnBrk="1" hangingPunct="1"/>
            <a:r>
              <a:rPr lang="en-US" smtClean="0">
                <a:solidFill>
                  <a:srgbClr val="FFFF00"/>
                </a:solidFill>
              </a:rPr>
              <a:t>Is this line of thought logical?</a:t>
            </a:r>
          </a:p>
          <a:p>
            <a:pPr lvl="1" eaLnBrk="1" hangingPunct="1"/>
            <a:r>
              <a:rPr lang="en-US" smtClean="0">
                <a:solidFill>
                  <a:srgbClr val="FFFF00"/>
                </a:solidFill>
              </a:rPr>
              <a:t>Does this idea have consequences or effects?</a:t>
            </a:r>
          </a:p>
          <a:p>
            <a:pPr lvl="1" eaLnBrk="1" hangingPunct="1"/>
            <a:r>
              <a:rPr lang="en-US" smtClean="0">
                <a:solidFill>
                  <a:srgbClr val="FFFF00"/>
                </a:solidFill>
              </a:rPr>
              <a:t>How has this idea been presented?</a:t>
            </a:r>
          </a:p>
          <a:p>
            <a:pPr lvl="1" eaLnBrk="1" hangingPunct="1"/>
            <a:r>
              <a:rPr lang="en-US" smtClean="0">
                <a:solidFill>
                  <a:srgbClr val="FFFF00"/>
                </a:solidFill>
              </a:rPr>
              <a:t>Has anyone challenged this idea? If so, how? When?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>
                <a:solidFill>
                  <a:srgbClr val="FFFF00"/>
                </a:solidFill>
              </a:rPr>
              <a:t>Who said this? When and why?</a:t>
            </a:r>
          </a:p>
        </p:txBody>
      </p:sp>
      <p:sp>
        <p:nvSpPr>
          <p:cNvPr id="2150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mtClean="0"/>
              <a:t>Author’s credentials – academic, politician, loon?</a:t>
            </a:r>
          </a:p>
          <a:p>
            <a:pPr eaLnBrk="1" hangingPunct="1">
              <a:lnSpc>
                <a:spcPct val="90000"/>
              </a:lnSpc>
            </a:pPr>
            <a:r>
              <a:rPr lang="en-US" smtClean="0"/>
              <a:t>Did they do the research? Or is the data based on other’s findings?</a:t>
            </a:r>
          </a:p>
          <a:p>
            <a:pPr eaLnBrk="1" hangingPunct="1">
              <a:lnSpc>
                <a:spcPct val="90000"/>
              </a:lnSpc>
            </a:pPr>
            <a:r>
              <a:rPr lang="en-US" smtClean="0"/>
              <a:t>When did the research occur? </a:t>
            </a:r>
          </a:p>
          <a:p>
            <a:pPr eaLnBrk="1" hangingPunct="1">
              <a:lnSpc>
                <a:spcPct val="90000"/>
              </a:lnSpc>
            </a:pPr>
            <a:r>
              <a:rPr lang="en-US" smtClean="0"/>
              <a:t>Who paid for the research? Why?</a:t>
            </a:r>
          </a:p>
          <a:p>
            <a:pPr eaLnBrk="1" hangingPunct="1">
              <a:lnSpc>
                <a:spcPct val="90000"/>
              </a:lnSpc>
            </a:pPr>
            <a:r>
              <a:rPr lang="en-US" smtClean="0"/>
              <a:t>Do the findings aim to alter a specific  thought?</a:t>
            </a:r>
          </a:p>
          <a:p>
            <a:pPr eaLnBrk="1" hangingPunct="1">
              <a:lnSpc>
                <a:spcPct val="90000"/>
              </a:lnSpc>
            </a:pPr>
            <a:endParaRPr lang="en-US" smtClean="0"/>
          </a:p>
        </p:txBody>
      </p:sp>
      <p:pic>
        <p:nvPicPr>
          <p:cNvPr id="21507" name="Picture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62800" y="4181475"/>
            <a:ext cx="1524000" cy="170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>
                <a:solidFill>
                  <a:srgbClr val="FFFF00"/>
                </a:solidFill>
              </a:rPr>
              <a:t>Is this argument logical?</a:t>
            </a:r>
          </a:p>
        </p:txBody>
      </p:sp>
      <p:sp>
        <p:nvSpPr>
          <p:cNvPr id="2253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Does it make sense?</a:t>
            </a:r>
          </a:p>
          <a:p>
            <a:pPr lvl="1" eaLnBrk="1" hangingPunct="1"/>
            <a:r>
              <a:rPr lang="en-US" smtClean="0"/>
              <a:t>All people are mortal. I am a person, therefore I am mortal.</a:t>
            </a:r>
          </a:p>
          <a:p>
            <a:pPr eaLnBrk="1" hangingPunct="1"/>
            <a:r>
              <a:rPr lang="en-US" smtClean="0"/>
              <a:t>Has it made any radical leaps?</a:t>
            </a:r>
          </a:p>
          <a:p>
            <a:pPr eaLnBrk="1" hangingPunct="1"/>
            <a:r>
              <a:rPr lang="en-US" smtClean="0"/>
              <a:t>Are any points unsubstantiated?</a:t>
            </a:r>
          </a:p>
          <a:p>
            <a:pPr eaLnBrk="1" hangingPunct="1"/>
            <a:endParaRPr lang="en-US" smtClean="0"/>
          </a:p>
        </p:txBody>
      </p:sp>
      <p:pic>
        <p:nvPicPr>
          <p:cNvPr id="22531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7938" y="3206750"/>
            <a:ext cx="2328862" cy="3290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>
                <a:solidFill>
                  <a:srgbClr val="FFFF00"/>
                </a:solidFill>
              </a:rPr>
              <a:t>Does this idea have consequences?</a:t>
            </a:r>
          </a:p>
        </p:txBody>
      </p:sp>
      <p:sp>
        <p:nvSpPr>
          <p:cNvPr id="2355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Is this info purely descriptive? Or propositional?</a:t>
            </a:r>
          </a:p>
          <a:p>
            <a:pPr eaLnBrk="1" hangingPunct="1"/>
            <a:r>
              <a:rPr lang="en-US" smtClean="0"/>
              <a:t>Or does it challenge orthodox thought or methodology?</a:t>
            </a:r>
          </a:p>
          <a:p>
            <a:pPr eaLnBrk="1" hangingPunct="1"/>
            <a:r>
              <a:rPr lang="en-US" smtClean="0"/>
              <a:t>Would adhering to this idea affect other beliefs? How? Why?</a:t>
            </a:r>
          </a:p>
        </p:txBody>
      </p:sp>
      <p:pic>
        <p:nvPicPr>
          <p:cNvPr id="23555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91163" y="4329113"/>
            <a:ext cx="3025775" cy="227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>
                <a:solidFill>
                  <a:srgbClr val="FFFF00"/>
                </a:solidFill>
              </a:rPr>
              <a:t>How has this idea been presented?</a:t>
            </a:r>
          </a:p>
        </p:txBody>
      </p:sp>
      <p:sp>
        <p:nvSpPr>
          <p:cNvPr id="2457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What language has been used – polemic, emotive, complex, simplistic, persuasive?</a:t>
            </a:r>
          </a:p>
          <a:p>
            <a:pPr eaLnBrk="1" hangingPunct="1"/>
            <a:r>
              <a:rPr lang="en-US" smtClean="0"/>
              <a:t>Diagrammatically, statistically, as data from formal questionnaires or from informal conversations. </a:t>
            </a:r>
          </a:p>
          <a:p>
            <a:pPr eaLnBrk="1" hangingPunct="1"/>
            <a:r>
              <a:rPr lang="en-US" smtClean="0"/>
              <a:t>Is it anecdotal? Presented as fact?</a:t>
            </a:r>
          </a:p>
          <a:p>
            <a:pPr eaLnBrk="1" hangingPunct="1"/>
            <a:r>
              <a:rPr lang="en-US" smtClean="0"/>
              <a:t>Who is the intended audience?</a:t>
            </a:r>
          </a:p>
        </p:txBody>
      </p:sp>
      <p:pic>
        <p:nvPicPr>
          <p:cNvPr id="24579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65913" y="4502150"/>
            <a:ext cx="1822450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>
                <a:solidFill>
                  <a:srgbClr val="FFFF00"/>
                </a:solidFill>
              </a:rPr>
              <a:t>Has this idea been challenged?</a:t>
            </a:r>
          </a:p>
        </p:txBody>
      </p:sp>
      <p:sp>
        <p:nvSpPr>
          <p:cNvPr id="2560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If not, why not?</a:t>
            </a:r>
          </a:p>
          <a:p>
            <a:pPr eaLnBrk="1" hangingPunct="1"/>
            <a:r>
              <a:rPr lang="en-US" dirty="0" smtClean="0"/>
              <a:t>If it has – who, when, why?</a:t>
            </a:r>
          </a:p>
          <a:p>
            <a:pPr eaLnBrk="1" hangingPunct="1"/>
            <a:r>
              <a:rPr lang="en-US" dirty="0" smtClean="0"/>
              <a:t>Has the challenge been accepted or rejected by academics, society, followers </a:t>
            </a:r>
            <a:r>
              <a:rPr lang="en-US" dirty="0" smtClean="0"/>
              <a:t>etc. </a:t>
            </a:r>
            <a:r>
              <a:rPr lang="en-US" dirty="0" smtClean="0"/>
              <a:t>(i.e. majority)</a:t>
            </a:r>
          </a:p>
          <a:p>
            <a:pPr eaLnBrk="1" hangingPunct="1"/>
            <a:r>
              <a:rPr lang="en-US" dirty="0" smtClean="0"/>
              <a:t>Can you see how it could be altered/improved</a:t>
            </a:r>
          </a:p>
        </p:txBody>
      </p:sp>
      <p:pic>
        <p:nvPicPr>
          <p:cNvPr id="25603" name="Picture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30875" y="4938713"/>
            <a:ext cx="3111500" cy="173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In summary</a:t>
            </a:r>
          </a:p>
        </p:txBody>
      </p:sp>
      <p:sp>
        <p:nvSpPr>
          <p:cNvPr id="2765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Critical thinking:</a:t>
            </a:r>
          </a:p>
          <a:p>
            <a:pPr lvl="1" eaLnBrk="1" hangingPunct="1"/>
            <a:r>
              <a:rPr lang="en-US" smtClean="0"/>
              <a:t>Methodical examination to determine worth and value of information</a:t>
            </a:r>
          </a:p>
          <a:p>
            <a:pPr lvl="1" eaLnBrk="1" hangingPunct="1"/>
            <a:r>
              <a:rPr lang="en-US" smtClean="0"/>
              <a:t>Pay attention to the information </a:t>
            </a:r>
            <a:r>
              <a:rPr lang="en-US" i="1" smtClean="0"/>
              <a:t>in context</a:t>
            </a:r>
          </a:p>
        </p:txBody>
      </p:sp>
      <p:pic>
        <p:nvPicPr>
          <p:cNvPr id="27651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62450" y="3889375"/>
            <a:ext cx="4070350" cy="2544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2288</TotalTime>
  <Words>408</Words>
  <Application>Microsoft Office PowerPoint</Application>
  <PresentationFormat>On-screen Show (4:3)</PresentationFormat>
  <Paragraphs>56</Paragraphs>
  <Slides>12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Black</vt:lpstr>
      <vt:lpstr>Slide 1</vt:lpstr>
      <vt:lpstr>Reading for a degree</vt:lpstr>
      <vt:lpstr>Reading for a degree</vt:lpstr>
      <vt:lpstr>Knowledge – what is it?</vt:lpstr>
      <vt:lpstr>Higher order thinking</vt:lpstr>
      <vt:lpstr>Thinking critically</vt:lpstr>
      <vt:lpstr>Who said this? When and why?</vt:lpstr>
      <vt:lpstr>Is this argument logical?</vt:lpstr>
      <vt:lpstr>Does this idea have consequences?</vt:lpstr>
      <vt:lpstr>How has this idea been presented?</vt:lpstr>
      <vt:lpstr>Has this idea been challenged?</vt:lpstr>
      <vt:lpstr>In summary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HUSK 4001 Session 2</dc:title>
  <dc:creator>Luci Attala</dc:creator>
  <cp:lastModifiedBy>Robert</cp:lastModifiedBy>
  <cp:revision>43</cp:revision>
  <dcterms:created xsi:type="dcterms:W3CDTF">2011-09-09T22:23:39Z</dcterms:created>
  <dcterms:modified xsi:type="dcterms:W3CDTF">2015-02-15T16:05:57Z</dcterms:modified>
</cp:coreProperties>
</file>