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2"/>
  </p:notesMasterIdLst>
  <p:sldIdLst>
    <p:sldId id="282" r:id="rId2"/>
    <p:sldId id="258" r:id="rId3"/>
    <p:sldId id="259" r:id="rId4"/>
    <p:sldId id="287" r:id="rId5"/>
    <p:sldId id="288" r:id="rId6"/>
    <p:sldId id="264" r:id="rId7"/>
    <p:sldId id="265" r:id="rId8"/>
    <p:sldId id="267" r:id="rId9"/>
    <p:sldId id="280" r:id="rId10"/>
    <p:sldId id="29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0DB7D6-A7F1-B0A9-FEE5-6CE36DF9B2A2}" v="103" dt="2025-10-16T10:16:11.393"/>
  </p1510:revLst>
</p1510:revInfo>
</file>

<file path=ppt/tableStyles.xml><?xml version="1.0" encoding="utf-8"?>
<a:tblStyleLst xmlns:a="http://schemas.openxmlformats.org/drawingml/2006/main" def="{5C22544A-7EE6-4342-B048-85BDC9FD1C3A}">
  <a:tblStyle styleId="{125E5076-3810-47DD-B79F-674D7AD40C01}" styleName="娣辫壊鏍峰紡 1 - 寮鸿皟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940675A-B579-460E-94D1-54222C63F5DA}" styleName="">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020" autoAdjust="0"/>
  </p:normalViewPr>
  <p:slideViewPr>
    <p:cSldViewPr snapToGrid="0" showGuides="1">
      <p:cViewPr varScale="1">
        <p:scale>
          <a:sx n="58" d="100"/>
          <a:sy n="58" d="100"/>
        </p:scale>
        <p:origin x="988"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D08B79-2226-4815-A881-A36B28F981A8}" type="datetimeFigureOut">
              <a:rPr lang="en-US" smtClean="0"/>
              <a:t>10/16/2025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C1B3FF-802A-42E7-ADA0-2ACC4C755165}"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Hello everyone! I will be playing the role of a social worker in this case today and discussing the case of Child A in Bradford in 2023. I am interested in what I would have done, and what would have gone wrong, as well as what we can learn to prevent similar tragedies from happening in the future.</a:t>
            </a:r>
            <a:endParaRPr lang="en-PK" dirty="0"/>
          </a:p>
        </p:txBody>
      </p:sp>
      <p:sp>
        <p:nvSpPr>
          <p:cNvPr id="4" name="Slide Number Placeholder 3"/>
          <p:cNvSpPr>
            <a:spLocks noGrp="1"/>
          </p:cNvSpPr>
          <p:nvPr>
            <p:ph type="sldNum" sz="quarter" idx="5"/>
          </p:nvPr>
        </p:nvSpPr>
        <p:spPr/>
        <p:txBody>
          <a:bodyPr/>
          <a:lstStyle/>
          <a:p>
            <a:fld id="{95C1B3FF-802A-42E7-ADA0-2ACC4C755165}" type="slidenum">
              <a:rPr lang="en-US" smtClean="0"/>
              <a:t>1</a:t>
            </a:fld>
            <a:endParaRPr lang="en-US"/>
          </a:p>
        </p:txBody>
      </p:sp>
    </p:spTree>
    <p:extLst>
      <p:ext uri="{BB962C8B-B14F-4D97-AF65-F5344CB8AC3E}">
        <p14:creationId xmlns:p14="http://schemas.microsoft.com/office/powerpoint/2010/main" val="2134250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Child A was just 7 at the time of death. There were decades of neglect and carelessness, as well as suspicions. These services were different, but they were not truly collaborating. It became apparent through the review that </a:t>
            </a:r>
            <a:r>
              <a:rPr lang="en-US" b="0" i="0" u="none" strike="noStrike" dirty="0">
                <a:solidFill>
                  <a:srgbClr val="000000"/>
                </a:solidFill>
                <a:effectLst/>
                <a:latin typeface="Times New Roman" panose="02020603050405020304" pitchFamily="18" charset="0"/>
              </a:rPr>
              <a:t>the </a:t>
            </a:r>
            <a:r>
              <a:rPr lang="en-US" b="0" i="0" u="none" strike="noStrike" dirty="0" err="1">
                <a:solidFill>
                  <a:srgbClr val="000000"/>
                </a:solidFill>
                <a:effectLst/>
                <a:latin typeface="Times New Roman" panose="02020603050405020304" pitchFamily="18" charset="0"/>
              </a:rPr>
              <a:t>defences</a:t>
            </a:r>
            <a:r>
              <a:rPr lang="en-US" b="0" i="0" u="none" strike="noStrike" dirty="0">
                <a:solidFill>
                  <a:srgbClr val="000000"/>
                </a:solidFill>
                <a:effectLst/>
                <a:latin typeface="Times New Roman" panose="02020603050405020304" pitchFamily="18" charset="0"/>
              </a:rPr>
              <a:t> in Bradford were not well-integrated</a:t>
            </a:r>
            <a:r>
              <a:rPr lang="en-GB" b="0" i="0" u="none" strike="noStrike" dirty="0">
                <a:solidFill>
                  <a:srgbClr val="000000"/>
                </a:solidFill>
                <a:effectLst/>
                <a:latin typeface="Times New Roman" panose="02020603050405020304" pitchFamily="18" charset="0"/>
              </a:rPr>
              <a:t> and strong enough (Bradford Partnership, 2023).</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u="none" strike="noStrike" dirty="0">
                <a:solidFill>
                  <a:srgbClr val="000000"/>
                </a:solidFill>
                <a:effectLst/>
                <a:latin typeface="Times New Roman" panose="02020603050405020304" pitchFamily="18" charset="0"/>
              </a:rPr>
              <a:t>As a social worker under the Children Act, my responsibility is to ensure the safety and welfare of children</a:t>
            </a:r>
            <a:r>
              <a:rPr lang="en-GB" b="0" i="0" u="none" strike="noStrike" dirty="0">
                <a:solidFill>
                  <a:srgbClr val="000000"/>
                </a:solidFill>
                <a:effectLst/>
                <a:latin typeface="Times New Roman" panose="02020603050405020304" pitchFamily="18" charset="0"/>
              </a:rPr>
              <a:t>. I think it is to say that when I identify risks, I cannot afford only to observe them; I need to do something. A large portion of my job is ensuring that the voice of the child is taken into account, rather than the parents. I also have to collaborate with other agencies and the family to create a safety net around the child. I will also verify the Appropriate Designated Safeguarding Lead and Child Protection Conferences. I will use the Early Help Assessment (EHA) at the early stages of neglect.  (HM Government, 2018).</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Among the largest issues here was the fact that risks were </a:t>
            </a:r>
            <a:r>
              <a:rPr lang="en-US" b="0" i="0" u="none" strike="noStrike" dirty="0">
                <a:solidFill>
                  <a:srgbClr val="000000"/>
                </a:solidFill>
                <a:effectLst/>
                <a:latin typeface="Times New Roman" panose="02020603050405020304" pitchFamily="18" charset="0"/>
              </a:rPr>
              <a:t>viewed as one-off events, rather than being considered as part of </a:t>
            </a:r>
            <a:r>
              <a:rPr lang="en-GB" b="0" i="0" u="none" strike="noStrike" dirty="0">
                <a:solidFill>
                  <a:srgbClr val="000000"/>
                </a:solidFill>
                <a:effectLst/>
                <a:latin typeface="Times New Roman" panose="02020603050405020304" pitchFamily="18" charset="0"/>
              </a:rPr>
              <a:t>a larger picture. There was no proper communication between agencies, and thus, warning signs were falling through cracks. Neglect was minimised, and the professionals did not go deep enough into what it was actually like to be Child A. This is referred to as the absence of professional curiosity sometimes (Munro, 2011; Ferguson, 2017).</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I would have been forced to address the security issues in a much timelier manner. Part of my job is ensuring that my records are </a:t>
            </a:r>
            <a:r>
              <a:rPr lang="en-US" b="0" i="0" u="none" strike="noStrike" dirty="0">
                <a:solidFill>
                  <a:srgbClr val="000000"/>
                </a:solidFill>
                <a:effectLst/>
                <a:latin typeface="Times New Roman" panose="02020603050405020304" pitchFamily="18" charset="0"/>
              </a:rPr>
              <a:t>clear and have evidence to support them, as poor recording results in poor</a:t>
            </a:r>
            <a:r>
              <a:rPr lang="en-GB" b="0" i="0" u="none" strike="noStrike" dirty="0">
                <a:solidFill>
                  <a:srgbClr val="000000"/>
                </a:solidFill>
                <a:effectLst/>
                <a:latin typeface="Times New Roman" panose="02020603050405020304" pitchFamily="18" charset="0"/>
              </a:rPr>
              <a:t> decisions. I will make home visits and communicate directly with the child in age-related ways. I would notice non-verbal indications of fear, neglect, or hunger. I would collaborate with education and healthcare workers to detect neglect. I will escalate issues under Section 47 in case of danger at hand. I would also </a:t>
            </a:r>
            <a:r>
              <a:rPr lang="en-US" b="0" i="0" u="none" strike="noStrike" dirty="0">
                <a:solidFill>
                  <a:srgbClr val="000000"/>
                </a:solidFill>
                <a:effectLst/>
                <a:latin typeface="Times New Roman" panose="02020603050405020304" pitchFamily="18" charset="0"/>
              </a:rPr>
              <a:t>need to be comfortable disputing other professionals if</a:t>
            </a:r>
            <a:r>
              <a:rPr lang="en-GB" b="0" i="0" u="none" strike="noStrike" dirty="0">
                <a:solidFill>
                  <a:srgbClr val="000000"/>
                </a:solidFill>
                <a:effectLst/>
                <a:latin typeface="Times New Roman" panose="02020603050405020304" pitchFamily="18" charset="0"/>
              </a:rPr>
              <a:t> I believed their answers were not solid. Most importantly of all, I would have to ensure that the voice of Child A was always central to what we were doing (Ferguson, 2017).</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Protecting is only effective when all the agencies cooperate. It implies the right strategy sessions and child protection schemes, as well as regular updates to ensure nothing is overlooked. According to the Working Together to Safeguard Children guidance (2018), it is also </a:t>
            </a:r>
            <a:r>
              <a:rPr lang="en-US" b="0" i="0" u="none" strike="noStrike" dirty="0">
                <a:solidFill>
                  <a:srgbClr val="000000"/>
                </a:solidFill>
                <a:effectLst/>
                <a:latin typeface="Times New Roman" panose="02020603050405020304" pitchFamily="18" charset="0"/>
              </a:rPr>
              <a:t>clear that information sharing is not optional, as it is a requirement</a:t>
            </a:r>
            <a:r>
              <a:rPr lang="en-GB" b="0" i="0" u="none" strike="noStrike" dirty="0">
                <a:solidFill>
                  <a:srgbClr val="000000"/>
                </a:solidFill>
                <a:effectLst/>
                <a:latin typeface="Times New Roman" panose="02020603050405020304" pitchFamily="18" charset="0"/>
              </a:rPr>
              <a:t>. In this instance, however, </a:t>
            </a:r>
            <a:r>
              <a:rPr lang="en-US" b="0" i="0" u="none" strike="noStrike" dirty="0">
                <a:solidFill>
                  <a:srgbClr val="000000"/>
                </a:solidFill>
                <a:effectLst/>
                <a:latin typeface="Times New Roman" panose="02020603050405020304" pitchFamily="18" charset="0"/>
              </a:rPr>
              <a:t>the information was too disjointed, and the broader picture was obscured</a:t>
            </a:r>
            <a:r>
              <a:rPr lang="en-GB" b="0" i="0" u="none" strike="noStrike" dirty="0">
                <a:solidFill>
                  <a:srgbClr val="000000"/>
                </a:solidFill>
                <a:effectLst/>
                <a:latin typeface="Times New Roman" panose="02020603050405020304" pitchFamily="18" charset="0"/>
              </a:rPr>
              <a:t>.</a:t>
            </a:r>
          </a:p>
          <a:p>
            <a:r>
              <a:rPr lang="en-GB" b="0" i="0" u="none" strike="noStrike" dirty="0">
                <a:solidFill>
                  <a:srgbClr val="000000"/>
                </a:solidFill>
                <a:effectLst/>
                <a:latin typeface="Times New Roman" panose="02020603050405020304" pitchFamily="18" charset="0"/>
              </a:rPr>
              <a:t> </a:t>
            </a:r>
          </a:p>
          <a:p>
            <a:endParaRPr lang="en-US" b="0" dirty="0"/>
          </a:p>
        </p:txBody>
      </p:sp>
      <p:sp>
        <p:nvSpPr>
          <p:cNvPr id="4" name="Slide Number Placeholder 3"/>
          <p:cNvSpPr>
            <a:spLocks noGrp="1"/>
          </p:cNvSpPr>
          <p:nvPr>
            <p:ph type="sldNum" sz="quarter" idx="10"/>
          </p:nvPr>
        </p:nvSpPr>
        <p:spPr/>
        <p:txBody>
          <a:bodyPr/>
          <a:lstStyle/>
          <a:p>
            <a:fld id="{95C1B3FF-802A-42E7-ADA0-2ACC4C755165}"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Naturally, social workers have practical difficulties. The case loads can be extremely high, </a:t>
            </a:r>
            <a:r>
              <a:rPr lang="en-US" b="0" i="0" u="none" strike="noStrike" dirty="0">
                <a:solidFill>
                  <a:srgbClr val="000000"/>
                </a:solidFill>
                <a:effectLst/>
                <a:latin typeface="Times New Roman" panose="02020603050405020304" pitchFamily="18" charset="0"/>
              </a:rPr>
              <a:t>which means there is a lack of time to </a:t>
            </a:r>
            <a:r>
              <a:rPr lang="en-US" b="0" i="0" u="none" strike="noStrike" dirty="0" err="1">
                <a:solidFill>
                  <a:srgbClr val="000000"/>
                </a:solidFill>
                <a:effectLst/>
                <a:latin typeface="Times New Roman" panose="02020603050405020304" pitchFamily="18" charset="0"/>
              </a:rPr>
              <a:t>scrutinise</a:t>
            </a:r>
            <a:r>
              <a:rPr lang="en-GB" b="0" i="0" u="none" strike="noStrike" dirty="0">
                <a:solidFill>
                  <a:srgbClr val="000000"/>
                </a:solidFill>
                <a:effectLst/>
                <a:latin typeface="Times New Roman" panose="02020603050405020304" pitchFamily="18" charset="0"/>
              </a:rPr>
              <a:t> individual cases of children. It is also emotionally taxing work, and it might result in burnout (</a:t>
            </a:r>
            <a:r>
              <a:rPr lang="en-GB" b="0" i="0" u="none" strike="noStrike" dirty="0" err="1">
                <a:solidFill>
                  <a:srgbClr val="000000"/>
                </a:solidFill>
                <a:effectLst/>
                <a:latin typeface="Times New Roman" panose="02020603050405020304" pitchFamily="18" charset="0"/>
              </a:rPr>
              <a:t>Ravalier</a:t>
            </a:r>
            <a:r>
              <a:rPr lang="en-GB" b="0" i="0" u="none" strike="noStrike" dirty="0">
                <a:solidFill>
                  <a:srgbClr val="000000"/>
                </a:solidFill>
                <a:effectLst/>
                <a:latin typeface="Times New Roman" panose="02020603050405020304" pitchFamily="18" charset="0"/>
              </a:rPr>
              <a:t>, 2019). Things can be made even more difficult by the unwillingness of families to receive help. And when employees continue to switch, the children, such as Child A, find themselves without continuity of care- a high safeguarding risk.</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The most important lessons to me are: do it before the problems accumulate, be more inquisitive about what is going on in the </a:t>
            </a:r>
            <a:r>
              <a:rPr lang="en-US" b="0" i="0" u="none" strike="noStrike" dirty="0">
                <a:solidFill>
                  <a:srgbClr val="000000"/>
                </a:solidFill>
                <a:effectLst/>
                <a:latin typeface="Times New Roman" panose="02020603050405020304" pitchFamily="18" charset="0"/>
              </a:rPr>
              <a:t>child's life, and keep all agencies responsible in their role of protection</a:t>
            </a:r>
            <a:r>
              <a:rPr lang="en-GB" b="0" i="0" u="none" strike="noStrike" dirty="0">
                <a:solidFill>
                  <a:srgbClr val="000000"/>
                </a:solidFill>
                <a:effectLst/>
                <a:latin typeface="Times New Roman" panose="02020603050405020304" pitchFamily="18" charset="0"/>
              </a:rPr>
              <a:t>. Good supervision and continued training are essential to professionals because, in this way, we do not make the same mistakes (Sidebotham, 2016; NSPCC, 2023).</a:t>
            </a:r>
            <a:endParaRPr lang="en-US" dirty="0"/>
          </a:p>
        </p:txBody>
      </p:sp>
      <p:sp>
        <p:nvSpPr>
          <p:cNvPr id="4" name="Slide Number Placeholder 3"/>
          <p:cNvSpPr>
            <a:spLocks noGrp="1"/>
          </p:cNvSpPr>
          <p:nvPr>
            <p:ph type="sldNum" sz="quarter" idx="10"/>
          </p:nvPr>
        </p:nvSpPr>
        <p:spPr/>
        <p:txBody>
          <a:bodyPr/>
          <a:lstStyle/>
          <a:p>
            <a:fld id="{95C1B3FF-802A-42E7-ADA0-2ACC4C755165}"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Times New Roman" panose="02020603050405020304" pitchFamily="18" charset="0"/>
              </a:rPr>
              <a:t>Social workers play a significant role in protecting children. However, when systems fail, which they did in the case of Child A, then the results are disastrous. This example </a:t>
            </a:r>
            <a:r>
              <a:rPr lang="en-US" b="0" i="0" u="none" strike="noStrike" dirty="0">
                <a:solidFill>
                  <a:srgbClr val="000000"/>
                </a:solidFill>
                <a:effectLst/>
                <a:latin typeface="Times New Roman" panose="02020603050405020304" pitchFamily="18" charset="0"/>
              </a:rPr>
              <a:t>teaches us to pay attention to this case and ensure that child-</a:t>
            </a:r>
            <a:r>
              <a:rPr lang="en-US" b="0" i="0" u="none" strike="noStrike" dirty="0" err="1">
                <a:solidFill>
                  <a:srgbClr val="000000"/>
                </a:solidFill>
                <a:effectLst/>
                <a:latin typeface="Times New Roman" panose="02020603050405020304" pitchFamily="18" charset="0"/>
              </a:rPr>
              <a:t>centred</a:t>
            </a:r>
            <a:r>
              <a:rPr lang="en-US" b="0" i="0" u="none" strike="noStrike" dirty="0">
                <a:solidFill>
                  <a:srgbClr val="000000"/>
                </a:solidFill>
                <a:effectLst/>
                <a:latin typeface="Times New Roman" panose="02020603050405020304" pitchFamily="18" charset="0"/>
              </a:rPr>
              <a:t> practice is at </a:t>
            </a:r>
            <a:r>
              <a:rPr lang="en-GB" b="0" i="0" u="none" strike="noStrike" dirty="0">
                <a:solidFill>
                  <a:srgbClr val="000000"/>
                </a:solidFill>
                <a:effectLst/>
                <a:latin typeface="Times New Roman" panose="02020603050405020304" pitchFamily="18" charset="0"/>
              </a:rPr>
              <a:t>the core of everything we do.</a:t>
            </a:r>
            <a:r>
              <a:rPr lang="en-US" dirty="0"/>
              <a:t> </a:t>
            </a:r>
          </a:p>
        </p:txBody>
      </p:sp>
      <p:sp>
        <p:nvSpPr>
          <p:cNvPr id="4" name="Slide Number Placeholder 3"/>
          <p:cNvSpPr>
            <a:spLocks noGrp="1"/>
          </p:cNvSpPr>
          <p:nvPr>
            <p:ph type="sldNum" sz="quarter" idx="10"/>
          </p:nvPr>
        </p:nvSpPr>
        <p:spPr/>
        <p:txBody>
          <a:bodyPr/>
          <a:lstStyle/>
          <a:p>
            <a:fld id="{95C1B3FF-802A-42E7-ADA0-2ACC4C755165}"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References </a:t>
            </a:r>
          </a:p>
        </p:txBody>
      </p:sp>
      <p:sp>
        <p:nvSpPr>
          <p:cNvPr id="4" name="Slide Number Placeholder 3"/>
          <p:cNvSpPr>
            <a:spLocks noGrp="1"/>
          </p:cNvSpPr>
          <p:nvPr>
            <p:ph type="sldNum" sz="quarter" idx="10"/>
          </p:nvPr>
        </p:nvSpPr>
        <p:spPr/>
        <p:txBody>
          <a:bodyPr/>
          <a:lstStyle/>
          <a:p>
            <a:fld id="{95C1B3FF-802A-42E7-ADA0-2ACC4C755165}"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t>10/16/2025</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t>10/16/2025</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10/16/2025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10/16/2025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10/16/2025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10/16/2025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10/16/2025</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10/16/2025</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t>10/16/2025</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00071" y="1275752"/>
            <a:ext cx="5075320" cy="3798496"/>
          </a:xfrm>
        </p:spPr>
        <p:txBody>
          <a:bodyPr/>
          <a:lstStyle/>
          <a:p>
            <a:r>
              <a:rPr lang="en-GB" sz="3000" b="1" i="0" u="none" strike="noStrike">
                <a:solidFill>
                  <a:srgbClr val="000000"/>
                </a:solidFill>
                <a:effectLst/>
                <a:latin typeface="Times New Roman" panose="02020603050405020304" pitchFamily="18" charset="0"/>
              </a:rPr>
              <a:t>Child A Case (Bradford, 2023)</a:t>
            </a:r>
            <a:br>
              <a:rPr lang="en-GB" sz="3000" b="1" i="0" u="none" strike="noStrike">
                <a:solidFill>
                  <a:srgbClr val="000000"/>
                </a:solidFill>
                <a:effectLst/>
                <a:latin typeface="Times New Roman" panose="02020603050405020304" pitchFamily="18" charset="0"/>
              </a:rPr>
            </a:br>
            <a:r>
              <a:rPr lang="en-GB" sz="3000" i="0" u="none" strike="noStrike">
                <a:solidFill>
                  <a:srgbClr val="000000"/>
                </a:solidFill>
                <a:effectLst/>
                <a:latin typeface="Times New Roman" panose="02020603050405020304" pitchFamily="18" charset="0"/>
              </a:rPr>
              <a:t>Perspective: </a:t>
            </a:r>
            <a:r>
              <a:rPr lang="en-GB" sz="3000" b="0" i="0" u="none" strike="noStrike">
                <a:solidFill>
                  <a:srgbClr val="000000"/>
                </a:solidFill>
                <a:effectLst/>
                <a:latin typeface="Times New Roman" panose="02020603050405020304" pitchFamily="18" charset="0"/>
              </a:rPr>
              <a:t>Role of a Social Worker</a:t>
            </a:r>
            <a:br>
              <a:rPr lang="en-GB" sz="3000" b="0" i="0" u="none" strike="noStrike">
                <a:solidFill>
                  <a:srgbClr val="000000"/>
                </a:solidFill>
                <a:effectLst/>
                <a:latin typeface="Times New Roman" panose="02020603050405020304" pitchFamily="18" charset="0"/>
              </a:rPr>
            </a:br>
            <a:br>
              <a:rPr lang="en-GB" sz="3000"/>
            </a:br>
            <a:endParaRPr lang="en-GB" sz="3000" dirty="0"/>
          </a:p>
        </p:txBody>
      </p:sp>
      <p:sp>
        <p:nvSpPr>
          <p:cNvPr id="3" name="Subtitle 2">
            <a:extLst>
              <a:ext uri="{FF2B5EF4-FFF2-40B4-BE49-F238E27FC236}">
                <a16:creationId xmlns:a16="http://schemas.microsoft.com/office/drawing/2014/main" id="{6A813E6C-5455-044A-5CAA-7416F54AA4D3}"/>
              </a:ext>
            </a:extLst>
          </p:cNvPr>
          <p:cNvSpPr>
            <a:spLocks noGrp="1"/>
          </p:cNvSpPr>
          <p:nvPr>
            <p:ph type="subTitle" idx="1"/>
          </p:nvPr>
        </p:nvSpPr>
        <p:spPr>
          <a:xfrm>
            <a:off x="2215045" y="4513730"/>
            <a:ext cx="8045373" cy="2207745"/>
          </a:xfrm>
        </p:spPr>
        <p:txBody>
          <a:bodyPr>
            <a:normAutofit/>
          </a:bodyPr>
          <a:lstStyle/>
          <a:p>
            <a:r>
              <a:rPr lang="en-GB" dirty="0"/>
              <a:t>       Name: HAJAR ORRITI</a:t>
            </a:r>
          </a:p>
          <a:p>
            <a:r>
              <a:rPr lang="en-GB" dirty="0"/>
              <a:t>       ID:     2328101</a:t>
            </a:r>
          </a:p>
          <a:p>
            <a:r>
              <a:rPr lang="en-GB" dirty="0"/>
              <a:t>MMLECTURER: GILLIAN WEAVER</a:t>
            </a:r>
          </a:p>
          <a:p>
            <a:r>
              <a:rPr lang="en-GB" dirty="0"/>
              <a:t>     BMHP5021:PROTECTING AND SUPPORTING FAMILIES IN HEALTH AND CARE </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Case Background</a:t>
            </a:r>
            <a:endParaRPr lang="en-US" dirty="0"/>
          </a:p>
        </p:txBody>
      </p:sp>
      <p:sp>
        <p:nvSpPr>
          <p:cNvPr id="3" name="Content Placeholder 2"/>
          <p:cNvSpPr>
            <a:spLocks noGrp="1"/>
          </p:cNvSpPr>
          <p:nvPr>
            <p:ph idx="1"/>
          </p:nvPr>
        </p:nvSpPr>
        <p:spPr>
          <a:xfrm>
            <a:off x="2956442" y="1874517"/>
            <a:ext cx="6279115" cy="4059936"/>
          </a:xfrm>
        </p:spPr>
        <p:txBody>
          <a:bodyPr>
            <a:normAutofit/>
          </a:bodyPr>
          <a:lstStyle/>
          <a:p>
            <a:pPr algn="just"/>
            <a:r>
              <a:rPr lang="en-GB" b="0" i="0" u="none" strike="noStrike" dirty="0">
                <a:solidFill>
                  <a:srgbClr val="000000"/>
                </a:solidFill>
                <a:effectLst/>
                <a:latin typeface="Times New Roman" panose="02020603050405020304" pitchFamily="18" charset="0"/>
              </a:rPr>
              <a:t>Child A- 7-year-old died in 2020, Bradford.</a:t>
            </a:r>
          </a:p>
          <a:p>
            <a:pPr algn="just"/>
            <a:r>
              <a:rPr lang="en-GB" b="0" i="0" u="none" strike="noStrike" dirty="0">
                <a:solidFill>
                  <a:srgbClr val="000000"/>
                </a:solidFill>
                <a:effectLst/>
                <a:latin typeface="Times New Roman" panose="02020603050405020304" pitchFamily="18" charset="0"/>
              </a:rPr>
              <a:t>Prolonged experience of neglect and inadequate parental supervision.</a:t>
            </a:r>
          </a:p>
          <a:p>
            <a:pPr algn="just"/>
            <a:r>
              <a:rPr lang="en-GB" b="0" i="0" u="none" strike="noStrike" dirty="0">
                <a:solidFill>
                  <a:srgbClr val="000000"/>
                </a:solidFill>
                <a:effectLst/>
                <a:latin typeface="Times New Roman" panose="02020603050405020304" pitchFamily="18" charset="0"/>
              </a:rPr>
              <a:t>There was participation of agencies, but inconsistent responses.</a:t>
            </a:r>
          </a:p>
          <a:p>
            <a:pPr algn="just"/>
            <a:r>
              <a:rPr lang="en-GB" b="0" i="0" u="none" strike="noStrike" dirty="0">
                <a:solidFill>
                  <a:srgbClr val="000000"/>
                </a:solidFill>
                <a:effectLst/>
                <a:latin typeface="Times New Roman" panose="02020603050405020304" pitchFamily="18" charset="0"/>
              </a:rPr>
              <a:t>Identify systemic weak areas in practice protection.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Responsibilities of a social worker</a:t>
            </a:r>
            <a:endParaRPr lang="en-US" dirty="0"/>
          </a:p>
        </p:txBody>
      </p:sp>
      <p:sp>
        <p:nvSpPr>
          <p:cNvPr id="3" name="Content Placeholder 2"/>
          <p:cNvSpPr>
            <a:spLocks noGrp="1"/>
          </p:cNvSpPr>
          <p:nvPr>
            <p:ph idx="1"/>
          </p:nvPr>
        </p:nvSpPr>
        <p:spPr>
          <a:xfrm>
            <a:off x="2573079" y="2320429"/>
            <a:ext cx="7045842" cy="4155186"/>
          </a:xfrm>
        </p:spPr>
        <p:txBody>
          <a:bodyPr>
            <a:normAutofit/>
          </a:bodyPr>
          <a:lstStyle/>
          <a:p>
            <a:r>
              <a:rPr lang="en-GB" b="0" i="0" u="none" strike="noStrike" dirty="0">
                <a:solidFill>
                  <a:srgbClr val="000000"/>
                </a:solidFill>
                <a:effectLst/>
                <a:latin typeface="Times New Roman" panose="02020603050405020304" pitchFamily="18" charset="0"/>
              </a:rPr>
              <a:t>Protect and enhance wellbeing (Children Acts 1989 &amp; 2004)</a:t>
            </a:r>
          </a:p>
          <a:p>
            <a:r>
              <a:rPr lang="en-GB" b="0" i="0" u="none" strike="noStrike" dirty="0">
                <a:solidFill>
                  <a:srgbClr val="000000"/>
                </a:solidFill>
                <a:effectLst/>
                <a:latin typeface="Times New Roman" panose="02020603050405020304" pitchFamily="18" charset="0"/>
              </a:rPr>
              <a:t>Identify and take immediate action on the spot risks.</a:t>
            </a:r>
          </a:p>
          <a:p>
            <a:r>
              <a:rPr lang="en-GB" b="0" i="0" u="none" strike="noStrike" dirty="0">
                <a:solidFill>
                  <a:srgbClr val="000000"/>
                </a:solidFill>
                <a:effectLst/>
                <a:latin typeface="Times New Roman" panose="02020603050405020304" pitchFamily="18" charset="0"/>
              </a:rPr>
              <a:t>Maintain the voice of the child as the centre.</a:t>
            </a:r>
          </a:p>
          <a:p>
            <a:r>
              <a:rPr lang="en-GB" b="0" i="0" u="none" strike="noStrike" dirty="0">
                <a:solidFill>
                  <a:srgbClr val="000000"/>
                </a:solidFill>
                <a:effectLst/>
                <a:latin typeface="Times New Roman" panose="02020603050405020304" pitchFamily="18" charset="0"/>
              </a:rPr>
              <a:t>Work with families and other professionals.</a:t>
            </a:r>
          </a:p>
          <a:p>
            <a:r>
              <a:rPr lang="en-GB" b="0" i="0" u="none" strike="noStrike" dirty="0">
                <a:solidFill>
                  <a:srgbClr val="000000"/>
                </a:solidFill>
                <a:effectLst/>
                <a:latin typeface="Times New Roman" panose="02020603050405020304" pitchFamily="18" charset="0"/>
              </a:rPr>
              <a:t>Verify Appropriate Designated Safeguarding Lead and Child Protection Conferences.</a:t>
            </a:r>
          </a:p>
          <a:p>
            <a:r>
              <a:rPr lang="en-GB" b="0" i="0" u="none" strike="noStrike" dirty="0">
                <a:solidFill>
                  <a:srgbClr val="000000"/>
                </a:solidFill>
                <a:effectLst/>
                <a:latin typeface="Times New Roman" panose="02020603050405020304" pitchFamily="18" charset="0"/>
              </a:rPr>
              <a:t>Use Early Help Assessment (EHA) at the early stages of neglect.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Missed Opportunities</a:t>
            </a:r>
            <a:endParaRPr lang="en-US" dirty="0"/>
          </a:p>
        </p:txBody>
      </p:sp>
      <p:sp>
        <p:nvSpPr>
          <p:cNvPr id="3" name="Content Placeholder 2"/>
          <p:cNvSpPr>
            <a:spLocks noGrp="1"/>
          </p:cNvSpPr>
          <p:nvPr>
            <p:ph idx="1"/>
          </p:nvPr>
        </p:nvSpPr>
        <p:spPr>
          <a:xfrm>
            <a:off x="2046646" y="2470150"/>
            <a:ext cx="9176610" cy="3082408"/>
          </a:xfrm>
        </p:spPr>
        <p:txBody>
          <a:bodyPr>
            <a:noAutofit/>
          </a:bodyPr>
          <a:lstStyle/>
          <a:p>
            <a:pPr algn="just"/>
            <a:r>
              <a:rPr lang="en-GB" b="0" i="0" u="none" strike="noStrike" dirty="0">
                <a:solidFill>
                  <a:srgbClr val="000000"/>
                </a:solidFill>
                <a:effectLst/>
                <a:latin typeface="Times New Roman" panose="02020603050405020304" pitchFamily="18" charset="0"/>
              </a:rPr>
              <a:t>Agencies failed to realise the cumulative damage to a child below 10.</a:t>
            </a:r>
          </a:p>
          <a:p>
            <a:pPr algn="just"/>
            <a:r>
              <a:rPr lang="en-GB" b="0" i="0" u="none" strike="noStrike" dirty="0">
                <a:solidFill>
                  <a:srgbClr val="000000"/>
                </a:solidFill>
                <a:effectLst/>
                <a:latin typeface="Times New Roman" panose="02020603050405020304" pitchFamily="18" charset="0"/>
              </a:rPr>
              <a:t>Non-adherence to the guidance on early intervention in Working Together to Safeguard Children (2018).</a:t>
            </a:r>
          </a:p>
          <a:p>
            <a:pPr algn="just"/>
            <a:r>
              <a:rPr lang="en-GB" b="0" i="0" u="none" strike="noStrike" dirty="0">
                <a:solidFill>
                  <a:srgbClr val="000000"/>
                </a:solidFill>
                <a:effectLst/>
                <a:latin typeface="Times New Roman" panose="02020603050405020304" pitchFamily="18" charset="0"/>
              </a:rPr>
              <a:t>Absence of school attendance and health check as protection indicators.</a:t>
            </a:r>
          </a:p>
          <a:p>
            <a:pPr algn="just"/>
            <a:r>
              <a:rPr lang="en-GB" b="0" i="0" u="none" strike="noStrike" dirty="0">
                <a:solidFill>
                  <a:srgbClr val="000000"/>
                </a:solidFill>
                <a:effectLst/>
                <a:latin typeface="Times New Roman" panose="02020603050405020304" pitchFamily="18" charset="0"/>
              </a:rPr>
              <a:t>Failure to communicate with school nurses and teachers.</a:t>
            </a:r>
          </a:p>
          <a:p>
            <a:pPr algn="just"/>
            <a:r>
              <a:rPr lang="en-GB" b="0" i="0" u="none" strike="noStrike" dirty="0">
                <a:solidFill>
                  <a:srgbClr val="000000"/>
                </a:solidFill>
                <a:effectLst/>
                <a:latin typeface="Times New Roman" panose="02020603050405020304" pitchFamily="18" charset="0"/>
              </a:rPr>
              <a:t>Isolated risk perception, rather than cumulative.</a:t>
            </a:r>
          </a:p>
          <a:p>
            <a:pPr algn="just"/>
            <a:r>
              <a:rPr lang="en-GB" b="0" i="0" u="none" strike="noStrike" dirty="0">
                <a:solidFill>
                  <a:srgbClr val="000000"/>
                </a:solidFill>
                <a:effectLst/>
                <a:latin typeface="Times New Roman" panose="02020603050405020304" pitchFamily="18" charset="0"/>
              </a:rPr>
              <a:t>Not curious about what the child is living.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a social worker can do</a:t>
            </a:r>
            <a:endParaRPr lang="en-US" dirty="0"/>
          </a:p>
        </p:txBody>
      </p:sp>
      <p:sp>
        <p:nvSpPr>
          <p:cNvPr id="3" name="Content Placeholder 2"/>
          <p:cNvSpPr>
            <a:spLocks noGrp="1"/>
          </p:cNvSpPr>
          <p:nvPr>
            <p:ph idx="1"/>
          </p:nvPr>
        </p:nvSpPr>
        <p:spPr>
          <a:xfrm>
            <a:off x="1295400" y="2895601"/>
            <a:ext cx="9601200" cy="3581400"/>
          </a:xfrm>
        </p:spPr>
        <p:txBody>
          <a:bodyPr>
            <a:normAutofit/>
          </a:bodyPr>
          <a:lstStyle/>
          <a:p>
            <a:r>
              <a:rPr lang="en-GB" b="0" i="0" u="none" strike="noStrike" dirty="0">
                <a:solidFill>
                  <a:srgbClr val="000000"/>
                </a:solidFill>
                <a:effectLst/>
                <a:latin typeface="Times New Roman" panose="02020603050405020304" pitchFamily="18" charset="0"/>
              </a:rPr>
              <a:t>Ramp up protection issues as early as possible.</a:t>
            </a:r>
          </a:p>
          <a:p>
            <a:r>
              <a:rPr lang="en-GB" b="0" i="0" u="none" strike="noStrike" dirty="0">
                <a:solidFill>
                  <a:srgbClr val="000000"/>
                </a:solidFill>
                <a:effectLst/>
                <a:latin typeface="Times New Roman" panose="02020603050405020304" pitchFamily="18" charset="0"/>
              </a:rPr>
              <a:t>Make home visits and communicate directly with the child in age-related ways.</a:t>
            </a:r>
          </a:p>
          <a:p>
            <a:r>
              <a:rPr lang="en-GB" b="0" i="0" u="none" strike="noStrike" dirty="0">
                <a:solidFill>
                  <a:srgbClr val="000000"/>
                </a:solidFill>
                <a:effectLst/>
                <a:latin typeface="Times New Roman" panose="02020603050405020304" pitchFamily="18" charset="0"/>
              </a:rPr>
              <a:t>Notice non-verbal indications of fear, neglect, or hunger.</a:t>
            </a:r>
          </a:p>
          <a:p>
            <a:r>
              <a:rPr lang="en-GB" b="0" i="0" u="none" strike="noStrike" dirty="0">
                <a:solidFill>
                  <a:srgbClr val="000000"/>
                </a:solidFill>
                <a:effectLst/>
                <a:latin typeface="Times New Roman" panose="02020603050405020304" pitchFamily="18" charset="0"/>
              </a:rPr>
              <a:t>Collaborate with education and healthcare workers to detect neglect.</a:t>
            </a:r>
          </a:p>
          <a:p>
            <a:r>
              <a:rPr lang="en-GB" b="0" i="0" u="none" strike="noStrike" dirty="0">
                <a:solidFill>
                  <a:srgbClr val="000000"/>
                </a:solidFill>
                <a:effectLst/>
                <a:latin typeface="Times New Roman" panose="02020603050405020304" pitchFamily="18" charset="0"/>
              </a:rPr>
              <a:t>Escalate issues under Section 47 in case of danger at hand.</a:t>
            </a:r>
          </a:p>
          <a:p>
            <a:r>
              <a:rPr lang="en-GB" b="0" i="0" u="none" strike="noStrike" dirty="0">
                <a:solidFill>
                  <a:srgbClr val="000000"/>
                </a:solidFill>
                <a:effectLst/>
                <a:latin typeface="Times New Roman" panose="02020603050405020304" pitchFamily="18" charset="0"/>
              </a:rPr>
              <a:t>Confront the poor performance of other professionals.</a:t>
            </a:r>
          </a:p>
          <a:p>
            <a:r>
              <a:rPr lang="en-GB" b="0" i="0" u="none" strike="noStrike" dirty="0">
                <a:solidFill>
                  <a:srgbClr val="000000"/>
                </a:solidFill>
                <a:effectLst/>
                <a:latin typeface="Times New Roman" panose="02020603050405020304" pitchFamily="18" charset="0"/>
              </a:rPr>
              <a:t>Put the voice of the child at the centre of decision-making.</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Multi-Agency Working</a:t>
            </a:r>
            <a:endParaRPr lang="en-US" dirty="0"/>
          </a:p>
        </p:txBody>
      </p:sp>
      <p:sp>
        <p:nvSpPr>
          <p:cNvPr id="3" name="Content Placeholder 2"/>
          <p:cNvSpPr>
            <a:spLocks noGrp="1"/>
          </p:cNvSpPr>
          <p:nvPr>
            <p:ph idx="1"/>
          </p:nvPr>
        </p:nvSpPr>
        <p:spPr>
          <a:xfrm>
            <a:off x="2155849" y="2329712"/>
            <a:ext cx="7880301" cy="3581400"/>
          </a:xfrm>
        </p:spPr>
        <p:txBody>
          <a:bodyPr>
            <a:noAutofit/>
          </a:bodyPr>
          <a:lstStyle/>
          <a:p>
            <a:pPr algn="just"/>
            <a:r>
              <a:rPr lang="en-GB" b="0" i="0" u="none" strike="noStrike" dirty="0">
                <a:solidFill>
                  <a:srgbClr val="000000"/>
                </a:solidFill>
                <a:effectLst/>
                <a:latin typeface="Times New Roman" panose="02020603050405020304" pitchFamily="18" charset="0"/>
              </a:rPr>
              <a:t>Protecting is the task of all.</a:t>
            </a:r>
          </a:p>
          <a:p>
            <a:pPr algn="just"/>
            <a:r>
              <a:rPr lang="en-GB" dirty="0">
                <a:solidFill>
                  <a:srgbClr val="000000"/>
                </a:solidFill>
                <a:latin typeface="Times New Roman" panose="02020603050405020304" pitchFamily="18" charset="0"/>
              </a:rPr>
              <a:t>St</a:t>
            </a:r>
            <a:r>
              <a:rPr lang="en-GB" b="0" i="0" u="none" strike="noStrike" dirty="0">
                <a:solidFill>
                  <a:srgbClr val="000000"/>
                </a:solidFill>
                <a:effectLst/>
                <a:latin typeface="Times New Roman" panose="02020603050405020304" pitchFamily="18" charset="0"/>
              </a:rPr>
              <a:t>rategic meetings and child protection schemes are essential.</a:t>
            </a:r>
          </a:p>
          <a:p>
            <a:pPr algn="just"/>
            <a:r>
              <a:rPr lang="en-GB" b="0" i="0" u="none" strike="noStrike" dirty="0">
                <a:solidFill>
                  <a:srgbClr val="000000"/>
                </a:solidFill>
                <a:effectLst/>
                <a:latin typeface="Times New Roman" panose="02020603050405020304" pitchFamily="18" charset="0"/>
              </a:rPr>
              <a:t>Frequent joint communication and review were required.</a:t>
            </a:r>
          </a:p>
          <a:p>
            <a:pPr algn="just"/>
            <a:r>
              <a:rPr lang="en-GB" b="0" i="0" u="none" strike="noStrike" dirty="0">
                <a:solidFill>
                  <a:srgbClr val="000000"/>
                </a:solidFill>
                <a:effectLst/>
                <a:latin typeface="Times New Roman" panose="02020603050405020304" pitchFamily="18" charset="0"/>
              </a:rPr>
              <a:t>Information-sharing is emphasised in the article, Working Together (2018).</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t>Challenges for Social Workers</a:t>
            </a:r>
            <a:endParaRPr lang="en-US" dirty="0"/>
          </a:p>
        </p:txBody>
      </p:sp>
      <p:sp>
        <p:nvSpPr>
          <p:cNvPr id="3" name="Content Placeholder 2"/>
          <p:cNvSpPr>
            <a:spLocks noGrp="1"/>
          </p:cNvSpPr>
          <p:nvPr>
            <p:ph idx="1"/>
          </p:nvPr>
        </p:nvSpPr>
        <p:spPr/>
        <p:txBody>
          <a:bodyPr>
            <a:normAutofit/>
          </a:bodyPr>
          <a:lstStyle/>
          <a:p>
            <a:r>
              <a:rPr lang="en-GB" b="0" i="0" u="none" strike="noStrike" dirty="0">
                <a:solidFill>
                  <a:srgbClr val="000000"/>
                </a:solidFill>
                <a:effectLst/>
                <a:latin typeface="Times New Roman" panose="02020603050405020304" pitchFamily="18" charset="0"/>
              </a:rPr>
              <a:t>Numerous caseloads and understaffing.</a:t>
            </a:r>
          </a:p>
          <a:p>
            <a:r>
              <a:rPr lang="en-GB" b="0" i="0" u="none" strike="noStrike" dirty="0">
                <a:solidFill>
                  <a:srgbClr val="000000"/>
                </a:solidFill>
                <a:effectLst/>
                <a:latin typeface="Times New Roman" panose="02020603050405020304" pitchFamily="18" charset="0"/>
              </a:rPr>
              <a:t>Depression and burnout.</a:t>
            </a:r>
          </a:p>
          <a:p>
            <a:r>
              <a:rPr lang="en-GB" b="0" i="0" u="none" strike="noStrike" dirty="0">
                <a:solidFill>
                  <a:srgbClr val="000000"/>
                </a:solidFill>
                <a:effectLst/>
                <a:latin typeface="Times New Roman" panose="02020603050405020304" pitchFamily="18" charset="0"/>
              </a:rPr>
              <a:t>Families are unhelpful at times.</a:t>
            </a:r>
          </a:p>
          <a:p>
            <a:r>
              <a:rPr lang="en-GB" b="0" i="0" u="none" strike="noStrike" dirty="0">
                <a:solidFill>
                  <a:srgbClr val="000000"/>
                </a:solidFill>
                <a:effectLst/>
                <a:latin typeface="Times New Roman" panose="02020603050405020304" pitchFamily="18" charset="0"/>
              </a:rPr>
              <a:t>Employee turnover interferes with continuity.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Learning and Recommendations</a:t>
            </a:r>
            <a:endParaRPr lang="en-US" dirty="0"/>
          </a:p>
        </p:txBody>
      </p:sp>
      <p:sp>
        <p:nvSpPr>
          <p:cNvPr id="3" name="Content Placeholder 2"/>
          <p:cNvSpPr>
            <a:spLocks noGrp="1"/>
          </p:cNvSpPr>
          <p:nvPr>
            <p:ph idx="1"/>
          </p:nvPr>
        </p:nvSpPr>
        <p:spPr/>
        <p:txBody>
          <a:bodyPr>
            <a:normAutofit/>
          </a:bodyPr>
          <a:lstStyle/>
          <a:p>
            <a:r>
              <a:rPr lang="en-GB" b="0" i="0" u="none" strike="noStrike" dirty="0">
                <a:solidFill>
                  <a:srgbClr val="000000"/>
                </a:solidFill>
                <a:effectLst/>
                <a:latin typeface="Times New Roman" panose="02020603050405020304" pitchFamily="18" charset="0"/>
              </a:rPr>
              <a:t>Specialise in early intervention and prevention.</a:t>
            </a:r>
          </a:p>
          <a:p>
            <a:r>
              <a:rPr lang="en-GB" dirty="0">
                <a:solidFill>
                  <a:srgbClr val="000000"/>
                </a:solidFill>
                <a:latin typeface="Times New Roman" panose="02020603050405020304" pitchFamily="18" charset="0"/>
              </a:rPr>
              <a:t>E</a:t>
            </a:r>
            <a:r>
              <a:rPr lang="en-GB" b="0" i="0" u="none" strike="noStrike" dirty="0">
                <a:solidFill>
                  <a:srgbClr val="000000"/>
                </a:solidFill>
                <a:effectLst/>
                <a:latin typeface="Times New Roman" panose="02020603050405020304" pitchFamily="18" charset="0"/>
              </a:rPr>
              <a:t>nhance professional inquisitiveness.</a:t>
            </a:r>
          </a:p>
          <a:p>
            <a:r>
              <a:rPr lang="en-GB" b="0" i="0" u="none" strike="noStrike" dirty="0">
                <a:solidFill>
                  <a:srgbClr val="000000"/>
                </a:solidFill>
                <a:effectLst/>
                <a:latin typeface="Times New Roman" panose="02020603050405020304" pitchFamily="18" charset="0"/>
              </a:rPr>
              <a:t>Enhance interagency responsibility.</a:t>
            </a:r>
          </a:p>
          <a:p>
            <a:r>
              <a:rPr lang="en-GB" b="0" i="0" u="none" strike="noStrike" dirty="0">
                <a:solidFill>
                  <a:srgbClr val="000000"/>
                </a:solidFill>
                <a:effectLst/>
                <a:latin typeface="Times New Roman" panose="02020603050405020304" pitchFamily="18" charset="0"/>
              </a:rPr>
              <a:t>Encourage the workers with training and supervision.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r>
              <a:rPr lang="en-US"/>
              <a:t> </a:t>
            </a:r>
            <a:br>
              <a:rPr lang="en-US" dirty="0"/>
            </a:br>
            <a:endParaRPr lang="en-US" dirty="0"/>
          </a:p>
        </p:txBody>
      </p:sp>
      <p:sp>
        <p:nvSpPr>
          <p:cNvPr id="7" name="Content Placeholder 6"/>
          <p:cNvSpPr>
            <a:spLocks noGrp="1"/>
          </p:cNvSpPr>
          <p:nvPr>
            <p:ph idx="1"/>
          </p:nvPr>
        </p:nvSpPr>
        <p:spPr>
          <a:xfrm>
            <a:off x="2734629" y="1874517"/>
            <a:ext cx="6722741" cy="2830642"/>
          </a:xfrm>
        </p:spPr>
        <p:txBody>
          <a:bodyPr>
            <a:noAutofit/>
          </a:bodyPr>
          <a:lstStyle/>
          <a:p>
            <a:r>
              <a:rPr lang="en-GB" b="0" i="0" u="none" strike="noStrike" dirty="0">
                <a:solidFill>
                  <a:srgbClr val="000000"/>
                </a:solidFill>
                <a:effectLst/>
                <a:latin typeface="Times New Roman" panose="02020603050405020304" pitchFamily="18" charset="0"/>
              </a:rPr>
              <a:t>Social workers are essential in protecting.</a:t>
            </a:r>
          </a:p>
          <a:p>
            <a:r>
              <a:rPr lang="en-GB" b="0" i="0" u="none" strike="noStrike" dirty="0">
                <a:solidFill>
                  <a:srgbClr val="000000"/>
                </a:solidFill>
                <a:effectLst/>
                <a:latin typeface="Times New Roman" panose="02020603050405020304" pitchFamily="18" charset="0"/>
              </a:rPr>
              <a:t>Failures should result in actual organisational learning.</a:t>
            </a:r>
          </a:p>
          <a:p>
            <a:r>
              <a:rPr lang="en-GB" dirty="0">
                <a:solidFill>
                  <a:srgbClr val="000000"/>
                </a:solidFill>
                <a:latin typeface="Times New Roman" panose="02020603050405020304" pitchFamily="18" charset="0"/>
              </a:rPr>
              <a:t>To</a:t>
            </a:r>
            <a:r>
              <a:rPr lang="en-GB" b="0" i="0" u="none" strike="noStrike" dirty="0">
                <a:solidFill>
                  <a:srgbClr val="000000"/>
                </a:solidFill>
                <a:effectLst/>
                <a:latin typeface="Times New Roman" panose="02020603050405020304" pitchFamily="18" charset="0"/>
              </a:rPr>
              <a:t> avoid harm, child-centred practice is necessary.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br>
              <a:rPr lang="en-US" dirty="0"/>
            </a:br>
            <a:endParaRPr lang="en-US" dirty="0"/>
          </a:p>
        </p:txBody>
      </p:sp>
      <p:sp>
        <p:nvSpPr>
          <p:cNvPr id="7" name="Content Placeholder 6"/>
          <p:cNvSpPr>
            <a:spLocks noGrp="1"/>
          </p:cNvSpPr>
          <p:nvPr>
            <p:ph idx="1"/>
          </p:nvPr>
        </p:nvSpPr>
        <p:spPr>
          <a:xfrm>
            <a:off x="1251678" y="1632204"/>
            <a:ext cx="10178322" cy="4540587"/>
          </a:xfrm>
        </p:spPr>
        <p:txBody>
          <a:bodyPr>
            <a:noAutofit/>
          </a:bodyPr>
          <a:lstStyle/>
          <a:p>
            <a:pPr algn="just"/>
            <a:r>
              <a:rPr lang="en-GB" b="0" i="0" u="none" strike="noStrike" dirty="0">
                <a:solidFill>
                  <a:srgbClr val="000000"/>
                </a:solidFill>
                <a:effectLst/>
                <a:latin typeface="Times New Roman" panose="02020603050405020304" pitchFamily="18" charset="0"/>
              </a:rPr>
              <a:t>Bradford Partnership (2023) </a:t>
            </a:r>
            <a:r>
              <a:rPr lang="en-GB" b="0" i="1" u="none" strike="noStrike" dirty="0">
                <a:solidFill>
                  <a:srgbClr val="000000"/>
                </a:solidFill>
                <a:effectLst/>
                <a:latin typeface="Times New Roman" panose="02020603050405020304" pitchFamily="18" charset="0"/>
              </a:rPr>
              <a:t>Child Safeguarding Practice Review: Child A</a:t>
            </a:r>
            <a:r>
              <a:rPr lang="en-GB" b="0" i="0" u="none" strike="noStrike" dirty="0">
                <a:solidFill>
                  <a:srgbClr val="000000"/>
                </a:solidFill>
                <a:effectLst/>
                <a:latin typeface="Times New Roman" panose="02020603050405020304" pitchFamily="18" charset="0"/>
              </a:rPr>
              <a:t>.</a:t>
            </a:r>
          </a:p>
          <a:p>
            <a:pPr algn="just"/>
            <a:r>
              <a:rPr lang="en-GB" b="0" i="0" u="none" strike="noStrike" dirty="0">
                <a:solidFill>
                  <a:srgbClr val="000000"/>
                </a:solidFill>
                <a:effectLst/>
                <a:latin typeface="Times New Roman" panose="02020603050405020304" pitchFamily="18" charset="0"/>
              </a:rPr>
              <a:t>Children Act 1989. London: HMSO.</a:t>
            </a:r>
          </a:p>
          <a:p>
            <a:pPr algn="just"/>
            <a:r>
              <a:rPr lang="en-GB" b="0" i="0" u="none" strike="noStrike" dirty="0">
                <a:solidFill>
                  <a:srgbClr val="000000"/>
                </a:solidFill>
                <a:effectLst/>
                <a:latin typeface="Times New Roman" panose="02020603050405020304" pitchFamily="18" charset="0"/>
              </a:rPr>
              <a:t>Children Act 2004. London: HMSO.</a:t>
            </a:r>
          </a:p>
          <a:p>
            <a:pPr algn="just"/>
            <a:r>
              <a:rPr lang="en-GB" b="0" i="0" u="none" strike="noStrike" dirty="0">
                <a:solidFill>
                  <a:srgbClr val="000000"/>
                </a:solidFill>
                <a:effectLst/>
                <a:latin typeface="Times New Roman" panose="02020603050405020304" pitchFamily="18" charset="0"/>
              </a:rPr>
              <a:t>HM Government (2018) </a:t>
            </a:r>
            <a:r>
              <a:rPr lang="en-GB" b="0" i="1" u="none" strike="noStrike" dirty="0">
                <a:solidFill>
                  <a:srgbClr val="000000"/>
                </a:solidFill>
                <a:effectLst/>
                <a:latin typeface="Times New Roman" panose="02020603050405020304" pitchFamily="18" charset="0"/>
              </a:rPr>
              <a:t>Working Together to Safeguard Children</a:t>
            </a:r>
            <a:r>
              <a:rPr lang="en-GB" b="0" i="0" u="none" strike="noStrike" dirty="0">
                <a:solidFill>
                  <a:srgbClr val="000000"/>
                </a:solidFill>
                <a:effectLst/>
                <a:latin typeface="Times New Roman" panose="02020603050405020304" pitchFamily="18" charset="0"/>
              </a:rPr>
              <a:t>. London: DfE.</a:t>
            </a:r>
          </a:p>
          <a:p>
            <a:pPr algn="just"/>
            <a:r>
              <a:rPr lang="en-GB" b="0" i="0" u="none" strike="noStrike" dirty="0">
                <a:solidFill>
                  <a:srgbClr val="000000"/>
                </a:solidFill>
                <a:effectLst/>
                <a:latin typeface="Times New Roman" panose="02020603050405020304" pitchFamily="18" charset="0"/>
              </a:rPr>
              <a:t>Ferguson, H. (2017) </a:t>
            </a:r>
            <a:r>
              <a:rPr lang="en-GB" b="0" i="1" u="none" strike="noStrike" dirty="0">
                <a:solidFill>
                  <a:srgbClr val="000000"/>
                </a:solidFill>
                <a:effectLst/>
                <a:latin typeface="Times New Roman" panose="02020603050405020304" pitchFamily="18" charset="0"/>
              </a:rPr>
              <a:t>How Children Become Invisible in Child Protection Work</a:t>
            </a:r>
            <a:r>
              <a:rPr lang="en-GB" b="0" i="0" u="none" strike="noStrike" dirty="0">
                <a:solidFill>
                  <a:srgbClr val="000000"/>
                </a:solidFill>
                <a:effectLst/>
                <a:latin typeface="Times New Roman" panose="02020603050405020304" pitchFamily="18" charset="0"/>
              </a:rPr>
              <a:t>. British Journal of Social Work, 47(4), pp.1007–1023.</a:t>
            </a:r>
          </a:p>
          <a:p>
            <a:pPr algn="just"/>
            <a:r>
              <a:rPr lang="en-GB" b="0" i="0" u="none" strike="noStrike" dirty="0">
                <a:solidFill>
                  <a:srgbClr val="000000"/>
                </a:solidFill>
                <a:effectLst/>
                <a:latin typeface="Times New Roman" panose="02020603050405020304" pitchFamily="18" charset="0"/>
              </a:rPr>
              <a:t>Munro, E. (2011) </a:t>
            </a:r>
            <a:r>
              <a:rPr lang="en-GB" b="0" i="1" u="none" strike="noStrike" dirty="0">
                <a:solidFill>
                  <a:srgbClr val="000000"/>
                </a:solidFill>
                <a:effectLst/>
                <a:latin typeface="Times New Roman" panose="02020603050405020304" pitchFamily="18" charset="0"/>
              </a:rPr>
              <a:t>The Munro Review of Child Protection</a:t>
            </a:r>
            <a:r>
              <a:rPr lang="en-GB" b="0" i="0" u="none" strike="noStrike" dirty="0">
                <a:solidFill>
                  <a:srgbClr val="000000"/>
                </a:solidFill>
                <a:effectLst/>
                <a:latin typeface="Times New Roman" panose="02020603050405020304" pitchFamily="18" charset="0"/>
              </a:rPr>
              <a:t>. London: DfE.</a:t>
            </a:r>
          </a:p>
          <a:p>
            <a:pPr algn="just"/>
            <a:r>
              <a:rPr lang="en-GB" b="0" i="0" u="none" strike="noStrike" dirty="0" err="1">
                <a:solidFill>
                  <a:srgbClr val="000000"/>
                </a:solidFill>
                <a:effectLst/>
                <a:latin typeface="Times New Roman" panose="02020603050405020304" pitchFamily="18" charset="0"/>
              </a:rPr>
              <a:t>Ravalier</a:t>
            </a:r>
            <a:r>
              <a:rPr lang="en-GB" b="0" i="0" u="none" strike="noStrike" dirty="0">
                <a:solidFill>
                  <a:srgbClr val="000000"/>
                </a:solidFill>
                <a:effectLst/>
                <a:latin typeface="Times New Roman" panose="02020603050405020304" pitchFamily="18" charset="0"/>
              </a:rPr>
              <a:t>, J. (2019) </a:t>
            </a:r>
            <a:r>
              <a:rPr lang="en-GB" b="0" i="1" u="none" strike="noStrike" dirty="0">
                <a:solidFill>
                  <a:srgbClr val="000000"/>
                </a:solidFill>
                <a:effectLst/>
                <a:latin typeface="Times New Roman" panose="02020603050405020304" pitchFamily="18" charset="0"/>
              </a:rPr>
              <a:t>Psycho-social Working Conditions and Stress in UK Social Workers</a:t>
            </a:r>
            <a:r>
              <a:rPr lang="en-GB" b="0" i="0" u="none" strike="noStrike" dirty="0">
                <a:solidFill>
                  <a:srgbClr val="000000"/>
                </a:solidFill>
                <a:effectLst/>
                <a:latin typeface="Times New Roman" panose="02020603050405020304" pitchFamily="18" charset="0"/>
              </a:rPr>
              <a:t>. British Journal of Social Work, 49(2), pp.371–390.</a:t>
            </a:r>
          </a:p>
          <a:p>
            <a:pPr algn="just"/>
            <a:r>
              <a:rPr lang="en-GB" b="0" i="0" u="none" strike="noStrike" dirty="0">
                <a:solidFill>
                  <a:srgbClr val="000000"/>
                </a:solidFill>
                <a:effectLst/>
                <a:latin typeface="Times New Roman" panose="02020603050405020304" pitchFamily="18" charset="0"/>
              </a:rPr>
              <a:t>Sidebotham, P. (2016) </a:t>
            </a:r>
            <a:r>
              <a:rPr lang="en-GB" b="0" i="1" u="none" strike="noStrike" dirty="0">
                <a:solidFill>
                  <a:srgbClr val="000000"/>
                </a:solidFill>
                <a:effectLst/>
                <a:latin typeface="Times New Roman" panose="02020603050405020304" pitchFamily="18" charset="0"/>
              </a:rPr>
              <a:t>Pathways to Harm, Pathways to Protection</a:t>
            </a:r>
            <a:r>
              <a:rPr lang="en-GB" b="0" i="0" u="none" strike="noStrike" dirty="0">
                <a:solidFill>
                  <a:srgbClr val="000000"/>
                </a:solidFill>
                <a:effectLst/>
                <a:latin typeface="Times New Roman" panose="02020603050405020304" pitchFamily="18" charset="0"/>
              </a:rPr>
              <a:t>. London: DfE.</a:t>
            </a:r>
          </a:p>
          <a:p>
            <a:pPr algn="just"/>
            <a:r>
              <a:rPr lang="en-GB" b="0" i="0" u="none" strike="noStrike" dirty="0">
                <a:solidFill>
                  <a:srgbClr val="000000"/>
                </a:solidFill>
                <a:effectLst/>
                <a:latin typeface="Times New Roman" panose="02020603050405020304" pitchFamily="18" charset="0"/>
              </a:rPr>
              <a:t>NSPCC (2023) </a:t>
            </a:r>
            <a:r>
              <a:rPr lang="en-GB" b="0" i="1" u="none" strike="noStrike" dirty="0">
                <a:solidFill>
                  <a:srgbClr val="000000"/>
                </a:solidFill>
                <a:effectLst/>
                <a:latin typeface="Times New Roman" panose="02020603050405020304" pitchFamily="18" charset="0"/>
              </a:rPr>
              <a:t>Learning from Case Reviews: Neglect</a:t>
            </a:r>
            <a:r>
              <a:rPr lang="en-GB" b="0" i="0" u="none" strike="noStrike" dirty="0">
                <a:solidFill>
                  <a:srgbClr val="000000"/>
                </a:solidFill>
                <a:effectLst/>
                <a:latin typeface="Times New Roman" panose="02020603050405020304" pitchFamily="18" charset="0"/>
              </a:rPr>
              <a:t>. London: NSPCC.</a:t>
            </a:r>
          </a:p>
        </p:txBody>
      </p:sp>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Future forward</Template>
  <TotalTime>0</TotalTime>
  <Words>1335</Words>
  <Application>Microsoft Office PowerPoint</Application>
  <PresentationFormat>Widescreen</PresentationFormat>
  <Paragraphs>80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Badge</vt:lpstr>
      <vt:lpstr>Child A Case (Bradford, 2023) Perspective: Role of a Social Worker  </vt:lpstr>
      <vt:lpstr>Case Background</vt:lpstr>
      <vt:lpstr>Responsibilities of a social worker</vt:lpstr>
      <vt:lpstr>Missed Opportunities</vt:lpstr>
      <vt:lpstr>What a social worker can do</vt:lpstr>
      <vt:lpstr>Multi-Agency Working</vt:lpstr>
      <vt:lpstr>Challenges for Social Workers</vt:lpstr>
      <vt:lpstr>Learning and Recommendations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Role: Integrator </dc:title>
  <dc:creator/>
  <cp:lastModifiedBy/>
  <cp:revision>51</cp:revision>
  <dcterms:created xsi:type="dcterms:W3CDTF">1900-01-01T00:00:00Z</dcterms:created>
  <dcterms:modified xsi:type="dcterms:W3CDTF">2025-10-16T10:16:11Z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0x010100B365D521B51DF9488F17E8203F6505F5</vt:lpwstr>
  </property>
  <property fmtid="{D5CDD505-2E9C-101B-9397-08002B2CF9AE}" pid="3" name="ICV">
    <vt:lpwstr>F2B754C2095972176A54DC674B37F807_32</vt:lpwstr>
  </property>
  <property fmtid="{D5CDD505-2E9C-101B-9397-08002B2CF9AE}" pid="4" name="KSOProductBuildVer">
    <vt:lpwstr>3081-11.33.90</vt:lpwstr>
  </property>
</Properties>
</file>