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08" d="100"/>
          <a:sy n="108" d="100"/>
        </p:scale>
        <p:origin x="5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42165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9.pn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4937760" cy="6858000"/>
          </a:xfrm>
          <a:prstGeom prst="rect">
            <a:avLst/>
          </a:prstGeom>
          <a:solidFill>
            <a:srgbClr val="14232B"/>
          </a:solidFill>
          <a:ln/>
        </p:spPr>
        <p:txBody>
          <a:bodyPr/>
          <a:lstStyle/>
          <a:p>
            <a:endParaRPr lang="en-IN"/>
          </a:p>
        </p:txBody>
      </p:sp>
      <p:sp>
        <p:nvSpPr>
          <p:cNvPr id="3" name="Shape 1"/>
          <p:cNvSpPr/>
          <p:nvPr/>
        </p:nvSpPr>
        <p:spPr>
          <a:xfrm>
            <a:off x="502920" y="502920"/>
            <a:ext cx="2331720" cy="960120"/>
          </a:xfrm>
          <a:prstGeom prst="rect">
            <a:avLst/>
          </a:prstGeom>
          <a:solidFill>
            <a:srgbClr val="FFFFFF"/>
          </a:solidFill>
          <a:ln/>
        </p:spPr>
        <p:txBody>
          <a:bodyPr/>
          <a:lstStyle/>
          <a:p>
            <a:endParaRPr lang="en-IN"/>
          </a:p>
        </p:txBody>
      </p:sp>
      <p:pic>
        <p:nvPicPr>
          <p:cNvPr id="4" name="Image 0" descr="/mnt/user-data/uploads/colledge.png"/>
          <p:cNvPicPr>
            <a:picLocks noChangeAspect="1"/>
          </p:cNvPicPr>
          <p:nvPr/>
        </p:nvPicPr>
        <p:blipFill>
          <a:blip r:embed="rId3"/>
          <a:stretch>
            <a:fillRect/>
          </a:stretch>
        </p:blipFill>
        <p:spPr>
          <a:xfrm>
            <a:off x="621792" y="621792"/>
            <a:ext cx="2093976" cy="722376"/>
          </a:xfrm>
          <a:prstGeom prst="rect">
            <a:avLst/>
          </a:prstGeom>
        </p:spPr>
      </p:pic>
      <p:sp>
        <p:nvSpPr>
          <p:cNvPr id="5" name="Text 2"/>
          <p:cNvSpPr/>
          <p:nvPr/>
        </p:nvSpPr>
        <p:spPr>
          <a:xfrm>
            <a:off x="502920" y="2011680"/>
            <a:ext cx="3657600" cy="274320"/>
          </a:xfrm>
          <a:prstGeom prst="rect">
            <a:avLst/>
          </a:prstGeom>
          <a:noFill/>
          <a:ln/>
        </p:spPr>
        <p:txBody>
          <a:bodyPr wrap="square" rtlCol="0" anchor="ctr"/>
          <a:lstStyle/>
          <a:p>
            <a:pPr marL="0" indent="0">
              <a:buNone/>
            </a:pPr>
            <a:r>
              <a:rPr lang="en-US" sz="1100" b="1" kern="0" spc="300" dirty="0">
                <a:solidFill>
                  <a:srgbClr val="A9843C"/>
                </a:solidFill>
                <a:latin typeface="Calibri" pitchFamily="34" charset="0"/>
                <a:ea typeface="Calibri" pitchFamily="34" charset="-122"/>
                <a:cs typeface="Calibri" pitchFamily="34" charset="-120"/>
              </a:rPr>
              <a:t>CASE FILE</a:t>
            </a:r>
            <a:endParaRPr lang="en-US" sz="1100" dirty="0"/>
          </a:p>
        </p:txBody>
      </p:sp>
      <p:sp>
        <p:nvSpPr>
          <p:cNvPr id="6" name="Text 3"/>
          <p:cNvSpPr/>
          <p:nvPr/>
        </p:nvSpPr>
        <p:spPr>
          <a:xfrm>
            <a:off x="502920" y="2331720"/>
            <a:ext cx="4114800" cy="1371600"/>
          </a:xfrm>
          <a:prstGeom prst="rect">
            <a:avLst/>
          </a:prstGeom>
          <a:noFill/>
          <a:ln/>
        </p:spPr>
        <p:txBody>
          <a:bodyPr wrap="square" rtlCol="0" anchor="ctr"/>
          <a:lstStyle/>
          <a:p>
            <a:pPr marL="0" indent="0">
              <a:lnSpc>
                <a:spcPct val="105000"/>
              </a:lnSpc>
              <a:buNone/>
            </a:pPr>
            <a:r>
              <a:rPr lang="en-US" sz="3200" b="1" dirty="0">
                <a:solidFill>
                  <a:srgbClr val="FFFFFF"/>
                </a:solidFill>
                <a:latin typeface="Cambria" pitchFamily="34" charset="0"/>
                <a:ea typeface="Cambria" pitchFamily="34" charset="-122"/>
                <a:cs typeface="Cambria" pitchFamily="34" charset="-120"/>
              </a:rPr>
              <a:t>Digital Forensic</a:t>
            </a:r>
            <a:endParaRPr lang="en-US" sz="3200" dirty="0"/>
          </a:p>
          <a:p>
            <a:pPr marL="0" indent="0">
              <a:lnSpc>
                <a:spcPct val="105000"/>
              </a:lnSpc>
              <a:buNone/>
            </a:pPr>
            <a:r>
              <a:rPr lang="en-US" sz="3200" b="1" dirty="0">
                <a:solidFill>
                  <a:srgbClr val="FFFFFF"/>
                </a:solidFill>
                <a:latin typeface="Cambria" pitchFamily="34" charset="0"/>
                <a:ea typeface="Cambria" pitchFamily="34" charset="-122"/>
                <a:cs typeface="Cambria" pitchFamily="34" charset="-120"/>
              </a:rPr>
              <a:t>Examination</a:t>
            </a:r>
            <a:endParaRPr lang="en-US" sz="3200" dirty="0"/>
          </a:p>
        </p:txBody>
      </p:sp>
      <p:sp>
        <p:nvSpPr>
          <p:cNvPr id="7" name="Text 4"/>
          <p:cNvSpPr/>
          <p:nvPr/>
        </p:nvSpPr>
        <p:spPr>
          <a:xfrm>
            <a:off x="502920" y="3703320"/>
            <a:ext cx="4114800" cy="685800"/>
          </a:xfrm>
          <a:prstGeom prst="rect">
            <a:avLst/>
          </a:prstGeom>
          <a:noFill/>
          <a:ln/>
        </p:spPr>
        <p:txBody>
          <a:bodyPr wrap="square" rtlCol="0" anchor="ctr"/>
          <a:lstStyle/>
          <a:p>
            <a:pPr marL="0" indent="0">
              <a:lnSpc>
                <a:spcPct val="120000"/>
              </a:lnSpc>
              <a:buNone/>
            </a:pPr>
            <a:r>
              <a:rPr lang="en-US" sz="1300" i="1" dirty="0">
                <a:solidFill>
                  <a:srgbClr val="C7D0D3"/>
                </a:solidFill>
                <a:latin typeface="Calibri" pitchFamily="34" charset="0"/>
                <a:ea typeface="Calibri" pitchFamily="34" charset="-122"/>
                <a:cs typeface="Calibri" pitchFamily="34" charset="-120"/>
              </a:rPr>
              <a:t>Reconstructing Evidence in the Quantum Tech Patent-Theft Case</a:t>
            </a:r>
            <a:endParaRPr lang="en-US" sz="1300" dirty="0"/>
          </a:p>
        </p:txBody>
      </p:sp>
      <p:sp>
        <p:nvSpPr>
          <p:cNvPr id="8" name="Text 5"/>
          <p:cNvSpPr/>
          <p:nvPr/>
        </p:nvSpPr>
        <p:spPr>
          <a:xfrm>
            <a:off x="502920" y="4709160"/>
            <a:ext cx="4023360" cy="822960"/>
          </a:xfrm>
          <a:prstGeom prst="rect">
            <a:avLst/>
          </a:prstGeom>
          <a:noFill/>
          <a:ln/>
        </p:spPr>
        <p:txBody>
          <a:bodyPr wrap="square" rtlCol="0" anchor="ctr"/>
          <a:lstStyle/>
          <a:p>
            <a:pPr marL="0" indent="0">
              <a:lnSpc>
                <a:spcPct val="130000"/>
              </a:lnSpc>
              <a:buNone/>
            </a:pPr>
            <a:r>
              <a:rPr lang="en-US" sz="1000" dirty="0">
                <a:solidFill>
                  <a:srgbClr val="9FAEB3"/>
                </a:solidFill>
                <a:latin typeface="Calibri" pitchFamily="34" charset="0"/>
                <a:ea typeface="Calibri" pitchFamily="34" charset="-122"/>
                <a:cs typeface="Calibri" pitchFamily="34" charset="-120"/>
              </a:rPr>
              <a:t>Examined using Cellebrite Physical Analyzer v7.73.0.11 and Cellebrite UFED 7.76.0.24, across four seized Android exhibits.</a:t>
            </a:r>
            <a:endParaRPr lang="en-US" sz="1000" dirty="0"/>
          </a:p>
        </p:txBody>
      </p:sp>
      <p:sp>
        <p:nvSpPr>
          <p:cNvPr id="9" name="Text 6"/>
          <p:cNvSpPr/>
          <p:nvPr/>
        </p:nvSpPr>
        <p:spPr>
          <a:xfrm>
            <a:off x="5440680" y="640080"/>
            <a:ext cx="5486400" cy="274320"/>
          </a:xfrm>
          <a:prstGeom prst="rect">
            <a:avLst/>
          </a:prstGeom>
          <a:noFill/>
          <a:ln/>
        </p:spPr>
        <p:txBody>
          <a:bodyPr wrap="square" rtlCol="0" anchor="ctr"/>
          <a:lstStyle/>
          <a:p>
            <a:pPr marL="0" indent="0">
              <a:buNone/>
            </a:pPr>
            <a:r>
              <a:rPr lang="en-US" sz="1050" b="1" kern="0" spc="200" dirty="0">
                <a:solidFill>
                  <a:srgbClr val="A9843C"/>
                </a:solidFill>
                <a:latin typeface="Calibri" pitchFamily="34" charset="0"/>
                <a:ea typeface="Calibri" pitchFamily="34" charset="-122"/>
                <a:cs typeface="Calibri" pitchFamily="34" charset="-120"/>
              </a:rPr>
              <a:t>SUBMISSION DETAILS</a:t>
            </a:r>
            <a:endParaRPr lang="en-US" sz="1050" dirty="0"/>
          </a:p>
        </p:txBody>
      </p:sp>
      <p:sp>
        <p:nvSpPr>
          <p:cNvPr id="10" name="Shape 7"/>
          <p:cNvSpPr/>
          <p:nvPr/>
        </p:nvSpPr>
        <p:spPr>
          <a:xfrm>
            <a:off x="5440680" y="1051560"/>
            <a:ext cx="6263640" cy="457200"/>
          </a:xfrm>
          <a:prstGeom prst="rect">
            <a:avLst/>
          </a:prstGeom>
          <a:solidFill>
            <a:srgbClr val="F1F3F3"/>
          </a:solidFill>
          <a:ln/>
        </p:spPr>
        <p:txBody>
          <a:bodyPr/>
          <a:lstStyle/>
          <a:p>
            <a:endParaRPr lang="en-IN"/>
          </a:p>
        </p:txBody>
      </p:sp>
      <p:sp>
        <p:nvSpPr>
          <p:cNvPr id="11" name="Text 8"/>
          <p:cNvSpPr/>
          <p:nvPr/>
        </p:nvSpPr>
        <p:spPr>
          <a:xfrm>
            <a:off x="5623560" y="1051560"/>
            <a:ext cx="2103120" cy="457200"/>
          </a:xfrm>
          <a:prstGeom prst="rect">
            <a:avLst/>
          </a:prstGeom>
          <a:noFill/>
          <a:ln/>
        </p:spPr>
        <p:txBody>
          <a:bodyPr wrap="square" rtlCol="0" anchor="ctr"/>
          <a:lstStyle/>
          <a:p>
            <a:pPr marL="0" indent="0">
              <a:buNone/>
            </a:pPr>
            <a:r>
              <a:rPr lang="en-US" sz="1050" b="1" dirty="0">
                <a:solidFill>
                  <a:srgbClr val="45606B"/>
                </a:solidFill>
                <a:latin typeface="Calibri" pitchFamily="34" charset="0"/>
                <a:ea typeface="Calibri" pitchFamily="34" charset="-122"/>
                <a:cs typeface="Calibri" pitchFamily="34" charset="-120"/>
              </a:rPr>
              <a:t>Student name</a:t>
            </a:r>
            <a:endParaRPr lang="en-US" sz="1050" dirty="0"/>
          </a:p>
        </p:txBody>
      </p:sp>
      <p:sp>
        <p:nvSpPr>
          <p:cNvPr id="12" name="Text 9"/>
          <p:cNvSpPr/>
          <p:nvPr/>
        </p:nvSpPr>
        <p:spPr>
          <a:xfrm>
            <a:off x="7772400" y="1051560"/>
            <a:ext cx="3794760" cy="457200"/>
          </a:xfrm>
          <a:prstGeom prst="rect">
            <a:avLst/>
          </a:prstGeom>
          <a:noFill/>
          <a:ln/>
        </p:spPr>
        <p:txBody>
          <a:bodyPr wrap="square" rtlCol="0" anchor="ctr"/>
          <a:lstStyle/>
          <a:p>
            <a:pPr marL="0" indent="0">
              <a:buNone/>
            </a:pPr>
            <a:r>
              <a:rPr lang="en-US" sz="1050" dirty="0">
                <a:solidFill>
                  <a:srgbClr val="14232B"/>
                </a:solidFill>
                <a:latin typeface="Calibri" pitchFamily="34" charset="0"/>
                <a:ea typeface="Calibri" pitchFamily="34" charset="-122"/>
                <a:cs typeface="Calibri" pitchFamily="34" charset="-120"/>
              </a:rPr>
              <a:t>Hiral Jitubhai Jasoliya</a:t>
            </a:r>
            <a:endParaRPr lang="en-US" sz="1050" dirty="0"/>
          </a:p>
        </p:txBody>
      </p:sp>
      <p:sp>
        <p:nvSpPr>
          <p:cNvPr id="13" name="Shape 10"/>
          <p:cNvSpPr/>
          <p:nvPr/>
        </p:nvSpPr>
        <p:spPr>
          <a:xfrm>
            <a:off x="5440680" y="1508760"/>
            <a:ext cx="6263640" cy="457200"/>
          </a:xfrm>
          <a:prstGeom prst="rect">
            <a:avLst/>
          </a:prstGeom>
          <a:solidFill>
            <a:srgbClr val="FFFFFF"/>
          </a:solidFill>
          <a:ln/>
        </p:spPr>
        <p:txBody>
          <a:bodyPr/>
          <a:lstStyle/>
          <a:p>
            <a:endParaRPr lang="en-IN"/>
          </a:p>
        </p:txBody>
      </p:sp>
      <p:sp>
        <p:nvSpPr>
          <p:cNvPr id="14" name="Text 11"/>
          <p:cNvSpPr/>
          <p:nvPr/>
        </p:nvSpPr>
        <p:spPr>
          <a:xfrm>
            <a:off x="5623560" y="1508760"/>
            <a:ext cx="2103120" cy="457200"/>
          </a:xfrm>
          <a:prstGeom prst="rect">
            <a:avLst/>
          </a:prstGeom>
          <a:noFill/>
          <a:ln/>
        </p:spPr>
        <p:txBody>
          <a:bodyPr wrap="square" rtlCol="0" anchor="ctr"/>
          <a:lstStyle/>
          <a:p>
            <a:pPr marL="0" indent="0">
              <a:buNone/>
            </a:pPr>
            <a:r>
              <a:rPr lang="en-US" sz="1050" b="1" dirty="0">
                <a:solidFill>
                  <a:srgbClr val="45606B"/>
                </a:solidFill>
                <a:latin typeface="Calibri" pitchFamily="34" charset="0"/>
                <a:ea typeface="Calibri" pitchFamily="34" charset="-122"/>
                <a:cs typeface="Calibri" pitchFamily="34" charset="-120"/>
              </a:rPr>
              <a:t>Student ID number</a:t>
            </a:r>
            <a:endParaRPr lang="en-US" sz="1050" dirty="0"/>
          </a:p>
        </p:txBody>
      </p:sp>
      <p:sp>
        <p:nvSpPr>
          <p:cNvPr id="15" name="Text 12"/>
          <p:cNvSpPr/>
          <p:nvPr/>
        </p:nvSpPr>
        <p:spPr>
          <a:xfrm>
            <a:off x="7772400" y="1508760"/>
            <a:ext cx="3794760" cy="457200"/>
          </a:xfrm>
          <a:prstGeom prst="rect">
            <a:avLst/>
          </a:prstGeom>
          <a:noFill/>
          <a:ln/>
        </p:spPr>
        <p:txBody>
          <a:bodyPr wrap="square" rtlCol="0" anchor="ctr"/>
          <a:lstStyle/>
          <a:p>
            <a:pPr marL="0" indent="0">
              <a:buNone/>
            </a:pPr>
            <a:r>
              <a:rPr lang="en-US" sz="1050" dirty="0">
                <a:solidFill>
                  <a:srgbClr val="14232B"/>
                </a:solidFill>
                <a:latin typeface="Calibri" pitchFamily="34" charset="0"/>
                <a:ea typeface="Calibri" pitchFamily="34" charset="-122"/>
                <a:cs typeface="Calibri" pitchFamily="34" charset="-120"/>
              </a:rPr>
              <a:t>2507162</a:t>
            </a:r>
            <a:endParaRPr lang="en-US" sz="1050" dirty="0"/>
          </a:p>
        </p:txBody>
      </p:sp>
      <p:sp>
        <p:nvSpPr>
          <p:cNvPr id="16" name="Shape 13"/>
          <p:cNvSpPr/>
          <p:nvPr/>
        </p:nvSpPr>
        <p:spPr>
          <a:xfrm>
            <a:off x="5440680" y="1965960"/>
            <a:ext cx="6263640" cy="457200"/>
          </a:xfrm>
          <a:prstGeom prst="rect">
            <a:avLst/>
          </a:prstGeom>
          <a:solidFill>
            <a:srgbClr val="F1F3F3"/>
          </a:solidFill>
          <a:ln/>
        </p:spPr>
        <p:txBody>
          <a:bodyPr/>
          <a:lstStyle/>
          <a:p>
            <a:endParaRPr lang="en-IN"/>
          </a:p>
        </p:txBody>
      </p:sp>
      <p:sp>
        <p:nvSpPr>
          <p:cNvPr id="17" name="Text 14"/>
          <p:cNvSpPr/>
          <p:nvPr/>
        </p:nvSpPr>
        <p:spPr>
          <a:xfrm>
            <a:off x="5623560" y="1965960"/>
            <a:ext cx="2103120" cy="457200"/>
          </a:xfrm>
          <a:prstGeom prst="rect">
            <a:avLst/>
          </a:prstGeom>
          <a:noFill/>
          <a:ln/>
        </p:spPr>
        <p:txBody>
          <a:bodyPr wrap="square" rtlCol="0" anchor="ctr"/>
          <a:lstStyle/>
          <a:p>
            <a:pPr marL="0" indent="0">
              <a:buNone/>
            </a:pPr>
            <a:r>
              <a:rPr lang="en-US" sz="1050" b="1" dirty="0">
                <a:solidFill>
                  <a:srgbClr val="45606B"/>
                </a:solidFill>
                <a:latin typeface="Calibri" pitchFamily="34" charset="0"/>
                <a:ea typeface="Calibri" pitchFamily="34" charset="-122"/>
                <a:cs typeface="Calibri" pitchFamily="34" charset="-120"/>
              </a:rPr>
              <a:t>Programme</a:t>
            </a:r>
            <a:endParaRPr lang="en-US" sz="1050" dirty="0"/>
          </a:p>
        </p:txBody>
      </p:sp>
      <p:sp>
        <p:nvSpPr>
          <p:cNvPr id="18" name="Text 15"/>
          <p:cNvSpPr/>
          <p:nvPr/>
        </p:nvSpPr>
        <p:spPr>
          <a:xfrm>
            <a:off x="7772400" y="1965960"/>
            <a:ext cx="3794760" cy="457200"/>
          </a:xfrm>
          <a:prstGeom prst="rect">
            <a:avLst/>
          </a:prstGeom>
          <a:noFill/>
          <a:ln/>
        </p:spPr>
        <p:txBody>
          <a:bodyPr wrap="square" rtlCol="0" anchor="ctr"/>
          <a:lstStyle/>
          <a:p>
            <a:pPr marL="0" indent="0">
              <a:buNone/>
            </a:pPr>
            <a:r>
              <a:rPr lang="en-US" sz="1050" dirty="0">
                <a:solidFill>
                  <a:srgbClr val="14232B"/>
                </a:solidFill>
                <a:latin typeface="Calibri" pitchFamily="34" charset="0"/>
                <a:ea typeface="Calibri" pitchFamily="34" charset="-122"/>
                <a:cs typeface="Calibri" pitchFamily="34" charset="-120"/>
              </a:rPr>
              <a:t>MSc/PgDip/PgCert Cybersecurity and Digital Forensics</a:t>
            </a:r>
            <a:endParaRPr lang="en-US" sz="1050" dirty="0"/>
          </a:p>
        </p:txBody>
      </p:sp>
      <p:sp>
        <p:nvSpPr>
          <p:cNvPr id="19" name="Shape 16"/>
          <p:cNvSpPr/>
          <p:nvPr/>
        </p:nvSpPr>
        <p:spPr>
          <a:xfrm>
            <a:off x="5440680" y="2423160"/>
            <a:ext cx="6263640" cy="457200"/>
          </a:xfrm>
          <a:prstGeom prst="rect">
            <a:avLst/>
          </a:prstGeom>
          <a:solidFill>
            <a:srgbClr val="FFFFFF"/>
          </a:solidFill>
          <a:ln/>
        </p:spPr>
        <p:txBody>
          <a:bodyPr/>
          <a:lstStyle/>
          <a:p>
            <a:endParaRPr lang="en-IN"/>
          </a:p>
        </p:txBody>
      </p:sp>
      <p:sp>
        <p:nvSpPr>
          <p:cNvPr id="20" name="Text 17"/>
          <p:cNvSpPr/>
          <p:nvPr/>
        </p:nvSpPr>
        <p:spPr>
          <a:xfrm>
            <a:off x="5623560" y="2423160"/>
            <a:ext cx="2103120" cy="457200"/>
          </a:xfrm>
          <a:prstGeom prst="rect">
            <a:avLst/>
          </a:prstGeom>
          <a:noFill/>
          <a:ln/>
        </p:spPr>
        <p:txBody>
          <a:bodyPr wrap="square" rtlCol="0" anchor="ctr"/>
          <a:lstStyle/>
          <a:p>
            <a:pPr marL="0" indent="0">
              <a:buNone/>
            </a:pPr>
            <a:r>
              <a:rPr lang="en-US" sz="1050" b="1" dirty="0">
                <a:solidFill>
                  <a:srgbClr val="45606B"/>
                </a:solidFill>
                <a:latin typeface="Calibri" pitchFamily="34" charset="0"/>
                <a:ea typeface="Calibri" pitchFamily="34" charset="-122"/>
                <a:cs typeface="Calibri" pitchFamily="34" charset="-120"/>
              </a:rPr>
              <a:t>Module</a:t>
            </a:r>
            <a:endParaRPr lang="en-US" sz="1050" dirty="0"/>
          </a:p>
        </p:txBody>
      </p:sp>
      <p:sp>
        <p:nvSpPr>
          <p:cNvPr id="21" name="Text 18"/>
          <p:cNvSpPr/>
          <p:nvPr/>
        </p:nvSpPr>
        <p:spPr>
          <a:xfrm>
            <a:off x="7772400" y="2423160"/>
            <a:ext cx="3794760" cy="457200"/>
          </a:xfrm>
          <a:prstGeom prst="rect">
            <a:avLst/>
          </a:prstGeom>
          <a:noFill/>
          <a:ln/>
        </p:spPr>
        <p:txBody>
          <a:bodyPr wrap="square" rtlCol="0" anchor="ctr"/>
          <a:lstStyle/>
          <a:p>
            <a:pPr marL="0" indent="0">
              <a:buNone/>
            </a:pPr>
            <a:r>
              <a:rPr lang="en-US" sz="1050" dirty="0">
                <a:solidFill>
                  <a:srgbClr val="14232B"/>
                </a:solidFill>
                <a:latin typeface="Calibri" pitchFamily="34" charset="0"/>
                <a:ea typeface="Calibri" pitchFamily="34" charset="-122"/>
                <a:cs typeface="Calibri" pitchFamily="34" charset="-120"/>
              </a:rPr>
              <a:t>Digital Forensics Analysis</a:t>
            </a:r>
            <a:endParaRPr lang="en-US" sz="1050" dirty="0"/>
          </a:p>
        </p:txBody>
      </p:sp>
      <p:sp>
        <p:nvSpPr>
          <p:cNvPr id="22" name="Shape 19"/>
          <p:cNvSpPr/>
          <p:nvPr/>
        </p:nvSpPr>
        <p:spPr>
          <a:xfrm>
            <a:off x="5440680" y="2880360"/>
            <a:ext cx="6263640" cy="457200"/>
          </a:xfrm>
          <a:prstGeom prst="rect">
            <a:avLst/>
          </a:prstGeom>
          <a:solidFill>
            <a:srgbClr val="F1F3F3"/>
          </a:solidFill>
          <a:ln/>
        </p:spPr>
        <p:txBody>
          <a:bodyPr/>
          <a:lstStyle/>
          <a:p>
            <a:endParaRPr lang="en-IN"/>
          </a:p>
        </p:txBody>
      </p:sp>
      <p:sp>
        <p:nvSpPr>
          <p:cNvPr id="23" name="Text 20"/>
          <p:cNvSpPr/>
          <p:nvPr/>
        </p:nvSpPr>
        <p:spPr>
          <a:xfrm>
            <a:off x="5623560" y="2880360"/>
            <a:ext cx="2103120" cy="457200"/>
          </a:xfrm>
          <a:prstGeom prst="rect">
            <a:avLst/>
          </a:prstGeom>
          <a:noFill/>
          <a:ln/>
        </p:spPr>
        <p:txBody>
          <a:bodyPr wrap="square" rtlCol="0" anchor="ctr"/>
          <a:lstStyle/>
          <a:p>
            <a:pPr marL="0" indent="0">
              <a:buNone/>
            </a:pPr>
            <a:r>
              <a:rPr lang="en-US" sz="1050" b="1" dirty="0">
                <a:solidFill>
                  <a:srgbClr val="45606B"/>
                </a:solidFill>
                <a:latin typeface="Calibri" pitchFamily="34" charset="0"/>
                <a:ea typeface="Calibri" pitchFamily="34" charset="-122"/>
                <a:cs typeface="Calibri" pitchFamily="34" charset="-120"/>
              </a:rPr>
              <a:t>Module code</a:t>
            </a:r>
            <a:endParaRPr lang="en-US" sz="1050" dirty="0"/>
          </a:p>
        </p:txBody>
      </p:sp>
      <p:sp>
        <p:nvSpPr>
          <p:cNvPr id="24" name="Text 21"/>
          <p:cNvSpPr/>
          <p:nvPr/>
        </p:nvSpPr>
        <p:spPr>
          <a:xfrm>
            <a:off x="7772400" y="2880360"/>
            <a:ext cx="3794760" cy="457200"/>
          </a:xfrm>
          <a:prstGeom prst="rect">
            <a:avLst/>
          </a:prstGeom>
          <a:noFill/>
          <a:ln/>
        </p:spPr>
        <p:txBody>
          <a:bodyPr wrap="square" rtlCol="0" anchor="ctr"/>
          <a:lstStyle/>
          <a:p>
            <a:pPr marL="0" indent="0">
              <a:buNone/>
            </a:pPr>
            <a:r>
              <a:rPr lang="en-US" sz="1050" dirty="0">
                <a:solidFill>
                  <a:srgbClr val="14232B"/>
                </a:solidFill>
                <a:latin typeface="Calibri" pitchFamily="34" charset="0"/>
                <a:ea typeface="Calibri" pitchFamily="34" charset="-122"/>
                <a:cs typeface="Calibri" pitchFamily="34" charset="-120"/>
              </a:rPr>
              <a:t>ACCA7031</a:t>
            </a:r>
            <a:endParaRPr lang="en-US" sz="1050" dirty="0"/>
          </a:p>
        </p:txBody>
      </p:sp>
      <p:sp>
        <p:nvSpPr>
          <p:cNvPr id="25" name="Shape 22"/>
          <p:cNvSpPr/>
          <p:nvPr/>
        </p:nvSpPr>
        <p:spPr>
          <a:xfrm>
            <a:off x="5440680" y="3337560"/>
            <a:ext cx="6263640" cy="457200"/>
          </a:xfrm>
          <a:prstGeom prst="rect">
            <a:avLst/>
          </a:prstGeom>
          <a:solidFill>
            <a:srgbClr val="FFFFFF"/>
          </a:solidFill>
          <a:ln/>
        </p:spPr>
        <p:txBody>
          <a:bodyPr/>
          <a:lstStyle/>
          <a:p>
            <a:endParaRPr lang="en-IN"/>
          </a:p>
        </p:txBody>
      </p:sp>
      <p:sp>
        <p:nvSpPr>
          <p:cNvPr id="26" name="Text 23"/>
          <p:cNvSpPr/>
          <p:nvPr/>
        </p:nvSpPr>
        <p:spPr>
          <a:xfrm>
            <a:off x="5623560" y="3337560"/>
            <a:ext cx="2103120" cy="457200"/>
          </a:xfrm>
          <a:prstGeom prst="rect">
            <a:avLst/>
          </a:prstGeom>
          <a:noFill/>
          <a:ln/>
        </p:spPr>
        <p:txBody>
          <a:bodyPr wrap="square" rtlCol="0" anchor="ctr"/>
          <a:lstStyle/>
          <a:p>
            <a:pPr marL="0" indent="0">
              <a:buNone/>
            </a:pPr>
            <a:r>
              <a:rPr lang="en-US" sz="1050" b="1" dirty="0">
                <a:solidFill>
                  <a:srgbClr val="45606B"/>
                </a:solidFill>
                <a:latin typeface="Calibri" pitchFamily="34" charset="0"/>
                <a:ea typeface="Calibri" pitchFamily="34" charset="-122"/>
                <a:cs typeface="Calibri" pitchFamily="34" charset="-120"/>
              </a:rPr>
              <a:t>Lecturer</a:t>
            </a:r>
            <a:endParaRPr lang="en-US" sz="1050" dirty="0"/>
          </a:p>
        </p:txBody>
      </p:sp>
      <p:sp>
        <p:nvSpPr>
          <p:cNvPr id="27" name="Text 24"/>
          <p:cNvSpPr/>
          <p:nvPr/>
        </p:nvSpPr>
        <p:spPr>
          <a:xfrm>
            <a:off x="7772400" y="3337560"/>
            <a:ext cx="3794760" cy="457200"/>
          </a:xfrm>
          <a:prstGeom prst="rect">
            <a:avLst/>
          </a:prstGeom>
          <a:noFill/>
          <a:ln/>
        </p:spPr>
        <p:txBody>
          <a:bodyPr wrap="square" rtlCol="0" anchor="ctr"/>
          <a:lstStyle/>
          <a:p>
            <a:pPr marL="0" indent="0">
              <a:buNone/>
            </a:pPr>
            <a:r>
              <a:rPr lang="en-US" sz="1050" dirty="0">
                <a:solidFill>
                  <a:srgbClr val="14232B"/>
                </a:solidFill>
                <a:latin typeface="Calibri" pitchFamily="34" charset="0"/>
                <a:ea typeface="Calibri" pitchFamily="34" charset="-122"/>
                <a:cs typeface="Calibri" pitchFamily="34" charset="-120"/>
              </a:rPr>
              <a:t>Dr. Mohamed Ghanem</a:t>
            </a:r>
            <a:endParaRPr lang="en-US" sz="1050" dirty="0"/>
          </a:p>
        </p:txBody>
      </p:sp>
      <p:sp>
        <p:nvSpPr>
          <p:cNvPr id="28" name="Shape 25"/>
          <p:cNvSpPr/>
          <p:nvPr/>
        </p:nvSpPr>
        <p:spPr>
          <a:xfrm>
            <a:off x="5440680" y="3794760"/>
            <a:ext cx="6263640" cy="457200"/>
          </a:xfrm>
          <a:prstGeom prst="rect">
            <a:avLst/>
          </a:prstGeom>
          <a:solidFill>
            <a:srgbClr val="F1F3F3"/>
          </a:solidFill>
          <a:ln/>
        </p:spPr>
        <p:txBody>
          <a:bodyPr/>
          <a:lstStyle/>
          <a:p>
            <a:endParaRPr lang="en-IN"/>
          </a:p>
        </p:txBody>
      </p:sp>
      <p:sp>
        <p:nvSpPr>
          <p:cNvPr id="29" name="Text 26"/>
          <p:cNvSpPr/>
          <p:nvPr/>
        </p:nvSpPr>
        <p:spPr>
          <a:xfrm>
            <a:off x="5623560" y="3794760"/>
            <a:ext cx="2103120" cy="457200"/>
          </a:xfrm>
          <a:prstGeom prst="rect">
            <a:avLst/>
          </a:prstGeom>
          <a:noFill/>
          <a:ln/>
        </p:spPr>
        <p:txBody>
          <a:bodyPr wrap="square" rtlCol="0" anchor="ctr"/>
          <a:lstStyle/>
          <a:p>
            <a:pPr marL="0" indent="0">
              <a:buNone/>
            </a:pPr>
            <a:r>
              <a:rPr lang="en-US" sz="1050" b="1" dirty="0">
                <a:solidFill>
                  <a:srgbClr val="45606B"/>
                </a:solidFill>
                <a:latin typeface="Calibri" pitchFamily="34" charset="0"/>
                <a:ea typeface="Calibri" pitchFamily="34" charset="-122"/>
                <a:cs typeface="Calibri" pitchFamily="34" charset="-120"/>
              </a:rPr>
              <a:t>Internal Verifier</a:t>
            </a:r>
            <a:endParaRPr lang="en-US" sz="1050" dirty="0"/>
          </a:p>
        </p:txBody>
      </p:sp>
      <p:sp>
        <p:nvSpPr>
          <p:cNvPr id="30" name="Text 27"/>
          <p:cNvSpPr/>
          <p:nvPr/>
        </p:nvSpPr>
        <p:spPr>
          <a:xfrm>
            <a:off x="7772400" y="3794760"/>
            <a:ext cx="3794760" cy="457200"/>
          </a:xfrm>
          <a:prstGeom prst="rect">
            <a:avLst/>
          </a:prstGeom>
          <a:noFill/>
          <a:ln/>
        </p:spPr>
        <p:txBody>
          <a:bodyPr wrap="square" rtlCol="0" anchor="ctr"/>
          <a:lstStyle/>
          <a:p>
            <a:pPr marL="0" indent="0">
              <a:buNone/>
            </a:pPr>
            <a:r>
              <a:rPr lang="en-US" sz="1050" dirty="0">
                <a:solidFill>
                  <a:srgbClr val="14232B"/>
                </a:solidFill>
                <a:latin typeface="Calibri" pitchFamily="34" charset="0"/>
                <a:ea typeface="Calibri" pitchFamily="34" charset="-122"/>
                <a:cs typeface="Calibri" pitchFamily="34" charset="-120"/>
              </a:rPr>
              <a:t>Mr. Munyaradzi Murira</a:t>
            </a:r>
            <a:endParaRPr lang="en-US" sz="1050" dirty="0"/>
          </a:p>
        </p:txBody>
      </p:sp>
      <p:sp>
        <p:nvSpPr>
          <p:cNvPr id="31" name="Shape 28"/>
          <p:cNvSpPr/>
          <p:nvPr/>
        </p:nvSpPr>
        <p:spPr>
          <a:xfrm>
            <a:off x="5440680" y="1051560"/>
            <a:ext cx="6263640" cy="3200400"/>
          </a:xfrm>
          <a:prstGeom prst="rect">
            <a:avLst/>
          </a:prstGeom>
          <a:ln w="12700">
            <a:solidFill>
              <a:srgbClr val="D8DEE1"/>
            </a:solidFill>
            <a:prstDash val="solid"/>
          </a:ln>
        </p:spPr>
        <p:txBody>
          <a:bodyPr/>
          <a:lstStyle/>
          <a:p>
            <a:endParaRPr lang="en-IN"/>
          </a:p>
        </p:txBody>
      </p:sp>
      <p:sp>
        <p:nvSpPr>
          <p:cNvPr id="32" name="Text 29"/>
          <p:cNvSpPr/>
          <p:nvPr/>
        </p:nvSpPr>
        <p:spPr>
          <a:xfrm>
            <a:off x="5440680" y="4572000"/>
            <a:ext cx="5486400" cy="274320"/>
          </a:xfrm>
          <a:prstGeom prst="rect">
            <a:avLst/>
          </a:prstGeom>
          <a:noFill/>
          <a:ln/>
        </p:spPr>
        <p:txBody>
          <a:bodyPr wrap="square" rtlCol="0" anchor="ctr"/>
          <a:lstStyle/>
          <a:p>
            <a:pPr marL="0" indent="0">
              <a:buNone/>
            </a:pPr>
            <a:r>
              <a:rPr lang="en-US" sz="1050" b="1" kern="0" spc="200" dirty="0">
                <a:solidFill>
                  <a:srgbClr val="A9843C"/>
                </a:solidFill>
                <a:latin typeface="Calibri" pitchFamily="34" charset="0"/>
                <a:ea typeface="Calibri" pitchFamily="34" charset="-122"/>
                <a:cs typeface="Calibri" pitchFamily="34" charset="-120"/>
              </a:rPr>
              <a:t>EXHIBITS UNDER EXAMINATION</a:t>
            </a:r>
            <a:endParaRPr lang="en-US" sz="1050" dirty="0"/>
          </a:p>
        </p:txBody>
      </p:sp>
      <p:sp>
        <p:nvSpPr>
          <p:cNvPr id="33" name="Shape 30"/>
          <p:cNvSpPr/>
          <p:nvPr/>
        </p:nvSpPr>
        <p:spPr>
          <a:xfrm>
            <a:off x="5440680" y="4937760"/>
            <a:ext cx="685800" cy="365760"/>
          </a:xfrm>
          <a:prstGeom prst="rect">
            <a:avLst/>
          </a:prstGeom>
          <a:solidFill>
            <a:srgbClr val="14232B"/>
          </a:solidFill>
          <a:ln/>
        </p:spPr>
        <p:txBody>
          <a:bodyPr/>
          <a:lstStyle/>
          <a:p>
            <a:endParaRPr lang="en-IN"/>
          </a:p>
        </p:txBody>
      </p:sp>
      <p:sp>
        <p:nvSpPr>
          <p:cNvPr id="34" name="Text 31"/>
          <p:cNvSpPr/>
          <p:nvPr/>
        </p:nvSpPr>
        <p:spPr>
          <a:xfrm>
            <a:off x="5440680" y="4937760"/>
            <a:ext cx="685800" cy="365760"/>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EX-01</a:t>
            </a:r>
            <a:endParaRPr lang="en-US" sz="900" dirty="0"/>
          </a:p>
        </p:txBody>
      </p:sp>
      <p:sp>
        <p:nvSpPr>
          <p:cNvPr id="35" name="Text 32"/>
          <p:cNvSpPr/>
          <p:nvPr/>
        </p:nvSpPr>
        <p:spPr>
          <a:xfrm>
            <a:off x="6217920" y="4937760"/>
            <a:ext cx="5394960" cy="365760"/>
          </a:xfrm>
          <a:prstGeom prst="rect">
            <a:avLst/>
          </a:prstGeom>
          <a:noFill/>
          <a:ln/>
        </p:spPr>
        <p:txBody>
          <a:bodyPr wrap="square" rtlCol="0" anchor="ctr"/>
          <a:lstStyle/>
          <a:p>
            <a:pPr marL="0" indent="0">
              <a:buNone/>
            </a:pPr>
            <a:r>
              <a:rPr lang="en-US" sz="1050" dirty="0">
                <a:solidFill>
                  <a:srgbClr val="14232B"/>
                </a:solidFill>
                <a:latin typeface="Calibri" pitchFamily="34" charset="0"/>
                <a:ea typeface="Calibri" pitchFamily="34" charset="-122"/>
                <a:cs typeface="Calibri" pitchFamily="34" charset="-120"/>
              </a:rPr>
              <a:t>Huawei POT-LX1 P Smart</a:t>
            </a:r>
            <a:endParaRPr lang="en-US" sz="1050" dirty="0"/>
          </a:p>
        </p:txBody>
      </p:sp>
      <p:sp>
        <p:nvSpPr>
          <p:cNvPr id="36" name="Shape 33"/>
          <p:cNvSpPr/>
          <p:nvPr/>
        </p:nvSpPr>
        <p:spPr>
          <a:xfrm>
            <a:off x="5440680" y="5358384"/>
            <a:ext cx="685800" cy="365760"/>
          </a:xfrm>
          <a:prstGeom prst="rect">
            <a:avLst/>
          </a:prstGeom>
          <a:solidFill>
            <a:srgbClr val="14232B"/>
          </a:solidFill>
          <a:ln/>
        </p:spPr>
        <p:txBody>
          <a:bodyPr/>
          <a:lstStyle/>
          <a:p>
            <a:endParaRPr lang="en-IN"/>
          </a:p>
        </p:txBody>
      </p:sp>
      <p:sp>
        <p:nvSpPr>
          <p:cNvPr id="37" name="Text 34"/>
          <p:cNvSpPr/>
          <p:nvPr/>
        </p:nvSpPr>
        <p:spPr>
          <a:xfrm>
            <a:off x="5440680" y="5358384"/>
            <a:ext cx="685800" cy="365760"/>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EX-02</a:t>
            </a:r>
            <a:endParaRPr lang="en-US" sz="900" dirty="0"/>
          </a:p>
        </p:txBody>
      </p:sp>
      <p:sp>
        <p:nvSpPr>
          <p:cNvPr id="38" name="Text 35"/>
          <p:cNvSpPr/>
          <p:nvPr/>
        </p:nvSpPr>
        <p:spPr>
          <a:xfrm>
            <a:off x="6217920" y="5358384"/>
            <a:ext cx="5394960" cy="365760"/>
          </a:xfrm>
          <a:prstGeom prst="rect">
            <a:avLst/>
          </a:prstGeom>
          <a:noFill/>
          <a:ln/>
        </p:spPr>
        <p:txBody>
          <a:bodyPr wrap="square" rtlCol="0" anchor="ctr"/>
          <a:lstStyle/>
          <a:p>
            <a:pPr marL="0" indent="0">
              <a:buNone/>
            </a:pPr>
            <a:r>
              <a:rPr lang="en-US" sz="1050" dirty="0">
                <a:solidFill>
                  <a:srgbClr val="14232B"/>
                </a:solidFill>
                <a:latin typeface="Calibri" pitchFamily="34" charset="0"/>
                <a:ea typeface="Calibri" pitchFamily="34" charset="-122"/>
                <a:cs typeface="Calibri" pitchFamily="34" charset="-120"/>
              </a:rPr>
              <a:t>Nokia C2 2nd Edition</a:t>
            </a:r>
            <a:endParaRPr lang="en-US" sz="1050" dirty="0"/>
          </a:p>
        </p:txBody>
      </p:sp>
      <p:sp>
        <p:nvSpPr>
          <p:cNvPr id="39" name="Shape 36"/>
          <p:cNvSpPr/>
          <p:nvPr/>
        </p:nvSpPr>
        <p:spPr>
          <a:xfrm>
            <a:off x="5440680" y="5779008"/>
            <a:ext cx="685800" cy="365760"/>
          </a:xfrm>
          <a:prstGeom prst="rect">
            <a:avLst/>
          </a:prstGeom>
          <a:solidFill>
            <a:srgbClr val="14232B"/>
          </a:solidFill>
          <a:ln/>
        </p:spPr>
        <p:txBody>
          <a:bodyPr/>
          <a:lstStyle/>
          <a:p>
            <a:endParaRPr lang="en-IN"/>
          </a:p>
        </p:txBody>
      </p:sp>
      <p:sp>
        <p:nvSpPr>
          <p:cNvPr id="40" name="Text 37"/>
          <p:cNvSpPr/>
          <p:nvPr/>
        </p:nvSpPr>
        <p:spPr>
          <a:xfrm>
            <a:off x="5440680" y="5779008"/>
            <a:ext cx="685800" cy="365760"/>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EX-03</a:t>
            </a:r>
            <a:endParaRPr lang="en-US" sz="900" dirty="0"/>
          </a:p>
        </p:txBody>
      </p:sp>
      <p:sp>
        <p:nvSpPr>
          <p:cNvPr id="41" name="Text 38"/>
          <p:cNvSpPr/>
          <p:nvPr/>
        </p:nvSpPr>
        <p:spPr>
          <a:xfrm>
            <a:off x="6217920" y="5779008"/>
            <a:ext cx="5394960" cy="365760"/>
          </a:xfrm>
          <a:prstGeom prst="rect">
            <a:avLst/>
          </a:prstGeom>
          <a:noFill/>
          <a:ln/>
        </p:spPr>
        <p:txBody>
          <a:bodyPr wrap="square" rtlCol="0" anchor="ctr"/>
          <a:lstStyle/>
          <a:p>
            <a:pPr marL="0" indent="0">
              <a:buNone/>
            </a:pPr>
            <a:r>
              <a:rPr lang="en-US" sz="1050" dirty="0">
                <a:solidFill>
                  <a:srgbClr val="14232B"/>
                </a:solidFill>
                <a:latin typeface="Calibri" pitchFamily="34" charset="0"/>
                <a:ea typeface="Calibri" pitchFamily="34" charset="-122"/>
                <a:cs typeface="Calibri" pitchFamily="34" charset="-120"/>
              </a:rPr>
              <a:t>Samsung SM-A137F Galaxy A13</a:t>
            </a:r>
            <a:endParaRPr lang="en-US" sz="1050" dirty="0"/>
          </a:p>
        </p:txBody>
      </p:sp>
      <p:sp>
        <p:nvSpPr>
          <p:cNvPr id="42" name="Shape 39"/>
          <p:cNvSpPr/>
          <p:nvPr/>
        </p:nvSpPr>
        <p:spPr>
          <a:xfrm>
            <a:off x="5440680" y="6199632"/>
            <a:ext cx="685800" cy="365760"/>
          </a:xfrm>
          <a:prstGeom prst="rect">
            <a:avLst/>
          </a:prstGeom>
          <a:solidFill>
            <a:srgbClr val="14232B"/>
          </a:solidFill>
          <a:ln/>
        </p:spPr>
        <p:txBody>
          <a:bodyPr/>
          <a:lstStyle/>
          <a:p>
            <a:endParaRPr lang="en-IN"/>
          </a:p>
        </p:txBody>
      </p:sp>
      <p:sp>
        <p:nvSpPr>
          <p:cNvPr id="43" name="Text 40"/>
          <p:cNvSpPr/>
          <p:nvPr/>
        </p:nvSpPr>
        <p:spPr>
          <a:xfrm>
            <a:off x="5440680" y="6199632"/>
            <a:ext cx="685800" cy="365760"/>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EX-04</a:t>
            </a:r>
            <a:endParaRPr lang="en-US" sz="900" dirty="0"/>
          </a:p>
        </p:txBody>
      </p:sp>
      <p:sp>
        <p:nvSpPr>
          <p:cNvPr id="44" name="Text 41"/>
          <p:cNvSpPr/>
          <p:nvPr/>
        </p:nvSpPr>
        <p:spPr>
          <a:xfrm>
            <a:off x="6217920" y="6199632"/>
            <a:ext cx="5394960" cy="365760"/>
          </a:xfrm>
          <a:prstGeom prst="rect">
            <a:avLst/>
          </a:prstGeom>
          <a:noFill/>
          <a:ln/>
        </p:spPr>
        <p:txBody>
          <a:bodyPr wrap="square" rtlCol="0" anchor="ctr"/>
          <a:lstStyle/>
          <a:p>
            <a:pPr marL="0" indent="0">
              <a:buNone/>
            </a:pPr>
            <a:r>
              <a:rPr lang="en-US" sz="1050" dirty="0">
                <a:solidFill>
                  <a:srgbClr val="14232B"/>
                </a:solidFill>
                <a:latin typeface="Calibri" pitchFamily="34" charset="0"/>
                <a:ea typeface="Calibri" pitchFamily="34" charset="-122"/>
                <a:cs typeface="Calibri" pitchFamily="34" charset="-120"/>
              </a:rPr>
              <a:t>Ulefone Note 14</a:t>
            </a:r>
            <a:endParaRPr lang="en-US" sz="10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966960" y="137160"/>
            <a:ext cx="2103120" cy="1051560"/>
          </a:xfrm>
          <a:prstGeom prst="rect">
            <a:avLst/>
          </a:prstGeom>
          <a:noFill/>
          <a:ln/>
        </p:spPr>
        <p:txBody>
          <a:bodyPr wrap="square" rtlCol="0" anchor="ctr"/>
          <a:lstStyle/>
          <a:p>
            <a:pPr marL="0" indent="0" algn="r">
              <a:buNone/>
            </a:pPr>
            <a:r>
              <a:rPr lang="en-US" sz="7600" b="1" dirty="0">
                <a:solidFill>
                  <a:srgbClr val="ECEDEC"/>
                </a:solidFill>
                <a:latin typeface="Cambria" pitchFamily="34" charset="0"/>
                <a:ea typeface="Cambria" pitchFamily="34" charset="-122"/>
                <a:cs typeface="Cambria" pitchFamily="34" charset="-120"/>
              </a:rPr>
              <a:t>02</a:t>
            </a:r>
            <a:endParaRPr lang="en-US" sz="7600" dirty="0"/>
          </a:p>
        </p:txBody>
      </p:sp>
      <p:sp>
        <p:nvSpPr>
          <p:cNvPr id="3" name="Shape 1"/>
          <p:cNvSpPr/>
          <p:nvPr/>
        </p:nvSpPr>
        <p:spPr>
          <a:xfrm>
            <a:off x="502920" y="384048"/>
            <a:ext cx="2651760" cy="292608"/>
          </a:xfrm>
          <a:prstGeom prst="rect">
            <a:avLst/>
          </a:prstGeom>
          <a:solidFill>
            <a:srgbClr val="F1F3F3"/>
          </a:solidFill>
          <a:ln w="9525">
            <a:solidFill>
              <a:srgbClr val="A9843C"/>
            </a:solidFill>
            <a:prstDash val="solid"/>
          </a:ln>
        </p:spPr>
        <p:txBody>
          <a:bodyPr/>
          <a:lstStyle/>
          <a:p>
            <a:endParaRPr lang="en-IN"/>
          </a:p>
        </p:txBody>
      </p:sp>
      <p:sp>
        <p:nvSpPr>
          <p:cNvPr id="4" name="Text 2"/>
          <p:cNvSpPr/>
          <p:nvPr/>
        </p:nvSpPr>
        <p:spPr>
          <a:xfrm>
            <a:off x="502920" y="384048"/>
            <a:ext cx="2651760" cy="292608"/>
          </a:xfrm>
          <a:prstGeom prst="rect">
            <a:avLst/>
          </a:prstGeom>
          <a:noFill/>
          <a:ln/>
        </p:spPr>
        <p:txBody>
          <a:bodyPr wrap="square" rtlCol="0" anchor="ctr"/>
          <a:lstStyle/>
          <a:p>
            <a:pPr marL="0" indent="0" algn="ctr">
              <a:buNone/>
            </a:pPr>
            <a:r>
              <a:rPr lang="en-US" sz="950" b="1" kern="0" spc="120" dirty="0">
                <a:solidFill>
                  <a:srgbClr val="A9843C"/>
                </a:solidFill>
                <a:latin typeface="Calibri" pitchFamily="34" charset="0"/>
                <a:ea typeface="Calibri" pitchFamily="34" charset="-122"/>
                <a:cs typeface="Calibri" pitchFamily="34" charset="-120"/>
              </a:rPr>
              <a:t>CASE BACKGROUND</a:t>
            </a:r>
            <a:endParaRPr lang="en-US" sz="950" dirty="0"/>
          </a:p>
        </p:txBody>
      </p:sp>
      <p:sp>
        <p:nvSpPr>
          <p:cNvPr id="5" name="Text 3"/>
          <p:cNvSpPr/>
          <p:nvPr/>
        </p:nvSpPr>
        <p:spPr>
          <a:xfrm>
            <a:off x="502920" y="786384"/>
            <a:ext cx="9052560" cy="548640"/>
          </a:xfrm>
          <a:prstGeom prst="rect">
            <a:avLst/>
          </a:prstGeom>
          <a:noFill/>
          <a:ln/>
        </p:spPr>
        <p:txBody>
          <a:bodyPr wrap="square" rtlCol="0" anchor="ctr"/>
          <a:lstStyle/>
          <a:p>
            <a:pPr marL="0" indent="0">
              <a:buNone/>
            </a:pPr>
            <a:r>
              <a:rPr lang="en-US" sz="2500" b="1" dirty="0">
                <a:solidFill>
                  <a:srgbClr val="14232B"/>
                </a:solidFill>
                <a:latin typeface="Cambria" pitchFamily="34" charset="0"/>
                <a:ea typeface="Cambria" pitchFamily="34" charset="-122"/>
                <a:cs typeface="Cambria" pitchFamily="34" charset="-120"/>
              </a:rPr>
              <a:t>Investigation Background and Objectives</a:t>
            </a:r>
            <a:endParaRPr lang="en-US" sz="2500" dirty="0"/>
          </a:p>
        </p:txBody>
      </p:sp>
      <p:sp>
        <p:nvSpPr>
          <p:cNvPr id="6" name="Shape 4"/>
          <p:cNvSpPr/>
          <p:nvPr/>
        </p:nvSpPr>
        <p:spPr>
          <a:xfrm>
            <a:off x="502920" y="1508760"/>
            <a:ext cx="6492240" cy="4617720"/>
          </a:xfrm>
          <a:prstGeom prst="rect">
            <a:avLst/>
          </a:prstGeom>
          <a:solidFill>
            <a:srgbClr val="F1F3F3"/>
          </a:solidFill>
          <a:ln/>
        </p:spPr>
        <p:txBody>
          <a:bodyPr/>
          <a:lstStyle/>
          <a:p>
            <a:endParaRPr lang="en-IN"/>
          </a:p>
        </p:txBody>
      </p:sp>
      <p:sp>
        <p:nvSpPr>
          <p:cNvPr id="7" name="Text 5"/>
          <p:cNvSpPr/>
          <p:nvPr/>
        </p:nvSpPr>
        <p:spPr>
          <a:xfrm>
            <a:off x="777240" y="1737360"/>
            <a:ext cx="5486400" cy="256032"/>
          </a:xfrm>
          <a:prstGeom prst="rect">
            <a:avLst/>
          </a:prstGeom>
          <a:noFill/>
          <a:ln/>
        </p:spPr>
        <p:txBody>
          <a:bodyPr wrap="square" rtlCol="0" anchor="ctr"/>
          <a:lstStyle/>
          <a:p>
            <a:pPr marL="0" indent="0">
              <a:buNone/>
            </a:pPr>
            <a:r>
              <a:rPr lang="en-US" sz="1050" b="1" kern="0" spc="150" dirty="0">
                <a:solidFill>
                  <a:srgbClr val="A9843C"/>
                </a:solidFill>
                <a:latin typeface="Calibri" pitchFamily="34" charset="0"/>
                <a:ea typeface="Calibri" pitchFamily="34" charset="-122"/>
                <a:cs typeface="Calibri" pitchFamily="34" charset="-120"/>
              </a:rPr>
              <a:t>THE CASE</a:t>
            </a:r>
            <a:endParaRPr lang="en-US" sz="1050" dirty="0"/>
          </a:p>
        </p:txBody>
      </p:sp>
      <p:sp>
        <p:nvSpPr>
          <p:cNvPr id="8" name="Text 6"/>
          <p:cNvSpPr/>
          <p:nvPr/>
        </p:nvSpPr>
        <p:spPr>
          <a:xfrm>
            <a:off x="777240" y="2084832"/>
            <a:ext cx="5943600" cy="3840480"/>
          </a:xfrm>
          <a:prstGeom prst="rect">
            <a:avLst/>
          </a:prstGeom>
          <a:noFill/>
          <a:ln/>
        </p:spPr>
        <p:txBody>
          <a:bodyPr wrap="square" rtlCol="0" anchor="t"/>
          <a:lstStyle/>
          <a:p>
            <a:pPr marL="0" indent="0">
              <a:lnSpc>
                <a:spcPct val="132000"/>
              </a:lnSpc>
              <a:buNone/>
            </a:pPr>
            <a:r>
              <a:rPr lang="en-US" sz="1250" dirty="0">
                <a:solidFill>
                  <a:srgbClr val="14232B"/>
                </a:solidFill>
                <a:latin typeface="Calibri" pitchFamily="34" charset="0"/>
                <a:ea typeface="Calibri" pitchFamily="34" charset="-122"/>
                <a:cs typeface="Calibri" pitchFamily="34" charset="-120"/>
              </a:rPr>
              <a:t>Quantum Tech's IT security team detected unauthorised access to its proprietary patent database, specifically the AI chip design patent </a:t>
            </a:r>
            <a:r>
              <a:rPr lang="en-US" sz="1250" b="1" dirty="0">
                <a:solidFill>
                  <a:srgbClr val="14232B"/>
                </a:solidFill>
                <a:latin typeface="Calibri" pitchFamily="34" charset="0"/>
                <a:ea typeface="Calibri" pitchFamily="34" charset="-122"/>
                <a:cs typeface="Calibri" pitchFamily="34" charset="-120"/>
              </a:rPr>
              <a:t>QT-AI-2025</a:t>
            </a:r>
            <a:r>
              <a:rPr lang="en-US" sz="1250" dirty="0">
                <a:solidFill>
                  <a:srgbClr val="14232B"/>
                </a:solidFill>
                <a:latin typeface="Calibri" pitchFamily="34" charset="0"/>
                <a:ea typeface="Calibri" pitchFamily="34" charset="-122"/>
                <a:cs typeface="Calibri" pitchFamily="34" charset="-120"/>
              </a:rPr>
              <a:t>. A recently joined senior engineer, referred to in this investigation as </a:t>
            </a:r>
            <a:r>
              <a:rPr lang="en-US" sz="1250" b="1" i="1" dirty="0">
                <a:solidFill>
                  <a:srgbClr val="14232B"/>
                </a:solidFill>
                <a:latin typeface="Calibri" pitchFamily="34" charset="0"/>
                <a:ea typeface="Calibri" pitchFamily="34" charset="-122"/>
                <a:cs typeface="Calibri" pitchFamily="34" charset="-120"/>
              </a:rPr>
              <a:t>“Emma,”</a:t>
            </a:r>
            <a:r>
              <a:rPr lang="en-US" sz="1250" dirty="0">
                <a:solidFill>
                  <a:srgbClr val="14232B"/>
                </a:solidFill>
                <a:latin typeface="Calibri" pitchFamily="34" charset="0"/>
                <a:ea typeface="Calibri" pitchFamily="34" charset="-122"/>
                <a:cs typeface="Calibri" pitchFamily="34" charset="-120"/>
              </a:rPr>
              <a:t> is the primary suspect, believed to have attempted to steal and sell the design to competitor </a:t>
            </a:r>
            <a:r>
              <a:rPr lang="en-US" sz="1250" b="1" dirty="0">
                <a:solidFill>
                  <a:srgbClr val="14232B"/>
                </a:solidFill>
                <a:latin typeface="Calibri" pitchFamily="34" charset="0"/>
                <a:ea typeface="Calibri" pitchFamily="34" charset="-122"/>
                <a:cs typeface="Calibri" pitchFamily="34" charset="-120"/>
              </a:rPr>
              <a:t>NexGen Circuits</a:t>
            </a:r>
            <a:r>
              <a:rPr lang="en-US" sz="1250" dirty="0">
                <a:solidFill>
                  <a:srgbClr val="14232B"/>
                </a:solidFill>
                <a:latin typeface="Calibri" pitchFamily="34" charset="0"/>
                <a:ea typeface="Calibri" pitchFamily="34" charset="-122"/>
                <a:cs typeface="Calibri" pitchFamily="34" charset="-120"/>
              </a:rPr>
              <a:t> through an intermediary referred to as </a:t>
            </a:r>
            <a:r>
              <a:rPr lang="en-US" sz="1250" b="1" i="1" dirty="0">
                <a:solidFill>
                  <a:srgbClr val="14232B"/>
                </a:solidFill>
                <a:latin typeface="Calibri" pitchFamily="34" charset="0"/>
                <a:ea typeface="Calibri" pitchFamily="34" charset="-122"/>
                <a:cs typeface="Calibri" pitchFamily="34" charset="-120"/>
              </a:rPr>
              <a:t>“Joe.”</a:t>
            </a:r>
            <a:r>
              <a:rPr lang="en-US" sz="1250" dirty="0">
                <a:solidFill>
                  <a:srgbClr val="14232B"/>
                </a:solidFill>
                <a:latin typeface="Calibri" pitchFamily="34" charset="0"/>
                <a:ea typeface="Calibri" pitchFamily="34" charset="-122"/>
                <a:cs typeface="Calibri" pitchFamily="34" charset="-120"/>
              </a:rPr>
              <a:t> “Norman” and NexGen's R&amp;D Director, “Vanessa,” are suspected buyer-side parties. The incident was reported to law enforcement, and four Android devices were seized under continuity-of-evidence protocols for forensic examination.</a:t>
            </a:r>
            <a:endParaRPr lang="en-US" sz="1250" dirty="0"/>
          </a:p>
        </p:txBody>
      </p:sp>
      <p:sp>
        <p:nvSpPr>
          <p:cNvPr id="9" name="Text 7"/>
          <p:cNvSpPr/>
          <p:nvPr/>
        </p:nvSpPr>
        <p:spPr>
          <a:xfrm>
            <a:off x="7269480" y="1508760"/>
            <a:ext cx="4572000" cy="256032"/>
          </a:xfrm>
          <a:prstGeom prst="rect">
            <a:avLst/>
          </a:prstGeom>
          <a:noFill/>
          <a:ln/>
        </p:spPr>
        <p:txBody>
          <a:bodyPr wrap="square" rtlCol="0" anchor="ctr"/>
          <a:lstStyle/>
          <a:p>
            <a:pPr marL="0" indent="0">
              <a:buNone/>
            </a:pPr>
            <a:r>
              <a:rPr lang="en-US" sz="1050" b="1" kern="0" spc="150" dirty="0">
                <a:solidFill>
                  <a:srgbClr val="A9843C"/>
                </a:solidFill>
                <a:latin typeface="Calibri" pitchFamily="34" charset="0"/>
                <a:ea typeface="Calibri" pitchFamily="34" charset="-122"/>
                <a:cs typeface="Calibri" pitchFamily="34" charset="-120"/>
              </a:rPr>
              <a:t>EXAMINATION OBJECTIVES</a:t>
            </a:r>
            <a:endParaRPr lang="en-US" sz="1050" dirty="0"/>
          </a:p>
        </p:txBody>
      </p:sp>
      <p:sp>
        <p:nvSpPr>
          <p:cNvPr id="10" name="Text 8"/>
          <p:cNvSpPr/>
          <p:nvPr/>
        </p:nvSpPr>
        <p:spPr>
          <a:xfrm>
            <a:off x="7269480" y="1920240"/>
            <a:ext cx="502920" cy="548640"/>
          </a:xfrm>
          <a:prstGeom prst="rect">
            <a:avLst/>
          </a:prstGeom>
          <a:noFill/>
          <a:ln/>
        </p:spPr>
        <p:txBody>
          <a:bodyPr wrap="square" rtlCol="0" anchor="ctr"/>
          <a:lstStyle/>
          <a:p>
            <a:pPr marL="0" indent="0">
              <a:buNone/>
            </a:pPr>
            <a:r>
              <a:rPr lang="en-US" sz="1600" b="1" dirty="0">
                <a:solidFill>
                  <a:srgbClr val="A9843C"/>
                </a:solidFill>
                <a:latin typeface="Cambria" pitchFamily="34" charset="0"/>
                <a:ea typeface="Cambria" pitchFamily="34" charset="-122"/>
                <a:cs typeface="Cambria" pitchFamily="34" charset="-120"/>
              </a:rPr>
              <a:t>01</a:t>
            </a:r>
            <a:endParaRPr lang="en-US" sz="1600" dirty="0"/>
          </a:p>
        </p:txBody>
      </p:sp>
      <p:sp>
        <p:nvSpPr>
          <p:cNvPr id="11" name="Text 9"/>
          <p:cNvSpPr/>
          <p:nvPr/>
        </p:nvSpPr>
        <p:spPr>
          <a:xfrm>
            <a:off x="7818120" y="1947672"/>
            <a:ext cx="3886200" cy="548640"/>
          </a:xfrm>
          <a:prstGeom prst="rect">
            <a:avLst/>
          </a:prstGeom>
          <a:noFill/>
          <a:ln/>
        </p:spPr>
        <p:txBody>
          <a:bodyPr wrap="square" rtlCol="0" anchor="t"/>
          <a:lstStyle/>
          <a:p>
            <a:pPr marL="0" indent="0">
              <a:lnSpc>
                <a:spcPct val="115000"/>
              </a:lnSpc>
              <a:buNone/>
            </a:pPr>
            <a:r>
              <a:rPr lang="en-US" sz="1150" dirty="0">
                <a:solidFill>
                  <a:srgbClr val="14232B"/>
                </a:solidFill>
                <a:latin typeface="Calibri" pitchFamily="34" charset="0"/>
                <a:ea typeface="Calibri" pitchFamily="34" charset="-122"/>
                <a:cs typeface="Calibri" pitchFamily="34" charset="-120"/>
              </a:rPr>
              <a:t>Identify relevant digital artefacts across the four seized devices</a:t>
            </a:r>
            <a:endParaRPr lang="en-US" sz="1150" dirty="0"/>
          </a:p>
        </p:txBody>
      </p:sp>
      <p:sp>
        <p:nvSpPr>
          <p:cNvPr id="12" name="Text 10"/>
          <p:cNvSpPr/>
          <p:nvPr/>
        </p:nvSpPr>
        <p:spPr>
          <a:xfrm>
            <a:off x="7269480" y="2624328"/>
            <a:ext cx="502920" cy="548640"/>
          </a:xfrm>
          <a:prstGeom prst="rect">
            <a:avLst/>
          </a:prstGeom>
          <a:noFill/>
          <a:ln/>
        </p:spPr>
        <p:txBody>
          <a:bodyPr wrap="square" rtlCol="0" anchor="ctr"/>
          <a:lstStyle/>
          <a:p>
            <a:pPr marL="0" indent="0">
              <a:buNone/>
            </a:pPr>
            <a:r>
              <a:rPr lang="en-US" sz="1600" b="1" dirty="0">
                <a:solidFill>
                  <a:srgbClr val="A9843C"/>
                </a:solidFill>
                <a:latin typeface="Cambria" pitchFamily="34" charset="0"/>
                <a:ea typeface="Cambria" pitchFamily="34" charset="-122"/>
                <a:cs typeface="Cambria" pitchFamily="34" charset="-120"/>
              </a:rPr>
              <a:t>02</a:t>
            </a:r>
            <a:endParaRPr lang="en-US" sz="1600" dirty="0"/>
          </a:p>
        </p:txBody>
      </p:sp>
      <p:sp>
        <p:nvSpPr>
          <p:cNvPr id="13" name="Text 11"/>
          <p:cNvSpPr/>
          <p:nvPr/>
        </p:nvSpPr>
        <p:spPr>
          <a:xfrm>
            <a:off x="7818120" y="2651760"/>
            <a:ext cx="3886200" cy="548640"/>
          </a:xfrm>
          <a:prstGeom prst="rect">
            <a:avLst/>
          </a:prstGeom>
          <a:noFill/>
          <a:ln/>
        </p:spPr>
        <p:txBody>
          <a:bodyPr wrap="square" rtlCol="0" anchor="t"/>
          <a:lstStyle/>
          <a:p>
            <a:pPr marL="0" indent="0">
              <a:lnSpc>
                <a:spcPct val="115000"/>
              </a:lnSpc>
              <a:buNone/>
            </a:pPr>
            <a:r>
              <a:rPr lang="en-US" sz="1150" dirty="0">
                <a:solidFill>
                  <a:srgbClr val="14232B"/>
                </a:solidFill>
                <a:latin typeface="Calibri" pitchFamily="34" charset="0"/>
                <a:ea typeface="Calibri" pitchFamily="34" charset="-122"/>
                <a:cs typeface="Calibri" pitchFamily="34" charset="-120"/>
              </a:rPr>
              <a:t>Preserve evidential integrity throughout acquisition and examination</a:t>
            </a:r>
            <a:endParaRPr lang="en-US" sz="1150" dirty="0"/>
          </a:p>
        </p:txBody>
      </p:sp>
      <p:sp>
        <p:nvSpPr>
          <p:cNvPr id="14" name="Text 12"/>
          <p:cNvSpPr/>
          <p:nvPr/>
        </p:nvSpPr>
        <p:spPr>
          <a:xfrm>
            <a:off x="7269480" y="3328416"/>
            <a:ext cx="502920" cy="548640"/>
          </a:xfrm>
          <a:prstGeom prst="rect">
            <a:avLst/>
          </a:prstGeom>
          <a:noFill/>
          <a:ln/>
        </p:spPr>
        <p:txBody>
          <a:bodyPr wrap="square" rtlCol="0" anchor="ctr"/>
          <a:lstStyle/>
          <a:p>
            <a:pPr marL="0" indent="0">
              <a:buNone/>
            </a:pPr>
            <a:r>
              <a:rPr lang="en-US" sz="1600" b="1" dirty="0">
                <a:solidFill>
                  <a:srgbClr val="A9843C"/>
                </a:solidFill>
                <a:latin typeface="Cambria" pitchFamily="34" charset="0"/>
                <a:ea typeface="Cambria" pitchFamily="34" charset="-122"/>
                <a:cs typeface="Cambria" pitchFamily="34" charset="-120"/>
              </a:rPr>
              <a:t>03</a:t>
            </a:r>
            <a:endParaRPr lang="en-US" sz="1600" dirty="0"/>
          </a:p>
        </p:txBody>
      </p:sp>
      <p:sp>
        <p:nvSpPr>
          <p:cNvPr id="15" name="Text 13"/>
          <p:cNvSpPr/>
          <p:nvPr/>
        </p:nvSpPr>
        <p:spPr>
          <a:xfrm>
            <a:off x="7818120" y="3355848"/>
            <a:ext cx="3886200" cy="548640"/>
          </a:xfrm>
          <a:prstGeom prst="rect">
            <a:avLst/>
          </a:prstGeom>
          <a:noFill/>
          <a:ln/>
        </p:spPr>
        <p:txBody>
          <a:bodyPr wrap="square" rtlCol="0" anchor="t"/>
          <a:lstStyle/>
          <a:p>
            <a:pPr marL="0" indent="0">
              <a:lnSpc>
                <a:spcPct val="115000"/>
              </a:lnSpc>
              <a:buNone/>
            </a:pPr>
            <a:r>
              <a:rPr lang="en-US" sz="1150" dirty="0">
                <a:solidFill>
                  <a:srgbClr val="14232B"/>
                </a:solidFill>
                <a:latin typeface="Calibri" pitchFamily="34" charset="0"/>
                <a:ea typeface="Calibri" pitchFamily="34" charset="-122"/>
                <a:cs typeface="Calibri" pitchFamily="34" charset="-120"/>
              </a:rPr>
              <a:t>Examine communications for evidence of data exfiltration and negotiation</a:t>
            </a:r>
            <a:endParaRPr lang="en-US" sz="1150" dirty="0"/>
          </a:p>
        </p:txBody>
      </p:sp>
      <p:sp>
        <p:nvSpPr>
          <p:cNvPr id="16" name="Text 14"/>
          <p:cNvSpPr/>
          <p:nvPr/>
        </p:nvSpPr>
        <p:spPr>
          <a:xfrm>
            <a:off x="7269480" y="4032504"/>
            <a:ext cx="502920" cy="548640"/>
          </a:xfrm>
          <a:prstGeom prst="rect">
            <a:avLst/>
          </a:prstGeom>
          <a:noFill/>
          <a:ln/>
        </p:spPr>
        <p:txBody>
          <a:bodyPr wrap="square" rtlCol="0" anchor="ctr"/>
          <a:lstStyle/>
          <a:p>
            <a:pPr marL="0" indent="0">
              <a:buNone/>
            </a:pPr>
            <a:r>
              <a:rPr lang="en-US" sz="1600" b="1" dirty="0">
                <a:solidFill>
                  <a:srgbClr val="A9843C"/>
                </a:solidFill>
                <a:latin typeface="Cambria" pitchFamily="34" charset="0"/>
                <a:ea typeface="Cambria" pitchFamily="34" charset="-122"/>
                <a:cs typeface="Cambria" pitchFamily="34" charset="-120"/>
              </a:rPr>
              <a:t>04</a:t>
            </a:r>
            <a:endParaRPr lang="en-US" sz="1600" dirty="0"/>
          </a:p>
        </p:txBody>
      </p:sp>
      <p:sp>
        <p:nvSpPr>
          <p:cNvPr id="17" name="Text 15"/>
          <p:cNvSpPr/>
          <p:nvPr/>
        </p:nvSpPr>
        <p:spPr>
          <a:xfrm>
            <a:off x="7818120" y="4059936"/>
            <a:ext cx="3886200" cy="548640"/>
          </a:xfrm>
          <a:prstGeom prst="rect">
            <a:avLst/>
          </a:prstGeom>
          <a:noFill/>
          <a:ln/>
        </p:spPr>
        <p:txBody>
          <a:bodyPr wrap="square" rtlCol="0" anchor="t"/>
          <a:lstStyle/>
          <a:p>
            <a:pPr marL="0" indent="0">
              <a:lnSpc>
                <a:spcPct val="115000"/>
              </a:lnSpc>
              <a:buNone/>
            </a:pPr>
            <a:r>
              <a:rPr lang="en-US" sz="1150" dirty="0">
                <a:solidFill>
                  <a:srgbClr val="14232B"/>
                </a:solidFill>
                <a:latin typeface="Calibri" pitchFamily="34" charset="0"/>
                <a:ea typeface="Calibri" pitchFamily="34" charset="-122"/>
                <a:cs typeface="Calibri" pitchFamily="34" charset="-120"/>
              </a:rPr>
              <a:t>Reconstruct relevant activity through a cross-device timeline</a:t>
            </a:r>
            <a:endParaRPr lang="en-US" sz="1150" dirty="0"/>
          </a:p>
        </p:txBody>
      </p:sp>
      <p:sp>
        <p:nvSpPr>
          <p:cNvPr id="18" name="Text 16"/>
          <p:cNvSpPr/>
          <p:nvPr/>
        </p:nvSpPr>
        <p:spPr>
          <a:xfrm>
            <a:off x="7269480" y="4736592"/>
            <a:ext cx="502920" cy="548640"/>
          </a:xfrm>
          <a:prstGeom prst="rect">
            <a:avLst/>
          </a:prstGeom>
          <a:noFill/>
          <a:ln/>
        </p:spPr>
        <p:txBody>
          <a:bodyPr wrap="square" rtlCol="0" anchor="ctr"/>
          <a:lstStyle/>
          <a:p>
            <a:pPr marL="0" indent="0">
              <a:buNone/>
            </a:pPr>
            <a:r>
              <a:rPr lang="en-US" sz="1600" b="1" dirty="0">
                <a:solidFill>
                  <a:srgbClr val="A9843C"/>
                </a:solidFill>
                <a:latin typeface="Cambria" pitchFamily="34" charset="0"/>
                <a:ea typeface="Cambria" pitchFamily="34" charset="-122"/>
                <a:cs typeface="Cambria" pitchFamily="34" charset="-120"/>
              </a:rPr>
              <a:t>05</a:t>
            </a:r>
            <a:endParaRPr lang="en-US" sz="1600" dirty="0"/>
          </a:p>
        </p:txBody>
      </p:sp>
      <p:sp>
        <p:nvSpPr>
          <p:cNvPr id="19" name="Text 17"/>
          <p:cNvSpPr/>
          <p:nvPr/>
        </p:nvSpPr>
        <p:spPr>
          <a:xfrm>
            <a:off x="7818120" y="4764024"/>
            <a:ext cx="3886200" cy="548640"/>
          </a:xfrm>
          <a:prstGeom prst="rect">
            <a:avLst/>
          </a:prstGeom>
          <a:noFill/>
          <a:ln/>
        </p:spPr>
        <p:txBody>
          <a:bodyPr wrap="square" rtlCol="0" anchor="t"/>
          <a:lstStyle/>
          <a:p>
            <a:pPr marL="0" indent="0">
              <a:lnSpc>
                <a:spcPct val="115000"/>
              </a:lnSpc>
              <a:buNone/>
            </a:pPr>
            <a:r>
              <a:rPr lang="en-US" sz="1150" dirty="0">
                <a:solidFill>
                  <a:srgbClr val="14232B"/>
                </a:solidFill>
                <a:latin typeface="Calibri" pitchFamily="34" charset="0"/>
                <a:ea typeface="Calibri" pitchFamily="34" charset="-122"/>
                <a:cs typeface="Calibri" pitchFamily="34" charset="-120"/>
              </a:rPr>
              <a:t>Correlate independent artefacts to test device-to-person attribution</a:t>
            </a:r>
            <a:endParaRPr lang="en-US" sz="1150" dirty="0"/>
          </a:p>
        </p:txBody>
      </p:sp>
      <p:sp>
        <p:nvSpPr>
          <p:cNvPr id="20" name="Text 18"/>
          <p:cNvSpPr/>
          <p:nvPr/>
        </p:nvSpPr>
        <p:spPr>
          <a:xfrm>
            <a:off x="7269480" y="5440680"/>
            <a:ext cx="502920" cy="548640"/>
          </a:xfrm>
          <a:prstGeom prst="rect">
            <a:avLst/>
          </a:prstGeom>
          <a:noFill/>
          <a:ln/>
        </p:spPr>
        <p:txBody>
          <a:bodyPr wrap="square" rtlCol="0" anchor="ctr"/>
          <a:lstStyle/>
          <a:p>
            <a:pPr marL="0" indent="0">
              <a:buNone/>
            </a:pPr>
            <a:r>
              <a:rPr lang="en-US" sz="1600" b="1" dirty="0">
                <a:solidFill>
                  <a:srgbClr val="A9843C"/>
                </a:solidFill>
                <a:latin typeface="Cambria" pitchFamily="34" charset="0"/>
                <a:ea typeface="Cambria" pitchFamily="34" charset="-122"/>
                <a:cs typeface="Cambria" pitchFamily="34" charset="-120"/>
              </a:rPr>
              <a:t>06</a:t>
            </a:r>
            <a:endParaRPr lang="en-US" sz="1600" dirty="0"/>
          </a:p>
        </p:txBody>
      </p:sp>
      <p:sp>
        <p:nvSpPr>
          <p:cNvPr id="21" name="Text 19"/>
          <p:cNvSpPr/>
          <p:nvPr/>
        </p:nvSpPr>
        <p:spPr>
          <a:xfrm>
            <a:off x="7818120" y="5468112"/>
            <a:ext cx="3886200" cy="548640"/>
          </a:xfrm>
          <a:prstGeom prst="rect">
            <a:avLst/>
          </a:prstGeom>
          <a:noFill/>
          <a:ln/>
        </p:spPr>
        <p:txBody>
          <a:bodyPr wrap="square" rtlCol="0" anchor="t"/>
          <a:lstStyle/>
          <a:p>
            <a:pPr marL="0" indent="0">
              <a:lnSpc>
                <a:spcPct val="115000"/>
              </a:lnSpc>
              <a:buNone/>
            </a:pPr>
            <a:r>
              <a:rPr lang="en-US" sz="1150" dirty="0">
                <a:solidFill>
                  <a:srgbClr val="14232B"/>
                </a:solidFill>
                <a:latin typeface="Calibri" pitchFamily="34" charset="0"/>
                <a:ea typeface="Calibri" pitchFamily="34" charset="-122"/>
                <a:cs typeface="Calibri" pitchFamily="34" charset="-120"/>
              </a:rPr>
              <a:t>Produce an evidence-based, defensible forensic conclusion</a:t>
            </a:r>
            <a:endParaRPr lang="en-US" sz="1150" dirty="0"/>
          </a:p>
        </p:txBody>
      </p:sp>
      <p:sp>
        <p:nvSpPr>
          <p:cNvPr id="22" name="Text 20"/>
          <p:cNvSpPr/>
          <p:nvPr/>
        </p:nvSpPr>
        <p:spPr>
          <a:xfrm>
            <a:off x="457200" y="6547104"/>
            <a:ext cx="4572000" cy="237744"/>
          </a:xfrm>
          <a:prstGeom prst="rect">
            <a:avLst/>
          </a:prstGeom>
          <a:noFill/>
          <a:ln/>
        </p:spPr>
        <p:txBody>
          <a:bodyPr wrap="square" rtlCol="0" anchor="ctr"/>
          <a:lstStyle/>
          <a:p>
            <a:pPr marL="0" indent="0">
              <a:buNone/>
            </a:pPr>
            <a:r>
              <a:rPr lang="en-US" sz="800" dirty="0">
                <a:solidFill>
                  <a:srgbClr val="8A9AA1"/>
                </a:solidFill>
                <a:latin typeface="Calibri" pitchFamily="34" charset="0"/>
                <a:ea typeface="Calibri" pitchFamily="34" charset="-122"/>
                <a:cs typeface="Calibri" pitchFamily="34" charset="-120"/>
              </a:rPr>
              <a:t>ACCA7031 · Digital Forensics Analysis</a:t>
            </a:r>
            <a:endParaRPr lang="en-US" sz="800" dirty="0"/>
          </a:p>
        </p:txBody>
      </p:sp>
      <p:sp>
        <p:nvSpPr>
          <p:cNvPr id="23" name="Text 21"/>
          <p:cNvSpPr/>
          <p:nvPr/>
        </p:nvSpPr>
        <p:spPr>
          <a:xfrm>
            <a:off x="4114800" y="6547104"/>
            <a:ext cx="3959352" cy="237744"/>
          </a:xfrm>
          <a:prstGeom prst="rect">
            <a:avLst/>
          </a:prstGeom>
          <a:noFill/>
          <a:ln/>
        </p:spPr>
        <p:txBody>
          <a:bodyPr wrap="square" rtlCol="0" anchor="ctr"/>
          <a:lstStyle/>
          <a:p>
            <a:pPr marL="0" indent="0" algn="ctr">
              <a:buNone/>
            </a:pPr>
            <a:r>
              <a:rPr lang="en-US" sz="800" dirty="0">
                <a:solidFill>
                  <a:srgbClr val="8A9AA1"/>
                </a:solidFill>
                <a:latin typeface="Calibri" pitchFamily="34" charset="0"/>
                <a:ea typeface="Calibri" pitchFamily="34" charset="-122"/>
                <a:cs typeface="Calibri" pitchFamily="34" charset="-120"/>
              </a:rPr>
              <a:t>Case Background</a:t>
            </a:r>
            <a:endParaRPr lang="en-US" sz="800" dirty="0"/>
          </a:p>
        </p:txBody>
      </p:sp>
      <p:sp>
        <p:nvSpPr>
          <p:cNvPr id="24" name="Text 22"/>
          <p:cNvSpPr/>
          <p:nvPr/>
        </p:nvSpPr>
        <p:spPr>
          <a:xfrm>
            <a:off x="11338560" y="6547104"/>
            <a:ext cx="457200" cy="237744"/>
          </a:xfrm>
          <a:prstGeom prst="rect">
            <a:avLst/>
          </a:prstGeom>
          <a:noFill/>
          <a:ln/>
        </p:spPr>
        <p:txBody>
          <a:bodyPr wrap="square" rtlCol="0" anchor="ctr"/>
          <a:lstStyle/>
          <a:p>
            <a:pPr marL="0" indent="0" algn="r">
              <a:buNone/>
            </a:pPr>
            <a:r>
              <a:rPr lang="en-US" sz="800" b="1" dirty="0">
                <a:solidFill>
                  <a:srgbClr val="A9843C"/>
                </a:solidFill>
                <a:latin typeface="Calibri" pitchFamily="34" charset="0"/>
                <a:ea typeface="Calibri" pitchFamily="34" charset="-122"/>
                <a:cs typeface="Calibri" pitchFamily="34" charset="-120"/>
              </a:rPr>
              <a:t>02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966960" y="137160"/>
            <a:ext cx="2103120" cy="1051560"/>
          </a:xfrm>
          <a:prstGeom prst="rect">
            <a:avLst/>
          </a:prstGeom>
          <a:noFill/>
          <a:ln/>
        </p:spPr>
        <p:txBody>
          <a:bodyPr wrap="square" rtlCol="0" anchor="ctr"/>
          <a:lstStyle/>
          <a:p>
            <a:pPr marL="0" indent="0" algn="r">
              <a:buNone/>
            </a:pPr>
            <a:r>
              <a:rPr lang="en-US" sz="7600" b="1" dirty="0">
                <a:solidFill>
                  <a:srgbClr val="ECEDEC"/>
                </a:solidFill>
                <a:latin typeface="Cambria" pitchFamily="34" charset="0"/>
                <a:ea typeface="Cambria" pitchFamily="34" charset="-122"/>
                <a:cs typeface="Cambria" pitchFamily="34" charset="-120"/>
              </a:rPr>
              <a:t>03</a:t>
            </a:r>
            <a:endParaRPr lang="en-US" sz="7600" dirty="0"/>
          </a:p>
        </p:txBody>
      </p:sp>
      <p:sp>
        <p:nvSpPr>
          <p:cNvPr id="3" name="Shape 1"/>
          <p:cNvSpPr/>
          <p:nvPr/>
        </p:nvSpPr>
        <p:spPr>
          <a:xfrm>
            <a:off x="502920" y="384048"/>
            <a:ext cx="2651760" cy="292608"/>
          </a:xfrm>
          <a:prstGeom prst="rect">
            <a:avLst/>
          </a:prstGeom>
          <a:solidFill>
            <a:srgbClr val="F1F3F3"/>
          </a:solidFill>
          <a:ln w="9525">
            <a:solidFill>
              <a:srgbClr val="A9843C"/>
            </a:solidFill>
            <a:prstDash val="solid"/>
          </a:ln>
        </p:spPr>
        <p:txBody>
          <a:bodyPr/>
          <a:lstStyle/>
          <a:p>
            <a:endParaRPr lang="en-IN"/>
          </a:p>
        </p:txBody>
      </p:sp>
      <p:sp>
        <p:nvSpPr>
          <p:cNvPr id="4" name="Text 2"/>
          <p:cNvSpPr/>
          <p:nvPr/>
        </p:nvSpPr>
        <p:spPr>
          <a:xfrm>
            <a:off x="502920" y="384048"/>
            <a:ext cx="2651760" cy="292608"/>
          </a:xfrm>
          <a:prstGeom prst="rect">
            <a:avLst/>
          </a:prstGeom>
          <a:noFill/>
          <a:ln/>
        </p:spPr>
        <p:txBody>
          <a:bodyPr wrap="square" rtlCol="0" anchor="ctr"/>
          <a:lstStyle/>
          <a:p>
            <a:pPr marL="0" indent="0" algn="ctr">
              <a:buNone/>
            </a:pPr>
            <a:r>
              <a:rPr lang="en-US" sz="950" b="1" kern="0" spc="120" dirty="0">
                <a:solidFill>
                  <a:srgbClr val="A9843C"/>
                </a:solidFill>
                <a:latin typeface="Calibri" pitchFamily="34" charset="0"/>
                <a:ea typeface="Calibri" pitchFamily="34" charset="-122"/>
                <a:cs typeface="Calibri" pitchFamily="34" charset="-120"/>
              </a:rPr>
              <a:t>EVIDENCE SCOPE</a:t>
            </a:r>
            <a:endParaRPr lang="en-US" sz="950" dirty="0"/>
          </a:p>
        </p:txBody>
      </p:sp>
      <p:sp>
        <p:nvSpPr>
          <p:cNvPr id="5" name="Text 3"/>
          <p:cNvSpPr/>
          <p:nvPr/>
        </p:nvSpPr>
        <p:spPr>
          <a:xfrm>
            <a:off x="502920" y="786384"/>
            <a:ext cx="9052560" cy="548640"/>
          </a:xfrm>
          <a:prstGeom prst="rect">
            <a:avLst/>
          </a:prstGeom>
          <a:noFill/>
          <a:ln/>
        </p:spPr>
        <p:txBody>
          <a:bodyPr wrap="square" rtlCol="0" anchor="ctr"/>
          <a:lstStyle/>
          <a:p>
            <a:pPr marL="0" indent="0">
              <a:buNone/>
            </a:pPr>
            <a:r>
              <a:rPr lang="en-US" sz="2500" b="1" dirty="0">
                <a:solidFill>
                  <a:srgbClr val="14232B"/>
                </a:solidFill>
                <a:latin typeface="Cambria" pitchFamily="34" charset="0"/>
                <a:ea typeface="Cambria" pitchFamily="34" charset="-122"/>
                <a:cs typeface="Cambria" pitchFamily="34" charset="-120"/>
              </a:rPr>
              <a:t>Evidence Inventory: Four Seized Devices</a:t>
            </a:r>
            <a:endParaRPr lang="en-US" sz="2500" dirty="0"/>
          </a:p>
        </p:txBody>
      </p:sp>
      <p:sp>
        <p:nvSpPr>
          <p:cNvPr id="6" name="Shape 4"/>
          <p:cNvSpPr/>
          <p:nvPr/>
        </p:nvSpPr>
        <p:spPr>
          <a:xfrm>
            <a:off x="502920" y="1554480"/>
            <a:ext cx="2743200" cy="4343400"/>
          </a:xfrm>
          <a:prstGeom prst="rect">
            <a:avLst/>
          </a:prstGeom>
          <a:solidFill>
            <a:srgbClr val="FFFFFF"/>
          </a:solidFill>
          <a:ln w="15875">
            <a:solidFill>
              <a:srgbClr val="D8DEE1"/>
            </a:solidFill>
            <a:prstDash val="solid"/>
          </a:ln>
        </p:spPr>
        <p:txBody>
          <a:bodyPr/>
          <a:lstStyle/>
          <a:p>
            <a:endParaRPr lang="en-IN"/>
          </a:p>
        </p:txBody>
      </p:sp>
      <p:sp>
        <p:nvSpPr>
          <p:cNvPr id="7" name="Shape 5"/>
          <p:cNvSpPr/>
          <p:nvPr/>
        </p:nvSpPr>
        <p:spPr>
          <a:xfrm>
            <a:off x="667512" y="1719072"/>
            <a:ext cx="868680" cy="237744"/>
          </a:xfrm>
          <a:prstGeom prst="rect">
            <a:avLst/>
          </a:prstGeom>
          <a:solidFill>
            <a:srgbClr val="14232B"/>
          </a:solidFill>
          <a:ln/>
        </p:spPr>
        <p:txBody>
          <a:bodyPr/>
          <a:lstStyle/>
          <a:p>
            <a:endParaRPr lang="en-IN"/>
          </a:p>
        </p:txBody>
      </p:sp>
      <p:sp>
        <p:nvSpPr>
          <p:cNvPr id="8" name="Text 6"/>
          <p:cNvSpPr/>
          <p:nvPr/>
        </p:nvSpPr>
        <p:spPr>
          <a:xfrm>
            <a:off x="667512" y="1719072"/>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EX-01</a:t>
            </a:r>
            <a:endParaRPr lang="en-US" sz="800" dirty="0"/>
          </a:p>
        </p:txBody>
      </p:sp>
      <p:sp>
        <p:nvSpPr>
          <p:cNvPr id="9" name="Text 7"/>
          <p:cNvSpPr/>
          <p:nvPr/>
        </p:nvSpPr>
        <p:spPr>
          <a:xfrm>
            <a:off x="667512" y="2121408"/>
            <a:ext cx="2414016" cy="594360"/>
          </a:xfrm>
          <a:prstGeom prst="rect">
            <a:avLst/>
          </a:prstGeom>
          <a:noFill/>
          <a:ln/>
        </p:spPr>
        <p:txBody>
          <a:bodyPr wrap="square" rtlCol="0" anchor="t"/>
          <a:lstStyle/>
          <a:p>
            <a:pPr marL="0" indent="0">
              <a:buNone/>
            </a:pPr>
            <a:r>
              <a:rPr lang="en-US" sz="1500" b="1" dirty="0">
                <a:solidFill>
                  <a:srgbClr val="14232B"/>
                </a:solidFill>
                <a:latin typeface="Cambria" pitchFamily="34" charset="0"/>
                <a:ea typeface="Cambria" pitchFamily="34" charset="-122"/>
                <a:cs typeface="Cambria" pitchFamily="34" charset="-120"/>
              </a:rPr>
              <a:t>Huawei POT-LX1</a:t>
            </a:r>
            <a:endParaRPr lang="en-US" sz="1500" dirty="0"/>
          </a:p>
        </p:txBody>
      </p:sp>
      <p:sp>
        <p:nvSpPr>
          <p:cNvPr id="10" name="Text 8"/>
          <p:cNvSpPr/>
          <p:nvPr/>
        </p:nvSpPr>
        <p:spPr>
          <a:xfrm>
            <a:off x="667512" y="2670048"/>
            <a:ext cx="2414016" cy="274320"/>
          </a:xfrm>
          <a:prstGeom prst="rect">
            <a:avLst/>
          </a:prstGeom>
          <a:noFill/>
          <a:ln/>
        </p:spPr>
        <p:txBody>
          <a:bodyPr wrap="square" rtlCol="0" anchor="ctr"/>
          <a:lstStyle/>
          <a:p>
            <a:pPr marL="0" indent="0">
              <a:buNone/>
            </a:pPr>
            <a:r>
              <a:rPr lang="en-US" sz="1000" dirty="0">
                <a:solidFill>
                  <a:srgbClr val="45606B"/>
                </a:solidFill>
                <a:latin typeface="Calibri" pitchFamily="34" charset="0"/>
                <a:ea typeface="Calibri" pitchFamily="34" charset="-122"/>
                <a:cs typeface="Calibri" pitchFamily="34" charset="-120"/>
              </a:rPr>
              <a:t>P Smart · Android 10</a:t>
            </a:r>
            <a:endParaRPr lang="en-US" sz="1000" dirty="0"/>
          </a:p>
        </p:txBody>
      </p:sp>
      <p:sp>
        <p:nvSpPr>
          <p:cNvPr id="11" name="Text 9"/>
          <p:cNvSpPr/>
          <p:nvPr/>
        </p:nvSpPr>
        <p:spPr>
          <a:xfrm>
            <a:off x="667512" y="3154680"/>
            <a:ext cx="2414016" cy="201168"/>
          </a:xfrm>
          <a:prstGeom prst="rect">
            <a:avLst/>
          </a:prstGeom>
          <a:noFill/>
          <a:ln/>
        </p:spPr>
        <p:txBody>
          <a:bodyPr wrap="square" rtlCol="0" anchor="ctr"/>
          <a:lstStyle/>
          <a:p>
            <a:pPr marL="0" indent="0">
              <a:buNone/>
            </a:pPr>
            <a:r>
              <a:rPr lang="en-US" sz="850" b="1" kern="0" spc="100" dirty="0">
                <a:solidFill>
                  <a:srgbClr val="A9843C"/>
                </a:solidFill>
                <a:latin typeface="Calibri" pitchFamily="34" charset="0"/>
                <a:ea typeface="Calibri" pitchFamily="34" charset="-122"/>
                <a:cs typeface="Calibri" pitchFamily="34" charset="-120"/>
              </a:rPr>
              <a:t>ATTRIBUTION EVIDENCE</a:t>
            </a:r>
            <a:endParaRPr lang="en-US" sz="850" dirty="0"/>
          </a:p>
        </p:txBody>
      </p:sp>
      <p:sp>
        <p:nvSpPr>
          <p:cNvPr id="12" name="Text 10"/>
          <p:cNvSpPr/>
          <p:nvPr/>
        </p:nvSpPr>
        <p:spPr>
          <a:xfrm>
            <a:off x="667512" y="3383280"/>
            <a:ext cx="2414016" cy="777240"/>
          </a:xfrm>
          <a:prstGeom prst="rect">
            <a:avLst/>
          </a:prstGeom>
          <a:noFill/>
          <a:ln/>
        </p:spPr>
        <p:txBody>
          <a:bodyPr wrap="square" rtlCol="0" anchor="t"/>
          <a:lstStyle/>
          <a:p>
            <a:pPr marL="0" indent="0">
              <a:buNone/>
            </a:pPr>
            <a:r>
              <a:rPr lang="en-US" sz="1150" dirty="0">
                <a:solidFill>
                  <a:srgbClr val="14232B"/>
                </a:solidFill>
                <a:latin typeface="Calibri" pitchFamily="34" charset="0"/>
                <a:ea typeface="Calibri" pitchFamily="34" charset="-122"/>
                <a:cs typeface="Calibri" pitchFamily="34" charset="-120"/>
              </a:rPr>
              <a:t>Peter Dover</a:t>
            </a:r>
            <a:endParaRPr lang="en-US" sz="1150" dirty="0"/>
          </a:p>
          <a:p>
            <a:pPr marL="0" indent="0">
              <a:buNone/>
            </a:pPr>
            <a:r>
              <a:rPr lang="en-US" sz="1150" dirty="0">
                <a:solidFill>
                  <a:srgbClr val="14232B"/>
                </a:solidFill>
                <a:latin typeface="Calibri" pitchFamily="34" charset="0"/>
                <a:ea typeface="Calibri" pitchFamily="34" charset="-122"/>
                <a:cs typeface="Calibri" pitchFamily="34" charset="-120"/>
              </a:rPr>
              <a:t>dovp59@gmail.com</a:t>
            </a:r>
            <a:endParaRPr lang="en-US" sz="1150" dirty="0"/>
          </a:p>
        </p:txBody>
      </p:sp>
      <p:sp>
        <p:nvSpPr>
          <p:cNvPr id="13" name="Shape 11"/>
          <p:cNvSpPr/>
          <p:nvPr/>
        </p:nvSpPr>
        <p:spPr>
          <a:xfrm>
            <a:off x="667512" y="5330952"/>
            <a:ext cx="2414016" cy="365760"/>
          </a:xfrm>
          <a:prstGeom prst="rect">
            <a:avLst/>
          </a:prstGeom>
          <a:ln w="15875">
            <a:solidFill>
              <a:srgbClr val="8B3A3A"/>
            </a:solidFill>
            <a:prstDash val="solid"/>
          </a:ln>
        </p:spPr>
        <p:txBody>
          <a:bodyPr/>
          <a:lstStyle/>
          <a:p>
            <a:endParaRPr lang="en-IN"/>
          </a:p>
        </p:txBody>
      </p:sp>
      <p:sp>
        <p:nvSpPr>
          <p:cNvPr id="14" name="Text 12"/>
          <p:cNvSpPr/>
          <p:nvPr/>
        </p:nvSpPr>
        <p:spPr>
          <a:xfrm>
            <a:off x="667512" y="5330952"/>
            <a:ext cx="2414016" cy="365760"/>
          </a:xfrm>
          <a:prstGeom prst="rect">
            <a:avLst/>
          </a:prstGeom>
          <a:noFill/>
          <a:ln/>
        </p:spPr>
        <p:txBody>
          <a:bodyPr wrap="square" rtlCol="0" anchor="ctr"/>
          <a:lstStyle/>
          <a:p>
            <a:pPr marL="0" indent="0" algn="ctr">
              <a:buNone/>
            </a:pPr>
            <a:r>
              <a:rPr lang="en-US" sz="900" b="1" kern="0" spc="50" dirty="0">
                <a:solidFill>
                  <a:srgbClr val="8B3A3A"/>
                </a:solidFill>
                <a:latin typeface="Calibri" pitchFamily="34" charset="0"/>
                <a:ea typeface="Calibri" pitchFamily="34" charset="-122"/>
                <a:cs typeface="Calibri" pitchFamily="34" charset="-120"/>
              </a:rPr>
              <a:t>PERPETRATOR (SUSPECTED)</a:t>
            </a:r>
            <a:endParaRPr lang="en-US" sz="900" dirty="0"/>
          </a:p>
        </p:txBody>
      </p:sp>
      <p:sp>
        <p:nvSpPr>
          <p:cNvPr id="15" name="Shape 13"/>
          <p:cNvSpPr/>
          <p:nvPr/>
        </p:nvSpPr>
        <p:spPr>
          <a:xfrm>
            <a:off x="3410712" y="1554480"/>
            <a:ext cx="2743200" cy="4343400"/>
          </a:xfrm>
          <a:prstGeom prst="rect">
            <a:avLst/>
          </a:prstGeom>
          <a:solidFill>
            <a:srgbClr val="FFFFFF"/>
          </a:solidFill>
          <a:ln w="15875">
            <a:solidFill>
              <a:srgbClr val="D8DEE1"/>
            </a:solidFill>
            <a:prstDash val="solid"/>
          </a:ln>
        </p:spPr>
        <p:txBody>
          <a:bodyPr/>
          <a:lstStyle/>
          <a:p>
            <a:endParaRPr lang="en-IN"/>
          </a:p>
        </p:txBody>
      </p:sp>
      <p:sp>
        <p:nvSpPr>
          <p:cNvPr id="16" name="Shape 14"/>
          <p:cNvSpPr/>
          <p:nvPr/>
        </p:nvSpPr>
        <p:spPr>
          <a:xfrm>
            <a:off x="3575304" y="1719072"/>
            <a:ext cx="868680" cy="237744"/>
          </a:xfrm>
          <a:prstGeom prst="rect">
            <a:avLst/>
          </a:prstGeom>
          <a:solidFill>
            <a:srgbClr val="14232B"/>
          </a:solidFill>
          <a:ln/>
        </p:spPr>
        <p:txBody>
          <a:bodyPr/>
          <a:lstStyle/>
          <a:p>
            <a:endParaRPr lang="en-IN"/>
          </a:p>
        </p:txBody>
      </p:sp>
      <p:sp>
        <p:nvSpPr>
          <p:cNvPr id="17" name="Text 15"/>
          <p:cNvSpPr/>
          <p:nvPr/>
        </p:nvSpPr>
        <p:spPr>
          <a:xfrm>
            <a:off x="3575304" y="1719072"/>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EX-02</a:t>
            </a:r>
            <a:endParaRPr lang="en-US" sz="800" dirty="0"/>
          </a:p>
        </p:txBody>
      </p:sp>
      <p:sp>
        <p:nvSpPr>
          <p:cNvPr id="18" name="Text 16"/>
          <p:cNvSpPr/>
          <p:nvPr/>
        </p:nvSpPr>
        <p:spPr>
          <a:xfrm>
            <a:off x="3575304" y="2121408"/>
            <a:ext cx="2414016" cy="594360"/>
          </a:xfrm>
          <a:prstGeom prst="rect">
            <a:avLst/>
          </a:prstGeom>
          <a:noFill/>
          <a:ln/>
        </p:spPr>
        <p:txBody>
          <a:bodyPr wrap="square" rtlCol="0" anchor="t"/>
          <a:lstStyle/>
          <a:p>
            <a:pPr marL="0" indent="0">
              <a:buNone/>
            </a:pPr>
            <a:r>
              <a:rPr lang="en-US" sz="1500" b="1" dirty="0">
                <a:solidFill>
                  <a:srgbClr val="14232B"/>
                </a:solidFill>
                <a:latin typeface="Cambria" pitchFamily="34" charset="0"/>
                <a:ea typeface="Cambria" pitchFamily="34" charset="-122"/>
                <a:cs typeface="Cambria" pitchFamily="34" charset="-120"/>
              </a:rPr>
              <a:t>Nokia C2 2nd Edition</a:t>
            </a:r>
            <a:endParaRPr lang="en-US" sz="1500" dirty="0"/>
          </a:p>
        </p:txBody>
      </p:sp>
      <p:sp>
        <p:nvSpPr>
          <p:cNvPr id="19" name="Text 17"/>
          <p:cNvSpPr/>
          <p:nvPr/>
        </p:nvSpPr>
        <p:spPr>
          <a:xfrm>
            <a:off x="3575304" y="2670048"/>
            <a:ext cx="2414016" cy="274320"/>
          </a:xfrm>
          <a:prstGeom prst="rect">
            <a:avLst/>
          </a:prstGeom>
          <a:noFill/>
          <a:ln/>
        </p:spPr>
        <p:txBody>
          <a:bodyPr wrap="square" rtlCol="0" anchor="ctr"/>
          <a:lstStyle/>
          <a:p>
            <a:pPr marL="0" indent="0">
              <a:buNone/>
            </a:pPr>
            <a:r>
              <a:rPr lang="en-US" sz="1000" dirty="0">
                <a:solidFill>
                  <a:srgbClr val="45606B"/>
                </a:solidFill>
                <a:latin typeface="Calibri" pitchFamily="34" charset="0"/>
                <a:ea typeface="Calibri" pitchFamily="34" charset="-122"/>
                <a:cs typeface="Calibri" pitchFamily="34" charset="-120"/>
              </a:rPr>
              <a:t>HMD Global · Android 11</a:t>
            </a:r>
            <a:endParaRPr lang="en-US" sz="1000" dirty="0"/>
          </a:p>
        </p:txBody>
      </p:sp>
      <p:sp>
        <p:nvSpPr>
          <p:cNvPr id="20" name="Text 18"/>
          <p:cNvSpPr/>
          <p:nvPr/>
        </p:nvSpPr>
        <p:spPr>
          <a:xfrm>
            <a:off x="3575304" y="3154680"/>
            <a:ext cx="2414016" cy="201168"/>
          </a:xfrm>
          <a:prstGeom prst="rect">
            <a:avLst/>
          </a:prstGeom>
          <a:noFill/>
          <a:ln/>
        </p:spPr>
        <p:txBody>
          <a:bodyPr wrap="square" rtlCol="0" anchor="ctr"/>
          <a:lstStyle/>
          <a:p>
            <a:pPr marL="0" indent="0">
              <a:buNone/>
            </a:pPr>
            <a:r>
              <a:rPr lang="en-US" sz="850" b="1" kern="0" spc="100" dirty="0">
                <a:solidFill>
                  <a:srgbClr val="A9843C"/>
                </a:solidFill>
                <a:latin typeface="Calibri" pitchFamily="34" charset="0"/>
                <a:ea typeface="Calibri" pitchFamily="34" charset="-122"/>
                <a:cs typeface="Calibri" pitchFamily="34" charset="-120"/>
              </a:rPr>
              <a:t>ATTRIBUTION EVIDENCE</a:t>
            </a:r>
            <a:endParaRPr lang="en-US" sz="850" dirty="0"/>
          </a:p>
        </p:txBody>
      </p:sp>
      <p:sp>
        <p:nvSpPr>
          <p:cNvPr id="21" name="Text 19"/>
          <p:cNvSpPr/>
          <p:nvPr/>
        </p:nvSpPr>
        <p:spPr>
          <a:xfrm>
            <a:off x="3575304" y="3383280"/>
            <a:ext cx="2414016" cy="777240"/>
          </a:xfrm>
          <a:prstGeom prst="rect">
            <a:avLst/>
          </a:prstGeom>
          <a:noFill/>
          <a:ln/>
        </p:spPr>
        <p:txBody>
          <a:bodyPr wrap="square" rtlCol="0" anchor="t"/>
          <a:lstStyle/>
          <a:p>
            <a:pPr marL="0" indent="0">
              <a:buNone/>
            </a:pPr>
            <a:r>
              <a:rPr lang="en-US" sz="1150" dirty="0">
                <a:solidFill>
                  <a:srgbClr val="14232B"/>
                </a:solidFill>
                <a:latin typeface="Calibri" pitchFamily="34" charset="0"/>
                <a:ea typeface="Calibri" pitchFamily="34" charset="-122"/>
                <a:cs typeface="Calibri" pitchFamily="34" charset="-120"/>
              </a:rPr>
              <a:t>Google account</a:t>
            </a:r>
            <a:endParaRPr lang="en-US" sz="1150" dirty="0"/>
          </a:p>
          <a:p>
            <a:pPr marL="0" indent="0">
              <a:buNone/>
            </a:pPr>
            <a:r>
              <a:rPr lang="en-US" sz="1150" dirty="0">
                <a:solidFill>
                  <a:srgbClr val="14232B"/>
                </a:solidFill>
                <a:latin typeface="Calibri" pitchFamily="34" charset="0"/>
                <a:ea typeface="Calibri" pitchFamily="34" charset="-122"/>
                <a:cs typeface="Calibri" pitchFamily="34" charset="-120"/>
              </a:rPr>
              <a:t>“Norman”</a:t>
            </a:r>
            <a:endParaRPr lang="en-US" sz="1150" dirty="0"/>
          </a:p>
        </p:txBody>
      </p:sp>
      <p:sp>
        <p:nvSpPr>
          <p:cNvPr id="22" name="Shape 20"/>
          <p:cNvSpPr/>
          <p:nvPr/>
        </p:nvSpPr>
        <p:spPr>
          <a:xfrm>
            <a:off x="3575304" y="5330952"/>
            <a:ext cx="2414016" cy="365760"/>
          </a:xfrm>
          <a:prstGeom prst="rect">
            <a:avLst/>
          </a:prstGeom>
          <a:ln w="15875">
            <a:solidFill>
              <a:srgbClr val="A9843C"/>
            </a:solidFill>
            <a:prstDash val="solid"/>
          </a:ln>
        </p:spPr>
        <p:txBody>
          <a:bodyPr/>
          <a:lstStyle/>
          <a:p>
            <a:endParaRPr lang="en-IN"/>
          </a:p>
        </p:txBody>
      </p:sp>
      <p:sp>
        <p:nvSpPr>
          <p:cNvPr id="23" name="Text 21"/>
          <p:cNvSpPr/>
          <p:nvPr/>
        </p:nvSpPr>
        <p:spPr>
          <a:xfrm>
            <a:off x="3575304" y="5330952"/>
            <a:ext cx="2414016" cy="365760"/>
          </a:xfrm>
          <a:prstGeom prst="rect">
            <a:avLst/>
          </a:prstGeom>
          <a:noFill/>
          <a:ln/>
        </p:spPr>
        <p:txBody>
          <a:bodyPr wrap="square" rtlCol="0" anchor="ctr"/>
          <a:lstStyle/>
          <a:p>
            <a:pPr marL="0" indent="0" algn="ctr">
              <a:buNone/>
            </a:pPr>
            <a:r>
              <a:rPr lang="en-US" sz="900" b="1" kern="0" spc="50" dirty="0">
                <a:solidFill>
                  <a:srgbClr val="A9843C"/>
                </a:solidFill>
                <a:latin typeface="Calibri" pitchFamily="34" charset="0"/>
                <a:ea typeface="Calibri" pitchFamily="34" charset="-122"/>
                <a:cs typeface="Calibri" pitchFamily="34" charset="-120"/>
              </a:rPr>
              <a:t>BUYER (SUSPECTED)</a:t>
            </a:r>
            <a:endParaRPr lang="en-US" sz="900" dirty="0"/>
          </a:p>
        </p:txBody>
      </p:sp>
      <p:sp>
        <p:nvSpPr>
          <p:cNvPr id="24" name="Shape 22"/>
          <p:cNvSpPr/>
          <p:nvPr/>
        </p:nvSpPr>
        <p:spPr>
          <a:xfrm>
            <a:off x="6318504" y="1554480"/>
            <a:ext cx="2743200" cy="4343400"/>
          </a:xfrm>
          <a:prstGeom prst="rect">
            <a:avLst/>
          </a:prstGeom>
          <a:solidFill>
            <a:srgbClr val="FFFFFF"/>
          </a:solidFill>
          <a:ln w="15875">
            <a:solidFill>
              <a:srgbClr val="D8DEE1"/>
            </a:solidFill>
            <a:prstDash val="solid"/>
          </a:ln>
        </p:spPr>
        <p:txBody>
          <a:bodyPr/>
          <a:lstStyle/>
          <a:p>
            <a:endParaRPr lang="en-IN"/>
          </a:p>
        </p:txBody>
      </p:sp>
      <p:sp>
        <p:nvSpPr>
          <p:cNvPr id="25" name="Shape 23"/>
          <p:cNvSpPr/>
          <p:nvPr/>
        </p:nvSpPr>
        <p:spPr>
          <a:xfrm>
            <a:off x="6483096" y="1719072"/>
            <a:ext cx="868680" cy="237744"/>
          </a:xfrm>
          <a:prstGeom prst="rect">
            <a:avLst/>
          </a:prstGeom>
          <a:solidFill>
            <a:srgbClr val="14232B"/>
          </a:solidFill>
          <a:ln/>
        </p:spPr>
        <p:txBody>
          <a:bodyPr/>
          <a:lstStyle/>
          <a:p>
            <a:endParaRPr lang="en-IN"/>
          </a:p>
        </p:txBody>
      </p:sp>
      <p:sp>
        <p:nvSpPr>
          <p:cNvPr id="26" name="Text 24"/>
          <p:cNvSpPr/>
          <p:nvPr/>
        </p:nvSpPr>
        <p:spPr>
          <a:xfrm>
            <a:off x="6483096" y="1719072"/>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EX-03</a:t>
            </a:r>
            <a:endParaRPr lang="en-US" sz="800" dirty="0"/>
          </a:p>
        </p:txBody>
      </p:sp>
      <p:sp>
        <p:nvSpPr>
          <p:cNvPr id="27" name="Text 25"/>
          <p:cNvSpPr/>
          <p:nvPr/>
        </p:nvSpPr>
        <p:spPr>
          <a:xfrm>
            <a:off x="6483096" y="2121408"/>
            <a:ext cx="2414016" cy="594360"/>
          </a:xfrm>
          <a:prstGeom prst="rect">
            <a:avLst/>
          </a:prstGeom>
          <a:noFill/>
          <a:ln/>
        </p:spPr>
        <p:txBody>
          <a:bodyPr wrap="square" rtlCol="0" anchor="t"/>
          <a:lstStyle/>
          <a:p>
            <a:pPr marL="0" indent="0">
              <a:buNone/>
            </a:pPr>
            <a:r>
              <a:rPr lang="en-US" sz="1500" b="1" dirty="0">
                <a:solidFill>
                  <a:srgbClr val="14232B"/>
                </a:solidFill>
                <a:latin typeface="Cambria" pitchFamily="34" charset="0"/>
                <a:ea typeface="Cambria" pitchFamily="34" charset="-122"/>
                <a:cs typeface="Cambria" pitchFamily="34" charset="-120"/>
              </a:rPr>
              <a:t>Samsung SM-A137F</a:t>
            </a:r>
            <a:endParaRPr lang="en-US" sz="1500" dirty="0"/>
          </a:p>
        </p:txBody>
      </p:sp>
      <p:sp>
        <p:nvSpPr>
          <p:cNvPr id="28" name="Text 26"/>
          <p:cNvSpPr/>
          <p:nvPr/>
        </p:nvSpPr>
        <p:spPr>
          <a:xfrm>
            <a:off x="6483096" y="2670048"/>
            <a:ext cx="2414016" cy="274320"/>
          </a:xfrm>
          <a:prstGeom prst="rect">
            <a:avLst/>
          </a:prstGeom>
          <a:noFill/>
          <a:ln/>
        </p:spPr>
        <p:txBody>
          <a:bodyPr wrap="square" rtlCol="0" anchor="ctr"/>
          <a:lstStyle/>
          <a:p>
            <a:pPr marL="0" indent="0">
              <a:buNone/>
            </a:pPr>
            <a:r>
              <a:rPr lang="en-US" sz="1000" dirty="0">
                <a:solidFill>
                  <a:srgbClr val="45606B"/>
                </a:solidFill>
                <a:latin typeface="Calibri" pitchFamily="34" charset="0"/>
                <a:ea typeface="Calibri" pitchFamily="34" charset="-122"/>
                <a:cs typeface="Calibri" pitchFamily="34" charset="-120"/>
              </a:rPr>
              <a:t>Galaxy A13 · Android 14</a:t>
            </a:r>
            <a:endParaRPr lang="en-US" sz="1000" dirty="0"/>
          </a:p>
        </p:txBody>
      </p:sp>
      <p:sp>
        <p:nvSpPr>
          <p:cNvPr id="29" name="Text 27"/>
          <p:cNvSpPr/>
          <p:nvPr/>
        </p:nvSpPr>
        <p:spPr>
          <a:xfrm>
            <a:off x="6483096" y="3154680"/>
            <a:ext cx="2414016" cy="201168"/>
          </a:xfrm>
          <a:prstGeom prst="rect">
            <a:avLst/>
          </a:prstGeom>
          <a:noFill/>
          <a:ln/>
        </p:spPr>
        <p:txBody>
          <a:bodyPr wrap="square" rtlCol="0" anchor="ctr"/>
          <a:lstStyle/>
          <a:p>
            <a:pPr marL="0" indent="0">
              <a:buNone/>
            </a:pPr>
            <a:r>
              <a:rPr lang="en-US" sz="850" b="1" kern="0" spc="100" dirty="0">
                <a:solidFill>
                  <a:srgbClr val="A9843C"/>
                </a:solidFill>
                <a:latin typeface="Calibri" pitchFamily="34" charset="0"/>
                <a:ea typeface="Calibri" pitchFamily="34" charset="-122"/>
                <a:cs typeface="Calibri" pitchFamily="34" charset="-120"/>
              </a:rPr>
              <a:t>ATTRIBUTION EVIDENCE</a:t>
            </a:r>
            <a:endParaRPr lang="en-US" sz="850" dirty="0"/>
          </a:p>
        </p:txBody>
      </p:sp>
      <p:sp>
        <p:nvSpPr>
          <p:cNvPr id="30" name="Text 28"/>
          <p:cNvSpPr/>
          <p:nvPr/>
        </p:nvSpPr>
        <p:spPr>
          <a:xfrm>
            <a:off x="6483096" y="3383280"/>
            <a:ext cx="2414016" cy="777240"/>
          </a:xfrm>
          <a:prstGeom prst="rect">
            <a:avLst/>
          </a:prstGeom>
          <a:noFill/>
          <a:ln/>
        </p:spPr>
        <p:txBody>
          <a:bodyPr wrap="square" rtlCol="0" anchor="t"/>
          <a:lstStyle/>
          <a:p>
            <a:pPr marL="0" indent="0">
              <a:buNone/>
            </a:pPr>
            <a:r>
              <a:rPr lang="en-US" sz="1150" dirty="0">
                <a:solidFill>
                  <a:srgbClr val="14232B"/>
                </a:solidFill>
                <a:latin typeface="Calibri" pitchFamily="34" charset="0"/>
                <a:ea typeface="Calibri" pitchFamily="34" charset="-122"/>
                <a:cs typeface="Calibri" pitchFamily="34" charset="-120"/>
              </a:rPr>
              <a:t>SIM registration</a:t>
            </a:r>
            <a:endParaRPr lang="en-US" sz="1150" dirty="0"/>
          </a:p>
          <a:p>
            <a:pPr marL="0" indent="0">
              <a:buNone/>
            </a:pPr>
            <a:r>
              <a:rPr lang="en-US" sz="1150" dirty="0">
                <a:solidFill>
                  <a:srgbClr val="14232B"/>
                </a:solidFill>
                <a:latin typeface="Calibri" pitchFamily="34" charset="0"/>
                <a:ea typeface="Calibri" pitchFamily="34" charset="-122"/>
                <a:cs typeface="Calibri" pitchFamily="34" charset="-120"/>
              </a:rPr>
              <a:t>07476538686</a:t>
            </a:r>
            <a:endParaRPr lang="en-US" sz="1150" dirty="0"/>
          </a:p>
        </p:txBody>
      </p:sp>
      <p:sp>
        <p:nvSpPr>
          <p:cNvPr id="31" name="Shape 29"/>
          <p:cNvSpPr/>
          <p:nvPr/>
        </p:nvSpPr>
        <p:spPr>
          <a:xfrm>
            <a:off x="6483096" y="5330952"/>
            <a:ext cx="2414016" cy="365760"/>
          </a:xfrm>
          <a:prstGeom prst="rect">
            <a:avLst/>
          </a:prstGeom>
          <a:ln w="15875">
            <a:solidFill>
              <a:srgbClr val="A9843C"/>
            </a:solidFill>
            <a:prstDash val="solid"/>
          </a:ln>
        </p:spPr>
        <p:txBody>
          <a:bodyPr/>
          <a:lstStyle/>
          <a:p>
            <a:endParaRPr lang="en-IN"/>
          </a:p>
        </p:txBody>
      </p:sp>
      <p:sp>
        <p:nvSpPr>
          <p:cNvPr id="32" name="Text 30"/>
          <p:cNvSpPr/>
          <p:nvPr/>
        </p:nvSpPr>
        <p:spPr>
          <a:xfrm>
            <a:off x="6483096" y="5330952"/>
            <a:ext cx="2414016" cy="365760"/>
          </a:xfrm>
          <a:prstGeom prst="rect">
            <a:avLst/>
          </a:prstGeom>
          <a:noFill/>
          <a:ln/>
        </p:spPr>
        <p:txBody>
          <a:bodyPr wrap="square" rtlCol="0" anchor="ctr"/>
          <a:lstStyle/>
          <a:p>
            <a:pPr marL="0" indent="0" algn="ctr">
              <a:buNone/>
            </a:pPr>
            <a:r>
              <a:rPr lang="en-US" sz="900" b="1" kern="0" spc="50" dirty="0">
                <a:solidFill>
                  <a:srgbClr val="A9843C"/>
                </a:solidFill>
                <a:latin typeface="Calibri" pitchFamily="34" charset="0"/>
                <a:ea typeface="Calibri" pitchFamily="34" charset="-122"/>
                <a:cs typeface="Calibri" pitchFamily="34" charset="-120"/>
              </a:rPr>
              <a:t>INTERMEDIARY (SUSPECTED)</a:t>
            </a:r>
            <a:endParaRPr lang="en-US" sz="900" dirty="0"/>
          </a:p>
        </p:txBody>
      </p:sp>
      <p:sp>
        <p:nvSpPr>
          <p:cNvPr id="33" name="Shape 31"/>
          <p:cNvSpPr/>
          <p:nvPr/>
        </p:nvSpPr>
        <p:spPr>
          <a:xfrm>
            <a:off x="9226296" y="1554480"/>
            <a:ext cx="2743200" cy="4343400"/>
          </a:xfrm>
          <a:prstGeom prst="rect">
            <a:avLst/>
          </a:prstGeom>
          <a:solidFill>
            <a:srgbClr val="FFFFFF"/>
          </a:solidFill>
          <a:ln w="15875">
            <a:solidFill>
              <a:srgbClr val="D8DEE1"/>
            </a:solidFill>
            <a:prstDash val="solid"/>
          </a:ln>
        </p:spPr>
        <p:txBody>
          <a:bodyPr/>
          <a:lstStyle/>
          <a:p>
            <a:endParaRPr lang="en-IN"/>
          </a:p>
        </p:txBody>
      </p:sp>
      <p:sp>
        <p:nvSpPr>
          <p:cNvPr id="34" name="Shape 32"/>
          <p:cNvSpPr/>
          <p:nvPr/>
        </p:nvSpPr>
        <p:spPr>
          <a:xfrm>
            <a:off x="9390888" y="1719072"/>
            <a:ext cx="868680" cy="237744"/>
          </a:xfrm>
          <a:prstGeom prst="rect">
            <a:avLst/>
          </a:prstGeom>
          <a:solidFill>
            <a:srgbClr val="14232B"/>
          </a:solidFill>
          <a:ln/>
        </p:spPr>
        <p:txBody>
          <a:bodyPr/>
          <a:lstStyle/>
          <a:p>
            <a:endParaRPr lang="en-IN"/>
          </a:p>
        </p:txBody>
      </p:sp>
      <p:sp>
        <p:nvSpPr>
          <p:cNvPr id="35" name="Text 33"/>
          <p:cNvSpPr/>
          <p:nvPr/>
        </p:nvSpPr>
        <p:spPr>
          <a:xfrm>
            <a:off x="9390888" y="1719072"/>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EX-04</a:t>
            </a:r>
            <a:endParaRPr lang="en-US" sz="800" dirty="0"/>
          </a:p>
        </p:txBody>
      </p:sp>
      <p:sp>
        <p:nvSpPr>
          <p:cNvPr id="36" name="Text 34"/>
          <p:cNvSpPr/>
          <p:nvPr/>
        </p:nvSpPr>
        <p:spPr>
          <a:xfrm>
            <a:off x="9390888" y="2121408"/>
            <a:ext cx="2414016" cy="594360"/>
          </a:xfrm>
          <a:prstGeom prst="rect">
            <a:avLst/>
          </a:prstGeom>
          <a:noFill/>
          <a:ln/>
        </p:spPr>
        <p:txBody>
          <a:bodyPr wrap="square" rtlCol="0" anchor="t"/>
          <a:lstStyle/>
          <a:p>
            <a:pPr marL="0" indent="0">
              <a:buNone/>
            </a:pPr>
            <a:r>
              <a:rPr lang="en-US" sz="1500" b="1" dirty="0">
                <a:solidFill>
                  <a:srgbClr val="14232B"/>
                </a:solidFill>
                <a:latin typeface="Cambria" pitchFamily="34" charset="0"/>
                <a:ea typeface="Cambria" pitchFamily="34" charset="-122"/>
                <a:cs typeface="Cambria" pitchFamily="34" charset="-120"/>
              </a:rPr>
              <a:t>Ulefone Note 14</a:t>
            </a:r>
            <a:endParaRPr lang="en-US" sz="1500" dirty="0"/>
          </a:p>
        </p:txBody>
      </p:sp>
      <p:sp>
        <p:nvSpPr>
          <p:cNvPr id="37" name="Text 35"/>
          <p:cNvSpPr/>
          <p:nvPr/>
        </p:nvSpPr>
        <p:spPr>
          <a:xfrm>
            <a:off x="9390888" y="2670048"/>
            <a:ext cx="2414016" cy="274320"/>
          </a:xfrm>
          <a:prstGeom prst="rect">
            <a:avLst/>
          </a:prstGeom>
          <a:noFill/>
          <a:ln/>
        </p:spPr>
        <p:txBody>
          <a:bodyPr wrap="square" rtlCol="0" anchor="ctr"/>
          <a:lstStyle/>
          <a:p>
            <a:pPr marL="0" indent="0">
              <a:buNone/>
            </a:pPr>
            <a:r>
              <a:rPr lang="en-US" sz="1000" dirty="0">
                <a:solidFill>
                  <a:srgbClr val="45606B"/>
                </a:solidFill>
                <a:latin typeface="Calibri" pitchFamily="34" charset="0"/>
                <a:ea typeface="Calibri" pitchFamily="34" charset="-122"/>
                <a:cs typeface="Calibri" pitchFamily="34" charset="-120"/>
              </a:rPr>
              <a:t>Android 12</a:t>
            </a:r>
            <a:endParaRPr lang="en-US" sz="1000" dirty="0"/>
          </a:p>
        </p:txBody>
      </p:sp>
      <p:sp>
        <p:nvSpPr>
          <p:cNvPr id="38" name="Text 36"/>
          <p:cNvSpPr/>
          <p:nvPr/>
        </p:nvSpPr>
        <p:spPr>
          <a:xfrm>
            <a:off x="9390888" y="3154680"/>
            <a:ext cx="2414016" cy="201168"/>
          </a:xfrm>
          <a:prstGeom prst="rect">
            <a:avLst/>
          </a:prstGeom>
          <a:noFill/>
          <a:ln/>
        </p:spPr>
        <p:txBody>
          <a:bodyPr wrap="square" rtlCol="0" anchor="ctr"/>
          <a:lstStyle/>
          <a:p>
            <a:pPr marL="0" indent="0">
              <a:buNone/>
            </a:pPr>
            <a:r>
              <a:rPr lang="en-US" sz="850" b="1" kern="0" spc="100" dirty="0">
                <a:solidFill>
                  <a:srgbClr val="A9843C"/>
                </a:solidFill>
                <a:latin typeface="Calibri" pitchFamily="34" charset="0"/>
                <a:ea typeface="Calibri" pitchFamily="34" charset="-122"/>
                <a:cs typeface="Calibri" pitchFamily="34" charset="-120"/>
              </a:rPr>
              <a:t>ATTRIBUTION EVIDENCE</a:t>
            </a:r>
            <a:endParaRPr lang="en-US" sz="850" dirty="0"/>
          </a:p>
        </p:txBody>
      </p:sp>
      <p:sp>
        <p:nvSpPr>
          <p:cNvPr id="39" name="Text 37"/>
          <p:cNvSpPr/>
          <p:nvPr/>
        </p:nvSpPr>
        <p:spPr>
          <a:xfrm>
            <a:off x="9390888" y="3383280"/>
            <a:ext cx="2414016" cy="777240"/>
          </a:xfrm>
          <a:prstGeom prst="rect">
            <a:avLst/>
          </a:prstGeom>
          <a:noFill/>
          <a:ln/>
        </p:spPr>
        <p:txBody>
          <a:bodyPr wrap="square" rtlCol="0" anchor="t"/>
          <a:lstStyle/>
          <a:p>
            <a:pPr marL="0" indent="0">
              <a:buNone/>
            </a:pPr>
            <a:r>
              <a:rPr lang="en-US" sz="1150" dirty="0">
                <a:solidFill>
                  <a:srgbClr val="14232B"/>
                </a:solidFill>
                <a:latin typeface="Calibri" pitchFamily="34" charset="0"/>
                <a:ea typeface="Calibri" pitchFamily="34" charset="-122"/>
                <a:cs typeface="Calibri" pitchFamily="34" charset="-120"/>
              </a:rPr>
              <a:t>No attributing</a:t>
            </a:r>
            <a:endParaRPr lang="en-US" sz="1150" dirty="0"/>
          </a:p>
          <a:p>
            <a:pPr marL="0" indent="0">
              <a:buNone/>
            </a:pPr>
            <a:r>
              <a:rPr lang="en-US" sz="1150" dirty="0">
                <a:solidFill>
                  <a:srgbClr val="14232B"/>
                </a:solidFill>
                <a:latin typeface="Calibri" pitchFamily="34" charset="0"/>
                <a:ea typeface="Calibri" pitchFamily="34" charset="-122"/>
                <a:cs typeface="Calibri" pitchFamily="34" charset="-120"/>
              </a:rPr>
              <a:t>account recovered</a:t>
            </a:r>
            <a:endParaRPr lang="en-US" sz="1150" dirty="0"/>
          </a:p>
        </p:txBody>
      </p:sp>
      <p:sp>
        <p:nvSpPr>
          <p:cNvPr id="40" name="Shape 38"/>
          <p:cNvSpPr/>
          <p:nvPr/>
        </p:nvSpPr>
        <p:spPr>
          <a:xfrm>
            <a:off x="9390888" y="5330952"/>
            <a:ext cx="2414016" cy="365760"/>
          </a:xfrm>
          <a:prstGeom prst="rect">
            <a:avLst/>
          </a:prstGeom>
          <a:ln w="15875">
            <a:solidFill>
              <a:srgbClr val="8A9AA1"/>
            </a:solidFill>
            <a:prstDash val="solid"/>
          </a:ln>
        </p:spPr>
        <p:txBody>
          <a:bodyPr/>
          <a:lstStyle/>
          <a:p>
            <a:endParaRPr lang="en-IN"/>
          </a:p>
        </p:txBody>
      </p:sp>
      <p:sp>
        <p:nvSpPr>
          <p:cNvPr id="41" name="Text 39"/>
          <p:cNvSpPr/>
          <p:nvPr/>
        </p:nvSpPr>
        <p:spPr>
          <a:xfrm>
            <a:off x="9390888" y="5330952"/>
            <a:ext cx="2414016" cy="365760"/>
          </a:xfrm>
          <a:prstGeom prst="rect">
            <a:avLst/>
          </a:prstGeom>
          <a:noFill/>
          <a:ln/>
        </p:spPr>
        <p:txBody>
          <a:bodyPr wrap="square" rtlCol="0" anchor="ctr"/>
          <a:lstStyle/>
          <a:p>
            <a:pPr marL="0" indent="0" algn="ctr">
              <a:buNone/>
            </a:pPr>
            <a:r>
              <a:rPr lang="en-US" sz="900" b="1" kern="0" spc="50" dirty="0">
                <a:solidFill>
                  <a:srgbClr val="8A9AA1"/>
                </a:solidFill>
                <a:latin typeface="Calibri" pitchFamily="34" charset="0"/>
                <a:ea typeface="Calibri" pitchFamily="34" charset="-122"/>
                <a:cs typeface="Calibri" pitchFamily="34" charset="-120"/>
              </a:rPr>
              <a:t>PERIPHERAL</a:t>
            </a:r>
            <a:endParaRPr lang="en-US" sz="900" dirty="0"/>
          </a:p>
        </p:txBody>
      </p:sp>
      <p:sp>
        <p:nvSpPr>
          <p:cNvPr id="42" name="Text 40"/>
          <p:cNvSpPr/>
          <p:nvPr/>
        </p:nvSpPr>
        <p:spPr>
          <a:xfrm>
            <a:off x="502920" y="6016752"/>
            <a:ext cx="11155680" cy="320040"/>
          </a:xfrm>
          <a:prstGeom prst="rect">
            <a:avLst/>
          </a:prstGeom>
          <a:noFill/>
          <a:ln/>
        </p:spPr>
        <p:txBody>
          <a:bodyPr wrap="square" rtlCol="0" anchor="ctr"/>
          <a:lstStyle/>
          <a:p>
            <a:pPr marL="0" indent="0">
              <a:buNone/>
            </a:pPr>
            <a:r>
              <a:rPr lang="en-US" sz="950" i="1" dirty="0">
                <a:solidFill>
                  <a:srgbClr val="8A9AA1"/>
                </a:solidFill>
                <a:latin typeface="Calibri" pitchFamily="34" charset="0"/>
                <a:ea typeface="Calibri" pitchFamily="34" charset="-122"/>
                <a:cs typeface="Calibri" pitchFamily="34" charset="-120"/>
              </a:rPr>
              <a:t>Roles are attributed on the basis of the digital artefacts examined and are treated as suspected pending further corroboration; see Slide 14 for the full evidential basis.</a:t>
            </a:r>
            <a:endParaRPr lang="en-US" sz="950" dirty="0"/>
          </a:p>
        </p:txBody>
      </p:sp>
      <p:sp>
        <p:nvSpPr>
          <p:cNvPr id="43" name="Text 41"/>
          <p:cNvSpPr/>
          <p:nvPr/>
        </p:nvSpPr>
        <p:spPr>
          <a:xfrm>
            <a:off x="457200" y="6547104"/>
            <a:ext cx="4572000" cy="237744"/>
          </a:xfrm>
          <a:prstGeom prst="rect">
            <a:avLst/>
          </a:prstGeom>
          <a:noFill/>
          <a:ln/>
        </p:spPr>
        <p:txBody>
          <a:bodyPr wrap="square" rtlCol="0" anchor="ctr"/>
          <a:lstStyle/>
          <a:p>
            <a:pPr marL="0" indent="0">
              <a:buNone/>
            </a:pPr>
            <a:r>
              <a:rPr lang="en-US" sz="800" dirty="0">
                <a:solidFill>
                  <a:srgbClr val="8A9AA1"/>
                </a:solidFill>
                <a:latin typeface="Calibri" pitchFamily="34" charset="0"/>
                <a:ea typeface="Calibri" pitchFamily="34" charset="-122"/>
                <a:cs typeface="Calibri" pitchFamily="34" charset="-120"/>
              </a:rPr>
              <a:t>ACCA7031 · Digital Forensics Analysis</a:t>
            </a:r>
            <a:endParaRPr lang="en-US" sz="800" dirty="0"/>
          </a:p>
        </p:txBody>
      </p:sp>
      <p:sp>
        <p:nvSpPr>
          <p:cNvPr id="44" name="Text 42"/>
          <p:cNvSpPr/>
          <p:nvPr/>
        </p:nvSpPr>
        <p:spPr>
          <a:xfrm>
            <a:off x="4114800" y="6547104"/>
            <a:ext cx="3959352" cy="237744"/>
          </a:xfrm>
          <a:prstGeom prst="rect">
            <a:avLst/>
          </a:prstGeom>
          <a:noFill/>
          <a:ln/>
        </p:spPr>
        <p:txBody>
          <a:bodyPr wrap="square" rtlCol="0" anchor="ctr"/>
          <a:lstStyle/>
          <a:p>
            <a:pPr marL="0" indent="0" algn="ctr">
              <a:buNone/>
            </a:pPr>
            <a:r>
              <a:rPr lang="en-US" sz="800" dirty="0">
                <a:solidFill>
                  <a:srgbClr val="8A9AA1"/>
                </a:solidFill>
                <a:latin typeface="Calibri" pitchFamily="34" charset="0"/>
                <a:ea typeface="Calibri" pitchFamily="34" charset="-122"/>
                <a:cs typeface="Calibri" pitchFamily="34" charset="-120"/>
              </a:rPr>
              <a:t>Evidence Inventory</a:t>
            </a:r>
            <a:endParaRPr lang="en-US" sz="800" dirty="0"/>
          </a:p>
        </p:txBody>
      </p:sp>
      <p:sp>
        <p:nvSpPr>
          <p:cNvPr id="45" name="Text 43"/>
          <p:cNvSpPr/>
          <p:nvPr/>
        </p:nvSpPr>
        <p:spPr>
          <a:xfrm>
            <a:off x="11338560" y="6547104"/>
            <a:ext cx="457200" cy="237744"/>
          </a:xfrm>
          <a:prstGeom prst="rect">
            <a:avLst/>
          </a:prstGeom>
          <a:noFill/>
          <a:ln/>
        </p:spPr>
        <p:txBody>
          <a:bodyPr wrap="square" rtlCol="0" anchor="ctr"/>
          <a:lstStyle/>
          <a:p>
            <a:pPr marL="0" indent="0" algn="r">
              <a:buNone/>
            </a:pPr>
            <a:r>
              <a:rPr lang="en-US" sz="800" b="1" dirty="0">
                <a:solidFill>
                  <a:srgbClr val="A9843C"/>
                </a:solidFill>
                <a:latin typeface="Calibri" pitchFamily="34" charset="0"/>
                <a:ea typeface="Calibri" pitchFamily="34" charset="-122"/>
                <a:cs typeface="Calibri" pitchFamily="34" charset="-120"/>
              </a:rPr>
              <a:t>03</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966960" y="137160"/>
            <a:ext cx="2103120" cy="1051560"/>
          </a:xfrm>
          <a:prstGeom prst="rect">
            <a:avLst/>
          </a:prstGeom>
          <a:noFill/>
          <a:ln/>
        </p:spPr>
        <p:txBody>
          <a:bodyPr wrap="square" rtlCol="0" anchor="ctr"/>
          <a:lstStyle/>
          <a:p>
            <a:pPr marL="0" indent="0" algn="r">
              <a:buNone/>
            </a:pPr>
            <a:r>
              <a:rPr lang="en-US" sz="7600" b="1" dirty="0">
                <a:solidFill>
                  <a:srgbClr val="ECEDEC"/>
                </a:solidFill>
                <a:latin typeface="Cambria" pitchFamily="34" charset="0"/>
                <a:ea typeface="Cambria" pitchFamily="34" charset="-122"/>
                <a:cs typeface="Cambria" pitchFamily="34" charset="-120"/>
              </a:rPr>
              <a:t>04</a:t>
            </a:r>
            <a:endParaRPr lang="en-US" sz="7600" dirty="0"/>
          </a:p>
        </p:txBody>
      </p:sp>
      <p:sp>
        <p:nvSpPr>
          <p:cNvPr id="3" name="Shape 1"/>
          <p:cNvSpPr/>
          <p:nvPr/>
        </p:nvSpPr>
        <p:spPr>
          <a:xfrm>
            <a:off x="502920" y="384048"/>
            <a:ext cx="2651760" cy="292608"/>
          </a:xfrm>
          <a:prstGeom prst="rect">
            <a:avLst/>
          </a:prstGeom>
          <a:solidFill>
            <a:srgbClr val="F1F3F3"/>
          </a:solidFill>
          <a:ln w="9525">
            <a:solidFill>
              <a:srgbClr val="A9843C"/>
            </a:solidFill>
            <a:prstDash val="solid"/>
          </a:ln>
        </p:spPr>
        <p:txBody>
          <a:bodyPr/>
          <a:lstStyle/>
          <a:p>
            <a:endParaRPr lang="en-IN"/>
          </a:p>
        </p:txBody>
      </p:sp>
      <p:sp>
        <p:nvSpPr>
          <p:cNvPr id="4" name="Text 2"/>
          <p:cNvSpPr/>
          <p:nvPr/>
        </p:nvSpPr>
        <p:spPr>
          <a:xfrm>
            <a:off x="502920" y="384048"/>
            <a:ext cx="2651760" cy="292608"/>
          </a:xfrm>
          <a:prstGeom prst="rect">
            <a:avLst/>
          </a:prstGeom>
          <a:noFill/>
          <a:ln/>
        </p:spPr>
        <p:txBody>
          <a:bodyPr wrap="square" rtlCol="0" anchor="ctr"/>
          <a:lstStyle/>
          <a:p>
            <a:pPr marL="0" indent="0" algn="ctr">
              <a:buNone/>
            </a:pPr>
            <a:r>
              <a:rPr lang="en-US" sz="950" b="1" kern="0" spc="120" dirty="0">
                <a:solidFill>
                  <a:srgbClr val="A9843C"/>
                </a:solidFill>
                <a:latin typeface="Calibri" pitchFamily="34" charset="0"/>
                <a:ea typeface="Calibri" pitchFamily="34" charset="-122"/>
                <a:cs typeface="Calibri" pitchFamily="34" charset="-120"/>
              </a:rPr>
              <a:t>FORENSIC PROCESS</a:t>
            </a:r>
            <a:endParaRPr lang="en-US" sz="950" dirty="0"/>
          </a:p>
        </p:txBody>
      </p:sp>
      <p:sp>
        <p:nvSpPr>
          <p:cNvPr id="5" name="Text 3"/>
          <p:cNvSpPr/>
          <p:nvPr/>
        </p:nvSpPr>
        <p:spPr>
          <a:xfrm>
            <a:off x="502920" y="786384"/>
            <a:ext cx="9052560" cy="548640"/>
          </a:xfrm>
          <a:prstGeom prst="rect">
            <a:avLst/>
          </a:prstGeom>
          <a:noFill/>
          <a:ln/>
        </p:spPr>
        <p:txBody>
          <a:bodyPr wrap="square" rtlCol="0" anchor="ctr"/>
          <a:lstStyle/>
          <a:p>
            <a:pPr marL="0" indent="0">
              <a:buNone/>
            </a:pPr>
            <a:r>
              <a:rPr lang="en-US" sz="2500" b="1" dirty="0">
                <a:solidFill>
                  <a:srgbClr val="14232B"/>
                </a:solidFill>
                <a:latin typeface="Cambria" pitchFamily="34" charset="0"/>
                <a:ea typeface="Cambria" pitchFamily="34" charset="-122"/>
                <a:cs typeface="Cambria" pitchFamily="34" charset="-120"/>
              </a:rPr>
              <a:t>Forensic Acquisition, Preservation and Evidence Integrity</a:t>
            </a:r>
            <a:endParaRPr lang="en-US" sz="2500" dirty="0"/>
          </a:p>
        </p:txBody>
      </p:sp>
      <p:sp>
        <p:nvSpPr>
          <p:cNvPr id="6" name="Shape 4"/>
          <p:cNvSpPr/>
          <p:nvPr/>
        </p:nvSpPr>
        <p:spPr>
          <a:xfrm>
            <a:off x="502920" y="1572768"/>
            <a:ext cx="1691640" cy="868680"/>
          </a:xfrm>
          <a:prstGeom prst="rect">
            <a:avLst/>
          </a:prstGeom>
          <a:solidFill>
            <a:srgbClr val="F1F3F3"/>
          </a:solidFill>
          <a:ln w="12700">
            <a:solidFill>
              <a:srgbClr val="D8DEE1"/>
            </a:solidFill>
            <a:prstDash val="solid"/>
          </a:ln>
        </p:spPr>
        <p:txBody>
          <a:bodyPr/>
          <a:lstStyle/>
          <a:p>
            <a:endParaRPr lang="en-IN"/>
          </a:p>
        </p:txBody>
      </p:sp>
      <p:sp>
        <p:nvSpPr>
          <p:cNvPr id="7" name="Text 5"/>
          <p:cNvSpPr/>
          <p:nvPr/>
        </p:nvSpPr>
        <p:spPr>
          <a:xfrm>
            <a:off x="502920" y="1572768"/>
            <a:ext cx="1691640" cy="868680"/>
          </a:xfrm>
          <a:prstGeom prst="rect">
            <a:avLst/>
          </a:prstGeom>
          <a:noFill/>
          <a:ln/>
        </p:spPr>
        <p:txBody>
          <a:bodyPr wrap="square" rtlCol="0" anchor="ctr"/>
          <a:lstStyle/>
          <a:p>
            <a:pPr marL="0" indent="0" algn="ctr">
              <a:buNone/>
            </a:pPr>
            <a:r>
              <a:rPr lang="en-US" sz="1050" b="1" dirty="0">
                <a:solidFill>
                  <a:srgbClr val="14232B"/>
                </a:solidFill>
                <a:latin typeface="Calibri" pitchFamily="34" charset="0"/>
                <a:ea typeface="Calibri" pitchFamily="34" charset="-122"/>
                <a:cs typeface="Calibri" pitchFamily="34" charset="-120"/>
              </a:rPr>
              <a:t>Device</a:t>
            </a:r>
            <a:endParaRPr lang="en-US" sz="1050" dirty="0"/>
          </a:p>
          <a:p>
            <a:pPr marL="0" indent="0" algn="ctr">
              <a:buNone/>
            </a:pPr>
            <a:r>
              <a:rPr lang="en-US" sz="1050" b="1" dirty="0">
                <a:solidFill>
                  <a:srgbClr val="14232B"/>
                </a:solidFill>
                <a:latin typeface="Calibri" pitchFamily="34" charset="0"/>
                <a:ea typeface="Calibri" pitchFamily="34" charset="-122"/>
                <a:cs typeface="Calibri" pitchFamily="34" charset="-120"/>
              </a:rPr>
              <a:t>Identification</a:t>
            </a:r>
            <a:endParaRPr lang="en-US" sz="1050" dirty="0"/>
          </a:p>
        </p:txBody>
      </p:sp>
      <p:sp>
        <p:nvSpPr>
          <p:cNvPr id="8" name="Text 6"/>
          <p:cNvSpPr/>
          <p:nvPr/>
        </p:nvSpPr>
        <p:spPr>
          <a:xfrm>
            <a:off x="2194560" y="1572768"/>
            <a:ext cx="210312" cy="868680"/>
          </a:xfrm>
          <a:prstGeom prst="rect">
            <a:avLst/>
          </a:prstGeom>
          <a:noFill/>
          <a:ln/>
        </p:spPr>
        <p:txBody>
          <a:bodyPr wrap="square" rtlCol="0" anchor="ctr"/>
          <a:lstStyle/>
          <a:p>
            <a:pPr marL="0" indent="0" algn="ctr">
              <a:buNone/>
            </a:pPr>
            <a:r>
              <a:rPr lang="en-US" sz="1500" dirty="0">
                <a:solidFill>
                  <a:srgbClr val="A9843C"/>
                </a:solidFill>
                <a:latin typeface="Calibri" pitchFamily="34" charset="0"/>
                <a:ea typeface="Calibri" pitchFamily="34" charset="-122"/>
                <a:cs typeface="Calibri" pitchFamily="34" charset="-120"/>
              </a:rPr>
              <a:t>→</a:t>
            </a:r>
            <a:endParaRPr lang="en-US" sz="1500" dirty="0"/>
          </a:p>
        </p:txBody>
      </p:sp>
      <p:sp>
        <p:nvSpPr>
          <p:cNvPr id="9" name="Shape 7"/>
          <p:cNvSpPr/>
          <p:nvPr/>
        </p:nvSpPr>
        <p:spPr>
          <a:xfrm>
            <a:off x="2404872" y="1572768"/>
            <a:ext cx="1691640" cy="868680"/>
          </a:xfrm>
          <a:prstGeom prst="rect">
            <a:avLst/>
          </a:prstGeom>
          <a:solidFill>
            <a:srgbClr val="F1F3F3"/>
          </a:solidFill>
          <a:ln w="12700">
            <a:solidFill>
              <a:srgbClr val="D8DEE1"/>
            </a:solidFill>
            <a:prstDash val="solid"/>
          </a:ln>
        </p:spPr>
        <p:txBody>
          <a:bodyPr/>
          <a:lstStyle/>
          <a:p>
            <a:endParaRPr lang="en-IN"/>
          </a:p>
        </p:txBody>
      </p:sp>
      <p:sp>
        <p:nvSpPr>
          <p:cNvPr id="10" name="Text 8"/>
          <p:cNvSpPr/>
          <p:nvPr/>
        </p:nvSpPr>
        <p:spPr>
          <a:xfrm>
            <a:off x="2404872" y="1572768"/>
            <a:ext cx="1691640" cy="868680"/>
          </a:xfrm>
          <a:prstGeom prst="rect">
            <a:avLst/>
          </a:prstGeom>
          <a:noFill/>
          <a:ln/>
        </p:spPr>
        <p:txBody>
          <a:bodyPr wrap="square" rtlCol="0" anchor="ctr"/>
          <a:lstStyle/>
          <a:p>
            <a:pPr marL="0" indent="0" algn="ctr">
              <a:buNone/>
            </a:pPr>
            <a:r>
              <a:rPr lang="en-US" sz="1050" b="1" dirty="0">
                <a:solidFill>
                  <a:srgbClr val="14232B"/>
                </a:solidFill>
                <a:latin typeface="Calibri" pitchFamily="34" charset="0"/>
                <a:ea typeface="Calibri" pitchFamily="34" charset="-122"/>
                <a:cs typeface="Calibri" pitchFamily="34" charset="-120"/>
              </a:rPr>
              <a:t>Evidence</a:t>
            </a:r>
            <a:endParaRPr lang="en-US" sz="1050" dirty="0"/>
          </a:p>
          <a:p>
            <a:pPr marL="0" indent="0" algn="ctr">
              <a:buNone/>
            </a:pPr>
            <a:r>
              <a:rPr lang="en-US" sz="1050" b="1" dirty="0">
                <a:solidFill>
                  <a:srgbClr val="14232B"/>
                </a:solidFill>
                <a:latin typeface="Calibri" pitchFamily="34" charset="0"/>
                <a:ea typeface="Calibri" pitchFamily="34" charset="-122"/>
                <a:cs typeface="Calibri" pitchFamily="34" charset="-120"/>
              </a:rPr>
              <a:t>Preservation</a:t>
            </a:r>
            <a:endParaRPr lang="en-US" sz="1050" dirty="0"/>
          </a:p>
        </p:txBody>
      </p:sp>
      <p:sp>
        <p:nvSpPr>
          <p:cNvPr id="11" name="Text 9"/>
          <p:cNvSpPr/>
          <p:nvPr/>
        </p:nvSpPr>
        <p:spPr>
          <a:xfrm>
            <a:off x="4096512" y="1572768"/>
            <a:ext cx="210312" cy="868680"/>
          </a:xfrm>
          <a:prstGeom prst="rect">
            <a:avLst/>
          </a:prstGeom>
          <a:noFill/>
          <a:ln/>
        </p:spPr>
        <p:txBody>
          <a:bodyPr wrap="square" rtlCol="0" anchor="ctr"/>
          <a:lstStyle/>
          <a:p>
            <a:pPr marL="0" indent="0" algn="ctr">
              <a:buNone/>
            </a:pPr>
            <a:r>
              <a:rPr lang="en-US" sz="1500" dirty="0">
                <a:solidFill>
                  <a:srgbClr val="A9843C"/>
                </a:solidFill>
                <a:latin typeface="Calibri" pitchFamily="34" charset="0"/>
                <a:ea typeface="Calibri" pitchFamily="34" charset="-122"/>
                <a:cs typeface="Calibri" pitchFamily="34" charset="-120"/>
              </a:rPr>
              <a:t>→</a:t>
            </a:r>
            <a:endParaRPr lang="en-US" sz="1500" dirty="0"/>
          </a:p>
        </p:txBody>
      </p:sp>
      <p:sp>
        <p:nvSpPr>
          <p:cNvPr id="12" name="Shape 10"/>
          <p:cNvSpPr/>
          <p:nvPr/>
        </p:nvSpPr>
        <p:spPr>
          <a:xfrm>
            <a:off x="4306824" y="1572768"/>
            <a:ext cx="1691640" cy="868680"/>
          </a:xfrm>
          <a:prstGeom prst="rect">
            <a:avLst/>
          </a:prstGeom>
          <a:solidFill>
            <a:srgbClr val="F1F3F3"/>
          </a:solidFill>
          <a:ln w="12700">
            <a:solidFill>
              <a:srgbClr val="D8DEE1"/>
            </a:solidFill>
            <a:prstDash val="solid"/>
          </a:ln>
        </p:spPr>
        <p:txBody>
          <a:bodyPr/>
          <a:lstStyle/>
          <a:p>
            <a:endParaRPr lang="en-IN"/>
          </a:p>
        </p:txBody>
      </p:sp>
      <p:sp>
        <p:nvSpPr>
          <p:cNvPr id="13" name="Text 11"/>
          <p:cNvSpPr/>
          <p:nvPr/>
        </p:nvSpPr>
        <p:spPr>
          <a:xfrm>
            <a:off x="4306824" y="1572768"/>
            <a:ext cx="1691640" cy="868680"/>
          </a:xfrm>
          <a:prstGeom prst="rect">
            <a:avLst/>
          </a:prstGeom>
          <a:noFill/>
          <a:ln/>
        </p:spPr>
        <p:txBody>
          <a:bodyPr wrap="square" rtlCol="0" anchor="ctr"/>
          <a:lstStyle/>
          <a:p>
            <a:pPr marL="0" indent="0" algn="ctr">
              <a:buNone/>
            </a:pPr>
            <a:r>
              <a:rPr lang="en-US" sz="1050" b="1" dirty="0">
                <a:solidFill>
                  <a:srgbClr val="14232B"/>
                </a:solidFill>
                <a:latin typeface="Calibri" pitchFamily="34" charset="0"/>
                <a:ea typeface="Calibri" pitchFamily="34" charset="-122"/>
                <a:cs typeface="Calibri" pitchFamily="34" charset="-120"/>
              </a:rPr>
              <a:t>Forensic</a:t>
            </a:r>
            <a:endParaRPr lang="en-US" sz="1050" dirty="0"/>
          </a:p>
          <a:p>
            <a:pPr marL="0" indent="0" algn="ctr">
              <a:buNone/>
            </a:pPr>
            <a:r>
              <a:rPr lang="en-US" sz="1050" b="1" dirty="0">
                <a:solidFill>
                  <a:srgbClr val="14232B"/>
                </a:solidFill>
                <a:latin typeface="Calibri" pitchFamily="34" charset="0"/>
                <a:ea typeface="Calibri" pitchFamily="34" charset="-122"/>
                <a:cs typeface="Calibri" pitchFamily="34" charset="-120"/>
              </a:rPr>
              <a:t>Acquisition</a:t>
            </a:r>
            <a:endParaRPr lang="en-US" sz="1050" dirty="0"/>
          </a:p>
        </p:txBody>
      </p:sp>
      <p:sp>
        <p:nvSpPr>
          <p:cNvPr id="14" name="Text 12"/>
          <p:cNvSpPr/>
          <p:nvPr/>
        </p:nvSpPr>
        <p:spPr>
          <a:xfrm>
            <a:off x="5998464" y="1572768"/>
            <a:ext cx="210312" cy="868680"/>
          </a:xfrm>
          <a:prstGeom prst="rect">
            <a:avLst/>
          </a:prstGeom>
          <a:noFill/>
          <a:ln/>
        </p:spPr>
        <p:txBody>
          <a:bodyPr wrap="square" rtlCol="0" anchor="ctr"/>
          <a:lstStyle/>
          <a:p>
            <a:pPr marL="0" indent="0" algn="ctr">
              <a:buNone/>
            </a:pPr>
            <a:r>
              <a:rPr lang="en-US" sz="1500" dirty="0">
                <a:solidFill>
                  <a:srgbClr val="A9843C"/>
                </a:solidFill>
                <a:latin typeface="Calibri" pitchFamily="34" charset="0"/>
                <a:ea typeface="Calibri" pitchFamily="34" charset="-122"/>
                <a:cs typeface="Calibri" pitchFamily="34" charset="-120"/>
              </a:rPr>
              <a:t>→</a:t>
            </a:r>
            <a:endParaRPr lang="en-US" sz="1500" dirty="0"/>
          </a:p>
        </p:txBody>
      </p:sp>
      <p:sp>
        <p:nvSpPr>
          <p:cNvPr id="15" name="Shape 13"/>
          <p:cNvSpPr/>
          <p:nvPr/>
        </p:nvSpPr>
        <p:spPr>
          <a:xfrm>
            <a:off x="6208776" y="1572768"/>
            <a:ext cx="1691640" cy="868680"/>
          </a:xfrm>
          <a:prstGeom prst="rect">
            <a:avLst/>
          </a:prstGeom>
          <a:solidFill>
            <a:srgbClr val="F1F3F3"/>
          </a:solidFill>
          <a:ln w="12700">
            <a:solidFill>
              <a:srgbClr val="D8DEE1"/>
            </a:solidFill>
            <a:prstDash val="solid"/>
          </a:ln>
        </p:spPr>
        <p:txBody>
          <a:bodyPr/>
          <a:lstStyle/>
          <a:p>
            <a:endParaRPr lang="en-IN"/>
          </a:p>
        </p:txBody>
      </p:sp>
      <p:sp>
        <p:nvSpPr>
          <p:cNvPr id="16" name="Text 14"/>
          <p:cNvSpPr/>
          <p:nvPr/>
        </p:nvSpPr>
        <p:spPr>
          <a:xfrm>
            <a:off x="6208776" y="1572768"/>
            <a:ext cx="1691640" cy="868680"/>
          </a:xfrm>
          <a:prstGeom prst="rect">
            <a:avLst/>
          </a:prstGeom>
          <a:noFill/>
          <a:ln/>
        </p:spPr>
        <p:txBody>
          <a:bodyPr wrap="square" rtlCol="0" anchor="ctr"/>
          <a:lstStyle/>
          <a:p>
            <a:pPr marL="0" indent="0" algn="ctr">
              <a:buNone/>
            </a:pPr>
            <a:r>
              <a:rPr lang="en-US" sz="1050" b="1" dirty="0">
                <a:solidFill>
                  <a:srgbClr val="14232B"/>
                </a:solidFill>
                <a:latin typeface="Calibri" pitchFamily="34" charset="0"/>
                <a:ea typeface="Calibri" pitchFamily="34" charset="-122"/>
                <a:cs typeface="Calibri" pitchFamily="34" charset="-120"/>
              </a:rPr>
              <a:t>Forensic</a:t>
            </a:r>
            <a:endParaRPr lang="en-US" sz="1050" dirty="0"/>
          </a:p>
          <a:p>
            <a:pPr marL="0" indent="0" algn="ctr">
              <a:buNone/>
            </a:pPr>
            <a:r>
              <a:rPr lang="en-US" sz="1050" b="1" dirty="0">
                <a:solidFill>
                  <a:srgbClr val="14232B"/>
                </a:solidFill>
                <a:latin typeface="Calibri" pitchFamily="34" charset="0"/>
                <a:ea typeface="Calibri" pitchFamily="34" charset="-122"/>
                <a:cs typeface="Calibri" pitchFamily="34" charset="-120"/>
              </a:rPr>
              <a:t>Image</a:t>
            </a:r>
            <a:endParaRPr lang="en-US" sz="1050" dirty="0"/>
          </a:p>
        </p:txBody>
      </p:sp>
      <p:sp>
        <p:nvSpPr>
          <p:cNvPr id="17" name="Text 15"/>
          <p:cNvSpPr/>
          <p:nvPr/>
        </p:nvSpPr>
        <p:spPr>
          <a:xfrm>
            <a:off x="7900416" y="1572768"/>
            <a:ext cx="210312" cy="868680"/>
          </a:xfrm>
          <a:prstGeom prst="rect">
            <a:avLst/>
          </a:prstGeom>
          <a:noFill/>
          <a:ln/>
        </p:spPr>
        <p:txBody>
          <a:bodyPr wrap="square" rtlCol="0" anchor="ctr"/>
          <a:lstStyle/>
          <a:p>
            <a:pPr marL="0" indent="0" algn="ctr">
              <a:buNone/>
            </a:pPr>
            <a:r>
              <a:rPr lang="en-US" sz="1500" dirty="0">
                <a:solidFill>
                  <a:srgbClr val="A9843C"/>
                </a:solidFill>
                <a:latin typeface="Calibri" pitchFamily="34" charset="0"/>
                <a:ea typeface="Calibri" pitchFamily="34" charset="-122"/>
                <a:cs typeface="Calibri" pitchFamily="34" charset="-120"/>
              </a:rPr>
              <a:t>→</a:t>
            </a:r>
            <a:endParaRPr lang="en-US" sz="1500" dirty="0"/>
          </a:p>
        </p:txBody>
      </p:sp>
      <p:sp>
        <p:nvSpPr>
          <p:cNvPr id="18" name="Shape 16"/>
          <p:cNvSpPr/>
          <p:nvPr/>
        </p:nvSpPr>
        <p:spPr>
          <a:xfrm>
            <a:off x="8110728" y="1572768"/>
            <a:ext cx="1691640" cy="868680"/>
          </a:xfrm>
          <a:prstGeom prst="rect">
            <a:avLst/>
          </a:prstGeom>
          <a:solidFill>
            <a:srgbClr val="14232B"/>
          </a:solidFill>
          <a:ln w="12700">
            <a:solidFill>
              <a:srgbClr val="14232B"/>
            </a:solidFill>
            <a:prstDash val="solid"/>
          </a:ln>
        </p:spPr>
        <p:txBody>
          <a:bodyPr/>
          <a:lstStyle/>
          <a:p>
            <a:endParaRPr lang="en-IN"/>
          </a:p>
        </p:txBody>
      </p:sp>
      <p:sp>
        <p:nvSpPr>
          <p:cNvPr id="19" name="Text 17"/>
          <p:cNvSpPr/>
          <p:nvPr/>
        </p:nvSpPr>
        <p:spPr>
          <a:xfrm>
            <a:off x="8110728" y="1572768"/>
            <a:ext cx="1691640" cy="868680"/>
          </a:xfrm>
          <a:prstGeom prst="rect">
            <a:avLst/>
          </a:prstGeom>
          <a:noFill/>
          <a:ln/>
        </p:spPr>
        <p:txBody>
          <a:bodyPr wrap="square"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Integrity</a:t>
            </a:r>
            <a:endParaRPr lang="en-US" sz="1050" dirty="0"/>
          </a:p>
          <a:p>
            <a:pPr marL="0" indent="0" algn="ctr">
              <a:buNone/>
            </a:pPr>
            <a:r>
              <a:rPr lang="en-US" sz="1050" b="1" dirty="0">
                <a:solidFill>
                  <a:srgbClr val="FFFFFF"/>
                </a:solidFill>
                <a:latin typeface="Calibri" pitchFamily="34" charset="0"/>
                <a:ea typeface="Calibri" pitchFamily="34" charset="-122"/>
                <a:cs typeface="Calibri" pitchFamily="34" charset="-120"/>
              </a:rPr>
              <a:t>Verification</a:t>
            </a:r>
            <a:endParaRPr lang="en-US" sz="1050" dirty="0"/>
          </a:p>
          <a:p>
            <a:pPr marL="0" indent="0" algn="ctr">
              <a:buNone/>
            </a:pPr>
            <a:r>
              <a:rPr lang="en-US" sz="1050" b="1" dirty="0">
                <a:solidFill>
                  <a:srgbClr val="FFFFFF"/>
                </a:solidFill>
                <a:latin typeface="Calibri" pitchFamily="34" charset="0"/>
                <a:ea typeface="Calibri" pitchFamily="34" charset="-122"/>
                <a:cs typeface="Calibri" pitchFamily="34" charset="-120"/>
              </a:rPr>
              <a:t>(SHA-256)</a:t>
            </a:r>
            <a:endParaRPr lang="en-US" sz="1050" dirty="0"/>
          </a:p>
        </p:txBody>
      </p:sp>
      <p:sp>
        <p:nvSpPr>
          <p:cNvPr id="20" name="Text 18"/>
          <p:cNvSpPr/>
          <p:nvPr/>
        </p:nvSpPr>
        <p:spPr>
          <a:xfrm>
            <a:off x="9802368" y="1572768"/>
            <a:ext cx="210312" cy="868680"/>
          </a:xfrm>
          <a:prstGeom prst="rect">
            <a:avLst/>
          </a:prstGeom>
          <a:noFill/>
          <a:ln/>
        </p:spPr>
        <p:txBody>
          <a:bodyPr wrap="square" rtlCol="0" anchor="ctr"/>
          <a:lstStyle/>
          <a:p>
            <a:pPr marL="0" indent="0" algn="ctr">
              <a:buNone/>
            </a:pPr>
            <a:r>
              <a:rPr lang="en-US" sz="1500" dirty="0">
                <a:solidFill>
                  <a:srgbClr val="A9843C"/>
                </a:solidFill>
                <a:latin typeface="Calibri" pitchFamily="34" charset="0"/>
                <a:ea typeface="Calibri" pitchFamily="34" charset="-122"/>
                <a:cs typeface="Calibri" pitchFamily="34" charset="-120"/>
              </a:rPr>
              <a:t>→</a:t>
            </a:r>
            <a:endParaRPr lang="en-US" sz="1500" dirty="0"/>
          </a:p>
        </p:txBody>
      </p:sp>
      <p:sp>
        <p:nvSpPr>
          <p:cNvPr id="21" name="Shape 19"/>
          <p:cNvSpPr/>
          <p:nvPr/>
        </p:nvSpPr>
        <p:spPr>
          <a:xfrm>
            <a:off x="10012680" y="1572768"/>
            <a:ext cx="1691640" cy="868680"/>
          </a:xfrm>
          <a:prstGeom prst="rect">
            <a:avLst/>
          </a:prstGeom>
          <a:solidFill>
            <a:srgbClr val="F1F3F3"/>
          </a:solidFill>
          <a:ln w="12700">
            <a:solidFill>
              <a:srgbClr val="D8DEE1"/>
            </a:solidFill>
            <a:prstDash val="solid"/>
          </a:ln>
        </p:spPr>
        <p:txBody>
          <a:bodyPr/>
          <a:lstStyle/>
          <a:p>
            <a:endParaRPr lang="en-IN"/>
          </a:p>
        </p:txBody>
      </p:sp>
      <p:sp>
        <p:nvSpPr>
          <p:cNvPr id="22" name="Text 20"/>
          <p:cNvSpPr/>
          <p:nvPr/>
        </p:nvSpPr>
        <p:spPr>
          <a:xfrm>
            <a:off x="10012680" y="1572768"/>
            <a:ext cx="1691640" cy="868680"/>
          </a:xfrm>
          <a:prstGeom prst="rect">
            <a:avLst/>
          </a:prstGeom>
          <a:noFill/>
          <a:ln/>
        </p:spPr>
        <p:txBody>
          <a:bodyPr wrap="square" rtlCol="0" anchor="ctr"/>
          <a:lstStyle/>
          <a:p>
            <a:pPr marL="0" indent="0" algn="ctr">
              <a:buNone/>
            </a:pPr>
            <a:r>
              <a:rPr lang="en-US" sz="1050" b="1" dirty="0">
                <a:solidFill>
                  <a:srgbClr val="14232B"/>
                </a:solidFill>
                <a:latin typeface="Calibri" pitchFamily="34" charset="0"/>
                <a:ea typeface="Calibri" pitchFamily="34" charset="-122"/>
                <a:cs typeface="Calibri" pitchFamily="34" charset="-120"/>
              </a:rPr>
              <a:t>Examination</a:t>
            </a:r>
            <a:endParaRPr lang="en-US" sz="1050" dirty="0"/>
          </a:p>
        </p:txBody>
      </p:sp>
      <p:sp>
        <p:nvSpPr>
          <p:cNvPr id="23" name="Text 21"/>
          <p:cNvSpPr/>
          <p:nvPr/>
        </p:nvSpPr>
        <p:spPr>
          <a:xfrm>
            <a:off x="502920" y="2880360"/>
            <a:ext cx="7315200" cy="256032"/>
          </a:xfrm>
          <a:prstGeom prst="rect">
            <a:avLst/>
          </a:prstGeom>
          <a:noFill/>
          <a:ln/>
        </p:spPr>
        <p:txBody>
          <a:bodyPr wrap="square" rtlCol="0" anchor="ctr"/>
          <a:lstStyle/>
          <a:p>
            <a:pPr marL="0" indent="0">
              <a:buNone/>
            </a:pPr>
            <a:r>
              <a:rPr lang="en-US" sz="1050" b="1" kern="0" spc="120" dirty="0">
                <a:solidFill>
                  <a:srgbClr val="A9843C"/>
                </a:solidFill>
                <a:latin typeface="Calibri" pitchFamily="34" charset="0"/>
                <a:ea typeface="Calibri" pitchFamily="34" charset="-122"/>
                <a:cs typeface="Calibri" pitchFamily="34" charset="-120"/>
              </a:rPr>
              <a:t>WHY FORENSIC ACQUISITION AND PRESERVATION MATTER</a:t>
            </a:r>
            <a:endParaRPr lang="en-US" sz="1050" dirty="0"/>
          </a:p>
        </p:txBody>
      </p:sp>
      <p:sp>
        <p:nvSpPr>
          <p:cNvPr id="24" name="Text 22"/>
          <p:cNvSpPr/>
          <p:nvPr/>
        </p:nvSpPr>
        <p:spPr>
          <a:xfrm>
            <a:off x="502920" y="3200400"/>
            <a:ext cx="6949440" cy="3017520"/>
          </a:xfrm>
          <a:prstGeom prst="rect">
            <a:avLst/>
          </a:prstGeom>
          <a:noFill/>
          <a:ln/>
        </p:spPr>
        <p:txBody>
          <a:bodyPr wrap="square" rtlCol="0" anchor="t"/>
          <a:lstStyle/>
          <a:p>
            <a:pPr marL="0" indent="0">
              <a:lnSpc>
                <a:spcPct val="130000"/>
              </a:lnSpc>
              <a:buNone/>
            </a:pPr>
            <a:r>
              <a:rPr lang="en-US" sz="1150" dirty="0">
                <a:solidFill>
                  <a:srgbClr val="14232B"/>
                </a:solidFill>
                <a:latin typeface="Calibri" pitchFamily="34" charset="0"/>
                <a:ea typeface="Calibri" pitchFamily="34" charset="-122"/>
                <a:cs typeface="Calibri" pitchFamily="34" charset="-120"/>
              </a:rPr>
              <a:t>Original evidence is never examined directly. A forensic image is a bit-for-bit copy of the device's storage, captured so that the source data cannot be altered by the examination process itself. Once acquired, the image is hashed using SHA-256 and compared against the extraction record: an identical hash value confirms the image is an exact, unaltered copy of the data captured from the device.
All four exhibits in this case were examined using </a:t>
            </a:r>
            <a:r>
              <a:rPr lang="en-US" sz="1150" b="1" dirty="0">
                <a:solidFill>
                  <a:srgbClr val="14232B"/>
                </a:solidFill>
                <a:latin typeface="Calibri" pitchFamily="34" charset="0"/>
                <a:ea typeface="Calibri" pitchFamily="34" charset="-122"/>
                <a:cs typeface="Calibri" pitchFamily="34" charset="-120"/>
              </a:rPr>
              <a:t>Cellebrite Physical Analyzer v7.73.0.11</a:t>
            </a:r>
            <a:r>
              <a:rPr lang="en-US" sz="1150" dirty="0">
                <a:solidFill>
                  <a:srgbClr val="14232B"/>
                </a:solidFill>
                <a:latin typeface="Calibri" pitchFamily="34" charset="0"/>
                <a:ea typeface="Calibri" pitchFamily="34" charset="-122"/>
                <a:cs typeface="Calibri" pitchFamily="34" charset="-120"/>
              </a:rPr>
              <a:t>, and each extraction was confirmed as “verified” at the point of acquisition, with no indication of alteration to any of the four device images.</a:t>
            </a:r>
            <a:endParaRPr lang="en-US" sz="1150" dirty="0"/>
          </a:p>
        </p:txBody>
      </p:sp>
      <p:sp>
        <p:nvSpPr>
          <p:cNvPr id="25" name="Shape 23"/>
          <p:cNvSpPr/>
          <p:nvPr/>
        </p:nvSpPr>
        <p:spPr>
          <a:xfrm>
            <a:off x="7726680" y="2880360"/>
            <a:ext cx="3977640" cy="2629637"/>
          </a:xfrm>
          <a:prstGeom prst="rect">
            <a:avLst/>
          </a:prstGeom>
          <a:solidFill>
            <a:srgbClr val="F1F3F3"/>
          </a:solidFill>
          <a:ln/>
        </p:spPr>
        <p:txBody>
          <a:bodyPr/>
          <a:lstStyle/>
          <a:p>
            <a:endParaRPr lang="en-IN"/>
          </a:p>
        </p:txBody>
      </p:sp>
      <p:sp>
        <p:nvSpPr>
          <p:cNvPr id="26" name="Shape 24"/>
          <p:cNvSpPr/>
          <p:nvPr/>
        </p:nvSpPr>
        <p:spPr>
          <a:xfrm>
            <a:off x="7863840" y="3017520"/>
            <a:ext cx="868680" cy="237744"/>
          </a:xfrm>
          <a:prstGeom prst="rect">
            <a:avLst/>
          </a:prstGeom>
          <a:solidFill>
            <a:srgbClr val="14232B"/>
          </a:solidFill>
          <a:ln/>
        </p:spPr>
        <p:txBody>
          <a:bodyPr/>
          <a:lstStyle/>
          <a:p>
            <a:endParaRPr lang="en-IN"/>
          </a:p>
        </p:txBody>
      </p:sp>
      <p:sp>
        <p:nvSpPr>
          <p:cNvPr id="27" name="Text 25"/>
          <p:cNvSpPr/>
          <p:nvPr/>
        </p:nvSpPr>
        <p:spPr>
          <a:xfrm>
            <a:off x="7863840" y="3017520"/>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EX-01</a:t>
            </a:r>
            <a:endParaRPr lang="en-US" sz="800" dirty="0"/>
          </a:p>
        </p:txBody>
      </p:sp>
      <p:sp>
        <p:nvSpPr>
          <p:cNvPr id="28" name="Text 26"/>
          <p:cNvSpPr/>
          <p:nvPr/>
        </p:nvSpPr>
        <p:spPr>
          <a:xfrm>
            <a:off x="8823960" y="3017520"/>
            <a:ext cx="2834640" cy="237744"/>
          </a:xfrm>
          <a:prstGeom prst="rect">
            <a:avLst/>
          </a:prstGeom>
          <a:noFill/>
          <a:ln/>
        </p:spPr>
        <p:txBody>
          <a:bodyPr wrap="square" rtlCol="0" anchor="ctr"/>
          <a:lstStyle/>
          <a:p>
            <a:pPr marL="0" indent="0">
              <a:buNone/>
            </a:pPr>
            <a:r>
              <a:rPr lang="en-US" sz="950" b="1" dirty="0">
                <a:solidFill>
                  <a:srgbClr val="14232B"/>
                </a:solidFill>
                <a:latin typeface="Calibri" pitchFamily="34" charset="0"/>
                <a:ea typeface="Calibri" pitchFamily="34" charset="-122"/>
                <a:cs typeface="Calibri" pitchFamily="34" charset="-120"/>
              </a:rPr>
              <a:t>Full Extraction Record — Huawei</a:t>
            </a:r>
            <a:endParaRPr lang="en-US" sz="950" dirty="0"/>
          </a:p>
        </p:txBody>
      </p:sp>
      <p:pic>
        <p:nvPicPr>
          <p:cNvPr id="29" name="Image 0" descr="/home/claude/crops/huawei_full.png"/>
          <p:cNvPicPr>
            <a:picLocks noChangeAspect="1"/>
          </p:cNvPicPr>
          <p:nvPr/>
        </p:nvPicPr>
        <p:blipFill>
          <a:blip r:embed="rId3"/>
          <a:stretch>
            <a:fillRect/>
          </a:stretch>
        </p:blipFill>
        <p:spPr>
          <a:xfrm>
            <a:off x="7863840" y="3337560"/>
            <a:ext cx="3703320" cy="2084832"/>
          </a:xfrm>
          <a:prstGeom prst="rect">
            <a:avLst/>
          </a:prstGeom>
        </p:spPr>
      </p:pic>
      <p:sp>
        <p:nvSpPr>
          <p:cNvPr id="30" name="Text 27"/>
          <p:cNvSpPr/>
          <p:nvPr/>
        </p:nvSpPr>
        <p:spPr>
          <a:xfrm>
            <a:off x="7863840" y="5468112"/>
            <a:ext cx="3703320" cy="777240"/>
          </a:xfrm>
          <a:prstGeom prst="rect">
            <a:avLst/>
          </a:prstGeom>
          <a:noFill/>
          <a:ln/>
        </p:spPr>
        <p:txBody>
          <a:bodyPr wrap="square" rtlCol="0" anchor="t"/>
          <a:lstStyle/>
          <a:p>
            <a:pPr marL="0" indent="0">
              <a:buNone/>
            </a:pPr>
            <a:endParaRPr lang="en-US" sz="850" dirty="0"/>
          </a:p>
        </p:txBody>
      </p:sp>
      <p:sp>
        <p:nvSpPr>
          <p:cNvPr id="31" name="Text 28"/>
          <p:cNvSpPr/>
          <p:nvPr/>
        </p:nvSpPr>
        <p:spPr>
          <a:xfrm>
            <a:off x="457200" y="6547104"/>
            <a:ext cx="4572000" cy="237744"/>
          </a:xfrm>
          <a:prstGeom prst="rect">
            <a:avLst/>
          </a:prstGeom>
          <a:noFill/>
          <a:ln/>
        </p:spPr>
        <p:txBody>
          <a:bodyPr wrap="square" rtlCol="0" anchor="ctr"/>
          <a:lstStyle/>
          <a:p>
            <a:pPr marL="0" indent="0">
              <a:buNone/>
            </a:pPr>
            <a:r>
              <a:rPr lang="en-US" sz="800" dirty="0">
                <a:solidFill>
                  <a:srgbClr val="8A9AA1"/>
                </a:solidFill>
                <a:latin typeface="Calibri" pitchFamily="34" charset="0"/>
                <a:ea typeface="Calibri" pitchFamily="34" charset="-122"/>
                <a:cs typeface="Calibri" pitchFamily="34" charset="-120"/>
              </a:rPr>
              <a:t>ACCA7031 · Digital Forensics Analysis</a:t>
            </a:r>
            <a:endParaRPr lang="en-US" sz="800" dirty="0"/>
          </a:p>
        </p:txBody>
      </p:sp>
      <p:sp>
        <p:nvSpPr>
          <p:cNvPr id="32" name="Text 29"/>
          <p:cNvSpPr/>
          <p:nvPr/>
        </p:nvSpPr>
        <p:spPr>
          <a:xfrm>
            <a:off x="4114800" y="6547104"/>
            <a:ext cx="3959352" cy="237744"/>
          </a:xfrm>
          <a:prstGeom prst="rect">
            <a:avLst/>
          </a:prstGeom>
          <a:noFill/>
          <a:ln/>
        </p:spPr>
        <p:txBody>
          <a:bodyPr wrap="square" rtlCol="0" anchor="ctr"/>
          <a:lstStyle/>
          <a:p>
            <a:pPr marL="0" indent="0" algn="ctr">
              <a:buNone/>
            </a:pPr>
            <a:r>
              <a:rPr lang="en-US" sz="800" dirty="0">
                <a:solidFill>
                  <a:srgbClr val="8A9AA1"/>
                </a:solidFill>
                <a:latin typeface="Calibri" pitchFamily="34" charset="0"/>
                <a:ea typeface="Calibri" pitchFamily="34" charset="-122"/>
                <a:cs typeface="Calibri" pitchFamily="34" charset="-120"/>
              </a:rPr>
              <a:t>Acquisition &amp; Integrity</a:t>
            </a:r>
            <a:endParaRPr lang="en-US" sz="800" dirty="0"/>
          </a:p>
        </p:txBody>
      </p:sp>
      <p:sp>
        <p:nvSpPr>
          <p:cNvPr id="33" name="Text 30"/>
          <p:cNvSpPr/>
          <p:nvPr/>
        </p:nvSpPr>
        <p:spPr>
          <a:xfrm>
            <a:off x="11338560" y="6547104"/>
            <a:ext cx="457200" cy="237744"/>
          </a:xfrm>
          <a:prstGeom prst="rect">
            <a:avLst/>
          </a:prstGeom>
          <a:noFill/>
          <a:ln/>
        </p:spPr>
        <p:txBody>
          <a:bodyPr wrap="square" rtlCol="0" anchor="ctr"/>
          <a:lstStyle/>
          <a:p>
            <a:pPr marL="0" indent="0" algn="r">
              <a:buNone/>
            </a:pPr>
            <a:r>
              <a:rPr lang="en-US" sz="800" b="1" dirty="0">
                <a:solidFill>
                  <a:srgbClr val="A9843C"/>
                </a:solidFill>
                <a:latin typeface="Calibri" pitchFamily="34" charset="0"/>
                <a:ea typeface="Calibri" pitchFamily="34" charset="-122"/>
                <a:cs typeface="Calibri" pitchFamily="34" charset="-120"/>
              </a:rPr>
              <a:t>04</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966960" y="137160"/>
            <a:ext cx="2103120" cy="1051560"/>
          </a:xfrm>
          <a:prstGeom prst="rect">
            <a:avLst/>
          </a:prstGeom>
          <a:noFill/>
          <a:ln/>
        </p:spPr>
        <p:txBody>
          <a:bodyPr wrap="square" rtlCol="0" anchor="ctr"/>
          <a:lstStyle/>
          <a:p>
            <a:pPr marL="0" indent="0" algn="r">
              <a:buNone/>
            </a:pPr>
            <a:r>
              <a:rPr lang="en-US" sz="7600" b="1" dirty="0">
                <a:solidFill>
                  <a:srgbClr val="ECEDEC"/>
                </a:solidFill>
                <a:latin typeface="Cambria" pitchFamily="34" charset="0"/>
                <a:ea typeface="Cambria" pitchFamily="34" charset="-122"/>
                <a:cs typeface="Cambria" pitchFamily="34" charset="-120"/>
              </a:rPr>
              <a:t>06</a:t>
            </a:r>
            <a:endParaRPr lang="en-US" sz="7600" dirty="0"/>
          </a:p>
        </p:txBody>
      </p:sp>
      <p:sp>
        <p:nvSpPr>
          <p:cNvPr id="3" name="Shape 1"/>
          <p:cNvSpPr/>
          <p:nvPr/>
        </p:nvSpPr>
        <p:spPr>
          <a:xfrm>
            <a:off x="502920" y="384048"/>
            <a:ext cx="2651760" cy="292608"/>
          </a:xfrm>
          <a:prstGeom prst="rect">
            <a:avLst/>
          </a:prstGeom>
          <a:solidFill>
            <a:srgbClr val="F1F3F3"/>
          </a:solidFill>
          <a:ln w="9525">
            <a:solidFill>
              <a:srgbClr val="A9843C"/>
            </a:solidFill>
            <a:prstDash val="solid"/>
          </a:ln>
        </p:spPr>
        <p:txBody>
          <a:bodyPr/>
          <a:lstStyle/>
          <a:p>
            <a:endParaRPr lang="en-IN"/>
          </a:p>
        </p:txBody>
      </p:sp>
      <p:sp>
        <p:nvSpPr>
          <p:cNvPr id="4" name="Text 2"/>
          <p:cNvSpPr/>
          <p:nvPr/>
        </p:nvSpPr>
        <p:spPr>
          <a:xfrm>
            <a:off x="502920" y="384048"/>
            <a:ext cx="2651760" cy="292608"/>
          </a:xfrm>
          <a:prstGeom prst="rect">
            <a:avLst/>
          </a:prstGeom>
          <a:noFill/>
          <a:ln/>
        </p:spPr>
        <p:txBody>
          <a:bodyPr wrap="square" rtlCol="0" anchor="ctr"/>
          <a:lstStyle/>
          <a:p>
            <a:pPr marL="0" indent="0" algn="ctr">
              <a:buNone/>
            </a:pPr>
            <a:r>
              <a:rPr lang="en-US" sz="950" b="1" kern="0" spc="120" dirty="0">
                <a:solidFill>
                  <a:srgbClr val="A9843C"/>
                </a:solidFill>
                <a:latin typeface="Calibri" pitchFamily="34" charset="0"/>
                <a:ea typeface="Calibri" pitchFamily="34" charset="-122"/>
                <a:cs typeface="Calibri" pitchFamily="34" charset="-120"/>
              </a:rPr>
              <a:t>ARTEFACT ANALYSIS</a:t>
            </a:r>
            <a:endParaRPr lang="en-US" sz="950" dirty="0"/>
          </a:p>
        </p:txBody>
      </p:sp>
      <p:sp>
        <p:nvSpPr>
          <p:cNvPr id="5" name="Text 3"/>
          <p:cNvSpPr/>
          <p:nvPr/>
        </p:nvSpPr>
        <p:spPr>
          <a:xfrm>
            <a:off x="502920" y="786384"/>
            <a:ext cx="7772400" cy="548640"/>
          </a:xfrm>
          <a:prstGeom prst="rect">
            <a:avLst/>
          </a:prstGeom>
          <a:noFill/>
          <a:ln/>
        </p:spPr>
        <p:txBody>
          <a:bodyPr wrap="square" rtlCol="0" anchor="ctr"/>
          <a:lstStyle/>
          <a:p>
            <a:pPr marL="0" indent="0">
              <a:buNone/>
            </a:pPr>
            <a:r>
              <a:rPr lang="en-US" sz="2500" b="1" dirty="0">
                <a:solidFill>
                  <a:srgbClr val="14232B"/>
                </a:solidFill>
                <a:latin typeface="Cambria" pitchFamily="34" charset="0"/>
                <a:ea typeface="Cambria" pitchFamily="34" charset="-122"/>
                <a:cs typeface="Cambria" pitchFamily="34" charset="-120"/>
              </a:rPr>
              <a:t>Communication Artefact Analysis — Exhibit EX-01</a:t>
            </a:r>
            <a:endParaRPr lang="en-US" sz="2500" dirty="0"/>
          </a:p>
        </p:txBody>
      </p:sp>
      <p:sp>
        <p:nvSpPr>
          <p:cNvPr id="6" name="Shape 4"/>
          <p:cNvSpPr/>
          <p:nvPr/>
        </p:nvSpPr>
        <p:spPr>
          <a:xfrm>
            <a:off x="502920" y="1371600"/>
            <a:ext cx="868680" cy="237744"/>
          </a:xfrm>
          <a:prstGeom prst="rect">
            <a:avLst/>
          </a:prstGeom>
          <a:solidFill>
            <a:srgbClr val="14232B"/>
          </a:solidFill>
          <a:ln/>
        </p:spPr>
        <p:txBody>
          <a:bodyPr/>
          <a:lstStyle/>
          <a:p>
            <a:endParaRPr lang="en-IN"/>
          </a:p>
        </p:txBody>
      </p:sp>
      <p:sp>
        <p:nvSpPr>
          <p:cNvPr id="7" name="Text 5"/>
          <p:cNvSpPr/>
          <p:nvPr/>
        </p:nvSpPr>
        <p:spPr>
          <a:xfrm>
            <a:off x="502920" y="1371600"/>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EX-01</a:t>
            </a:r>
            <a:endParaRPr lang="en-US" sz="800" dirty="0"/>
          </a:p>
        </p:txBody>
      </p:sp>
      <p:sp>
        <p:nvSpPr>
          <p:cNvPr id="8" name="Text 6"/>
          <p:cNvSpPr/>
          <p:nvPr/>
        </p:nvSpPr>
        <p:spPr>
          <a:xfrm>
            <a:off x="1463040" y="1371600"/>
            <a:ext cx="4572000" cy="256032"/>
          </a:xfrm>
          <a:prstGeom prst="rect">
            <a:avLst/>
          </a:prstGeom>
          <a:noFill/>
          <a:ln/>
        </p:spPr>
        <p:txBody>
          <a:bodyPr wrap="square" rtlCol="0" anchor="ctr"/>
          <a:lstStyle/>
          <a:p>
            <a:pPr marL="0" indent="0">
              <a:buNone/>
            </a:pPr>
            <a:r>
              <a:rPr lang="en-US" sz="1100" b="1" dirty="0">
                <a:solidFill>
                  <a:srgbClr val="14232B"/>
                </a:solidFill>
                <a:latin typeface="Calibri" pitchFamily="34" charset="0"/>
                <a:ea typeface="Calibri" pitchFamily="34" charset="-122"/>
                <a:cs typeface="Calibri" pitchFamily="34" charset="-120"/>
              </a:rPr>
              <a:t>WhatsApp — 21 Aug 2024, 09:58–10:36 (UTC+0)</a:t>
            </a:r>
            <a:endParaRPr lang="en-US" sz="1100" dirty="0"/>
          </a:p>
        </p:txBody>
      </p:sp>
      <p:pic>
        <p:nvPicPr>
          <p:cNvPr id="9" name="Image 0" descr="/home/claude/crops/whatsapp_full.png"/>
          <p:cNvPicPr>
            <a:picLocks noChangeAspect="1"/>
          </p:cNvPicPr>
          <p:nvPr/>
        </p:nvPicPr>
        <p:blipFill>
          <a:blip r:embed="rId3"/>
          <a:stretch>
            <a:fillRect/>
          </a:stretch>
        </p:blipFill>
        <p:spPr>
          <a:xfrm>
            <a:off x="502920" y="1691640"/>
            <a:ext cx="5440680" cy="3063240"/>
          </a:xfrm>
          <a:prstGeom prst="rect">
            <a:avLst/>
          </a:prstGeom>
        </p:spPr>
      </p:pic>
      <p:sp>
        <p:nvSpPr>
          <p:cNvPr id="10" name="Shape 7"/>
          <p:cNvSpPr/>
          <p:nvPr/>
        </p:nvSpPr>
        <p:spPr>
          <a:xfrm>
            <a:off x="6172200" y="1371600"/>
            <a:ext cx="868680" cy="237744"/>
          </a:xfrm>
          <a:prstGeom prst="rect">
            <a:avLst/>
          </a:prstGeom>
          <a:solidFill>
            <a:srgbClr val="14232B"/>
          </a:solidFill>
          <a:ln/>
        </p:spPr>
        <p:txBody>
          <a:bodyPr/>
          <a:lstStyle/>
          <a:p>
            <a:endParaRPr lang="en-IN"/>
          </a:p>
        </p:txBody>
      </p:sp>
      <p:sp>
        <p:nvSpPr>
          <p:cNvPr id="11" name="Text 8"/>
          <p:cNvSpPr/>
          <p:nvPr/>
        </p:nvSpPr>
        <p:spPr>
          <a:xfrm>
            <a:off x="6172200" y="1371600"/>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EX-01</a:t>
            </a:r>
            <a:endParaRPr lang="en-US" sz="800" dirty="0"/>
          </a:p>
        </p:txBody>
      </p:sp>
      <p:sp>
        <p:nvSpPr>
          <p:cNvPr id="12" name="Text 9"/>
          <p:cNvSpPr/>
          <p:nvPr/>
        </p:nvSpPr>
        <p:spPr>
          <a:xfrm>
            <a:off x="7132320" y="1371600"/>
            <a:ext cx="4572000" cy="256032"/>
          </a:xfrm>
          <a:prstGeom prst="rect">
            <a:avLst/>
          </a:prstGeom>
          <a:noFill/>
          <a:ln/>
        </p:spPr>
        <p:txBody>
          <a:bodyPr wrap="square" rtlCol="0" anchor="ctr"/>
          <a:lstStyle/>
          <a:p>
            <a:pPr marL="0" indent="0">
              <a:buNone/>
            </a:pPr>
            <a:r>
              <a:rPr lang="en-US" sz="1100" b="1" dirty="0">
                <a:solidFill>
                  <a:srgbClr val="14232B"/>
                </a:solidFill>
                <a:latin typeface="Calibri" pitchFamily="34" charset="0"/>
                <a:ea typeface="Calibri" pitchFamily="34" charset="-122"/>
                <a:cs typeface="Calibri" pitchFamily="34" charset="-120"/>
              </a:rPr>
              <a:t>Facebook Messenger — 31 Jan 2025, 12:47–12:53</a:t>
            </a:r>
            <a:endParaRPr lang="en-US" sz="1100" dirty="0"/>
          </a:p>
        </p:txBody>
      </p:sp>
      <p:pic>
        <p:nvPicPr>
          <p:cNvPr id="13" name="Image 1" descr="/home/claude/crops/facebook_full.png"/>
          <p:cNvPicPr>
            <a:picLocks noChangeAspect="1"/>
          </p:cNvPicPr>
          <p:nvPr/>
        </p:nvPicPr>
        <p:blipFill>
          <a:blip r:embed="rId4"/>
          <a:stretch>
            <a:fillRect/>
          </a:stretch>
        </p:blipFill>
        <p:spPr>
          <a:xfrm>
            <a:off x="6172200" y="1691640"/>
            <a:ext cx="5440680" cy="3063240"/>
          </a:xfrm>
          <a:prstGeom prst="rect">
            <a:avLst/>
          </a:prstGeom>
        </p:spPr>
      </p:pic>
      <p:sp>
        <p:nvSpPr>
          <p:cNvPr id="14" name="Text 10"/>
          <p:cNvSpPr/>
          <p:nvPr/>
        </p:nvSpPr>
        <p:spPr>
          <a:xfrm>
            <a:off x="502920" y="4828032"/>
            <a:ext cx="11155680" cy="502920"/>
          </a:xfrm>
          <a:prstGeom prst="rect">
            <a:avLst/>
          </a:prstGeom>
          <a:noFill/>
          <a:ln/>
        </p:spPr>
        <p:txBody>
          <a:bodyPr wrap="square" rtlCol="0" anchor="t"/>
          <a:lstStyle/>
          <a:p>
            <a:pPr marL="0" indent="0">
              <a:lnSpc>
                <a:spcPct val="120000"/>
              </a:lnSpc>
              <a:buNone/>
            </a:pPr>
            <a:r>
              <a:rPr lang="en-US" sz="1000" b="1" kern="0" spc="100" dirty="0">
                <a:solidFill>
                  <a:srgbClr val="A9843C"/>
                </a:solidFill>
                <a:latin typeface="Calibri" pitchFamily="34" charset="0"/>
                <a:ea typeface="Calibri" pitchFamily="34" charset="-122"/>
                <a:cs typeface="Calibri" pitchFamily="34" charset="-120"/>
              </a:rPr>
              <a:t>OBSERVATION   </a:t>
            </a:r>
            <a:r>
              <a:rPr lang="en-US" sz="1000" dirty="0">
                <a:solidFill>
                  <a:srgbClr val="14232B"/>
                </a:solidFill>
                <a:latin typeface="Calibri" pitchFamily="34" charset="0"/>
                <a:ea typeface="Calibri" pitchFamily="34" charset="-122"/>
                <a:cs typeface="Calibri" pitchFamily="34" charset="-120"/>
              </a:rPr>
              <a:t>The device owner offers “highly valuable information” relating to an “AI based Neuro product,” expressing intent to sell it. The counterpart (saved contact “Top-up”) replies addressing the sender directly as </a:t>
            </a:r>
            <a:r>
              <a:rPr lang="en-US" sz="1000" b="1" dirty="0">
                <a:solidFill>
                  <a:srgbClr val="14232B"/>
                </a:solidFill>
                <a:latin typeface="Calibri" pitchFamily="34" charset="0"/>
                <a:ea typeface="Calibri" pitchFamily="34" charset="-122"/>
                <a:cs typeface="Calibri" pitchFamily="34" charset="-120"/>
              </a:rPr>
              <a:t>“Emma.”</a:t>
            </a:r>
            <a:r>
              <a:rPr lang="en-US" sz="1000" dirty="0">
                <a:solidFill>
                  <a:srgbClr val="14232B"/>
                </a:solidFill>
                <a:latin typeface="Calibri" pitchFamily="34" charset="0"/>
                <a:ea typeface="Calibri" pitchFamily="34" charset="-122"/>
                <a:cs typeface="Calibri" pitchFamily="34" charset="-120"/>
              </a:rPr>
              <a:t> A hotel meeting is proposed. Both screenshots are unedited tool exports, retaining the Cellebrite window, source tabs and the Windows system clock as a timestamp reference.</a:t>
            </a:r>
            <a:endParaRPr lang="en-US" sz="1000" dirty="0"/>
          </a:p>
        </p:txBody>
      </p:sp>
      <p:sp>
        <p:nvSpPr>
          <p:cNvPr id="15" name="Shape 11"/>
          <p:cNvSpPr/>
          <p:nvPr/>
        </p:nvSpPr>
        <p:spPr>
          <a:xfrm>
            <a:off x="502920" y="5413248"/>
            <a:ext cx="11201400" cy="1024128"/>
          </a:xfrm>
          <a:prstGeom prst="rect">
            <a:avLst/>
          </a:prstGeom>
          <a:solidFill>
            <a:srgbClr val="F1F3F3"/>
          </a:solidFill>
          <a:ln/>
        </p:spPr>
        <p:txBody>
          <a:bodyPr/>
          <a:lstStyle/>
          <a:p>
            <a:endParaRPr lang="en-IN"/>
          </a:p>
        </p:txBody>
      </p:sp>
      <p:sp>
        <p:nvSpPr>
          <p:cNvPr id="16" name="Text 12"/>
          <p:cNvSpPr/>
          <p:nvPr/>
        </p:nvSpPr>
        <p:spPr>
          <a:xfrm>
            <a:off x="731520" y="5486400"/>
            <a:ext cx="10744200" cy="896112"/>
          </a:xfrm>
          <a:prstGeom prst="rect">
            <a:avLst/>
          </a:prstGeom>
          <a:noFill/>
          <a:ln/>
        </p:spPr>
        <p:txBody>
          <a:bodyPr wrap="square" rtlCol="0" anchor="t"/>
          <a:lstStyle/>
          <a:p>
            <a:pPr marL="0" indent="0">
              <a:lnSpc>
                <a:spcPct val="115000"/>
              </a:lnSpc>
              <a:buNone/>
            </a:pPr>
            <a:r>
              <a:rPr lang="en-US" sz="1000" b="1" kern="0" spc="100" dirty="0">
                <a:solidFill>
                  <a:srgbClr val="A9843C"/>
                </a:solidFill>
                <a:latin typeface="Calibri" pitchFamily="34" charset="0"/>
                <a:ea typeface="Calibri" pitchFamily="34" charset="-122"/>
                <a:cs typeface="Calibri" pitchFamily="34" charset="-120"/>
              </a:rPr>
              <a:t>INTERPRETATION   </a:t>
            </a:r>
            <a:r>
              <a:rPr lang="en-US" sz="1000" dirty="0">
                <a:solidFill>
                  <a:srgbClr val="14232B"/>
                </a:solidFill>
                <a:latin typeface="Calibri" pitchFamily="34" charset="0"/>
                <a:ea typeface="Calibri" pitchFamily="34" charset="-122"/>
                <a:cs typeface="Calibri" pitchFamily="34" charset="-120"/>
              </a:rPr>
              <a:t>Both threads were recovered from the same device (EX-01) and account. Content progresses from an initial offer in August 2024 to confirmed payment terms in January 2025 (“5M offshore,” 48-hour deadline), consistent with a negotiation reaching completion. Names used within message text (“Emma,” “Joe”) are conversational references rather than device-assigned contact labels, and are treated with corresponding caution — except where a counterpart directly addresses the device owner by name, which carries stronger evidential weight (examined further in Slide 11).</a:t>
            </a:r>
            <a:endParaRPr lang="en-US" sz="1000" dirty="0"/>
          </a:p>
        </p:txBody>
      </p:sp>
      <p:sp>
        <p:nvSpPr>
          <p:cNvPr id="17" name="Text 13"/>
          <p:cNvSpPr/>
          <p:nvPr/>
        </p:nvSpPr>
        <p:spPr>
          <a:xfrm>
            <a:off x="457200" y="6547104"/>
            <a:ext cx="4572000" cy="237744"/>
          </a:xfrm>
          <a:prstGeom prst="rect">
            <a:avLst/>
          </a:prstGeom>
          <a:noFill/>
          <a:ln/>
        </p:spPr>
        <p:txBody>
          <a:bodyPr wrap="square" rtlCol="0" anchor="ctr"/>
          <a:lstStyle/>
          <a:p>
            <a:pPr marL="0" indent="0">
              <a:buNone/>
            </a:pPr>
            <a:r>
              <a:rPr lang="en-US" sz="800" dirty="0">
                <a:solidFill>
                  <a:srgbClr val="8A9AA1"/>
                </a:solidFill>
                <a:latin typeface="Calibri" pitchFamily="34" charset="0"/>
                <a:ea typeface="Calibri" pitchFamily="34" charset="-122"/>
                <a:cs typeface="Calibri" pitchFamily="34" charset="-120"/>
              </a:rPr>
              <a:t>ACCA7031 · Digital Forensics Analysis</a:t>
            </a:r>
            <a:endParaRPr lang="en-US" sz="800" dirty="0"/>
          </a:p>
        </p:txBody>
      </p:sp>
      <p:sp>
        <p:nvSpPr>
          <p:cNvPr id="18" name="Text 14"/>
          <p:cNvSpPr/>
          <p:nvPr/>
        </p:nvSpPr>
        <p:spPr>
          <a:xfrm>
            <a:off x="4114800" y="6547104"/>
            <a:ext cx="3959352" cy="237744"/>
          </a:xfrm>
          <a:prstGeom prst="rect">
            <a:avLst/>
          </a:prstGeom>
          <a:noFill/>
          <a:ln/>
        </p:spPr>
        <p:txBody>
          <a:bodyPr wrap="square" rtlCol="0" anchor="ctr"/>
          <a:lstStyle/>
          <a:p>
            <a:pPr marL="0" indent="0" algn="ctr">
              <a:buNone/>
            </a:pPr>
            <a:r>
              <a:rPr lang="en-US" sz="800" dirty="0">
                <a:solidFill>
                  <a:srgbClr val="8A9AA1"/>
                </a:solidFill>
                <a:latin typeface="Calibri" pitchFamily="34" charset="0"/>
                <a:ea typeface="Calibri" pitchFamily="34" charset="-122"/>
                <a:cs typeface="Calibri" pitchFamily="34" charset="-120"/>
              </a:rPr>
              <a:t>Communication Analysis</a:t>
            </a:r>
            <a:endParaRPr lang="en-US" sz="800" dirty="0"/>
          </a:p>
        </p:txBody>
      </p:sp>
      <p:sp>
        <p:nvSpPr>
          <p:cNvPr id="19" name="Text 15"/>
          <p:cNvSpPr/>
          <p:nvPr/>
        </p:nvSpPr>
        <p:spPr>
          <a:xfrm>
            <a:off x="11338560" y="6547104"/>
            <a:ext cx="457200" cy="237744"/>
          </a:xfrm>
          <a:prstGeom prst="rect">
            <a:avLst/>
          </a:prstGeom>
          <a:noFill/>
          <a:ln/>
        </p:spPr>
        <p:txBody>
          <a:bodyPr wrap="square" rtlCol="0" anchor="ctr"/>
          <a:lstStyle/>
          <a:p>
            <a:pPr marL="0" indent="0" algn="r">
              <a:buNone/>
            </a:pPr>
            <a:r>
              <a:rPr lang="en-US" sz="800" b="1" dirty="0">
                <a:solidFill>
                  <a:srgbClr val="A9843C"/>
                </a:solidFill>
                <a:latin typeface="Calibri" pitchFamily="34" charset="0"/>
                <a:ea typeface="Calibri" pitchFamily="34" charset="-122"/>
                <a:cs typeface="Calibri" pitchFamily="34" charset="-120"/>
              </a:rPr>
              <a:t>06</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966960" y="137160"/>
            <a:ext cx="2103120" cy="1051560"/>
          </a:xfrm>
          <a:prstGeom prst="rect">
            <a:avLst/>
          </a:prstGeom>
          <a:noFill/>
          <a:ln/>
        </p:spPr>
        <p:txBody>
          <a:bodyPr wrap="square" rtlCol="0" anchor="ctr"/>
          <a:lstStyle/>
          <a:p>
            <a:pPr marL="0" indent="0" algn="r">
              <a:buNone/>
            </a:pPr>
            <a:r>
              <a:rPr lang="en-US" sz="7600" b="1" dirty="0">
                <a:solidFill>
                  <a:srgbClr val="ECEDEC"/>
                </a:solidFill>
                <a:latin typeface="Cambria" pitchFamily="34" charset="0"/>
                <a:ea typeface="Cambria" pitchFamily="34" charset="-122"/>
                <a:cs typeface="Cambria" pitchFamily="34" charset="-120"/>
              </a:rPr>
              <a:t>07</a:t>
            </a:r>
            <a:endParaRPr lang="en-US" sz="7600" dirty="0"/>
          </a:p>
        </p:txBody>
      </p:sp>
      <p:sp>
        <p:nvSpPr>
          <p:cNvPr id="3" name="Shape 1"/>
          <p:cNvSpPr/>
          <p:nvPr/>
        </p:nvSpPr>
        <p:spPr>
          <a:xfrm>
            <a:off x="502920" y="384048"/>
            <a:ext cx="2651760" cy="292608"/>
          </a:xfrm>
          <a:prstGeom prst="rect">
            <a:avLst/>
          </a:prstGeom>
          <a:solidFill>
            <a:srgbClr val="F1F3F3"/>
          </a:solidFill>
          <a:ln w="9525">
            <a:solidFill>
              <a:srgbClr val="A9843C"/>
            </a:solidFill>
            <a:prstDash val="solid"/>
          </a:ln>
        </p:spPr>
        <p:txBody>
          <a:bodyPr/>
          <a:lstStyle/>
          <a:p>
            <a:endParaRPr lang="en-IN"/>
          </a:p>
        </p:txBody>
      </p:sp>
      <p:sp>
        <p:nvSpPr>
          <p:cNvPr id="4" name="Text 2"/>
          <p:cNvSpPr/>
          <p:nvPr/>
        </p:nvSpPr>
        <p:spPr>
          <a:xfrm>
            <a:off x="502920" y="384048"/>
            <a:ext cx="2651760" cy="292608"/>
          </a:xfrm>
          <a:prstGeom prst="rect">
            <a:avLst/>
          </a:prstGeom>
          <a:noFill/>
          <a:ln/>
        </p:spPr>
        <p:txBody>
          <a:bodyPr wrap="square" rtlCol="0" anchor="ctr"/>
          <a:lstStyle/>
          <a:p>
            <a:pPr marL="0" indent="0" algn="ctr">
              <a:buNone/>
            </a:pPr>
            <a:r>
              <a:rPr lang="en-US" sz="950" b="1" kern="0" spc="120" dirty="0">
                <a:solidFill>
                  <a:srgbClr val="A9843C"/>
                </a:solidFill>
                <a:latin typeface="Calibri" pitchFamily="34" charset="0"/>
                <a:ea typeface="Calibri" pitchFamily="34" charset="-122"/>
                <a:cs typeface="Calibri" pitchFamily="34" charset="-120"/>
              </a:rPr>
              <a:t>TIMELINE RECONSTRUCTION</a:t>
            </a:r>
            <a:endParaRPr lang="en-US" sz="950" dirty="0"/>
          </a:p>
        </p:txBody>
      </p:sp>
      <p:sp>
        <p:nvSpPr>
          <p:cNvPr id="5" name="Text 3"/>
          <p:cNvSpPr/>
          <p:nvPr/>
        </p:nvSpPr>
        <p:spPr>
          <a:xfrm>
            <a:off x="502920" y="786384"/>
            <a:ext cx="9052560" cy="548640"/>
          </a:xfrm>
          <a:prstGeom prst="rect">
            <a:avLst/>
          </a:prstGeom>
          <a:noFill/>
          <a:ln/>
        </p:spPr>
        <p:txBody>
          <a:bodyPr wrap="square" rtlCol="0" anchor="ctr"/>
          <a:lstStyle/>
          <a:p>
            <a:pPr marL="0" indent="0">
              <a:buNone/>
            </a:pPr>
            <a:r>
              <a:rPr lang="en-US" sz="2500" b="1" dirty="0">
                <a:solidFill>
                  <a:srgbClr val="14232B"/>
                </a:solidFill>
                <a:latin typeface="Cambria" pitchFamily="34" charset="0"/>
                <a:ea typeface="Cambria" pitchFamily="34" charset="-122"/>
                <a:cs typeface="Cambria" pitchFamily="34" charset="-120"/>
              </a:rPr>
              <a:t>Forensic Timeline and Cross-Artefact Correlation</a:t>
            </a:r>
            <a:endParaRPr lang="en-US" sz="2500" dirty="0"/>
          </a:p>
        </p:txBody>
      </p:sp>
      <p:sp>
        <p:nvSpPr>
          <p:cNvPr id="6" name="Shape 4"/>
          <p:cNvSpPr/>
          <p:nvPr/>
        </p:nvSpPr>
        <p:spPr>
          <a:xfrm>
            <a:off x="2606040" y="1600200"/>
            <a:ext cx="20117" cy="3986784"/>
          </a:xfrm>
          <a:prstGeom prst="rect">
            <a:avLst/>
          </a:prstGeom>
          <a:solidFill>
            <a:srgbClr val="D8DEE1"/>
          </a:solidFill>
          <a:ln/>
        </p:spPr>
        <p:txBody>
          <a:bodyPr/>
          <a:lstStyle/>
          <a:p>
            <a:endParaRPr lang="en-IN"/>
          </a:p>
        </p:txBody>
      </p:sp>
      <p:sp>
        <p:nvSpPr>
          <p:cNvPr id="7" name="Text 5"/>
          <p:cNvSpPr/>
          <p:nvPr/>
        </p:nvSpPr>
        <p:spPr>
          <a:xfrm>
            <a:off x="502920" y="1508760"/>
            <a:ext cx="1965960" cy="987552"/>
          </a:xfrm>
          <a:prstGeom prst="rect">
            <a:avLst/>
          </a:prstGeom>
          <a:noFill/>
          <a:ln/>
        </p:spPr>
        <p:txBody>
          <a:bodyPr wrap="square" rtlCol="0" anchor="ctr"/>
          <a:lstStyle/>
          <a:p>
            <a:pPr marL="0" indent="0" algn="r">
              <a:buNone/>
            </a:pPr>
            <a:r>
              <a:rPr lang="en-US" sz="1150" b="1" dirty="0">
                <a:solidFill>
                  <a:srgbClr val="14232B"/>
                </a:solidFill>
                <a:latin typeface="Cambria" pitchFamily="34" charset="0"/>
                <a:ea typeface="Cambria" pitchFamily="34" charset="-122"/>
                <a:cs typeface="Cambria" pitchFamily="34" charset="-120"/>
              </a:rPr>
              <a:t>17–19 Aug 2024</a:t>
            </a:r>
            <a:endParaRPr lang="en-US" sz="1150" dirty="0"/>
          </a:p>
        </p:txBody>
      </p:sp>
      <p:sp>
        <p:nvSpPr>
          <p:cNvPr id="8" name="Shape 6"/>
          <p:cNvSpPr/>
          <p:nvPr/>
        </p:nvSpPr>
        <p:spPr>
          <a:xfrm>
            <a:off x="2560320" y="1943100"/>
            <a:ext cx="118872" cy="118872"/>
          </a:xfrm>
          <a:prstGeom prst="ellipse">
            <a:avLst/>
          </a:prstGeom>
          <a:solidFill>
            <a:srgbClr val="A9843C"/>
          </a:solidFill>
          <a:ln w="19050">
            <a:solidFill>
              <a:srgbClr val="FFFFFF"/>
            </a:solidFill>
            <a:prstDash val="solid"/>
          </a:ln>
        </p:spPr>
        <p:txBody>
          <a:bodyPr/>
          <a:lstStyle/>
          <a:p>
            <a:endParaRPr lang="en-IN"/>
          </a:p>
        </p:txBody>
      </p:sp>
      <p:sp>
        <p:nvSpPr>
          <p:cNvPr id="9" name="Shape 7"/>
          <p:cNvSpPr/>
          <p:nvPr/>
        </p:nvSpPr>
        <p:spPr>
          <a:xfrm>
            <a:off x="2880360" y="1508760"/>
            <a:ext cx="8823960" cy="987552"/>
          </a:xfrm>
          <a:prstGeom prst="rect">
            <a:avLst/>
          </a:prstGeom>
          <a:solidFill>
            <a:srgbClr val="F1F3F3"/>
          </a:solidFill>
          <a:ln/>
        </p:spPr>
        <p:txBody>
          <a:bodyPr/>
          <a:lstStyle/>
          <a:p>
            <a:endParaRPr lang="en-IN"/>
          </a:p>
        </p:txBody>
      </p:sp>
      <p:sp>
        <p:nvSpPr>
          <p:cNvPr id="10" name="Text 8"/>
          <p:cNvSpPr/>
          <p:nvPr/>
        </p:nvSpPr>
        <p:spPr>
          <a:xfrm>
            <a:off x="3063240" y="1581912"/>
            <a:ext cx="8503920" cy="274320"/>
          </a:xfrm>
          <a:prstGeom prst="rect">
            <a:avLst/>
          </a:prstGeom>
          <a:noFill/>
          <a:ln/>
        </p:spPr>
        <p:txBody>
          <a:bodyPr wrap="square" rtlCol="0" anchor="ctr"/>
          <a:lstStyle/>
          <a:p>
            <a:pPr marL="0" indent="0">
              <a:buNone/>
            </a:pPr>
            <a:r>
              <a:rPr lang="en-US" sz="1050" b="1" dirty="0">
                <a:solidFill>
                  <a:srgbClr val="A9843C"/>
                </a:solidFill>
                <a:latin typeface="Calibri" pitchFamily="34" charset="0"/>
                <a:ea typeface="Calibri" pitchFamily="34" charset="-122"/>
                <a:cs typeface="Calibri" pitchFamily="34" charset="-120"/>
              </a:rPr>
              <a:t>EX-01 · Call Log</a:t>
            </a:r>
            <a:endParaRPr lang="en-US" sz="1050" dirty="0"/>
          </a:p>
        </p:txBody>
      </p:sp>
      <p:sp>
        <p:nvSpPr>
          <p:cNvPr id="11" name="Text 9"/>
          <p:cNvSpPr/>
          <p:nvPr/>
        </p:nvSpPr>
        <p:spPr>
          <a:xfrm>
            <a:off x="3063240" y="1874520"/>
            <a:ext cx="8458200" cy="566928"/>
          </a:xfrm>
          <a:prstGeom prst="rect">
            <a:avLst/>
          </a:prstGeom>
          <a:noFill/>
          <a:ln/>
        </p:spPr>
        <p:txBody>
          <a:bodyPr wrap="square" rtlCol="0" anchor="t"/>
          <a:lstStyle/>
          <a:p>
            <a:pPr marL="0" indent="0">
              <a:lnSpc>
                <a:spcPct val="115000"/>
              </a:lnSpc>
              <a:buNone/>
            </a:pPr>
            <a:r>
              <a:rPr lang="en-US" sz="1050" dirty="0">
                <a:solidFill>
                  <a:srgbClr val="14232B"/>
                </a:solidFill>
                <a:latin typeface="Calibri" pitchFamily="34" charset="0"/>
                <a:ea typeface="Calibri" pitchFamily="34" charset="-122"/>
                <a:cs typeface="Calibri" pitchFamily="34" charset="-120"/>
              </a:rPr>
              <a:t>Clustered outbound calls to saved contact “SA No.” immediately precede the WhatsApp approach below.</a:t>
            </a:r>
            <a:endParaRPr lang="en-US" sz="1050" dirty="0"/>
          </a:p>
        </p:txBody>
      </p:sp>
      <p:sp>
        <p:nvSpPr>
          <p:cNvPr id="12" name="Text 10"/>
          <p:cNvSpPr/>
          <p:nvPr/>
        </p:nvSpPr>
        <p:spPr>
          <a:xfrm>
            <a:off x="502920" y="2569464"/>
            <a:ext cx="1965960" cy="987552"/>
          </a:xfrm>
          <a:prstGeom prst="rect">
            <a:avLst/>
          </a:prstGeom>
          <a:noFill/>
          <a:ln/>
        </p:spPr>
        <p:txBody>
          <a:bodyPr wrap="square" rtlCol="0" anchor="ctr"/>
          <a:lstStyle/>
          <a:p>
            <a:pPr marL="0" indent="0" algn="r">
              <a:buNone/>
            </a:pPr>
            <a:r>
              <a:rPr lang="en-US" sz="1150" b="1" dirty="0">
                <a:solidFill>
                  <a:srgbClr val="14232B"/>
                </a:solidFill>
                <a:latin typeface="Cambria" pitchFamily="34" charset="0"/>
                <a:ea typeface="Cambria" pitchFamily="34" charset="-122"/>
                <a:cs typeface="Cambria" pitchFamily="34" charset="-120"/>
              </a:rPr>
              <a:t>21 Aug 2024, 09:58–10:36</a:t>
            </a:r>
            <a:endParaRPr lang="en-US" sz="1150" dirty="0"/>
          </a:p>
        </p:txBody>
      </p:sp>
      <p:sp>
        <p:nvSpPr>
          <p:cNvPr id="13" name="Shape 11"/>
          <p:cNvSpPr/>
          <p:nvPr/>
        </p:nvSpPr>
        <p:spPr>
          <a:xfrm>
            <a:off x="2560320" y="3003804"/>
            <a:ext cx="118872" cy="118872"/>
          </a:xfrm>
          <a:prstGeom prst="ellipse">
            <a:avLst/>
          </a:prstGeom>
          <a:solidFill>
            <a:srgbClr val="A9843C"/>
          </a:solidFill>
          <a:ln w="19050">
            <a:solidFill>
              <a:srgbClr val="FFFFFF"/>
            </a:solidFill>
            <a:prstDash val="solid"/>
          </a:ln>
        </p:spPr>
        <p:txBody>
          <a:bodyPr/>
          <a:lstStyle/>
          <a:p>
            <a:endParaRPr lang="en-IN"/>
          </a:p>
        </p:txBody>
      </p:sp>
      <p:sp>
        <p:nvSpPr>
          <p:cNvPr id="14" name="Shape 12"/>
          <p:cNvSpPr/>
          <p:nvPr/>
        </p:nvSpPr>
        <p:spPr>
          <a:xfrm>
            <a:off x="2880360" y="2569464"/>
            <a:ext cx="8823960" cy="987552"/>
          </a:xfrm>
          <a:prstGeom prst="rect">
            <a:avLst/>
          </a:prstGeom>
          <a:solidFill>
            <a:srgbClr val="F1F3F3"/>
          </a:solidFill>
          <a:ln/>
        </p:spPr>
        <p:txBody>
          <a:bodyPr/>
          <a:lstStyle/>
          <a:p>
            <a:endParaRPr lang="en-IN"/>
          </a:p>
        </p:txBody>
      </p:sp>
      <p:sp>
        <p:nvSpPr>
          <p:cNvPr id="15" name="Text 13"/>
          <p:cNvSpPr/>
          <p:nvPr/>
        </p:nvSpPr>
        <p:spPr>
          <a:xfrm>
            <a:off x="3063240" y="2642616"/>
            <a:ext cx="8503920" cy="274320"/>
          </a:xfrm>
          <a:prstGeom prst="rect">
            <a:avLst/>
          </a:prstGeom>
          <a:noFill/>
          <a:ln/>
        </p:spPr>
        <p:txBody>
          <a:bodyPr wrap="square" rtlCol="0" anchor="ctr"/>
          <a:lstStyle/>
          <a:p>
            <a:pPr marL="0" indent="0">
              <a:buNone/>
            </a:pPr>
            <a:r>
              <a:rPr lang="en-US" sz="1050" b="1" dirty="0">
                <a:solidFill>
                  <a:srgbClr val="A9843C"/>
                </a:solidFill>
                <a:latin typeface="Calibri" pitchFamily="34" charset="0"/>
                <a:ea typeface="Calibri" pitchFamily="34" charset="-122"/>
                <a:cs typeface="Calibri" pitchFamily="34" charset="-120"/>
              </a:rPr>
              <a:t>EX-01 · WhatsApp</a:t>
            </a:r>
            <a:endParaRPr lang="en-US" sz="1050" dirty="0"/>
          </a:p>
        </p:txBody>
      </p:sp>
      <p:sp>
        <p:nvSpPr>
          <p:cNvPr id="16" name="Text 14"/>
          <p:cNvSpPr/>
          <p:nvPr/>
        </p:nvSpPr>
        <p:spPr>
          <a:xfrm>
            <a:off x="3063240" y="2935224"/>
            <a:ext cx="8458200" cy="566928"/>
          </a:xfrm>
          <a:prstGeom prst="rect">
            <a:avLst/>
          </a:prstGeom>
          <a:noFill/>
          <a:ln/>
        </p:spPr>
        <p:txBody>
          <a:bodyPr wrap="square" rtlCol="0" anchor="t"/>
          <a:lstStyle/>
          <a:p>
            <a:pPr marL="0" indent="0">
              <a:lnSpc>
                <a:spcPct val="115000"/>
              </a:lnSpc>
              <a:buNone/>
            </a:pPr>
            <a:r>
              <a:rPr lang="en-US" sz="1050" dirty="0">
                <a:solidFill>
                  <a:srgbClr val="14232B"/>
                </a:solidFill>
                <a:latin typeface="Calibri" pitchFamily="34" charset="0"/>
                <a:ea typeface="Calibri" pitchFamily="34" charset="-122"/>
                <a:cs typeface="Calibri" pitchFamily="34" charset="-120"/>
              </a:rPr>
              <a:t>Initial approach and offer to sell “Neuro product” information; hotel meeting proposed.</a:t>
            </a:r>
            <a:endParaRPr lang="en-US" sz="1050" dirty="0"/>
          </a:p>
        </p:txBody>
      </p:sp>
      <p:sp>
        <p:nvSpPr>
          <p:cNvPr id="17" name="Text 15"/>
          <p:cNvSpPr/>
          <p:nvPr/>
        </p:nvSpPr>
        <p:spPr>
          <a:xfrm>
            <a:off x="502920" y="3630168"/>
            <a:ext cx="1965960" cy="987552"/>
          </a:xfrm>
          <a:prstGeom prst="rect">
            <a:avLst/>
          </a:prstGeom>
          <a:noFill/>
          <a:ln/>
        </p:spPr>
        <p:txBody>
          <a:bodyPr wrap="square" rtlCol="0" anchor="ctr"/>
          <a:lstStyle/>
          <a:p>
            <a:pPr marL="0" indent="0" algn="r">
              <a:buNone/>
            </a:pPr>
            <a:r>
              <a:rPr lang="en-US" sz="1150" b="1" dirty="0">
                <a:solidFill>
                  <a:srgbClr val="14232B"/>
                </a:solidFill>
                <a:latin typeface="Cambria" pitchFamily="34" charset="0"/>
                <a:ea typeface="Cambria" pitchFamily="34" charset="-122"/>
                <a:cs typeface="Cambria" pitchFamily="34" charset="-120"/>
              </a:rPr>
              <a:t>Aug–Nov 2024</a:t>
            </a:r>
            <a:endParaRPr lang="en-US" sz="1150" dirty="0"/>
          </a:p>
        </p:txBody>
      </p:sp>
      <p:sp>
        <p:nvSpPr>
          <p:cNvPr id="18" name="Shape 16"/>
          <p:cNvSpPr/>
          <p:nvPr/>
        </p:nvSpPr>
        <p:spPr>
          <a:xfrm>
            <a:off x="2560320" y="4064508"/>
            <a:ext cx="118872" cy="118872"/>
          </a:xfrm>
          <a:prstGeom prst="ellipse">
            <a:avLst/>
          </a:prstGeom>
          <a:solidFill>
            <a:srgbClr val="A9843C"/>
          </a:solidFill>
          <a:ln w="19050">
            <a:solidFill>
              <a:srgbClr val="FFFFFF"/>
            </a:solidFill>
            <a:prstDash val="solid"/>
          </a:ln>
        </p:spPr>
        <p:txBody>
          <a:bodyPr/>
          <a:lstStyle/>
          <a:p>
            <a:endParaRPr lang="en-IN"/>
          </a:p>
        </p:txBody>
      </p:sp>
      <p:sp>
        <p:nvSpPr>
          <p:cNvPr id="19" name="Shape 17"/>
          <p:cNvSpPr/>
          <p:nvPr/>
        </p:nvSpPr>
        <p:spPr>
          <a:xfrm>
            <a:off x="2880360" y="3630168"/>
            <a:ext cx="8823960" cy="987552"/>
          </a:xfrm>
          <a:prstGeom prst="rect">
            <a:avLst/>
          </a:prstGeom>
          <a:solidFill>
            <a:srgbClr val="F1F3F3"/>
          </a:solidFill>
          <a:ln/>
        </p:spPr>
        <p:txBody>
          <a:bodyPr/>
          <a:lstStyle/>
          <a:p>
            <a:endParaRPr lang="en-IN"/>
          </a:p>
        </p:txBody>
      </p:sp>
      <p:sp>
        <p:nvSpPr>
          <p:cNvPr id="20" name="Text 18"/>
          <p:cNvSpPr/>
          <p:nvPr/>
        </p:nvSpPr>
        <p:spPr>
          <a:xfrm>
            <a:off x="3063240" y="3703320"/>
            <a:ext cx="8503920" cy="274320"/>
          </a:xfrm>
          <a:prstGeom prst="rect">
            <a:avLst/>
          </a:prstGeom>
          <a:noFill/>
          <a:ln/>
        </p:spPr>
        <p:txBody>
          <a:bodyPr wrap="square" rtlCol="0" anchor="ctr"/>
          <a:lstStyle/>
          <a:p>
            <a:pPr marL="0" indent="0">
              <a:buNone/>
            </a:pPr>
            <a:r>
              <a:rPr lang="en-US" sz="1050" b="1" dirty="0">
                <a:solidFill>
                  <a:srgbClr val="A9843C"/>
                </a:solidFill>
                <a:latin typeface="Calibri" pitchFamily="34" charset="0"/>
                <a:ea typeface="Calibri" pitchFamily="34" charset="-122"/>
                <a:cs typeface="Calibri" pitchFamily="34" charset="-120"/>
              </a:rPr>
              <a:t>Case record</a:t>
            </a:r>
            <a:endParaRPr lang="en-US" sz="1050" dirty="0"/>
          </a:p>
        </p:txBody>
      </p:sp>
      <p:sp>
        <p:nvSpPr>
          <p:cNvPr id="21" name="Text 19"/>
          <p:cNvSpPr/>
          <p:nvPr/>
        </p:nvSpPr>
        <p:spPr>
          <a:xfrm>
            <a:off x="3063240" y="3995928"/>
            <a:ext cx="8458200" cy="566928"/>
          </a:xfrm>
          <a:prstGeom prst="rect">
            <a:avLst/>
          </a:prstGeom>
          <a:noFill/>
          <a:ln/>
        </p:spPr>
        <p:txBody>
          <a:bodyPr wrap="square" rtlCol="0" anchor="t"/>
          <a:lstStyle/>
          <a:p>
            <a:pPr marL="0" indent="0">
              <a:lnSpc>
                <a:spcPct val="115000"/>
              </a:lnSpc>
              <a:buNone/>
            </a:pPr>
            <a:r>
              <a:rPr lang="en-US" sz="1050" dirty="0">
                <a:solidFill>
                  <a:srgbClr val="14232B"/>
                </a:solidFill>
                <a:latin typeface="Calibri" pitchFamily="34" charset="0"/>
                <a:ea typeface="Calibri" pitchFamily="34" charset="-122"/>
                <a:cs typeface="Calibri" pitchFamily="34" charset="-120"/>
              </a:rPr>
              <a:t>Reported period of ongoing buyer-side coordination (per investigative brief).</a:t>
            </a:r>
            <a:endParaRPr lang="en-US" sz="1050" dirty="0"/>
          </a:p>
        </p:txBody>
      </p:sp>
      <p:sp>
        <p:nvSpPr>
          <p:cNvPr id="22" name="Text 20"/>
          <p:cNvSpPr/>
          <p:nvPr/>
        </p:nvSpPr>
        <p:spPr>
          <a:xfrm>
            <a:off x="502920" y="4690872"/>
            <a:ext cx="1965960" cy="987552"/>
          </a:xfrm>
          <a:prstGeom prst="rect">
            <a:avLst/>
          </a:prstGeom>
          <a:noFill/>
          <a:ln/>
        </p:spPr>
        <p:txBody>
          <a:bodyPr wrap="square" rtlCol="0" anchor="ctr"/>
          <a:lstStyle/>
          <a:p>
            <a:pPr marL="0" indent="0" algn="r">
              <a:buNone/>
            </a:pPr>
            <a:r>
              <a:rPr lang="en-US" sz="1150" b="1" dirty="0">
                <a:solidFill>
                  <a:srgbClr val="14232B"/>
                </a:solidFill>
                <a:latin typeface="Cambria" pitchFamily="34" charset="0"/>
                <a:ea typeface="Cambria" pitchFamily="34" charset="-122"/>
                <a:cs typeface="Cambria" pitchFamily="34" charset="-120"/>
              </a:rPr>
              <a:t>31 Jan 2025, 12:47–12:53</a:t>
            </a:r>
            <a:endParaRPr lang="en-US" sz="1150" dirty="0"/>
          </a:p>
        </p:txBody>
      </p:sp>
      <p:sp>
        <p:nvSpPr>
          <p:cNvPr id="23" name="Shape 21"/>
          <p:cNvSpPr/>
          <p:nvPr/>
        </p:nvSpPr>
        <p:spPr>
          <a:xfrm>
            <a:off x="2560320" y="5125212"/>
            <a:ext cx="118872" cy="118872"/>
          </a:xfrm>
          <a:prstGeom prst="ellipse">
            <a:avLst/>
          </a:prstGeom>
          <a:solidFill>
            <a:srgbClr val="A9843C"/>
          </a:solidFill>
          <a:ln w="19050">
            <a:solidFill>
              <a:srgbClr val="FFFFFF"/>
            </a:solidFill>
            <a:prstDash val="solid"/>
          </a:ln>
        </p:spPr>
        <p:txBody>
          <a:bodyPr/>
          <a:lstStyle/>
          <a:p>
            <a:endParaRPr lang="en-IN"/>
          </a:p>
        </p:txBody>
      </p:sp>
      <p:sp>
        <p:nvSpPr>
          <p:cNvPr id="24" name="Shape 22"/>
          <p:cNvSpPr/>
          <p:nvPr/>
        </p:nvSpPr>
        <p:spPr>
          <a:xfrm>
            <a:off x="2880360" y="4690872"/>
            <a:ext cx="8823960" cy="987552"/>
          </a:xfrm>
          <a:prstGeom prst="rect">
            <a:avLst/>
          </a:prstGeom>
          <a:solidFill>
            <a:srgbClr val="F1F3F3"/>
          </a:solidFill>
          <a:ln/>
        </p:spPr>
        <p:txBody>
          <a:bodyPr/>
          <a:lstStyle/>
          <a:p>
            <a:endParaRPr lang="en-IN"/>
          </a:p>
        </p:txBody>
      </p:sp>
      <p:sp>
        <p:nvSpPr>
          <p:cNvPr id="25" name="Text 23"/>
          <p:cNvSpPr/>
          <p:nvPr/>
        </p:nvSpPr>
        <p:spPr>
          <a:xfrm>
            <a:off x="3063240" y="4764024"/>
            <a:ext cx="8503920" cy="274320"/>
          </a:xfrm>
          <a:prstGeom prst="rect">
            <a:avLst/>
          </a:prstGeom>
          <a:noFill/>
          <a:ln/>
        </p:spPr>
        <p:txBody>
          <a:bodyPr wrap="square" rtlCol="0" anchor="ctr"/>
          <a:lstStyle/>
          <a:p>
            <a:pPr marL="0" indent="0">
              <a:buNone/>
            </a:pPr>
            <a:r>
              <a:rPr lang="en-US" sz="1050" b="1" dirty="0">
                <a:solidFill>
                  <a:srgbClr val="A9843C"/>
                </a:solidFill>
                <a:latin typeface="Calibri" pitchFamily="34" charset="0"/>
                <a:ea typeface="Calibri" pitchFamily="34" charset="-122"/>
                <a:cs typeface="Calibri" pitchFamily="34" charset="-120"/>
              </a:rPr>
              <a:t>EX-01 · Facebook Messenger</a:t>
            </a:r>
            <a:endParaRPr lang="en-US" sz="1050" dirty="0"/>
          </a:p>
        </p:txBody>
      </p:sp>
      <p:sp>
        <p:nvSpPr>
          <p:cNvPr id="26" name="Text 24"/>
          <p:cNvSpPr/>
          <p:nvPr/>
        </p:nvSpPr>
        <p:spPr>
          <a:xfrm>
            <a:off x="3063240" y="5056632"/>
            <a:ext cx="8458200" cy="566928"/>
          </a:xfrm>
          <a:prstGeom prst="rect">
            <a:avLst/>
          </a:prstGeom>
          <a:noFill/>
          <a:ln/>
        </p:spPr>
        <p:txBody>
          <a:bodyPr wrap="square" rtlCol="0" anchor="t"/>
          <a:lstStyle/>
          <a:p>
            <a:pPr marL="0" indent="0">
              <a:lnSpc>
                <a:spcPct val="115000"/>
              </a:lnSpc>
              <a:buNone/>
            </a:pPr>
            <a:r>
              <a:rPr lang="en-US" sz="1050" dirty="0">
                <a:solidFill>
                  <a:srgbClr val="14232B"/>
                </a:solidFill>
                <a:latin typeface="Calibri" pitchFamily="34" charset="0"/>
                <a:ea typeface="Calibri" pitchFamily="34" charset="-122"/>
                <a:cs typeface="Calibri" pitchFamily="34" charset="-120"/>
              </a:rPr>
              <a:t>Peter Dover / Norman Smith confirm deal terms (“5M offshore”) and set a 48-hour deadline.</a:t>
            </a:r>
            <a:endParaRPr lang="en-US" sz="1050" dirty="0"/>
          </a:p>
        </p:txBody>
      </p:sp>
      <p:sp>
        <p:nvSpPr>
          <p:cNvPr id="27" name="Shape 25"/>
          <p:cNvSpPr/>
          <p:nvPr/>
        </p:nvSpPr>
        <p:spPr>
          <a:xfrm>
            <a:off x="502920" y="5742432"/>
            <a:ext cx="11201400" cy="713232"/>
          </a:xfrm>
          <a:prstGeom prst="rect">
            <a:avLst/>
          </a:prstGeom>
          <a:ln w="12700">
            <a:solidFill>
              <a:srgbClr val="D8DEE1"/>
            </a:solidFill>
            <a:prstDash val="solid"/>
          </a:ln>
        </p:spPr>
        <p:txBody>
          <a:bodyPr/>
          <a:lstStyle/>
          <a:p>
            <a:endParaRPr lang="en-IN"/>
          </a:p>
        </p:txBody>
      </p:sp>
      <p:sp>
        <p:nvSpPr>
          <p:cNvPr id="28" name="Text 26"/>
          <p:cNvSpPr/>
          <p:nvPr/>
        </p:nvSpPr>
        <p:spPr>
          <a:xfrm>
            <a:off x="685800" y="5833872"/>
            <a:ext cx="10835640" cy="548640"/>
          </a:xfrm>
          <a:prstGeom prst="rect">
            <a:avLst/>
          </a:prstGeom>
          <a:noFill/>
          <a:ln/>
        </p:spPr>
        <p:txBody>
          <a:bodyPr wrap="square" rtlCol="0" anchor="t"/>
          <a:lstStyle/>
          <a:p>
            <a:pPr marL="0" indent="0">
              <a:lnSpc>
                <a:spcPct val="115000"/>
              </a:lnSpc>
              <a:buNone/>
            </a:pPr>
            <a:r>
              <a:rPr lang="en-US" sz="950" b="1" i="1" kern="0" spc="100" dirty="0">
                <a:solidFill>
                  <a:srgbClr val="A9843C"/>
                </a:solidFill>
                <a:latin typeface="Calibri" pitchFamily="34" charset="0"/>
                <a:ea typeface="Calibri" pitchFamily="34" charset="-122"/>
                <a:cs typeface="Calibri" pitchFamily="34" charset="-120"/>
              </a:rPr>
              <a:t>CROSS-DEVICE LOCATION NOTES   </a:t>
            </a:r>
            <a:r>
              <a:rPr lang="en-US" sz="950" i="1" dirty="0">
                <a:solidFill>
                  <a:srgbClr val="45606B"/>
                </a:solidFill>
                <a:latin typeface="Calibri" pitchFamily="34" charset="0"/>
                <a:ea typeface="Calibri" pitchFamily="34" charset="-122"/>
                <a:cs typeface="Calibri" pitchFamily="34" charset="-120"/>
              </a:rPr>
              <a:t>EX-02 Nokia image capture 17 Aug 2024, 15:35 (Lat/Lon -21.207139 / 27.548097). EX-03 Samsung location entry 01 Feb 2024, 10:31 carries a confidence score of only 70 and is sourced from a third-party application file rather than a native OS location log — flagged as lower-reliability corroboration.</a:t>
            </a:r>
            <a:endParaRPr lang="en-US" sz="950" dirty="0"/>
          </a:p>
        </p:txBody>
      </p:sp>
      <p:sp>
        <p:nvSpPr>
          <p:cNvPr id="29" name="Text 27"/>
          <p:cNvSpPr/>
          <p:nvPr/>
        </p:nvSpPr>
        <p:spPr>
          <a:xfrm>
            <a:off x="457200" y="6547104"/>
            <a:ext cx="4572000" cy="237744"/>
          </a:xfrm>
          <a:prstGeom prst="rect">
            <a:avLst/>
          </a:prstGeom>
          <a:noFill/>
          <a:ln/>
        </p:spPr>
        <p:txBody>
          <a:bodyPr wrap="square" rtlCol="0" anchor="ctr"/>
          <a:lstStyle/>
          <a:p>
            <a:pPr marL="0" indent="0">
              <a:buNone/>
            </a:pPr>
            <a:r>
              <a:rPr lang="en-US" sz="800" dirty="0">
                <a:solidFill>
                  <a:srgbClr val="8A9AA1"/>
                </a:solidFill>
                <a:latin typeface="Calibri" pitchFamily="34" charset="0"/>
                <a:ea typeface="Calibri" pitchFamily="34" charset="-122"/>
                <a:cs typeface="Calibri" pitchFamily="34" charset="-120"/>
              </a:rPr>
              <a:t>ACCA7031 · Digital Forensics Analysis</a:t>
            </a:r>
            <a:endParaRPr lang="en-US" sz="800" dirty="0"/>
          </a:p>
        </p:txBody>
      </p:sp>
      <p:sp>
        <p:nvSpPr>
          <p:cNvPr id="30" name="Text 28"/>
          <p:cNvSpPr/>
          <p:nvPr/>
        </p:nvSpPr>
        <p:spPr>
          <a:xfrm>
            <a:off x="4114800" y="6547104"/>
            <a:ext cx="3959352" cy="237744"/>
          </a:xfrm>
          <a:prstGeom prst="rect">
            <a:avLst/>
          </a:prstGeom>
          <a:noFill/>
          <a:ln/>
        </p:spPr>
        <p:txBody>
          <a:bodyPr wrap="square" rtlCol="0" anchor="ctr"/>
          <a:lstStyle/>
          <a:p>
            <a:pPr marL="0" indent="0" algn="ctr">
              <a:buNone/>
            </a:pPr>
            <a:r>
              <a:rPr lang="en-US" sz="800" dirty="0">
                <a:solidFill>
                  <a:srgbClr val="8A9AA1"/>
                </a:solidFill>
                <a:latin typeface="Calibri" pitchFamily="34" charset="0"/>
                <a:ea typeface="Calibri" pitchFamily="34" charset="-122"/>
                <a:cs typeface="Calibri" pitchFamily="34" charset="-120"/>
              </a:rPr>
              <a:t>Timeline &amp; Correlation</a:t>
            </a:r>
            <a:endParaRPr lang="en-US" sz="800" dirty="0"/>
          </a:p>
        </p:txBody>
      </p:sp>
      <p:sp>
        <p:nvSpPr>
          <p:cNvPr id="31" name="Text 29"/>
          <p:cNvSpPr/>
          <p:nvPr/>
        </p:nvSpPr>
        <p:spPr>
          <a:xfrm>
            <a:off x="11338560" y="6547104"/>
            <a:ext cx="457200" cy="237744"/>
          </a:xfrm>
          <a:prstGeom prst="rect">
            <a:avLst/>
          </a:prstGeom>
          <a:noFill/>
          <a:ln/>
        </p:spPr>
        <p:txBody>
          <a:bodyPr wrap="square" rtlCol="0" anchor="ctr"/>
          <a:lstStyle/>
          <a:p>
            <a:pPr marL="0" indent="0" algn="r">
              <a:buNone/>
            </a:pPr>
            <a:r>
              <a:rPr lang="en-US" sz="800" b="1" dirty="0">
                <a:solidFill>
                  <a:srgbClr val="A9843C"/>
                </a:solidFill>
                <a:latin typeface="Calibri" pitchFamily="34" charset="0"/>
                <a:ea typeface="Calibri" pitchFamily="34" charset="-122"/>
                <a:cs typeface="Calibri" pitchFamily="34" charset="-120"/>
              </a:rPr>
              <a:t>07</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966960" y="137160"/>
            <a:ext cx="2103120" cy="1051560"/>
          </a:xfrm>
          <a:prstGeom prst="rect">
            <a:avLst/>
          </a:prstGeom>
          <a:noFill/>
          <a:ln/>
        </p:spPr>
        <p:txBody>
          <a:bodyPr wrap="square" rtlCol="0" anchor="ctr"/>
          <a:lstStyle/>
          <a:p>
            <a:pPr marL="0" indent="0" algn="r">
              <a:buNone/>
            </a:pPr>
            <a:r>
              <a:rPr lang="en-US" sz="7600" b="1" dirty="0">
                <a:solidFill>
                  <a:srgbClr val="ECEDEC"/>
                </a:solidFill>
                <a:latin typeface="Cambria" pitchFamily="34" charset="0"/>
                <a:ea typeface="Cambria" pitchFamily="34" charset="-122"/>
                <a:cs typeface="Cambria" pitchFamily="34" charset="-120"/>
              </a:rPr>
              <a:t>08</a:t>
            </a:r>
            <a:endParaRPr lang="en-US" sz="7600" dirty="0"/>
          </a:p>
        </p:txBody>
      </p:sp>
      <p:sp>
        <p:nvSpPr>
          <p:cNvPr id="3" name="Shape 1"/>
          <p:cNvSpPr/>
          <p:nvPr/>
        </p:nvSpPr>
        <p:spPr>
          <a:xfrm>
            <a:off x="502920" y="384048"/>
            <a:ext cx="2651760" cy="292608"/>
          </a:xfrm>
          <a:prstGeom prst="rect">
            <a:avLst/>
          </a:prstGeom>
          <a:solidFill>
            <a:srgbClr val="F1F3F3"/>
          </a:solidFill>
          <a:ln w="9525">
            <a:solidFill>
              <a:srgbClr val="A9843C"/>
            </a:solidFill>
            <a:prstDash val="solid"/>
          </a:ln>
        </p:spPr>
        <p:txBody>
          <a:bodyPr/>
          <a:lstStyle/>
          <a:p>
            <a:endParaRPr lang="en-IN"/>
          </a:p>
        </p:txBody>
      </p:sp>
      <p:sp>
        <p:nvSpPr>
          <p:cNvPr id="4" name="Text 2"/>
          <p:cNvSpPr/>
          <p:nvPr/>
        </p:nvSpPr>
        <p:spPr>
          <a:xfrm>
            <a:off x="502920" y="384048"/>
            <a:ext cx="2651760" cy="292608"/>
          </a:xfrm>
          <a:prstGeom prst="rect">
            <a:avLst/>
          </a:prstGeom>
          <a:noFill/>
          <a:ln/>
        </p:spPr>
        <p:txBody>
          <a:bodyPr wrap="square" rtlCol="0" anchor="ctr"/>
          <a:lstStyle/>
          <a:p>
            <a:pPr marL="0" indent="0" algn="ctr">
              <a:buNone/>
            </a:pPr>
            <a:r>
              <a:rPr lang="en-US" sz="950" b="1" kern="0" spc="120" dirty="0">
                <a:solidFill>
                  <a:srgbClr val="A9843C"/>
                </a:solidFill>
                <a:latin typeface="Calibri" pitchFamily="34" charset="0"/>
                <a:ea typeface="Calibri" pitchFamily="34" charset="-122"/>
                <a:cs typeface="Calibri" pitchFamily="34" charset="-120"/>
              </a:rPr>
              <a:t>LOCATION EVIDENCE</a:t>
            </a:r>
            <a:endParaRPr lang="en-US" sz="950" dirty="0"/>
          </a:p>
        </p:txBody>
      </p:sp>
      <p:sp>
        <p:nvSpPr>
          <p:cNvPr id="5" name="Text 3"/>
          <p:cNvSpPr/>
          <p:nvPr/>
        </p:nvSpPr>
        <p:spPr>
          <a:xfrm>
            <a:off x="502920" y="786384"/>
            <a:ext cx="8686800" cy="548640"/>
          </a:xfrm>
          <a:prstGeom prst="rect">
            <a:avLst/>
          </a:prstGeom>
          <a:noFill/>
          <a:ln/>
        </p:spPr>
        <p:txBody>
          <a:bodyPr wrap="square" rtlCol="0" anchor="ctr"/>
          <a:lstStyle/>
          <a:p>
            <a:pPr marL="0" indent="0">
              <a:buNone/>
            </a:pPr>
            <a:r>
              <a:rPr lang="en-US" sz="2500" b="1" dirty="0">
                <a:solidFill>
                  <a:srgbClr val="14232B"/>
                </a:solidFill>
                <a:latin typeface="Cambria" pitchFamily="34" charset="0"/>
                <a:ea typeface="Cambria" pitchFamily="34" charset="-122"/>
                <a:cs typeface="Cambria" pitchFamily="34" charset="-120"/>
              </a:rPr>
              <a:t>Location and Media Artefacts — All Four Exhibits</a:t>
            </a:r>
            <a:endParaRPr lang="en-US" sz="2500" dirty="0"/>
          </a:p>
        </p:txBody>
      </p:sp>
      <p:sp>
        <p:nvSpPr>
          <p:cNvPr id="6" name="Shape 4"/>
          <p:cNvSpPr/>
          <p:nvPr/>
        </p:nvSpPr>
        <p:spPr>
          <a:xfrm>
            <a:off x="502920" y="1371600"/>
            <a:ext cx="868680" cy="237744"/>
          </a:xfrm>
          <a:prstGeom prst="rect">
            <a:avLst/>
          </a:prstGeom>
          <a:solidFill>
            <a:srgbClr val="14232B"/>
          </a:solidFill>
          <a:ln/>
        </p:spPr>
        <p:txBody>
          <a:bodyPr/>
          <a:lstStyle/>
          <a:p>
            <a:endParaRPr lang="en-IN"/>
          </a:p>
        </p:txBody>
      </p:sp>
      <p:sp>
        <p:nvSpPr>
          <p:cNvPr id="7" name="Text 5"/>
          <p:cNvSpPr/>
          <p:nvPr/>
        </p:nvSpPr>
        <p:spPr>
          <a:xfrm>
            <a:off x="502920" y="1371600"/>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EX-01</a:t>
            </a:r>
            <a:endParaRPr lang="en-US" sz="800" dirty="0"/>
          </a:p>
        </p:txBody>
      </p:sp>
      <p:sp>
        <p:nvSpPr>
          <p:cNvPr id="8" name="Text 6"/>
          <p:cNvSpPr/>
          <p:nvPr/>
        </p:nvSpPr>
        <p:spPr>
          <a:xfrm>
            <a:off x="1463040" y="1371600"/>
            <a:ext cx="4572000" cy="256032"/>
          </a:xfrm>
          <a:prstGeom prst="rect">
            <a:avLst/>
          </a:prstGeom>
          <a:noFill/>
          <a:ln/>
        </p:spPr>
        <p:txBody>
          <a:bodyPr wrap="square" rtlCol="0" anchor="ctr"/>
          <a:lstStyle/>
          <a:p>
            <a:pPr marL="0" indent="0">
              <a:buNone/>
            </a:pPr>
            <a:r>
              <a:rPr lang="en-US" sz="1000" b="1" dirty="0">
                <a:solidFill>
                  <a:srgbClr val="14232B"/>
                </a:solidFill>
                <a:latin typeface="Calibri" pitchFamily="34" charset="0"/>
                <a:ea typeface="Calibri" pitchFamily="34" charset="-122"/>
                <a:cs typeface="Calibri" pitchFamily="34" charset="-120"/>
              </a:rPr>
              <a:t>Huawei POT-LX1 — Location / Media Artefact</a:t>
            </a:r>
            <a:endParaRPr lang="en-US" sz="1000" dirty="0"/>
          </a:p>
        </p:txBody>
      </p:sp>
      <p:sp>
        <p:nvSpPr>
          <p:cNvPr id="9" name="Shape 7"/>
          <p:cNvSpPr/>
          <p:nvPr/>
        </p:nvSpPr>
        <p:spPr>
          <a:xfrm>
            <a:off x="502920" y="1664208"/>
            <a:ext cx="5532120" cy="1965960"/>
          </a:xfrm>
          <a:prstGeom prst="rect">
            <a:avLst/>
          </a:prstGeom>
          <a:solidFill>
            <a:srgbClr val="F1F3F3"/>
          </a:solidFill>
          <a:ln/>
        </p:spPr>
        <p:txBody>
          <a:bodyPr/>
          <a:lstStyle/>
          <a:p>
            <a:endParaRPr lang="en-IN"/>
          </a:p>
        </p:txBody>
      </p:sp>
      <p:pic>
        <p:nvPicPr>
          <p:cNvPr id="10" name="Image 0" descr="/home/claude/crops/huawei_map_full.png"/>
          <p:cNvPicPr>
            <a:picLocks noChangeAspect="1"/>
          </p:cNvPicPr>
          <p:nvPr/>
        </p:nvPicPr>
        <p:blipFill>
          <a:blip r:embed="rId3"/>
          <a:stretch>
            <a:fillRect/>
          </a:stretch>
        </p:blipFill>
        <p:spPr>
          <a:xfrm>
            <a:off x="1586484" y="1700784"/>
            <a:ext cx="3364992" cy="1892808"/>
          </a:xfrm>
          <a:prstGeom prst="rect">
            <a:avLst/>
          </a:prstGeom>
        </p:spPr>
      </p:pic>
      <p:sp>
        <p:nvSpPr>
          <p:cNvPr id="11" name="Text 8"/>
          <p:cNvSpPr/>
          <p:nvPr/>
        </p:nvSpPr>
        <p:spPr>
          <a:xfrm>
            <a:off x="502920" y="3657600"/>
            <a:ext cx="5532120" cy="274320"/>
          </a:xfrm>
          <a:prstGeom prst="rect">
            <a:avLst/>
          </a:prstGeom>
          <a:noFill/>
          <a:ln/>
        </p:spPr>
        <p:txBody>
          <a:bodyPr wrap="square" rtlCol="0" anchor="ctr"/>
          <a:lstStyle/>
          <a:p>
            <a:pPr marL="0" indent="0">
              <a:buNone/>
            </a:pPr>
            <a:r>
              <a:rPr lang="en-US" sz="850" i="1" dirty="0">
                <a:solidFill>
                  <a:srgbClr val="45606B"/>
                </a:solidFill>
                <a:latin typeface="Calibri" pitchFamily="34" charset="0"/>
                <a:ea typeface="Calibri" pitchFamily="34" charset="-122"/>
                <a:cs typeface="Calibri" pitchFamily="34" charset="-120"/>
              </a:rPr>
              <a:t>1601 Willow Road, Menlo Park CA · Gmail-sourced location, dovp59@gmail.com</a:t>
            </a:r>
            <a:endParaRPr lang="en-US" sz="850" dirty="0"/>
          </a:p>
        </p:txBody>
      </p:sp>
      <p:sp>
        <p:nvSpPr>
          <p:cNvPr id="12" name="Shape 9"/>
          <p:cNvSpPr/>
          <p:nvPr/>
        </p:nvSpPr>
        <p:spPr>
          <a:xfrm>
            <a:off x="6172200" y="1371600"/>
            <a:ext cx="868680" cy="237744"/>
          </a:xfrm>
          <a:prstGeom prst="rect">
            <a:avLst/>
          </a:prstGeom>
          <a:solidFill>
            <a:srgbClr val="14232B"/>
          </a:solidFill>
          <a:ln/>
        </p:spPr>
        <p:txBody>
          <a:bodyPr/>
          <a:lstStyle/>
          <a:p>
            <a:endParaRPr lang="en-IN"/>
          </a:p>
        </p:txBody>
      </p:sp>
      <p:sp>
        <p:nvSpPr>
          <p:cNvPr id="13" name="Text 10"/>
          <p:cNvSpPr/>
          <p:nvPr/>
        </p:nvSpPr>
        <p:spPr>
          <a:xfrm>
            <a:off x="6172200" y="1371600"/>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EX-02</a:t>
            </a:r>
            <a:endParaRPr lang="en-US" sz="800" dirty="0"/>
          </a:p>
        </p:txBody>
      </p:sp>
      <p:sp>
        <p:nvSpPr>
          <p:cNvPr id="14" name="Text 11"/>
          <p:cNvSpPr/>
          <p:nvPr/>
        </p:nvSpPr>
        <p:spPr>
          <a:xfrm>
            <a:off x="7132320" y="1371600"/>
            <a:ext cx="4572000" cy="256032"/>
          </a:xfrm>
          <a:prstGeom prst="rect">
            <a:avLst/>
          </a:prstGeom>
          <a:noFill/>
          <a:ln/>
        </p:spPr>
        <p:txBody>
          <a:bodyPr wrap="square" rtlCol="0" anchor="ctr"/>
          <a:lstStyle/>
          <a:p>
            <a:pPr marL="0" indent="0">
              <a:buNone/>
            </a:pPr>
            <a:r>
              <a:rPr lang="en-US" sz="1000" b="1" dirty="0">
                <a:solidFill>
                  <a:srgbClr val="14232B"/>
                </a:solidFill>
                <a:latin typeface="Calibri" pitchFamily="34" charset="0"/>
                <a:ea typeface="Calibri" pitchFamily="34" charset="-122"/>
                <a:cs typeface="Calibri" pitchFamily="34" charset="-120"/>
              </a:rPr>
              <a:t>Nokia C2 2nd Edition — Location / Media Artefact</a:t>
            </a:r>
            <a:endParaRPr lang="en-US" sz="1000" dirty="0"/>
          </a:p>
        </p:txBody>
      </p:sp>
      <p:sp>
        <p:nvSpPr>
          <p:cNvPr id="15" name="Shape 12"/>
          <p:cNvSpPr/>
          <p:nvPr/>
        </p:nvSpPr>
        <p:spPr>
          <a:xfrm>
            <a:off x="6172200" y="1664208"/>
            <a:ext cx="5532120" cy="1965960"/>
          </a:xfrm>
          <a:prstGeom prst="rect">
            <a:avLst/>
          </a:prstGeom>
          <a:solidFill>
            <a:srgbClr val="F1F3F3"/>
          </a:solidFill>
          <a:ln/>
        </p:spPr>
        <p:txBody>
          <a:bodyPr/>
          <a:lstStyle/>
          <a:p>
            <a:endParaRPr lang="en-IN"/>
          </a:p>
        </p:txBody>
      </p:sp>
      <p:pic>
        <p:nvPicPr>
          <p:cNvPr id="16" name="Image 1" descr="/home/claude/crops/nokia_map_full.png"/>
          <p:cNvPicPr>
            <a:picLocks noChangeAspect="1"/>
          </p:cNvPicPr>
          <p:nvPr/>
        </p:nvPicPr>
        <p:blipFill>
          <a:blip r:embed="rId4"/>
          <a:stretch>
            <a:fillRect/>
          </a:stretch>
        </p:blipFill>
        <p:spPr>
          <a:xfrm>
            <a:off x="7255764" y="1700784"/>
            <a:ext cx="3364992" cy="1892808"/>
          </a:xfrm>
          <a:prstGeom prst="rect">
            <a:avLst/>
          </a:prstGeom>
        </p:spPr>
      </p:pic>
      <p:sp>
        <p:nvSpPr>
          <p:cNvPr id="17" name="Text 13"/>
          <p:cNvSpPr/>
          <p:nvPr/>
        </p:nvSpPr>
        <p:spPr>
          <a:xfrm>
            <a:off x="6172200" y="3657600"/>
            <a:ext cx="5532120" cy="274320"/>
          </a:xfrm>
          <a:prstGeom prst="rect">
            <a:avLst/>
          </a:prstGeom>
          <a:noFill/>
          <a:ln/>
        </p:spPr>
        <p:txBody>
          <a:bodyPr wrap="square" rtlCol="0" anchor="ctr"/>
          <a:lstStyle/>
          <a:p>
            <a:pPr marL="0" indent="0">
              <a:buNone/>
            </a:pPr>
            <a:r>
              <a:rPr lang="en-US" sz="850" i="1" dirty="0">
                <a:solidFill>
                  <a:srgbClr val="45606B"/>
                </a:solidFill>
                <a:latin typeface="Calibri" pitchFamily="34" charset="0"/>
                <a:ea typeface="Calibri" pitchFamily="34" charset="-122"/>
                <a:cs typeface="Calibri" pitchFamily="34" charset="-120"/>
              </a:rPr>
              <a:t>Device Locations (29) · image capture, DCIM/Camera source</a:t>
            </a:r>
            <a:endParaRPr lang="en-US" sz="850" dirty="0"/>
          </a:p>
        </p:txBody>
      </p:sp>
      <p:sp>
        <p:nvSpPr>
          <p:cNvPr id="18" name="Shape 14"/>
          <p:cNvSpPr/>
          <p:nvPr/>
        </p:nvSpPr>
        <p:spPr>
          <a:xfrm>
            <a:off x="502920" y="4014216"/>
            <a:ext cx="868680" cy="237744"/>
          </a:xfrm>
          <a:prstGeom prst="rect">
            <a:avLst/>
          </a:prstGeom>
          <a:solidFill>
            <a:srgbClr val="14232B"/>
          </a:solidFill>
          <a:ln/>
        </p:spPr>
        <p:txBody>
          <a:bodyPr/>
          <a:lstStyle/>
          <a:p>
            <a:endParaRPr lang="en-IN"/>
          </a:p>
        </p:txBody>
      </p:sp>
      <p:sp>
        <p:nvSpPr>
          <p:cNvPr id="19" name="Text 15"/>
          <p:cNvSpPr/>
          <p:nvPr/>
        </p:nvSpPr>
        <p:spPr>
          <a:xfrm>
            <a:off x="502920" y="4014216"/>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EX-03</a:t>
            </a:r>
            <a:endParaRPr lang="en-US" sz="800" dirty="0"/>
          </a:p>
        </p:txBody>
      </p:sp>
      <p:sp>
        <p:nvSpPr>
          <p:cNvPr id="20" name="Text 16"/>
          <p:cNvSpPr/>
          <p:nvPr/>
        </p:nvSpPr>
        <p:spPr>
          <a:xfrm>
            <a:off x="1463040" y="4014216"/>
            <a:ext cx="4572000" cy="256032"/>
          </a:xfrm>
          <a:prstGeom prst="rect">
            <a:avLst/>
          </a:prstGeom>
          <a:noFill/>
          <a:ln/>
        </p:spPr>
        <p:txBody>
          <a:bodyPr wrap="square" rtlCol="0" anchor="ctr"/>
          <a:lstStyle/>
          <a:p>
            <a:pPr marL="0" indent="0">
              <a:buNone/>
            </a:pPr>
            <a:r>
              <a:rPr lang="en-US" sz="1000" b="1" dirty="0">
                <a:solidFill>
                  <a:srgbClr val="14232B"/>
                </a:solidFill>
                <a:latin typeface="Calibri" pitchFamily="34" charset="0"/>
                <a:ea typeface="Calibri" pitchFamily="34" charset="-122"/>
                <a:cs typeface="Calibri" pitchFamily="34" charset="-120"/>
              </a:rPr>
              <a:t>Samsung SM-A137F — Location / Media Artefact</a:t>
            </a:r>
            <a:endParaRPr lang="en-US" sz="1000" dirty="0"/>
          </a:p>
        </p:txBody>
      </p:sp>
      <p:sp>
        <p:nvSpPr>
          <p:cNvPr id="21" name="Shape 17"/>
          <p:cNvSpPr/>
          <p:nvPr/>
        </p:nvSpPr>
        <p:spPr>
          <a:xfrm>
            <a:off x="502920" y="4306824"/>
            <a:ext cx="5532120" cy="1965960"/>
          </a:xfrm>
          <a:prstGeom prst="rect">
            <a:avLst/>
          </a:prstGeom>
          <a:solidFill>
            <a:srgbClr val="F1F3F3"/>
          </a:solidFill>
          <a:ln/>
        </p:spPr>
        <p:txBody>
          <a:bodyPr/>
          <a:lstStyle/>
          <a:p>
            <a:endParaRPr lang="en-IN"/>
          </a:p>
        </p:txBody>
      </p:sp>
      <p:pic>
        <p:nvPicPr>
          <p:cNvPr id="22" name="Image 2" descr="/home/claude/crops/samsung_map_full.png"/>
          <p:cNvPicPr>
            <a:picLocks noChangeAspect="1"/>
          </p:cNvPicPr>
          <p:nvPr/>
        </p:nvPicPr>
        <p:blipFill>
          <a:blip r:embed="rId5"/>
          <a:stretch>
            <a:fillRect/>
          </a:stretch>
        </p:blipFill>
        <p:spPr>
          <a:xfrm>
            <a:off x="1586484" y="4343400"/>
            <a:ext cx="3364992" cy="1892808"/>
          </a:xfrm>
          <a:prstGeom prst="rect">
            <a:avLst/>
          </a:prstGeom>
        </p:spPr>
      </p:pic>
      <p:sp>
        <p:nvSpPr>
          <p:cNvPr id="23" name="Text 18"/>
          <p:cNvSpPr/>
          <p:nvPr/>
        </p:nvSpPr>
        <p:spPr>
          <a:xfrm>
            <a:off x="502920" y="6300216"/>
            <a:ext cx="5532120" cy="274320"/>
          </a:xfrm>
          <a:prstGeom prst="rect">
            <a:avLst/>
          </a:prstGeom>
          <a:noFill/>
          <a:ln/>
        </p:spPr>
        <p:txBody>
          <a:bodyPr wrap="square" rtlCol="0" anchor="ctr"/>
          <a:lstStyle/>
          <a:p>
            <a:pPr marL="0" indent="0">
              <a:buNone/>
            </a:pPr>
            <a:r>
              <a:rPr lang="en-US" sz="850" i="1" dirty="0">
                <a:solidFill>
                  <a:srgbClr val="45606B"/>
                </a:solidFill>
                <a:latin typeface="Calibri" pitchFamily="34" charset="0"/>
                <a:ea typeface="Calibri" pitchFamily="34" charset="-122"/>
                <a:cs typeface="Calibri" pitchFamily="34" charset="-120"/>
              </a:rPr>
              <a:t>Locations (1465) · image capture 07/05/2025</a:t>
            </a:r>
            <a:endParaRPr lang="en-US" sz="850" dirty="0"/>
          </a:p>
        </p:txBody>
      </p:sp>
      <p:sp>
        <p:nvSpPr>
          <p:cNvPr id="24" name="Shape 19"/>
          <p:cNvSpPr/>
          <p:nvPr/>
        </p:nvSpPr>
        <p:spPr>
          <a:xfrm>
            <a:off x="6172200" y="4014216"/>
            <a:ext cx="868680" cy="237744"/>
          </a:xfrm>
          <a:prstGeom prst="rect">
            <a:avLst/>
          </a:prstGeom>
          <a:solidFill>
            <a:srgbClr val="14232B"/>
          </a:solidFill>
          <a:ln/>
        </p:spPr>
        <p:txBody>
          <a:bodyPr/>
          <a:lstStyle/>
          <a:p>
            <a:endParaRPr lang="en-IN"/>
          </a:p>
        </p:txBody>
      </p:sp>
      <p:sp>
        <p:nvSpPr>
          <p:cNvPr id="25" name="Text 20"/>
          <p:cNvSpPr/>
          <p:nvPr/>
        </p:nvSpPr>
        <p:spPr>
          <a:xfrm>
            <a:off x="6172200" y="4014216"/>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EX-04</a:t>
            </a:r>
            <a:endParaRPr lang="en-US" sz="800" dirty="0"/>
          </a:p>
        </p:txBody>
      </p:sp>
      <p:sp>
        <p:nvSpPr>
          <p:cNvPr id="26" name="Text 21"/>
          <p:cNvSpPr/>
          <p:nvPr/>
        </p:nvSpPr>
        <p:spPr>
          <a:xfrm>
            <a:off x="7132320" y="4014216"/>
            <a:ext cx="4572000" cy="256032"/>
          </a:xfrm>
          <a:prstGeom prst="rect">
            <a:avLst/>
          </a:prstGeom>
          <a:noFill/>
          <a:ln/>
        </p:spPr>
        <p:txBody>
          <a:bodyPr wrap="square" rtlCol="0" anchor="ctr"/>
          <a:lstStyle/>
          <a:p>
            <a:pPr marL="0" indent="0">
              <a:buNone/>
            </a:pPr>
            <a:r>
              <a:rPr lang="en-US" sz="1000" b="1" dirty="0">
                <a:solidFill>
                  <a:srgbClr val="14232B"/>
                </a:solidFill>
                <a:latin typeface="Calibri" pitchFamily="34" charset="0"/>
                <a:ea typeface="Calibri" pitchFamily="34" charset="-122"/>
                <a:cs typeface="Calibri" pitchFamily="34" charset="-120"/>
              </a:rPr>
              <a:t>Ulefone Note 14 — Location / Media Artefact</a:t>
            </a:r>
            <a:endParaRPr lang="en-US" sz="1000" dirty="0"/>
          </a:p>
        </p:txBody>
      </p:sp>
      <p:sp>
        <p:nvSpPr>
          <p:cNvPr id="27" name="Shape 22"/>
          <p:cNvSpPr/>
          <p:nvPr/>
        </p:nvSpPr>
        <p:spPr>
          <a:xfrm>
            <a:off x="6172200" y="4306824"/>
            <a:ext cx="5532120" cy="1965960"/>
          </a:xfrm>
          <a:prstGeom prst="rect">
            <a:avLst/>
          </a:prstGeom>
          <a:solidFill>
            <a:srgbClr val="F1F3F3"/>
          </a:solidFill>
          <a:ln/>
        </p:spPr>
        <p:txBody>
          <a:bodyPr/>
          <a:lstStyle/>
          <a:p>
            <a:endParaRPr lang="en-IN"/>
          </a:p>
        </p:txBody>
      </p:sp>
      <p:pic>
        <p:nvPicPr>
          <p:cNvPr id="28" name="Image 3" descr="/home/claude/crops/note14_map_full.png"/>
          <p:cNvPicPr>
            <a:picLocks noChangeAspect="1"/>
          </p:cNvPicPr>
          <p:nvPr/>
        </p:nvPicPr>
        <p:blipFill>
          <a:blip r:embed="rId6"/>
          <a:stretch>
            <a:fillRect/>
          </a:stretch>
        </p:blipFill>
        <p:spPr>
          <a:xfrm>
            <a:off x="7255764" y="4343400"/>
            <a:ext cx="3364992" cy="1892808"/>
          </a:xfrm>
          <a:prstGeom prst="rect">
            <a:avLst/>
          </a:prstGeom>
        </p:spPr>
      </p:pic>
      <p:sp>
        <p:nvSpPr>
          <p:cNvPr id="29" name="Text 23"/>
          <p:cNvSpPr/>
          <p:nvPr/>
        </p:nvSpPr>
        <p:spPr>
          <a:xfrm>
            <a:off x="6172200" y="6300216"/>
            <a:ext cx="5532120" cy="274320"/>
          </a:xfrm>
          <a:prstGeom prst="rect">
            <a:avLst/>
          </a:prstGeom>
          <a:noFill/>
          <a:ln/>
        </p:spPr>
        <p:txBody>
          <a:bodyPr wrap="square" rtlCol="0" anchor="ctr"/>
          <a:lstStyle/>
          <a:p>
            <a:pPr marL="0" indent="0">
              <a:buNone/>
            </a:pPr>
            <a:r>
              <a:rPr lang="en-US" sz="850" i="1" dirty="0">
                <a:solidFill>
                  <a:srgbClr val="45606B"/>
                </a:solidFill>
                <a:latin typeface="Calibri" pitchFamily="34" charset="0"/>
                <a:ea typeface="Calibri" pitchFamily="34" charset="-122"/>
                <a:cs typeface="Calibri" pitchFamily="34" charset="-120"/>
              </a:rPr>
              <a:t>Device Locations (49) · image capture, DCIM/Camera source</a:t>
            </a:r>
            <a:endParaRPr lang="en-US" sz="850" dirty="0"/>
          </a:p>
        </p:txBody>
      </p:sp>
      <p:sp>
        <p:nvSpPr>
          <p:cNvPr id="30" name="Text 24"/>
          <p:cNvSpPr/>
          <p:nvPr/>
        </p:nvSpPr>
        <p:spPr>
          <a:xfrm>
            <a:off x="457200" y="6547104"/>
            <a:ext cx="4572000" cy="237744"/>
          </a:xfrm>
          <a:prstGeom prst="rect">
            <a:avLst/>
          </a:prstGeom>
          <a:noFill/>
          <a:ln/>
        </p:spPr>
        <p:txBody>
          <a:bodyPr wrap="square" rtlCol="0" anchor="ctr"/>
          <a:lstStyle/>
          <a:p>
            <a:pPr marL="0" indent="0">
              <a:buNone/>
            </a:pPr>
            <a:r>
              <a:rPr lang="en-US" sz="800" dirty="0">
                <a:solidFill>
                  <a:srgbClr val="8A9AA1"/>
                </a:solidFill>
                <a:latin typeface="Calibri" pitchFamily="34" charset="0"/>
                <a:ea typeface="Calibri" pitchFamily="34" charset="-122"/>
                <a:cs typeface="Calibri" pitchFamily="34" charset="-120"/>
              </a:rPr>
              <a:t>ACCA7031 · Digital Forensics Analysis</a:t>
            </a:r>
            <a:endParaRPr lang="en-US" sz="800" dirty="0"/>
          </a:p>
        </p:txBody>
      </p:sp>
      <p:sp>
        <p:nvSpPr>
          <p:cNvPr id="31" name="Text 25"/>
          <p:cNvSpPr/>
          <p:nvPr/>
        </p:nvSpPr>
        <p:spPr>
          <a:xfrm>
            <a:off x="4114800" y="6547104"/>
            <a:ext cx="3959352" cy="237744"/>
          </a:xfrm>
          <a:prstGeom prst="rect">
            <a:avLst/>
          </a:prstGeom>
          <a:noFill/>
          <a:ln/>
        </p:spPr>
        <p:txBody>
          <a:bodyPr wrap="square" rtlCol="0" anchor="ctr"/>
          <a:lstStyle/>
          <a:p>
            <a:pPr marL="0" indent="0" algn="ctr">
              <a:buNone/>
            </a:pPr>
            <a:r>
              <a:rPr lang="en-US" sz="800" dirty="0">
                <a:solidFill>
                  <a:srgbClr val="8A9AA1"/>
                </a:solidFill>
                <a:latin typeface="Calibri" pitchFamily="34" charset="0"/>
                <a:ea typeface="Calibri" pitchFamily="34" charset="-122"/>
                <a:cs typeface="Calibri" pitchFamily="34" charset="-120"/>
              </a:rPr>
              <a:t>Location &amp; Media Evidence</a:t>
            </a:r>
            <a:endParaRPr lang="en-US" sz="800" dirty="0"/>
          </a:p>
        </p:txBody>
      </p:sp>
      <p:sp>
        <p:nvSpPr>
          <p:cNvPr id="32" name="Text 26"/>
          <p:cNvSpPr/>
          <p:nvPr/>
        </p:nvSpPr>
        <p:spPr>
          <a:xfrm>
            <a:off x="11338560" y="6547104"/>
            <a:ext cx="457200" cy="237744"/>
          </a:xfrm>
          <a:prstGeom prst="rect">
            <a:avLst/>
          </a:prstGeom>
          <a:noFill/>
          <a:ln/>
        </p:spPr>
        <p:txBody>
          <a:bodyPr wrap="square" rtlCol="0" anchor="ctr"/>
          <a:lstStyle/>
          <a:p>
            <a:pPr marL="0" indent="0" algn="r">
              <a:buNone/>
            </a:pPr>
            <a:r>
              <a:rPr lang="en-US" sz="800" b="1" dirty="0">
                <a:solidFill>
                  <a:srgbClr val="A9843C"/>
                </a:solidFill>
                <a:latin typeface="Calibri" pitchFamily="34" charset="0"/>
                <a:ea typeface="Calibri" pitchFamily="34" charset="-122"/>
                <a:cs typeface="Calibri" pitchFamily="34" charset="-120"/>
              </a:rPr>
              <a:t>08</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966960" y="137160"/>
            <a:ext cx="2103120" cy="1051560"/>
          </a:xfrm>
          <a:prstGeom prst="rect">
            <a:avLst/>
          </a:prstGeom>
          <a:noFill/>
          <a:ln/>
        </p:spPr>
        <p:txBody>
          <a:bodyPr wrap="square" rtlCol="0" anchor="ctr"/>
          <a:lstStyle/>
          <a:p>
            <a:pPr marL="0" indent="0" algn="r">
              <a:buNone/>
            </a:pPr>
            <a:r>
              <a:rPr lang="en-US" sz="7600" b="1" dirty="0">
                <a:solidFill>
                  <a:srgbClr val="ECEDEC"/>
                </a:solidFill>
                <a:latin typeface="Cambria" pitchFamily="34" charset="0"/>
                <a:ea typeface="Cambria" pitchFamily="34" charset="-122"/>
                <a:cs typeface="Cambria" pitchFamily="34" charset="-120"/>
              </a:rPr>
              <a:t>09</a:t>
            </a:r>
            <a:endParaRPr lang="en-US" sz="7600" dirty="0"/>
          </a:p>
        </p:txBody>
      </p:sp>
      <p:sp>
        <p:nvSpPr>
          <p:cNvPr id="3" name="Shape 1"/>
          <p:cNvSpPr/>
          <p:nvPr/>
        </p:nvSpPr>
        <p:spPr>
          <a:xfrm>
            <a:off x="502920" y="384048"/>
            <a:ext cx="2651760" cy="292608"/>
          </a:xfrm>
          <a:prstGeom prst="rect">
            <a:avLst/>
          </a:prstGeom>
          <a:solidFill>
            <a:srgbClr val="F1F3F3"/>
          </a:solidFill>
          <a:ln w="9525">
            <a:solidFill>
              <a:srgbClr val="A9843C"/>
            </a:solidFill>
            <a:prstDash val="solid"/>
          </a:ln>
        </p:spPr>
        <p:txBody>
          <a:bodyPr/>
          <a:lstStyle/>
          <a:p>
            <a:endParaRPr lang="en-IN"/>
          </a:p>
        </p:txBody>
      </p:sp>
      <p:sp>
        <p:nvSpPr>
          <p:cNvPr id="4" name="Text 2"/>
          <p:cNvSpPr/>
          <p:nvPr/>
        </p:nvSpPr>
        <p:spPr>
          <a:xfrm>
            <a:off x="502920" y="384048"/>
            <a:ext cx="2651760" cy="292608"/>
          </a:xfrm>
          <a:prstGeom prst="rect">
            <a:avLst/>
          </a:prstGeom>
          <a:noFill/>
          <a:ln/>
        </p:spPr>
        <p:txBody>
          <a:bodyPr wrap="square" rtlCol="0" anchor="ctr"/>
          <a:lstStyle/>
          <a:p>
            <a:pPr marL="0" indent="0" algn="ctr">
              <a:buNone/>
            </a:pPr>
            <a:r>
              <a:rPr lang="en-US" sz="950" b="1" kern="0" spc="120" dirty="0">
                <a:solidFill>
                  <a:srgbClr val="A9843C"/>
                </a:solidFill>
                <a:latin typeface="Calibri" pitchFamily="34" charset="0"/>
                <a:ea typeface="Calibri" pitchFamily="34" charset="-122"/>
                <a:cs typeface="Calibri" pitchFamily="34" charset="-120"/>
              </a:rPr>
              <a:t>SUPPORTING EVIDENCE</a:t>
            </a:r>
            <a:endParaRPr lang="en-US" sz="950" dirty="0"/>
          </a:p>
        </p:txBody>
      </p:sp>
      <p:sp>
        <p:nvSpPr>
          <p:cNvPr id="5" name="Text 3"/>
          <p:cNvSpPr/>
          <p:nvPr/>
        </p:nvSpPr>
        <p:spPr>
          <a:xfrm>
            <a:off x="502920" y="786384"/>
            <a:ext cx="8686800" cy="548640"/>
          </a:xfrm>
          <a:prstGeom prst="rect">
            <a:avLst/>
          </a:prstGeom>
          <a:noFill/>
          <a:ln/>
        </p:spPr>
        <p:txBody>
          <a:bodyPr wrap="square" rtlCol="0" anchor="ctr"/>
          <a:lstStyle/>
          <a:p>
            <a:pPr marL="0" indent="0">
              <a:buNone/>
            </a:pPr>
            <a:r>
              <a:rPr lang="en-US" sz="2500" b="1" dirty="0">
                <a:solidFill>
                  <a:srgbClr val="14232B"/>
                </a:solidFill>
                <a:latin typeface="Cambria" pitchFamily="34" charset="0"/>
                <a:ea typeface="Cambria" pitchFamily="34" charset="-122"/>
                <a:cs typeface="Cambria" pitchFamily="34" charset="-120"/>
              </a:rPr>
              <a:t>Supporting Evidence — </a:t>
            </a:r>
            <a:r>
              <a:rPr lang="en-US" sz="2500" b="1" dirty="0" err="1">
                <a:solidFill>
                  <a:srgbClr val="14232B"/>
                </a:solidFill>
                <a:latin typeface="Cambria" pitchFamily="34" charset="0"/>
                <a:ea typeface="Cambria" pitchFamily="34" charset="-122"/>
                <a:cs typeface="Cambria" pitchFamily="34" charset="-120"/>
              </a:rPr>
              <a:t>Contacts, Email</a:t>
            </a:r>
            <a:r>
              <a:rPr lang="en-US" sz="2500" b="1" dirty="0">
                <a:solidFill>
                  <a:srgbClr val="14232B"/>
                </a:solidFill>
                <a:latin typeface="Cambria" pitchFamily="34" charset="0"/>
                <a:ea typeface="Cambria" pitchFamily="34" charset="-122"/>
                <a:cs typeface="Cambria" pitchFamily="34" charset="-120"/>
              </a:rPr>
              <a:t> and Timeline Detail</a:t>
            </a:r>
            <a:endParaRPr lang="en-US" sz="2500" dirty="0"/>
          </a:p>
        </p:txBody>
      </p:sp>
      <p:sp>
        <p:nvSpPr>
          <p:cNvPr id="6" name="Shape 4"/>
          <p:cNvSpPr/>
          <p:nvPr/>
        </p:nvSpPr>
        <p:spPr>
          <a:xfrm>
            <a:off x="502920" y="1371600"/>
            <a:ext cx="868680" cy="237744"/>
          </a:xfrm>
          <a:prstGeom prst="rect">
            <a:avLst/>
          </a:prstGeom>
          <a:solidFill>
            <a:srgbClr val="14232B"/>
          </a:solidFill>
          <a:ln/>
        </p:spPr>
        <p:txBody>
          <a:bodyPr/>
          <a:lstStyle/>
          <a:p>
            <a:endParaRPr lang="en-IN"/>
          </a:p>
        </p:txBody>
      </p:sp>
      <p:sp>
        <p:nvSpPr>
          <p:cNvPr id="7" name="Text 5"/>
          <p:cNvSpPr/>
          <p:nvPr/>
        </p:nvSpPr>
        <p:spPr>
          <a:xfrm>
            <a:off x="502920" y="1371600"/>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EX-01</a:t>
            </a:r>
            <a:endParaRPr lang="en-US" sz="800" dirty="0"/>
          </a:p>
        </p:txBody>
      </p:sp>
      <p:sp>
        <p:nvSpPr>
          <p:cNvPr id="8" name="Text 6"/>
          <p:cNvSpPr/>
          <p:nvPr/>
        </p:nvSpPr>
        <p:spPr>
          <a:xfrm>
            <a:off x="1463040" y="1371600"/>
            <a:ext cx="5394960" cy="256032"/>
          </a:xfrm>
          <a:prstGeom prst="rect">
            <a:avLst/>
          </a:prstGeom>
          <a:noFill/>
          <a:ln/>
        </p:spPr>
        <p:txBody>
          <a:bodyPr wrap="square" rtlCol="0" anchor="ctr"/>
          <a:lstStyle/>
          <a:p>
            <a:pPr marL="0" indent="0">
              <a:buNone/>
            </a:pPr>
            <a:r>
              <a:rPr lang="en-US" sz="1050" b="1" dirty="0">
                <a:solidFill>
                  <a:srgbClr val="14232B"/>
                </a:solidFill>
                <a:latin typeface="Calibri" pitchFamily="34" charset="0"/>
                <a:ea typeface="Calibri" pitchFamily="34" charset="-122"/>
                <a:cs typeface="Calibri" pitchFamily="34" charset="-120"/>
              </a:rPr>
              <a:t>Contacts (13) — “Joe Marsh”, 00447476538686</a:t>
            </a:r>
            <a:endParaRPr lang="en-US" sz="1050" dirty="0"/>
          </a:p>
        </p:txBody>
      </p:sp>
      <p:pic>
        <p:nvPicPr>
          <p:cNvPr id="9" name="Image 0" descr="/home/claude/crops/contacts_full2.png"/>
          <p:cNvPicPr>
            <a:picLocks noChangeAspect="1"/>
          </p:cNvPicPr>
          <p:nvPr/>
        </p:nvPicPr>
        <p:blipFill>
          <a:blip r:embed="rId3"/>
          <a:stretch>
            <a:fillRect/>
          </a:stretch>
        </p:blipFill>
        <p:spPr>
          <a:xfrm>
            <a:off x="502920" y="1691640"/>
            <a:ext cx="5440680" cy="3063240"/>
          </a:xfrm>
          <a:prstGeom prst="rect">
            <a:avLst/>
          </a:prstGeom>
        </p:spPr>
      </p:pic>
      <p:sp>
        <p:nvSpPr>
          <p:cNvPr id="10" name="Shape 7"/>
          <p:cNvSpPr/>
          <p:nvPr/>
        </p:nvSpPr>
        <p:spPr>
          <a:xfrm>
            <a:off x="6172200" y="1371600"/>
            <a:ext cx="868680" cy="237744"/>
          </a:xfrm>
          <a:prstGeom prst="rect">
            <a:avLst/>
          </a:prstGeom>
          <a:solidFill>
            <a:srgbClr val="14232B"/>
          </a:solidFill>
          <a:ln/>
        </p:spPr>
        <p:txBody>
          <a:bodyPr/>
          <a:lstStyle/>
          <a:p>
            <a:endParaRPr lang="en-IN"/>
          </a:p>
        </p:txBody>
      </p:sp>
      <p:sp>
        <p:nvSpPr>
          <p:cNvPr id="11" name="Text 8"/>
          <p:cNvSpPr/>
          <p:nvPr/>
        </p:nvSpPr>
        <p:spPr>
          <a:xfrm>
            <a:off x="6172200" y="1371600"/>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EX-02</a:t>
            </a:r>
            <a:endParaRPr lang="en-US" sz="800" dirty="0"/>
          </a:p>
        </p:txBody>
      </p:sp>
      <p:pic>
        <p:nvPicPr>
          <p:cNvPr id="13" name="Image 1" descr="/home/claude/crops/nokia_tl_full.png"/>
          <p:cNvPicPr>
            <a:picLocks noChangeAspect="1"/>
          </p:cNvPicPr>
          <p:nvPr/>
        </p:nvPicPr>
        <p:blipFill>
          <a:blip r:embed="rId4"/>
          <a:stretch>
            <a:fillRect/>
          </a:stretch>
        </p:blipFill>
        <p:spPr>
          <a:xfrm>
            <a:off x="6172200" y="1691640"/>
            <a:ext cx="5440680" cy="3063240"/>
          </a:xfrm>
          <a:prstGeom prst="rect">
            <a:avLst/>
          </a:prstGeom>
        </p:spPr>
      </p:pic>
      <p:sp>
        <p:nvSpPr>
          <p:cNvPr id="14" name="Shape 10"/>
          <p:cNvSpPr/>
          <p:nvPr/>
        </p:nvSpPr>
        <p:spPr>
          <a:xfrm>
            <a:off x="511769" y="4946904"/>
            <a:ext cx="11201400" cy="1536192"/>
          </a:xfrm>
          <a:prstGeom prst="rect">
            <a:avLst/>
          </a:prstGeom>
          <a:solidFill>
            <a:srgbClr val="F1F3F3"/>
          </a:solidFill>
          <a:ln/>
        </p:spPr>
        <p:txBody>
          <a:bodyPr/>
          <a:lstStyle/>
          <a:p>
            <a:endParaRPr lang="en-IN"/>
          </a:p>
        </p:txBody>
      </p:sp>
      <p:sp>
        <p:nvSpPr>
          <p:cNvPr id="15" name="Shape 11"/>
          <p:cNvSpPr/>
          <p:nvPr/>
        </p:nvSpPr>
        <p:spPr>
          <a:xfrm>
            <a:off x="727096" y="4992624"/>
            <a:ext cx="868680" cy="237744"/>
          </a:xfrm>
          <a:prstGeom prst="rect">
            <a:avLst/>
          </a:prstGeom>
          <a:solidFill>
            <a:srgbClr val="14232B"/>
          </a:solidFill>
          <a:ln/>
        </p:spPr>
        <p:txBody>
          <a:bodyPr/>
          <a:lstStyle/>
          <a:p>
            <a:endParaRPr lang="en-IN"/>
          </a:p>
        </p:txBody>
      </p:sp>
      <p:sp>
        <p:nvSpPr>
          <p:cNvPr id="16" name="Text 12"/>
          <p:cNvSpPr/>
          <p:nvPr/>
        </p:nvSpPr>
        <p:spPr>
          <a:xfrm>
            <a:off x="685800" y="5029200"/>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EX-03</a:t>
            </a:r>
            <a:endParaRPr lang="en-US" sz="800" dirty="0"/>
          </a:p>
        </p:txBody>
      </p:sp>
      <p:sp>
        <p:nvSpPr>
          <p:cNvPr id="17" name="Text 13"/>
          <p:cNvSpPr/>
          <p:nvPr/>
        </p:nvSpPr>
        <p:spPr>
          <a:xfrm>
            <a:off x="1645920" y="5029200"/>
            <a:ext cx="6309360" cy="256032"/>
          </a:xfrm>
          <a:prstGeom prst="rect">
            <a:avLst/>
          </a:prstGeom>
          <a:noFill/>
          <a:ln/>
        </p:spPr>
        <p:txBody>
          <a:bodyPr wrap="square" rtlCol="0" anchor="ctr"/>
          <a:lstStyle/>
          <a:p>
            <a:pPr marL="0" indent="0">
              <a:buNone/>
            </a:pPr>
            <a:r>
              <a:rPr lang="en-US" sz="1050" b="1" dirty="0">
                <a:solidFill>
                  <a:srgbClr val="14232B"/>
                </a:solidFill>
                <a:latin typeface="Calibri" pitchFamily="34" charset="0"/>
                <a:ea typeface="Calibri" pitchFamily="34" charset="-122"/>
                <a:cs typeface="Calibri" pitchFamily="34" charset="-120"/>
              </a:rPr>
              <a:t>Timeline — Location entry, 01 Feb 2024, 10:31:48</a:t>
            </a:r>
            <a:endParaRPr lang="en-US" sz="1050" dirty="0"/>
          </a:p>
        </p:txBody>
      </p:sp>
      <p:pic>
        <p:nvPicPr>
          <p:cNvPr id="18" name="Image 2" descr="/home/claude/crops/samsung_tl_full.png"/>
          <p:cNvPicPr>
            <a:picLocks noChangeAspect="1"/>
          </p:cNvPicPr>
          <p:nvPr/>
        </p:nvPicPr>
        <p:blipFill>
          <a:blip r:embed="rId5"/>
          <a:stretch>
            <a:fillRect/>
          </a:stretch>
        </p:blipFill>
        <p:spPr>
          <a:xfrm>
            <a:off x="685800" y="5349240"/>
            <a:ext cx="3931920" cy="1005840"/>
          </a:xfrm>
          <a:prstGeom prst="rect">
            <a:avLst/>
          </a:prstGeom>
        </p:spPr>
      </p:pic>
      <p:sp>
        <p:nvSpPr>
          <p:cNvPr id="19" name="Text 14"/>
          <p:cNvSpPr/>
          <p:nvPr/>
        </p:nvSpPr>
        <p:spPr>
          <a:xfrm>
            <a:off x="4800600" y="5349240"/>
            <a:ext cx="6720840" cy="1005840"/>
          </a:xfrm>
          <a:prstGeom prst="rect">
            <a:avLst/>
          </a:prstGeom>
          <a:noFill/>
          <a:ln/>
        </p:spPr>
        <p:txBody>
          <a:bodyPr wrap="square" rtlCol="0" anchor="t"/>
          <a:lstStyle/>
          <a:p>
            <a:pPr marL="0" indent="0">
              <a:lnSpc>
                <a:spcPct val="120000"/>
              </a:lnSpc>
              <a:buNone/>
            </a:pPr>
            <a:endParaRPr lang="en-US" sz="950" dirty="0"/>
          </a:p>
        </p:txBody>
      </p:sp>
      <p:sp>
        <p:nvSpPr>
          <p:cNvPr id="20" name="Text 15"/>
          <p:cNvSpPr/>
          <p:nvPr/>
        </p:nvSpPr>
        <p:spPr>
          <a:xfrm>
            <a:off x="457200" y="6547104"/>
            <a:ext cx="4572000" cy="237744"/>
          </a:xfrm>
          <a:prstGeom prst="rect">
            <a:avLst/>
          </a:prstGeom>
          <a:noFill/>
          <a:ln/>
        </p:spPr>
        <p:txBody>
          <a:bodyPr wrap="square" rtlCol="0" anchor="ctr"/>
          <a:lstStyle/>
          <a:p>
            <a:pPr marL="0" indent="0">
              <a:buNone/>
            </a:pPr>
            <a:r>
              <a:rPr lang="en-US" sz="800" dirty="0">
                <a:solidFill>
                  <a:srgbClr val="8A9AA1"/>
                </a:solidFill>
                <a:latin typeface="Calibri" pitchFamily="34" charset="0"/>
                <a:ea typeface="Calibri" pitchFamily="34" charset="-122"/>
                <a:cs typeface="Calibri" pitchFamily="34" charset="-120"/>
              </a:rPr>
              <a:t>ACCA7031 · Digital Forensics Analysis</a:t>
            </a:r>
            <a:endParaRPr lang="en-US" sz="800" dirty="0"/>
          </a:p>
        </p:txBody>
      </p:sp>
      <p:sp>
        <p:nvSpPr>
          <p:cNvPr id="21" name="Text 16"/>
          <p:cNvSpPr/>
          <p:nvPr/>
        </p:nvSpPr>
        <p:spPr>
          <a:xfrm>
            <a:off x="4114800" y="6547104"/>
            <a:ext cx="3959352" cy="237744"/>
          </a:xfrm>
          <a:prstGeom prst="rect">
            <a:avLst/>
          </a:prstGeom>
          <a:noFill/>
          <a:ln/>
        </p:spPr>
        <p:txBody>
          <a:bodyPr wrap="square" rtlCol="0" anchor="ctr"/>
          <a:lstStyle/>
          <a:p>
            <a:pPr marL="0" indent="0" algn="ctr">
              <a:buNone/>
            </a:pPr>
            <a:r>
              <a:rPr lang="en-US" sz="800" dirty="0">
                <a:solidFill>
                  <a:srgbClr val="8A9AA1"/>
                </a:solidFill>
                <a:latin typeface="Calibri" pitchFamily="34" charset="0"/>
                <a:ea typeface="Calibri" pitchFamily="34" charset="-122"/>
                <a:cs typeface="Calibri" pitchFamily="34" charset="-120"/>
              </a:rPr>
              <a:t>Supporting Evidence</a:t>
            </a:r>
            <a:endParaRPr lang="en-US" sz="800" dirty="0"/>
          </a:p>
        </p:txBody>
      </p:sp>
      <p:sp>
        <p:nvSpPr>
          <p:cNvPr id="22" name="Text 17"/>
          <p:cNvSpPr/>
          <p:nvPr/>
        </p:nvSpPr>
        <p:spPr>
          <a:xfrm>
            <a:off x="11338560" y="6547104"/>
            <a:ext cx="457200" cy="237744"/>
          </a:xfrm>
          <a:prstGeom prst="rect">
            <a:avLst/>
          </a:prstGeom>
          <a:noFill/>
          <a:ln/>
        </p:spPr>
        <p:txBody>
          <a:bodyPr wrap="square" rtlCol="0" anchor="ctr"/>
          <a:lstStyle/>
          <a:p>
            <a:pPr marL="0" indent="0" algn="r">
              <a:buNone/>
            </a:pPr>
            <a:r>
              <a:rPr lang="en-US" sz="800" b="1" dirty="0">
                <a:solidFill>
                  <a:srgbClr val="A9843C"/>
                </a:solidFill>
                <a:latin typeface="Calibri" pitchFamily="34" charset="0"/>
                <a:ea typeface="Calibri" pitchFamily="34" charset="-122"/>
                <a:cs typeface="Calibri" pitchFamily="34" charset="-120"/>
              </a:rPr>
              <a:t>09</a:t>
            </a:r>
            <a:endParaRPr lang="en-US" sz="800" dirty="0"/>
          </a:p>
        </p:txBody>
      </p:sp>
      <p:sp>
        <p:nvSpPr>
          <p:cNvPr id="23" name="Shape 11">
            <a:extLst>
              <a:ext uri="{FF2B5EF4-FFF2-40B4-BE49-F238E27FC236}">
                <a16:creationId xmlns:a16="http://schemas.microsoft.com/office/drawing/2014/main" id="{5E767CC9-06DF-DE7F-D1CE-AEC1C0C67EA7}"/>
              </a:ext>
            </a:extLst>
          </p:cNvPr>
          <p:cNvSpPr/>
          <p:nvPr/>
        </p:nvSpPr>
        <p:spPr>
          <a:xfrm>
            <a:off x="5989320" y="5029200"/>
            <a:ext cx="868680" cy="237744"/>
          </a:xfrm>
          <a:prstGeom prst="rect">
            <a:avLst/>
          </a:prstGeom>
          <a:solidFill>
            <a:srgbClr val="14232B"/>
          </a:solidFill>
          <a:ln/>
        </p:spPr>
        <p:txBody>
          <a:bodyPr/>
          <a:lstStyle/>
          <a:p>
            <a:endParaRPr lang="en-IN" dirty="0"/>
          </a:p>
        </p:txBody>
      </p:sp>
      <p:sp>
        <p:nvSpPr>
          <p:cNvPr id="24" name="Text 13">
            <a:extLst>
              <a:ext uri="{FF2B5EF4-FFF2-40B4-BE49-F238E27FC236}">
                <a16:creationId xmlns:a16="http://schemas.microsoft.com/office/drawing/2014/main" id="{0DBFA1B0-3A6B-A285-1C20-838D03CED4C5}"/>
              </a:ext>
            </a:extLst>
          </p:cNvPr>
          <p:cNvSpPr/>
          <p:nvPr/>
        </p:nvSpPr>
        <p:spPr>
          <a:xfrm>
            <a:off x="4855169" y="5062728"/>
            <a:ext cx="3480619" cy="204216"/>
          </a:xfrm>
          <a:prstGeom prst="rect">
            <a:avLst/>
          </a:prstGeom>
          <a:noFill/>
          <a:ln/>
        </p:spPr>
        <p:txBody>
          <a:bodyPr wrap="square" rtlCol="0" anchor="ctr"/>
          <a:lstStyle/>
          <a:p>
            <a:pPr marL="0" indent="0">
              <a:buNone/>
            </a:pPr>
            <a:endParaRPr lang="en-US" sz="1050" dirty="0"/>
          </a:p>
        </p:txBody>
      </p:sp>
      <p:sp>
        <p:nvSpPr>
          <p:cNvPr id="26" name="Text 9">
            <a:extLst>
              <a:ext uri="{FF2B5EF4-FFF2-40B4-BE49-F238E27FC236}">
                <a16:creationId xmlns:a16="http://schemas.microsoft.com/office/drawing/2014/main" id="{37B259FB-F09D-0BFD-645D-7790232C07A6}"/>
              </a:ext>
            </a:extLst>
          </p:cNvPr>
          <p:cNvSpPr/>
          <p:nvPr/>
        </p:nvSpPr>
        <p:spPr>
          <a:xfrm>
            <a:off x="7284720" y="1222248"/>
            <a:ext cx="5029200" cy="557784"/>
          </a:xfrm>
          <a:prstGeom prst="rect">
            <a:avLst/>
          </a:prstGeom>
          <a:noFill/>
          <a:ln/>
        </p:spPr>
        <p:txBody>
          <a:bodyPr wrap="square" rtlCol="0" anchor="ctr"/>
          <a:lstStyle/>
          <a:p>
            <a:pPr marL="0" indent="0">
              <a:buNone/>
            </a:pPr>
            <a:r>
              <a:rPr lang="en-US" sz="1050" b="1" dirty="0">
                <a:solidFill>
                  <a:srgbClr val="14232B"/>
                </a:solidFill>
                <a:latin typeface="Calibri" pitchFamily="34" charset="0"/>
                <a:ea typeface="Calibri" pitchFamily="34" charset="-122"/>
                <a:cs typeface="Calibri" pitchFamily="34" charset="-120"/>
              </a:rPr>
              <a:t>Timeline — Image capture, 17 Aug 2024, 15:35:39</a:t>
            </a:r>
            <a:endParaRPr lang="en-US" sz="1050" dirty="0"/>
          </a:p>
        </p:txBody>
      </p:sp>
      <p:sp>
        <p:nvSpPr>
          <p:cNvPr id="12" name="Text 9"/>
          <p:cNvSpPr/>
          <p:nvPr/>
        </p:nvSpPr>
        <p:spPr>
          <a:xfrm>
            <a:off x="6858000" y="4946903"/>
            <a:ext cx="4937760" cy="338329"/>
          </a:xfrm>
          <a:prstGeom prst="rect">
            <a:avLst/>
          </a:prstGeom>
          <a:noFill/>
          <a:ln/>
        </p:spPr>
        <p:txBody>
          <a:bodyPr wrap="square" rtlCol="0" anchor="ctr"/>
          <a:lstStyle/>
          <a:p>
            <a:pPr marL="0" indent="0">
              <a:buNone/>
            </a:pPr>
            <a:r>
              <a:rPr lang="en-US" sz="1050" b="1" dirty="0">
                <a:solidFill>
                  <a:srgbClr val="14232B"/>
                </a:solidFill>
                <a:latin typeface="Calibri" pitchFamily="34" charset="0"/>
                <a:ea typeface="Calibri" pitchFamily="34" charset="-122"/>
                <a:cs typeface="Calibri" pitchFamily="34" charset="-120"/>
              </a:rPr>
              <a:t>Email</a:t>
            </a:r>
            <a:endParaRPr lang="en-US" sz="1050" dirty="0"/>
          </a:p>
        </p:txBody>
      </p:sp>
      <p:sp>
        <p:nvSpPr>
          <p:cNvPr id="27" name="Text 12">
            <a:extLst>
              <a:ext uri="{FF2B5EF4-FFF2-40B4-BE49-F238E27FC236}">
                <a16:creationId xmlns:a16="http://schemas.microsoft.com/office/drawing/2014/main" id="{B4D7ADEA-EF3D-D23D-6C75-09F6C1556BC7}"/>
              </a:ext>
            </a:extLst>
          </p:cNvPr>
          <p:cNvSpPr/>
          <p:nvPr/>
        </p:nvSpPr>
        <p:spPr>
          <a:xfrm>
            <a:off x="5989320" y="4946902"/>
            <a:ext cx="868680" cy="402338"/>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EX-02</a:t>
            </a:r>
            <a:endParaRPr lang="en-US" sz="800" dirty="0"/>
          </a:p>
        </p:txBody>
      </p:sp>
      <p:pic>
        <p:nvPicPr>
          <p:cNvPr id="29" name="Picture 28">
            <a:extLst>
              <a:ext uri="{FF2B5EF4-FFF2-40B4-BE49-F238E27FC236}">
                <a16:creationId xmlns:a16="http://schemas.microsoft.com/office/drawing/2014/main" id="{5F257263-37DC-713C-FD3C-C2102BCCAFC1}"/>
              </a:ext>
            </a:extLst>
          </p:cNvPr>
          <p:cNvPicPr>
            <a:picLocks noChangeAspect="1"/>
          </p:cNvPicPr>
          <p:nvPr/>
        </p:nvPicPr>
        <p:blipFill>
          <a:blip r:embed="rId6"/>
          <a:stretch>
            <a:fillRect/>
          </a:stretch>
        </p:blipFill>
        <p:spPr>
          <a:xfrm>
            <a:off x="5989320" y="5266944"/>
            <a:ext cx="5532120" cy="115745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966960" y="137160"/>
            <a:ext cx="2103120" cy="1051560"/>
          </a:xfrm>
          <a:prstGeom prst="rect">
            <a:avLst/>
          </a:prstGeom>
          <a:noFill/>
          <a:ln/>
        </p:spPr>
        <p:txBody>
          <a:bodyPr wrap="square" rtlCol="0" anchor="ctr"/>
          <a:lstStyle/>
          <a:p>
            <a:pPr marL="0" indent="0" algn="r">
              <a:buNone/>
            </a:pPr>
            <a:r>
              <a:rPr lang="en-US" sz="7600" b="1" dirty="0">
                <a:solidFill>
                  <a:srgbClr val="ECEDEC"/>
                </a:solidFill>
                <a:latin typeface="Cambria" pitchFamily="34" charset="0"/>
                <a:ea typeface="Cambria" pitchFamily="34" charset="-122"/>
                <a:cs typeface="Cambria" pitchFamily="34" charset="-120"/>
              </a:rPr>
              <a:t>10</a:t>
            </a:r>
            <a:endParaRPr lang="en-US" sz="7600" dirty="0"/>
          </a:p>
        </p:txBody>
      </p:sp>
      <p:sp>
        <p:nvSpPr>
          <p:cNvPr id="3" name="Shape 1"/>
          <p:cNvSpPr/>
          <p:nvPr/>
        </p:nvSpPr>
        <p:spPr>
          <a:xfrm>
            <a:off x="502920" y="384048"/>
            <a:ext cx="2651760" cy="292608"/>
          </a:xfrm>
          <a:prstGeom prst="rect">
            <a:avLst/>
          </a:prstGeom>
          <a:solidFill>
            <a:srgbClr val="F1F3F3"/>
          </a:solidFill>
          <a:ln w="9525">
            <a:solidFill>
              <a:srgbClr val="A9843C"/>
            </a:solidFill>
            <a:prstDash val="solid"/>
          </a:ln>
        </p:spPr>
        <p:txBody>
          <a:bodyPr/>
          <a:lstStyle/>
          <a:p>
            <a:endParaRPr lang="en-IN"/>
          </a:p>
        </p:txBody>
      </p:sp>
      <p:sp>
        <p:nvSpPr>
          <p:cNvPr id="4" name="Text 2"/>
          <p:cNvSpPr/>
          <p:nvPr/>
        </p:nvSpPr>
        <p:spPr>
          <a:xfrm>
            <a:off x="502920" y="384048"/>
            <a:ext cx="2651760" cy="292608"/>
          </a:xfrm>
          <a:prstGeom prst="rect">
            <a:avLst/>
          </a:prstGeom>
          <a:noFill/>
          <a:ln/>
        </p:spPr>
        <p:txBody>
          <a:bodyPr wrap="square" rtlCol="0" anchor="ctr"/>
          <a:lstStyle/>
          <a:p>
            <a:pPr marL="0" indent="0" algn="ctr">
              <a:buNone/>
            </a:pPr>
            <a:r>
              <a:rPr lang="en-US" sz="950" b="1" kern="0" spc="120" dirty="0">
                <a:solidFill>
                  <a:srgbClr val="A9843C"/>
                </a:solidFill>
                <a:latin typeface="Calibri" pitchFamily="34" charset="0"/>
                <a:ea typeface="Calibri" pitchFamily="34" charset="-122"/>
                <a:cs typeface="Calibri" pitchFamily="34" charset="-120"/>
              </a:rPr>
              <a:t>INTEGRITY VERIFICATION</a:t>
            </a:r>
            <a:endParaRPr lang="en-US" sz="950" dirty="0"/>
          </a:p>
        </p:txBody>
      </p:sp>
      <p:sp>
        <p:nvSpPr>
          <p:cNvPr id="5" name="Text 3"/>
          <p:cNvSpPr/>
          <p:nvPr/>
        </p:nvSpPr>
        <p:spPr>
          <a:xfrm>
            <a:off x="502920" y="786384"/>
            <a:ext cx="8686800" cy="548640"/>
          </a:xfrm>
          <a:prstGeom prst="rect">
            <a:avLst/>
          </a:prstGeom>
          <a:noFill/>
          <a:ln/>
        </p:spPr>
        <p:txBody>
          <a:bodyPr wrap="square" rtlCol="0" anchor="ctr"/>
          <a:lstStyle/>
          <a:p>
            <a:pPr marL="0" indent="0">
              <a:buNone/>
            </a:pPr>
            <a:r>
              <a:rPr lang="en-US" sz="2500" b="1" dirty="0">
                <a:solidFill>
                  <a:srgbClr val="14232B"/>
                </a:solidFill>
                <a:latin typeface="Cambria" pitchFamily="34" charset="0"/>
                <a:ea typeface="Cambria" pitchFamily="34" charset="-122"/>
                <a:cs typeface="Cambria" pitchFamily="34" charset="-120"/>
              </a:rPr>
              <a:t>Evidence Integrity Verification — All Four Exhibits</a:t>
            </a:r>
            <a:endParaRPr lang="en-US" sz="2500" dirty="0"/>
          </a:p>
        </p:txBody>
      </p:sp>
      <p:sp>
        <p:nvSpPr>
          <p:cNvPr id="6" name="Shape 4"/>
          <p:cNvSpPr/>
          <p:nvPr/>
        </p:nvSpPr>
        <p:spPr>
          <a:xfrm>
            <a:off x="502920" y="1417320"/>
            <a:ext cx="868680" cy="237744"/>
          </a:xfrm>
          <a:prstGeom prst="rect">
            <a:avLst/>
          </a:prstGeom>
          <a:solidFill>
            <a:srgbClr val="14232B"/>
          </a:solidFill>
          <a:ln/>
        </p:spPr>
        <p:txBody>
          <a:bodyPr/>
          <a:lstStyle/>
          <a:p>
            <a:endParaRPr lang="en-IN"/>
          </a:p>
        </p:txBody>
      </p:sp>
      <p:sp>
        <p:nvSpPr>
          <p:cNvPr id="7" name="Text 5"/>
          <p:cNvSpPr/>
          <p:nvPr/>
        </p:nvSpPr>
        <p:spPr>
          <a:xfrm>
            <a:off x="502920" y="1417320"/>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EX-01</a:t>
            </a:r>
            <a:endParaRPr lang="en-US" sz="800" dirty="0"/>
          </a:p>
        </p:txBody>
      </p:sp>
      <p:sp>
        <p:nvSpPr>
          <p:cNvPr id="8" name="Text 6"/>
          <p:cNvSpPr/>
          <p:nvPr/>
        </p:nvSpPr>
        <p:spPr>
          <a:xfrm>
            <a:off x="1463040" y="1417320"/>
            <a:ext cx="4572000" cy="256032"/>
          </a:xfrm>
          <a:prstGeom prst="rect">
            <a:avLst/>
          </a:prstGeom>
          <a:noFill/>
          <a:ln/>
        </p:spPr>
        <p:txBody>
          <a:bodyPr wrap="square" rtlCol="0" anchor="ctr"/>
          <a:lstStyle/>
          <a:p>
            <a:pPr marL="0" indent="0">
              <a:buNone/>
            </a:pPr>
            <a:r>
              <a:rPr lang="en-US" sz="1000" b="1" dirty="0">
                <a:solidFill>
                  <a:srgbClr val="14232B"/>
                </a:solidFill>
                <a:latin typeface="Calibri" pitchFamily="34" charset="0"/>
                <a:ea typeface="Calibri" pitchFamily="34" charset="-122"/>
                <a:cs typeface="Calibri" pitchFamily="34" charset="-120"/>
              </a:rPr>
              <a:t>Huawei POT-LX1 — Hash Verification &amp; File Information</a:t>
            </a:r>
            <a:endParaRPr lang="en-US" sz="1000" dirty="0"/>
          </a:p>
        </p:txBody>
      </p:sp>
      <p:sp>
        <p:nvSpPr>
          <p:cNvPr id="9" name="Shape 7"/>
          <p:cNvSpPr/>
          <p:nvPr/>
        </p:nvSpPr>
        <p:spPr>
          <a:xfrm>
            <a:off x="502920" y="1709928"/>
            <a:ext cx="5532120" cy="2103120"/>
          </a:xfrm>
          <a:prstGeom prst="rect">
            <a:avLst/>
          </a:prstGeom>
          <a:solidFill>
            <a:srgbClr val="F1F3F3"/>
          </a:solidFill>
          <a:ln/>
        </p:spPr>
        <p:txBody>
          <a:bodyPr/>
          <a:lstStyle/>
          <a:p>
            <a:endParaRPr lang="en-IN"/>
          </a:p>
        </p:txBody>
      </p:sp>
      <p:pic>
        <p:nvPicPr>
          <p:cNvPr id="10" name="Image 0" descr="/home/claude/crops/huawei_full.png"/>
          <p:cNvPicPr>
            <a:picLocks noChangeAspect="1"/>
          </p:cNvPicPr>
          <p:nvPr/>
        </p:nvPicPr>
        <p:blipFill>
          <a:blip r:embed="rId3"/>
          <a:stretch>
            <a:fillRect/>
          </a:stretch>
        </p:blipFill>
        <p:spPr>
          <a:xfrm>
            <a:off x="1464564" y="1746504"/>
            <a:ext cx="3608832" cy="2029968"/>
          </a:xfrm>
          <a:prstGeom prst="rect">
            <a:avLst/>
          </a:prstGeom>
        </p:spPr>
      </p:pic>
      <p:sp>
        <p:nvSpPr>
          <p:cNvPr id="11" name="Shape 8"/>
          <p:cNvSpPr/>
          <p:nvPr/>
        </p:nvSpPr>
        <p:spPr>
          <a:xfrm>
            <a:off x="6172200" y="1417320"/>
            <a:ext cx="868680" cy="237744"/>
          </a:xfrm>
          <a:prstGeom prst="rect">
            <a:avLst/>
          </a:prstGeom>
          <a:solidFill>
            <a:srgbClr val="14232B"/>
          </a:solidFill>
          <a:ln/>
        </p:spPr>
        <p:txBody>
          <a:bodyPr/>
          <a:lstStyle/>
          <a:p>
            <a:endParaRPr lang="en-IN"/>
          </a:p>
        </p:txBody>
      </p:sp>
      <p:sp>
        <p:nvSpPr>
          <p:cNvPr id="12" name="Text 9"/>
          <p:cNvSpPr/>
          <p:nvPr/>
        </p:nvSpPr>
        <p:spPr>
          <a:xfrm>
            <a:off x="6172200" y="1417320"/>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EX-02</a:t>
            </a:r>
            <a:endParaRPr lang="en-US" sz="800" dirty="0"/>
          </a:p>
        </p:txBody>
      </p:sp>
      <p:sp>
        <p:nvSpPr>
          <p:cNvPr id="13" name="Text 10"/>
          <p:cNvSpPr/>
          <p:nvPr/>
        </p:nvSpPr>
        <p:spPr>
          <a:xfrm>
            <a:off x="7132320" y="1417320"/>
            <a:ext cx="4572000" cy="256032"/>
          </a:xfrm>
          <a:prstGeom prst="rect">
            <a:avLst/>
          </a:prstGeom>
          <a:noFill/>
          <a:ln/>
        </p:spPr>
        <p:txBody>
          <a:bodyPr wrap="square" rtlCol="0" anchor="ctr"/>
          <a:lstStyle/>
          <a:p>
            <a:pPr marL="0" indent="0">
              <a:buNone/>
            </a:pPr>
            <a:r>
              <a:rPr lang="en-US" sz="1000" b="1" dirty="0">
                <a:solidFill>
                  <a:srgbClr val="14232B"/>
                </a:solidFill>
                <a:latin typeface="Calibri" pitchFamily="34" charset="0"/>
                <a:ea typeface="Calibri" pitchFamily="34" charset="-122"/>
                <a:cs typeface="Calibri" pitchFamily="34" charset="-120"/>
              </a:rPr>
              <a:t>Nokia C2 2nd Edition — Hash Verification &amp; File Information</a:t>
            </a:r>
            <a:endParaRPr lang="en-US" sz="1000" dirty="0"/>
          </a:p>
        </p:txBody>
      </p:sp>
      <p:sp>
        <p:nvSpPr>
          <p:cNvPr id="14" name="Shape 11"/>
          <p:cNvSpPr/>
          <p:nvPr/>
        </p:nvSpPr>
        <p:spPr>
          <a:xfrm>
            <a:off x="6172200" y="1709928"/>
            <a:ext cx="5532120" cy="2103120"/>
          </a:xfrm>
          <a:prstGeom prst="rect">
            <a:avLst/>
          </a:prstGeom>
          <a:solidFill>
            <a:srgbClr val="F1F3F3"/>
          </a:solidFill>
          <a:ln/>
        </p:spPr>
        <p:txBody>
          <a:bodyPr/>
          <a:lstStyle/>
          <a:p>
            <a:endParaRPr lang="en-IN"/>
          </a:p>
        </p:txBody>
      </p:sp>
      <p:pic>
        <p:nvPicPr>
          <p:cNvPr id="15" name="Image 1" descr="/home/claude/crops/nokia_full.png"/>
          <p:cNvPicPr>
            <a:picLocks noChangeAspect="1"/>
          </p:cNvPicPr>
          <p:nvPr/>
        </p:nvPicPr>
        <p:blipFill>
          <a:blip r:embed="rId4"/>
          <a:stretch>
            <a:fillRect/>
          </a:stretch>
        </p:blipFill>
        <p:spPr>
          <a:xfrm>
            <a:off x="7133844" y="1746504"/>
            <a:ext cx="3608832" cy="2029968"/>
          </a:xfrm>
          <a:prstGeom prst="rect">
            <a:avLst/>
          </a:prstGeom>
        </p:spPr>
      </p:pic>
      <p:sp>
        <p:nvSpPr>
          <p:cNvPr id="16" name="Shape 12"/>
          <p:cNvSpPr/>
          <p:nvPr/>
        </p:nvSpPr>
        <p:spPr>
          <a:xfrm>
            <a:off x="502920" y="3968496"/>
            <a:ext cx="868680" cy="237744"/>
          </a:xfrm>
          <a:prstGeom prst="rect">
            <a:avLst/>
          </a:prstGeom>
          <a:solidFill>
            <a:srgbClr val="14232B"/>
          </a:solidFill>
          <a:ln/>
        </p:spPr>
        <p:txBody>
          <a:bodyPr/>
          <a:lstStyle/>
          <a:p>
            <a:endParaRPr lang="en-IN"/>
          </a:p>
        </p:txBody>
      </p:sp>
      <p:sp>
        <p:nvSpPr>
          <p:cNvPr id="17" name="Text 13"/>
          <p:cNvSpPr/>
          <p:nvPr/>
        </p:nvSpPr>
        <p:spPr>
          <a:xfrm>
            <a:off x="502920" y="3968496"/>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EX-03</a:t>
            </a:r>
            <a:endParaRPr lang="en-US" sz="800" dirty="0"/>
          </a:p>
        </p:txBody>
      </p:sp>
      <p:sp>
        <p:nvSpPr>
          <p:cNvPr id="18" name="Text 14"/>
          <p:cNvSpPr/>
          <p:nvPr/>
        </p:nvSpPr>
        <p:spPr>
          <a:xfrm>
            <a:off x="1463040" y="3968496"/>
            <a:ext cx="4572000" cy="256032"/>
          </a:xfrm>
          <a:prstGeom prst="rect">
            <a:avLst/>
          </a:prstGeom>
          <a:noFill/>
          <a:ln/>
        </p:spPr>
        <p:txBody>
          <a:bodyPr wrap="square" rtlCol="0" anchor="ctr"/>
          <a:lstStyle/>
          <a:p>
            <a:pPr marL="0" indent="0">
              <a:buNone/>
            </a:pPr>
            <a:r>
              <a:rPr lang="en-US" sz="1000" b="1" dirty="0">
                <a:solidFill>
                  <a:srgbClr val="14232B"/>
                </a:solidFill>
                <a:latin typeface="Calibri" pitchFamily="34" charset="0"/>
                <a:ea typeface="Calibri" pitchFamily="34" charset="-122"/>
                <a:cs typeface="Calibri" pitchFamily="34" charset="-120"/>
              </a:rPr>
              <a:t>Samsung SM-A137F — Hash Verification &amp; File Information</a:t>
            </a:r>
            <a:endParaRPr lang="en-US" sz="1000" dirty="0"/>
          </a:p>
        </p:txBody>
      </p:sp>
      <p:sp>
        <p:nvSpPr>
          <p:cNvPr id="19" name="Shape 15"/>
          <p:cNvSpPr/>
          <p:nvPr/>
        </p:nvSpPr>
        <p:spPr>
          <a:xfrm>
            <a:off x="502920" y="4261104"/>
            <a:ext cx="5532120" cy="2103120"/>
          </a:xfrm>
          <a:prstGeom prst="rect">
            <a:avLst/>
          </a:prstGeom>
          <a:solidFill>
            <a:srgbClr val="F1F3F3"/>
          </a:solidFill>
          <a:ln/>
        </p:spPr>
        <p:txBody>
          <a:bodyPr/>
          <a:lstStyle/>
          <a:p>
            <a:endParaRPr lang="en-IN"/>
          </a:p>
        </p:txBody>
      </p:sp>
      <p:pic>
        <p:nvPicPr>
          <p:cNvPr id="20" name="Image 2" descr="/home/claude/crops/samsung_full.png"/>
          <p:cNvPicPr>
            <a:picLocks noChangeAspect="1"/>
          </p:cNvPicPr>
          <p:nvPr/>
        </p:nvPicPr>
        <p:blipFill>
          <a:blip r:embed="rId5"/>
          <a:stretch>
            <a:fillRect/>
          </a:stretch>
        </p:blipFill>
        <p:spPr>
          <a:xfrm>
            <a:off x="1464564" y="4297680"/>
            <a:ext cx="3608832" cy="2029968"/>
          </a:xfrm>
          <a:prstGeom prst="rect">
            <a:avLst/>
          </a:prstGeom>
        </p:spPr>
      </p:pic>
      <p:sp>
        <p:nvSpPr>
          <p:cNvPr id="21" name="Shape 16"/>
          <p:cNvSpPr/>
          <p:nvPr/>
        </p:nvSpPr>
        <p:spPr>
          <a:xfrm>
            <a:off x="6172200" y="3968496"/>
            <a:ext cx="868680" cy="237744"/>
          </a:xfrm>
          <a:prstGeom prst="rect">
            <a:avLst/>
          </a:prstGeom>
          <a:solidFill>
            <a:srgbClr val="14232B"/>
          </a:solidFill>
          <a:ln/>
        </p:spPr>
        <p:txBody>
          <a:bodyPr/>
          <a:lstStyle/>
          <a:p>
            <a:endParaRPr lang="en-IN"/>
          </a:p>
        </p:txBody>
      </p:sp>
      <p:sp>
        <p:nvSpPr>
          <p:cNvPr id="22" name="Text 17"/>
          <p:cNvSpPr/>
          <p:nvPr/>
        </p:nvSpPr>
        <p:spPr>
          <a:xfrm>
            <a:off x="6172200" y="3968496"/>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EX-04</a:t>
            </a:r>
            <a:endParaRPr lang="en-US" sz="800" dirty="0"/>
          </a:p>
        </p:txBody>
      </p:sp>
      <p:sp>
        <p:nvSpPr>
          <p:cNvPr id="23" name="Text 18"/>
          <p:cNvSpPr/>
          <p:nvPr/>
        </p:nvSpPr>
        <p:spPr>
          <a:xfrm>
            <a:off x="7132320" y="3968496"/>
            <a:ext cx="4572000" cy="256032"/>
          </a:xfrm>
          <a:prstGeom prst="rect">
            <a:avLst/>
          </a:prstGeom>
          <a:noFill/>
          <a:ln/>
        </p:spPr>
        <p:txBody>
          <a:bodyPr wrap="square" rtlCol="0" anchor="ctr"/>
          <a:lstStyle/>
          <a:p>
            <a:pPr marL="0" indent="0">
              <a:buNone/>
            </a:pPr>
            <a:r>
              <a:rPr lang="en-US" sz="1000" b="1" dirty="0">
                <a:solidFill>
                  <a:srgbClr val="14232B"/>
                </a:solidFill>
                <a:latin typeface="Calibri" pitchFamily="34" charset="0"/>
                <a:ea typeface="Calibri" pitchFamily="34" charset="-122"/>
                <a:cs typeface="Calibri" pitchFamily="34" charset="-120"/>
              </a:rPr>
              <a:t>Ulefone Note 14 — Hash Verification &amp; File Information</a:t>
            </a:r>
            <a:endParaRPr lang="en-US" sz="1000" dirty="0"/>
          </a:p>
        </p:txBody>
      </p:sp>
      <p:sp>
        <p:nvSpPr>
          <p:cNvPr id="24" name="Shape 19"/>
          <p:cNvSpPr/>
          <p:nvPr/>
        </p:nvSpPr>
        <p:spPr>
          <a:xfrm>
            <a:off x="6172200" y="4261104"/>
            <a:ext cx="5532120" cy="2103120"/>
          </a:xfrm>
          <a:prstGeom prst="rect">
            <a:avLst/>
          </a:prstGeom>
          <a:solidFill>
            <a:srgbClr val="F1F3F3"/>
          </a:solidFill>
          <a:ln/>
        </p:spPr>
        <p:txBody>
          <a:bodyPr/>
          <a:lstStyle/>
          <a:p>
            <a:endParaRPr lang="en-IN"/>
          </a:p>
        </p:txBody>
      </p:sp>
      <p:pic>
        <p:nvPicPr>
          <p:cNvPr id="25" name="Image 3" descr="/home/claude/crops/note14_full.png"/>
          <p:cNvPicPr>
            <a:picLocks noChangeAspect="1"/>
          </p:cNvPicPr>
          <p:nvPr/>
        </p:nvPicPr>
        <p:blipFill>
          <a:blip r:embed="rId6"/>
          <a:stretch>
            <a:fillRect/>
          </a:stretch>
        </p:blipFill>
        <p:spPr>
          <a:xfrm>
            <a:off x="7133844" y="4297680"/>
            <a:ext cx="3608832" cy="2029968"/>
          </a:xfrm>
          <a:prstGeom prst="rect">
            <a:avLst/>
          </a:prstGeom>
        </p:spPr>
      </p:pic>
      <p:sp>
        <p:nvSpPr>
          <p:cNvPr id="26" name="Text 20"/>
          <p:cNvSpPr/>
          <p:nvPr/>
        </p:nvSpPr>
        <p:spPr>
          <a:xfrm>
            <a:off x="502920" y="6419088"/>
            <a:ext cx="11201400" cy="201168"/>
          </a:xfrm>
          <a:prstGeom prst="rect">
            <a:avLst/>
          </a:prstGeom>
          <a:noFill/>
          <a:ln/>
        </p:spPr>
        <p:txBody>
          <a:bodyPr wrap="square" rtlCol="0" anchor="ctr"/>
          <a:lstStyle/>
          <a:p>
            <a:pPr marL="0" indent="0">
              <a:buNone/>
            </a:pPr>
            <a:r>
              <a:rPr lang="en-US" sz="800" i="1" dirty="0">
                <a:solidFill>
                  <a:srgbClr val="45606B"/>
                </a:solidFill>
                <a:latin typeface="Calibri" pitchFamily="34" charset="0"/>
                <a:ea typeface="Calibri" pitchFamily="34" charset="-122"/>
                <a:cs typeface="Calibri" pitchFamily="34" charset="-120"/>
              </a:rPr>
              <a:t>Unedited Cellebrite exports — all four returned “Extraction images are verified”; SHA-256 values reproduced exactly as displayed, with source-tool timestamp visible bottom right of each capture.</a:t>
            </a:r>
            <a:endParaRPr lang="en-US" sz="800" dirty="0"/>
          </a:p>
        </p:txBody>
      </p:sp>
      <p:sp>
        <p:nvSpPr>
          <p:cNvPr id="27" name="Text 21"/>
          <p:cNvSpPr/>
          <p:nvPr/>
        </p:nvSpPr>
        <p:spPr>
          <a:xfrm>
            <a:off x="457200" y="6547104"/>
            <a:ext cx="4572000" cy="237744"/>
          </a:xfrm>
          <a:prstGeom prst="rect">
            <a:avLst/>
          </a:prstGeom>
          <a:noFill/>
          <a:ln/>
        </p:spPr>
        <p:txBody>
          <a:bodyPr wrap="square" rtlCol="0" anchor="ctr"/>
          <a:lstStyle/>
          <a:p>
            <a:pPr marL="0" indent="0">
              <a:buNone/>
            </a:pPr>
            <a:r>
              <a:rPr lang="en-US" sz="800" dirty="0">
                <a:solidFill>
                  <a:srgbClr val="8A9AA1"/>
                </a:solidFill>
                <a:latin typeface="Calibri" pitchFamily="34" charset="0"/>
                <a:ea typeface="Calibri" pitchFamily="34" charset="-122"/>
                <a:cs typeface="Calibri" pitchFamily="34" charset="-120"/>
              </a:rPr>
              <a:t>ACCA7031 · Digital Forensics Analysis</a:t>
            </a:r>
            <a:endParaRPr lang="en-US" sz="800" dirty="0"/>
          </a:p>
        </p:txBody>
      </p:sp>
      <p:sp>
        <p:nvSpPr>
          <p:cNvPr id="28" name="Text 22"/>
          <p:cNvSpPr/>
          <p:nvPr/>
        </p:nvSpPr>
        <p:spPr>
          <a:xfrm>
            <a:off x="4114800" y="6547104"/>
            <a:ext cx="3959352" cy="237744"/>
          </a:xfrm>
          <a:prstGeom prst="rect">
            <a:avLst/>
          </a:prstGeom>
          <a:noFill/>
          <a:ln/>
        </p:spPr>
        <p:txBody>
          <a:bodyPr wrap="square" rtlCol="0" anchor="ctr"/>
          <a:lstStyle/>
          <a:p>
            <a:pPr marL="0" indent="0" algn="ctr">
              <a:buNone/>
            </a:pPr>
            <a:r>
              <a:rPr lang="en-US" sz="800" dirty="0">
                <a:solidFill>
                  <a:srgbClr val="8A9AA1"/>
                </a:solidFill>
                <a:latin typeface="Calibri" pitchFamily="34" charset="0"/>
                <a:ea typeface="Calibri" pitchFamily="34" charset="-122"/>
                <a:cs typeface="Calibri" pitchFamily="34" charset="-120"/>
              </a:rPr>
              <a:t>Hash &amp; File Information</a:t>
            </a:r>
            <a:endParaRPr lang="en-US" sz="800" dirty="0"/>
          </a:p>
        </p:txBody>
      </p:sp>
      <p:sp>
        <p:nvSpPr>
          <p:cNvPr id="29" name="Text 23"/>
          <p:cNvSpPr/>
          <p:nvPr/>
        </p:nvSpPr>
        <p:spPr>
          <a:xfrm>
            <a:off x="11338560" y="6547104"/>
            <a:ext cx="457200" cy="237744"/>
          </a:xfrm>
          <a:prstGeom prst="rect">
            <a:avLst/>
          </a:prstGeom>
          <a:noFill/>
          <a:ln/>
        </p:spPr>
        <p:txBody>
          <a:bodyPr wrap="square" rtlCol="0" anchor="ctr"/>
          <a:lstStyle/>
          <a:p>
            <a:pPr marL="0" indent="0" algn="r">
              <a:buNone/>
            </a:pPr>
            <a:r>
              <a:rPr lang="en-US" sz="800" b="1" dirty="0">
                <a:solidFill>
                  <a:srgbClr val="A9843C"/>
                </a:solidFill>
                <a:latin typeface="Calibri" pitchFamily="34" charset="0"/>
                <a:ea typeface="Calibri" pitchFamily="34" charset="-122"/>
                <a:cs typeface="Calibri" pitchFamily="34" charset="-120"/>
              </a:rPr>
              <a:t>10</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966960" y="137160"/>
            <a:ext cx="2103120" cy="1051560"/>
          </a:xfrm>
          <a:prstGeom prst="rect">
            <a:avLst/>
          </a:prstGeom>
          <a:noFill/>
          <a:ln/>
        </p:spPr>
        <p:txBody>
          <a:bodyPr wrap="square" rtlCol="0" anchor="ctr"/>
          <a:lstStyle/>
          <a:p>
            <a:pPr marL="0" indent="0" algn="r">
              <a:buNone/>
            </a:pPr>
            <a:r>
              <a:rPr lang="en-US" sz="7600" b="1" dirty="0">
                <a:solidFill>
                  <a:srgbClr val="ECEDEC"/>
                </a:solidFill>
                <a:latin typeface="Cambria" pitchFamily="34" charset="0"/>
                <a:ea typeface="Cambria" pitchFamily="34" charset="-122"/>
                <a:cs typeface="Cambria" pitchFamily="34" charset="-120"/>
              </a:rPr>
              <a:t>11</a:t>
            </a:r>
            <a:endParaRPr lang="en-US" sz="7600" dirty="0"/>
          </a:p>
        </p:txBody>
      </p:sp>
      <p:sp>
        <p:nvSpPr>
          <p:cNvPr id="3" name="Shape 1"/>
          <p:cNvSpPr/>
          <p:nvPr/>
        </p:nvSpPr>
        <p:spPr>
          <a:xfrm>
            <a:off x="502920" y="384048"/>
            <a:ext cx="2651760" cy="292608"/>
          </a:xfrm>
          <a:prstGeom prst="rect">
            <a:avLst/>
          </a:prstGeom>
          <a:solidFill>
            <a:srgbClr val="F1F3F3"/>
          </a:solidFill>
          <a:ln w="9525">
            <a:solidFill>
              <a:srgbClr val="A9843C"/>
            </a:solidFill>
            <a:prstDash val="solid"/>
          </a:ln>
        </p:spPr>
        <p:txBody>
          <a:bodyPr/>
          <a:lstStyle/>
          <a:p>
            <a:endParaRPr lang="en-IN"/>
          </a:p>
        </p:txBody>
      </p:sp>
      <p:sp>
        <p:nvSpPr>
          <p:cNvPr id="4" name="Text 2"/>
          <p:cNvSpPr/>
          <p:nvPr/>
        </p:nvSpPr>
        <p:spPr>
          <a:xfrm>
            <a:off x="502920" y="384048"/>
            <a:ext cx="2651760" cy="292608"/>
          </a:xfrm>
          <a:prstGeom prst="rect">
            <a:avLst/>
          </a:prstGeom>
          <a:noFill/>
          <a:ln/>
        </p:spPr>
        <p:txBody>
          <a:bodyPr wrap="square" rtlCol="0" anchor="ctr"/>
          <a:lstStyle/>
          <a:p>
            <a:pPr marL="0" indent="0" algn="ctr">
              <a:buNone/>
            </a:pPr>
            <a:r>
              <a:rPr lang="en-US" sz="950" b="1" kern="0" spc="120" dirty="0">
                <a:solidFill>
                  <a:srgbClr val="A9843C"/>
                </a:solidFill>
                <a:latin typeface="Calibri" pitchFamily="34" charset="0"/>
                <a:ea typeface="Calibri" pitchFamily="34" charset="-122"/>
                <a:cs typeface="Calibri" pitchFamily="34" charset="-120"/>
              </a:rPr>
              <a:t>CRITICAL ANALYSIS</a:t>
            </a:r>
            <a:endParaRPr lang="en-US" sz="950" dirty="0"/>
          </a:p>
        </p:txBody>
      </p:sp>
      <p:sp>
        <p:nvSpPr>
          <p:cNvPr id="5" name="Text 3"/>
          <p:cNvSpPr/>
          <p:nvPr/>
        </p:nvSpPr>
        <p:spPr>
          <a:xfrm>
            <a:off x="502920" y="786384"/>
            <a:ext cx="9052560" cy="548640"/>
          </a:xfrm>
          <a:prstGeom prst="rect">
            <a:avLst/>
          </a:prstGeom>
          <a:noFill/>
          <a:ln/>
        </p:spPr>
        <p:txBody>
          <a:bodyPr wrap="square" rtlCol="0" anchor="ctr"/>
          <a:lstStyle/>
          <a:p>
            <a:pPr marL="0" indent="0">
              <a:buNone/>
            </a:pPr>
            <a:r>
              <a:rPr lang="en-US" sz="2500" b="1" dirty="0">
                <a:solidFill>
                  <a:srgbClr val="14232B"/>
                </a:solidFill>
                <a:latin typeface="Cambria" pitchFamily="34" charset="0"/>
                <a:ea typeface="Cambria" pitchFamily="34" charset="-122"/>
                <a:cs typeface="Cambria" pitchFamily="34" charset="-120"/>
              </a:rPr>
              <a:t>Evidence Correlation and Critical Analysis</a:t>
            </a:r>
            <a:endParaRPr lang="en-US" sz="2500" dirty="0"/>
          </a:p>
        </p:txBody>
      </p:sp>
      <p:sp>
        <p:nvSpPr>
          <p:cNvPr id="6" name="Shape 4"/>
          <p:cNvSpPr/>
          <p:nvPr/>
        </p:nvSpPr>
        <p:spPr>
          <a:xfrm>
            <a:off x="502920" y="1463040"/>
            <a:ext cx="3611880" cy="4709160"/>
          </a:xfrm>
          <a:prstGeom prst="rect">
            <a:avLst/>
          </a:prstGeom>
          <a:solidFill>
            <a:srgbClr val="FFFFFF"/>
          </a:solidFill>
          <a:ln w="15875">
            <a:solidFill>
              <a:srgbClr val="D8DEE1"/>
            </a:solidFill>
            <a:prstDash val="solid"/>
          </a:ln>
        </p:spPr>
        <p:txBody>
          <a:bodyPr/>
          <a:lstStyle/>
          <a:p>
            <a:endParaRPr lang="en-IN"/>
          </a:p>
        </p:txBody>
      </p:sp>
      <p:sp>
        <p:nvSpPr>
          <p:cNvPr id="7" name="Shape 5"/>
          <p:cNvSpPr/>
          <p:nvPr/>
        </p:nvSpPr>
        <p:spPr>
          <a:xfrm>
            <a:off x="667512" y="1609344"/>
            <a:ext cx="868680" cy="237744"/>
          </a:xfrm>
          <a:prstGeom prst="rect">
            <a:avLst/>
          </a:prstGeom>
          <a:solidFill>
            <a:srgbClr val="14232B"/>
          </a:solidFill>
          <a:ln/>
        </p:spPr>
        <p:txBody>
          <a:bodyPr/>
          <a:lstStyle/>
          <a:p>
            <a:endParaRPr lang="en-IN"/>
          </a:p>
        </p:txBody>
      </p:sp>
      <p:sp>
        <p:nvSpPr>
          <p:cNvPr id="8" name="Text 6"/>
          <p:cNvSpPr/>
          <p:nvPr/>
        </p:nvSpPr>
        <p:spPr>
          <a:xfrm>
            <a:off x="667512" y="1609344"/>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C-1</a:t>
            </a:r>
            <a:endParaRPr lang="en-US" sz="800" dirty="0"/>
          </a:p>
        </p:txBody>
      </p:sp>
      <p:sp>
        <p:nvSpPr>
          <p:cNvPr id="9" name="Text 7"/>
          <p:cNvSpPr/>
          <p:nvPr/>
        </p:nvSpPr>
        <p:spPr>
          <a:xfrm>
            <a:off x="667512" y="1975104"/>
            <a:ext cx="3282696" cy="182880"/>
          </a:xfrm>
          <a:prstGeom prst="rect">
            <a:avLst/>
          </a:prstGeom>
          <a:noFill/>
          <a:ln/>
        </p:spPr>
        <p:txBody>
          <a:bodyPr wrap="square" rtlCol="0" anchor="ctr"/>
          <a:lstStyle/>
          <a:p>
            <a:pPr marL="0" indent="0">
              <a:buNone/>
            </a:pPr>
            <a:r>
              <a:rPr lang="en-US" sz="800" b="1" kern="0" spc="100" dirty="0">
                <a:solidFill>
                  <a:srgbClr val="A9843C"/>
                </a:solidFill>
                <a:latin typeface="Calibri" pitchFamily="34" charset="0"/>
                <a:ea typeface="Calibri" pitchFamily="34" charset="-122"/>
                <a:cs typeface="Calibri" pitchFamily="34" charset="-120"/>
              </a:rPr>
              <a:t>EVIDENCE A</a:t>
            </a:r>
            <a:endParaRPr lang="en-US" sz="800" dirty="0"/>
          </a:p>
        </p:txBody>
      </p:sp>
      <p:sp>
        <p:nvSpPr>
          <p:cNvPr id="10" name="Text 8"/>
          <p:cNvSpPr/>
          <p:nvPr/>
        </p:nvSpPr>
        <p:spPr>
          <a:xfrm>
            <a:off x="667512" y="2157984"/>
            <a:ext cx="3282696" cy="548640"/>
          </a:xfrm>
          <a:prstGeom prst="rect">
            <a:avLst/>
          </a:prstGeom>
          <a:noFill/>
          <a:ln/>
        </p:spPr>
        <p:txBody>
          <a:bodyPr wrap="square" rtlCol="0" anchor="t"/>
          <a:lstStyle/>
          <a:p>
            <a:pPr marL="0" indent="0">
              <a:lnSpc>
                <a:spcPct val="112000"/>
              </a:lnSpc>
              <a:buNone/>
            </a:pPr>
            <a:r>
              <a:rPr lang="en-US" sz="950" dirty="0">
                <a:solidFill>
                  <a:srgbClr val="14232B"/>
                </a:solidFill>
                <a:latin typeface="Calibri" pitchFamily="34" charset="0"/>
                <a:ea typeface="Calibri" pitchFamily="34" charset="-122"/>
                <a:cs typeface="Calibri" pitchFamily="34" charset="-120"/>
              </a:rPr>
              <a:t>Huawei (EX-01) contacts: “Joe Marsh,” 00447476538686</a:t>
            </a:r>
            <a:endParaRPr lang="en-US" sz="950" dirty="0"/>
          </a:p>
        </p:txBody>
      </p:sp>
      <p:sp>
        <p:nvSpPr>
          <p:cNvPr id="11" name="Text 9"/>
          <p:cNvSpPr/>
          <p:nvPr/>
        </p:nvSpPr>
        <p:spPr>
          <a:xfrm>
            <a:off x="667512" y="2724912"/>
            <a:ext cx="3282696" cy="182880"/>
          </a:xfrm>
          <a:prstGeom prst="rect">
            <a:avLst/>
          </a:prstGeom>
          <a:noFill/>
          <a:ln/>
        </p:spPr>
        <p:txBody>
          <a:bodyPr wrap="square" rtlCol="0" anchor="ctr"/>
          <a:lstStyle/>
          <a:p>
            <a:pPr marL="0" indent="0">
              <a:buNone/>
            </a:pPr>
            <a:r>
              <a:rPr lang="en-US" sz="800" b="1" kern="0" spc="100" dirty="0">
                <a:solidFill>
                  <a:srgbClr val="A9843C"/>
                </a:solidFill>
                <a:latin typeface="Calibri" pitchFamily="34" charset="0"/>
                <a:ea typeface="Calibri" pitchFamily="34" charset="-122"/>
                <a:cs typeface="Calibri" pitchFamily="34" charset="-120"/>
              </a:rPr>
              <a:t>EVIDENCE B</a:t>
            </a:r>
            <a:endParaRPr lang="en-US" sz="800" dirty="0"/>
          </a:p>
        </p:txBody>
      </p:sp>
      <p:sp>
        <p:nvSpPr>
          <p:cNvPr id="12" name="Text 10"/>
          <p:cNvSpPr/>
          <p:nvPr/>
        </p:nvSpPr>
        <p:spPr>
          <a:xfrm>
            <a:off x="667512" y="2907792"/>
            <a:ext cx="3282696" cy="548640"/>
          </a:xfrm>
          <a:prstGeom prst="rect">
            <a:avLst/>
          </a:prstGeom>
          <a:noFill/>
          <a:ln/>
        </p:spPr>
        <p:txBody>
          <a:bodyPr wrap="square" rtlCol="0" anchor="t"/>
          <a:lstStyle/>
          <a:p>
            <a:pPr marL="0" indent="0">
              <a:lnSpc>
                <a:spcPct val="112000"/>
              </a:lnSpc>
              <a:buNone/>
            </a:pPr>
            <a:r>
              <a:rPr lang="en-US" sz="950" dirty="0">
                <a:solidFill>
                  <a:srgbClr val="14232B"/>
                </a:solidFill>
                <a:latin typeface="Calibri" pitchFamily="34" charset="0"/>
                <a:ea typeface="Calibri" pitchFamily="34" charset="-122"/>
                <a:cs typeface="Calibri" pitchFamily="34" charset="-120"/>
              </a:rPr>
              <a:t>Samsung (EX-03): SIM registration 07476538686</a:t>
            </a:r>
            <a:endParaRPr lang="en-US" sz="950" dirty="0"/>
          </a:p>
        </p:txBody>
      </p:sp>
      <p:sp>
        <p:nvSpPr>
          <p:cNvPr id="13" name="Shape 11"/>
          <p:cNvSpPr/>
          <p:nvPr/>
        </p:nvSpPr>
        <p:spPr>
          <a:xfrm>
            <a:off x="667512" y="3493008"/>
            <a:ext cx="3282696" cy="566928"/>
          </a:xfrm>
          <a:prstGeom prst="rect">
            <a:avLst/>
          </a:prstGeom>
          <a:solidFill>
            <a:srgbClr val="F1F3F3"/>
          </a:solidFill>
          <a:ln/>
        </p:spPr>
        <p:txBody>
          <a:bodyPr/>
          <a:lstStyle/>
          <a:p>
            <a:endParaRPr lang="en-IN"/>
          </a:p>
        </p:txBody>
      </p:sp>
      <p:sp>
        <p:nvSpPr>
          <p:cNvPr id="14" name="Text 12"/>
          <p:cNvSpPr/>
          <p:nvPr/>
        </p:nvSpPr>
        <p:spPr>
          <a:xfrm>
            <a:off x="777240" y="3493008"/>
            <a:ext cx="3063240" cy="566928"/>
          </a:xfrm>
          <a:prstGeom prst="rect">
            <a:avLst/>
          </a:prstGeom>
          <a:noFill/>
          <a:ln/>
        </p:spPr>
        <p:txBody>
          <a:bodyPr wrap="square" rtlCol="0" anchor="ctr"/>
          <a:lstStyle/>
          <a:p>
            <a:pPr marL="0" indent="0">
              <a:lnSpc>
                <a:spcPct val="110000"/>
              </a:lnSpc>
              <a:buNone/>
            </a:pPr>
            <a:r>
              <a:rPr lang="en-US" sz="950" b="1" dirty="0">
                <a:solidFill>
                  <a:srgbClr val="14232B"/>
                </a:solidFill>
                <a:latin typeface="Calibri" pitchFamily="34" charset="0"/>
                <a:ea typeface="Calibri" pitchFamily="34" charset="-122"/>
                <a:cs typeface="Calibri" pitchFamily="34" charset="-120"/>
              </a:rPr>
              <a:t>Matching mobile number across two independently seized devices</a:t>
            </a:r>
            <a:endParaRPr lang="en-US" sz="950" dirty="0"/>
          </a:p>
        </p:txBody>
      </p:sp>
      <p:sp>
        <p:nvSpPr>
          <p:cNvPr id="15" name="Text 13"/>
          <p:cNvSpPr/>
          <p:nvPr/>
        </p:nvSpPr>
        <p:spPr>
          <a:xfrm>
            <a:off x="667512" y="4187952"/>
            <a:ext cx="3282696" cy="182880"/>
          </a:xfrm>
          <a:prstGeom prst="rect">
            <a:avLst/>
          </a:prstGeom>
          <a:noFill/>
          <a:ln/>
        </p:spPr>
        <p:txBody>
          <a:bodyPr wrap="square" rtlCol="0" anchor="ctr"/>
          <a:lstStyle/>
          <a:p>
            <a:pPr marL="0" indent="0">
              <a:buNone/>
            </a:pPr>
            <a:r>
              <a:rPr lang="en-US" sz="800" b="1" kern="0" spc="100" dirty="0">
                <a:solidFill>
                  <a:srgbClr val="A9843C"/>
                </a:solidFill>
                <a:latin typeface="Calibri" pitchFamily="34" charset="0"/>
                <a:ea typeface="Calibri" pitchFamily="34" charset="-122"/>
                <a:cs typeface="Calibri" pitchFamily="34" charset="-120"/>
              </a:rPr>
              <a:t>SIGNIFICANCE</a:t>
            </a:r>
            <a:endParaRPr lang="en-US" sz="800" dirty="0"/>
          </a:p>
        </p:txBody>
      </p:sp>
      <p:sp>
        <p:nvSpPr>
          <p:cNvPr id="16" name="Text 14"/>
          <p:cNvSpPr/>
          <p:nvPr/>
        </p:nvSpPr>
        <p:spPr>
          <a:xfrm>
            <a:off x="667512" y="4370832"/>
            <a:ext cx="3282696" cy="731520"/>
          </a:xfrm>
          <a:prstGeom prst="rect">
            <a:avLst/>
          </a:prstGeom>
          <a:noFill/>
          <a:ln/>
        </p:spPr>
        <p:txBody>
          <a:bodyPr wrap="square" rtlCol="0" anchor="t"/>
          <a:lstStyle/>
          <a:p>
            <a:pPr marL="0" indent="0">
              <a:lnSpc>
                <a:spcPct val="112000"/>
              </a:lnSpc>
              <a:buNone/>
            </a:pPr>
            <a:r>
              <a:rPr lang="en-US" sz="950" dirty="0">
                <a:solidFill>
                  <a:srgbClr val="14232B"/>
                </a:solidFill>
                <a:latin typeface="Calibri" pitchFamily="34" charset="0"/>
                <a:ea typeface="Calibri" pitchFamily="34" charset="-122"/>
                <a:cs typeface="Calibri" pitchFamily="34" charset="-120"/>
              </a:rPr>
              <a:t>Indicates EX-03 is associated with the individual referred to as “Joe” in the WhatsApp negotiation</a:t>
            </a:r>
            <a:endParaRPr lang="en-US" sz="950" dirty="0"/>
          </a:p>
        </p:txBody>
      </p:sp>
      <p:sp>
        <p:nvSpPr>
          <p:cNvPr id="17" name="Text 15"/>
          <p:cNvSpPr/>
          <p:nvPr/>
        </p:nvSpPr>
        <p:spPr>
          <a:xfrm>
            <a:off x="667512" y="5102352"/>
            <a:ext cx="3282696" cy="182880"/>
          </a:xfrm>
          <a:prstGeom prst="rect">
            <a:avLst/>
          </a:prstGeom>
          <a:noFill/>
          <a:ln/>
        </p:spPr>
        <p:txBody>
          <a:bodyPr wrap="square" rtlCol="0" anchor="ctr"/>
          <a:lstStyle/>
          <a:p>
            <a:pPr marL="0" indent="0">
              <a:buNone/>
            </a:pPr>
            <a:r>
              <a:rPr lang="en-US" sz="800" b="1" kern="0" spc="100" dirty="0">
                <a:solidFill>
                  <a:srgbClr val="8B3A3A"/>
                </a:solidFill>
                <a:latin typeface="Calibri" pitchFamily="34" charset="0"/>
                <a:ea typeface="Calibri" pitchFamily="34" charset="-122"/>
                <a:cs typeface="Calibri" pitchFamily="34" charset="-120"/>
              </a:rPr>
              <a:t>LIMITATION</a:t>
            </a:r>
            <a:endParaRPr lang="en-US" sz="800" dirty="0"/>
          </a:p>
        </p:txBody>
      </p:sp>
      <p:sp>
        <p:nvSpPr>
          <p:cNvPr id="18" name="Text 16"/>
          <p:cNvSpPr/>
          <p:nvPr/>
        </p:nvSpPr>
        <p:spPr>
          <a:xfrm>
            <a:off x="667512" y="5285232"/>
            <a:ext cx="3282696" cy="594360"/>
          </a:xfrm>
          <a:prstGeom prst="rect">
            <a:avLst/>
          </a:prstGeom>
          <a:noFill/>
          <a:ln/>
        </p:spPr>
        <p:txBody>
          <a:bodyPr wrap="square" rtlCol="0" anchor="t"/>
          <a:lstStyle/>
          <a:p>
            <a:pPr marL="0" indent="0">
              <a:lnSpc>
                <a:spcPct val="110000"/>
              </a:lnSpc>
              <a:buNone/>
            </a:pPr>
            <a:r>
              <a:rPr lang="en-US" sz="900" i="1" dirty="0">
                <a:solidFill>
                  <a:srgbClr val="45606B"/>
                </a:solidFill>
                <a:latin typeface="Calibri" pitchFamily="34" charset="0"/>
                <a:ea typeface="Calibri" pitchFamily="34" charset="-122"/>
                <a:cs typeface="Calibri" pitchFamily="34" charset="-120"/>
              </a:rPr>
              <a:t>SIM registration confirms a device/number association; it does not on its own establish who was in physical possession of the handset at the relevant time.</a:t>
            </a:r>
            <a:endParaRPr lang="en-US" sz="900" dirty="0"/>
          </a:p>
        </p:txBody>
      </p:sp>
      <p:sp>
        <p:nvSpPr>
          <p:cNvPr id="19" name="Text 17"/>
          <p:cNvSpPr/>
          <p:nvPr/>
        </p:nvSpPr>
        <p:spPr>
          <a:xfrm>
            <a:off x="667512" y="5916168"/>
            <a:ext cx="3282696" cy="201168"/>
          </a:xfrm>
          <a:prstGeom prst="rect">
            <a:avLst/>
          </a:prstGeom>
          <a:noFill/>
          <a:ln/>
        </p:spPr>
        <p:txBody>
          <a:bodyPr wrap="square" rtlCol="0" anchor="ctr"/>
          <a:lstStyle/>
          <a:p>
            <a:pPr marL="0" indent="0">
              <a:buNone/>
            </a:pPr>
            <a:r>
              <a:rPr lang="en-US" sz="800" b="1" dirty="0">
                <a:solidFill>
                  <a:srgbClr val="A9843C"/>
                </a:solidFill>
                <a:latin typeface="Calibri" pitchFamily="34" charset="0"/>
                <a:ea typeface="Calibri" pitchFamily="34" charset="-122"/>
                <a:cs typeface="Calibri" pitchFamily="34" charset="-120"/>
              </a:rPr>
              <a:t>Source screenshot: Slide 9</a:t>
            </a:r>
            <a:endParaRPr lang="en-US" sz="800" dirty="0"/>
          </a:p>
        </p:txBody>
      </p:sp>
      <p:sp>
        <p:nvSpPr>
          <p:cNvPr id="20" name="Shape 18"/>
          <p:cNvSpPr/>
          <p:nvPr/>
        </p:nvSpPr>
        <p:spPr>
          <a:xfrm>
            <a:off x="4297680" y="1463040"/>
            <a:ext cx="3611880" cy="4709160"/>
          </a:xfrm>
          <a:prstGeom prst="rect">
            <a:avLst/>
          </a:prstGeom>
          <a:solidFill>
            <a:srgbClr val="FFFFFF"/>
          </a:solidFill>
          <a:ln w="15875">
            <a:solidFill>
              <a:srgbClr val="D8DEE1"/>
            </a:solidFill>
            <a:prstDash val="solid"/>
          </a:ln>
        </p:spPr>
        <p:txBody>
          <a:bodyPr/>
          <a:lstStyle/>
          <a:p>
            <a:endParaRPr lang="en-IN"/>
          </a:p>
        </p:txBody>
      </p:sp>
      <p:sp>
        <p:nvSpPr>
          <p:cNvPr id="21" name="Shape 19"/>
          <p:cNvSpPr/>
          <p:nvPr/>
        </p:nvSpPr>
        <p:spPr>
          <a:xfrm>
            <a:off x="4462272" y="1609344"/>
            <a:ext cx="868680" cy="237744"/>
          </a:xfrm>
          <a:prstGeom prst="rect">
            <a:avLst/>
          </a:prstGeom>
          <a:solidFill>
            <a:srgbClr val="14232B"/>
          </a:solidFill>
          <a:ln/>
        </p:spPr>
        <p:txBody>
          <a:bodyPr/>
          <a:lstStyle/>
          <a:p>
            <a:endParaRPr lang="en-IN"/>
          </a:p>
        </p:txBody>
      </p:sp>
      <p:sp>
        <p:nvSpPr>
          <p:cNvPr id="22" name="Text 20"/>
          <p:cNvSpPr/>
          <p:nvPr/>
        </p:nvSpPr>
        <p:spPr>
          <a:xfrm>
            <a:off x="4462272" y="1609344"/>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C-2</a:t>
            </a:r>
            <a:endParaRPr lang="en-US" sz="800" dirty="0"/>
          </a:p>
        </p:txBody>
      </p:sp>
      <p:sp>
        <p:nvSpPr>
          <p:cNvPr id="23" name="Text 21"/>
          <p:cNvSpPr/>
          <p:nvPr/>
        </p:nvSpPr>
        <p:spPr>
          <a:xfrm>
            <a:off x="4462272" y="1975104"/>
            <a:ext cx="3282696" cy="182880"/>
          </a:xfrm>
          <a:prstGeom prst="rect">
            <a:avLst/>
          </a:prstGeom>
          <a:noFill/>
          <a:ln/>
        </p:spPr>
        <p:txBody>
          <a:bodyPr wrap="square" rtlCol="0" anchor="ctr"/>
          <a:lstStyle/>
          <a:p>
            <a:pPr marL="0" indent="0">
              <a:buNone/>
            </a:pPr>
            <a:r>
              <a:rPr lang="en-US" sz="800" b="1" kern="0" spc="100" dirty="0">
                <a:solidFill>
                  <a:srgbClr val="A9843C"/>
                </a:solidFill>
                <a:latin typeface="Calibri" pitchFamily="34" charset="0"/>
                <a:ea typeface="Calibri" pitchFamily="34" charset="-122"/>
                <a:cs typeface="Calibri" pitchFamily="34" charset="-120"/>
              </a:rPr>
              <a:t>EVIDENCE A</a:t>
            </a:r>
            <a:endParaRPr lang="en-US" sz="800" dirty="0"/>
          </a:p>
        </p:txBody>
      </p:sp>
      <p:sp>
        <p:nvSpPr>
          <p:cNvPr id="24" name="Text 22"/>
          <p:cNvSpPr/>
          <p:nvPr/>
        </p:nvSpPr>
        <p:spPr>
          <a:xfrm>
            <a:off x="4462272" y="2157984"/>
            <a:ext cx="3282696" cy="548640"/>
          </a:xfrm>
          <a:prstGeom prst="rect">
            <a:avLst/>
          </a:prstGeom>
          <a:noFill/>
          <a:ln/>
        </p:spPr>
        <p:txBody>
          <a:bodyPr wrap="square" rtlCol="0" anchor="t"/>
          <a:lstStyle/>
          <a:p>
            <a:pPr marL="0" indent="0">
              <a:lnSpc>
                <a:spcPct val="112000"/>
              </a:lnSpc>
              <a:buNone/>
            </a:pPr>
            <a:r>
              <a:rPr lang="en-US" sz="950" dirty="0">
                <a:solidFill>
                  <a:srgbClr val="14232B"/>
                </a:solidFill>
                <a:latin typeface="Calibri" pitchFamily="34" charset="0"/>
                <a:ea typeface="Calibri" pitchFamily="34" charset="-122"/>
                <a:cs typeface="Calibri" pitchFamily="34" charset="-120"/>
              </a:rPr>
              <a:t>Huawei (EX-01) WhatsApp: counterpart replies “That's serious stuff Emma…” (21 Aug 2024)</a:t>
            </a:r>
            <a:endParaRPr lang="en-US" sz="950" dirty="0"/>
          </a:p>
        </p:txBody>
      </p:sp>
      <p:sp>
        <p:nvSpPr>
          <p:cNvPr id="25" name="Text 23"/>
          <p:cNvSpPr/>
          <p:nvPr/>
        </p:nvSpPr>
        <p:spPr>
          <a:xfrm>
            <a:off x="4462272" y="2724912"/>
            <a:ext cx="3282696" cy="182880"/>
          </a:xfrm>
          <a:prstGeom prst="rect">
            <a:avLst/>
          </a:prstGeom>
          <a:noFill/>
          <a:ln/>
        </p:spPr>
        <p:txBody>
          <a:bodyPr wrap="square" rtlCol="0" anchor="ctr"/>
          <a:lstStyle/>
          <a:p>
            <a:pPr marL="0" indent="0">
              <a:buNone/>
            </a:pPr>
            <a:r>
              <a:rPr lang="en-US" sz="800" b="1" kern="0" spc="100" dirty="0">
                <a:solidFill>
                  <a:srgbClr val="A9843C"/>
                </a:solidFill>
                <a:latin typeface="Calibri" pitchFamily="34" charset="0"/>
                <a:ea typeface="Calibri" pitchFamily="34" charset="-122"/>
                <a:cs typeface="Calibri" pitchFamily="34" charset="-120"/>
              </a:rPr>
              <a:t>EVIDENCE B</a:t>
            </a:r>
            <a:endParaRPr lang="en-US" sz="800" dirty="0"/>
          </a:p>
        </p:txBody>
      </p:sp>
      <p:sp>
        <p:nvSpPr>
          <p:cNvPr id="26" name="Text 24"/>
          <p:cNvSpPr/>
          <p:nvPr/>
        </p:nvSpPr>
        <p:spPr>
          <a:xfrm>
            <a:off x="4462272" y="2907792"/>
            <a:ext cx="3282696" cy="548640"/>
          </a:xfrm>
          <a:prstGeom prst="rect">
            <a:avLst/>
          </a:prstGeom>
          <a:noFill/>
          <a:ln/>
        </p:spPr>
        <p:txBody>
          <a:bodyPr wrap="square" rtlCol="0" anchor="t"/>
          <a:lstStyle/>
          <a:p>
            <a:pPr marL="0" indent="0">
              <a:lnSpc>
                <a:spcPct val="112000"/>
              </a:lnSpc>
              <a:buNone/>
            </a:pPr>
            <a:r>
              <a:rPr lang="en-US" sz="950" dirty="0">
                <a:solidFill>
                  <a:srgbClr val="14232B"/>
                </a:solidFill>
                <a:latin typeface="Calibri" pitchFamily="34" charset="0"/>
                <a:ea typeface="Calibri" pitchFamily="34" charset="-122"/>
                <a:cs typeface="Calibri" pitchFamily="34" charset="-120"/>
              </a:rPr>
              <a:t>Huawei (EX-01) registration: account holder Peter Dover, dovp59@gmail.com</a:t>
            </a:r>
            <a:endParaRPr lang="en-US" sz="950" dirty="0"/>
          </a:p>
        </p:txBody>
      </p:sp>
      <p:sp>
        <p:nvSpPr>
          <p:cNvPr id="27" name="Shape 25"/>
          <p:cNvSpPr/>
          <p:nvPr/>
        </p:nvSpPr>
        <p:spPr>
          <a:xfrm>
            <a:off x="4462272" y="3493008"/>
            <a:ext cx="3282696" cy="566928"/>
          </a:xfrm>
          <a:prstGeom prst="rect">
            <a:avLst/>
          </a:prstGeom>
          <a:solidFill>
            <a:srgbClr val="F1F3F3"/>
          </a:solidFill>
          <a:ln/>
        </p:spPr>
        <p:txBody>
          <a:bodyPr/>
          <a:lstStyle/>
          <a:p>
            <a:endParaRPr lang="en-IN"/>
          </a:p>
        </p:txBody>
      </p:sp>
      <p:sp>
        <p:nvSpPr>
          <p:cNvPr id="28" name="Text 26"/>
          <p:cNvSpPr/>
          <p:nvPr/>
        </p:nvSpPr>
        <p:spPr>
          <a:xfrm>
            <a:off x="4572000" y="3493008"/>
            <a:ext cx="3063240" cy="566928"/>
          </a:xfrm>
          <a:prstGeom prst="rect">
            <a:avLst/>
          </a:prstGeom>
          <a:noFill/>
          <a:ln/>
        </p:spPr>
        <p:txBody>
          <a:bodyPr wrap="square" rtlCol="0" anchor="ctr"/>
          <a:lstStyle/>
          <a:p>
            <a:pPr marL="0" indent="0">
              <a:lnSpc>
                <a:spcPct val="110000"/>
              </a:lnSpc>
              <a:buNone/>
            </a:pPr>
            <a:r>
              <a:rPr lang="en-US" sz="950" b="1" dirty="0">
                <a:solidFill>
                  <a:srgbClr val="14232B"/>
                </a:solidFill>
                <a:latin typeface="Calibri" pitchFamily="34" charset="0"/>
                <a:ea typeface="Calibri" pitchFamily="34" charset="-122"/>
                <a:cs typeface="Calibri" pitchFamily="34" charset="-120"/>
              </a:rPr>
              <a:t>Device owner is independently addressed by the counterpart using the name “Emma”</a:t>
            </a:r>
            <a:endParaRPr lang="en-US" sz="950" dirty="0"/>
          </a:p>
        </p:txBody>
      </p:sp>
      <p:sp>
        <p:nvSpPr>
          <p:cNvPr id="29" name="Text 27"/>
          <p:cNvSpPr/>
          <p:nvPr/>
        </p:nvSpPr>
        <p:spPr>
          <a:xfrm>
            <a:off x="4462272" y="4187952"/>
            <a:ext cx="3282696" cy="182880"/>
          </a:xfrm>
          <a:prstGeom prst="rect">
            <a:avLst/>
          </a:prstGeom>
          <a:noFill/>
          <a:ln/>
        </p:spPr>
        <p:txBody>
          <a:bodyPr wrap="square" rtlCol="0" anchor="ctr"/>
          <a:lstStyle/>
          <a:p>
            <a:pPr marL="0" indent="0">
              <a:buNone/>
            </a:pPr>
            <a:r>
              <a:rPr lang="en-US" sz="800" b="1" kern="0" spc="100" dirty="0">
                <a:solidFill>
                  <a:srgbClr val="A9843C"/>
                </a:solidFill>
                <a:latin typeface="Calibri" pitchFamily="34" charset="0"/>
                <a:ea typeface="Calibri" pitchFamily="34" charset="-122"/>
                <a:cs typeface="Calibri" pitchFamily="34" charset="-120"/>
              </a:rPr>
              <a:t>SIGNIFICANCE</a:t>
            </a:r>
            <a:endParaRPr lang="en-US" sz="800" dirty="0"/>
          </a:p>
        </p:txBody>
      </p:sp>
      <p:sp>
        <p:nvSpPr>
          <p:cNvPr id="30" name="Text 28"/>
          <p:cNvSpPr/>
          <p:nvPr/>
        </p:nvSpPr>
        <p:spPr>
          <a:xfrm>
            <a:off x="4462272" y="4370832"/>
            <a:ext cx="3282696" cy="731520"/>
          </a:xfrm>
          <a:prstGeom prst="rect">
            <a:avLst/>
          </a:prstGeom>
          <a:noFill/>
          <a:ln/>
        </p:spPr>
        <p:txBody>
          <a:bodyPr wrap="square" rtlCol="0" anchor="t"/>
          <a:lstStyle/>
          <a:p>
            <a:pPr marL="0" indent="0">
              <a:lnSpc>
                <a:spcPct val="112000"/>
              </a:lnSpc>
              <a:buNone/>
            </a:pPr>
            <a:r>
              <a:rPr lang="en-US" sz="950" dirty="0">
                <a:solidFill>
                  <a:srgbClr val="14232B"/>
                </a:solidFill>
                <a:latin typeface="Calibri" pitchFamily="34" charset="0"/>
                <a:ea typeface="Calibri" pitchFamily="34" charset="-122"/>
                <a:cs typeface="Calibri" pitchFamily="34" charset="-120"/>
              </a:rPr>
              <a:t>Supports an identity link between the registered Huawei account and the “Emma” persona referenced in the case brief</a:t>
            </a:r>
            <a:endParaRPr lang="en-US" sz="950" dirty="0"/>
          </a:p>
        </p:txBody>
      </p:sp>
      <p:sp>
        <p:nvSpPr>
          <p:cNvPr id="31" name="Text 29"/>
          <p:cNvSpPr/>
          <p:nvPr/>
        </p:nvSpPr>
        <p:spPr>
          <a:xfrm>
            <a:off x="4462272" y="5102352"/>
            <a:ext cx="3282696" cy="182880"/>
          </a:xfrm>
          <a:prstGeom prst="rect">
            <a:avLst/>
          </a:prstGeom>
          <a:noFill/>
          <a:ln/>
        </p:spPr>
        <p:txBody>
          <a:bodyPr wrap="square" rtlCol="0" anchor="ctr"/>
          <a:lstStyle/>
          <a:p>
            <a:pPr marL="0" indent="0">
              <a:buNone/>
            </a:pPr>
            <a:r>
              <a:rPr lang="en-US" sz="800" b="1" kern="0" spc="100" dirty="0">
                <a:solidFill>
                  <a:srgbClr val="8B3A3A"/>
                </a:solidFill>
                <a:latin typeface="Calibri" pitchFamily="34" charset="0"/>
                <a:ea typeface="Calibri" pitchFamily="34" charset="-122"/>
                <a:cs typeface="Calibri" pitchFamily="34" charset="-120"/>
              </a:rPr>
              <a:t>LIMITATION</a:t>
            </a:r>
            <a:endParaRPr lang="en-US" sz="800" dirty="0"/>
          </a:p>
        </p:txBody>
      </p:sp>
      <p:sp>
        <p:nvSpPr>
          <p:cNvPr id="32" name="Text 30"/>
          <p:cNvSpPr/>
          <p:nvPr/>
        </p:nvSpPr>
        <p:spPr>
          <a:xfrm>
            <a:off x="4462272" y="5285232"/>
            <a:ext cx="3282696" cy="594360"/>
          </a:xfrm>
          <a:prstGeom prst="rect">
            <a:avLst/>
          </a:prstGeom>
          <a:noFill/>
          <a:ln/>
        </p:spPr>
        <p:txBody>
          <a:bodyPr wrap="square" rtlCol="0" anchor="t"/>
          <a:lstStyle/>
          <a:p>
            <a:pPr marL="0" indent="0">
              <a:lnSpc>
                <a:spcPct val="110000"/>
              </a:lnSpc>
              <a:buNone/>
            </a:pPr>
            <a:r>
              <a:rPr lang="en-US" sz="900" i="1" dirty="0">
                <a:solidFill>
                  <a:srgbClr val="45606B"/>
                </a:solidFill>
                <a:latin typeface="Calibri" pitchFamily="34" charset="0"/>
                <a:ea typeface="Calibri" pitchFamily="34" charset="-122"/>
                <a:cs typeface="Calibri" pitchFamily="34" charset="-120"/>
              </a:rPr>
              <a:t>A name used conversationally by a third party is corroborating, not conclusive, evidence of identity on its own.</a:t>
            </a:r>
            <a:endParaRPr lang="en-US" sz="900" dirty="0"/>
          </a:p>
        </p:txBody>
      </p:sp>
      <p:sp>
        <p:nvSpPr>
          <p:cNvPr id="33" name="Text 31"/>
          <p:cNvSpPr/>
          <p:nvPr/>
        </p:nvSpPr>
        <p:spPr>
          <a:xfrm>
            <a:off x="4462272" y="5916168"/>
            <a:ext cx="3282696" cy="201168"/>
          </a:xfrm>
          <a:prstGeom prst="rect">
            <a:avLst/>
          </a:prstGeom>
          <a:noFill/>
          <a:ln/>
        </p:spPr>
        <p:txBody>
          <a:bodyPr wrap="square" rtlCol="0" anchor="ctr"/>
          <a:lstStyle/>
          <a:p>
            <a:pPr marL="0" indent="0">
              <a:buNone/>
            </a:pPr>
            <a:r>
              <a:rPr lang="en-US" sz="800" b="1" dirty="0">
                <a:solidFill>
                  <a:srgbClr val="A9843C"/>
                </a:solidFill>
                <a:latin typeface="Calibri" pitchFamily="34" charset="0"/>
                <a:ea typeface="Calibri" pitchFamily="34" charset="-122"/>
                <a:cs typeface="Calibri" pitchFamily="34" charset="-120"/>
              </a:rPr>
              <a:t>Source screenshot: Slide 6</a:t>
            </a:r>
            <a:endParaRPr lang="en-US" sz="800" dirty="0"/>
          </a:p>
        </p:txBody>
      </p:sp>
      <p:sp>
        <p:nvSpPr>
          <p:cNvPr id="34" name="Shape 32"/>
          <p:cNvSpPr/>
          <p:nvPr/>
        </p:nvSpPr>
        <p:spPr>
          <a:xfrm>
            <a:off x="8092440" y="1463040"/>
            <a:ext cx="3611880" cy="4709160"/>
          </a:xfrm>
          <a:prstGeom prst="rect">
            <a:avLst/>
          </a:prstGeom>
          <a:solidFill>
            <a:srgbClr val="FFFFFF"/>
          </a:solidFill>
          <a:ln w="15875">
            <a:solidFill>
              <a:srgbClr val="D8DEE1"/>
            </a:solidFill>
            <a:prstDash val="solid"/>
          </a:ln>
        </p:spPr>
        <p:txBody>
          <a:bodyPr/>
          <a:lstStyle/>
          <a:p>
            <a:endParaRPr lang="en-IN"/>
          </a:p>
        </p:txBody>
      </p:sp>
      <p:sp>
        <p:nvSpPr>
          <p:cNvPr id="35" name="Shape 33"/>
          <p:cNvSpPr/>
          <p:nvPr/>
        </p:nvSpPr>
        <p:spPr>
          <a:xfrm>
            <a:off x="8257032" y="1609344"/>
            <a:ext cx="868680" cy="237744"/>
          </a:xfrm>
          <a:prstGeom prst="rect">
            <a:avLst/>
          </a:prstGeom>
          <a:solidFill>
            <a:srgbClr val="14232B"/>
          </a:solidFill>
          <a:ln/>
        </p:spPr>
        <p:txBody>
          <a:bodyPr/>
          <a:lstStyle/>
          <a:p>
            <a:endParaRPr lang="en-IN"/>
          </a:p>
        </p:txBody>
      </p:sp>
      <p:sp>
        <p:nvSpPr>
          <p:cNvPr id="36" name="Text 34"/>
          <p:cNvSpPr/>
          <p:nvPr/>
        </p:nvSpPr>
        <p:spPr>
          <a:xfrm>
            <a:off x="8257032" y="1609344"/>
            <a:ext cx="868680" cy="237744"/>
          </a:xfrm>
          <a:prstGeom prst="rect">
            <a:avLst/>
          </a:prstGeom>
          <a:noFill/>
          <a:ln/>
        </p:spPr>
        <p:txBody>
          <a:bodyPr wrap="square" rtlCol="0" anchor="ctr"/>
          <a:lstStyle/>
          <a:p>
            <a:pPr marL="0" indent="0" algn="ctr">
              <a:buNone/>
            </a:pPr>
            <a:r>
              <a:rPr lang="en-US" sz="800" b="1" kern="0" spc="50" dirty="0">
                <a:solidFill>
                  <a:srgbClr val="FFFFFF"/>
                </a:solidFill>
                <a:latin typeface="Calibri" pitchFamily="34" charset="0"/>
                <a:ea typeface="Calibri" pitchFamily="34" charset="-122"/>
                <a:cs typeface="Calibri" pitchFamily="34" charset="-120"/>
              </a:rPr>
              <a:t>C-3</a:t>
            </a:r>
            <a:endParaRPr lang="en-US" sz="800" dirty="0"/>
          </a:p>
        </p:txBody>
      </p:sp>
      <p:sp>
        <p:nvSpPr>
          <p:cNvPr id="37" name="Text 35"/>
          <p:cNvSpPr/>
          <p:nvPr/>
        </p:nvSpPr>
        <p:spPr>
          <a:xfrm>
            <a:off x="8257032" y="1975104"/>
            <a:ext cx="3282696" cy="182880"/>
          </a:xfrm>
          <a:prstGeom prst="rect">
            <a:avLst/>
          </a:prstGeom>
          <a:noFill/>
          <a:ln/>
        </p:spPr>
        <p:txBody>
          <a:bodyPr wrap="square" rtlCol="0" anchor="ctr"/>
          <a:lstStyle/>
          <a:p>
            <a:pPr marL="0" indent="0">
              <a:buNone/>
            </a:pPr>
            <a:r>
              <a:rPr lang="en-US" sz="800" b="1" kern="0" spc="100" dirty="0">
                <a:solidFill>
                  <a:srgbClr val="A9843C"/>
                </a:solidFill>
                <a:latin typeface="Calibri" pitchFamily="34" charset="0"/>
                <a:ea typeface="Calibri" pitchFamily="34" charset="-122"/>
                <a:cs typeface="Calibri" pitchFamily="34" charset="-120"/>
              </a:rPr>
              <a:t>EVIDENCE A</a:t>
            </a:r>
            <a:endParaRPr lang="en-US" sz="800" dirty="0"/>
          </a:p>
        </p:txBody>
      </p:sp>
      <p:sp>
        <p:nvSpPr>
          <p:cNvPr id="38" name="Text 36"/>
          <p:cNvSpPr/>
          <p:nvPr/>
        </p:nvSpPr>
        <p:spPr>
          <a:xfrm>
            <a:off x="8257032" y="2157984"/>
            <a:ext cx="3282696" cy="548640"/>
          </a:xfrm>
          <a:prstGeom prst="rect">
            <a:avLst/>
          </a:prstGeom>
          <a:noFill/>
          <a:ln/>
        </p:spPr>
        <p:txBody>
          <a:bodyPr wrap="square" rtlCol="0" anchor="t"/>
          <a:lstStyle/>
          <a:p>
            <a:pPr marL="0" indent="0">
              <a:lnSpc>
                <a:spcPct val="112000"/>
              </a:lnSpc>
              <a:buNone/>
            </a:pPr>
            <a:r>
              <a:rPr lang="en-US" sz="950" dirty="0">
                <a:solidFill>
                  <a:srgbClr val="14232B"/>
                </a:solidFill>
                <a:latin typeface="Calibri" pitchFamily="34" charset="0"/>
                <a:ea typeface="Calibri" pitchFamily="34" charset="-122"/>
                <a:cs typeface="Calibri" pitchFamily="34" charset="-120"/>
              </a:rPr>
              <a:t>Huawei (EX-01) contacts: saved contact “SA No.”</a:t>
            </a:r>
            <a:endParaRPr lang="en-US" sz="950" dirty="0"/>
          </a:p>
        </p:txBody>
      </p:sp>
      <p:sp>
        <p:nvSpPr>
          <p:cNvPr id="39" name="Text 37"/>
          <p:cNvSpPr/>
          <p:nvPr/>
        </p:nvSpPr>
        <p:spPr>
          <a:xfrm>
            <a:off x="8257032" y="2724912"/>
            <a:ext cx="3282696" cy="182880"/>
          </a:xfrm>
          <a:prstGeom prst="rect">
            <a:avLst/>
          </a:prstGeom>
          <a:noFill/>
          <a:ln/>
        </p:spPr>
        <p:txBody>
          <a:bodyPr wrap="square" rtlCol="0" anchor="ctr"/>
          <a:lstStyle/>
          <a:p>
            <a:pPr marL="0" indent="0">
              <a:buNone/>
            </a:pPr>
            <a:r>
              <a:rPr lang="en-US" sz="800" b="1" kern="0" spc="100" dirty="0">
                <a:solidFill>
                  <a:srgbClr val="A9843C"/>
                </a:solidFill>
                <a:latin typeface="Calibri" pitchFamily="34" charset="0"/>
                <a:ea typeface="Calibri" pitchFamily="34" charset="-122"/>
                <a:cs typeface="Calibri" pitchFamily="34" charset="-120"/>
              </a:rPr>
              <a:t>EVIDENCE B</a:t>
            </a:r>
            <a:endParaRPr lang="en-US" sz="800" dirty="0"/>
          </a:p>
        </p:txBody>
      </p:sp>
      <p:sp>
        <p:nvSpPr>
          <p:cNvPr id="40" name="Text 38"/>
          <p:cNvSpPr/>
          <p:nvPr/>
        </p:nvSpPr>
        <p:spPr>
          <a:xfrm>
            <a:off x="8257032" y="2907792"/>
            <a:ext cx="3282696" cy="548640"/>
          </a:xfrm>
          <a:prstGeom prst="rect">
            <a:avLst/>
          </a:prstGeom>
          <a:noFill/>
          <a:ln/>
        </p:spPr>
        <p:txBody>
          <a:bodyPr wrap="square" rtlCol="0" anchor="t"/>
          <a:lstStyle/>
          <a:p>
            <a:pPr marL="0" indent="0">
              <a:lnSpc>
                <a:spcPct val="112000"/>
              </a:lnSpc>
              <a:buNone/>
            </a:pPr>
            <a:r>
              <a:rPr lang="en-US" sz="950" dirty="0">
                <a:solidFill>
                  <a:srgbClr val="14232B"/>
                </a:solidFill>
                <a:latin typeface="Calibri" pitchFamily="34" charset="0"/>
                <a:ea typeface="Calibri" pitchFamily="34" charset="-122"/>
                <a:cs typeface="Calibri" pitchFamily="34" charset="-120"/>
              </a:rPr>
              <a:t>Huawei (EX-01) call log: outbound activity clustered 17–19 Aug 2024</a:t>
            </a:r>
            <a:endParaRPr lang="en-US" sz="950" dirty="0"/>
          </a:p>
        </p:txBody>
      </p:sp>
      <p:sp>
        <p:nvSpPr>
          <p:cNvPr id="41" name="Shape 39"/>
          <p:cNvSpPr/>
          <p:nvPr/>
        </p:nvSpPr>
        <p:spPr>
          <a:xfrm>
            <a:off x="8257032" y="3493008"/>
            <a:ext cx="3282696" cy="566928"/>
          </a:xfrm>
          <a:prstGeom prst="rect">
            <a:avLst/>
          </a:prstGeom>
          <a:solidFill>
            <a:srgbClr val="F1F3F3"/>
          </a:solidFill>
          <a:ln/>
        </p:spPr>
        <p:txBody>
          <a:bodyPr/>
          <a:lstStyle/>
          <a:p>
            <a:endParaRPr lang="en-IN"/>
          </a:p>
        </p:txBody>
      </p:sp>
      <p:sp>
        <p:nvSpPr>
          <p:cNvPr id="42" name="Text 40"/>
          <p:cNvSpPr/>
          <p:nvPr/>
        </p:nvSpPr>
        <p:spPr>
          <a:xfrm>
            <a:off x="8366760" y="3493008"/>
            <a:ext cx="3063240" cy="566928"/>
          </a:xfrm>
          <a:prstGeom prst="rect">
            <a:avLst/>
          </a:prstGeom>
          <a:noFill/>
          <a:ln/>
        </p:spPr>
        <p:txBody>
          <a:bodyPr wrap="square" rtlCol="0" anchor="ctr"/>
          <a:lstStyle/>
          <a:p>
            <a:pPr marL="0" indent="0">
              <a:lnSpc>
                <a:spcPct val="110000"/>
              </a:lnSpc>
              <a:buNone/>
            </a:pPr>
            <a:r>
              <a:rPr lang="en-US" sz="950" b="1" dirty="0">
                <a:solidFill>
                  <a:srgbClr val="14232B"/>
                </a:solidFill>
                <a:latin typeface="Calibri" pitchFamily="34" charset="0"/>
                <a:ea typeface="Calibri" pitchFamily="34" charset="-122"/>
                <a:cs typeface="Calibri" pitchFamily="34" charset="-120"/>
              </a:rPr>
              <a:t>Temporal escalation from voice contact to messaging-based negotiation on 21 Aug 2024</a:t>
            </a:r>
            <a:endParaRPr lang="en-US" sz="950" dirty="0"/>
          </a:p>
        </p:txBody>
      </p:sp>
      <p:sp>
        <p:nvSpPr>
          <p:cNvPr id="43" name="Text 41"/>
          <p:cNvSpPr/>
          <p:nvPr/>
        </p:nvSpPr>
        <p:spPr>
          <a:xfrm>
            <a:off x="8257032" y="4187952"/>
            <a:ext cx="3282696" cy="182880"/>
          </a:xfrm>
          <a:prstGeom prst="rect">
            <a:avLst/>
          </a:prstGeom>
          <a:noFill/>
          <a:ln/>
        </p:spPr>
        <p:txBody>
          <a:bodyPr wrap="square" rtlCol="0" anchor="ctr"/>
          <a:lstStyle/>
          <a:p>
            <a:pPr marL="0" indent="0">
              <a:buNone/>
            </a:pPr>
            <a:r>
              <a:rPr lang="en-US" sz="800" b="1" kern="0" spc="100" dirty="0">
                <a:solidFill>
                  <a:srgbClr val="A9843C"/>
                </a:solidFill>
                <a:latin typeface="Calibri" pitchFamily="34" charset="0"/>
                <a:ea typeface="Calibri" pitchFamily="34" charset="-122"/>
                <a:cs typeface="Calibri" pitchFamily="34" charset="-120"/>
              </a:rPr>
              <a:t>SIGNIFICANCE</a:t>
            </a:r>
            <a:endParaRPr lang="en-US" sz="800" dirty="0"/>
          </a:p>
        </p:txBody>
      </p:sp>
      <p:sp>
        <p:nvSpPr>
          <p:cNvPr id="44" name="Text 42"/>
          <p:cNvSpPr/>
          <p:nvPr/>
        </p:nvSpPr>
        <p:spPr>
          <a:xfrm>
            <a:off x="8257032" y="4370832"/>
            <a:ext cx="3282696" cy="731520"/>
          </a:xfrm>
          <a:prstGeom prst="rect">
            <a:avLst/>
          </a:prstGeom>
          <a:noFill/>
          <a:ln/>
        </p:spPr>
        <p:txBody>
          <a:bodyPr wrap="square" rtlCol="0" anchor="t"/>
          <a:lstStyle/>
          <a:p>
            <a:pPr marL="0" indent="0">
              <a:lnSpc>
                <a:spcPct val="112000"/>
              </a:lnSpc>
              <a:buNone/>
            </a:pPr>
            <a:r>
              <a:rPr lang="en-US" sz="950" dirty="0">
                <a:solidFill>
                  <a:srgbClr val="14232B"/>
                </a:solidFill>
                <a:latin typeface="Calibri" pitchFamily="34" charset="0"/>
                <a:ea typeface="Calibri" pitchFamily="34" charset="-122"/>
                <a:cs typeface="Calibri" pitchFamily="34" charset="-120"/>
              </a:rPr>
              <a:t>Consistent with a preparatory contact phase preceding the written offer</a:t>
            </a:r>
            <a:endParaRPr lang="en-US" sz="950" dirty="0"/>
          </a:p>
        </p:txBody>
      </p:sp>
      <p:sp>
        <p:nvSpPr>
          <p:cNvPr id="45" name="Text 43"/>
          <p:cNvSpPr/>
          <p:nvPr/>
        </p:nvSpPr>
        <p:spPr>
          <a:xfrm>
            <a:off x="8257032" y="5102352"/>
            <a:ext cx="3282696" cy="182880"/>
          </a:xfrm>
          <a:prstGeom prst="rect">
            <a:avLst/>
          </a:prstGeom>
          <a:noFill/>
          <a:ln/>
        </p:spPr>
        <p:txBody>
          <a:bodyPr wrap="square" rtlCol="0" anchor="ctr"/>
          <a:lstStyle/>
          <a:p>
            <a:pPr marL="0" indent="0">
              <a:buNone/>
            </a:pPr>
            <a:r>
              <a:rPr lang="en-US" sz="800" b="1" kern="0" spc="100" dirty="0">
                <a:solidFill>
                  <a:srgbClr val="8B3A3A"/>
                </a:solidFill>
                <a:latin typeface="Calibri" pitchFamily="34" charset="0"/>
                <a:ea typeface="Calibri" pitchFamily="34" charset="-122"/>
                <a:cs typeface="Calibri" pitchFamily="34" charset="-120"/>
              </a:rPr>
              <a:t>LIMITATION</a:t>
            </a:r>
            <a:endParaRPr lang="en-US" sz="800" dirty="0"/>
          </a:p>
        </p:txBody>
      </p:sp>
      <p:sp>
        <p:nvSpPr>
          <p:cNvPr id="46" name="Text 44"/>
          <p:cNvSpPr/>
          <p:nvPr/>
        </p:nvSpPr>
        <p:spPr>
          <a:xfrm>
            <a:off x="8257032" y="5285232"/>
            <a:ext cx="3282696" cy="594360"/>
          </a:xfrm>
          <a:prstGeom prst="rect">
            <a:avLst/>
          </a:prstGeom>
          <a:noFill/>
          <a:ln/>
        </p:spPr>
        <p:txBody>
          <a:bodyPr wrap="square" rtlCol="0" anchor="t"/>
          <a:lstStyle/>
          <a:p>
            <a:pPr marL="0" indent="0">
              <a:lnSpc>
                <a:spcPct val="110000"/>
              </a:lnSpc>
              <a:buNone/>
            </a:pPr>
            <a:r>
              <a:rPr lang="en-US" sz="900" i="1" dirty="0">
                <a:solidFill>
                  <a:srgbClr val="45606B"/>
                </a:solidFill>
                <a:latin typeface="Calibri" pitchFamily="34" charset="0"/>
                <a:ea typeface="Calibri" pitchFamily="34" charset="-122"/>
                <a:cs typeface="Calibri" pitchFamily="34" charset="-120"/>
              </a:rPr>
              <a:t>The examined dataset does not establish the content of the voice calls; the correlation is timing-based only.</a:t>
            </a:r>
            <a:endParaRPr lang="en-US" sz="900" dirty="0"/>
          </a:p>
        </p:txBody>
      </p:sp>
      <p:sp>
        <p:nvSpPr>
          <p:cNvPr id="47" name="Text 45"/>
          <p:cNvSpPr/>
          <p:nvPr/>
        </p:nvSpPr>
        <p:spPr>
          <a:xfrm>
            <a:off x="8257032" y="5916168"/>
            <a:ext cx="3282696" cy="201168"/>
          </a:xfrm>
          <a:prstGeom prst="rect">
            <a:avLst/>
          </a:prstGeom>
          <a:noFill/>
          <a:ln/>
        </p:spPr>
        <p:txBody>
          <a:bodyPr wrap="square" rtlCol="0" anchor="ctr"/>
          <a:lstStyle/>
          <a:p>
            <a:pPr marL="0" indent="0">
              <a:buNone/>
            </a:pPr>
            <a:r>
              <a:rPr lang="en-US" sz="800" b="1" dirty="0">
                <a:solidFill>
                  <a:srgbClr val="A9843C"/>
                </a:solidFill>
                <a:latin typeface="Calibri" pitchFamily="34" charset="0"/>
                <a:ea typeface="Calibri" pitchFamily="34" charset="-122"/>
                <a:cs typeface="Calibri" pitchFamily="34" charset="-120"/>
              </a:rPr>
              <a:t>Source screenshot: Slide 9</a:t>
            </a:r>
            <a:endParaRPr lang="en-US" sz="800" dirty="0"/>
          </a:p>
        </p:txBody>
      </p:sp>
      <p:sp>
        <p:nvSpPr>
          <p:cNvPr id="48" name="Text 46"/>
          <p:cNvSpPr/>
          <p:nvPr/>
        </p:nvSpPr>
        <p:spPr>
          <a:xfrm>
            <a:off x="457200" y="6547104"/>
            <a:ext cx="4572000" cy="237744"/>
          </a:xfrm>
          <a:prstGeom prst="rect">
            <a:avLst/>
          </a:prstGeom>
          <a:noFill/>
          <a:ln/>
        </p:spPr>
        <p:txBody>
          <a:bodyPr wrap="square" rtlCol="0" anchor="ctr"/>
          <a:lstStyle/>
          <a:p>
            <a:pPr marL="0" indent="0">
              <a:buNone/>
            </a:pPr>
            <a:r>
              <a:rPr lang="en-US" sz="800" dirty="0">
                <a:solidFill>
                  <a:srgbClr val="8A9AA1"/>
                </a:solidFill>
                <a:latin typeface="Calibri" pitchFamily="34" charset="0"/>
                <a:ea typeface="Calibri" pitchFamily="34" charset="-122"/>
                <a:cs typeface="Calibri" pitchFamily="34" charset="-120"/>
              </a:rPr>
              <a:t>ACCA7031 · Digital Forensics Analysis</a:t>
            </a:r>
            <a:endParaRPr lang="en-US" sz="800" dirty="0"/>
          </a:p>
        </p:txBody>
      </p:sp>
      <p:sp>
        <p:nvSpPr>
          <p:cNvPr id="49" name="Text 47"/>
          <p:cNvSpPr/>
          <p:nvPr/>
        </p:nvSpPr>
        <p:spPr>
          <a:xfrm>
            <a:off x="4114800" y="6547104"/>
            <a:ext cx="3959352" cy="237744"/>
          </a:xfrm>
          <a:prstGeom prst="rect">
            <a:avLst/>
          </a:prstGeom>
          <a:noFill/>
          <a:ln/>
        </p:spPr>
        <p:txBody>
          <a:bodyPr wrap="square" rtlCol="0" anchor="ctr"/>
          <a:lstStyle/>
          <a:p>
            <a:pPr marL="0" indent="0" algn="ctr">
              <a:buNone/>
            </a:pPr>
            <a:r>
              <a:rPr lang="en-US" sz="800" dirty="0">
                <a:solidFill>
                  <a:srgbClr val="8A9AA1"/>
                </a:solidFill>
                <a:latin typeface="Calibri" pitchFamily="34" charset="0"/>
                <a:ea typeface="Calibri" pitchFamily="34" charset="-122"/>
                <a:cs typeface="Calibri" pitchFamily="34" charset="-120"/>
              </a:rPr>
              <a:t>Correlation &amp; Critical Analysis</a:t>
            </a:r>
            <a:endParaRPr lang="en-US" sz="800" dirty="0"/>
          </a:p>
        </p:txBody>
      </p:sp>
      <p:sp>
        <p:nvSpPr>
          <p:cNvPr id="50" name="Text 48"/>
          <p:cNvSpPr/>
          <p:nvPr/>
        </p:nvSpPr>
        <p:spPr>
          <a:xfrm>
            <a:off x="11338560" y="6547104"/>
            <a:ext cx="457200" cy="237744"/>
          </a:xfrm>
          <a:prstGeom prst="rect">
            <a:avLst/>
          </a:prstGeom>
          <a:noFill/>
          <a:ln/>
        </p:spPr>
        <p:txBody>
          <a:bodyPr wrap="square" rtlCol="0" anchor="ctr"/>
          <a:lstStyle/>
          <a:p>
            <a:pPr marL="0" indent="0" algn="r">
              <a:buNone/>
            </a:pPr>
            <a:r>
              <a:rPr lang="en-US" sz="800" b="1" dirty="0">
                <a:solidFill>
                  <a:srgbClr val="A9843C"/>
                </a:solidFill>
                <a:latin typeface="Calibri" pitchFamily="34" charset="0"/>
                <a:ea typeface="Calibri" pitchFamily="34" charset="-122"/>
                <a:cs typeface="Calibri" pitchFamily="34" charset="-120"/>
              </a:rPr>
              <a:t>11</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966960" y="137160"/>
            <a:ext cx="2103120" cy="1051560"/>
          </a:xfrm>
          <a:prstGeom prst="rect">
            <a:avLst/>
          </a:prstGeom>
          <a:noFill/>
          <a:ln/>
        </p:spPr>
        <p:txBody>
          <a:bodyPr wrap="square" rtlCol="0" anchor="ctr"/>
          <a:lstStyle/>
          <a:p>
            <a:pPr marL="0" indent="0" algn="r">
              <a:buNone/>
            </a:pPr>
            <a:r>
              <a:rPr lang="en-US" sz="7600" b="1" dirty="0">
                <a:solidFill>
                  <a:srgbClr val="ECEDEC"/>
                </a:solidFill>
                <a:latin typeface="Cambria" pitchFamily="34" charset="0"/>
                <a:ea typeface="Cambria" pitchFamily="34" charset="-122"/>
                <a:cs typeface="Cambria" pitchFamily="34" charset="-120"/>
              </a:rPr>
              <a:t>12</a:t>
            </a:r>
            <a:endParaRPr lang="en-US" sz="7600" dirty="0"/>
          </a:p>
        </p:txBody>
      </p:sp>
      <p:sp>
        <p:nvSpPr>
          <p:cNvPr id="3" name="Shape 1"/>
          <p:cNvSpPr/>
          <p:nvPr/>
        </p:nvSpPr>
        <p:spPr>
          <a:xfrm>
            <a:off x="502920" y="384048"/>
            <a:ext cx="2651760" cy="292608"/>
          </a:xfrm>
          <a:prstGeom prst="rect">
            <a:avLst/>
          </a:prstGeom>
          <a:solidFill>
            <a:srgbClr val="F1F3F3"/>
          </a:solidFill>
          <a:ln w="9525">
            <a:solidFill>
              <a:srgbClr val="A9843C"/>
            </a:solidFill>
            <a:prstDash val="solid"/>
          </a:ln>
        </p:spPr>
        <p:txBody>
          <a:bodyPr/>
          <a:lstStyle/>
          <a:p>
            <a:endParaRPr lang="en-IN"/>
          </a:p>
        </p:txBody>
      </p:sp>
      <p:sp>
        <p:nvSpPr>
          <p:cNvPr id="4" name="Text 2"/>
          <p:cNvSpPr/>
          <p:nvPr/>
        </p:nvSpPr>
        <p:spPr>
          <a:xfrm>
            <a:off x="502920" y="384048"/>
            <a:ext cx="2651760" cy="292608"/>
          </a:xfrm>
          <a:prstGeom prst="rect">
            <a:avLst/>
          </a:prstGeom>
          <a:noFill/>
          <a:ln/>
        </p:spPr>
        <p:txBody>
          <a:bodyPr wrap="square" rtlCol="0" anchor="ctr"/>
          <a:lstStyle/>
          <a:p>
            <a:pPr marL="0" indent="0" algn="ctr">
              <a:buNone/>
            </a:pPr>
            <a:r>
              <a:rPr lang="en-US" sz="950" b="1" kern="0" spc="120" dirty="0">
                <a:solidFill>
                  <a:srgbClr val="A9843C"/>
                </a:solidFill>
                <a:latin typeface="Calibri" pitchFamily="34" charset="0"/>
                <a:ea typeface="Calibri" pitchFamily="34" charset="-122"/>
                <a:cs typeface="Calibri" pitchFamily="34" charset="-120"/>
              </a:rPr>
              <a:t>ATTRIBUTION ASSESSMENT</a:t>
            </a:r>
            <a:endParaRPr lang="en-US" sz="950" dirty="0"/>
          </a:p>
        </p:txBody>
      </p:sp>
      <p:sp>
        <p:nvSpPr>
          <p:cNvPr id="5" name="Text 3"/>
          <p:cNvSpPr/>
          <p:nvPr/>
        </p:nvSpPr>
        <p:spPr>
          <a:xfrm>
            <a:off x="502920" y="786384"/>
            <a:ext cx="9052560" cy="548640"/>
          </a:xfrm>
          <a:prstGeom prst="rect">
            <a:avLst/>
          </a:prstGeom>
          <a:noFill/>
          <a:ln/>
        </p:spPr>
        <p:txBody>
          <a:bodyPr wrap="square" rtlCol="0" anchor="ctr"/>
          <a:lstStyle/>
          <a:p>
            <a:pPr marL="0" indent="0">
              <a:buNone/>
            </a:pPr>
            <a:r>
              <a:rPr lang="en-US" sz="2500" b="1" dirty="0">
                <a:solidFill>
                  <a:srgbClr val="14232B"/>
                </a:solidFill>
                <a:latin typeface="Cambria" pitchFamily="34" charset="0"/>
                <a:ea typeface="Cambria" pitchFamily="34" charset="-122"/>
                <a:cs typeface="Cambria" pitchFamily="34" charset="-120"/>
              </a:rPr>
              <a:t>Device Attribution and Role Assessment</a:t>
            </a:r>
            <a:endParaRPr lang="en-US" sz="2500" dirty="0"/>
          </a:p>
        </p:txBody>
      </p:sp>
      <p:sp>
        <p:nvSpPr>
          <p:cNvPr id="6" name="Shape 4"/>
          <p:cNvSpPr/>
          <p:nvPr/>
        </p:nvSpPr>
        <p:spPr>
          <a:xfrm>
            <a:off x="502920" y="1463040"/>
            <a:ext cx="1463040" cy="1133856"/>
          </a:xfrm>
          <a:prstGeom prst="rect">
            <a:avLst/>
          </a:prstGeom>
          <a:solidFill>
            <a:srgbClr val="14232B"/>
          </a:solidFill>
          <a:ln/>
        </p:spPr>
        <p:txBody>
          <a:bodyPr/>
          <a:lstStyle/>
          <a:p>
            <a:endParaRPr lang="en-IN"/>
          </a:p>
        </p:txBody>
      </p:sp>
      <p:sp>
        <p:nvSpPr>
          <p:cNvPr id="7" name="Text 5"/>
          <p:cNvSpPr/>
          <p:nvPr/>
        </p:nvSpPr>
        <p:spPr>
          <a:xfrm>
            <a:off x="502920" y="1609344"/>
            <a:ext cx="1463040" cy="274320"/>
          </a:xfrm>
          <a:prstGeom prst="rect">
            <a:avLst/>
          </a:prstGeom>
          <a:noFill/>
          <a:ln/>
        </p:spPr>
        <p:txBody>
          <a:bodyPr wrap="square"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EX-01</a:t>
            </a:r>
            <a:endParaRPr lang="en-US" sz="1200" dirty="0"/>
          </a:p>
        </p:txBody>
      </p:sp>
      <p:sp>
        <p:nvSpPr>
          <p:cNvPr id="8" name="Text 6"/>
          <p:cNvSpPr/>
          <p:nvPr/>
        </p:nvSpPr>
        <p:spPr>
          <a:xfrm>
            <a:off x="594360" y="1938528"/>
            <a:ext cx="1280160" cy="548640"/>
          </a:xfrm>
          <a:prstGeom prst="rect">
            <a:avLst/>
          </a:prstGeom>
          <a:noFill/>
          <a:ln/>
        </p:spPr>
        <p:txBody>
          <a:bodyPr wrap="square" rtlCol="0" anchor="t"/>
          <a:lstStyle/>
          <a:p>
            <a:pPr marL="0" indent="0" algn="ctr">
              <a:buNone/>
            </a:pPr>
            <a:r>
              <a:rPr lang="en-US" sz="950" dirty="0">
                <a:solidFill>
                  <a:srgbClr val="C7D0D3"/>
                </a:solidFill>
                <a:latin typeface="Calibri" pitchFamily="34" charset="0"/>
                <a:ea typeface="Calibri" pitchFamily="34" charset="-122"/>
                <a:cs typeface="Calibri" pitchFamily="34" charset="-120"/>
              </a:rPr>
              <a:t>Huawei POT-LX1</a:t>
            </a:r>
            <a:endParaRPr lang="en-US" sz="950" dirty="0"/>
          </a:p>
        </p:txBody>
      </p:sp>
      <p:sp>
        <p:nvSpPr>
          <p:cNvPr id="9" name="Shape 7"/>
          <p:cNvSpPr/>
          <p:nvPr/>
        </p:nvSpPr>
        <p:spPr>
          <a:xfrm>
            <a:off x="2029968" y="1463040"/>
            <a:ext cx="2148840" cy="1133856"/>
          </a:xfrm>
          <a:prstGeom prst="rect">
            <a:avLst/>
          </a:prstGeom>
          <a:solidFill>
            <a:srgbClr val="F1F3F3"/>
          </a:solidFill>
          <a:ln/>
        </p:spPr>
        <p:txBody>
          <a:bodyPr/>
          <a:lstStyle/>
          <a:p>
            <a:endParaRPr lang="en-IN"/>
          </a:p>
        </p:txBody>
      </p:sp>
      <p:sp>
        <p:nvSpPr>
          <p:cNvPr id="10" name="Text 8"/>
          <p:cNvSpPr/>
          <p:nvPr/>
        </p:nvSpPr>
        <p:spPr>
          <a:xfrm>
            <a:off x="2148840" y="1554480"/>
            <a:ext cx="1920240" cy="182880"/>
          </a:xfrm>
          <a:prstGeom prst="rect">
            <a:avLst/>
          </a:prstGeom>
          <a:noFill/>
          <a:ln/>
        </p:spPr>
        <p:txBody>
          <a:bodyPr wrap="square" rtlCol="0" anchor="ctr"/>
          <a:lstStyle/>
          <a:p>
            <a:pPr marL="0" indent="0">
              <a:buNone/>
            </a:pPr>
            <a:r>
              <a:rPr lang="en-US" sz="750" b="1" kern="0" spc="50" dirty="0">
                <a:solidFill>
                  <a:srgbClr val="A9843C"/>
                </a:solidFill>
                <a:latin typeface="Calibri" pitchFamily="34" charset="0"/>
                <a:ea typeface="Calibri" pitchFamily="34" charset="-122"/>
                <a:cs typeface="Calibri" pitchFamily="34" charset="-120"/>
              </a:rPr>
              <a:t>EVIDENCE INDICATES</a:t>
            </a:r>
            <a:endParaRPr lang="en-US" sz="750" dirty="0"/>
          </a:p>
        </p:txBody>
      </p:sp>
      <p:sp>
        <p:nvSpPr>
          <p:cNvPr id="11" name="Text 9"/>
          <p:cNvSpPr/>
          <p:nvPr/>
        </p:nvSpPr>
        <p:spPr>
          <a:xfrm>
            <a:off x="2148840" y="1755648"/>
            <a:ext cx="1920240" cy="457200"/>
          </a:xfrm>
          <a:prstGeom prst="rect">
            <a:avLst/>
          </a:prstGeom>
          <a:noFill/>
          <a:ln/>
        </p:spPr>
        <p:txBody>
          <a:bodyPr wrap="square" rtlCol="0" anchor="t"/>
          <a:lstStyle/>
          <a:p>
            <a:pPr marL="0" indent="0">
              <a:buNone/>
            </a:pPr>
            <a:r>
              <a:rPr lang="en-US" sz="1050" b="1" dirty="0">
                <a:solidFill>
                  <a:srgbClr val="14232B"/>
                </a:solidFill>
                <a:latin typeface="Calibri" pitchFamily="34" charset="0"/>
                <a:ea typeface="Calibri" pitchFamily="34" charset="-122"/>
                <a:cs typeface="Calibri" pitchFamily="34" charset="-120"/>
              </a:rPr>
              <a:t>Peter Dover</a:t>
            </a:r>
            <a:endParaRPr lang="en-US" sz="1050" dirty="0"/>
          </a:p>
        </p:txBody>
      </p:sp>
      <p:sp>
        <p:nvSpPr>
          <p:cNvPr id="12" name="Text 10"/>
          <p:cNvSpPr/>
          <p:nvPr/>
        </p:nvSpPr>
        <p:spPr>
          <a:xfrm>
            <a:off x="2148840" y="2276856"/>
            <a:ext cx="1920240" cy="256032"/>
          </a:xfrm>
          <a:prstGeom prst="rect">
            <a:avLst/>
          </a:prstGeom>
          <a:noFill/>
          <a:ln/>
        </p:spPr>
        <p:txBody>
          <a:bodyPr wrap="square" rtlCol="0" anchor="ctr"/>
          <a:lstStyle/>
          <a:p>
            <a:pPr marL="0" indent="0">
              <a:buNone/>
            </a:pPr>
            <a:r>
              <a:rPr lang="en-US" sz="800" b="1" dirty="0">
                <a:solidFill>
                  <a:srgbClr val="8B3A3A"/>
                </a:solidFill>
                <a:latin typeface="Calibri" pitchFamily="34" charset="0"/>
                <a:ea typeface="Calibri" pitchFamily="34" charset="-122"/>
                <a:cs typeface="Calibri" pitchFamily="34" charset="-120"/>
              </a:rPr>
              <a:t>PERPETRATOR (SUSPECTED)</a:t>
            </a:r>
            <a:endParaRPr lang="en-US" sz="800" dirty="0"/>
          </a:p>
        </p:txBody>
      </p:sp>
      <p:sp>
        <p:nvSpPr>
          <p:cNvPr id="13" name="Shape 11"/>
          <p:cNvSpPr/>
          <p:nvPr/>
        </p:nvSpPr>
        <p:spPr>
          <a:xfrm>
            <a:off x="4315968" y="1463040"/>
            <a:ext cx="3931920" cy="1133856"/>
          </a:xfrm>
          <a:prstGeom prst="rect">
            <a:avLst/>
          </a:prstGeom>
          <a:ln w="12700">
            <a:solidFill>
              <a:srgbClr val="D8DEE1"/>
            </a:solidFill>
            <a:prstDash val="solid"/>
          </a:ln>
        </p:spPr>
        <p:txBody>
          <a:bodyPr/>
          <a:lstStyle/>
          <a:p>
            <a:endParaRPr lang="en-IN"/>
          </a:p>
        </p:txBody>
      </p:sp>
      <p:sp>
        <p:nvSpPr>
          <p:cNvPr id="14" name="Text 12"/>
          <p:cNvSpPr/>
          <p:nvPr/>
        </p:nvSpPr>
        <p:spPr>
          <a:xfrm>
            <a:off x="4453128" y="1554480"/>
            <a:ext cx="3657600" cy="182880"/>
          </a:xfrm>
          <a:prstGeom prst="rect">
            <a:avLst/>
          </a:prstGeom>
          <a:noFill/>
          <a:ln/>
        </p:spPr>
        <p:txBody>
          <a:bodyPr wrap="square" rtlCol="0" anchor="ctr"/>
          <a:lstStyle/>
          <a:p>
            <a:pPr marL="0" indent="0">
              <a:buNone/>
            </a:pPr>
            <a:r>
              <a:rPr lang="en-US" sz="750" b="1" kern="0" spc="50" dirty="0">
                <a:solidFill>
                  <a:srgbClr val="A9843C"/>
                </a:solidFill>
                <a:latin typeface="Calibri" pitchFamily="34" charset="0"/>
                <a:ea typeface="Calibri" pitchFamily="34" charset="-122"/>
                <a:cs typeface="Calibri" pitchFamily="34" charset="-120"/>
              </a:rPr>
              <a:t>SUPPORTING EVIDENCE</a:t>
            </a:r>
            <a:endParaRPr lang="en-US" sz="750" dirty="0"/>
          </a:p>
        </p:txBody>
      </p:sp>
      <p:sp>
        <p:nvSpPr>
          <p:cNvPr id="15" name="Text 13"/>
          <p:cNvSpPr/>
          <p:nvPr/>
        </p:nvSpPr>
        <p:spPr>
          <a:xfrm>
            <a:off x="4453128" y="1755648"/>
            <a:ext cx="3657600" cy="777240"/>
          </a:xfrm>
          <a:prstGeom prst="rect">
            <a:avLst/>
          </a:prstGeom>
          <a:noFill/>
          <a:ln/>
        </p:spPr>
        <p:txBody>
          <a:bodyPr wrap="square" rtlCol="0" anchor="t"/>
          <a:lstStyle/>
          <a:p>
            <a:pPr marL="0" indent="0">
              <a:lnSpc>
                <a:spcPct val="113000"/>
              </a:lnSpc>
              <a:buNone/>
            </a:pPr>
            <a:r>
              <a:rPr lang="en-US" sz="950" dirty="0">
                <a:solidFill>
                  <a:srgbClr val="14232B"/>
                </a:solidFill>
                <a:latin typeface="Calibri" pitchFamily="34" charset="0"/>
                <a:ea typeface="Calibri" pitchFamily="34" charset="-122"/>
                <a:cs typeface="Calibri" pitchFamily="34" charset="-120"/>
              </a:rPr>
              <a:t>WhatsApp offer to sell product data; Facebook Messenger deal confirmation; independently addressed as “Emma” by counterpart</a:t>
            </a:r>
            <a:endParaRPr lang="en-US" sz="950" dirty="0"/>
          </a:p>
        </p:txBody>
      </p:sp>
      <p:sp>
        <p:nvSpPr>
          <p:cNvPr id="16" name="Shape 14"/>
          <p:cNvSpPr/>
          <p:nvPr/>
        </p:nvSpPr>
        <p:spPr>
          <a:xfrm>
            <a:off x="8366760" y="1463040"/>
            <a:ext cx="3337560" cy="1133856"/>
          </a:xfrm>
          <a:prstGeom prst="rect">
            <a:avLst/>
          </a:prstGeom>
          <a:ln w="12700">
            <a:solidFill>
              <a:srgbClr val="D8DEE1"/>
            </a:solidFill>
            <a:prstDash val="solid"/>
          </a:ln>
        </p:spPr>
        <p:txBody>
          <a:bodyPr/>
          <a:lstStyle/>
          <a:p>
            <a:endParaRPr lang="en-IN"/>
          </a:p>
        </p:txBody>
      </p:sp>
      <p:sp>
        <p:nvSpPr>
          <p:cNvPr id="17" name="Text 15"/>
          <p:cNvSpPr/>
          <p:nvPr/>
        </p:nvSpPr>
        <p:spPr>
          <a:xfrm>
            <a:off x="8503920" y="1554480"/>
            <a:ext cx="3063240" cy="182880"/>
          </a:xfrm>
          <a:prstGeom prst="rect">
            <a:avLst/>
          </a:prstGeom>
          <a:noFill/>
          <a:ln/>
        </p:spPr>
        <p:txBody>
          <a:bodyPr wrap="square" rtlCol="0" anchor="ctr"/>
          <a:lstStyle/>
          <a:p>
            <a:pPr marL="0" indent="0">
              <a:buNone/>
            </a:pPr>
            <a:r>
              <a:rPr lang="en-US" sz="750" b="1" kern="0" spc="50" dirty="0">
                <a:solidFill>
                  <a:srgbClr val="8B3A3A"/>
                </a:solidFill>
                <a:latin typeface="Calibri" pitchFamily="34" charset="0"/>
                <a:ea typeface="Calibri" pitchFamily="34" charset="-122"/>
                <a:cs typeface="Calibri" pitchFamily="34" charset="-120"/>
              </a:rPr>
              <a:t>LIMITATION</a:t>
            </a:r>
            <a:endParaRPr lang="en-US" sz="750" dirty="0"/>
          </a:p>
        </p:txBody>
      </p:sp>
      <p:sp>
        <p:nvSpPr>
          <p:cNvPr id="18" name="Text 16"/>
          <p:cNvSpPr/>
          <p:nvPr/>
        </p:nvSpPr>
        <p:spPr>
          <a:xfrm>
            <a:off x="8503920" y="1755648"/>
            <a:ext cx="3063240" cy="777240"/>
          </a:xfrm>
          <a:prstGeom prst="rect">
            <a:avLst/>
          </a:prstGeom>
          <a:noFill/>
          <a:ln/>
        </p:spPr>
        <p:txBody>
          <a:bodyPr wrap="square" rtlCol="0" anchor="t"/>
          <a:lstStyle/>
          <a:p>
            <a:pPr marL="0" indent="0">
              <a:lnSpc>
                <a:spcPct val="110000"/>
              </a:lnSpc>
              <a:buNone/>
            </a:pPr>
            <a:r>
              <a:rPr lang="en-US" sz="900" i="1" dirty="0">
                <a:solidFill>
                  <a:srgbClr val="45606B"/>
                </a:solidFill>
                <a:latin typeface="Calibri" pitchFamily="34" charset="0"/>
                <a:ea typeface="Calibri" pitchFamily="34" charset="-122"/>
                <a:cs typeface="Calibri" pitchFamily="34" charset="-120"/>
              </a:rPr>
              <a:t>Identity link relies on conversational address plus device registration, not a device-side profile name</a:t>
            </a:r>
            <a:endParaRPr lang="en-US" sz="900" dirty="0"/>
          </a:p>
        </p:txBody>
      </p:sp>
      <p:sp>
        <p:nvSpPr>
          <p:cNvPr id="19" name="Shape 17"/>
          <p:cNvSpPr/>
          <p:nvPr/>
        </p:nvSpPr>
        <p:spPr>
          <a:xfrm>
            <a:off x="502920" y="2670048"/>
            <a:ext cx="1463040" cy="1133856"/>
          </a:xfrm>
          <a:prstGeom prst="rect">
            <a:avLst/>
          </a:prstGeom>
          <a:solidFill>
            <a:srgbClr val="14232B"/>
          </a:solidFill>
          <a:ln/>
        </p:spPr>
        <p:txBody>
          <a:bodyPr/>
          <a:lstStyle/>
          <a:p>
            <a:endParaRPr lang="en-IN"/>
          </a:p>
        </p:txBody>
      </p:sp>
      <p:sp>
        <p:nvSpPr>
          <p:cNvPr id="20" name="Text 18"/>
          <p:cNvSpPr/>
          <p:nvPr/>
        </p:nvSpPr>
        <p:spPr>
          <a:xfrm>
            <a:off x="502920" y="2816352"/>
            <a:ext cx="1463040" cy="274320"/>
          </a:xfrm>
          <a:prstGeom prst="rect">
            <a:avLst/>
          </a:prstGeom>
          <a:noFill/>
          <a:ln/>
        </p:spPr>
        <p:txBody>
          <a:bodyPr wrap="square"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EX-03</a:t>
            </a:r>
            <a:endParaRPr lang="en-US" sz="1200" dirty="0"/>
          </a:p>
        </p:txBody>
      </p:sp>
      <p:sp>
        <p:nvSpPr>
          <p:cNvPr id="21" name="Text 19"/>
          <p:cNvSpPr/>
          <p:nvPr/>
        </p:nvSpPr>
        <p:spPr>
          <a:xfrm>
            <a:off x="594360" y="3145536"/>
            <a:ext cx="1280160" cy="548640"/>
          </a:xfrm>
          <a:prstGeom prst="rect">
            <a:avLst/>
          </a:prstGeom>
          <a:noFill/>
          <a:ln/>
        </p:spPr>
        <p:txBody>
          <a:bodyPr wrap="square" rtlCol="0" anchor="t"/>
          <a:lstStyle/>
          <a:p>
            <a:pPr marL="0" indent="0" algn="ctr">
              <a:buNone/>
            </a:pPr>
            <a:r>
              <a:rPr lang="en-US" sz="950" dirty="0">
                <a:solidFill>
                  <a:srgbClr val="C7D0D3"/>
                </a:solidFill>
                <a:latin typeface="Calibri" pitchFamily="34" charset="0"/>
                <a:ea typeface="Calibri" pitchFamily="34" charset="-122"/>
                <a:cs typeface="Calibri" pitchFamily="34" charset="-120"/>
              </a:rPr>
              <a:t>Samsung SM-A137F</a:t>
            </a:r>
            <a:endParaRPr lang="en-US" sz="950" dirty="0"/>
          </a:p>
        </p:txBody>
      </p:sp>
      <p:sp>
        <p:nvSpPr>
          <p:cNvPr id="22" name="Shape 20"/>
          <p:cNvSpPr/>
          <p:nvPr/>
        </p:nvSpPr>
        <p:spPr>
          <a:xfrm>
            <a:off x="2029968" y="2670048"/>
            <a:ext cx="2148840" cy="1133856"/>
          </a:xfrm>
          <a:prstGeom prst="rect">
            <a:avLst/>
          </a:prstGeom>
          <a:solidFill>
            <a:srgbClr val="F1F3F3"/>
          </a:solidFill>
          <a:ln/>
        </p:spPr>
        <p:txBody>
          <a:bodyPr/>
          <a:lstStyle/>
          <a:p>
            <a:endParaRPr lang="en-IN"/>
          </a:p>
        </p:txBody>
      </p:sp>
      <p:sp>
        <p:nvSpPr>
          <p:cNvPr id="23" name="Text 21"/>
          <p:cNvSpPr/>
          <p:nvPr/>
        </p:nvSpPr>
        <p:spPr>
          <a:xfrm>
            <a:off x="2148840" y="2761488"/>
            <a:ext cx="1920240" cy="182880"/>
          </a:xfrm>
          <a:prstGeom prst="rect">
            <a:avLst/>
          </a:prstGeom>
          <a:noFill/>
          <a:ln/>
        </p:spPr>
        <p:txBody>
          <a:bodyPr wrap="square" rtlCol="0" anchor="ctr"/>
          <a:lstStyle/>
          <a:p>
            <a:pPr marL="0" indent="0">
              <a:buNone/>
            </a:pPr>
            <a:r>
              <a:rPr lang="en-US" sz="750" b="1" kern="0" spc="50" dirty="0">
                <a:solidFill>
                  <a:srgbClr val="A9843C"/>
                </a:solidFill>
                <a:latin typeface="Calibri" pitchFamily="34" charset="0"/>
                <a:ea typeface="Calibri" pitchFamily="34" charset="-122"/>
                <a:cs typeface="Calibri" pitchFamily="34" charset="-120"/>
              </a:rPr>
              <a:t>EVIDENCE INDICATES</a:t>
            </a:r>
            <a:endParaRPr lang="en-US" sz="750" dirty="0"/>
          </a:p>
        </p:txBody>
      </p:sp>
      <p:sp>
        <p:nvSpPr>
          <p:cNvPr id="24" name="Text 22"/>
          <p:cNvSpPr/>
          <p:nvPr/>
        </p:nvSpPr>
        <p:spPr>
          <a:xfrm>
            <a:off x="2148840" y="2962656"/>
            <a:ext cx="1920240" cy="457200"/>
          </a:xfrm>
          <a:prstGeom prst="rect">
            <a:avLst/>
          </a:prstGeom>
          <a:noFill/>
          <a:ln/>
        </p:spPr>
        <p:txBody>
          <a:bodyPr wrap="square" rtlCol="0" anchor="t"/>
          <a:lstStyle/>
          <a:p>
            <a:pPr marL="0" indent="0">
              <a:buNone/>
            </a:pPr>
            <a:r>
              <a:rPr lang="en-US" sz="1050" b="1" dirty="0">
                <a:solidFill>
                  <a:srgbClr val="14232B"/>
                </a:solidFill>
                <a:latin typeface="Calibri" pitchFamily="34" charset="0"/>
                <a:ea typeface="Calibri" pitchFamily="34" charset="-122"/>
                <a:cs typeface="Calibri" pitchFamily="34" charset="-120"/>
              </a:rPr>
              <a:t>Unidentified — number consistent with “Joe”</a:t>
            </a:r>
            <a:endParaRPr lang="en-US" sz="1050" dirty="0"/>
          </a:p>
        </p:txBody>
      </p:sp>
      <p:sp>
        <p:nvSpPr>
          <p:cNvPr id="25" name="Text 23"/>
          <p:cNvSpPr/>
          <p:nvPr/>
        </p:nvSpPr>
        <p:spPr>
          <a:xfrm>
            <a:off x="2148840" y="3483864"/>
            <a:ext cx="1920240" cy="256032"/>
          </a:xfrm>
          <a:prstGeom prst="rect">
            <a:avLst/>
          </a:prstGeom>
          <a:noFill/>
          <a:ln/>
        </p:spPr>
        <p:txBody>
          <a:bodyPr wrap="square" rtlCol="0" anchor="ctr"/>
          <a:lstStyle/>
          <a:p>
            <a:pPr marL="0" indent="0">
              <a:buNone/>
            </a:pPr>
            <a:r>
              <a:rPr lang="en-US" sz="800" b="1" dirty="0">
                <a:solidFill>
                  <a:srgbClr val="A9843C"/>
                </a:solidFill>
                <a:latin typeface="Calibri" pitchFamily="34" charset="0"/>
                <a:ea typeface="Calibri" pitchFamily="34" charset="-122"/>
                <a:cs typeface="Calibri" pitchFamily="34" charset="-120"/>
              </a:rPr>
              <a:t>INTERMEDIARY (SUSPECTED)</a:t>
            </a:r>
            <a:endParaRPr lang="en-US" sz="800" dirty="0"/>
          </a:p>
        </p:txBody>
      </p:sp>
      <p:sp>
        <p:nvSpPr>
          <p:cNvPr id="26" name="Shape 24"/>
          <p:cNvSpPr/>
          <p:nvPr/>
        </p:nvSpPr>
        <p:spPr>
          <a:xfrm>
            <a:off x="4315968" y="2670048"/>
            <a:ext cx="3931920" cy="1133856"/>
          </a:xfrm>
          <a:prstGeom prst="rect">
            <a:avLst/>
          </a:prstGeom>
          <a:ln w="12700">
            <a:solidFill>
              <a:srgbClr val="D8DEE1"/>
            </a:solidFill>
            <a:prstDash val="solid"/>
          </a:ln>
        </p:spPr>
        <p:txBody>
          <a:bodyPr/>
          <a:lstStyle/>
          <a:p>
            <a:endParaRPr lang="en-IN"/>
          </a:p>
        </p:txBody>
      </p:sp>
      <p:sp>
        <p:nvSpPr>
          <p:cNvPr id="27" name="Text 25"/>
          <p:cNvSpPr/>
          <p:nvPr/>
        </p:nvSpPr>
        <p:spPr>
          <a:xfrm>
            <a:off x="4453128" y="2761488"/>
            <a:ext cx="3657600" cy="182880"/>
          </a:xfrm>
          <a:prstGeom prst="rect">
            <a:avLst/>
          </a:prstGeom>
          <a:noFill/>
          <a:ln/>
        </p:spPr>
        <p:txBody>
          <a:bodyPr wrap="square" rtlCol="0" anchor="ctr"/>
          <a:lstStyle/>
          <a:p>
            <a:pPr marL="0" indent="0">
              <a:buNone/>
            </a:pPr>
            <a:r>
              <a:rPr lang="en-US" sz="750" b="1" kern="0" spc="50" dirty="0">
                <a:solidFill>
                  <a:srgbClr val="A9843C"/>
                </a:solidFill>
                <a:latin typeface="Calibri" pitchFamily="34" charset="0"/>
                <a:ea typeface="Calibri" pitchFamily="34" charset="-122"/>
                <a:cs typeface="Calibri" pitchFamily="34" charset="-120"/>
              </a:rPr>
              <a:t>SUPPORTING EVIDENCE</a:t>
            </a:r>
            <a:endParaRPr lang="en-US" sz="750" dirty="0"/>
          </a:p>
        </p:txBody>
      </p:sp>
      <p:sp>
        <p:nvSpPr>
          <p:cNvPr id="28" name="Text 26"/>
          <p:cNvSpPr/>
          <p:nvPr/>
        </p:nvSpPr>
        <p:spPr>
          <a:xfrm>
            <a:off x="4453128" y="2962656"/>
            <a:ext cx="3657600" cy="777240"/>
          </a:xfrm>
          <a:prstGeom prst="rect">
            <a:avLst/>
          </a:prstGeom>
          <a:noFill/>
          <a:ln/>
        </p:spPr>
        <p:txBody>
          <a:bodyPr wrap="square" rtlCol="0" anchor="t"/>
          <a:lstStyle/>
          <a:p>
            <a:pPr marL="0" indent="0">
              <a:lnSpc>
                <a:spcPct val="113000"/>
              </a:lnSpc>
              <a:buNone/>
            </a:pPr>
            <a:r>
              <a:rPr lang="en-US" sz="950" dirty="0">
                <a:solidFill>
                  <a:srgbClr val="14232B"/>
                </a:solidFill>
                <a:latin typeface="Calibri" pitchFamily="34" charset="0"/>
                <a:ea typeface="Calibri" pitchFamily="34" charset="-122"/>
                <a:cs typeface="Calibri" pitchFamily="34" charset="-120"/>
              </a:rPr>
              <a:t>SIM registration number matches the “Joe Marsh” contact saved on EX-01</a:t>
            </a:r>
            <a:endParaRPr lang="en-US" sz="950" dirty="0"/>
          </a:p>
        </p:txBody>
      </p:sp>
      <p:sp>
        <p:nvSpPr>
          <p:cNvPr id="29" name="Shape 27"/>
          <p:cNvSpPr/>
          <p:nvPr/>
        </p:nvSpPr>
        <p:spPr>
          <a:xfrm>
            <a:off x="8366760" y="2670048"/>
            <a:ext cx="3337560" cy="1133856"/>
          </a:xfrm>
          <a:prstGeom prst="rect">
            <a:avLst/>
          </a:prstGeom>
          <a:ln w="12700">
            <a:solidFill>
              <a:srgbClr val="D8DEE1"/>
            </a:solidFill>
            <a:prstDash val="solid"/>
          </a:ln>
        </p:spPr>
        <p:txBody>
          <a:bodyPr/>
          <a:lstStyle/>
          <a:p>
            <a:endParaRPr lang="en-IN"/>
          </a:p>
        </p:txBody>
      </p:sp>
      <p:sp>
        <p:nvSpPr>
          <p:cNvPr id="30" name="Text 28"/>
          <p:cNvSpPr/>
          <p:nvPr/>
        </p:nvSpPr>
        <p:spPr>
          <a:xfrm>
            <a:off x="8503920" y="2761488"/>
            <a:ext cx="3063240" cy="182880"/>
          </a:xfrm>
          <a:prstGeom prst="rect">
            <a:avLst/>
          </a:prstGeom>
          <a:noFill/>
          <a:ln/>
        </p:spPr>
        <p:txBody>
          <a:bodyPr wrap="square" rtlCol="0" anchor="ctr"/>
          <a:lstStyle/>
          <a:p>
            <a:pPr marL="0" indent="0">
              <a:buNone/>
            </a:pPr>
            <a:r>
              <a:rPr lang="en-US" sz="750" b="1" kern="0" spc="50" dirty="0">
                <a:solidFill>
                  <a:srgbClr val="8B3A3A"/>
                </a:solidFill>
                <a:latin typeface="Calibri" pitchFamily="34" charset="0"/>
                <a:ea typeface="Calibri" pitchFamily="34" charset="-122"/>
                <a:cs typeface="Calibri" pitchFamily="34" charset="-120"/>
              </a:rPr>
              <a:t>LIMITATION</a:t>
            </a:r>
            <a:endParaRPr lang="en-US" sz="750" dirty="0"/>
          </a:p>
        </p:txBody>
      </p:sp>
      <p:sp>
        <p:nvSpPr>
          <p:cNvPr id="31" name="Text 29"/>
          <p:cNvSpPr/>
          <p:nvPr/>
        </p:nvSpPr>
        <p:spPr>
          <a:xfrm>
            <a:off x="8503920" y="2962656"/>
            <a:ext cx="3063240" cy="777240"/>
          </a:xfrm>
          <a:prstGeom prst="rect">
            <a:avLst/>
          </a:prstGeom>
          <a:noFill/>
          <a:ln/>
        </p:spPr>
        <p:txBody>
          <a:bodyPr wrap="square" rtlCol="0" anchor="t"/>
          <a:lstStyle/>
          <a:p>
            <a:pPr marL="0" indent="0">
              <a:lnSpc>
                <a:spcPct val="110000"/>
              </a:lnSpc>
              <a:buNone/>
            </a:pPr>
            <a:r>
              <a:rPr lang="en-US" sz="900" i="1" dirty="0">
                <a:solidFill>
                  <a:srgbClr val="45606B"/>
                </a:solidFill>
                <a:latin typeface="Calibri" pitchFamily="34" charset="0"/>
                <a:ea typeface="Calibri" pitchFamily="34" charset="-122"/>
                <a:cs typeface="Calibri" pitchFamily="34" charset="-120"/>
              </a:rPr>
              <a:t>Matching number does not independently confirm who held the device</a:t>
            </a:r>
            <a:endParaRPr lang="en-US" sz="900" dirty="0"/>
          </a:p>
        </p:txBody>
      </p:sp>
      <p:sp>
        <p:nvSpPr>
          <p:cNvPr id="32" name="Shape 30"/>
          <p:cNvSpPr/>
          <p:nvPr/>
        </p:nvSpPr>
        <p:spPr>
          <a:xfrm>
            <a:off x="502920" y="3877056"/>
            <a:ext cx="1463040" cy="1133856"/>
          </a:xfrm>
          <a:prstGeom prst="rect">
            <a:avLst/>
          </a:prstGeom>
          <a:solidFill>
            <a:srgbClr val="14232B"/>
          </a:solidFill>
          <a:ln/>
        </p:spPr>
        <p:txBody>
          <a:bodyPr/>
          <a:lstStyle/>
          <a:p>
            <a:endParaRPr lang="en-IN"/>
          </a:p>
        </p:txBody>
      </p:sp>
      <p:sp>
        <p:nvSpPr>
          <p:cNvPr id="33" name="Text 31"/>
          <p:cNvSpPr/>
          <p:nvPr/>
        </p:nvSpPr>
        <p:spPr>
          <a:xfrm>
            <a:off x="502920" y="4023360"/>
            <a:ext cx="1463040" cy="274320"/>
          </a:xfrm>
          <a:prstGeom prst="rect">
            <a:avLst/>
          </a:prstGeom>
          <a:noFill/>
          <a:ln/>
        </p:spPr>
        <p:txBody>
          <a:bodyPr wrap="square"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EX-02</a:t>
            </a:r>
            <a:endParaRPr lang="en-US" sz="1200" dirty="0"/>
          </a:p>
        </p:txBody>
      </p:sp>
      <p:sp>
        <p:nvSpPr>
          <p:cNvPr id="34" name="Text 32"/>
          <p:cNvSpPr/>
          <p:nvPr/>
        </p:nvSpPr>
        <p:spPr>
          <a:xfrm>
            <a:off x="594360" y="4352544"/>
            <a:ext cx="1280160" cy="548640"/>
          </a:xfrm>
          <a:prstGeom prst="rect">
            <a:avLst/>
          </a:prstGeom>
          <a:noFill/>
          <a:ln/>
        </p:spPr>
        <p:txBody>
          <a:bodyPr wrap="square" rtlCol="0" anchor="t"/>
          <a:lstStyle/>
          <a:p>
            <a:pPr marL="0" indent="0" algn="ctr">
              <a:buNone/>
            </a:pPr>
            <a:r>
              <a:rPr lang="en-US" sz="950" dirty="0">
                <a:solidFill>
                  <a:srgbClr val="C7D0D3"/>
                </a:solidFill>
                <a:latin typeface="Calibri" pitchFamily="34" charset="0"/>
                <a:ea typeface="Calibri" pitchFamily="34" charset="-122"/>
                <a:cs typeface="Calibri" pitchFamily="34" charset="-120"/>
              </a:rPr>
              <a:t>Nokia C2 2nd Edition</a:t>
            </a:r>
            <a:endParaRPr lang="en-US" sz="950" dirty="0"/>
          </a:p>
        </p:txBody>
      </p:sp>
      <p:sp>
        <p:nvSpPr>
          <p:cNvPr id="35" name="Shape 33"/>
          <p:cNvSpPr/>
          <p:nvPr/>
        </p:nvSpPr>
        <p:spPr>
          <a:xfrm>
            <a:off x="2029968" y="3877056"/>
            <a:ext cx="2148840" cy="1133856"/>
          </a:xfrm>
          <a:prstGeom prst="rect">
            <a:avLst/>
          </a:prstGeom>
          <a:solidFill>
            <a:srgbClr val="F1F3F3"/>
          </a:solidFill>
          <a:ln/>
        </p:spPr>
        <p:txBody>
          <a:bodyPr/>
          <a:lstStyle/>
          <a:p>
            <a:endParaRPr lang="en-IN"/>
          </a:p>
        </p:txBody>
      </p:sp>
      <p:sp>
        <p:nvSpPr>
          <p:cNvPr id="36" name="Text 34"/>
          <p:cNvSpPr/>
          <p:nvPr/>
        </p:nvSpPr>
        <p:spPr>
          <a:xfrm>
            <a:off x="2148840" y="3968496"/>
            <a:ext cx="1920240" cy="182880"/>
          </a:xfrm>
          <a:prstGeom prst="rect">
            <a:avLst/>
          </a:prstGeom>
          <a:noFill/>
          <a:ln/>
        </p:spPr>
        <p:txBody>
          <a:bodyPr wrap="square" rtlCol="0" anchor="ctr"/>
          <a:lstStyle/>
          <a:p>
            <a:pPr marL="0" indent="0">
              <a:buNone/>
            </a:pPr>
            <a:r>
              <a:rPr lang="en-US" sz="750" b="1" kern="0" spc="50" dirty="0">
                <a:solidFill>
                  <a:srgbClr val="A9843C"/>
                </a:solidFill>
                <a:latin typeface="Calibri" pitchFamily="34" charset="0"/>
                <a:ea typeface="Calibri" pitchFamily="34" charset="-122"/>
                <a:cs typeface="Calibri" pitchFamily="34" charset="-120"/>
              </a:rPr>
              <a:t>EVIDENCE INDICATES</a:t>
            </a:r>
            <a:endParaRPr lang="en-US" sz="750" dirty="0"/>
          </a:p>
        </p:txBody>
      </p:sp>
      <p:sp>
        <p:nvSpPr>
          <p:cNvPr id="37" name="Text 35"/>
          <p:cNvSpPr/>
          <p:nvPr/>
        </p:nvSpPr>
        <p:spPr>
          <a:xfrm>
            <a:off x="2148840" y="4169664"/>
            <a:ext cx="1920240" cy="457200"/>
          </a:xfrm>
          <a:prstGeom prst="rect">
            <a:avLst/>
          </a:prstGeom>
          <a:noFill/>
          <a:ln/>
        </p:spPr>
        <p:txBody>
          <a:bodyPr wrap="square" rtlCol="0" anchor="t"/>
          <a:lstStyle/>
          <a:p>
            <a:pPr marL="0" indent="0">
              <a:buNone/>
            </a:pPr>
            <a:r>
              <a:rPr lang="en-US" sz="1050" b="1" dirty="0">
                <a:solidFill>
                  <a:srgbClr val="14232B"/>
                </a:solidFill>
                <a:latin typeface="Calibri" pitchFamily="34" charset="0"/>
                <a:ea typeface="Calibri" pitchFamily="34" charset="-122"/>
                <a:cs typeface="Calibri" pitchFamily="34" charset="-120"/>
              </a:rPr>
              <a:t>Google account “Norman”</a:t>
            </a:r>
            <a:endParaRPr lang="en-US" sz="1050" dirty="0"/>
          </a:p>
        </p:txBody>
      </p:sp>
      <p:sp>
        <p:nvSpPr>
          <p:cNvPr id="38" name="Text 36"/>
          <p:cNvSpPr/>
          <p:nvPr/>
        </p:nvSpPr>
        <p:spPr>
          <a:xfrm>
            <a:off x="2148840" y="4690872"/>
            <a:ext cx="1920240" cy="256032"/>
          </a:xfrm>
          <a:prstGeom prst="rect">
            <a:avLst/>
          </a:prstGeom>
          <a:noFill/>
          <a:ln/>
        </p:spPr>
        <p:txBody>
          <a:bodyPr wrap="square" rtlCol="0" anchor="ctr"/>
          <a:lstStyle/>
          <a:p>
            <a:pPr marL="0" indent="0">
              <a:buNone/>
            </a:pPr>
            <a:r>
              <a:rPr lang="en-US" sz="800" b="1" dirty="0">
                <a:solidFill>
                  <a:srgbClr val="A9843C"/>
                </a:solidFill>
                <a:latin typeface="Calibri" pitchFamily="34" charset="0"/>
                <a:ea typeface="Calibri" pitchFamily="34" charset="-122"/>
                <a:cs typeface="Calibri" pitchFamily="34" charset="-120"/>
              </a:rPr>
              <a:t>BUYER (SUSPECTED)</a:t>
            </a:r>
            <a:endParaRPr lang="en-US" sz="800" dirty="0"/>
          </a:p>
        </p:txBody>
      </p:sp>
      <p:sp>
        <p:nvSpPr>
          <p:cNvPr id="39" name="Shape 37"/>
          <p:cNvSpPr/>
          <p:nvPr/>
        </p:nvSpPr>
        <p:spPr>
          <a:xfrm>
            <a:off x="4315968" y="3877056"/>
            <a:ext cx="3931920" cy="1133856"/>
          </a:xfrm>
          <a:prstGeom prst="rect">
            <a:avLst/>
          </a:prstGeom>
          <a:ln w="12700">
            <a:solidFill>
              <a:srgbClr val="D8DEE1"/>
            </a:solidFill>
            <a:prstDash val="solid"/>
          </a:ln>
        </p:spPr>
        <p:txBody>
          <a:bodyPr/>
          <a:lstStyle/>
          <a:p>
            <a:endParaRPr lang="en-IN"/>
          </a:p>
        </p:txBody>
      </p:sp>
      <p:sp>
        <p:nvSpPr>
          <p:cNvPr id="40" name="Text 38"/>
          <p:cNvSpPr/>
          <p:nvPr/>
        </p:nvSpPr>
        <p:spPr>
          <a:xfrm>
            <a:off x="4453128" y="3968496"/>
            <a:ext cx="3657600" cy="182880"/>
          </a:xfrm>
          <a:prstGeom prst="rect">
            <a:avLst/>
          </a:prstGeom>
          <a:noFill/>
          <a:ln/>
        </p:spPr>
        <p:txBody>
          <a:bodyPr wrap="square" rtlCol="0" anchor="ctr"/>
          <a:lstStyle/>
          <a:p>
            <a:pPr marL="0" indent="0">
              <a:buNone/>
            </a:pPr>
            <a:r>
              <a:rPr lang="en-US" sz="750" b="1" kern="0" spc="50" dirty="0">
                <a:solidFill>
                  <a:srgbClr val="A9843C"/>
                </a:solidFill>
                <a:latin typeface="Calibri" pitchFamily="34" charset="0"/>
                <a:ea typeface="Calibri" pitchFamily="34" charset="-122"/>
                <a:cs typeface="Calibri" pitchFamily="34" charset="-120"/>
              </a:rPr>
              <a:t>SUPPORTING EVIDENCE</a:t>
            </a:r>
            <a:endParaRPr lang="en-US" sz="750" dirty="0"/>
          </a:p>
        </p:txBody>
      </p:sp>
      <p:sp>
        <p:nvSpPr>
          <p:cNvPr id="41" name="Text 39"/>
          <p:cNvSpPr/>
          <p:nvPr/>
        </p:nvSpPr>
        <p:spPr>
          <a:xfrm>
            <a:off x="4453128" y="4169664"/>
            <a:ext cx="3657600" cy="777240"/>
          </a:xfrm>
          <a:prstGeom prst="rect">
            <a:avLst/>
          </a:prstGeom>
          <a:noFill/>
          <a:ln/>
        </p:spPr>
        <p:txBody>
          <a:bodyPr wrap="square" rtlCol="0" anchor="t"/>
          <a:lstStyle/>
          <a:p>
            <a:pPr marL="0" indent="0">
              <a:lnSpc>
                <a:spcPct val="113000"/>
              </a:lnSpc>
              <a:buNone/>
            </a:pPr>
            <a:r>
              <a:rPr lang="en-US" sz="950" dirty="0">
                <a:solidFill>
                  <a:srgbClr val="14232B"/>
                </a:solidFill>
                <a:latin typeface="Calibri" pitchFamily="34" charset="0"/>
                <a:ea typeface="Calibri" pitchFamily="34" charset="-122"/>
                <a:cs typeface="Calibri" pitchFamily="34" charset="-120"/>
              </a:rPr>
              <a:t>Device-registered account name consistent with the “Norman” role in the case brief</a:t>
            </a:r>
            <a:endParaRPr lang="en-US" sz="950" dirty="0"/>
          </a:p>
        </p:txBody>
      </p:sp>
      <p:sp>
        <p:nvSpPr>
          <p:cNvPr id="42" name="Shape 40"/>
          <p:cNvSpPr/>
          <p:nvPr/>
        </p:nvSpPr>
        <p:spPr>
          <a:xfrm>
            <a:off x="8366760" y="3877056"/>
            <a:ext cx="3337560" cy="1133856"/>
          </a:xfrm>
          <a:prstGeom prst="rect">
            <a:avLst/>
          </a:prstGeom>
          <a:ln w="12700">
            <a:solidFill>
              <a:srgbClr val="D8DEE1"/>
            </a:solidFill>
            <a:prstDash val="solid"/>
          </a:ln>
        </p:spPr>
        <p:txBody>
          <a:bodyPr/>
          <a:lstStyle/>
          <a:p>
            <a:endParaRPr lang="en-IN"/>
          </a:p>
        </p:txBody>
      </p:sp>
      <p:sp>
        <p:nvSpPr>
          <p:cNvPr id="43" name="Text 41"/>
          <p:cNvSpPr/>
          <p:nvPr/>
        </p:nvSpPr>
        <p:spPr>
          <a:xfrm>
            <a:off x="8503920" y="3968496"/>
            <a:ext cx="3063240" cy="182880"/>
          </a:xfrm>
          <a:prstGeom prst="rect">
            <a:avLst/>
          </a:prstGeom>
          <a:noFill/>
          <a:ln/>
        </p:spPr>
        <p:txBody>
          <a:bodyPr wrap="square" rtlCol="0" anchor="ctr"/>
          <a:lstStyle/>
          <a:p>
            <a:pPr marL="0" indent="0">
              <a:buNone/>
            </a:pPr>
            <a:r>
              <a:rPr lang="en-US" sz="750" b="1" kern="0" spc="50" dirty="0">
                <a:solidFill>
                  <a:srgbClr val="8B3A3A"/>
                </a:solidFill>
                <a:latin typeface="Calibri" pitchFamily="34" charset="0"/>
                <a:ea typeface="Calibri" pitchFamily="34" charset="-122"/>
                <a:cs typeface="Calibri" pitchFamily="34" charset="-120"/>
              </a:rPr>
              <a:t>LIMITATION</a:t>
            </a:r>
            <a:endParaRPr lang="en-US" sz="750" dirty="0"/>
          </a:p>
        </p:txBody>
      </p:sp>
      <p:sp>
        <p:nvSpPr>
          <p:cNvPr id="44" name="Text 42"/>
          <p:cNvSpPr/>
          <p:nvPr/>
        </p:nvSpPr>
        <p:spPr>
          <a:xfrm>
            <a:off x="8503920" y="4169664"/>
            <a:ext cx="3063240" cy="777240"/>
          </a:xfrm>
          <a:prstGeom prst="rect">
            <a:avLst/>
          </a:prstGeom>
          <a:noFill/>
          <a:ln/>
        </p:spPr>
        <p:txBody>
          <a:bodyPr wrap="square" rtlCol="0" anchor="t"/>
          <a:lstStyle/>
          <a:p>
            <a:pPr marL="0" indent="0">
              <a:lnSpc>
                <a:spcPct val="110000"/>
              </a:lnSpc>
              <a:buNone/>
            </a:pPr>
            <a:r>
              <a:rPr lang="en-US" sz="900" i="1" dirty="0">
                <a:solidFill>
                  <a:srgbClr val="45606B"/>
                </a:solidFill>
                <a:latin typeface="Calibri" pitchFamily="34" charset="0"/>
                <a:ea typeface="Calibri" pitchFamily="34" charset="-122"/>
                <a:cs typeface="Calibri" pitchFamily="34" charset="-120"/>
              </a:rPr>
              <a:t>Direct communication content confirming this account holder as an active negotiating party is not established in the supplied dataset</a:t>
            </a:r>
            <a:endParaRPr lang="en-US" sz="900" dirty="0"/>
          </a:p>
        </p:txBody>
      </p:sp>
      <p:sp>
        <p:nvSpPr>
          <p:cNvPr id="45" name="Shape 43"/>
          <p:cNvSpPr/>
          <p:nvPr/>
        </p:nvSpPr>
        <p:spPr>
          <a:xfrm>
            <a:off x="502920" y="5084064"/>
            <a:ext cx="1463040" cy="1133856"/>
          </a:xfrm>
          <a:prstGeom prst="rect">
            <a:avLst/>
          </a:prstGeom>
          <a:solidFill>
            <a:srgbClr val="14232B"/>
          </a:solidFill>
          <a:ln/>
        </p:spPr>
        <p:txBody>
          <a:bodyPr/>
          <a:lstStyle/>
          <a:p>
            <a:endParaRPr lang="en-IN"/>
          </a:p>
        </p:txBody>
      </p:sp>
      <p:sp>
        <p:nvSpPr>
          <p:cNvPr id="46" name="Text 44"/>
          <p:cNvSpPr/>
          <p:nvPr/>
        </p:nvSpPr>
        <p:spPr>
          <a:xfrm>
            <a:off x="502920" y="5230368"/>
            <a:ext cx="1463040" cy="274320"/>
          </a:xfrm>
          <a:prstGeom prst="rect">
            <a:avLst/>
          </a:prstGeom>
          <a:noFill/>
          <a:ln/>
        </p:spPr>
        <p:txBody>
          <a:bodyPr wrap="square"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EX-04</a:t>
            </a:r>
            <a:endParaRPr lang="en-US" sz="1200" dirty="0"/>
          </a:p>
        </p:txBody>
      </p:sp>
      <p:sp>
        <p:nvSpPr>
          <p:cNvPr id="47" name="Text 45"/>
          <p:cNvSpPr/>
          <p:nvPr/>
        </p:nvSpPr>
        <p:spPr>
          <a:xfrm>
            <a:off x="594360" y="5559552"/>
            <a:ext cx="1280160" cy="548640"/>
          </a:xfrm>
          <a:prstGeom prst="rect">
            <a:avLst/>
          </a:prstGeom>
          <a:noFill/>
          <a:ln/>
        </p:spPr>
        <p:txBody>
          <a:bodyPr wrap="square" rtlCol="0" anchor="t"/>
          <a:lstStyle/>
          <a:p>
            <a:pPr marL="0" indent="0" algn="ctr">
              <a:buNone/>
            </a:pPr>
            <a:r>
              <a:rPr lang="en-US" sz="950" dirty="0">
                <a:solidFill>
                  <a:srgbClr val="C7D0D3"/>
                </a:solidFill>
                <a:latin typeface="Calibri" pitchFamily="34" charset="0"/>
                <a:ea typeface="Calibri" pitchFamily="34" charset="-122"/>
                <a:cs typeface="Calibri" pitchFamily="34" charset="-120"/>
              </a:rPr>
              <a:t>Ulefone Note 14</a:t>
            </a:r>
            <a:endParaRPr lang="en-US" sz="950" dirty="0"/>
          </a:p>
        </p:txBody>
      </p:sp>
      <p:sp>
        <p:nvSpPr>
          <p:cNvPr id="48" name="Shape 46"/>
          <p:cNvSpPr/>
          <p:nvPr/>
        </p:nvSpPr>
        <p:spPr>
          <a:xfrm>
            <a:off x="2029968" y="5084064"/>
            <a:ext cx="2148840" cy="1133856"/>
          </a:xfrm>
          <a:prstGeom prst="rect">
            <a:avLst/>
          </a:prstGeom>
          <a:solidFill>
            <a:srgbClr val="F1F3F3"/>
          </a:solidFill>
          <a:ln/>
        </p:spPr>
        <p:txBody>
          <a:bodyPr/>
          <a:lstStyle/>
          <a:p>
            <a:endParaRPr lang="en-IN"/>
          </a:p>
        </p:txBody>
      </p:sp>
      <p:sp>
        <p:nvSpPr>
          <p:cNvPr id="49" name="Text 47"/>
          <p:cNvSpPr/>
          <p:nvPr/>
        </p:nvSpPr>
        <p:spPr>
          <a:xfrm>
            <a:off x="2148840" y="5175504"/>
            <a:ext cx="1920240" cy="182880"/>
          </a:xfrm>
          <a:prstGeom prst="rect">
            <a:avLst/>
          </a:prstGeom>
          <a:noFill/>
          <a:ln/>
        </p:spPr>
        <p:txBody>
          <a:bodyPr wrap="square" rtlCol="0" anchor="ctr"/>
          <a:lstStyle/>
          <a:p>
            <a:pPr marL="0" indent="0">
              <a:buNone/>
            </a:pPr>
            <a:r>
              <a:rPr lang="en-US" sz="750" b="1" kern="0" spc="50" dirty="0">
                <a:solidFill>
                  <a:srgbClr val="A9843C"/>
                </a:solidFill>
                <a:latin typeface="Calibri" pitchFamily="34" charset="0"/>
                <a:ea typeface="Calibri" pitchFamily="34" charset="-122"/>
                <a:cs typeface="Calibri" pitchFamily="34" charset="-120"/>
              </a:rPr>
              <a:t>EVIDENCE INDICATES</a:t>
            </a:r>
            <a:endParaRPr lang="en-US" sz="750" dirty="0"/>
          </a:p>
        </p:txBody>
      </p:sp>
      <p:sp>
        <p:nvSpPr>
          <p:cNvPr id="50" name="Text 48"/>
          <p:cNvSpPr/>
          <p:nvPr/>
        </p:nvSpPr>
        <p:spPr>
          <a:xfrm>
            <a:off x="2148840" y="5376672"/>
            <a:ext cx="1920240" cy="457200"/>
          </a:xfrm>
          <a:prstGeom prst="rect">
            <a:avLst/>
          </a:prstGeom>
          <a:noFill/>
          <a:ln/>
        </p:spPr>
        <p:txBody>
          <a:bodyPr wrap="square" rtlCol="0" anchor="t"/>
          <a:lstStyle/>
          <a:p>
            <a:pPr marL="0" indent="0">
              <a:buNone/>
            </a:pPr>
            <a:r>
              <a:rPr lang="en-US" sz="1050" b="1" dirty="0">
                <a:solidFill>
                  <a:srgbClr val="14232B"/>
                </a:solidFill>
                <a:latin typeface="Calibri" pitchFamily="34" charset="0"/>
                <a:ea typeface="Calibri" pitchFamily="34" charset="-122"/>
                <a:cs typeface="Calibri" pitchFamily="34" charset="-120"/>
              </a:rPr>
              <a:t>Not established</a:t>
            </a:r>
            <a:endParaRPr lang="en-US" sz="1050" dirty="0"/>
          </a:p>
        </p:txBody>
      </p:sp>
      <p:sp>
        <p:nvSpPr>
          <p:cNvPr id="51" name="Text 49"/>
          <p:cNvSpPr/>
          <p:nvPr/>
        </p:nvSpPr>
        <p:spPr>
          <a:xfrm>
            <a:off x="2148840" y="5897880"/>
            <a:ext cx="1920240" cy="256032"/>
          </a:xfrm>
          <a:prstGeom prst="rect">
            <a:avLst/>
          </a:prstGeom>
          <a:noFill/>
          <a:ln/>
        </p:spPr>
        <p:txBody>
          <a:bodyPr wrap="square" rtlCol="0" anchor="ctr"/>
          <a:lstStyle/>
          <a:p>
            <a:pPr marL="0" indent="0">
              <a:buNone/>
            </a:pPr>
            <a:r>
              <a:rPr lang="en-US" sz="800" b="1" dirty="0">
                <a:solidFill>
                  <a:srgbClr val="8A9AA1"/>
                </a:solidFill>
                <a:latin typeface="Calibri" pitchFamily="34" charset="0"/>
                <a:ea typeface="Calibri" pitchFamily="34" charset="-122"/>
                <a:cs typeface="Calibri" pitchFamily="34" charset="-120"/>
              </a:rPr>
              <a:t>PERIPHERAL DEVICE</a:t>
            </a:r>
            <a:endParaRPr lang="en-US" sz="800" dirty="0"/>
          </a:p>
        </p:txBody>
      </p:sp>
      <p:sp>
        <p:nvSpPr>
          <p:cNvPr id="52" name="Shape 50"/>
          <p:cNvSpPr/>
          <p:nvPr/>
        </p:nvSpPr>
        <p:spPr>
          <a:xfrm>
            <a:off x="4315968" y="5084064"/>
            <a:ext cx="3931920" cy="1133856"/>
          </a:xfrm>
          <a:prstGeom prst="rect">
            <a:avLst/>
          </a:prstGeom>
          <a:ln w="12700">
            <a:solidFill>
              <a:srgbClr val="D8DEE1"/>
            </a:solidFill>
            <a:prstDash val="solid"/>
          </a:ln>
        </p:spPr>
        <p:txBody>
          <a:bodyPr/>
          <a:lstStyle/>
          <a:p>
            <a:endParaRPr lang="en-IN"/>
          </a:p>
        </p:txBody>
      </p:sp>
      <p:sp>
        <p:nvSpPr>
          <p:cNvPr id="53" name="Text 51"/>
          <p:cNvSpPr/>
          <p:nvPr/>
        </p:nvSpPr>
        <p:spPr>
          <a:xfrm>
            <a:off x="4453128" y="5175504"/>
            <a:ext cx="3657600" cy="182880"/>
          </a:xfrm>
          <a:prstGeom prst="rect">
            <a:avLst/>
          </a:prstGeom>
          <a:noFill/>
          <a:ln/>
        </p:spPr>
        <p:txBody>
          <a:bodyPr wrap="square" rtlCol="0" anchor="ctr"/>
          <a:lstStyle/>
          <a:p>
            <a:pPr marL="0" indent="0">
              <a:buNone/>
            </a:pPr>
            <a:r>
              <a:rPr lang="en-US" sz="750" b="1" kern="0" spc="50" dirty="0">
                <a:solidFill>
                  <a:srgbClr val="A9843C"/>
                </a:solidFill>
                <a:latin typeface="Calibri" pitchFamily="34" charset="0"/>
                <a:ea typeface="Calibri" pitchFamily="34" charset="-122"/>
                <a:cs typeface="Calibri" pitchFamily="34" charset="-120"/>
              </a:rPr>
              <a:t>SUPPORTING EVIDENCE</a:t>
            </a:r>
            <a:endParaRPr lang="en-US" sz="750" dirty="0"/>
          </a:p>
        </p:txBody>
      </p:sp>
      <p:sp>
        <p:nvSpPr>
          <p:cNvPr id="54" name="Text 52"/>
          <p:cNvSpPr/>
          <p:nvPr/>
        </p:nvSpPr>
        <p:spPr>
          <a:xfrm>
            <a:off x="4453128" y="5376672"/>
            <a:ext cx="3657600" cy="777240"/>
          </a:xfrm>
          <a:prstGeom prst="rect">
            <a:avLst/>
          </a:prstGeom>
          <a:noFill/>
          <a:ln/>
        </p:spPr>
        <p:txBody>
          <a:bodyPr wrap="square" rtlCol="0" anchor="t"/>
          <a:lstStyle/>
          <a:p>
            <a:pPr marL="0" indent="0">
              <a:lnSpc>
                <a:spcPct val="113000"/>
              </a:lnSpc>
              <a:buNone/>
            </a:pPr>
            <a:r>
              <a:rPr lang="en-US" sz="950" dirty="0">
                <a:solidFill>
                  <a:srgbClr val="14232B"/>
                </a:solidFill>
                <a:latin typeface="Calibri" pitchFamily="34" charset="0"/>
                <a:ea typeface="Calibri" pitchFamily="34" charset="-122"/>
                <a:cs typeface="Calibri" pitchFamily="34" charset="-120"/>
              </a:rPr>
              <a:t>Location and media artefacts only; no attributing account recovered</a:t>
            </a:r>
            <a:endParaRPr lang="en-US" sz="950" dirty="0"/>
          </a:p>
        </p:txBody>
      </p:sp>
      <p:sp>
        <p:nvSpPr>
          <p:cNvPr id="55" name="Shape 53"/>
          <p:cNvSpPr/>
          <p:nvPr/>
        </p:nvSpPr>
        <p:spPr>
          <a:xfrm>
            <a:off x="8366760" y="5084064"/>
            <a:ext cx="3337560" cy="1133856"/>
          </a:xfrm>
          <a:prstGeom prst="rect">
            <a:avLst/>
          </a:prstGeom>
          <a:ln w="12700">
            <a:solidFill>
              <a:srgbClr val="D8DEE1"/>
            </a:solidFill>
            <a:prstDash val="solid"/>
          </a:ln>
        </p:spPr>
        <p:txBody>
          <a:bodyPr/>
          <a:lstStyle/>
          <a:p>
            <a:endParaRPr lang="en-IN"/>
          </a:p>
        </p:txBody>
      </p:sp>
      <p:sp>
        <p:nvSpPr>
          <p:cNvPr id="56" name="Text 54"/>
          <p:cNvSpPr/>
          <p:nvPr/>
        </p:nvSpPr>
        <p:spPr>
          <a:xfrm>
            <a:off x="8503920" y="5175504"/>
            <a:ext cx="3063240" cy="182880"/>
          </a:xfrm>
          <a:prstGeom prst="rect">
            <a:avLst/>
          </a:prstGeom>
          <a:noFill/>
          <a:ln/>
        </p:spPr>
        <p:txBody>
          <a:bodyPr wrap="square" rtlCol="0" anchor="ctr"/>
          <a:lstStyle/>
          <a:p>
            <a:pPr marL="0" indent="0">
              <a:buNone/>
            </a:pPr>
            <a:r>
              <a:rPr lang="en-US" sz="750" b="1" kern="0" spc="50" dirty="0">
                <a:solidFill>
                  <a:srgbClr val="8B3A3A"/>
                </a:solidFill>
                <a:latin typeface="Calibri" pitchFamily="34" charset="0"/>
                <a:ea typeface="Calibri" pitchFamily="34" charset="-122"/>
                <a:cs typeface="Calibri" pitchFamily="34" charset="-120"/>
              </a:rPr>
              <a:t>LIMITATION</a:t>
            </a:r>
            <a:endParaRPr lang="en-US" sz="750" dirty="0"/>
          </a:p>
        </p:txBody>
      </p:sp>
      <p:sp>
        <p:nvSpPr>
          <p:cNvPr id="57" name="Text 55"/>
          <p:cNvSpPr/>
          <p:nvPr/>
        </p:nvSpPr>
        <p:spPr>
          <a:xfrm>
            <a:off x="8503920" y="5376672"/>
            <a:ext cx="3063240" cy="777240"/>
          </a:xfrm>
          <a:prstGeom prst="rect">
            <a:avLst/>
          </a:prstGeom>
          <a:noFill/>
          <a:ln/>
        </p:spPr>
        <p:txBody>
          <a:bodyPr wrap="square" rtlCol="0" anchor="t"/>
          <a:lstStyle/>
          <a:p>
            <a:pPr marL="0" indent="0">
              <a:lnSpc>
                <a:spcPct val="110000"/>
              </a:lnSpc>
              <a:buNone/>
            </a:pPr>
            <a:r>
              <a:rPr lang="en-US" sz="900" i="1" dirty="0">
                <a:solidFill>
                  <a:srgbClr val="45606B"/>
                </a:solidFill>
                <a:latin typeface="Calibri" pitchFamily="34" charset="0"/>
                <a:ea typeface="Calibri" pitchFamily="34" charset="-122"/>
                <a:cs typeface="Calibri" pitchFamily="34" charset="-120"/>
              </a:rPr>
              <a:t>Evidential contribution to the negotiation itself is not established</a:t>
            </a:r>
            <a:endParaRPr lang="en-US" sz="900" dirty="0"/>
          </a:p>
        </p:txBody>
      </p:sp>
      <p:sp>
        <p:nvSpPr>
          <p:cNvPr id="58" name="Text 56"/>
          <p:cNvSpPr/>
          <p:nvPr/>
        </p:nvSpPr>
        <p:spPr>
          <a:xfrm>
            <a:off x="502920" y="6309360"/>
            <a:ext cx="11201400" cy="274320"/>
          </a:xfrm>
          <a:prstGeom prst="rect">
            <a:avLst/>
          </a:prstGeom>
          <a:noFill/>
          <a:ln/>
        </p:spPr>
        <p:txBody>
          <a:bodyPr wrap="square" rtlCol="0" anchor="ctr"/>
          <a:lstStyle/>
          <a:p>
            <a:pPr marL="0" indent="0">
              <a:buNone/>
            </a:pPr>
            <a:r>
              <a:rPr lang="en-US" sz="950" b="1" i="1" dirty="0">
                <a:solidFill>
                  <a:srgbClr val="8A9AA1"/>
                </a:solidFill>
                <a:latin typeface="Calibri" pitchFamily="34" charset="0"/>
                <a:ea typeface="Calibri" pitchFamily="34" charset="-122"/>
                <a:cs typeface="Calibri" pitchFamily="34" charset="-120"/>
              </a:rPr>
              <a:t>NexGen Circuits' R&amp;D Director “Vanessa”</a:t>
            </a:r>
            <a:r>
              <a:rPr lang="en-US" sz="950" i="1" dirty="0">
                <a:solidFill>
                  <a:srgbClr val="8A9AA1"/>
                </a:solidFill>
                <a:latin typeface="Calibri" pitchFamily="34" charset="0"/>
                <a:ea typeface="Calibri" pitchFamily="34" charset="-122"/>
                <a:cs typeface="Calibri" pitchFamily="34" charset="-120"/>
              </a:rPr>
              <a:t> is referenced in the case brief but is not evidenced within the digital artefacts examined across any of the four exhibits.</a:t>
            </a:r>
            <a:endParaRPr lang="en-US" sz="950" dirty="0"/>
          </a:p>
        </p:txBody>
      </p:sp>
      <p:sp>
        <p:nvSpPr>
          <p:cNvPr id="59" name="Text 57"/>
          <p:cNvSpPr/>
          <p:nvPr/>
        </p:nvSpPr>
        <p:spPr>
          <a:xfrm>
            <a:off x="457200" y="6547104"/>
            <a:ext cx="4572000" cy="237744"/>
          </a:xfrm>
          <a:prstGeom prst="rect">
            <a:avLst/>
          </a:prstGeom>
          <a:noFill/>
          <a:ln/>
        </p:spPr>
        <p:txBody>
          <a:bodyPr wrap="square" rtlCol="0" anchor="ctr"/>
          <a:lstStyle/>
          <a:p>
            <a:pPr marL="0" indent="0">
              <a:buNone/>
            </a:pPr>
            <a:r>
              <a:rPr lang="en-US" sz="800" dirty="0">
                <a:solidFill>
                  <a:srgbClr val="8A9AA1"/>
                </a:solidFill>
                <a:latin typeface="Calibri" pitchFamily="34" charset="0"/>
                <a:ea typeface="Calibri" pitchFamily="34" charset="-122"/>
                <a:cs typeface="Calibri" pitchFamily="34" charset="-120"/>
              </a:rPr>
              <a:t>ACCA7031 · Digital Forensics Analysis</a:t>
            </a:r>
            <a:endParaRPr lang="en-US" sz="800" dirty="0"/>
          </a:p>
        </p:txBody>
      </p:sp>
      <p:sp>
        <p:nvSpPr>
          <p:cNvPr id="60" name="Text 58"/>
          <p:cNvSpPr/>
          <p:nvPr/>
        </p:nvSpPr>
        <p:spPr>
          <a:xfrm>
            <a:off x="4114800" y="6547104"/>
            <a:ext cx="3959352" cy="237744"/>
          </a:xfrm>
          <a:prstGeom prst="rect">
            <a:avLst/>
          </a:prstGeom>
          <a:noFill/>
          <a:ln/>
        </p:spPr>
        <p:txBody>
          <a:bodyPr wrap="square" rtlCol="0" anchor="ctr"/>
          <a:lstStyle/>
          <a:p>
            <a:pPr marL="0" indent="0" algn="ctr">
              <a:buNone/>
            </a:pPr>
            <a:r>
              <a:rPr lang="en-US" sz="800" dirty="0">
                <a:solidFill>
                  <a:srgbClr val="8A9AA1"/>
                </a:solidFill>
                <a:latin typeface="Calibri" pitchFamily="34" charset="0"/>
                <a:ea typeface="Calibri" pitchFamily="34" charset="-122"/>
                <a:cs typeface="Calibri" pitchFamily="34" charset="-120"/>
              </a:rPr>
              <a:t>Role Assessment</a:t>
            </a:r>
            <a:endParaRPr lang="en-US" sz="800" dirty="0"/>
          </a:p>
        </p:txBody>
      </p:sp>
      <p:sp>
        <p:nvSpPr>
          <p:cNvPr id="61" name="Text 59"/>
          <p:cNvSpPr/>
          <p:nvPr/>
        </p:nvSpPr>
        <p:spPr>
          <a:xfrm>
            <a:off x="11338560" y="6547104"/>
            <a:ext cx="457200" cy="237744"/>
          </a:xfrm>
          <a:prstGeom prst="rect">
            <a:avLst/>
          </a:prstGeom>
          <a:noFill/>
          <a:ln/>
        </p:spPr>
        <p:txBody>
          <a:bodyPr wrap="square" rtlCol="0" anchor="ctr"/>
          <a:lstStyle/>
          <a:p>
            <a:pPr marL="0" indent="0" algn="r">
              <a:buNone/>
            </a:pPr>
            <a:r>
              <a:rPr lang="en-US" sz="800" b="1" dirty="0">
                <a:solidFill>
                  <a:srgbClr val="A9843C"/>
                </a:solidFill>
                <a:latin typeface="Calibri" pitchFamily="34" charset="0"/>
                <a:ea typeface="Calibri" pitchFamily="34" charset="-122"/>
                <a:cs typeface="Calibri" pitchFamily="34" charset="-120"/>
              </a:rPr>
              <a:t>12</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966960" y="137160"/>
            <a:ext cx="2103120" cy="1051560"/>
          </a:xfrm>
          <a:prstGeom prst="rect">
            <a:avLst/>
          </a:prstGeom>
          <a:noFill/>
          <a:ln/>
        </p:spPr>
        <p:txBody>
          <a:bodyPr wrap="square" rtlCol="0" anchor="ctr"/>
          <a:lstStyle/>
          <a:p>
            <a:pPr marL="0" indent="0" algn="r">
              <a:buNone/>
            </a:pPr>
            <a:r>
              <a:rPr lang="en-US" sz="7600" b="1" dirty="0">
                <a:solidFill>
                  <a:srgbClr val="ECEDEC"/>
                </a:solidFill>
                <a:latin typeface="Cambria" pitchFamily="34" charset="0"/>
                <a:ea typeface="Cambria" pitchFamily="34" charset="-122"/>
                <a:cs typeface="Cambria" pitchFamily="34" charset="-120"/>
              </a:rPr>
              <a:t>13</a:t>
            </a:r>
            <a:endParaRPr lang="en-US" sz="7600" dirty="0"/>
          </a:p>
        </p:txBody>
      </p:sp>
      <p:sp>
        <p:nvSpPr>
          <p:cNvPr id="3" name="Shape 1"/>
          <p:cNvSpPr/>
          <p:nvPr/>
        </p:nvSpPr>
        <p:spPr>
          <a:xfrm>
            <a:off x="502920" y="384048"/>
            <a:ext cx="2651760" cy="292608"/>
          </a:xfrm>
          <a:prstGeom prst="rect">
            <a:avLst/>
          </a:prstGeom>
          <a:solidFill>
            <a:srgbClr val="F1F3F3"/>
          </a:solidFill>
          <a:ln w="9525">
            <a:solidFill>
              <a:srgbClr val="A9843C"/>
            </a:solidFill>
            <a:prstDash val="solid"/>
          </a:ln>
        </p:spPr>
        <p:txBody>
          <a:bodyPr/>
          <a:lstStyle/>
          <a:p>
            <a:endParaRPr lang="en-IN"/>
          </a:p>
        </p:txBody>
      </p:sp>
      <p:sp>
        <p:nvSpPr>
          <p:cNvPr id="4" name="Text 2"/>
          <p:cNvSpPr/>
          <p:nvPr/>
        </p:nvSpPr>
        <p:spPr>
          <a:xfrm>
            <a:off x="502920" y="384048"/>
            <a:ext cx="2651760" cy="292608"/>
          </a:xfrm>
          <a:prstGeom prst="rect">
            <a:avLst/>
          </a:prstGeom>
          <a:noFill/>
          <a:ln/>
        </p:spPr>
        <p:txBody>
          <a:bodyPr wrap="square" rtlCol="0" anchor="ctr"/>
          <a:lstStyle/>
          <a:p>
            <a:pPr marL="0" indent="0" algn="ctr">
              <a:buNone/>
            </a:pPr>
            <a:r>
              <a:rPr lang="en-US" sz="950" b="1" kern="0" spc="120" dirty="0">
                <a:solidFill>
                  <a:srgbClr val="A9843C"/>
                </a:solidFill>
                <a:latin typeface="Calibri" pitchFamily="34" charset="0"/>
                <a:ea typeface="Calibri" pitchFamily="34" charset="-122"/>
                <a:cs typeface="Calibri" pitchFamily="34" charset="-120"/>
              </a:rPr>
              <a:t>LIVE DEMONSTRATION</a:t>
            </a:r>
            <a:endParaRPr lang="en-US" sz="950" dirty="0"/>
          </a:p>
        </p:txBody>
      </p:sp>
      <p:sp>
        <p:nvSpPr>
          <p:cNvPr id="5" name="Text 3"/>
          <p:cNvSpPr/>
          <p:nvPr/>
        </p:nvSpPr>
        <p:spPr>
          <a:xfrm>
            <a:off x="502920" y="786384"/>
            <a:ext cx="9509760" cy="548640"/>
          </a:xfrm>
          <a:prstGeom prst="rect">
            <a:avLst/>
          </a:prstGeom>
          <a:noFill/>
          <a:ln/>
        </p:spPr>
        <p:txBody>
          <a:bodyPr wrap="square" rtlCol="0" anchor="ctr"/>
          <a:lstStyle/>
          <a:p>
            <a:pPr marL="0" indent="0">
              <a:buNone/>
            </a:pPr>
            <a:r>
              <a:rPr lang="en-US" sz="2500" b="1" dirty="0">
                <a:solidFill>
                  <a:srgbClr val="14232B"/>
                </a:solidFill>
                <a:latin typeface="Cambria" pitchFamily="34" charset="0"/>
                <a:ea typeface="Cambria" pitchFamily="34" charset="-122"/>
                <a:cs typeface="Cambria" pitchFamily="34" charset="-120"/>
              </a:rPr>
              <a:t>Forensic Acquisition Demonstration — Examiner's Own Device</a:t>
            </a:r>
            <a:endParaRPr lang="en-US" sz="2500" dirty="0"/>
          </a:p>
        </p:txBody>
      </p:sp>
      <p:sp>
        <p:nvSpPr>
          <p:cNvPr id="6" name="Shape 4"/>
          <p:cNvSpPr/>
          <p:nvPr/>
        </p:nvSpPr>
        <p:spPr>
          <a:xfrm>
            <a:off x="411480" y="1417320"/>
            <a:ext cx="2178101" cy="256032"/>
          </a:xfrm>
          <a:prstGeom prst="rect">
            <a:avLst/>
          </a:prstGeom>
          <a:solidFill>
            <a:srgbClr val="14232B"/>
          </a:solidFill>
          <a:ln/>
        </p:spPr>
        <p:txBody>
          <a:bodyPr/>
          <a:lstStyle/>
          <a:p>
            <a:endParaRPr lang="en-IN"/>
          </a:p>
        </p:txBody>
      </p:sp>
      <p:sp>
        <p:nvSpPr>
          <p:cNvPr id="7" name="Text 5"/>
          <p:cNvSpPr/>
          <p:nvPr/>
        </p:nvSpPr>
        <p:spPr>
          <a:xfrm>
            <a:off x="457200" y="1417320"/>
            <a:ext cx="2086661" cy="256032"/>
          </a:xfrm>
          <a:prstGeom prst="rect">
            <a:avLst/>
          </a:prstGeom>
          <a:noFill/>
          <a:ln/>
        </p:spPr>
        <p:txBody>
          <a:bodyPr wrap="square" rtlCol="0" anchor="ctr"/>
          <a:lstStyle/>
          <a:p>
            <a:pPr marL="0" indent="0">
              <a:buNone/>
            </a:pPr>
            <a:r>
              <a:rPr lang="en-US" sz="800" b="1" dirty="0">
                <a:solidFill>
                  <a:srgbClr val="FFFFFF"/>
                </a:solidFill>
                <a:latin typeface="Calibri" pitchFamily="34" charset="0"/>
                <a:ea typeface="Calibri" pitchFamily="34" charset="-122"/>
                <a:cs typeface="Calibri" pitchFamily="34" charset="-120"/>
              </a:rPr>
              <a:t>1. Choose Action</a:t>
            </a:r>
            <a:endParaRPr lang="en-US" sz="800" dirty="0"/>
          </a:p>
        </p:txBody>
      </p:sp>
      <p:sp>
        <p:nvSpPr>
          <p:cNvPr id="8" name="Shape 6"/>
          <p:cNvSpPr/>
          <p:nvPr/>
        </p:nvSpPr>
        <p:spPr>
          <a:xfrm>
            <a:off x="411480" y="1673352"/>
            <a:ext cx="2178101" cy="1225182"/>
          </a:xfrm>
          <a:prstGeom prst="rect">
            <a:avLst/>
          </a:prstGeom>
          <a:solidFill>
            <a:srgbClr val="FFFFFF"/>
          </a:solidFill>
          <a:ln w="9525">
            <a:solidFill>
              <a:srgbClr val="D8DEE1"/>
            </a:solidFill>
            <a:prstDash val="solid"/>
          </a:ln>
        </p:spPr>
        <p:txBody>
          <a:bodyPr/>
          <a:lstStyle/>
          <a:p>
            <a:endParaRPr lang="en-IN"/>
          </a:p>
        </p:txBody>
      </p:sp>
      <p:pic>
        <p:nvPicPr>
          <p:cNvPr id="9" name="Image 0" descr="/home/claude/crops/myphone_full_2.png"/>
          <p:cNvPicPr>
            <a:picLocks noChangeAspect="1"/>
          </p:cNvPicPr>
          <p:nvPr/>
        </p:nvPicPr>
        <p:blipFill>
          <a:blip r:embed="rId3"/>
          <a:stretch>
            <a:fillRect/>
          </a:stretch>
        </p:blipFill>
        <p:spPr>
          <a:xfrm>
            <a:off x="411480" y="1673352"/>
            <a:ext cx="2178101" cy="1225182"/>
          </a:xfrm>
          <a:prstGeom prst="rect">
            <a:avLst/>
          </a:prstGeom>
        </p:spPr>
      </p:pic>
      <p:sp>
        <p:nvSpPr>
          <p:cNvPr id="10" name="Shape 7"/>
          <p:cNvSpPr/>
          <p:nvPr/>
        </p:nvSpPr>
        <p:spPr>
          <a:xfrm>
            <a:off x="2708453" y="1417320"/>
            <a:ext cx="2178101" cy="256032"/>
          </a:xfrm>
          <a:prstGeom prst="rect">
            <a:avLst/>
          </a:prstGeom>
          <a:solidFill>
            <a:srgbClr val="14232B"/>
          </a:solidFill>
          <a:ln/>
        </p:spPr>
        <p:txBody>
          <a:bodyPr/>
          <a:lstStyle/>
          <a:p>
            <a:endParaRPr lang="en-IN"/>
          </a:p>
        </p:txBody>
      </p:sp>
      <p:sp>
        <p:nvSpPr>
          <p:cNvPr id="11" name="Text 8"/>
          <p:cNvSpPr/>
          <p:nvPr/>
        </p:nvSpPr>
        <p:spPr>
          <a:xfrm>
            <a:off x="2754173" y="1417320"/>
            <a:ext cx="2086661" cy="256032"/>
          </a:xfrm>
          <a:prstGeom prst="rect">
            <a:avLst/>
          </a:prstGeom>
          <a:noFill/>
          <a:ln/>
        </p:spPr>
        <p:txBody>
          <a:bodyPr wrap="square" rtlCol="0" anchor="ctr"/>
          <a:lstStyle/>
          <a:p>
            <a:pPr marL="0" indent="0">
              <a:buNone/>
            </a:pPr>
            <a:r>
              <a:rPr lang="en-US" sz="800" b="1" dirty="0">
                <a:solidFill>
                  <a:srgbClr val="FFFFFF"/>
                </a:solidFill>
                <a:latin typeface="Calibri" pitchFamily="34" charset="0"/>
                <a:ea typeface="Calibri" pitchFamily="34" charset="-122"/>
                <a:cs typeface="Calibri" pitchFamily="34" charset="-120"/>
              </a:rPr>
              <a:t>2. Case Details</a:t>
            </a:r>
            <a:endParaRPr lang="en-US" sz="800" dirty="0"/>
          </a:p>
        </p:txBody>
      </p:sp>
      <p:sp>
        <p:nvSpPr>
          <p:cNvPr id="12" name="Shape 9"/>
          <p:cNvSpPr/>
          <p:nvPr/>
        </p:nvSpPr>
        <p:spPr>
          <a:xfrm>
            <a:off x="2708453" y="1673352"/>
            <a:ext cx="2178101" cy="1225182"/>
          </a:xfrm>
          <a:prstGeom prst="rect">
            <a:avLst/>
          </a:prstGeom>
          <a:solidFill>
            <a:srgbClr val="FFFFFF"/>
          </a:solidFill>
          <a:ln w="9525">
            <a:solidFill>
              <a:srgbClr val="D8DEE1"/>
            </a:solidFill>
            <a:prstDash val="solid"/>
          </a:ln>
        </p:spPr>
        <p:txBody>
          <a:bodyPr/>
          <a:lstStyle/>
          <a:p>
            <a:endParaRPr lang="en-IN"/>
          </a:p>
        </p:txBody>
      </p:sp>
      <p:pic>
        <p:nvPicPr>
          <p:cNvPr id="13" name="Image 1" descr="/home/claude/crops/myphone_full_143.png"/>
          <p:cNvPicPr>
            <a:picLocks noChangeAspect="1"/>
          </p:cNvPicPr>
          <p:nvPr/>
        </p:nvPicPr>
        <p:blipFill>
          <a:blip r:embed="rId4"/>
          <a:stretch>
            <a:fillRect/>
          </a:stretch>
        </p:blipFill>
        <p:spPr>
          <a:xfrm>
            <a:off x="2708453" y="1673352"/>
            <a:ext cx="2178101" cy="1225182"/>
          </a:xfrm>
          <a:prstGeom prst="rect">
            <a:avLst/>
          </a:prstGeom>
        </p:spPr>
      </p:pic>
      <p:sp>
        <p:nvSpPr>
          <p:cNvPr id="14" name="Shape 10"/>
          <p:cNvSpPr/>
          <p:nvPr/>
        </p:nvSpPr>
        <p:spPr>
          <a:xfrm>
            <a:off x="5005426" y="1417320"/>
            <a:ext cx="2178101" cy="256032"/>
          </a:xfrm>
          <a:prstGeom prst="rect">
            <a:avLst/>
          </a:prstGeom>
          <a:solidFill>
            <a:srgbClr val="14232B"/>
          </a:solidFill>
          <a:ln/>
        </p:spPr>
        <p:txBody>
          <a:bodyPr/>
          <a:lstStyle/>
          <a:p>
            <a:endParaRPr lang="en-IN"/>
          </a:p>
        </p:txBody>
      </p:sp>
      <p:sp>
        <p:nvSpPr>
          <p:cNvPr id="15" name="Text 11"/>
          <p:cNvSpPr/>
          <p:nvPr/>
        </p:nvSpPr>
        <p:spPr>
          <a:xfrm>
            <a:off x="5051146" y="1417320"/>
            <a:ext cx="2086661" cy="256032"/>
          </a:xfrm>
          <a:prstGeom prst="rect">
            <a:avLst/>
          </a:prstGeom>
          <a:noFill/>
          <a:ln/>
        </p:spPr>
        <p:txBody>
          <a:bodyPr wrap="square" rtlCol="0" anchor="ctr"/>
          <a:lstStyle/>
          <a:p>
            <a:pPr marL="0" indent="0">
              <a:buNone/>
            </a:pPr>
            <a:r>
              <a:rPr lang="en-US" sz="800" b="1" dirty="0">
                <a:solidFill>
                  <a:srgbClr val="FFFFFF"/>
                </a:solidFill>
                <a:latin typeface="Calibri" pitchFamily="34" charset="0"/>
                <a:ea typeface="Calibri" pitchFamily="34" charset="-122"/>
                <a:cs typeface="Calibri" pitchFamily="34" charset="-120"/>
              </a:rPr>
              <a:t>3. Detect Device</a:t>
            </a:r>
            <a:endParaRPr lang="en-US" sz="800" dirty="0"/>
          </a:p>
        </p:txBody>
      </p:sp>
      <p:sp>
        <p:nvSpPr>
          <p:cNvPr id="16" name="Shape 12"/>
          <p:cNvSpPr/>
          <p:nvPr/>
        </p:nvSpPr>
        <p:spPr>
          <a:xfrm>
            <a:off x="5005426" y="1673352"/>
            <a:ext cx="2178101" cy="1225182"/>
          </a:xfrm>
          <a:prstGeom prst="rect">
            <a:avLst/>
          </a:prstGeom>
          <a:solidFill>
            <a:srgbClr val="FFFFFF"/>
          </a:solidFill>
          <a:ln w="9525">
            <a:solidFill>
              <a:srgbClr val="D8DEE1"/>
            </a:solidFill>
            <a:prstDash val="solid"/>
          </a:ln>
        </p:spPr>
        <p:txBody>
          <a:bodyPr/>
          <a:lstStyle/>
          <a:p>
            <a:endParaRPr lang="en-IN"/>
          </a:p>
        </p:txBody>
      </p:sp>
      <p:pic>
        <p:nvPicPr>
          <p:cNvPr id="17" name="Image 2" descr="/home/claude/crops/myphone_full_144.png"/>
          <p:cNvPicPr>
            <a:picLocks noChangeAspect="1"/>
          </p:cNvPicPr>
          <p:nvPr/>
        </p:nvPicPr>
        <p:blipFill>
          <a:blip r:embed="rId5"/>
          <a:stretch>
            <a:fillRect/>
          </a:stretch>
        </p:blipFill>
        <p:spPr>
          <a:xfrm>
            <a:off x="5005426" y="1673352"/>
            <a:ext cx="2178101" cy="1225182"/>
          </a:xfrm>
          <a:prstGeom prst="rect">
            <a:avLst/>
          </a:prstGeom>
        </p:spPr>
      </p:pic>
      <p:sp>
        <p:nvSpPr>
          <p:cNvPr id="18" name="Shape 13"/>
          <p:cNvSpPr/>
          <p:nvPr/>
        </p:nvSpPr>
        <p:spPr>
          <a:xfrm>
            <a:off x="7302398" y="1417320"/>
            <a:ext cx="2178101" cy="256032"/>
          </a:xfrm>
          <a:prstGeom prst="rect">
            <a:avLst/>
          </a:prstGeom>
          <a:solidFill>
            <a:srgbClr val="14232B"/>
          </a:solidFill>
          <a:ln/>
        </p:spPr>
        <p:txBody>
          <a:bodyPr/>
          <a:lstStyle/>
          <a:p>
            <a:endParaRPr lang="en-IN"/>
          </a:p>
        </p:txBody>
      </p:sp>
      <p:sp>
        <p:nvSpPr>
          <p:cNvPr id="19" name="Text 14"/>
          <p:cNvSpPr/>
          <p:nvPr/>
        </p:nvSpPr>
        <p:spPr>
          <a:xfrm>
            <a:off x="7348118" y="1417320"/>
            <a:ext cx="2086661" cy="256032"/>
          </a:xfrm>
          <a:prstGeom prst="rect">
            <a:avLst/>
          </a:prstGeom>
          <a:noFill/>
          <a:ln/>
        </p:spPr>
        <p:txBody>
          <a:bodyPr wrap="square" rtlCol="0" anchor="ctr"/>
          <a:lstStyle/>
          <a:p>
            <a:pPr marL="0" indent="0">
              <a:buNone/>
            </a:pPr>
            <a:r>
              <a:rPr lang="en-US" sz="800" b="1" dirty="0">
                <a:solidFill>
                  <a:srgbClr val="FFFFFF"/>
                </a:solidFill>
                <a:latin typeface="Calibri" pitchFamily="34" charset="0"/>
                <a:ea typeface="Calibri" pitchFamily="34" charset="-122"/>
                <a:cs typeface="Calibri" pitchFamily="34" charset="-120"/>
              </a:rPr>
              <a:t>4. Extraction Location</a:t>
            </a:r>
            <a:endParaRPr lang="en-US" sz="800" dirty="0"/>
          </a:p>
        </p:txBody>
      </p:sp>
      <p:sp>
        <p:nvSpPr>
          <p:cNvPr id="20" name="Shape 15"/>
          <p:cNvSpPr/>
          <p:nvPr/>
        </p:nvSpPr>
        <p:spPr>
          <a:xfrm>
            <a:off x="7302398" y="1673352"/>
            <a:ext cx="2178101" cy="1225182"/>
          </a:xfrm>
          <a:prstGeom prst="rect">
            <a:avLst/>
          </a:prstGeom>
          <a:solidFill>
            <a:srgbClr val="FFFFFF"/>
          </a:solidFill>
          <a:ln w="9525">
            <a:solidFill>
              <a:srgbClr val="D8DEE1"/>
            </a:solidFill>
            <a:prstDash val="solid"/>
          </a:ln>
        </p:spPr>
        <p:txBody>
          <a:bodyPr/>
          <a:lstStyle/>
          <a:p>
            <a:endParaRPr lang="en-IN"/>
          </a:p>
        </p:txBody>
      </p:sp>
      <p:pic>
        <p:nvPicPr>
          <p:cNvPr id="21" name="Image 3" descr="/home/claude/crops/myphone_full_145.png"/>
          <p:cNvPicPr>
            <a:picLocks noChangeAspect="1"/>
          </p:cNvPicPr>
          <p:nvPr/>
        </p:nvPicPr>
        <p:blipFill>
          <a:blip r:embed="rId6"/>
          <a:stretch>
            <a:fillRect/>
          </a:stretch>
        </p:blipFill>
        <p:spPr>
          <a:xfrm>
            <a:off x="7302398" y="1673352"/>
            <a:ext cx="2178101" cy="1225182"/>
          </a:xfrm>
          <a:prstGeom prst="rect">
            <a:avLst/>
          </a:prstGeom>
        </p:spPr>
      </p:pic>
      <p:sp>
        <p:nvSpPr>
          <p:cNvPr id="22" name="Shape 16"/>
          <p:cNvSpPr/>
          <p:nvPr/>
        </p:nvSpPr>
        <p:spPr>
          <a:xfrm>
            <a:off x="9599371" y="1417320"/>
            <a:ext cx="2178101" cy="256032"/>
          </a:xfrm>
          <a:prstGeom prst="rect">
            <a:avLst/>
          </a:prstGeom>
          <a:solidFill>
            <a:srgbClr val="14232B"/>
          </a:solidFill>
          <a:ln/>
        </p:spPr>
        <p:txBody>
          <a:bodyPr/>
          <a:lstStyle/>
          <a:p>
            <a:endParaRPr lang="en-IN"/>
          </a:p>
        </p:txBody>
      </p:sp>
      <p:sp>
        <p:nvSpPr>
          <p:cNvPr id="23" name="Text 17"/>
          <p:cNvSpPr/>
          <p:nvPr/>
        </p:nvSpPr>
        <p:spPr>
          <a:xfrm>
            <a:off x="9645091" y="1417320"/>
            <a:ext cx="2086661" cy="256032"/>
          </a:xfrm>
          <a:prstGeom prst="rect">
            <a:avLst/>
          </a:prstGeom>
          <a:noFill/>
          <a:ln/>
        </p:spPr>
        <p:txBody>
          <a:bodyPr wrap="square" rtlCol="0" anchor="ctr"/>
          <a:lstStyle/>
          <a:p>
            <a:pPr marL="0" indent="0">
              <a:buNone/>
            </a:pPr>
            <a:r>
              <a:rPr lang="en-US" sz="800" b="1" dirty="0">
                <a:solidFill>
                  <a:srgbClr val="FFFFFF"/>
                </a:solidFill>
                <a:latin typeface="Calibri" pitchFamily="34" charset="0"/>
                <a:ea typeface="Calibri" pitchFamily="34" charset="-122"/>
                <a:cs typeface="Calibri" pitchFamily="34" charset="-120"/>
              </a:rPr>
              <a:t>5. Waiting for Device</a:t>
            </a:r>
            <a:endParaRPr lang="en-US" sz="800" dirty="0"/>
          </a:p>
        </p:txBody>
      </p:sp>
      <p:sp>
        <p:nvSpPr>
          <p:cNvPr id="24" name="Shape 18"/>
          <p:cNvSpPr/>
          <p:nvPr/>
        </p:nvSpPr>
        <p:spPr>
          <a:xfrm>
            <a:off x="9599371" y="1673352"/>
            <a:ext cx="2178101" cy="1225182"/>
          </a:xfrm>
          <a:prstGeom prst="rect">
            <a:avLst/>
          </a:prstGeom>
          <a:solidFill>
            <a:srgbClr val="FFFFFF"/>
          </a:solidFill>
          <a:ln w="9525">
            <a:solidFill>
              <a:srgbClr val="D8DEE1"/>
            </a:solidFill>
            <a:prstDash val="solid"/>
          </a:ln>
        </p:spPr>
        <p:txBody>
          <a:bodyPr/>
          <a:lstStyle/>
          <a:p>
            <a:endParaRPr lang="en-IN"/>
          </a:p>
        </p:txBody>
      </p:sp>
      <p:pic>
        <p:nvPicPr>
          <p:cNvPr id="25" name="Image 4" descr="/home/claude/crops/myphone_full_147.png"/>
          <p:cNvPicPr>
            <a:picLocks noChangeAspect="1"/>
          </p:cNvPicPr>
          <p:nvPr/>
        </p:nvPicPr>
        <p:blipFill>
          <a:blip r:embed="rId7"/>
          <a:stretch>
            <a:fillRect/>
          </a:stretch>
        </p:blipFill>
        <p:spPr>
          <a:xfrm>
            <a:off x="9599371" y="1673352"/>
            <a:ext cx="2178101" cy="1225182"/>
          </a:xfrm>
          <a:prstGeom prst="rect">
            <a:avLst/>
          </a:prstGeom>
        </p:spPr>
      </p:pic>
      <p:sp>
        <p:nvSpPr>
          <p:cNvPr id="26" name="Shape 19"/>
          <p:cNvSpPr/>
          <p:nvPr/>
        </p:nvSpPr>
        <p:spPr>
          <a:xfrm>
            <a:off x="411480" y="3099702"/>
            <a:ext cx="2178101" cy="256032"/>
          </a:xfrm>
          <a:prstGeom prst="rect">
            <a:avLst/>
          </a:prstGeom>
          <a:solidFill>
            <a:srgbClr val="14232B"/>
          </a:solidFill>
          <a:ln/>
        </p:spPr>
        <p:txBody>
          <a:bodyPr/>
          <a:lstStyle/>
          <a:p>
            <a:endParaRPr lang="en-IN"/>
          </a:p>
        </p:txBody>
      </p:sp>
      <p:sp>
        <p:nvSpPr>
          <p:cNvPr id="27" name="Text 20"/>
          <p:cNvSpPr/>
          <p:nvPr/>
        </p:nvSpPr>
        <p:spPr>
          <a:xfrm>
            <a:off x="457200" y="3099702"/>
            <a:ext cx="2086661" cy="256032"/>
          </a:xfrm>
          <a:prstGeom prst="rect">
            <a:avLst/>
          </a:prstGeom>
          <a:noFill/>
          <a:ln/>
        </p:spPr>
        <p:txBody>
          <a:bodyPr wrap="square" rtlCol="0" anchor="ctr"/>
          <a:lstStyle/>
          <a:p>
            <a:pPr marL="0" indent="0">
              <a:buNone/>
            </a:pPr>
            <a:r>
              <a:rPr lang="en-US" sz="800" b="1" dirty="0">
                <a:solidFill>
                  <a:srgbClr val="FFFFFF"/>
                </a:solidFill>
                <a:latin typeface="Calibri" pitchFamily="34" charset="0"/>
                <a:ea typeface="Calibri" pitchFamily="34" charset="-122"/>
                <a:cs typeface="Calibri" pitchFamily="34" charset="-120"/>
              </a:rPr>
              <a:t>6. Device Detected</a:t>
            </a:r>
            <a:endParaRPr lang="en-US" sz="800" dirty="0"/>
          </a:p>
        </p:txBody>
      </p:sp>
      <p:sp>
        <p:nvSpPr>
          <p:cNvPr id="28" name="Shape 21"/>
          <p:cNvSpPr/>
          <p:nvPr/>
        </p:nvSpPr>
        <p:spPr>
          <a:xfrm>
            <a:off x="411480" y="3355734"/>
            <a:ext cx="2178101" cy="1225182"/>
          </a:xfrm>
          <a:prstGeom prst="rect">
            <a:avLst/>
          </a:prstGeom>
          <a:solidFill>
            <a:srgbClr val="FFFFFF"/>
          </a:solidFill>
          <a:ln w="9525">
            <a:solidFill>
              <a:srgbClr val="D8DEE1"/>
            </a:solidFill>
            <a:prstDash val="solid"/>
          </a:ln>
        </p:spPr>
        <p:txBody>
          <a:bodyPr/>
          <a:lstStyle/>
          <a:p>
            <a:endParaRPr lang="en-IN"/>
          </a:p>
        </p:txBody>
      </p:sp>
      <p:pic>
        <p:nvPicPr>
          <p:cNvPr id="29" name="Image 5" descr="/home/claude/crops/myphone_full_148.png"/>
          <p:cNvPicPr>
            <a:picLocks noChangeAspect="1"/>
          </p:cNvPicPr>
          <p:nvPr/>
        </p:nvPicPr>
        <p:blipFill>
          <a:blip r:embed="rId8"/>
          <a:stretch>
            <a:fillRect/>
          </a:stretch>
        </p:blipFill>
        <p:spPr>
          <a:xfrm>
            <a:off x="411480" y="3355734"/>
            <a:ext cx="2178101" cy="1225182"/>
          </a:xfrm>
          <a:prstGeom prst="rect">
            <a:avLst/>
          </a:prstGeom>
        </p:spPr>
      </p:pic>
      <p:sp>
        <p:nvSpPr>
          <p:cNvPr id="30" name="Shape 22"/>
          <p:cNvSpPr/>
          <p:nvPr/>
        </p:nvSpPr>
        <p:spPr>
          <a:xfrm>
            <a:off x="2708453" y="3099702"/>
            <a:ext cx="2178101" cy="256032"/>
          </a:xfrm>
          <a:prstGeom prst="rect">
            <a:avLst/>
          </a:prstGeom>
          <a:solidFill>
            <a:srgbClr val="14232B"/>
          </a:solidFill>
          <a:ln/>
        </p:spPr>
        <p:txBody>
          <a:bodyPr/>
          <a:lstStyle/>
          <a:p>
            <a:endParaRPr lang="en-IN"/>
          </a:p>
        </p:txBody>
      </p:sp>
      <p:sp>
        <p:nvSpPr>
          <p:cNvPr id="31" name="Text 23"/>
          <p:cNvSpPr/>
          <p:nvPr/>
        </p:nvSpPr>
        <p:spPr>
          <a:xfrm>
            <a:off x="2754173" y="3099702"/>
            <a:ext cx="2086661" cy="256032"/>
          </a:xfrm>
          <a:prstGeom prst="rect">
            <a:avLst/>
          </a:prstGeom>
          <a:noFill/>
          <a:ln/>
        </p:spPr>
        <p:txBody>
          <a:bodyPr wrap="square" rtlCol="0" anchor="ctr"/>
          <a:lstStyle/>
          <a:p>
            <a:pPr marL="0" indent="0">
              <a:buNone/>
            </a:pPr>
            <a:r>
              <a:rPr lang="en-US" sz="800" b="1" dirty="0">
                <a:solidFill>
                  <a:srgbClr val="FFFFFF"/>
                </a:solidFill>
                <a:latin typeface="Calibri" pitchFamily="34" charset="0"/>
                <a:ea typeface="Calibri" pitchFamily="34" charset="-122"/>
                <a:cs typeface="Calibri" pitchFamily="34" charset="-120"/>
              </a:rPr>
              <a:t>7. Select Content Type</a:t>
            </a:r>
            <a:endParaRPr lang="en-US" sz="800" dirty="0"/>
          </a:p>
        </p:txBody>
      </p:sp>
      <p:sp>
        <p:nvSpPr>
          <p:cNvPr id="32" name="Shape 24"/>
          <p:cNvSpPr/>
          <p:nvPr/>
        </p:nvSpPr>
        <p:spPr>
          <a:xfrm>
            <a:off x="2708453" y="3355734"/>
            <a:ext cx="2178101" cy="1225182"/>
          </a:xfrm>
          <a:prstGeom prst="rect">
            <a:avLst/>
          </a:prstGeom>
          <a:solidFill>
            <a:srgbClr val="FFFFFF"/>
          </a:solidFill>
          <a:ln w="9525">
            <a:solidFill>
              <a:srgbClr val="D8DEE1"/>
            </a:solidFill>
            <a:prstDash val="solid"/>
          </a:ln>
        </p:spPr>
        <p:txBody>
          <a:bodyPr/>
          <a:lstStyle/>
          <a:p>
            <a:endParaRPr lang="en-IN"/>
          </a:p>
        </p:txBody>
      </p:sp>
      <p:pic>
        <p:nvPicPr>
          <p:cNvPr id="33" name="Image 6" descr="/home/claude/crops/myphone_full_149.png"/>
          <p:cNvPicPr>
            <a:picLocks noChangeAspect="1"/>
          </p:cNvPicPr>
          <p:nvPr/>
        </p:nvPicPr>
        <p:blipFill>
          <a:blip r:embed="rId9"/>
          <a:stretch>
            <a:fillRect/>
          </a:stretch>
        </p:blipFill>
        <p:spPr>
          <a:xfrm>
            <a:off x="2708453" y="3355734"/>
            <a:ext cx="2178101" cy="1225182"/>
          </a:xfrm>
          <a:prstGeom prst="rect">
            <a:avLst/>
          </a:prstGeom>
        </p:spPr>
      </p:pic>
      <p:sp>
        <p:nvSpPr>
          <p:cNvPr id="34" name="Shape 25"/>
          <p:cNvSpPr/>
          <p:nvPr/>
        </p:nvSpPr>
        <p:spPr>
          <a:xfrm>
            <a:off x="5005426" y="3099702"/>
            <a:ext cx="2178101" cy="256032"/>
          </a:xfrm>
          <a:prstGeom prst="rect">
            <a:avLst/>
          </a:prstGeom>
          <a:solidFill>
            <a:srgbClr val="14232B"/>
          </a:solidFill>
          <a:ln/>
        </p:spPr>
        <p:txBody>
          <a:bodyPr/>
          <a:lstStyle/>
          <a:p>
            <a:endParaRPr lang="en-IN"/>
          </a:p>
        </p:txBody>
      </p:sp>
      <p:sp>
        <p:nvSpPr>
          <p:cNvPr id="35" name="Text 26"/>
          <p:cNvSpPr/>
          <p:nvPr/>
        </p:nvSpPr>
        <p:spPr>
          <a:xfrm>
            <a:off x="5051146" y="3099702"/>
            <a:ext cx="2086661" cy="256032"/>
          </a:xfrm>
          <a:prstGeom prst="rect">
            <a:avLst/>
          </a:prstGeom>
          <a:noFill/>
          <a:ln/>
        </p:spPr>
        <p:txBody>
          <a:bodyPr wrap="square" rtlCol="0" anchor="ctr"/>
          <a:lstStyle/>
          <a:p>
            <a:pPr marL="0" indent="0">
              <a:buNone/>
            </a:pPr>
            <a:r>
              <a:rPr lang="en-US" sz="800" b="1" dirty="0">
                <a:solidFill>
                  <a:srgbClr val="FFFFFF"/>
                </a:solidFill>
                <a:latin typeface="Calibri" pitchFamily="34" charset="0"/>
                <a:ea typeface="Calibri" pitchFamily="34" charset="-122"/>
                <a:cs typeface="Calibri" pitchFamily="34" charset="-120"/>
              </a:rPr>
              <a:t>8. Extract Contacts</a:t>
            </a:r>
            <a:endParaRPr lang="en-US" sz="800" dirty="0"/>
          </a:p>
        </p:txBody>
      </p:sp>
      <p:sp>
        <p:nvSpPr>
          <p:cNvPr id="36" name="Shape 27"/>
          <p:cNvSpPr/>
          <p:nvPr/>
        </p:nvSpPr>
        <p:spPr>
          <a:xfrm>
            <a:off x="5005426" y="3355734"/>
            <a:ext cx="2178101" cy="1225182"/>
          </a:xfrm>
          <a:prstGeom prst="rect">
            <a:avLst/>
          </a:prstGeom>
          <a:solidFill>
            <a:srgbClr val="FFFFFF"/>
          </a:solidFill>
          <a:ln w="9525">
            <a:solidFill>
              <a:srgbClr val="D8DEE1"/>
            </a:solidFill>
            <a:prstDash val="solid"/>
          </a:ln>
        </p:spPr>
        <p:txBody>
          <a:bodyPr/>
          <a:lstStyle/>
          <a:p>
            <a:endParaRPr lang="en-IN"/>
          </a:p>
        </p:txBody>
      </p:sp>
      <p:pic>
        <p:nvPicPr>
          <p:cNvPr id="37" name="Image 7" descr="/home/claude/crops/myphone_full_150.png"/>
          <p:cNvPicPr>
            <a:picLocks noChangeAspect="1"/>
          </p:cNvPicPr>
          <p:nvPr/>
        </p:nvPicPr>
        <p:blipFill>
          <a:blip r:embed="rId10"/>
          <a:stretch>
            <a:fillRect/>
          </a:stretch>
        </p:blipFill>
        <p:spPr>
          <a:xfrm>
            <a:off x="5005426" y="3355734"/>
            <a:ext cx="2178101" cy="1225182"/>
          </a:xfrm>
          <a:prstGeom prst="rect">
            <a:avLst/>
          </a:prstGeom>
        </p:spPr>
      </p:pic>
      <p:sp>
        <p:nvSpPr>
          <p:cNvPr id="38" name="Shape 28"/>
          <p:cNvSpPr/>
          <p:nvPr/>
        </p:nvSpPr>
        <p:spPr>
          <a:xfrm>
            <a:off x="7302398" y="3099702"/>
            <a:ext cx="2178101" cy="256032"/>
          </a:xfrm>
          <a:prstGeom prst="rect">
            <a:avLst/>
          </a:prstGeom>
          <a:solidFill>
            <a:srgbClr val="14232B"/>
          </a:solidFill>
          <a:ln/>
        </p:spPr>
        <p:txBody>
          <a:bodyPr/>
          <a:lstStyle/>
          <a:p>
            <a:endParaRPr lang="en-IN"/>
          </a:p>
        </p:txBody>
      </p:sp>
      <p:sp>
        <p:nvSpPr>
          <p:cNvPr id="39" name="Text 29"/>
          <p:cNvSpPr/>
          <p:nvPr/>
        </p:nvSpPr>
        <p:spPr>
          <a:xfrm>
            <a:off x="7348118" y="3099702"/>
            <a:ext cx="2086661" cy="256032"/>
          </a:xfrm>
          <a:prstGeom prst="rect">
            <a:avLst/>
          </a:prstGeom>
          <a:noFill/>
          <a:ln/>
        </p:spPr>
        <p:txBody>
          <a:bodyPr wrap="square" rtlCol="0" anchor="ctr"/>
          <a:lstStyle/>
          <a:p>
            <a:pPr marL="0" indent="0">
              <a:buNone/>
            </a:pPr>
            <a:r>
              <a:rPr lang="en-US" sz="800" b="1" dirty="0">
                <a:solidFill>
                  <a:srgbClr val="FFFFFF"/>
                </a:solidFill>
                <a:latin typeface="Calibri" pitchFamily="34" charset="0"/>
                <a:ea typeface="Calibri" pitchFamily="34" charset="-122"/>
                <a:cs typeface="Calibri" pitchFamily="34" charset="-120"/>
              </a:rPr>
              <a:t>9. Source Instructions</a:t>
            </a:r>
            <a:endParaRPr lang="en-US" sz="800" dirty="0"/>
          </a:p>
        </p:txBody>
      </p:sp>
      <p:sp>
        <p:nvSpPr>
          <p:cNvPr id="40" name="Shape 30"/>
          <p:cNvSpPr/>
          <p:nvPr/>
        </p:nvSpPr>
        <p:spPr>
          <a:xfrm>
            <a:off x="7302398" y="3355734"/>
            <a:ext cx="2178101" cy="1225182"/>
          </a:xfrm>
          <a:prstGeom prst="rect">
            <a:avLst/>
          </a:prstGeom>
          <a:solidFill>
            <a:srgbClr val="FFFFFF"/>
          </a:solidFill>
          <a:ln w="9525">
            <a:solidFill>
              <a:srgbClr val="D8DEE1"/>
            </a:solidFill>
            <a:prstDash val="solid"/>
          </a:ln>
        </p:spPr>
        <p:txBody>
          <a:bodyPr/>
          <a:lstStyle/>
          <a:p>
            <a:endParaRPr lang="en-IN"/>
          </a:p>
        </p:txBody>
      </p:sp>
      <p:pic>
        <p:nvPicPr>
          <p:cNvPr id="41" name="Image 8" descr="/home/claude/crops/myphone_full_151.png"/>
          <p:cNvPicPr>
            <a:picLocks noChangeAspect="1"/>
          </p:cNvPicPr>
          <p:nvPr/>
        </p:nvPicPr>
        <p:blipFill>
          <a:blip r:embed="rId11"/>
          <a:stretch>
            <a:fillRect/>
          </a:stretch>
        </p:blipFill>
        <p:spPr>
          <a:xfrm>
            <a:off x="7302398" y="3355734"/>
            <a:ext cx="2178101" cy="1225182"/>
          </a:xfrm>
          <a:prstGeom prst="rect">
            <a:avLst/>
          </a:prstGeom>
        </p:spPr>
      </p:pic>
      <p:sp>
        <p:nvSpPr>
          <p:cNvPr id="42" name="Shape 31"/>
          <p:cNvSpPr/>
          <p:nvPr/>
        </p:nvSpPr>
        <p:spPr>
          <a:xfrm>
            <a:off x="9599371" y="3099702"/>
            <a:ext cx="2178101" cy="256032"/>
          </a:xfrm>
          <a:prstGeom prst="rect">
            <a:avLst/>
          </a:prstGeom>
          <a:solidFill>
            <a:srgbClr val="14232B"/>
          </a:solidFill>
          <a:ln/>
        </p:spPr>
        <p:txBody>
          <a:bodyPr/>
          <a:lstStyle/>
          <a:p>
            <a:endParaRPr lang="en-IN"/>
          </a:p>
        </p:txBody>
      </p:sp>
      <p:sp>
        <p:nvSpPr>
          <p:cNvPr id="43" name="Text 32"/>
          <p:cNvSpPr/>
          <p:nvPr/>
        </p:nvSpPr>
        <p:spPr>
          <a:xfrm>
            <a:off x="9645091" y="3099702"/>
            <a:ext cx="2086661" cy="256032"/>
          </a:xfrm>
          <a:prstGeom prst="rect">
            <a:avLst/>
          </a:prstGeom>
          <a:noFill/>
          <a:ln/>
        </p:spPr>
        <p:txBody>
          <a:bodyPr wrap="square" rtlCol="0" anchor="ctr"/>
          <a:lstStyle/>
          <a:p>
            <a:pPr marL="0" indent="0">
              <a:buNone/>
            </a:pPr>
            <a:r>
              <a:rPr lang="en-US" sz="800" b="1" dirty="0">
                <a:solidFill>
                  <a:srgbClr val="FFFFFF"/>
                </a:solidFill>
                <a:latin typeface="Calibri" pitchFamily="34" charset="0"/>
                <a:ea typeface="Calibri" pitchFamily="34" charset="-122"/>
                <a:cs typeface="Calibri" pitchFamily="34" charset="-120"/>
              </a:rPr>
              <a:t>10. Extraction Summary</a:t>
            </a:r>
            <a:endParaRPr lang="en-US" sz="800" dirty="0"/>
          </a:p>
        </p:txBody>
      </p:sp>
      <p:sp>
        <p:nvSpPr>
          <p:cNvPr id="44" name="Shape 33"/>
          <p:cNvSpPr/>
          <p:nvPr/>
        </p:nvSpPr>
        <p:spPr>
          <a:xfrm>
            <a:off x="9599371" y="3355734"/>
            <a:ext cx="2178101" cy="1225182"/>
          </a:xfrm>
          <a:prstGeom prst="rect">
            <a:avLst/>
          </a:prstGeom>
          <a:solidFill>
            <a:srgbClr val="FFFFFF"/>
          </a:solidFill>
          <a:ln w="9525">
            <a:solidFill>
              <a:srgbClr val="D8DEE1"/>
            </a:solidFill>
            <a:prstDash val="solid"/>
          </a:ln>
        </p:spPr>
        <p:txBody>
          <a:bodyPr/>
          <a:lstStyle/>
          <a:p>
            <a:endParaRPr lang="en-IN"/>
          </a:p>
        </p:txBody>
      </p:sp>
      <p:pic>
        <p:nvPicPr>
          <p:cNvPr id="45" name="Image 9" descr="/home/claude/crops/myphone_full_152.png"/>
          <p:cNvPicPr>
            <a:picLocks noChangeAspect="1"/>
          </p:cNvPicPr>
          <p:nvPr/>
        </p:nvPicPr>
        <p:blipFill>
          <a:blip r:embed="rId12"/>
          <a:stretch>
            <a:fillRect/>
          </a:stretch>
        </p:blipFill>
        <p:spPr>
          <a:xfrm>
            <a:off x="9599371" y="3355734"/>
            <a:ext cx="2178101" cy="1225182"/>
          </a:xfrm>
          <a:prstGeom prst="rect">
            <a:avLst/>
          </a:prstGeom>
        </p:spPr>
      </p:pic>
      <p:sp>
        <p:nvSpPr>
          <p:cNvPr id="46" name="Shape 34"/>
          <p:cNvSpPr/>
          <p:nvPr/>
        </p:nvSpPr>
        <p:spPr>
          <a:xfrm>
            <a:off x="411480" y="4718075"/>
            <a:ext cx="11365992" cy="960120"/>
          </a:xfrm>
          <a:prstGeom prst="rect">
            <a:avLst/>
          </a:prstGeom>
          <a:solidFill>
            <a:srgbClr val="F1F3F3"/>
          </a:solidFill>
          <a:ln/>
        </p:spPr>
        <p:txBody>
          <a:bodyPr/>
          <a:lstStyle/>
          <a:p>
            <a:endParaRPr lang="en-IN"/>
          </a:p>
        </p:txBody>
      </p:sp>
      <p:sp>
        <p:nvSpPr>
          <p:cNvPr id="47" name="Text 35"/>
          <p:cNvSpPr/>
          <p:nvPr/>
        </p:nvSpPr>
        <p:spPr>
          <a:xfrm>
            <a:off x="594360" y="4809515"/>
            <a:ext cx="11018520" cy="822960"/>
          </a:xfrm>
          <a:prstGeom prst="rect">
            <a:avLst/>
          </a:prstGeom>
          <a:noFill/>
          <a:ln/>
        </p:spPr>
        <p:txBody>
          <a:bodyPr wrap="square" rtlCol="0" anchor="t"/>
          <a:lstStyle/>
          <a:p>
            <a:pPr marL="0" indent="0">
              <a:lnSpc>
                <a:spcPct val="120000"/>
              </a:lnSpc>
              <a:buNone/>
            </a:pPr>
            <a:r>
              <a:rPr lang="en-US" sz="1000" b="1" kern="0" spc="100" dirty="0">
                <a:solidFill>
                  <a:srgbClr val="A9843C"/>
                </a:solidFill>
                <a:latin typeface="Calibri" pitchFamily="34" charset="0"/>
                <a:ea typeface="Calibri" pitchFamily="34" charset="-122"/>
                <a:cs typeface="Calibri" pitchFamily="34" charset="-120"/>
              </a:rPr>
              <a:t>DEMONSTRATION SUMMARY   </a:t>
            </a:r>
            <a:r>
              <a:rPr lang="en-US" sz="1000" dirty="0">
                <a:solidFill>
                  <a:srgbClr val="14232B"/>
                </a:solidFill>
                <a:latin typeface="Calibri" pitchFamily="34" charset="0"/>
                <a:ea typeface="Calibri" pitchFamily="34" charset="-122"/>
                <a:cs typeface="Calibri" pitchFamily="34" charset="-120"/>
              </a:rPr>
              <a:t>Full acquisition of the examiner's own device (Detected Model CPH2213, Android 13) using Cellebrite UFED 7.76.0.24, from initial device detection through to a completed, itemised extraction (Contacts 1059, SMS 1240, MMS 1373, Calendar 443, Call Logs 3000, Locations and Advertising ID both completed). All screenshots are unedited tool exports retaining their original Windows taskbar timestamp.</a:t>
            </a:r>
            <a:endParaRPr lang="en-US" sz="1000" dirty="0"/>
          </a:p>
        </p:txBody>
      </p:sp>
      <p:sp>
        <p:nvSpPr>
          <p:cNvPr id="48" name="Text 36"/>
          <p:cNvSpPr/>
          <p:nvPr/>
        </p:nvSpPr>
        <p:spPr>
          <a:xfrm>
            <a:off x="457200" y="6547104"/>
            <a:ext cx="4572000" cy="237744"/>
          </a:xfrm>
          <a:prstGeom prst="rect">
            <a:avLst/>
          </a:prstGeom>
          <a:noFill/>
          <a:ln/>
        </p:spPr>
        <p:txBody>
          <a:bodyPr wrap="square" rtlCol="0" anchor="ctr"/>
          <a:lstStyle/>
          <a:p>
            <a:pPr marL="0" indent="0">
              <a:buNone/>
            </a:pPr>
            <a:r>
              <a:rPr lang="en-US" sz="800" dirty="0">
                <a:solidFill>
                  <a:srgbClr val="8A9AA1"/>
                </a:solidFill>
                <a:latin typeface="Calibri" pitchFamily="34" charset="0"/>
                <a:ea typeface="Calibri" pitchFamily="34" charset="-122"/>
                <a:cs typeface="Calibri" pitchFamily="34" charset="-120"/>
              </a:rPr>
              <a:t>ACCA7031 · Digital Forensics Analysis</a:t>
            </a:r>
            <a:endParaRPr lang="en-US" sz="800" dirty="0"/>
          </a:p>
        </p:txBody>
      </p:sp>
      <p:sp>
        <p:nvSpPr>
          <p:cNvPr id="49" name="Text 37"/>
          <p:cNvSpPr/>
          <p:nvPr/>
        </p:nvSpPr>
        <p:spPr>
          <a:xfrm>
            <a:off x="4114800" y="6547104"/>
            <a:ext cx="3959352" cy="237744"/>
          </a:xfrm>
          <a:prstGeom prst="rect">
            <a:avLst/>
          </a:prstGeom>
          <a:noFill/>
          <a:ln/>
        </p:spPr>
        <p:txBody>
          <a:bodyPr wrap="square" rtlCol="0" anchor="ctr"/>
          <a:lstStyle/>
          <a:p>
            <a:pPr marL="0" indent="0" algn="ctr">
              <a:buNone/>
            </a:pPr>
            <a:r>
              <a:rPr lang="en-US" sz="800" dirty="0">
                <a:solidFill>
                  <a:srgbClr val="8A9AA1"/>
                </a:solidFill>
                <a:latin typeface="Calibri" pitchFamily="34" charset="0"/>
                <a:ea typeface="Calibri" pitchFamily="34" charset="-122"/>
                <a:cs typeface="Calibri" pitchFamily="34" charset="-120"/>
              </a:rPr>
              <a:t>Acquisition Demonstration</a:t>
            </a:r>
            <a:endParaRPr lang="en-US" sz="800" dirty="0"/>
          </a:p>
        </p:txBody>
      </p:sp>
      <p:sp>
        <p:nvSpPr>
          <p:cNvPr id="50" name="Text 38"/>
          <p:cNvSpPr/>
          <p:nvPr/>
        </p:nvSpPr>
        <p:spPr>
          <a:xfrm>
            <a:off x="11338560" y="6547104"/>
            <a:ext cx="457200" cy="237744"/>
          </a:xfrm>
          <a:prstGeom prst="rect">
            <a:avLst/>
          </a:prstGeom>
          <a:noFill/>
          <a:ln/>
        </p:spPr>
        <p:txBody>
          <a:bodyPr wrap="square" rtlCol="0" anchor="ctr"/>
          <a:lstStyle/>
          <a:p>
            <a:pPr marL="0" indent="0" algn="r">
              <a:buNone/>
            </a:pPr>
            <a:r>
              <a:rPr lang="en-US" sz="800" b="1" dirty="0">
                <a:solidFill>
                  <a:srgbClr val="A9843C"/>
                </a:solidFill>
                <a:latin typeface="Calibri" pitchFamily="34" charset="0"/>
                <a:ea typeface="Calibri" pitchFamily="34" charset="-122"/>
                <a:cs typeface="Calibri" pitchFamily="34" charset="-120"/>
              </a:rPr>
              <a:t>13</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966960" y="137160"/>
            <a:ext cx="2103120" cy="1051560"/>
          </a:xfrm>
          <a:prstGeom prst="rect">
            <a:avLst/>
          </a:prstGeom>
          <a:noFill/>
          <a:ln/>
        </p:spPr>
        <p:txBody>
          <a:bodyPr wrap="square" rtlCol="0" anchor="ctr"/>
          <a:lstStyle/>
          <a:p>
            <a:pPr marL="0" indent="0" algn="r">
              <a:buNone/>
            </a:pPr>
            <a:r>
              <a:rPr lang="en-US" sz="7600" b="1" dirty="0">
                <a:solidFill>
                  <a:srgbClr val="ECEDEC"/>
                </a:solidFill>
                <a:latin typeface="Cambria" pitchFamily="34" charset="0"/>
                <a:ea typeface="Cambria" pitchFamily="34" charset="-122"/>
                <a:cs typeface="Cambria" pitchFamily="34" charset="-120"/>
              </a:rPr>
              <a:t>14</a:t>
            </a:r>
            <a:endParaRPr lang="en-US" sz="7600" dirty="0"/>
          </a:p>
        </p:txBody>
      </p:sp>
      <p:sp>
        <p:nvSpPr>
          <p:cNvPr id="3" name="Shape 1"/>
          <p:cNvSpPr/>
          <p:nvPr/>
        </p:nvSpPr>
        <p:spPr>
          <a:xfrm>
            <a:off x="502920" y="384048"/>
            <a:ext cx="2651760" cy="292608"/>
          </a:xfrm>
          <a:prstGeom prst="rect">
            <a:avLst/>
          </a:prstGeom>
          <a:solidFill>
            <a:srgbClr val="F1F3F3"/>
          </a:solidFill>
          <a:ln w="9525">
            <a:solidFill>
              <a:srgbClr val="A9843C"/>
            </a:solidFill>
            <a:prstDash val="solid"/>
          </a:ln>
        </p:spPr>
        <p:txBody>
          <a:bodyPr/>
          <a:lstStyle/>
          <a:p>
            <a:endParaRPr lang="en-IN"/>
          </a:p>
        </p:txBody>
      </p:sp>
      <p:sp>
        <p:nvSpPr>
          <p:cNvPr id="4" name="Text 2"/>
          <p:cNvSpPr/>
          <p:nvPr/>
        </p:nvSpPr>
        <p:spPr>
          <a:xfrm>
            <a:off x="502920" y="384048"/>
            <a:ext cx="2651760" cy="292608"/>
          </a:xfrm>
          <a:prstGeom prst="rect">
            <a:avLst/>
          </a:prstGeom>
          <a:noFill/>
          <a:ln/>
        </p:spPr>
        <p:txBody>
          <a:bodyPr wrap="square" rtlCol="0" anchor="ctr"/>
          <a:lstStyle/>
          <a:p>
            <a:pPr marL="0" indent="0" algn="ctr">
              <a:buNone/>
            </a:pPr>
            <a:r>
              <a:rPr lang="en-US" sz="950" b="1" kern="0" spc="120" dirty="0">
                <a:solidFill>
                  <a:srgbClr val="A9843C"/>
                </a:solidFill>
                <a:latin typeface="Calibri" pitchFamily="34" charset="0"/>
                <a:ea typeface="Calibri" pitchFamily="34" charset="-122"/>
                <a:cs typeface="Calibri" pitchFamily="34" charset="-120"/>
              </a:rPr>
              <a:t>FINDINGS</a:t>
            </a:r>
            <a:endParaRPr lang="en-US" sz="950" dirty="0"/>
          </a:p>
        </p:txBody>
      </p:sp>
      <p:sp>
        <p:nvSpPr>
          <p:cNvPr id="5" name="Text 3"/>
          <p:cNvSpPr/>
          <p:nvPr/>
        </p:nvSpPr>
        <p:spPr>
          <a:xfrm>
            <a:off x="502920" y="786384"/>
            <a:ext cx="9052560" cy="548640"/>
          </a:xfrm>
          <a:prstGeom prst="rect">
            <a:avLst/>
          </a:prstGeom>
          <a:noFill/>
          <a:ln/>
        </p:spPr>
        <p:txBody>
          <a:bodyPr wrap="square" rtlCol="0" anchor="ctr"/>
          <a:lstStyle/>
          <a:p>
            <a:pPr marL="0" indent="0">
              <a:buNone/>
            </a:pPr>
            <a:r>
              <a:rPr lang="en-US" sz="2500" b="1" dirty="0">
                <a:solidFill>
                  <a:srgbClr val="14232B"/>
                </a:solidFill>
                <a:latin typeface="Cambria" pitchFamily="34" charset="0"/>
                <a:ea typeface="Cambria" pitchFamily="34" charset="-122"/>
                <a:cs typeface="Cambria" pitchFamily="34" charset="-120"/>
              </a:rPr>
              <a:t>Key Findings</a:t>
            </a:r>
            <a:endParaRPr lang="en-US" sz="2500" dirty="0"/>
          </a:p>
        </p:txBody>
      </p:sp>
      <p:sp>
        <p:nvSpPr>
          <p:cNvPr id="6" name="Shape 4"/>
          <p:cNvSpPr/>
          <p:nvPr/>
        </p:nvSpPr>
        <p:spPr>
          <a:xfrm>
            <a:off x="502920" y="1463040"/>
            <a:ext cx="3611880" cy="4846320"/>
          </a:xfrm>
          <a:prstGeom prst="rect">
            <a:avLst/>
          </a:prstGeom>
          <a:solidFill>
            <a:srgbClr val="FFFFFF"/>
          </a:solidFill>
          <a:ln w="15875">
            <a:solidFill>
              <a:srgbClr val="D8DEE1"/>
            </a:solidFill>
            <a:prstDash val="solid"/>
          </a:ln>
        </p:spPr>
        <p:txBody>
          <a:bodyPr/>
          <a:lstStyle/>
          <a:p>
            <a:endParaRPr lang="en-IN"/>
          </a:p>
        </p:txBody>
      </p:sp>
      <p:sp>
        <p:nvSpPr>
          <p:cNvPr id="7" name="Shape 5"/>
          <p:cNvSpPr/>
          <p:nvPr/>
        </p:nvSpPr>
        <p:spPr>
          <a:xfrm>
            <a:off x="502920" y="1463040"/>
            <a:ext cx="3611880" cy="640080"/>
          </a:xfrm>
          <a:prstGeom prst="rect">
            <a:avLst/>
          </a:prstGeom>
          <a:solidFill>
            <a:srgbClr val="51715F"/>
          </a:solidFill>
          <a:ln/>
        </p:spPr>
        <p:txBody>
          <a:bodyPr/>
          <a:lstStyle/>
          <a:p>
            <a:endParaRPr lang="en-IN"/>
          </a:p>
        </p:txBody>
      </p:sp>
      <p:sp>
        <p:nvSpPr>
          <p:cNvPr id="8" name="Text 6"/>
          <p:cNvSpPr/>
          <p:nvPr/>
        </p:nvSpPr>
        <p:spPr>
          <a:xfrm>
            <a:off x="685800" y="1536192"/>
            <a:ext cx="3246120" cy="292608"/>
          </a:xfrm>
          <a:prstGeom prst="rect">
            <a:avLst/>
          </a:prstGeom>
          <a:noFill/>
          <a:ln/>
        </p:spPr>
        <p:txBody>
          <a:bodyPr wrap="square" rtlCol="0" anchor="ctr"/>
          <a:lstStyle/>
          <a:p>
            <a:pPr marL="0" indent="0">
              <a:buNone/>
            </a:pPr>
            <a:r>
              <a:rPr lang="en-US" sz="1400" b="1" dirty="0">
                <a:solidFill>
                  <a:srgbClr val="FFFFFF"/>
                </a:solidFill>
                <a:latin typeface="Cambria" pitchFamily="34" charset="0"/>
                <a:ea typeface="Cambria" pitchFamily="34" charset="-122"/>
                <a:cs typeface="Cambria" pitchFamily="34" charset="-120"/>
              </a:rPr>
              <a:t>ESTABLISHED</a:t>
            </a:r>
            <a:endParaRPr lang="en-US" sz="1400" dirty="0"/>
          </a:p>
        </p:txBody>
      </p:sp>
      <p:sp>
        <p:nvSpPr>
          <p:cNvPr id="9" name="Text 7"/>
          <p:cNvSpPr/>
          <p:nvPr/>
        </p:nvSpPr>
        <p:spPr>
          <a:xfrm>
            <a:off x="685800" y="1847088"/>
            <a:ext cx="3246120" cy="237744"/>
          </a:xfrm>
          <a:prstGeom prst="rect">
            <a:avLst/>
          </a:prstGeom>
          <a:noFill/>
          <a:ln/>
        </p:spPr>
        <p:txBody>
          <a:bodyPr wrap="square" rtlCol="0" anchor="ctr"/>
          <a:lstStyle/>
          <a:p>
            <a:pPr marL="0" indent="0">
              <a:buNone/>
            </a:pPr>
            <a:r>
              <a:rPr lang="en-US" sz="850" i="1" dirty="0">
                <a:solidFill>
                  <a:srgbClr val="F0EFEA"/>
                </a:solidFill>
                <a:latin typeface="Calibri" pitchFamily="34" charset="0"/>
                <a:ea typeface="Calibri" pitchFamily="34" charset="-122"/>
                <a:cs typeface="Calibri" pitchFamily="34" charset="-120"/>
              </a:rPr>
              <a:t>Directly supported by a single artefact</a:t>
            </a:r>
            <a:endParaRPr lang="en-US" sz="850" dirty="0"/>
          </a:p>
        </p:txBody>
      </p:sp>
      <p:sp>
        <p:nvSpPr>
          <p:cNvPr id="10" name="Shape 8"/>
          <p:cNvSpPr/>
          <p:nvPr/>
        </p:nvSpPr>
        <p:spPr>
          <a:xfrm>
            <a:off x="685800" y="2304288"/>
            <a:ext cx="73152" cy="73152"/>
          </a:xfrm>
          <a:prstGeom prst="ellipse">
            <a:avLst/>
          </a:prstGeom>
          <a:solidFill>
            <a:srgbClr val="51715F"/>
          </a:solidFill>
          <a:ln/>
        </p:spPr>
        <p:txBody>
          <a:bodyPr/>
          <a:lstStyle/>
          <a:p>
            <a:endParaRPr lang="en-IN"/>
          </a:p>
        </p:txBody>
      </p:sp>
      <p:sp>
        <p:nvSpPr>
          <p:cNvPr id="11" name="Text 9"/>
          <p:cNvSpPr/>
          <p:nvPr/>
        </p:nvSpPr>
        <p:spPr>
          <a:xfrm>
            <a:off x="868680" y="2212848"/>
            <a:ext cx="3063240" cy="868680"/>
          </a:xfrm>
          <a:prstGeom prst="rect">
            <a:avLst/>
          </a:prstGeom>
          <a:noFill/>
          <a:ln/>
        </p:spPr>
        <p:txBody>
          <a:bodyPr wrap="square" rtlCol="0" anchor="t"/>
          <a:lstStyle/>
          <a:p>
            <a:pPr marL="0" indent="0">
              <a:lnSpc>
                <a:spcPct val="115000"/>
              </a:lnSpc>
              <a:buNone/>
            </a:pPr>
            <a:r>
              <a:rPr lang="en-US" sz="950" dirty="0">
                <a:solidFill>
                  <a:srgbClr val="14232B"/>
                </a:solidFill>
                <a:latin typeface="Calibri" pitchFamily="34" charset="0"/>
                <a:ea typeface="Calibri" pitchFamily="34" charset="-122"/>
                <a:cs typeface="Calibri" pitchFamily="34" charset="-120"/>
              </a:rPr>
              <a:t>All four device images verified intact via SHA-256 hashing, with no indication of alteration</a:t>
            </a:r>
            <a:endParaRPr lang="en-US" sz="950" dirty="0"/>
          </a:p>
        </p:txBody>
      </p:sp>
      <p:sp>
        <p:nvSpPr>
          <p:cNvPr id="12" name="Shape 10"/>
          <p:cNvSpPr/>
          <p:nvPr/>
        </p:nvSpPr>
        <p:spPr>
          <a:xfrm>
            <a:off x="685800" y="3310128"/>
            <a:ext cx="73152" cy="73152"/>
          </a:xfrm>
          <a:prstGeom prst="ellipse">
            <a:avLst/>
          </a:prstGeom>
          <a:solidFill>
            <a:srgbClr val="51715F"/>
          </a:solidFill>
          <a:ln/>
        </p:spPr>
        <p:txBody>
          <a:bodyPr/>
          <a:lstStyle/>
          <a:p>
            <a:endParaRPr lang="en-IN"/>
          </a:p>
        </p:txBody>
      </p:sp>
      <p:sp>
        <p:nvSpPr>
          <p:cNvPr id="13" name="Text 11"/>
          <p:cNvSpPr/>
          <p:nvPr/>
        </p:nvSpPr>
        <p:spPr>
          <a:xfrm>
            <a:off x="868680" y="3218688"/>
            <a:ext cx="3063240" cy="868680"/>
          </a:xfrm>
          <a:prstGeom prst="rect">
            <a:avLst/>
          </a:prstGeom>
          <a:noFill/>
          <a:ln/>
        </p:spPr>
        <p:txBody>
          <a:bodyPr wrap="square" rtlCol="0" anchor="t"/>
          <a:lstStyle/>
          <a:p>
            <a:pPr marL="0" indent="0">
              <a:lnSpc>
                <a:spcPct val="115000"/>
              </a:lnSpc>
              <a:buNone/>
            </a:pPr>
            <a:r>
              <a:rPr lang="en-US" sz="950" dirty="0">
                <a:solidFill>
                  <a:srgbClr val="14232B"/>
                </a:solidFill>
                <a:latin typeface="Calibri" pitchFamily="34" charset="0"/>
                <a:ea typeface="Calibri" pitchFamily="34" charset="-122"/>
                <a:cs typeface="Calibri" pitchFamily="34" charset="-120"/>
              </a:rPr>
              <a:t>Huawei (EX-01) WhatsApp thread contains an explicit offer to sell “AI based Neuro product” information (21 Aug 2024)</a:t>
            </a:r>
            <a:endParaRPr lang="en-US" sz="950" dirty="0"/>
          </a:p>
        </p:txBody>
      </p:sp>
      <p:sp>
        <p:nvSpPr>
          <p:cNvPr id="14" name="Shape 12"/>
          <p:cNvSpPr/>
          <p:nvPr/>
        </p:nvSpPr>
        <p:spPr>
          <a:xfrm>
            <a:off x="685800" y="4315968"/>
            <a:ext cx="73152" cy="73152"/>
          </a:xfrm>
          <a:prstGeom prst="ellipse">
            <a:avLst/>
          </a:prstGeom>
          <a:solidFill>
            <a:srgbClr val="51715F"/>
          </a:solidFill>
          <a:ln/>
        </p:spPr>
        <p:txBody>
          <a:bodyPr/>
          <a:lstStyle/>
          <a:p>
            <a:endParaRPr lang="en-IN"/>
          </a:p>
        </p:txBody>
      </p:sp>
      <p:sp>
        <p:nvSpPr>
          <p:cNvPr id="15" name="Text 13"/>
          <p:cNvSpPr/>
          <p:nvPr/>
        </p:nvSpPr>
        <p:spPr>
          <a:xfrm>
            <a:off x="868680" y="4224528"/>
            <a:ext cx="3063240" cy="868680"/>
          </a:xfrm>
          <a:prstGeom prst="rect">
            <a:avLst/>
          </a:prstGeom>
          <a:noFill/>
          <a:ln/>
        </p:spPr>
        <p:txBody>
          <a:bodyPr wrap="square" rtlCol="0" anchor="t"/>
          <a:lstStyle/>
          <a:p>
            <a:pPr marL="0" indent="0">
              <a:lnSpc>
                <a:spcPct val="115000"/>
              </a:lnSpc>
              <a:buNone/>
            </a:pPr>
            <a:r>
              <a:rPr lang="en-US" sz="950" dirty="0">
                <a:solidFill>
                  <a:srgbClr val="14232B"/>
                </a:solidFill>
                <a:latin typeface="Calibri" pitchFamily="34" charset="0"/>
                <a:ea typeface="Calibri" pitchFamily="34" charset="-122"/>
                <a:cs typeface="Calibri" pitchFamily="34" charset="-120"/>
              </a:rPr>
              <a:t>Huawei (EX-01) Facebook Messenger thread confirms deal terms referencing “5M offshore” and a 48-hour deadline (31 Jan 2025)</a:t>
            </a:r>
            <a:endParaRPr lang="en-US" sz="950" dirty="0"/>
          </a:p>
        </p:txBody>
      </p:sp>
      <p:sp>
        <p:nvSpPr>
          <p:cNvPr id="16" name="Shape 14"/>
          <p:cNvSpPr/>
          <p:nvPr/>
        </p:nvSpPr>
        <p:spPr>
          <a:xfrm>
            <a:off x="685800" y="5321808"/>
            <a:ext cx="73152" cy="73152"/>
          </a:xfrm>
          <a:prstGeom prst="ellipse">
            <a:avLst/>
          </a:prstGeom>
          <a:solidFill>
            <a:srgbClr val="51715F"/>
          </a:solidFill>
          <a:ln/>
        </p:spPr>
        <p:txBody>
          <a:bodyPr/>
          <a:lstStyle/>
          <a:p>
            <a:endParaRPr lang="en-IN"/>
          </a:p>
        </p:txBody>
      </p:sp>
      <p:sp>
        <p:nvSpPr>
          <p:cNvPr id="17" name="Text 15"/>
          <p:cNvSpPr/>
          <p:nvPr/>
        </p:nvSpPr>
        <p:spPr>
          <a:xfrm>
            <a:off x="868680" y="5230368"/>
            <a:ext cx="3063240" cy="868680"/>
          </a:xfrm>
          <a:prstGeom prst="rect">
            <a:avLst/>
          </a:prstGeom>
          <a:noFill/>
          <a:ln/>
        </p:spPr>
        <p:txBody>
          <a:bodyPr wrap="square" rtlCol="0" anchor="t"/>
          <a:lstStyle/>
          <a:p>
            <a:pPr marL="0" indent="0">
              <a:lnSpc>
                <a:spcPct val="115000"/>
              </a:lnSpc>
              <a:buNone/>
            </a:pPr>
            <a:r>
              <a:rPr lang="en-US" sz="950" dirty="0">
                <a:solidFill>
                  <a:srgbClr val="14232B"/>
                </a:solidFill>
                <a:latin typeface="Calibri" pitchFamily="34" charset="0"/>
                <a:ea typeface="Calibri" pitchFamily="34" charset="-122"/>
                <a:cs typeface="Calibri" pitchFamily="34" charset="-120"/>
              </a:rPr>
              <a:t>Huawei (EX-01) contacts list includes a saved contact “Joe Marsh,” number 00447476538686</a:t>
            </a:r>
            <a:endParaRPr lang="en-US" sz="950" dirty="0"/>
          </a:p>
        </p:txBody>
      </p:sp>
      <p:sp>
        <p:nvSpPr>
          <p:cNvPr id="18" name="Shape 16"/>
          <p:cNvSpPr/>
          <p:nvPr/>
        </p:nvSpPr>
        <p:spPr>
          <a:xfrm>
            <a:off x="4297680" y="1463040"/>
            <a:ext cx="3611880" cy="4846320"/>
          </a:xfrm>
          <a:prstGeom prst="rect">
            <a:avLst/>
          </a:prstGeom>
          <a:solidFill>
            <a:srgbClr val="FFFFFF"/>
          </a:solidFill>
          <a:ln w="15875">
            <a:solidFill>
              <a:srgbClr val="D8DEE1"/>
            </a:solidFill>
            <a:prstDash val="solid"/>
          </a:ln>
        </p:spPr>
        <p:txBody>
          <a:bodyPr/>
          <a:lstStyle/>
          <a:p>
            <a:endParaRPr lang="en-IN"/>
          </a:p>
        </p:txBody>
      </p:sp>
      <p:sp>
        <p:nvSpPr>
          <p:cNvPr id="19" name="Shape 17"/>
          <p:cNvSpPr/>
          <p:nvPr/>
        </p:nvSpPr>
        <p:spPr>
          <a:xfrm>
            <a:off x="4297680" y="1463040"/>
            <a:ext cx="3611880" cy="640080"/>
          </a:xfrm>
          <a:prstGeom prst="rect">
            <a:avLst/>
          </a:prstGeom>
          <a:solidFill>
            <a:srgbClr val="A9843C"/>
          </a:solidFill>
          <a:ln/>
        </p:spPr>
        <p:txBody>
          <a:bodyPr/>
          <a:lstStyle/>
          <a:p>
            <a:endParaRPr lang="en-IN"/>
          </a:p>
        </p:txBody>
      </p:sp>
      <p:sp>
        <p:nvSpPr>
          <p:cNvPr id="20" name="Text 18"/>
          <p:cNvSpPr/>
          <p:nvPr/>
        </p:nvSpPr>
        <p:spPr>
          <a:xfrm>
            <a:off x="4480560" y="1536192"/>
            <a:ext cx="3246120" cy="292608"/>
          </a:xfrm>
          <a:prstGeom prst="rect">
            <a:avLst/>
          </a:prstGeom>
          <a:noFill/>
          <a:ln/>
        </p:spPr>
        <p:txBody>
          <a:bodyPr wrap="square" rtlCol="0" anchor="ctr"/>
          <a:lstStyle/>
          <a:p>
            <a:pPr marL="0" indent="0">
              <a:buNone/>
            </a:pPr>
            <a:r>
              <a:rPr lang="en-US" sz="1400" b="1" dirty="0">
                <a:solidFill>
                  <a:srgbClr val="FFFFFF"/>
                </a:solidFill>
                <a:latin typeface="Cambria" pitchFamily="34" charset="0"/>
                <a:ea typeface="Cambria" pitchFamily="34" charset="-122"/>
                <a:cs typeface="Cambria" pitchFamily="34" charset="-120"/>
              </a:rPr>
              <a:t>CORROBORATED</a:t>
            </a:r>
            <a:endParaRPr lang="en-US" sz="1400" dirty="0"/>
          </a:p>
        </p:txBody>
      </p:sp>
      <p:sp>
        <p:nvSpPr>
          <p:cNvPr id="21" name="Text 19"/>
          <p:cNvSpPr/>
          <p:nvPr/>
        </p:nvSpPr>
        <p:spPr>
          <a:xfrm>
            <a:off x="4480560" y="1847088"/>
            <a:ext cx="3246120" cy="237744"/>
          </a:xfrm>
          <a:prstGeom prst="rect">
            <a:avLst/>
          </a:prstGeom>
          <a:noFill/>
          <a:ln/>
        </p:spPr>
        <p:txBody>
          <a:bodyPr wrap="square" rtlCol="0" anchor="ctr"/>
          <a:lstStyle/>
          <a:p>
            <a:pPr marL="0" indent="0">
              <a:buNone/>
            </a:pPr>
            <a:r>
              <a:rPr lang="en-US" sz="850" i="1" dirty="0">
                <a:solidFill>
                  <a:srgbClr val="F0EFEA"/>
                </a:solidFill>
                <a:latin typeface="Calibri" pitchFamily="34" charset="0"/>
                <a:ea typeface="Calibri" pitchFamily="34" charset="-122"/>
                <a:cs typeface="Calibri" pitchFamily="34" charset="-120"/>
              </a:rPr>
              <a:t>Supported by two or more independent artefacts</a:t>
            </a:r>
            <a:endParaRPr lang="en-US" sz="850" dirty="0"/>
          </a:p>
        </p:txBody>
      </p:sp>
      <p:sp>
        <p:nvSpPr>
          <p:cNvPr id="22" name="Shape 20"/>
          <p:cNvSpPr/>
          <p:nvPr/>
        </p:nvSpPr>
        <p:spPr>
          <a:xfrm>
            <a:off x="4480560" y="2304288"/>
            <a:ext cx="73152" cy="73152"/>
          </a:xfrm>
          <a:prstGeom prst="ellipse">
            <a:avLst/>
          </a:prstGeom>
          <a:solidFill>
            <a:srgbClr val="A9843C"/>
          </a:solidFill>
          <a:ln/>
        </p:spPr>
        <p:txBody>
          <a:bodyPr/>
          <a:lstStyle/>
          <a:p>
            <a:endParaRPr lang="en-IN"/>
          </a:p>
        </p:txBody>
      </p:sp>
      <p:sp>
        <p:nvSpPr>
          <p:cNvPr id="23" name="Text 21"/>
          <p:cNvSpPr/>
          <p:nvPr/>
        </p:nvSpPr>
        <p:spPr>
          <a:xfrm>
            <a:off x="4663440" y="2212848"/>
            <a:ext cx="3063240" cy="868680"/>
          </a:xfrm>
          <a:prstGeom prst="rect">
            <a:avLst/>
          </a:prstGeom>
          <a:noFill/>
          <a:ln/>
        </p:spPr>
        <p:txBody>
          <a:bodyPr wrap="square" rtlCol="0" anchor="t"/>
          <a:lstStyle/>
          <a:p>
            <a:pPr marL="0" indent="0">
              <a:lnSpc>
                <a:spcPct val="115000"/>
              </a:lnSpc>
              <a:buNone/>
            </a:pPr>
            <a:r>
              <a:rPr lang="en-US" sz="950" dirty="0">
                <a:solidFill>
                  <a:srgbClr val="14232B"/>
                </a:solidFill>
                <a:latin typeface="Calibri" pitchFamily="34" charset="0"/>
                <a:ea typeface="Calibri" pitchFamily="34" charset="-122"/>
                <a:cs typeface="Calibri" pitchFamily="34" charset="-120"/>
              </a:rPr>
              <a:t>Device owner (Peter Dover, EX-01) is independently addressed as “Emma” by the WhatsApp counterpart</a:t>
            </a:r>
            <a:endParaRPr lang="en-US" sz="950" dirty="0"/>
          </a:p>
        </p:txBody>
      </p:sp>
      <p:sp>
        <p:nvSpPr>
          <p:cNvPr id="24" name="Shape 22"/>
          <p:cNvSpPr/>
          <p:nvPr/>
        </p:nvSpPr>
        <p:spPr>
          <a:xfrm>
            <a:off x="4480560" y="3310128"/>
            <a:ext cx="73152" cy="73152"/>
          </a:xfrm>
          <a:prstGeom prst="ellipse">
            <a:avLst/>
          </a:prstGeom>
          <a:solidFill>
            <a:srgbClr val="A9843C"/>
          </a:solidFill>
          <a:ln/>
        </p:spPr>
        <p:txBody>
          <a:bodyPr/>
          <a:lstStyle/>
          <a:p>
            <a:endParaRPr lang="en-IN"/>
          </a:p>
        </p:txBody>
      </p:sp>
      <p:sp>
        <p:nvSpPr>
          <p:cNvPr id="25" name="Text 23"/>
          <p:cNvSpPr/>
          <p:nvPr/>
        </p:nvSpPr>
        <p:spPr>
          <a:xfrm>
            <a:off x="4663440" y="3218688"/>
            <a:ext cx="3063240" cy="868680"/>
          </a:xfrm>
          <a:prstGeom prst="rect">
            <a:avLst/>
          </a:prstGeom>
          <a:noFill/>
          <a:ln/>
        </p:spPr>
        <p:txBody>
          <a:bodyPr wrap="square" rtlCol="0" anchor="t"/>
          <a:lstStyle/>
          <a:p>
            <a:pPr marL="0" indent="0">
              <a:lnSpc>
                <a:spcPct val="115000"/>
              </a:lnSpc>
              <a:buNone/>
            </a:pPr>
            <a:r>
              <a:rPr lang="en-US" sz="950" dirty="0">
                <a:solidFill>
                  <a:srgbClr val="14232B"/>
                </a:solidFill>
                <a:latin typeface="Calibri" pitchFamily="34" charset="0"/>
                <a:ea typeface="Calibri" pitchFamily="34" charset="-122"/>
                <a:cs typeface="Calibri" pitchFamily="34" charset="-120"/>
              </a:rPr>
              <a:t>Number saved as “Joe Marsh” on EX-01 corresponds to the SIM registration recovered from EX-03 (Samsung), linking the intermediary persona to a specific handset</a:t>
            </a:r>
            <a:endParaRPr lang="en-US" sz="950" dirty="0"/>
          </a:p>
        </p:txBody>
      </p:sp>
      <p:sp>
        <p:nvSpPr>
          <p:cNvPr id="26" name="Shape 24"/>
          <p:cNvSpPr/>
          <p:nvPr/>
        </p:nvSpPr>
        <p:spPr>
          <a:xfrm>
            <a:off x="4480560" y="4315968"/>
            <a:ext cx="73152" cy="73152"/>
          </a:xfrm>
          <a:prstGeom prst="ellipse">
            <a:avLst/>
          </a:prstGeom>
          <a:solidFill>
            <a:srgbClr val="A9843C"/>
          </a:solidFill>
          <a:ln/>
        </p:spPr>
        <p:txBody>
          <a:bodyPr/>
          <a:lstStyle/>
          <a:p>
            <a:endParaRPr lang="en-IN"/>
          </a:p>
        </p:txBody>
      </p:sp>
      <p:sp>
        <p:nvSpPr>
          <p:cNvPr id="27" name="Text 25"/>
          <p:cNvSpPr/>
          <p:nvPr/>
        </p:nvSpPr>
        <p:spPr>
          <a:xfrm>
            <a:off x="4663440" y="4224528"/>
            <a:ext cx="3063240" cy="868680"/>
          </a:xfrm>
          <a:prstGeom prst="rect">
            <a:avLst/>
          </a:prstGeom>
          <a:noFill/>
          <a:ln/>
        </p:spPr>
        <p:txBody>
          <a:bodyPr wrap="square" rtlCol="0" anchor="t"/>
          <a:lstStyle/>
          <a:p>
            <a:pPr marL="0" indent="0">
              <a:lnSpc>
                <a:spcPct val="115000"/>
              </a:lnSpc>
              <a:buNone/>
            </a:pPr>
            <a:r>
              <a:rPr lang="en-US" sz="950" dirty="0">
                <a:solidFill>
                  <a:srgbClr val="14232B"/>
                </a:solidFill>
                <a:latin typeface="Calibri" pitchFamily="34" charset="0"/>
                <a:ea typeface="Calibri" pitchFamily="34" charset="-122"/>
                <a:cs typeface="Calibri" pitchFamily="34" charset="-120"/>
              </a:rPr>
              <a:t>Escalation pattern: clustered voice contact (17–19 Aug) precedes written negotiation (21 Aug)</a:t>
            </a:r>
            <a:endParaRPr lang="en-US" sz="950" dirty="0"/>
          </a:p>
        </p:txBody>
      </p:sp>
      <p:sp>
        <p:nvSpPr>
          <p:cNvPr id="28" name="Shape 26"/>
          <p:cNvSpPr/>
          <p:nvPr/>
        </p:nvSpPr>
        <p:spPr>
          <a:xfrm>
            <a:off x="8092440" y="1463040"/>
            <a:ext cx="3611880" cy="4846320"/>
          </a:xfrm>
          <a:prstGeom prst="rect">
            <a:avLst/>
          </a:prstGeom>
          <a:solidFill>
            <a:srgbClr val="FFFFFF"/>
          </a:solidFill>
          <a:ln w="15875">
            <a:solidFill>
              <a:srgbClr val="D8DEE1"/>
            </a:solidFill>
            <a:prstDash val="solid"/>
          </a:ln>
        </p:spPr>
        <p:txBody>
          <a:bodyPr/>
          <a:lstStyle/>
          <a:p>
            <a:endParaRPr lang="en-IN"/>
          </a:p>
        </p:txBody>
      </p:sp>
      <p:sp>
        <p:nvSpPr>
          <p:cNvPr id="29" name="Shape 27"/>
          <p:cNvSpPr/>
          <p:nvPr/>
        </p:nvSpPr>
        <p:spPr>
          <a:xfrm>
            <a:off x="8092440" y="1463040"/>
            <a:ext cx="3611880" cy="640080"/>
          </a:xfrm>
          <a:prstGeom prst="rect">
            <a:avLst/>
          </a:prstGeom>
          <a:solidFill>
            <a:srgbClr val="8B3A3A"/>
          </a:solidFill>
          <a:ln/>
        </p:spPr>
        <p:txBody>
          <a:bodyPr/>
          <a:lstStyle/>
          <a:p>
            <a:endParaRPr lang="en-IN"/>
          </a:p>
        </p:txBody>
      </p:sp>
      <p:sp>
        <p:nvSpPr>
          <p:cNvPr id="30" name="Text 28"/>
          <p:cNvSpPr/>
          <p:nvPr/>
        </p:nvSpPr>
        <p:spPr>
          <a:xfrm>
            <a:off x="8275320" y="1536192"/>
            <a:ext cx="3246120" cy="292608"/>
          </a:xfrm>
          <a:prstGeom prst="rect">
            <a:avLst/>
          </a:prstGeom>
          <a:noFill/>
          <a:ln/>
        </p:spPr>
        <p:txBody>
          <a:bodyPr wrap="square" rtlCol="0" anchor="ctr"/>
          <a:lstStyle/>
          <a:p>
            <a:pPr marL="0" indent="0">
              <a:buNone/>
            </a:pPr>
            <a:r>
              <a:rPr lang="en-US" sz="1400" b="1" dirty="0">
                <a:solidFill>
                  <a:srgbClr val="FFFFFF"/>
                </a:solidFill>
                <a:latin typeface="Cambria" pitchFamily="34" charset="0"/>
                <a:ea typeface="Cambria" pitchFamily="34" charset="-122"/>
                <a:cs typeface="Cambria" pitchFamily="34" charset="-120"/>
              </a:rPr>
              <a:t>UNRESOLVED</a:t>
            </a:r>
            <a:endParaRPr lang="en-US" sz="1400" dirty="0"/>
          </a:p>
        </p:txBody>
      </p:sp>
      <p:sp>
        <p:nvSpPr>
          <p:cNvPr id="31" name="Text 29"/>
          <p:cNvSpPr/>
          <p:nvPr/>
        </p:nvSpPr>
        <p:spPr>
          <a:xfrm>
            <a:off x="8275320" y="1847088"/>
            <a:ext cx="3246120" cy="237744"/>
          </a:xfrm>
          <a:prstGeom prst="rect">
            <a:avLst/>
          </a:prstGeom>
          <a:noFill/>
          <a:ln/>
        </p:spPr>
        <p:txBody>
          <a:bodyPr wrap="square" rtlCol="0" anchor="ctr"/>
          <a:lstStyle/>
          <a:p>
            <a:pPr marL="0" indent="0">
              <a:buNone/>
            </a:pPr>
            <a:r>
              <a:rPr lang="en-US" sz="850" i="1" dirty="0">
                <a:solidFill>
                  <a:srgbClr val="F0EFEA"/>
                </a:solidFill>
                <a:latin typeface="Calibri" pitchFamily="34" charset="0"/>
                <a:ea typeface="Calibri" pitchFamily="34" charset="-122"/>
                <a:cs typeface="Calibri" pitchFamily="34" charset="-120"/>
              </a:rPr>
              <a:t>Not established from the supplied evidence</a:t>
            </a:r>
            <a:endParaRPr lang="en-US" sz="850" dirty="0"/>
          </a:p>
        </p:txBody>
      </p:sp>
      <p:sp>
        <p:nvSpPr>
          <p:cNvPr id="32" name="Shape 30"/>
          <p:cNvSpPr/>
          <p:nvPr/>
        </p:nvSpPr>
        <p:spPr>
          <a:xfrm>
            <a:off x="8275320" y="2304288"/>
            <a:ext cx="73152" cy="73152"/>
          </a:xfrm>
          <a:prstGeom prst="ellipse">
            <a:avLst/>
          </a:prstGeom>
          <a:solidFill>
            <a:srgbClr val="8B3A3A"/>
          </a:solidFill>
          <a:ln/>
        </p:spPr>
        <p:txBody>
          <a:bodyPr/>
          <a:lstStyle/>
          <a:p>
            <a:endParaRPr lang="en-IN"/>
          </a:p>
        </p:txBody>
      </p:sp>
      <p:sp>
        <p:nvSpPr>
          <p:cNvPr id="33" name="Text 31"/>
          <p:cNvSpPr/>
          <p:nvPr/>
        </p:nvSpPr>
        <p:spPr>
          <a:xfrm>
            <a:off x="8458200" y="2212848"/>
            <a:ext cx="3063240" cy="868680"/>
          </a:xfrm>
          <a:prstGeom prst="rect">
            <a:avLst/>
          </a:prstGeom>
          <a:noFill/>
          <a:ln/>
        </p:spPr>
        <p:txBody>
          <a:bodyPr wrap="square" rtlCol="0" anchor="t"/>
          <a:lstStyle/>
          <a:p>
            <a:pPr marL="0" indent="0">
              <a:lnSpc>
                <a:spcPct val="115000"/>
              </a:lnSpc>
              <a:buNone/>
            </a:pPr>
            <a:r>
              <a:rPr lang="en-US" sz="950" dirty="0">
                <a:solidFill>
                  <a:srgbClr val="14232B"/>
                </a:solidFill>
                <a:latin typeface="Calibri" pitchFamily="34" charset="0"/>
                <a:ea typeface="Calibri" pitchFamily="34" charset="-122"/>
                <a:cs typeface="Calibri" pitchFamily="34" charset="-120"/>
              </a:rPr>
              <a:t>Physical possession of each handset at the time of the relevant activity</a:t>
            </a:r>
            <a:endParaRPr lang="en-US" sz="950" dirty="0"/>
          </a:p>
        </p:txBody>
      </p:sp>
      <p:sp>
        <p:nvSpPr>
          <p:cNvPr id="34" name="Shape 32"/>
          <p:cNvSpPr/>
          <p:nvPr/>
        </p:nvSpPr>
        <p:spPr>
          <a:xfrm>
            <a:off x="8275320" y="3310128"/>
            <a:ext cx="73152" cy="73152"/>
          </a:xfrm>
          <a:prstGeom prst="ellipse">
            <a:avLst/>
          </a:prstGeom>
          <a:solidFill>
            <a:srgbClr val="8B3A3A"/>
          </a:solidFill>
          <a:ln/>
        </p:spPr>
        <p:txBody>
          <a:bodyPr/>
          <a:lstStyle/>
          <a:p>
            <a:endParaRPr lang="en-IN"/>
          </a:p>
        </p:txBody>
      </p:sp>
      <p:sp>
        <p:nvSpPr>
          <p:cNvPr id="35" name="Text 33"/>
          <p:cNvSpPr/>
          <p:nvPr/>
        </p:nvSpPr>
        <p:spPr>
          <a:xfrm>
            <a:off x="8458200" y="3218688"/>
            <a:ext cx="3063240" cy="868680"/>
          </a:xfrm>
          <a:prstGeom prst="rect">
            <a:avLst/>
          </a:prstGeom>
          <a:noFill/>
          <a:ln/>
        </p:spPr>
        <p:txBody>
          <a:bodyPr wrap="square" rtlCol="0" anchor="t"/>
          <a:lstStyle/>
          <a:p>
            <a:pPr marL="0" indent="0">
              <a:lnSpc>
                <a:spcPct val="115000"/>
              </a:lnSpc>
              <a:buNone/>
            </a:pPr>
            <a:r>
              <a:rPr lang="en-US" sz="950" dirty="0">
                <a:solidFill>
                  <a:srgbClr val="14232B"/>
                </a:solidFill>
                <a:latin typeface="Calibri" pitchFamily="34" charset="0"/>
                <a:ea typeface="Calibri" pitchFamily="34" charset="-122"/>
                <a:cs typeface="Calibri" pitchFamily="34" charset="-120"/>
              </a:rPr>
              <a:t>Direct communication content confirming the EX-02 (Nokia) account holder “Norman” as an active negotiating party</a:t>
            </a:r>
            <a:endParaRPr lang="en-US" sz="950" dirty="0"/>
          </a:p>
        </p:txBody>
      </p:sp>
      <p:sp>
        <p:nvSpPr>
          <p:cNvPr id="36" name="Shape 34"/>
          <p:cNvSpPr/>
          <p:nvPr/>
        </p:nvSpPr>
        <p:spPr>
          <a:xfrm>
            <a:off x="8275320" y="4315968"/>
            <a:ext cx="73152" cy="73152"/>
          </a:xfrm>
          <a:prstGeom prst="ellipse">
            <a:avLst/>
          </a:prstGeom>
          <a:solidFill>
            <a:srgbClr val="8B3A3A"/>
          </a:solidFill>
          <a:ln/>
        </p:spPr>
        <p:txBody>
          <a:bodyPr/>
          <a:lstStyle/>
          <a:p>
            <a:endParaRPr lang="en-IN"/>
          </a:p>
        </p:txBody>
      </p:sp>
      <p:sp>
        <p:nvSpPr>
          <p:cNvPr id="37" name="Text 35"/>
          <p:cNvSpPr/>
          <p:nvPr/>
        </p:nvSpPr>
        <p:spPr>
          <a:xfrm>
            <a:off x="8458200" y="4224528"/>
            <a:ext cx="3063240" cy="868680"/>
          </a:xfrm>
          <a:prstGeom prst="rect">
            <a:avLst/>
          </a:prstGeom>
          <a:noFill/>
          <a:ln/>
        </p:spPr>
        <p:txBody>
          <a:bodyPr wrap="square" rtlCol="0" anchor="t"/>
          <a:lstStyle/>
          <a:p>
            <a:pPr marL="0" indent="0">
              <a:lnSpc>
                <a:spcPct val="115000"/>
              </a:lnSpc>
              <a:buNone/>
            </a:pPr>
            <a:r>
              <a:rPr lang="en-US" sz="950" dirty="0">
                <a:solidFill>
                  <a:srgbClr val="14232B"/>
                </a:solidFill>
                <a:latin typeface="Calibri" pitchFamily="34" charset="0"/>
                <a:ea typeface="Calibri" pitchFamily="34" charset="-122"/>
                <a:cs typeface="Calibri" pitchFamily="34" charset="-120"/>
              </a:rPr>
              <a:t>Any evidentiary link to NexGen's R&amp;D Director “Vanessa” within the examined dataset</a:t>
            </a:r>
            <a:endParaRPr lang="en-US" sz="950" dirty="0"/>
          </a:p>
        </p:txBody>
      </p:sp>
      <p:sp>
        <p:nvSpPr>
          <p:cNvPr id="38" name="Shape 36"/>
          <p:cNvSpPr/>
          <p:nvPr/>
        </p:nvSpPr>
        <p:spPr>
          <a:xfrm>
            <a:off x="8275320" y="5321808"/>
            <a:ext cx="73152" cy="73152"/>
          </a:xfrm>
          <a:prstGeom prst="ellipse">
            <a:avLst/>
          </a:prstGeom>
          <a:solidFill>
            <a:srgbClr val="8B3A3A"/>
          </a:solidFill>
          <a:ln/>
        </p:spPr>
        <p:txBody>
          <a:bodyPr/>
          <a:lstStyle/>
          <a:p>
            <a:endParaRPr lang="en-IN"/>
          </a:p>
        </p:txBody>
      </p:sp>
      <p:sp>
        <p:nvSpPr>
          <p:cNvPr id="39" name="Text 37"/>
          <p:cNvSpPr/>
          <p:nvPr/>
        </p:nvSpPr>
        <p:spPr>
          <a:xfrm>
            <a:off x="8458200" y="5230368"/>
            <a:ext cx="3063240" cy="868680"/>
          </a:xfrm>
          <a:prstGeom prst="rect">
            <a:avLst/>
          </a:prstGeom>
          <a:noFill/>
          <a:ln/>
        </p:spPr>
        <p:txBody>
          <a:bodyPr wrap="square" rtlCol="0" anchor="t"/>
          <a:lstStyle/>
          <a:p>
            <a:pPr marL="0" indent="0">
              <a:lnSpc>
                <a:spcPct val="115000"/>
              </a:lnSpc>
              <a:buNone/>
            </a:pPr>
            <a:r>
              <a:rPr lang="en-US" sz="950" dirty="0">
                <a:solidFill>
                  <a:srgbClr val="14232B"/>
                </a:solidFill>
                <a:latin typeface="Calibri" pitchFamily="34" charset="0"/>
                <a:ea typeface="Calibri" pitchFamily="34" charset="-122"/>
                <a:cs typeface="Calibri" pitchFamily="34" charset="-120"/>
              </a:rPr>
              <a:t>Attribution of EX-04 (Ulefone Note 14) to any specific individual</a:t>
            </a:r>
            <a:endParaRPr lang="en-US" sz="950" dirty="0"/>
          </a:p>
        </p:txBody>
      </p:sp>
      <p:sp>
        <p:nvSpPr>
          <p:cNvPr id="40" name="Text 38"/>
          <p:cNvSpPr/>
          <p:nvPr/>
        </p:nvSpPr>
        <p:spPr>
          <a:xfrm>
            <a:off x="457200" y="6547104"/>
            <a:ext cx="4572000" cy="237744"/>
          </a:xfrm>
          <a:prstGeom prst="rect">
            <a:avLst/>
          </a:prstGeom>
          <a:noFill/>
          <a:ln/>
        </p:spPr>
        <p:txBody>
          <a:bodyPr wrap="square" rtlCol="0" anchor="ctr"/>
          <a:lstStyle/>
          <a:p>
            <a:pPr marL="0" indent="0">
              <a:buNone/>
            </a:pPr>
            <a:r>
              <a:rPr lang="en-US" sz="800" dirty="0">
                <a:solidFill>
                  <a:srgbClr val="8A9AA1"/>
                </a:solidFill>
                <a:latin typeface="Calibri" pitchFamily="34" charset="0"/>
                <a:ea typeface="Calibri" pitchFamily="34" charset="-122"/>
                <a:cs typeface="Calibri" pitchFamily="34" charset="-120"/>
              </a:rPr>
              <a:t>ACCA7031 · Digital Forensics Analysis</a:t>
            </a:r>
            <a:endParaRPr lang="en-US" sz="800" dirty="0"/>
          </a:p>
        </p:txBody>
      </p:sp>
      <p:sp>
        <p:nvSpPr>
          <p:cNvPr id="41" name="Text 39"/>
          <p:cNvSpPr/>
          <p:nvPr/>
        </p:nvSpPr>
        <p:spPr>
          <a:xfrm>
            <a:off x="4114800" y="6547104"/>
            <a:ext cx="3959352" cy="237744"/>
          </a:xfrm>
          <a:prstGeom prst="rect">
            <a:avLst/>
          </a:prstGeom>
          <a:noFill/>
          <a:ln/>
        </p:spPr>
        <p:txBody>
          <a:bodyPr wrap="square" rtlCol="0" anchor="ctr"/>
          <a:lstStyle/>
          <a:p>
            <a:pPr marL="0" indent="0" algn="ctr">
              <a:buNone/>
            </a:pPr>
            <a:r>
              <a:rPr lang="en-US" sz="800" dirty="0">
                <a:solidFill>
                  <a:srgbClr val="8A9AA1"/>
                </a:solidFill>
                <a:latin typeface="Calibri" pitchFamily="34" charset="0"/>
                <a:ea typeface="Calibri" pitchFamily="34" charset="-122"/>
                <a:cs typeface="Calibri" pitchFamily="34" charset="-120"/>
              </a:rPr>
              <a:t>Key Findings</a:t>
            </a:r>
            <a:endParaRPr lang="en-US" sz="800" dirty="0"/>
          </a:p>
        </p:txBody>
      </p:sp>
      <p:sp>
        <p:nvSpPr>
          <p:cNvPr id="42" name="Text 40"/>
          <p:cNvSpPr/>
          <p:nvPr/>
        </p:nvSpPr>
        <p:spPr>
          <a:xfrm>
            <a:off x="11338560" y="6547104"/>
            <a:ext cx="457200" cy="237744"/>
          </a:xfrm>
          <a:prstGeom prst="rect">
            <a:avLst/>
          </a:prstGeom>
          <a:noFill/>
          <a:ln/>
        </p:spPr>
        <p:txBody>
          <a:bodyPr wrap="square" rtlCol="0" anchor="ctr"/>
          <a:lstStyle/>
          <a:p>
            <a:pPr marL="0" indent="0" algn="r">
              <a:buNone/>
            </a:pPr>
            <a:r>
              <a:rPr lang="en-US" sz="800" b="1" dirty="0">
                <a:solidFill>
                  <a:srgbClr val="A9843C"/>
                </a:solidFill>
                <a:latin typeface="Calibri" pitchFamily="34" charset="0"/>
                <a:ea typeface="Calibri" pitchFamily="34" charset="-122"/>
                <a:cs typeface="Calibri" pitchFamily="34" charset="-120"/>
              </a:rPr>
              <a:t>14</a:t>
            </a:r>
            <a:endParaRPr lang="en-US" sz="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966960" y="137160"/>
            <a:ext cx="2103120" cy="1051560"/>
          </a:xfrm>
          <a:prstGeom prst="rect">
            <a:avLst/>
          </a:prstGeom>
          <a:noFill/>
          <a:ln/>
        </p:spPr>
        <p:txBody>
          <a:bodyPr wrap="square" rtlCol="0" anchor="ctr"/>
          <a:lstStyle/>
          <a:p>
            <a:pPr marL="0" indent="0" algn="r">
              <a:buNone/>
            </a:pPr>
            <a:r>
              <a:rPr lang="en-US" sz="7600" b="1" dirty="0">
                <a:solidFill>
                  <a:srgbClr val="ECEDEC"/>
                </a:solidFill>
                <a:latin typeface="Cambria" pitchFamily="34" charset="0"/>
                <a:ea typeface="Cambria" pitchFamily="34" charset="-122"/>
                <a:cs typeface="Cambria" pitchFamily="34" charset="-120"/>
              </a:rPr>
              <a:t>15</a:t>
            </a:r>
            <a:endParaRPr lang="en-US" sz="7600" dirty="0"/>
          </a:p>
        </p:txBody>
      </p:sp>
      <p:sp>
        <p:nvSpPr>
          <p:cNvPr id="3" name="Shape 1"/>
          <p:cNvSpPr/>
          <p:nvPr/>
        </p:nvSpPr>
        <p:spPr>
          <a:xfrm>
            <a:off x="502920" y="384048"/>
            <a:ext cx="2651760" cy="292608"/>
          </a:xfrm>
          <a:prstGeom prst="rect">
            <a:avLst/>
          </a:prstGeom>
          <a:solidFill>
            <a:srgbClr val="F1F3F3"/>
          </a:solidFill>
          <a:ln w="9525">
            <a:solidFill>
              <a:srgbClr val="A9843C"/>
            </a:solidFill>
            <a:prstDash val="solid"/>
          </a:ln>
        </p:spPr>
        <p:txBody>
          <a:bodyPr/>
          <a:lstStyle/>
          <a:p>
            <a:endParaRPr lang="en-IN"/>
          </a:p>
        </p:txBody>
      </p:sp>
      <p:sp>
        <p:nvSpPr>
          <p:cNvPr id="4" name="Text 2"/>
          <p:cNvSpPr/>
          <p:nvPr/>
        </p:nvSpPr>
        <p:spPr>
          <a:xfrm>
            <a:off x="502920" y="384048"/>
            <a:ext cx="2651760" cy="292608"/>
          </a:xfrm>
          <a:prstGeom prst="rect">
            <a:avLst/>
          </a:prstGeom>
          <a:noFill/>
          <a:ln/>
        </p:spPr>
        <p:txBody>
          <a:bodyPr wrap="square" rtlCol="0" anchor="ctr"/>
          <a:lstStyle/>
          <a:p>
            <a:pPr marL="0" indent="0" algn="ctr">
              <a:buNone/>
            </a:pPr>
            <a:r>
              <a:rPr lang="en-US" sz="950" b="1" kern="0" spc="120" dirty="0">
                <a:solidFill>
                  <a:srgbClr val="A9843C"/>
                </a:solidFill>
                <a:latin typeface="Calibri" pitchFamily="34" charset="0"/>
                <a:ea typeface="Calibri" pitchFamily="34" charset="-122"/>
                <a:cs typeface="Calibri" pitchFamily="34" charset="-120"/>
              </a:rPr>
              <a:t>CLOSING ASSESSMENT</a:t>
            </a:r>
            <a:endParaRPr lang="en-US" sz="950" dirty="0"/>
          </a:p>
        </p:txBody>
      </p:sp>
      <p:sp>
        <p:nvSpPr>
          <p:cNvPr id="5" name="Text 3"/>
          <p:cNvSpPr/>
          <p:nvPr/>
        </p:nvSpPr>
        <p:spPr>
          <a:xfrm>
            <a:off x="502920" y="786384"/>
            <a:ext cx="9052560" cy="548640"/>
          </a:xfrm>
          <a:prstGeom prst="rect">
            <a:avLst/>
          </a:prstGeom>
          <a:noFill/>
          <a:ln/>
        </p:spPr>
        <p:txBody>
          <a:bodyPr wrap="square" rtlCol="0" anchor="ctr"/>
          <a:lstStyle/>
          <a:p>
            <a:pPr marL="0" indent="0">
              <a:buNone/>
            </a:pPr>
            <a:r>
              <a:rPr lang="en-US" sz="2500" b="1" dirty="0">
                <a:solidFill>
                  <a:srgbClr val="14232B"/>
                </a:solidFill>
                <a:latin typeface="Cambria" pitchFamily="34" charset="0"/>
                <a:ea typeface="Cambria" pitchFamily="34" charset="-122"/>
                <a:cs typeface="Cambria" pitchFamily="34" charset="-120"/>
              </a:rPr>
              <a:t>Limitations, Recommendations and Conclusion</a:t>
            </a:r>
            <a:endParaRPr lang="en-US" sz="2500" dirty="0"/>
          </a:p>
        </p:txBody>
      </p:sp>
      <p:sp>
        <p:nvSpPr>
          <p:cNvPr id="6" name="Text 4"/>
          <p:cNvSpPr/>
          <p:nvPr/>
        </p:nvSpPr>
        <p:spPr>
          <a:xfrm>
            <a:off x="502920" y="1417320"/>
            <a:ext cx="5394960" cy="256032"/>
          </a:xfrm>
          <a:prstGeom prst="rect">
            <a:avLst/>
          </a:prstGeom>
          <a:noFill/>
          <a:ln/>
        </p:spPr>
        <p:txBody>
          <a:bodyPr wrap="square" rtlCol="0" anchor="ctr"/>
          <a:lstStyle/>
          <a:p>
            <a:pPr marL="0" indent="0">
              <a:buNone/>
            </a:pPr>
            <a:r>
              <a:rPr lang="en-US" sz="1100" b="1" kern="0" spc="120" dirty="0">
                <a:solidFill>
                  <a:srgbClr val="A9843C"/>
                </a:solidFill>
                <a:latin typeface="Calibri" pitchFamily="34" charset="0"/>
                <a:ea typeface="Calibri" pitchFamily="34" charset="-122"/>
                <a:cs typeface="Calibri" pitchFamily="34" charset="-120"/>
              </a:rPr>
              <a:t>LIMITATIONS</a:t>
            </a:r>
            <a:endParaRPr lang="en-US" sz="1100" dirty="0"/>
          </a:p>
        </p:txBody>
      </p:sp>
      <p:sp>
        <p:nvSpPr>
          <p:cNvPr id="7" name="Shape 5"/>
          <p:cNvSpPr/>
          <p:nvPr/>
        </p:nvSpPr>
        <p:spPr>
          <a:xfrm>
            <a:off x="502920" y="1819656"/>
            <a:ext cx="73152" cy="73152"/>
          </a:xfrm>
          <a:prstGeom prst="ellipse">
            <a:avLst/>
          </a:prstGeom>
          <a:solidFill>
            <a:srgbClr val="8B3A3A"/>
          </a:solidFill>
          <a:ln/>
        </p:spPr>
        <p:txBody>
          <a:bodyPr/>
          <a:lstStyle/>
          <a:p>
            <a:endParaRPr lang="en-IN"/>
          </a:p>
        </p:txBody>
      </p:sp>
      <p:sp>
        <p:nvSpPr>
          <p:cNvPr id="8" name="Text 6"/>
          <p:cNvSpPr/>
          <p:nvPr/>
        </p:nvSpPr>
        <p:spPr>
          <a:xfrm>
            <a:off x="685800" y="1728216"/>
            <a:ext cx="5212080" cy="594360"/>
          </a:xfrm>
          <a:prstGeom prst="rect">
            <a:avLst/>
          </a:prstGeom>
          <a:noFill/>
          <a:ln/>
        </p:spPr>
        <p:txBody>
          <a:bodyPr wrap="square" rtlCol="0" anchor="t"/>
          <a:lstStyle/>
          <a:p>
            <a:pPr marL="0" indent="0">
              <a:lnSpc>
                <a:spcPct val="115000"/>
              </a:lnSpc>
              <a:buNone/>
            </a:pPr>
            <a:r>
              <a:rPr lang="en-US" sz="1000" dirty="0">
                <a:solidFill>
                  <a:srgbClr val="14232B"/>
                </a:solidFill>
                <a:latin typeface="Calibri" pitchFamily="34" charset="0"/>
                <a:ea typeface="Calibri" pitchFamily="34" charset="-122"/>
                <a:cs typeface="Calibri" pitchFamily="34" charset="-120"/>
              </a:rPr>
              <a:t>Content of voice calls is not recoverable from the examined dataset — the correlation to “SA No.” is timing-based only</a:t>
            </a:r>
            <a:endParaRPr lang="en-US" sz="1000" dirty="0"/>
          </a:p>
        </p:txBody>
      </p:sp>
      <p:sp>
        <p:nvSpPr>
          <p:cNvPr id="9" name="Shape 7"/>
          <p:cNvSpPr/>
          <p:nvPr/>
        </p:nvSpPr>
        <p:spPr>
          <a:xfrm>
            <a:off x="502920" y="2532888"/>
            <a:ext cx="73152" cy="73152"/>
          </a:xfrm>
          <a:prstGeom prst="ellipse">
            <a:avLst/>
          </a:prstGeom>
          <a:solidFill>
            <a:srgbClr val="8B3A3A"/>
          </a:solidFill>
          <a:ln/>
        </p:spPr>
        <p:txBody>
          <a:bodyPr/>
          <a:lstStyle/>
          <a:p>
            <a:endParaRPr lang="en-IN"/>
          </a:p>
        </p:txBody>
      </p:sp>
      <p:sp>
        <p:nvSpPr>
          <p:cNvPr id="10" name="Text 8"/>
          <p:cNvSpPr/>
          <p:nvPr/>
        </p:nvSpPr>
        <p:spPr>
          <a:xfrm>
            <a:off x="685800" y="2441448"/>
            <a:ext cx="5212080" cy="594360"/>
          </a:xfrm>
          <a:prstGeom prst="rect">
            <a:avLst/>
          </a:prstGeom>
          <a:noFill/>
          <a:ln/>
        </p:spPr>
        <p:txBody>
          <a:bodyPr wrap="square" rtlCol="0" anchor="t"/>
          <a:lstStyle/>
          <a:p>
            <a:pPr marL="0" indent="0">
              <a:lnSpc>
                <a:spcPct val="115000"/>
              </a:lnSpc>
              <a:buNone/>
            </a:pPr>
            <a:r>
              <a:rPr lang="en-US" sz="1000" dirty="0">
                <a:solidFill>
                  <a:srgbClr val="14232B"/>
                </a:solidFill>
                <a:latin typeface="Calibri" pitchFamily="34" charset="0"/>
                <a:ea typeface="Calibri" pitchFamily="34" charset="-122"/>
                <a:cs typeface="Calibri" pitchFamily="34" charset="-120"/>
              </a:rPr>
              <a:t>Location confidence on EX-03 (Samsung) is comparatively low (70) and sourced from a third-party application file rather than a native OS log</a:t>
            </a:r>
            <a:endParaRPr lang="en-US" sz="1000" dirty="0"/>
          </a:p>
        </p:txBody>
      </p:sp>
      <p:sp>
        <p:nvSpPr>
          <p:cNvPr id="11" name="Shape 9"/>
          <p:cNvSpPr/>
          <p:nvPr/>
        </p:nvSpPr>
        <p:spPr>
          <a:xfrm>
            <a:off x="502920" y="3246120"/>
            <a:ext cx="73152" cy="73152"/>
          </a:xfrm>
          <a:prstGeom prst="ellipse">
            <a:avLst/>
          </a:prstGeom>
          <a:solidFill>
            <a:srgbClr val="8B3A3A"/>
          </a:solidFill>
          <a:ln/>
        </p:spPr>
        <p:txBody>
          <a:bodyPr/>
          <a:lstStyle/>
          <a:p>
            <a:endParaRPr lang="en-IN"/>
          </a:p>
        </p:txBody>
      </p:sp>
      <p:sp>
        <p:nvSpPr>
          <p:cNvPr id="12" name="Text 10"/>
          <p:cNvSpPr/>
          <p:nvPr/>
        </p:nvSpPr>
        <p:spPr>
          <a:xfrm>
            <a:off x="685800" y="3154680"/>
            <a:ext cx="5212080" cy="594360"/>
          </a:xfrm>
          <a:prstGeom prst="rect">
            <a:avLst/>
          </a:prstGeom>
          <a:noFill/>
          <a:ln/>
        </p:spPr>
        <p:txBody>
          <a:bodyPr wrap="square" rtlCol="0" anchor="t"/>
          <a:lstStyle/>
          <a:p>
            <a:pPr marL="0" indent="0">
              <a:lnSpc>
                <a:spcPct val="115000"/>
              </a:lnSpc>
              <a:buNone/>
            </a:pPr>
            <a:r>
              <a:rPr lang="en-US" sz="1000" dirty="0">
                <a:solidFill>
                  <a:srgbClr val="14232B"/>
                </a:solidFill>
                <a:latin typeface="Calibri" pitchFamily="34" charset="0"/>
                <a:ea typeface="Calibri" pitchFamily="34" charset="-122"/>
                <a:cs typeface="Calibri" pitchFamily="34" charset="-120"/>
              </a:rPr>
              <a:t>No attributing account was recovered for EX-04 (Ulefone Note 14), limiting its evidential contribution</a:t>
            </a:r>
            <a:endParaRPr lang="en-US" sz="1000" dirty="0"/>
          </a:p>
        </p:txBody>
      </p:sp>
      <p:sp>
        <p:nvSpPr>
          <p:cNvPr id="13" name="Shape 11"/>
          <p:cNvSpPr/>
          <p:nvPr/>
        </p:nvSpPr>
        <p:spPr>
          <a:xfrm>
            <a:off x="502920" y="3959352"/>
            <a:ext cx="73152" cy="73152"/>
          </a:xfrm>
          <a:prstGeom prst="ellipse">
            <a:avLst/>
          </a:prstGeom>
          <a:solidFill>
            <a:srgbClr val="8B3A3A"/>
          </a:solidFill>
          <a:ln/>
        </p:spPr>
        <p:txBody>
          <a:bodyPr/>
          <a:lstStyle/>
          <a:p>
            <a:endParaRPr lang="en-IN"/>
          </a:p>
        </p:txBody>
      </p:sp>
      <p:sp>
        <p:nvSpPr>
          <p:cNvPr id="14" name="Text 12"/>
          <p:cNvSpPr/>
          <p:nvPr/>
        </p:nvSpPr>
        <p:spPr>
          <a:xfrm>
            <a:off x="685800" y="3867912"/>
            <a:ext cx="5212080" cy="594360"/>
          </a:xfrm>
          <a:prstGeom prst="rect">
            <a:avLst/>
          </a:prstGeom>
          <a:noFill/>
          <a:ln/>
        </p:spPr>
        <p:txBody>
          <a:bodyPr wrap="square" rtlCol="0" anchor="t"/>
          <a:lstStyle/>
          <a:p>
            <a:pPr marL="0" indent="0">
              <a:lnSpc>
                <a:spcPct val="115000"/>
              </a:lnSpc>
              <a:buNone/>
            </a:pPr>
            <a:r>
              <a:rPr lang="en-US" sz="1000" dirty="0">
                <a:solidFill>
                  <a:srgbClr val="14232B"/>
                </a:solidFill>
                <a:latin typeface="Calibri" pitchFamily="34" charset="0"/>
                <a:ea typeface="Calibri" pitchFamily="34" charset="-122"/>
                <a:cs typeface="Calibri" pitchFamily="34" charset="-120"/>
              </a:rPr>
              <a:t>Physical possession or custody of each device at the time of use is not established by digital artefacts alone</a:t>
            </a:r>
            <a:endParaRPr lang="en-US" sz="1000" dirty="0"/>
          </a:p>
        </p:txBody>
      </p:sp>
      <p:sp>
        <p:nvSpPr>
          <p:cNvPr id="15" name="Text 13"/>
          <p:cNvSpPr/>
          <p:nvPr/>
        </p:nvSpPr>
        <p:spPr>
          <a:xfrm>
            <a:off x="6263640" y="1417320"/>
            <a:ext cx="5394960" cy="256032"/>
          </a:xfrm>
          <a:prstGeom prst="rect">
            <a:avLst/>
          </a:prstGeom>
          <a:noFill/>
          <a:ln/>
        </p:spPr>
        <p:txBody>
          <a:bodyPr wrap="square" rtlCol="0" anchor="ctr"/>
          <a:lstStyle/>
          <a:p>
            <a:pPr marL="0" indent="0">
              <a:buNone/>
            </a:pPr>
            <a:r>
              <a:rPr lang="en-US" sz="1100" b="1" kern="0" spc="120" dirty="0">
                <a:solidFill>
                  <a:srgbClr val="A9843C"/>
                </a:solidFill>
                <a:latin typeface="Calibri" pitchFamily="34" charset="0"/>
                <a:ea typeface="Calibri" pitchFamily="34" charset="-122"/>
                <a:cs typeface="Calibri" pitchFamily="34" charset="-120"/>
              </a:rPr>
              <a:t>RECOMMENDATIONS</a:t>
            </a:r>
            <a:endParaRPr lang="en-US" sz="1100" dirty="0"/>
          </a:p>
        </p:txBody>
      </p:sp>
      <p:sp>
        <p:nvSpPr>
          <p:cNvPr id="16" name="Shape 14"/>
          <p:cNvSpPr/>
          <p:nvPr/>
        </p:nvSpPr>
        <p:spPr>
          <a:xfrm>
            <a:off x="6263640" y="1819656"/>
            <a:ext cx="73152" cy="73152"/>
          </a:xfrm>
          <a:prstGeom prst="ellipse">
            <a:avLst/>
          </a:prstGeom>
          <a:solidFill>
            <a:srgbClr val="51715F"/>
          </a:solidFill>
          <a:ln/>
        </p:spPr>
        <p:txBody>
          <a:bodyPr/>
          <a:lstStyle/>
          <a:p>
            <a:endParaRPr lang="en-IN"/>
          </a:p>
        </p:txBody>
      </p:sp>
      <p:sp>
        <p:nvSpPr>
          <p:cNvPr id="17" name="Text 15"/>
          <p:cNvSpPr/>
          <p:nvPr/>
        </p:nvSpPr>
        <p:spPr>
          <a:xfrm>
            <a:off x="6446520" y="1728216"/>
            <a:ext cx="5120640" cy="594360"/>
          </a:xfrm>
          <a:prstGeom prst="rect">
            <a:avLst/>
          </a:prstGeom>
          <a:noFill/>
          <a:ln/>
        </p:spPr>
        <p:txBody>
          <a:bodyPr wrap="square" rtlCol="0" anchor="t"/>
          <a:lstStyle/>
          <a:p>
            <a:pPr marL="0" indent="0">
              <a:lnSpc>
                <a:spcPct val="115000"/>
              </a:lnSpc>
              <a:buNone/>
            </a:pPr>
            <a:r>
              <a:rPr lang="en-US" sz="1000" dirty="0">
                <a:solidFill>
                  <a:srgbClr val="14232B"/>
                </a:solidFill>
                <a:latin typeface="Calibri" pitchFamily="34" charset="0"/>
                <a:ea typeface="Calibri" pitchFamily="34" charset="-122"/>
                <a:cs typeface="Calibri" pitchFamily="34" charset="-120"/>
              </a:rPr>
              <a:t>Preserve full chain-of-custody documentation for all four exhibits pending any evidentiary hearing</a:t>
            </a:r>
            <a:endParaRPr lang="en-US" sz="1000" dirty="0"/>
          </a:p>
        </p:txBody>
      </p:sp>
      <p:sp>
        <p:nvSpPr>
          <p:cNvPr id="18" name="Shape 16"/>
          <p:cNvSpPr/>
          <p:nvPr/>
        </p:nvSpPr>
        <p:spPr>
          <a:xfrm>
            <a:off x="6263640" y="2532888"/>
            <a:ext cx="73152" cy="73152"/>
          </a:xfrm>
          <a:prstGeom prst="ellipse">
            <a:avLst/>
          </a:prstGeom>
          <a:solidFill>
            <a:srgbClr val="51715F"/>
          </a:solidFill>
          <a:ln/>
        </p:spPr>
        <p:txBody>
          <a:bodyPr/>
          <a:lstStyle/>
          <a:p>
            <a:endParaRPr lang="en-IN"/>
          </a:p>
        </p:txBody>
      </p:sp>
      <p:sp>
        <p:nvSpPr>
          <p:cNvPr id="19" name="Text 17"/>
          <p:cNvSpPr/>
          <p:nvPr/>
        </p:nvSpPr>
        <p:spPr>
          <a:xfrm>
            <a:off x="6446520" y="2441448"/>
            <a:ext cx="5120640" cy="594360"/>
          </a:xfrm>
          <a:prstGeom prst="rect">
            <a:avLst/>
          </a:prstGeom>
          <a:noFill/>
          <a:ln/>
        </p:spPr>
        <p:txBody>
          <a:bodyPr wrap="square" rtlCol="0" anchor="t"/>
          <a:lstStyle/>
          <a:p>
            <a:pPr marL="0" indent="0">
              <a:lnSpc>
                <a:spcPct val="115000"/>
              </a:lnSpc>
              <a:buNone/>
            </a:pPr>
            <a:r>
              <a:rPr lang="en-US" sz="1000" dirty="0">
                <a:solidFill>
                  <a:srgbClr val="14232B"/>
                </a:solidFill>
                <a:latin typeface="Calibri" pitchFamily="34" charset="0"/>
                <a:ea typeface="Calibri" pitchFamily="34" charset="-122"/>
                <a:cs typeface="Calibri" pitchFamily="34" charset="-120"/>
              </a:rPr>
              <a:t>Extend examination to email and cloud-linked accounts associated with dovp59@gmail.com and df2025class@gmail.com</a:t>
            </a:r>
            <a:endParaRPr lang="en-US" sz="1000" dirty="0"/>
          </a:p>
        </p:txBody>
      </p:sp>
      <p:sp>
        <p:nvSpPr>
          <p:cNvPr id="20" name="Shape 18"/>
          <p:cNvSpPr/>
          <p:nvPr/>
        </p:nvSpPr>
        <p:spPr>
          <a:xfrm>
            <a:off x="6263640" y="3246120"/>
            <a:ext cx="73152" cy="73152"/>
          </a:xfrm>
          <a:prstGeom prst="ellipse">
            <a:avLst/>
          </a:prstGeom>
          <a:solidFill>
            <a:srgbClr val="51715F"/>
          </a:solidFill>
          <a:ln/>
        </p:spPr>
        <p:txBody>
          <a:bodyPr/>
          <a:lstStyle/>
          <a:p>
            <a:endParaRPr lang="en-IN"/>
          </a:p>
        </p:txBody>
      </p:sp>
      <p:sp>
        <p:nvSpPr>
          <p:cNvPr id="21" name="Text 19"/>
          <p:cNvSpPr/>
          <p:nvPr/>
        </p:nvSpPr>
        <p:spPr>
          <a:xfrm>
            <a:off x="6446520" y="3154680"/>
            <a:ext cx="5120640" cy="594360"/>
          </a:xfrm>
          <a:prstGeom prst="rect">
            <a:avLst/>
          </a:prstGeom>
          <a:noFill/>
          <a:ln/>
        </p:spPr>
        <p:txBody>
          <a:bodyPr wrap="square" rtlCol="0" anchor="t"/>
          <a:lstStyle/>
          <a:p>
            <a:pPr marL="0" indent="0">
              <a:lnSpc>
                <a:spcPct val="115000"/>
              </a:lnSpc>
              <a:buNone/>
            </a:pPr>
            <a:r>
              <a:rPr lang="en-US" sz="1000" dirty="0">
                <a:solidFill>
                  <a:srgbClr val="14232B"/>
                </a:solidFill>
                <a:latin typeface="Calibri" pitchFamily="34" charset="0"/>
                <a:ea typeface="Calibri" pitchFamily="34" charset="-122"/>
                <a:cs typeface="Calibri" pitchFamily="34" charset="-120"/>
              </a:rPr>
              <a:t>Apply access controls and data-loss-prevention monitoring to Quantum Tech's patent database (QT-AI-2025)</a:t>
            </a:r>
            <a:endParaRPr lang="en-US" sz="1000" dirty="0"/>
          </a:p>
        </p:txBody>
      </p:sp>
      <p:sp>
        <p:nvSpPr>
          <p:cNvPr id="22" name="Shape 20"/>
          <p:cNvSpPr/>
          <p:nvPr/>
        </p:nvSpPr>
        <p:spPr>
          <a:xfrm>
            <a:off x="6263640" y="3959352"/>
            <a:ext cx="73152" cy="73152"/>
          </a:xfrm>
          <a:prstGeom prst="ellipse">
            <a:avLst/>
          </a:prstGeom>
          <a:solidFill>
            <a:srgbClr val="51715F"/>
          </a:solidFill>
          <a:ln/>
        </p:spPr>
        <p:txBody>
          <a:bodyPr/>
          <a:lstStyle/>
          <a:p>
            <a:endParaRPr lang="en-IN"/>
          </a:p>
        </p:txBody>
      </p:sp>
      <p:sp>
        <p:nvSpPr>
          <p:cNvPr id="23" name="Text 21"/>
          <p:cNvSpPr/>
          <p:nvPr/>
        </p:nvSpPr>
        <p:spPr>
          <a:xfrm>
            <a:off x="6446520" y="3867912"/>
            <a:ext cx="5120640" cy="594360"/>
          </a:xfrm>
          <a:prstGeom prst="rect">
            <a:avLst/>
          </a:prstGeom>
          <a:noFill/>
          <a:ln/>
        </p:spPr>
        <p:txBody>
          <a:bodyPr wrap="square" rtlCol="0" anchor="t"/>
          <a:lstStyle/>
          <a:p>
            <a:pPr marL="0" indent="0">
              <a:lnSpc>
                <a:spcPct val="115000"/>
              </a:lnSpc>
              <a:buNone/>
            </a:pPr>
            <a:r>
              <a:rPr lang="en-US" sz="1000" dirty="0">
                <a:solidFill>
                  <a:srgbClr val="14232B"/>
                </a:solidFill>
                <a:latin typeface="Calibri" pitchFamily="34" charset="0"/>
                <a:ea typeface="Calibri" pitchFamily="34" charset="-122"/>
                <a:cs typeface="Calibri" pitchFamily="34" charset="-120"/>
              </a:rPr>
              <a:t>Refer confirmed findings to the investigating law enforcement unit for further identity verification of “Joe,” “Norman” and “Vanessa”</a:t>
            </a:r>
            <a:endParaRPr lang="en-US" sz="1000" dirty="0"/>
          </a:p>
        </p:txBody>
      </p:sp>
      <p:sp>
        <p:nvSpPr>
          <p:cNvPr id="24" name="Shape 22"/>
          <p:cNvSpPr/>
          <p:nvPr/>
        </p:nvSpPr>
        <p:spPr>
          <a:xfrm>
            <a:off x="502920" y="4754880"/>
            <a:ext cx="11201400" cy="1554480"/>
          </a:xfrm>
          <a:prstGeom prst="rect">
            <a:avLst/>
          </a:prstGeom>
          <a:solidFill>
            <a:srgbClr val="14232B"/>
          </a:solidFill>
          <a:ln/>
        </p:spPr>
        <p:txBody>
          <a:bodyPr/>
          <a:lstStyle/>
          <a:p>
            <a:endParaRPr lang="en-IN"/>
          </a:p>
        </p:txBody>
      </p:sp>
      <p:sp>
        <p:nvSpPr>
          <p:cNvPr id="25" name="Text 23"/>
          <p:cNvSpPr/>
          <p:nvPr/>
        </p:nvSpPr>
        <p:spPr>
          <a:xfrm>
            <a:off x="731520" y="4892040"/>
            <a:ext cx="3657600" cy="274320"/>
          </a:xfrm>
          <a:prstGeom prst="rect">
            <a:avLst/>
          </a:prstGeom>
          <a:noFill/>
          <a:ln/>
        </p:spPr>
        <p:txBody>
          <a:bodyPr wrap="square" rtlCol="0" anchor="ctr"/>
          <a:lstStyle/>
          <a:p>
            <a:pPr marL="0" indent="0">
              <a:buNone/>
            </a:pPr>
            <a:r>
              <a:rPr lang="en-US" sz="1250" b="1" kern="0" spc="100" dirty="0">
                <a:solidFill>
                  <a:srgbClr val="A9843C"/>
                </a:solidFill>
                <a:latin typeface="Cambria" pitchFamily="34" charset="0"/>
                <a:ea typeface="Cambria" pitchFamily="34" charset="-122"/>
                <a:cs typeface="Cambria" pitchFamily="34" charset="-120"/>
              </a:rPr>
              <a:t>CONCLUSION</a:t>
            </a:r>
            <a:endParaRPr lang="en-US" sz="1250" dirty="0"/>
          </a:p>
        </p:txBody>
      </p:sp>
      <p:sp>
        <p:nvSpPr>
          <p:cNvPr id="26" name="Text 24"/>
          <p:cNvSpPr/>
          <p:nvPr/>
        </p:nvSpPr>
        <p:spPr>
          <a:xfrm>
            <a:off x="731520" y="5193792"/>
            <a:ext cx="10744200" cy="1051560"/>
          </a:xfrm>
          <a:prstGeom prst="rect">
            <a:avLst/>
          </a:prstGeom>
          <a:noFill/>
          <a:ln/>
        </p:spPr>
        <p:txBody>
          <a:bodyPr wrap="square" rtlCol="0" anchor="t"/>
          <a:lstStyle/>
          <a:p>
            <a:pPr marL="0" indent="0">
              <a:lnSpc>
                <a:spcPct val="125000"/>
              </a:lnSpc>
              <a:buNone/>
            </a:pPr>
            <a:r>
              <a:rPr lang="en-US" sz="1100" dirty="0">
                <a:solidFill>
                  <a:srgbClr val="EAEDEE"/>
                </a:solidFill>
                <a:latin typeface="Calibri" pitchFamily="34" charset="0"/>
                <a:ea typeface="Calibri" pitchFamily="34" charset="-122"/>
                <a:cs typeface="Calibri" pitchFamily="34" charset="-120"/>
              </a:rPr>
              <a:t>The examined artefacts establish that exhibit EX-01 (Huawei) was used to negotiate the sale of proprietary AI product information, with the account holder addressed directly as “Emma” by the counterpart. A recovered contact number links this negotiation to exhibit EX-03 (Samsung), consistent with the intermediary role attributed to “Joe.” The involvement of exhibits EX-02 and EX-04, and of the individuals “Norman” and “Vanessa,” is indicated by the wider case record but not independently established within the digital artefacts examined here.</a:t>
            </a:r>
            <a:endParaRPr lang="en-US" sz="1100" dirty="0"/>
          </a:p>
        </p:txBody>
      </p:sp>
      <p:sp>
        <p:nvSpPr>
          <p:cNvPr id="27" name="Text 25"/>
          <p:cNvSpPr/>
          <p:nvPr/>
        </p:nvSpPr>
        <p:spPr>
          <a:xfrm>
            <a:off x="457200" y="6547104"/>
            <a:ext cx="4572000" cy="237744"/>
          </a:xfrm>
          <a:prstGeom prst="rect">
            <a:avLst/>
          </a:prstGeom>
          <a:noFill/>
          <a:ln/>
        </p:spPr>
        <p:txBody>
          <a:bodyPr wrap="square" rtlCol="0" anchor="ctr"/>
          <a:lstStyle/>
          <a:p>
            <a:pPr marL="0" indent="0">
              <a:buNone/>
            </a:pPr>
            <a:r>
              <a:rPr lang="en-US" sz="800" dirty="0">
                <a:solidFill>
                  <a:srgbClr val="8A9AA1"/>
                </a:solidFill>
                <a:latin typeface="Calibri" pitchFamily="34" charset="0"/>
                <a:ea typeface="Calibri" pitchFamily="34" charset="-122"/>
                <a:cs typeface="Calibri" pitchFamily="34" charset="-120"/>
              </a:rPr>
              <a:t>ACCA7031 · Digital Forensics Analysis</a:t>
            </a:r>
            <a:endParaRPr lang="en-US" sz="800" dirty="0"/>
          </a:p>
        </p:txBody>
      </p:sp>
      <p:sp>
        <p:nvSpPr>
          <p:cNvPr id="28" name="Text 26"/>
          <p:cNvSpPr/>
          <p:nvPr/>
        </p:nvSpPr>
        <p:spPr>
          <a:xfrm>
            <a:off x="4114800" y="6547104"/>
            <a:ext cx="3959352" cy="237744"/>
          </a:xfrm>
          <a:prstGeom prst="rect">
            <a:avLst/>
          </a:prstGeom>
          <a:noFill/>
          <a:ln/>
        </p:spPr>
        <p:txBody>
          <a:bodyPr wrap="square" rtlCol="0" anchor="ctr"/>
          <a:lstStyle/>
          <a:p>
            <a:pPr marL="0" indent="0" algn="ctr">
              <a:buNone/>
            </a:pPr>
            <a:r>
              <a:rPr lang="en-US" sz="800" dirty="0">
                <a:solidFill>
                  <a:srgbClr val="8A9AA1"/>
                </a:solidFill>
                <a:latin typeface="Calibri" pitchFamily="34" charset="0"/>
                <a:ea typeface="Calibri" pitchFamily="34" charset="-122"/>
                <a:cs typeface="Calibri" pitchFamily="34" charset="-120"/>
              </a:rPr>
              <a:t>Limitations &amp; Conclusion</a:t>
            </a:r>
            <a:endParaRPr lang="en-US" sz="800" dirty="0"/>
          </a:p>
        </p:txBody>
      </p:sp>
      <p:sp>
        <p:nvSpPr>
          <p:cNvPr id="29" name="Text 27"/>
          <p:cNvSpPr/>
          <p:nvPr/>
        </p:nvSpPr>
        <p:spPr>
          <a:xfrm>
            <a:off x="11338560" y="6547104"/>
            <a:ext cx="457200" cy="237744"/>
          </a:xfrm>
          <a:prstGeom prst="rect">
            <a:avLst/>
          </a:prstGeom>
          <a:noFill/>
          <a:ln/>
        </p:spPr>
        <p:txBody>
          <a:bodyPr wrap="square" rtlCol="0" anchor="ctr"/>
          <a:lstStyle/>
          <a:p>
            <a:pPr marL="0" indent="0" algn="r">
              <a:buNone/>
            </a:pPr>
            <a:r>
              <a:rPr lang="en-US" sz="800" b="1" dirty="0">
                <a:solidFill>
                  <a:srgbClr val="A9843C"/>
                </a:solidFill>
                <a:latin typeface="Calibri" pitchFamily="34" charset="0"/>
                <a:ea typeface="Calibri" pitchFamily="34" charset="-122"/>
                <a:cs typeface="Calibri" pitchFamily="34" charset="-120"/>
              </a:rPr>
              <a:t>15</a:t>
            </a:r>
            <a:endParaRPr lang="en-US"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966960" y="137160"/>
            <a:ext cx="2103120" cy="1051560"/>
          </a:xfrm>
          <a:prstGeom prst="rect">
            <a:avLst/>
          </a:prstGeom>
          <a:noFill/>
          <a:ln/>
        </p:spPr>
        <p:txBody>
          <a:bodyPr wrap="square" rtlCol="0" anchor="ctr"/>
          <a:lstStyle/>
          <a:p>
            <a:pPr marL="0" indent="0" algn="r">
              <a:buNone/>
            </a:pPr>
            <a:r>
              <a:rPr lang="en-US" sz="7600" b="1" dirty="0">
                <a:solidFill>
                  <a:srgbClr val="ECEDEC"/>
                </a:solidFill>
                <a:latin typeface="Cambria" pitchFamily="34" charset="0"/>
                <a:ea typeface="Cambria" pitchFamily="34" charset="-122"/>
                <a:cs typeface="Cambria" pitchFamily="34" charset="-120"/>
              </a:rPr>
              <a:t>16</a:t>
            </a:r>
            <a:endParaRPr lang="en-US" sz="7600" dirty="0"/>
          </a:p>
        </p:txBody>
      </p:sp>
      <p:sp>
        <p:nvSpPr>
          <p:cNvPr id="3" name="Shape 1"/>
          <p:cNvSpPr/>
          <p:nvPr/>
        </p:nvSpPr>
        <p:spPr>
          <a:xfrm>
            <a:off x="502920" y="384048"/>
            <a:ext cx="2651760" cy="292608"/>
          </a:xfrm>
          <a:prstGeom prst="rect">
            <a:avLst/>
          </a:prstGeom>
          <a:solidFill>
            <a:srgbClr val="F1F3F3"/>
          </a:solidFill>
          <a:ln w="9525">
            <a:solidFill>
              <a:srgbClr val="A9843C"/>
            </a:solidFill>
            <a:prstDash val="solid"/>
          </a:ln>
        </p:spPr>
        <p:txBody>
          <a:bodyPr/>
          <a:lstStyle/>
          <a:p>
            <a:endParaRPr lang="en-IN"/>
          </a:p>
        </p:txBody>
      </p:sp>
      <p:sp>
        <p:nvSpPr>
          <p:cNvPr id="4" name="Text 2"/>
          <p:cNvSpPr/>
          <p:nvPr/>
        </p:nvSpPr>
        <p:spPr>
          <a:xfrm>
            <a:off x="502920" y="384048"/>
            <a:ext cx="2651760" cy="292608"/>
          </a:xfrm>
          <a:prstGeom prst="rect">
            <a:avLst/>
          </a:prstGeom>
          <a:noFill/>
          <a:ln/>
        </p:spPr>
        <p:txBody>
          <a:bodyPr wrap="square" rtlCol="0" anchor="ctr"/>
          <a:lstStyle/>
          <a:p>
            <a:pPr marL="0" indent="0" algn="ctr">
              <a:buNone/>
            </a:pPr>
            <a:r>
              <a:rPr lang="en-US" sz="950" b="1" kern="0" spc="120" dirty="0">
                <a:solidFill>
                  <a:srgbClr val="A9843C"/>
                </a:solidFill>
                <a:latin typeface="Calibri" pitchFamily="34" charset="0"/>
                <a:ea typeface="Calibri" pitchFamily="34" charset="-122"/>
                <a:cs typeface="Calibri" pitchFamily="34" charset="-120"/>
              </a:rPr>
              <a:t>REFERENCES</a:t>
            </a:r>
            <a:endParaRPr lang="en-US" sz="950" dirty="0"/>
          </a:p>
        </p:txBody>
      </p:sp>
      <p:sp>
        <p:nvSpPr>
          <p:cNvPr id="5" name="Text 3"/>
          <p:cNvSpPr/>
          <p:nvPr/>
        </p:nvSpPr>
        <p:spPr>
          <a:xfrm>
            <a:off x="502920" y="786384"/>
            <a:ext cx="9052560" cy="548640"/>
          </a:xfrm>
          <a:prstGeom prst="rect">
            <a:avLst/>
          </a:prstGeom>
          <a:noFill/>
          <a:ln/>
        </p:spPr>
        <p:txBody>
          <a:bodyPr wrap="square" rtlCol="0" anchor="ctr"/>
          <a:lstStyle/>
          <a:p>
            <a:pPr marL="0" indent="0">
              <a:buNone/>
            </a:pPr>
            <a:r>
              <a:rPr lang="en-US" sz="2500" b="1" dirty="0">
                <a:solidFill>
                  <a:srgbClr val="14232B"/>
                </a:solidFill>
                <a:latin typeface="Cambria" pitchFamily="34" charset="0"/>
                <a:ea typeface="Cambria" pitchFamily="34" charset="-122"/>
                <a:cs typeface="Cambria" pitchFamily="34" charset="-120"/>
              </a:rPr>
              <a:t>References</a:t>
            </a:r>
            <a:endParaRPr lang="en-US" sz="2500" dirty="0"/>
          </a:p>
        </p:txBody>
      </p:sp>
      <p:sp>
        <p:nvSpPr>
          <p:cNvPr id="6" name="Shape 4"/>
          <p:cNvSpPr/>
          <p:nvPr/>
        </p:nvSpPr>
        <p:spPr>
          <a:xfrm>
            <a:off x="502920" y="1554480"/>
            <a:ext cx="11201400" cy="658368"/>
          </a:xfrm>
          <a:prstGeom prst="rect">
            <a:avLst/>
          </a:prstGeom>
          <a:solidFill>
            <a:srgbClr val="F1F3F3"/>
          </a:solidFill>
          <a:ln/>
        </p:spPr>
        <p:txBody>
          <a:bodyPr/>
          <a:lstStyle/>
          <a:p>
            <a:endParaRPr lang="en-IN"/>
          </a:p>
        </p:txBody>
      </p:sp>
      <p:sp>
        <p:nvSpPr>
          <p:cNvPr id="7" name="Text 5"/>
          <p:cNvSpPr/>
          <p:nvPr/>
        </p:nvSpPr>
        <p:spPr>
          <a:xfrm>
            <a:off x="777240" y="1609344"/>
            <a:ext cx="10881360" cy="548640"/>
          </a:xfrm>
          <a:prstGeom prst="rect">
            <a:avLst/>
          </a:prstGeom>
          <a:noFill/>
          <a:ln/>
        </p:spPr>
        <p:txBody>
          <a:bodyPr wrap="square" rtlCol="0" anchor="ctr"/>
          <a:lstStyle/>
          <a:p>
            <a:pPr marL="0" indent="0">
              <a:lnSpc>
                <a:spcPct val="115000"/>
              </a:lnSpc>
              <a:buNone/>
            </a:pPr>
            <a:r>
              <a:rPr lang="en-US" sz="1100" dirty="0">
                <a:solidFill>
                  <a:srgbClr val="14232B"/>
                </a:solidFill>
                <a:latin typeface="Calibri" pitchFamily="34" charset="0"/>
                <a:ea typeface="Calibri" pitchFamily="34" charset="-122"/>
                <a:cs typeface="Calibri" pitchFamily="34" charset="-120"/>
              </a:rPr>
              <a:t>ACPO (2012) Good Practice Guide for Digital Evidence. Association of Chief Police Officers.</a:t>
            </a:r>
            <a:endParaRPr lang="en-US" sz="1100" dirty="0"/>
          </a:p>
        </p:txBody>
      </p:sp>
      <p:sp>
        <p:nvSpPr>
          <p:cNvPr id="8" name="Shape 6"/>
          <p:cNvSpPr/>
          <p:nvPr/>
        </p:nvSpPr>
        <p:spPr>
          <a:xfrm>
            <a:off x="502920" y="2267712"/>
            <a:ext cx="11201400" cy="658368"/>
          </a:xfrm>
          <a:prstGeom prst="rect">
            <a:avLst/>
          </a:prstGeom>
          <a:solidFill>
            <a:srgbClr val="FFFFFF"/>
          </a:solidFill>
          <a:ln/>
        </p:spPr>
        <p:txBody>
          <a:bodyPr/>
          <a:lstStyle/>
          <a:p>
            <a:endParaRPr lang="en-IN"/>
          </a:p>
        </p:txBody>
      </p:sp>
      <p:sp>
        <p:nvSpPr>
          <p:cNvPr id="9" name="Text 7"/>
          <p:cNvSpPr/>
          <p:nvPr/>
        </p:nvSpPr>
        <p:spPr>
          <a:xfrm>
            <a:off x="777240" y="2322576"/>
            <a:ext cx="10881360" cy="548640"/>
          </a:xfrm>
          <a:prstGeom prst="rect">
            <a:avLst/>
          </a:prstGeom>
          <a:noFill/>
          <a:ln/>
        </p:spPr>
        <p:txBody>
          <a:bodyPr wrap="square" rtlCol="0" anchor="ctr"/>
          <a:lstStyle/>
          <a:p>
            <a:pPr marL="0" indent="0">
              <a:lnSpc>
                <a:spcPct val="115000"/>
              </a:lnSpc>
              <a:buNone/>
            </a:pPr>
            <a:r>
              <a:rPr lang="en-US" sz="1100" dirty="0">
                <a:solidFill>
                  <a:srgbClr val="14232B"/>
                </a:solidFill>
                <a:latin typeface="Calibri" pitchFamily="34" charset="0"/>
                <a:ea typeface="Calibri" pitchFamily="34" charset="-122"/>
                <a:cs typeface="Calibri" pitchFamily="34" charset="-120"/>
              </a:rPr>
              <a:t>Casey, E. (2011) Digital Evidence and Computer Crime: Forensic Science, Computers and the Internet. 3rd edn. Waltham, MA: Academic Press.</a:t>
            </a:r>
            <a:endParaRPr lang="en-US" sz="1100" dirty="0"/>
          </a:p>
        </p:txBody>
      </p:sp>
      <p:sp>
        <p:nvSpPr>
          <p:cNvPr id="10" name="Shape 8"/>
          <p:cNvSpPr/>
          <p:nvPr/>
        </p:nvSpPr>
        <p:spPr>
          <a:xfrm>
            <a:off x="502920" y="2980944"/>
            <a:ext cx="11201400" cy="658368"/>
          </a:xfrm>
          <a:prstGeom prst="rect">
            <a:avLst/>
          </a:prstGeom>
          <a:solidFill>
            <a:srgbClr val="F1F3F3"/>
          </a:solidFill>
          <a:ln/>
        </p:spPr>
        <p:txBody>
          <a:bodyPr/>
          <a:lstStyle/>
          <a:p>
            <a:endParaRPr lang="en-IN"/>
          </a:p>
        </p:txBody>
      </p:sp>
      <p:sp>
        <p:nvSpPr>
          <p:cNvPr id="11" name="Text 9"/>
          <p:cNvSpPr/>
          <p:nvPr/>
        </p:nvSpPr>
        <p:spPr>
          <a:xfrm>
            <a:off x="777240" y="3035808"/>
            <a:ext cx="10881360" cy="548640"/>
          </a:xfrm>
          <a:prstGeom prst="rect">
            <a:avLst/>
          </a:prstGeom>
          <a:noFill/>
          <a:ln/>
        </p:spPr>
        <p:txBody>
          <a:bodyPr wrap="square" rtlCol="0" anchor="ctr"/>
          <a:lstStyle/>
          <a:p>
            <a:pPr marL="0" indent="0">
              <a:lnSpc>
                <a:spcPct val="115000"/>
              </a:lnSpc>
              <a:buNone/>
            </a:pPr>
            <a:r>
              <a:rPr lang="en-US" sz="1100" dirty="0">
                <a:solidFill>
                  <a:srgbClr val="14232B"/>
                </a:solidFill>
                <a:latin typeface="Calibri" pitchFamily="34" charset="0"/>
                <a:ea typeface="Calibri" pitchFamily="34" charset="-122"/>
                <a:cs typeface="Calibri" pitchFamily="34" charset="-120"/>
              </a:rPr>
              <a:t>Cellebrite DI Ltd (2024) Physical Analyzer User Guide. Petah Tikva: Cellebrite DI Ltd.</a:t>
            </a:r>
            <a:endParaRPr lang="en-US" sz="1100" dirty="0"/>
          </a:p>
        </p:txBody>
      </p:sp>
      <p:sp>
        <p:nvSpPr>
          <p:cNvPr id="12" name="Shape 10"/>
          <p:cNvSpPr/>
          <p:nvPr/>
        </p:nvSpPr>
        <p:spPr>
          <a:xfrm>
            <a:off x="502920" y="3694176"/>
            <a:ext cx="11201400" cy="658368"/>
          </a:xfrm>
          <a:prstGeom prst="rect">
            <a:avLst/>
          </a:prstGeom>
          <a:solidFill>
            <a:srgbClr val="FFFFFF"/>
          </a:solidFill>
          <a:ln/>
        </p:spPr>
        <p:txBody>
          <a:bodyPr/>
          <a:lstStyle/>
          <a:p>
            <a:endParaRPr lang="en-IN"/>
          </a:p>
        </p:txBody>
      </p:sp>
      <p:sp>
        <p:nvSpPr>
          <p:cNvPr id="13" name="Text 11"/>
          <p:cNvSpPr/>
          <p:nvPr/>
        </p:nvSpPr>
        <p:spPr>
          <a:xfrm>
            <a:off x="777240" y="3749040"/>
            <a:ext cx="10881360" cy="548640"/>
          </a:xfrm>
          <a:prstGeom prst="rect">
            <a:avLst/>
          </a:prstGeom>
          <a:noFill/>
          <a:ln/>
        </p:spPr>
        <p:txBody>
          <a:bodyPr wrap="square" rtlCol="0" anchor="ctr"/>
          <a:lstStyle/>
          <a:p>
            <a:pPr marL="0" indent="0">
              <a:lnSpc>
                <a:spcPct val="115000"/>
              </a:lnSpc>
              <a:buNone/>
            </a:pPr>
            <a:r>
              <a:rPr lang="en-US" sz="1100" dirty="0">
                <a:solidFill>
                  <a:srgbClr val="14232B"/>
                </a:solidFill>
                <a:latin typeface="Calibri" pitchFamily="34" charset="0"/>
                <a:ea typeface="Calibri" pitchFamily="34" charset="-122"/>
                <a:cs typeface="Calibri" pitchFamily="34" charset="-120"/>
              </a:rPr>
              <a:t>ISO/IEC 27037:2012 Information technology — Security techniques — Guidelines for identification, collection, acquisition and preservation of digital evidence. Geneva: International Organization for Standardization.</a:t>
            </a:r>
            <a:endParaRPr lang="en-US" sz="1100" dirty="0"/>
          </a:p>
        </p:txBody>
      </p:sp>
      <p:sp>
        <p:nvSpPr>
          <p:cNvPr id="14" name="Shape 12"/>
          <p:cNvSpPr/>
          <p:nvPr/>
        </p:nvSpPr>
        <p:spPr>
          <a:xfrm>
            <a:off x="502920" y="4407408"/>
            <a:ext cx="11201400" cy="658368"/>
          </a:xfrm>
          <a:prstGeom prst="rect">
            <a:avLst/>
          </a:prstGeom>
          <a:solidFill>
            <a:srgbClr val="F1F3F3"/>
          </a:solidFill>
          <a:ln/>
        </p:spPr>
        <p:txBody>
          <a:bodyPr/>
          <a:lstStyle/>
          <a:p>
            <a:endParaRPr lang="en-IN"/>
          </a:p>
        </p:txBody>
      </p:sp>
      <p:sp>
        <p:nvSpPr>
          <p:cNvPr id="15" name="Text 13"/>
          <p:cNvSpPr/>
          <p:nvPr/>
        </p:nvSpPr>
        <p:spPr>
          <a:xfrm>
            <a:off x="777240" y="4462272"/>
            <a:ext cx="10881360" cy="548640"/>
          </a:xfrm>
          <a:prstGeom prst="rect">
            <a:avLst/>
          </a:prstGeom>
          <a:noFill/>
          <a:ln/>
        </p:spPr>
        <p:txBody>
          <a:bodyPr wrap="square" rtlCol="0" anchor="ctr"/>
          <a:lstStyle/>
          <a:p>
            <a:pPr marL="0" indent="0">
              <a:lnSpc>
                <a:spcPct val="115000"/>
              </a:lnSpc>
              <a:buNone/>
            </a:pPr>
            <a:r>
              <a:rPr lang="en-US" sz="1100" dirty="0">
                <a:solidFill>
                  <a:srgbClr val="14232B"/>
                </a:solidFill>
                <a:latin typeface="Calibri" pitchFamily="34" charset="0"/>
                <a:ea typeface="Calibri" pitchFamily="34" charset="-122"/>
                <a:cs typeface="Calibri" pitchFamily="34" charset="-120"/>
              </a:rPr>
              <a:t>National Institute of Standards and Technology (2014) Guidelines on Mobile Device Forensics. NIST Special Publication 800-101, Revision 1. Gaithersburg, MD: NIST.</a:t>
            </a:r>
            <a:endParaRPr lang="en-US" sz="1100" dirty="0"/>
          </a:p>
        </p:txBody>
      </p:sp>
      <p:sp>
        <p:nvSpPr>
          <p:cNvPr id="16" name="Shape 14"/>
          <p:cNvSpPr/>
          <p:nvPr/>
        </p:nvSpPr>
        <p:spPr>
          <a:xfrm>
            <a:off x="502920" y="5120640"/>
            <a:ext cx="11201400" cy="658368"/>
          </a:xfrm>
          <a:prstGeom prst="rect">
            <a:avLst/>
          </a:prstGeom>
          <a:solidFill>
            <a:srgbClr val="FFFFFF"/>
          </a:solidFill>
          <a:ln/>
        </p:spPr>
        <p:txBody>
          <a:bodyPr/>
          <a:lstStyle/>
          <a:p>
            <a:endParaRPr lang="en-IN"/>
          </a:p>
        </p:txBody>
      </p:sp>
      <p:sp>
        <p:nvSpPr>
          <p:cNvPr id="17" name="Text 15"/>
          <p:cNvSpPr/>
          <p:nvPr/>
        </p:nvSpPr>
        <p:spPr>
          <a:xfrm>
            <a:off x="777240" y="5175504"/>
            <a:ext cx="10881360" cy="548640"/>
          </a:xfrm>
          <a:prstGeom prst="rect">
            <a:avLst/>
          </a:prstGeom>
          <a:noFill/>
          <a:ln/>
        </p:spPr>
        <p:txBody>
          <a:bodyPr wrap="square" rtlCol="0" anchor="ctr"/>
          <a:lstStyle/>
          <a:p>
            <a:pPr marL="0" indent="0">
              <a:lnSpc>
                <a:spcPct val="115000"/>
              </a:lnSpc>
              <a:buNone/>
            </a:pPr>
            <a:r>
              <a:rPr lang="en-US" sz="1100" dirty="0">
                <a:solidFill>
                  <a:srgbClr val="14232B"/>
                </a:solidFill>
                <a:latin typeface="Calibri" pitchFamily="34" charset="0"/>
                <a:ea typeface="Calibri" pitchFamily="34" charset="-122"/>
                <a:cs typeface="Calibri" pitchFamily="34" charset="-120"/>
              </a:rPr>
              <a:t>Reith, M., Carr, C. and Gunsch, G. (2002) 'An examination of digital forensic models', International Journal of Digital Evidence, 1(3), pp. 1–12.</a:t>
            </a:r>
            <a:endParaRPr lang="en-US" sz="1100" dirty="0"/>
          </a:p>
        </p:txBody>
      </p:sp>
      <p:sp>
        <p:nvSpPr>
          <p:cNvPr id="18" name="Text 16"/>
          <p:cNvSpPr/>
          <p:nvPr/>
        </p:nvSpPr>
        <p:spPr>
          <a:xfrm>
            <a:off x="457200" y="6547104"/>
            <a:ext cx="4572000" cy="237744"/>
          </a:xfrm>
          <a:prstGeom prst="rect">
            <a:avLst/>
          </a:prstGeom>
          <a:noFill/>
          <a:ln/>
        </p:spPr>
        <p:txBody>
          <a:bodyPr wrap="square" rtlCol="0" anchor="ctr"/>
          <a:lstStyle/>
          <a:p>
            <a:pPr marL="0" indent="0">
              <a:buNone/>
            </a:pPr>
            <a:r>
              <a:rPr lang="en-US" sz="800" dirty="0">
                <a:solidFill>
                  <a:srgbClr val="8A9AA1"/>
                </a:solidFill>
                <a:latin typeface="Calibri" pitchFamily="34" charset="0"/>
                <a:ea typeface="Calibri" pitchFamily="34" charset="-122"/>
                <a:cs typeface="Calibri" pitchFamily="34" charset="-120"/>
              </a:rPr>
              <a:t>ACCA7031 · Digital Forensics Analysis</a:t>
            </a:r>
            <a:endParaRPr lang="en-US" sz="800" dirty="0"/>
          </a:p>
        </p:txBody>
      </p:sp>
      <p:sp>
        <p:nvSpPr>
          <p:cNvPr id="19" name="Text 17"/>
          <p:cNvSpPr/>
          <p:nvPr/>
        </p:nvSpPr>
        <p:spPr>
          <a:xfrm>
            <a:off x="4114800" y="6547104"/>
            <a:ext cx="3959352" cy="237744"/>
          </a:xfrm>
          <a:prstGeom prst="rect">
            <a:avLst/>
          </a:prstGeom>
          <a:noFill/>
          <a:ln/>
        </p:spPr>
        <p:txBody>
          <a:bodyPr wrap="square" rtlCol="0" anchor="ctr"/>
          <a:lstStyle/>
          <a:p>
            <a:pPr marL="0" indent="0" algn="ctr">
              <a:buNone/>
            </a:pPr>
            <a:r>
              <a:rPr lang="en-US" sz="800" dirty="0">
                <a:solidFill>
                  <a:srgbClr val="8A9AA1"/>
                </a:solidFill>
                <a:latin typeface="Calibri" pitchFamily="34" charset="0"/>
                <a:ea typeface="Calibri" pitchFamily="34" charset="-122"/>
                <a:cs typeface="Calibri" pitchFamily="34" charset="-120"/>
              </a:rPr>
              <a:t>References</a:t>
            </a:r>
            <a:endParaRPr lang="en-US" sz="800" dirty="0"/>
          </a:p>
        </p:txBody>
      </p:sp>
      <p:sp>
        <p:nvSpPr>
          <p:cNvPr id="20" name="Text 18"/>
          <p:cNvSpPr/>
          <p:nvPr/>
        </p:nvSpPr>
        <p:spPr>
          <a:xfrm>
            <a:off x="11338560" y="6547104"/>
            <a:ext cx="457200" cy="237744"/>
          </a:xfrm>
          <a:prstGeom prst="rect">
            <a:avLst/>
          </a:prstGeom>
          <a:noFill/>
          <a:ln/>
        </p:spPr>
        <p:txBody>
          <a:bodyPr wrap="square" rtlCol="0" anchor="ctr"/>
          <a:lstStyle/>
          <a:p>
            <a:pPr marL="0" indent="0" algn="r">
              <a:buNone/>
            </a:pPr>
            <a:r>
              <a:rPr lang="en-US" sz="800" b="1" dirty="0">
                <a:solidFill>
                  <a:srgbClr val="A9843C"/>
                </a:solidFill>
                <a:latin typeface="Calibri" pitchFamily="34" charset="0"/>
                <a:ea typeface="Calibri" pitchFamily="34" charset="-122"/>
                <a:cs typeface="Calibri" pitchFamily="34" charset="-120"/>
              </a:rPr>
              <a:t>16</a:t>
            </a:r>
            <a:endParaRPr lang="en-US"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131</TotalTime>
  <Words>2499</Words>
  <Application>Microsoft Office PowerPoint</Application>
  <PresentationFormat>Widescreen</PresentationFormat>
  <Paragraphs>357</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rajul gupta</cp:lastModifiedBy>
  <cp:revision>2</cp:revision>
  <dcterms:created xsi:type="dcterms:W3CDTF">2026-08-10T15:00:38Z</dcterms:created>
  <dcterms:modified xsi:type="dcterms:W3CDTF">2026-08-11T00:44:36Z</dcterms:modified>
</cp:coreProperties>
</file>