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2" r:id="rId1"/>
  </p:sldMasterIdLst>
  <p:notesMasterIdLst>
    <p:notesMasterId r:id="rId30"/>
  </p:notesMasterIdLst>
  <p:handoutMasterIdLst>
    <p:handoutMasterId r:id="rId31"/>
  </p:handoutMasterIdLst>
  <p:sldIdLst>
    <p:sldId id="278" r:id="rId2"/>
    <p:sldId id="339" r:id="rId3"/>
    <p:sldId id="318" r:id="rId4"/>
    <p:sldId id="395" r:id="rId5"/>
    <p:sldId id="396" r:id="rId6"/>
    <p:sldId id="397" r:id="rId7"/>
    <p:sldId id="398" r:id="rId8"/>
    <p:sldId id="433" r:id="rId9"/>
    <p:sldId id="402" r:id="rId10"/>
    <p:sldId id="403" r:id="rId11"/>
    <p:sldId id="409" r:id="rId12"/>
    <p:sldId id="410" r:id="rId13"/>
    <p:sldId id="411" r:id="rId14"/>
    <p:sldId id="405" r:id="rId15"/>
    <p:sldId id="412" r:id="rId16"/>
    <p:sldId id="407" r:id="rId17"/>
    <p:sldId id="421" r:id="rId18"/>
    <p:sldId id="422" r:id="rId19"/>
    <p:sldId id="417" r:id="rId20"/>
    <p:sldId id="423" r:id="rId21"/>
    <p:sldId id="424" r:id="rId22"/>
    <p:sldId id="425" r:id="rId23"/>
    <p:sldId id="426" r:id="rId24"/>
    <p:sldId id="427" r:id="rId25"/>
    <p:sldId id="415" r:id="rId26"/>
    <p:sldId id="428" r:id="rId27"/>
    <p:sldId id="406" r:id="rId28"/>
    <p:sldId id="429" r:id="rId29"/>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06" autoAdjust="0"/>
    <p:restoredTop sz="86395" autoAdjust="0"/>
  </p:normalViewPr>
  <p:slideViewPr>
    <p:cSldViewPr>
      <p:cViewPr varScale="1">
        <p:scale>
          <a:sx n="82" d="100"/>
          <a:sy n="82" d="100"/>
        </p:scale>
        <p:origin x="1632" y="72"/>
      </p:cViewPr>
      <p:guideLst>
        <p:guide orient="horz" pos="2160"/>
        <p:guide pos="2880"/>
      </p:guideLst>
    </p:cSldViewPr>
  </p:slideViewPr>
  <p:outlineViewPr>
    <p:cViewPr>
      <p:scale>
        <a:sx n="33" d="100"/>
        <a:sy n="33" d="100"/>
      </p:scale>
      <p:origin x="0" y="2310"/>
    </p:cViewPr>
  </p:outlineViewPr>
  <p:notesTextViewPr>
    <p:cViewPr>
      <p:scale>
        <a:sx n="100" d="100"/>
        <a:sy n="100" d="100"/>
      </p:scale>
      <p:origin x="0" y="0"/>
    </p:cViewPr>
  </p:notesTextViewPr>
  <p:sorterViewPr>
    <p:cViewPr>
      <p:scale>
        <a:sx n="100" d="100"/>
        <a:sy n="100" d="100"/>
      </p:scale>
      <p:origin x="0" y="-418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36A1DD5-54C7-2028-9BE3-FCE49250734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1F449834-BE59-B9E7-D4B1-13219585600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ea typeface="ＭＳ Ｐゴシック" charset="-128"/>
              </a:defRPr>
            </a:lvl1pPr>
          </a:lstStyle>
          <a:p>
            <a:pPr>
              <a:defRPr/>
            </a:pPr>
            <a:fld id="{7EE4C53A-DD4B-4D44-B7F5-3247FCF70723}" type="datetimeFigureOut">
              <a:rPr lang="en-US"/>
              <a:pPr>
                <a:defRPr/>
              </a:pPr>
              <a:t>9/20/2024</a:t>
            </a:fld>
            <a:endParaRPr lang="en-US" dirty="0"/>
          </a:p>
        </p:txBody>
      </p:sp>
      <p:sp>
        <p:nvSpPr>
          <p:cNvPr id="4" name="Footer Placeholder 3">
            <a:extLst>
              <a:ext uri="{FF2B5EF4-FFF2-40B4-BE49-F238E27FC236}">
                <a16:creationId xmlns:a16="http://schemas.microsoft.com/office/drawing/2014/main" id="{D3684462-8AE5-45D9-3BD5-156DB3B93F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ea typeface="ＭＳ Ｐゴシック" charset="-128"/>
              </a:defRPr>
            </a:lvl1pPr>
          </a:lstStyle>
          <a:p>
            <a:pPr>
              <a:defRPr/>
            </a:pPr>
            <a:endParaRPr lang="en-US"/>
          </a:p>
        </p:txBody>
      </p:sp>
      <p:sp>
        <p:nvSpPr>
          <p:cNvPr id="5" name="Slide Number Placeholder 4">
            <a:extLst>
              <a:ext uri="{FF2B5EF4-FFF2-40B4-BE49-F238E27FC236}">
                <a16:creationId xmlns:a16="http://schemas.microsoft.com/office/drawing/2014/main" id="{AD81F159-8B61-82DB-4CBA-2894CD72CE23}"/>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F9D7A176-ADE1-480B-ACBF-96A7AB22276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0E02FC9-626F-5F18-B8CE-499EE491333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366B7670-AC37-7A67-B0F9-0566DFC4896D}"/>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ea typeface="ＭＳ Ｐゴシック" charset="-128"/>
              </a:defRPr>
            </a:lvl1pPr>
          </a:lstStyle>
          <a:p>
            <a:pPr>
              <a:defRPr/>
            </a:pPr>
            <a:fld id="{BE60602F-22DA-4CFA-A40F-AB7514EA94B6}" type="datetimeFigureOut">
              <a:rPr lang="en-US"/>
              <a:pPr>
                <a:defRPr/>
              </a:pPr>
              <a:t>9/20/2024</a:t>
            </a:fld>
            <a:endParaRPr lang="en-US" dirty="0"/>
          </a:p>
        </p:txBody>
      </p:sp>
      <p:sp>
        <p:nvSpPr>
          <p:cNvPr id="4" name="Slide Image Placeholder 3">
            <a:extLst>
              <a:ext uri="{FF2B5EF4-FFF2-40B4-BE49-F238E27FC236}">
                <a16:creationId xmlns:a16="http://schemas.microsoft.com/office/drawing/2014/main" id="{66667D9E-5388-7CF2-96E9-77751361E373}"/>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70D80BBE-397E-A5CC-6A40-5084B5D05B9F}"/>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7E2172F0-B162-1CC7-4330-476A20C8C179}"/>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ea typeface="ＭＳ Ｐゴシック" charset="-128"/>
              </a:defRPr>
            </a:lvl1pPr>
          </a:lstStyle>
          <a:p>
            <a:pPr>
              <a:defRPr/>
            </a:pPr>
            <a:endParaRPr lang="en-US"/>
          </a:p>
        </p:txBody>
      </p:sp>
      <p:sp>
        <p:nvSpPr>
          <p:cNvPr id="7" name="Slide Number Placeholder 6">
            <a:extLst>
              <a:ext uri="{FF2B5EF4-FFF2-40B4-BE49-F238E27FC236}">
                <a16:creationId xmlns:a16="http://schemas.microsoft.com/office/drawing/2014/main" id="{324AA7D4-49A6-3FB3-A66D-8D8020C192C4}"/>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656C9AF-4878-402D-8BEE-8F7BFA82C7B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310B9C9E-6C55-6DC0-096D-A618153EA06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C92A34C8-4604-B3C5-9BD2-8E39AA4A30D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0244" name="Slide Number Placeholder 3">
            <a:extLst>
              <a:ext uri="{FF2B5EF4-FFF2-40B4-BE49-F238E27FC236}">
                <a16:creationId xmlns:a16="http://schemas.microsoft.com/office/drawing/2014/main" id="{C72DF421-1842-C000-0E26-FAC5D2FB474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CDD1A0D-749A-4E66-95BF-3EE3FBFB5B48}" type="slidenum">
              <a:rPr lang="en-US" altLang="en-US" sz="1200" smtClean="0"/>
              <a:pPr/>
              <a:t>3</a:t>
            </a:fld>
            <a:endParaRPr lang="en-US"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CCA7289-84B4-2E9C-90BF-C197876663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E2B9A457-16E7-1398-0258-A14F06E467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9700" name="Slide Number Placeholder 3">
            <a:extLst>
              <a:ext uri="{FF2B5EF4-FFF2-40B4-BE49-F238E27FC236}">
                <a16:creationId xmlns:a16="http://schemas.microsoft.com/office/drawing/2014/main" id="{DB790871-C61B-C354-5AE4-77B7BAC721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0A90E9C-8CBD-4E6D-AA63-0132D8684634}" type="slidenum">
              <a:rPr lang="en-US" altLang="en-US" sz="1200" smtClean="0">
                <a:cs typeface="Arial" panose="020B0604020202020204" pitchFamily="34" charset="0"/>
              </a:rPr>
              <a:pPr/>
              <a:t>21</a:t>
            </a:fld>
            <a:endParaRPr lang="en-US" altLang="en-US" sz="120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337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23730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4">
            <a:extLst>
              <a:ext uri="{FF2B5EF4-FFF2-40B4-BE49-F238E27FC236}">
                <a16:creationId xmlns:a16="http://schemas.microsoft.com/office/drawing/2014/main" id="{DC3B3941-07AF-D817-685B-2457A3C187C7}"/>
              </a:ext>
            </a:extLst>
          </p:cNvPr>
          <p:cNvSpPr>
            <a:spLocks noGrp="1"/>
          </p:cNvSpPr>
          <p:nvPr>
            <p:ph type="ftr" sz="quarter"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687ABC5-A9FC-1159-C18C-689C2D44318C}"/>
              </a:ext>
            </a:extLst>
          </p:cNvPr>
          <p:cNvSpPr>
            <a:spLocks noGrp="1"/>
          </p:cNvSpPr>
          <p:nvPr>
            <p:ph type="sldNum" sz="quarter" idx="11"/>
          </p:nvPr>
        </p:nvSpPr>
        <p:spPr/>
        <p:txBody>
          <a:bodyPr/>
          <a:lstStyle>
            <a:lvl1pPr>
              <a:defRPr/>
            </a:lvl1pPr>
          </a:lstStyle>
          <a:p>
            <a:pPr>
              <a:defRPr/>
            </a:pPr>
            <a:fld id="{C67FDDEF-6A64-4559-86CE-7E6C03290233}" type="slidenum">
              <a:rPr lang="en-GB" altLang="en-US"/>
              <a:pPr>
                <a:defRPr/>
              </a:pPr>
              <a:t>‹#›</a:t>
            </a:fld>
            <a:endParaRPr lang="en-GB" altLang="en-US"/>
          </a:p>
        </p:txBody>
      </p:sp>
    </p:spTree>
    <p:extLst>
      <p:ext uri="{BB962C8B-B14F-4D97-AF65-F5344CB8AC3E}">
        <p14:creationId xmlns:p14="http://schemas.microsoft.com/office/powerpoint/2010/main" val="4165077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Footer Placeholder 4">
            <a:extLst>
              <a:ext uri="{FF2B5EF4-FFF2-40B4-BE49-F238E27FC236}">
                <a16:creationId xmlns:a16="http://schemas.microsoft.com/office/drawing/2014/main" id="{E580B776-65E4-79C7-D603-37F2DDE23D3B}"/>
              </a:ext>
            </a:extLst>
          </p:cNvPr>
          <p:cNvSpPr>
            <a:spLocks noGrp="1"/>
          </p:cNvSpPr>
          <p:nvPr>
            <p:ph type="ftr" sz="quarter"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9747BAF-C735-F25F-5368-3990C9ADD964}"/>
              </a:ext>
            </a:extLst>
          </p:cNvPr>
          <p:cNvSpPr>
            <a:spLocks noGrp="1"/>
          </p:cNvSpPr>
          <p:nvPr>
            <p:ph type="sldNum" sz="quarter" idx="11"/>
          </p:nvPr>
        </p:nvSpPr>
        <p:spPr/>
        <p:txBody>
          <a:bodyPr/>
          <a:lstStyle>
            <a:lvl1pPr>
              <a:defRPr/>
            </a:lvl1pPr>
          </a:lstStyle>
          <a:p>
            <a:pPr>
              <a:defRPr/>
            </a:pPr>
            <a:fld id="{20E50A36-4794-4FA3-B675-4580D9FFCF26}" type="slidenum">
              <a:rPr lang="en-GB" altLang="en-US"/>
              <a:pPr>
                <a:defRPr/>
              </a:pPr>
              <a:t>‹#›</a:t>
            </a:fld>
            <a:endParaRPr lang="en-GB" altLang="en-US"/>
          </a:p>
        </p:txBody>
      </p:sp>
    </p:spTree>
    <p:extLst>
      <p:ext uri="{BB962C8B-B14F-4D97-AF65-F5344CB8AC3E}">
        <p14:creationId xmlns:p14="http://schemas.microsoft.com/office/powerpoint/2010/main" val="2582353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BE2E364-C509-C53E-1485-CE07C419C589}"/>
              </a:ext>
            </a:extLst>
          </p:cNvPr>
          <p:cNvSpPr>
            <a:spLocks noGrp="1"/>
          </p:cNvSpPr>
          <p:nvPr>
            <p:ph type="ftr" sz="quarter"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3A27A99-8995-3860-2699-487124A26DC7}"/>
              </a:ext>
            </a:extLst>
          </p:cNvPr>
          <p:cNvSpPr>
            <a:spLocks noGrp="1"/>
          </p:cNvSpPr>
          <p:nvPr>
            <p:ph type="sldNum" sz="quarter" idx="11"/>
          </p:nvPr>
        </p:nvSpPr>
        <p:spPr/>
        <p:txBody>
          <a:bodyPr/>
          <a:lstStyle>
            <a:lvl1pPr>
              <a:defRPr/>
            </a:lvl1pPr>
          </a:lstStyle>
          <a:p>
            <a:pPr>
              <a:defRPr/>
            </a:pPr>
            <a:fld id="{1A413912-C3EF-4FF2-A3C4-7ACC51D3671A}" type="slidenum">
              <a:rPr lang="en-GB" altLang="en-US"/>
              <a:pPr>
                <a:defRPr/>
              </a:pPr>
              <a:t>‹#›</a:t>
            </a:fld>
            <a:endParaRPr lang="en-GB" altLang="en-US"/>
          </a:p>
        </p:txBody>
      </p:sp>
    </p:spTree>
    <p:extLst>
      <p:ext uri="{BB962C8B-B14F-4D97-AF65-F5344CB8AC3E}">
        <p14:creationId xmlns:p14="http://schemas.microsoft.com/office/powerpoint/2010/main" val="206047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59104A04-1535-D239-F159-C24D1A48E859}"/>
              </a:ext>
            </a:extLst>
          </p:cNvPr>
          <p:cNvSpPr>
            <a:spLocks noGrp="1"/>
          </p:cNvSpPr>
          <p:nvPr>
            <p:ph type="ftr" sz="quarter"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C62D4DA2-E5ED-CA2C-FFF0-1438774CE09A}"/>
              </a:ext>
            </a:extLst>
          </p:cNvPr>
          <p:cNvSpPr>
            <a:spLocks noGrp="1"/>
          </p:cNvSpPr>
          <p:nvPr>
            <p:ph type="sldNum" sz="quarter" idx="11"/>
          </p:nvPr>
        </p:nvSpPr>
        <p:spPr/>
        <p:txBody>
          <a:bodyPr/>
          <a:lstStyle>
            <a:lvl1pPr>
              <a:defRPr/>
            </a:lvl1pPr>
          </a:lstStyle>
          <a:p>
            <a:pPr>
              <a:defRPr/>
            </a:pPr>
            <a:fld id="{44B9DC5D-33CC-408E-93D6-FDE971EF66C5}" type="slidenum">
              <a:rPr lang="en-GB" altLang="en-US"/>
              <a:pPr>
                <a:defRPr/>
              </a:pPr>
              <a:t>‹#›</a:t>
            </a:fld>
            <a:endParaRPr lang="en-GB" altLang="en-US"/>
          </a:p>
        </p:txBody>
      </p:sp>
    </p:spTree>
    <p:extLst>
      <p:ext uri="{BB962C8B-B14F-4D97-AF65-F5344CB8AC3E}">
        <p14:creationId xmlns:p14="http://schemas.microsoft.com/office/powerpoint/2010/main" val="439865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Footer Placeholder 4">
            <a:extLst>
              <a:ext uri="{FF2B5EF4-FFF2-40B4-BE49-F238E27FC236}">
                <a16:creationId xmlns:a16="http://schemas.microsoft.com/office/drawing/2014/main" id="{655E9751-118E-EEC0-F977-ABB7BA9F2326}"/>
              </a:ext>
            </a:extLst>
          </p:cNvPr>
          <p:cNvSpPr>
            <a:spLocks noGrp="1"/>
          </p:cNvSpPr>
          <p:nvPr>
            <p:ph type="ftr" sz="quarter"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F2702D67-D306-B6D4-1D6D-138B1BD2BDBB}"/>
              </a:ext>
            </a:extLst>
          </p:cNvPr>
          <p:cNvSpPr>
            <a:spLocks noGrp="1"/>
          </p:cNvSpPr>
          <p:nvPr>
            <p:ph type="sldNum" sz="quarter" idx="11"/>
          </p:nvPr>
        </p:nvSpPr>
        <p:spPr/>
        <p:txBody>
          <a:bodyPr/>
          <a:lstStyle>
            <a:lvl1pPr>
              <a:defRPr/>
            </a:lvl1pPr>
          </a:lstStyle>
          <a:p>
            <a:pPr>
              <a:defRPr/>
            </a:pPr>
            <a:fld id="{FD5B3731-2B34-4A14-AAC0-775F3B89B65B}" type="slidenum">
              <a:rPr lang="en-GB" altLang="en-US"/>
              <a:pPr>
                <a:defRPr/>
              </a:pPr>
              <a:t>‹#›</a:t>
            </a:fld>
            <a:endParaRPr lang="en-GB" altLang="en-US"/>
          </a:p>
        </p:txBody>
      </p:sp>
    </p:spTree>
    <p:extLst>
      <p:ext uri="{BB962C8B-B14F-4D97-AF65-F5344CB8AC3E}">
        <p14:creationId xmlns:p14="http://schemas.microsoft.com/office/powerpoint/2010/main" val="630015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5E8A02E3-0158-EC64-D4CA-C8C99E0A6B62}"/>
              </a:ext>
            </a:extLst>
          </p:cNvPr>
          <p:cNvSpPr>
            <a:spLocks noGrp="1"/>
          </p:cNvSpPr>
          <p:nvPr>
            <p:ph type="ftr" sz="quarter"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7D16E003-A2B7-C5ED-A40D-6B3CFEF52201}"/>
              </a:ext>
            </a:extLst>
          </p:cNvPr>
          <p:cNvSpPr>
            <a:spLocks noGrp="1"/>
          </p:cNvSpPr>
          <p:nvPr>
            <p:ph type="sldNum" sz="quarter" idx="11"/>
          </p:nvPr>
        </p:nvSpPr>
        <p:spPr/>
        <p:txBody>
          <a:bodyPr/>
          <a:lstStyle>
            <a:lvl1pPr>
              <a:defRPr/>
            </a:lvl1pPr>
          </a:lstStyle>
          <a:p>
            <a:pPr>
              <a:defRPr/>
            </a:pPr>
            <a:fld id="{F588BDD6-A517-4881-A56E-5CC88B5F287C}" type="slidenum">
              <a:rPr lang="en-GB" altLang="en-US"/>
              <a:pPr>
                <a:defRPr/>
              </a:pPr>
              <a:t>‹#›</a:t>
            </a:fld>
            <a:endParaRPr lang="en-GB" altLang="en-US"/>
          </a:p>
        </p:txBody>
      </p:sp>
    </p:spTree>
    <p:extLst>
      <p:ext uri="{BB962C8B-B14F-4D97-AF65-F5344CB8AC3E}">
        <p14:creationId xmlns:p14="http://schemas.microsoft.com/office/powerpoint/2010/main" val="4294630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727FB8-4ADC-D15D-860B-D4D52A8771C2}"/>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8B2D7B27-F12C-A68B-8566-D64FC3F84A53}"/>
              </a:ext>
            </a:extLst>
          </p:cNvPr>
          <p:cNvSpPr>
            <a:spLocks noGrp="1"/>
          </p:cNvSpPr>
          <p:nvPr>
            <p:ph type="ftr" sz="quarter" idx="11"/>
          </p:nvPr>
        </p:nvSpPr>
        <p:spPr/>
        <p:txBody>
          <a:bodyPr/>
          <a:lstStyle>
            <a:lvl1pPr>
              <a:defRPr/>
            </a:lvl1pPr>
          </a:lstStyle>
          <a:p>
            <a:pPr>
              <a:defRPr/>
            </a:pPr>
            <a:r>
              <a:rPr lang="en-US"/>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94588FEC-8241-62B5-54CA-5482BF8DC0B5}"/>
              </a:ext>
            </a:extLst>
          </p:cNvPr>
          <p:cNvSpPr>
            <a:spLocks noGrp="1"/>
          </p:cNvSpPr>
          <p:nvPr>
            <p:ph type="sldNum" sz="quarter" idx="12"/>
          </p:nvPr>
        </p:nvSpPr>
        <p:spPr/>
        <p:txBody>
          <a:bodyPr/>
          <a:lstStyle>
            <a:lvl1pPr>
              <a:defRPr/>
            </a:lvl1pPr>
          </a:lstStyle>
          <a:p>
            <a:pPr>
              <a:defRPr/>
            </a:pPr>
            <a:fld id="{77506138-3609-4786-AF6E-606A579BD316}" type="slidenum">
              <a:rPr lang="en-US"/>
              <a:pPr>
                <a:defRPr/>
              </a:pPr>
              <a:t>‹#›</a:t>
            </a:fld>
            <a:endParaRPr lang="en-US" dirty="0"/>
          </a:p>
        </p:txBody>
      </p:sp>
    </p:spTree>
    <p:extLst>
      <p:ext uri="{BB962C8B-B14F-4D97-AF65-F5344CB8AC3E}">
        <p14:creationId xmlns:p14="http://schemas.microsoft.com/office/powerpoint/2010/main" val="151173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3F11E77-505F-EA38-3CC4-775911219D44}"/>
              </a:ext>
            </a:extLst>
          </p:cNvPr>
          <p:cNvSpPr>
            <a:spLocks noGrp="1"/>
          </p:cNvSpPr>
          <p:nvPr>
            <p:ph type="title"/>
          </p:nvPr>
        </p:nvSpPr>
        <p:spPr bwMode="auto">
          <a:xfrm>
            <a:off x="628650" y="427038"/>
            <a:ext cx="78867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FC15FC4C-9B2E-AA1F-03BC-ACEDA15C8522}"/>
              </a:ext>
            </a:extLst>
          </p:cNvPr>
          <p:cNvSpPr>
            <a:spLocks noGrp="1"/>
          </p:cNvSpPr>
          <p:nvPr>
            <p:ph type="body" idx="1"/>
          </p:nvPr>
        </p:nvSpPr>
        <p:spPr bwMode="auto">
          <a:xfrm>
            <a:off x="628650" y="2020888"/>
            <a:ext cx="7886700" cy="415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Footer Placeholder 4">
            <a:extLst>
              <a:ext uri="{FF2B5EF4-FFF2-40B4-BE49-F238E27FC236}">
                <a16:creationId xmlns:a16="http://schemas.microsoft.com/office/drawing/2014/main" id="{8C299FD8-5252-DFB7-65D6-9005DF6FB715}"/>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ea typeface="ＭＳ Ｐゴシック" pitchFamily="-1" charset="-128"/>
              </a:defRPr>
            </a:lvl1pPr>
          </a:lstStyle>
          <a:p>
            <a:pPr>
              <a:defRPr/>
            </a:pPr>
            <a:endParaRPr lang="en-GB"/>
          </a:p>
        </p:txBody>
      </p:sp>
      <p:sp>
        <p:nvSpPr>
          <p:cNvPr id="6" name="Slide Number Placeholder 5">
            <a:extLst>
              <a:ext uri="{FF2B5EF4-FFF2-40B4-BE49-F238E27FC236}">
                <a16:creationId xmlns:a16="http://schemas.microsoft.com/office/drawing/2014/main" id="{D6803089-9B97-F57F-CB2F-C7E18D633ED3}"/>
              </a:ext>
            </a:extLst>
          </p:cNvPr>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pPr>
              <a:defRPr/>
            </a:pPr>
            <a:fld id="{0878BBF7-D465-4B3E-80E6-26DF36A9CD4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19" r:id="rId1"/>
    <p:sldLayoutId id="2147483820" r:id="rId2"/>
    <p:sldLayoutId id="2147483813" r:id="rId3"/>
    <p:sldLayoutId id="2147483814" r:id="rId4"/>
    <p:sldLayoutId id="2147483815" r:id="rId5"/>
    <p:sldLayoutId id="2147483816" r:id="rId6"/>
    <p:sldLayoutId id="2147483817" r:id="rId7"/>
    <p:sldLayoutId id="2147483818" r:id="rId8"/>
    <p:sldLayoutId id="2147483821" r:id="rId9"/>
  </p:sldLayoutIdLst>
  <p:hf hdr="0" ftr="0" dt="0"/>
  <p:txStyles>
    <p:titleStyle>
      <a:lvl1pPr algn="l" rtl="0" eaLnBrk="0" fontAlgn="base" hangingPunct="0">
        <a:lnSpc>
          <a:spcPct val="90000"/>
        </a:lnSpc>
        <a:spcBef>
          <a:spcPct val="0"/>
        </a:spcBef>
        <a:spcAft>
          <a:spcPct val="0"/>
        </a:spcAft>
        <a:defRPr sz="3600" kern="1200">
          <a:solidFill>
            <a:schemeClr val="tx1"/>
          </a:solidFill>
          <a:latin typeface="+mj-lt"/>
          <a:ea typeface="+mj-ea"/>
          <a:cs typeface="+mj-cs"/>
        </a:defRPr>
      </a:lvl1pPr>
      <a:lvl2pPr algn="l" rtl="0" eaLnBrk="0" fontAlgn="base" hangingPunct="0">
        <a:lnSpc>
          <a:spcPct val="90000"/>
        </a:lnSpc>
        <a:spcBef>
          <a:spcPct val="0"/>
        </a:spcBef>
        <a:spcAft>
          <a:spcPct val="0"/>
        </a:spcAft>
        <a:defRPr sz="3600">
          <a:solidFill>
            <a:schemeClr val="tx1"/>
          </a:solidFill>
          <a:latin typeface="Arial" charset="0"/>
        </a:defRPr>
      </a:lvl2pPr>
      <a:lvl3pPr algn="l" rtl="0" eaLnBrk="0" fontAlgn="base" hangingPunct="0">
        <a:lnSpc>
          <a:spcPct val="90000"/>
        </a:lnSpc>
        <a:spcBef>
          <a:spcPct val="0"/>
        </a:spcBef>
        <a:spcAft>
          <a:spcPct val="0"/>
        </a:spcAft>
        <a:defRPr sz="3600">
          <a:solidFill>
            <a:schemeClr val="tx1"/>
          </a:solidFill>
          <a:latin typeface="Arial" charset="0"/>
        </a:defRPr>
      </a:lvl3pPr>
      <a:lvl4pPr algn="l" rtl="0" eaLnBrk="0" fontAlgn="base" hangingPunct="0">
        <a:lnSpc>
          <a:spcPct val="90000"/>
        </a:lnSpc>
        <a:spcBef>
          <a:spcPct val="0"/>
        </a:spcBef>
        <a:spcAft>
          <a:spcPct val="0"/>
        </a:spcAft>
        <a:defRPr sz="3600">
          <a:solidFill>
            <a:schemeClr val="tx1"/>
          </a:solidFill>
          <a:latin typeface="Arial" charset="0"/>
        </a:defRPr>
      </a:lvl4pPr>
      <a:lvl5pPr algn="l" rtl="0" eaLnBrk="0" fontAlgn="base" hangingPunct="0">
        <a:lnSpc>
          <a:spcPct val="90000"/>
        </a:lnSpc>
        <a:spcBef>
          <a:spcPct val="0"/>
        </a:spcBef>
        <a:spcAft>
          <a:spcPct val="0"/>
        </a:spcAft>
        <a:defRPr sz="3600">
          <a:solidFill>
            <a:schemeClr val="tx1"/>
          </a:solidFill>
          <a:latin typeface="Arial" charset="0"/>
        </a:defRPr>
      </a:lvl5pPr>
      <a:lvl6pPr marL="457200" algn="l" rtl="0" fontAlgn="base">
        <a:lnSpc>
          <a:spcPct val="90000"/>
        </a:lnSpc>
        <a:spcBef>
          <a:spcPct val="0"/>
        </a:spcBef>
        <a:spcAft>
          <a:spcPct val="0"/>
        </a:spcAft>
        <a:defRPr sz="3600">
          <a:solidFill>
            <a:schemeClr val="tx1"/>
          </a:solidFill>
          <a:latin typeface="Arial" charset="0"/>
        </a:defRPr>
      </a:lvl6pPr>
      <a:lvl7pPr marL="914400" algn="l" rtl="0" fontAlgn="base">
        <a:lnSpc>
          <a:spcPct val="90000"/>
        </a:lnSpc>
        <a:spcBef>
          <a:spcPct val="0"/>
        </a:spcBef>
        <a:spcAft>
          <a:spcPct val="0"/>
        </a:spcAft>
        <a:defRPr sz="3600">
          <a:solidFill>
            <a:schemeClr val="tx1"/>
          </a:solidFill>
          <a:latin typeface="Arial" charset="0"/>
        </a:defRPr>
      </a:lvl7pPr>
      <a:lvl8pPr marL="1371600" algn="l" rtl="0" fontAlgn="base">
        <a:lnSpc>
          <a:spcPct val="90000"/>
        </a:lnSpc>
        <a:spcBef>
          <a:spcPct val="0"/>
        </a:spcBef>
        <a:spcAft>
          <a:spcPct val="0"/>
        </a:spcAft>
        <a:defRPr sz="3600">
          <a:solidFill>
            <a:schemeClr val="tx1"/>
          </a:solidFill>
          <a:latin typeface="Arial" charset="0"/>
        </a:defRPr>
      </a:lvl8pPr>
      <a:lvl9pPr marL="1828800" algn="l" rtl="0" fontAlgn="base">
        <a:lnSpc>
          <a:spcPct val="90000"/>
        </a:lnSpc>
        <a:spcBef>
          <a:spcPct val="0"/>
        </a:spcBef>
        <a:spcAft>
          <a:spcPct val="0"/>
        </a:spcAft>
        <a:defRPr sz="3600">
          <a:solidFill>
            <a:schemeClr val="tx1"/>
          </a:solidFill>
          <a:latin typeface="Arial" charset="0"/>
        </a:defRPr>
      </a:lvl9pPr>
    </p:titleStyle>
    <p:bodyStyle>
      <a:lvl1pPr marL="228600" indent="-228600" algn="l" rtl="0" eaLnBrk="0" fontAlgn="base" hangingPunct="0">
        <a:spcBef>
          <a:spcPts val="500"/>
        </a:spcBef>
        <a:spcAft>
          <a:spcPct val="0"/>
        </a:spcAft>
        <a:buFont typeface="Arial" panose="020B0604020202020204" pitchFamily="34" charset="0"/>
        <a:buChar char="•"/>
        <a:defRPr sz="2200" kern="1200">
          <a:solidFill>
            <a:schemeClr val="tx1"/>
          </a:solidFill>
          <a:latin typeface="+mn-lt"/>
          <a:ea typeface="+mn-ea"/>
          <a:cs typeface="+mn-cs"/>
        </a:defRPr>
      </a:lvl1pPr>
      <a:lvl2pPr marL="515938" indent="-287338" algn="l" rtl="0" eaLnBrk="0" fontAlgn="base" hangingPunct="0">
        <a:spcBef>
          <a:spcPts val="500"/>
        </a:spcBef>
        <a:spcAft>
          <a:spcPct val="0"/>
        </a:spcAft>
        <a:buFont typeface="Arial" panose="020B0604020202020204" pitchFamily="34" charset="0"/>
        <a:buChar char="–"/>
        <a:defRPr sz="2200" kern="1200">
          <a:solidFill>
            <a:schemeClr val="tx1"/>
          </a:solidFill>
          <a:latin typeface="+mn-lt"/>
          <a:ea typeface="+mn-ea"/>
          <a:cs typeface="+mn-cs"/>
        </a:defRPr>
      </a:lvl2pPr>
      <a:lvl3pPr marL="855663" indent="-279400" algn="l" rtl="0" eaLnBrk="0" fontAlgn="base" hangingPunct="0">
        <a:spcBef>
          <a:spcPts val="500"/>
        </a:spcBef>
        <a:spcAft>
          <a:spcPct val="0"/>
        </a:spcAft>
        <a:buFont typeface="Courier New" panose="02070309020205020404" pitchFamily="49" charset="0"/>
        <a:buChar char="o"/>
        <a:defRPr sz="2200" kern="1200">
          <a:solidFill>
            <a:schemeClr val="tx1"/>
          </a:solidFill>
          <a:latin typeface="+mn-lt"/>
          <a:ea typeface="+mn-ea"/>
          <a:cs typeface="+mn-cs"/>
        </a:defRPr>
      </a:lvl3pPr>
      <a:lvl4pPr marL="1143000" indent="-287338" algn="l" rtl="0" eaLnBrk="0" fontAlgn="base" hangingPunct="0">
        <a:spcBef>
          <a:spcPts val="500"/>
        </a:spcBef>
        <a:spcAft>
          <a:spcPct val="0"/>
        </a:spcAft>
        <a:buFont typeface="Arial" panose="020B0604020202020204" pitchFamily="34" charset="0"/>
        <a:buChar char="•"/>
        <a:defRPr sz="2200" kern="1200">
          <a:solidFill>
            <a:schemeClr val="tx1"/>
          </a:solidFill>
          <a:latin typeface="+mn-lt"/>
          <a:ea typeface="+mn-ea"/>
          <a:cs typeface="+mn-cs"/>
        </a:defRPr>
      </a:lvl4pPr>
      <a:lvl5pPr marL="1490663" indent="-347663" algn="l" rtl="0" eaLnBrk="0" fontAlgn="base" hangingPunct="0">
        <a:spcBef>
          <a:spcPts val="500"/>
        </a:spcBef>
        <a:spcAft>
          <a:spcPct val="0"/>
        </a:spcAft>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DB4046C1-86B6-5E2A-F08C-FF35275324BF}"/>
              </a:ext>
            </a:extLst>
          </p:cNvPr>
          <p:cNvSpPr>
            <a:spLocks noGrp="1"/>
          </p:cNvSpPr>
          <p:nvPr>
            <p:ph type="body" sz="half" idx="2"/>
          </p:nvPr>
        </p:nvSpPr>
        <p:spPr>
          <a:xfrm>
            <a:off x="4859338" y="1522413"/>
            <a:ext cx="3446462" cy="3813175"/>
          </a:xfrm>
        </p:spPr>
        <p:txBody>
          <a:bodyPr>
            <a:normAutofit/>
          </a:bodyPr>
          <a:lstStyle/>
          <a:p>
            <a:pPr>
              <a:defRPr/>
            </a:pPr>
            <a:r>
              <a:rPr lang="en-US" sz="3600" b="1" dirty="0">
                <a:solidFill>
                  <a:schemeClr val="bg1">
                    <a:lumMod val="65000"/>
                  </a:schemeClr>
                </a:solidFill>
              </a:rPr>
              <a:t>Managing Change, Creativity and Innovation, 5e</a:t>
            </a:r>
          </a:p>
          <a:p>
            <a:pPr>
              <a:defRPr/>
            </a:pPr>
            <a:endParaRPr lang="en-US" sz="2000" dirty="0">
              <a:solidFill>
                <a:schemeClr val="bg1">
                  <a:lumMod val="65000"/>
                </a:schemeClr>
              </a:solidFill>
            </a:endParaRPr>
          </a:p>
          <a:p>
            <a:pPr>
              <a:defRPr/>
            </a:pPr>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7171" name="Content Placeholder 5">
            <a:extLst>
              <a:ext uri="{FF2B5EF4-FFF2-40B4-BE49-F238E27FC236}">
                <a16:creationId xmlns:a16="http://schemas.microsoft.com/office/drawing/2014/main" id="{E9C581F0-8278-32CB-34CB-27A295A63B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8675" y="992188"/>
            <a:ext cx="3743325"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707F70E-3F5C-A23D-6152-931390E4FEA8}"/>
              </a:ext>
            </a:extLst>
          </p:cNvPr>
          <p:cNvSpPr>
            <a:spLocks noGrp="1"/>
          </p:cNvSpPr>
          <p:nvPr>
            <p:ph type="ctrTitle"/>
          </p:nvPr>
        </p:nvSpPr>
        <p:spPr>
          <a:xfrm>
            <a:off x="723900" y="1830388"/>
            <a:ext cx="7696200" cy="3197225"/>
          </a:xfrm>
        </p:spPr>
        <p:txBody>
          <a:bodyPr/>
          <a:lstStyle/>
          <a:p>
            <a:pPr>
              <a:lnSpc>
                <a:spcPct val="100000"/>
              </a:lnSpc>
            </a:pPr>
            <a:r>
              <a:rPr lang="en-US" altLang="en-US" sz="4000"/>
              <a:t>Chapter 14</a:t>
            </a:r>
            <a:br>
              <a:rPr lang="en-US" altLang="en-US" sz="4000"/>
            </a:br>
            <a:r>
              <a:rPr lang="en-US" altLang="en-US" sz="4000"/>
              <a:t> Fostering creativity and innovation: The role of organizational structure, systems, resources and culture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7422D6-2485-95F7-2391-EC48BDF77658}"/>
              </a:ext>
            </a:extLst>
          </p:cNvPr>
          <p:cNvSpPr>
            <a:spLocks noGrp="1"/>
          </p:cNvSpPr>
          <p:nvPr>
            <p:ph type="title"/>
          </p:nvPr>
        </p:nvSpPr>
        <p:spPr/>
        <p:txBody>
          <a:bodyPr/>
          <a:lstStyle/>
          <a:p>
            <a:pPr eaLnBrk="1" hangingPunct="1"/>
            <a:r>
              <a:rPr lang="en-US" altLang="en-US"/>
              <a:t>Learning outcomes</a:t>
            </a:r>
          </a:p>
        </p:txBody>
      </p:sp>
      <p:sp>
        <p:nvSpPr>
          <p:cNvPr id="9219" name="Content Placeholder 2">
            <a:extLst>
              <a:ext uri="{FF2B5EF4-FFF2-40B4-BE49-F238E27FC236}">
                <a16:creationId xmlns:a16="http://schemas.microsoft.com/office/drawing/2014/main" id="{3912880D-A965-1B42-59A4-5B2BC908035E}"/>
              </a:ext>
            </a:extLst>
          </p:cNvPr>
          <p:cNvSpPr>
            <a:spLocks noGrp="1"/>
          </p:cNvSpPr>
          <p:nvPr>
            <p:ph idx="1"/>
          </p:nvPr>
        </p:nvSpPr>
        <p:spPr/>
        <p:txBody>
          <a:bodyPr rtlCol="0">
            <a:normAutofit fontScale="92500" lnSpcReduction="20000"/>
          </a:bodyPr>
          <a:lstStyle/>
          <a:p>
            <a:pPr eaLnBrk="1" fontAlgn="auto" hangingPunct="1">
              <a:spcAft>
                <a:spcPts val="0"/>
              </a:spcAft>
              <a:defRPr/>
            </a:pPr>
            <a:r>
              <a:rPr lang="en-GB" altLang="en-US" dirty="0"/>
              <a:t>After reading this chapter, you will be able to:</a:t>
            </a:r>
          </a:p>
          <a:p>
            <a:pPr lvl="1" eaLnBrk="1" fontAlgn="auto" hangingPunct="1">
              <a:spcAft>
                <a:spcPts val="0"/>
              </a:spcAft>
              <a:defRPr/>
            </a:pPr>
            <a:r>
              <a:rPr lang="en-GB" altLang="en-US" dirty="0"/>
              <a:t>Understand the ‘hard’ and ‘soft’ elements of context in terms of structure, systems, resources and culture.</a:t>
            </a:r>
          </a:p>
          <a:p>
            <a:pPr lvl="1" eaLnBrk="1" fontAlgn="auto" hangingPunct="1">
              <a:spcAft>
                <a:spcPts val="0"/>
              </a:spcAft>
              <a:defRPr/>
            </a:pPr>
            <a:r>
              <a:rPr lang="en-GB" altLang="en-US" dirty="0"/>
              <a:t>Define the concept of structure and outline the six key elements that managers need to consider when they design their organization.</a:t>
            </a:r>
          </a:p>
          <a:p>
            <a:pPr lvl="1" eaLnBrk="1" fontAlgn="auto" hangingPunct="1">
              <a:spcAft>
                <a:spcPts val="0"/>
              </a:spcAft>
              <a:defRPr/>
            </a:pPr>
            <a:r>
              <a:rPr lang="en-GB" altLang="en-US" dirty="0"/>
              <a:t>Understand the effects of goal-setting, rewards and evaluation on creativity in the work setting.</a:t>
            </a:r>
          </a:p>
          <a:p>
            <a:pPr lvl="1" eaLnBrk="1" fontAlgn="auto" hangingPunct="1">
              <a:spcAft>
                <a:spcPts val="0"/>
              </a:spcAft>
              <a:defRPr/>
            </a:pPr>
            <a:r>
              <a:rPr lang="en-GB" altLang="en-US" dirty="0"/>
              <a:t>Identify the different types of resources that are essential to mobilizing creativity.</a:t>
            </a:r>
          </a:p>
          <a:p>
            <a:pPr lvl="1" eaLnBrk="1" fontAlgn="auto" hangingPunct="1">
              <a:spcAft>
                <a:spcPts val="0"/>
              </a:spcAft>
              <a:defRPr/>
            </a:pPr>
            <a:r>
              <a:rPr lang="en-GB" altLang="en-US" dirty="0"/>
              <a:t>Identify the benefits of effective project selection.</a:t>
            </a:r>
          </a:p>
          <a:p>
            <a:pPr lvl="1" eaLnBrk="1" fontAlgn="auto" hangingPunct="1">
              <a:spcAft>
                <a:spcPts val="0"/>
              </a:spcAft>
              <a:defRPr/>
            </a:pPr>
            <a:r>
              <a:rPr lang="en-GB" altLang="en-US" dirty="0"/>
              <a:t>Explore the cultural characteristics that promote organizational creativity and the cultural issues that enable and constrain change.</a:t>
            </a:r>
          </a:p>
        </p:txBody>
      </p:sp>
      <p:sp>
        <p:nvSpPr>
          <p:cNvPr id="9220" name="Slide Number Placeholder 1">
            <a:extLst>
              <a:ext uri="{FF2B5EF4-FFF2-40B4-BE49-F238E27FC236}">
                <a16:creationId xmlns:a16="http://schemas.microsoft.com/office/drawing/2014/main" id="{806245CA-2CD9-BCC0-EB5E-1D18B7E427F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6F8B9CA-173A-41F1-A488-C1132C67C44F}" type="slidenum">
              <a:rPr lang="en-GB" altLang="en-US" sz="1200" smtClean="0">
                <a:solidFill>
                  <a:srgbClr val="898989"/>
                </a:solidFill>
              </a:rPr>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E56235B-1A0C-7F97-7E16-5FFCED1B0A79}"/>
              </a:ext>
            </a:extLst>
          </p:cNvPr>
          <p:cNvSpPr>
            <a:spLocks noGrp="1"/>
          </p:cNvSpPr>
          <p:nvPr>
            <p:ph type="title"/>
          </p:nvPr>
        </p:nvSpPr>
        <p:spPr/>
        <p:txBody>
          <a:bodyPr/>
          <a:lstStyle/>
          <a:p>
            <a:pPr eaLnBrk="1" hangingPunct="1"/>
            <a:r>
              <a:rPr lang="en-US" altLang="en-US"/>
              <a:t>What is organizational structure? (1 of 3)</a:t>
            </a:r>
          </a:p>
        </p:txBody>
      </p:sp>
      <p:sp>
        <p:nvSpPr>
          <p:cNvPr id="11267" name="Content Placeholder 2">
            <a:extLst>
              <a:ext uri="{FF2B5EF4-FFF2-40B4-BE49-F238E27FC236}">
                <a16:creationId xmlns:a16="http://schemas.microsoft.com/office/drawing/2014/main" id="{F8AC54EB-D39F-88ED-0A20-B5B48618D909}"/>
              </a:ext>
            </a:extLst>
          </p:cNvPr>
          <p:cNvSpPr>
            <a:spLocks noGrp="1"/>
          </p:cNvSpPr>
          <p:nvPr>
            <p:ph idx="1"/>
          </p:nvPr>
        </p:nvSpPr>
        <p:spPr/>
        <p:txBody>
          <a:bodyPr/>
          <a:lstStyle/>
          <a:p>
            <a:pPr eaLnBrk="1" hangingPunct="1"/>
            <a:r>
              <a:rPr lang="en-US" altLang="en-US" b="1" i="1"/>
              <a:t>Work specialization</a:t>
            </a:r>
          </a:p>
          <a:p>
            <a:pPr lvl="1" eaLnBrk="1" hangingPunct="1"/>
            <a:r>
              <a:rPr lang="en-US" altLang="en-US"/>
              <a:t>Critical factor in determining employees’ productivity.</a:t>
            </a:r>
          </a:p>
          <a:p>
            <a:pPr lvl="1" eaLnBrk="1" hangingPunct="1"/>
            <a:r>
              <a:rPr lang="en-US" altLang="en-US"/>
              <a:t>Creative companies try to broaden their employees’ scope by involving them in different activities.</a:t>
            </a:r>
          </a:p>
          <a:p>
            <a:pPr eaLnBrk="1" hangingPunct="1"/>
            <a:r>
              <a:rPr lang="en-US" altLang="en-US" b="1" i="1"/>
              <a:t>Departmentalization</a:t>
            </a:r>
          </a:p>
          <a:p>
            <a:pPr lvl="1" eaLnBrk="1" hangingPunct="1"/>
            <a:r>
              <a:rPr lang="en-US" altLang="en-US"/>
              <a:t>Product</a:t>
            </a:r>
          </a:p>
          <a:p>
            <a:pPr lvl="1" eaLnBrk="1" hangingPunct="1"/>
            <a:r>
              <a:rPr lang="en-US" altLang="en-US"/>
              <a:t>Geography</a:t>
            </a:r>
          </a:p>
          <a:p>
            <a:pPr lvl="1" eaLnBrk="1" hangingPunct="1"/>
            <a:r>
              <a:rPr lang="en-US" altLang="en-US"/>
              <a:t>Process</a:t>
            </a:r>
          </a:p>
        </p:txBody>
      </p:sp>
      <p:sp>
        <p:nvSpPr>
          <p:cNvPr id="11268" name="Slide Number Placeholder 3">
            <a:extLst>
              <a:ext uri="{FF2B5EF4-FFF2-40B4-BE49-F238E27FC236}">
                <a16:creationId xmlns:a16="http://schemas.microsoft.com/office/drawing/2014/main" id="{6D517D9D-95F9-B351-B1A2-5B05BAF9231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8F9F290-DB40-456B-BA93-C4D36872E321}" type="slidenum">
              <a:rPr lang="en-GB" altLang="en-US" sz="1200" smtClean="0">
                <a:solidFill>
                  <a:srgbClr val="898989"/>
                </a:solidFill>
              </a:rPr>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9BF570E-78EE-FF2A-C6D7-56C925EF3B6B}"/>
              </a:ext>
            </a:extLst>
          </p:cNvPr>
          <p:cNvSpPr>
            <a:spLocks noGrp="1"/>
          </p:cNvSpPr>
          <p:nvPr>
            <p:ph type="title"/>
          </p:nvPr>
        </p:nvSpPr>
        <p:spPr/>
        <p:txBody>
          <a:bodyPr/>
          <a:lstStyle/>
          <a:p>
            <a:pPr eaLnBrk="1" hangingPunct="1"/>
            <a:r>
              <a:rPr lang="en-US" altLang="en-US"/>
              <a:t>What is organizational structure? (2 of 3)</a:t>
            </a:r>
          </a:p>
        </p:txBody>
      </p:sp>
      <p:sp>
        <p:nvSpPr>
          <p:cNvPr id="12291" name="Content Placeholder 2">
            <a:extLst>
              <a:ext uri="{FF2B5EF4-FFF2-40B4-BE49-F238E27FC236}">
                <a16:creationId xmlns:a16="http://schemas.microsoft.com/office/drawing/2014/main" id="{0696FF93-7A20-0E9B-83EC-37E4039AD288}"/>
              </a:ext>
            </a:extLst>
          </p:cNvPr>
          <p:cNvSpPr>
            <a:spLocks noGrp="1"/>
          </p:cNvSpPr>
          <p:nvPr>
            <p:ph idx="1"/>
          </p:nvPr>
        </p:nvSpPr>
        <p:spPr/>
        <p:txBody>
          <a:bodyPr/>
          <a:lstStyle/>
          <a:p>
            <a:pPr eaLnBrk="1" hangingPunct="1"/>
            <a:r>
              <a:rPr lang="en-US" altLang="en-US" b="1" i="1"/>
              <a:t>Chain of command</a:t>
            </a:r>
          </a:p>
          <a:p>
            <a:pPr lvl="1" eaLnBrk="1" hangingPunct="1"/>
            <a:r>
              <a:rPr lang="en-US" altLang="en-US"/>
              <a:t>It refers to formal lines of authority that span different hierarchical levels.</a:t>
            </a:r>
          </a:p>
          <a:p>
            <a:pPr lvl="1" eaLnBrk="1" hangingPunct="1"/>
            <a:r>
              <a:rPr lang="en-US" altLang="en-US"/>
              <a:t>Organizations need to maintain a hierarchy of authority.</a:t>
            </a:r>
          </a:p>
          <a:p>
            <a:pPr eaLnBrk="1" hangingPunct="1"/>
            <a:r>
              <a:rPr lang="en-US" altLang="en-US" b="1" i="1"/>
              <a:t>Span of control</a:t>
            </a:r>
          </a:p>
          <a:p>
            <a:pPr lvl="1" eaLnBrk="1" hangingPunct="1"/>
            <a:r>
              <a:rPr lang="en-US" altLang="en-US"/>
              <a:t>Is the number of people reporting directly to a manager (Van Fleet and Bedeian, 1977).</a:t>
            </a:r>
          </a:p>
          <a:p>
            <a:pPr lvl="1" eaLnBrk="1" hangingPunct="1"/>
            <a:r>
              <a:rPr lang="en-US" altLang="en-US"/>
              <a:t>Flat vs. Tall structures.</a:t>
            </a:r>
          </a:p>
          <a:p>
            <a:pPr lvl="1" eaLnBrk="1" hangingPunct="1"/>
            <a:r>
              <a:rPr lang="en-US" altLang="en-US"/>
              <a:t>Companies have adopted flatter structures to avoid: (a) problems of coordination, (b) distortion of information and (c) problems of motivation.</a:t>
            </a:r>
          </a:p>
        </p:txBody>
      </p:sp>
      <p:sp>
        <p:nvSpPr>
          <p:cNvPr id="12292" name="Slide Number Placeholder 3">
            <a:extLst>
              <a:ext uri="{FF2B5EF4-FFF2-40B4-BE49-F238E27FC236}">
                <a16:creationId xmlns:a16="http://schemas.microsoft.com/office/drawing/2014/main" id="{97C82A01-E9F9-F934-1C37-A99532F42D8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32E198D-2DA7-4560-9AB1-74BDE78124EB}" type="slidenum">
              <a:rPr lang="en-GB" altLang="en-US" sz="1200" smtClean="0">
                <a:solidFill>
                  <a:srgbClr val="898989"/>
                </a:solidFill>
              </a:rPr>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DFCE06A-ABB0-1BF4-2AC3-7A6739C382A0}"/>
              </a:ext>
            </a:extLst>
          </p:cNvPr>
          <p:cNvSpPr>
            <a:spLocks noGrp="1"/>
          </p:cNvSpPr>
          <p:nvPr>
            <p:ph type="title"/>
          </p:nvPr>
        </p:nvSpPr>
        <p:spPr/>
        <p:txBody>
          <a:bodyPr/>
          <a:lstStyle/>
          <a:p>
            <a:pPr eaLnBrk="1" hangingPunct="1"/>
            <a:r>
              <a:rPr lang="en-US" altLang="en-US"/>
              <a:t>What is organizational structure? (3 of 3)</a:t>
            </a:r>
          </a:p>
        </p:txBody>
      </p:sp>
      <p:sp>
        <p:nvSpPr>
          <p:cNvPr id="13315" name="Content Placeholder 2">
            <a:extLst>
              <a:ext uri="{FF2B5EF4-FFF2-40B4-BE49-F238E27FC236}">
                <a16:creationId xmlns:a16="http://schemas.microsoft.com/office/drawing/2014/main" id="{234C35B2-CCD1-C6FD-5C13-F83DAE174889}"/>
              </a:ext>
            </a:extLst>
          </p:cNvPr>
          <p:cNvSpPr>
            <a:spLocks noGrp="1"/>
          </p:cNvSpPr>
          <p:nvPr>
            <p:ph idx="1"/>
          </p:nvPr>
        </p:nvSpPr>
        <p:spPr/>
        <p:txBody>
          <a:bodyPr/>
          <a:lstStyle/>
          <a:p>
            <a:pPr eaLnBrk="1" hangingPunct="1"/>
            <a:r>
              <a:rPr lang="en-US" altLang="en-US" sz="2000" b="1" i="1"/>
              <a:t>Centralization/Decentralization</a:t>
            </a:r>
          </a:p>
          <a:p>
            <a:pPr lvl="1" eaLnBrk="1" hangingPunct="1"/>
            <a:r>
              <a:rPr lang="en-US" altLang="en-US" sz="2000"/>
              <a:t>It refers to the extent to which decisions are made at a single point in the organization (Robbins and Coulter, 2002).</a:t>
            </a:r>
          </a:p>
          <a:p>
            <a:pPr lvl="1" eaLnBrk="1" hangingPunct="1"/>
            <a:r>
              <a:rPr lang="en-US" altLang="en-US" sz="2000"/>
              <a:t>High centralization inhibits the initiation of innovations.</a:t>
            </a:r>
          </a:p>
          <a:p>
            <a:pPr lvl="1" eaLnBrk="1" hangingPunct="1"/>
            <a:r>
              <a:rPr lang="en-US" altLang="en-US" sz="2000"/>
              <a:t>The recent emphasis on business flexibility and responsiveness to changing consumer markets highlights the significance of decentralized decision-making.</a:t>
            </a:r>
          </a:p>
          <a:p>
            <a:pPr eaLnBrk="1" hangingPunct="1"/>
            <a:r>
              <a:rPr lang="en-US" altLang="en-US" sz="2000" b="1" i="1"/>
              <a:t>Formalization</a:t>
            </a:r>
          </a:p>
          <a:p>
            <a:pPr lvl="1" eaLnBrk="1" hangingPunct="1"/>
            <a:r>
              <a:rPr lang="en-US" altLang="en-US" sz="2000"/>
              <a:t>The degree to which jobs within the firm are standardized through formal job descriptions and the degree of discretion available to employees.</a:t>
            </a:r>
          </a:p>
        </p:txBody>
      </p:sp>
      <p:sp>
        <p:nvSpPr>
          <p:cNvPr id="13316" name="Slide Number Placeholder 3">
            <a:extLst>
              <a:ext uri="{FF2B5EF4-FFF2-40B4-BE49-F238E27FC236}">
                <a16:creationId xmlns:a16="http://schemas.microsoft.com/office/drawing/2014/main" id="{FB82F882-A22B-DA50-6A13-90D42DC4E033}"/>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CDE7FEC-1C5C-4CC5-BBC0-E9BC0656C038}" type="slidenum">
              <a:rPr lang="en-GB" altLang="en-US" sz="1200" smtClean="0">
                <a:solidFill>
                  <a:srgbClr val="898989"/>
                </a:solidFill>
              </a:rPr>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31DCF45-E972-07F6-B290-215F47430FC5}"/>
              </a:ext>
            </a:extLst>
          </p:cNvPr>
          <p:cNvSpPr>
            <a:spLocks noGrp="1"/>
          </p:cNvSpPr>
          <p:nvPr>
            <p:ph type="title"/>
          </p:nvPr>
        </p:nvSpPr>
        <p:spPr/>
        <p:txBody>
          <a:bodyPr/>
          <a:lstStyle/>
          <a:p>
            <a:pPr eaLnBrk="1" hangingPunct="1"/>
            <a:r>
              <a:rPr lang="en-US" altLang="en-US"/>
              <a:t>Situational factors</a:t>
            </a:r>
          </a:p>
        </p:txBody>
      </p:sp>
      <p:sp>
        <p:nvSpPr>
          <p:cNvPr id="14339" name="Content Placeholder 2">
            <a:extLst>
              <a:ext uri="{FF2B5EF4-FFF2-40B4-BE49-F238E27FC236}">
                <a16:creationId xmlns:a16="http://schemas.microsoft.com/office/drawing/2014/main" id="{0635887D-07A8-9A86-2B85-161FEB98D449}"/>
              </a:ext>
            </a:extLst>
          </p:cNvPr>
          <p:cNvSpPr>
            <a:spLocks noGrp="1"/>
          </p:cNvSpPr>
          <p:nvPr>
            <p:ph idx="1"/>
          </p:nvPr>
        </p:nvSpPr>
        <p:spPr/>
        <p:txBody>
          <a:bodyPr/>
          <a:lstStyle/>
          <a:p>
            <a:pPr eaLnBrk="1" hangingPunct="1"/>
            <a:r>
              <a:rPr lang="en-US" altLang="en-US"/>
              <a:t>Corporate strategy</a:t>
            </a:r>
          </a:p>
          <a:p>
            <a:pPr eaLnBrk="1" hangingPunct="1"/>
            <a:r>
              <a:rPr lang="en-US" altLang="en-US"/>
              <a:t>Organizational size</a:t>
            </a:r>
          </a:p>
          <a:p>
            <a:pPr eaLnBrk="1" hangingPunct="1"/>
            <a:r>
              <a:rPr lang="en-US" altLang="en-US"/>
              <a:t>Environmental uncertainty</a:t>
            </a:r>
          </a:p>
        </p:txBody>
      </p:sp>
      <p:sp>
        <p:nvSpPr>
          <p:cNvPr id="14340" name="Slide Number Placeholder 3">
            <a:extLst>
              <a:ext uri="{FF2B5EF4-FFF2-40B4-BE49-F238E27FC236}">
                <a16:creationId xmlns:a16="http://schemas.microsoft.com/office/drawing/2014/main" id="{E364C00B-9026-037D-A5C4-4DBE71D3CB9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A026EE3-2A21-4F5C-B1C2-DC9852C45B97}" type="slidenum">
              <a:rPr lang="en-GB" altLang="en-US" sz="1200" smtClean="0">
                <a:solidFill>
                  <a:srgbClr val="898989"/>
                </a:solidFill>
              </a:rPr>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7">
            <a:extLst>
              <a:ext uri="{FF2B5EF4-FFF2-40B4-BE49-F238E27FC236}">
                <a16:creationId xmlns:a16="http://schemas.microsoft.com/office/drawing/2014/main" id="{1C9DFA3A-2B9B-883E-2624-0DC61CBCC470}"/>
              </a:ext>
            </a:extLst>
          </p:cNvPr>
          <p:cNvSpPr>
            <a:spLocks noGrp="1"/>
          </p:cNvSpPr>
          <p:nvPr>
            <p:ph type="title"/>
          </p:nvPr>
        </p:nvSpPr>
        <p:spPr/>
        <p:txBody>
          <a:bodyPr/>
          <a:lstStyle/>
          <a:p>
            <a:pPr eaLnBrk="1" hangingPunct="1"/>
            <a:r>
              <a:rPr lang="en-US" altLang="en-US"/>
              <a:t>Organizing for change, creativity and innovation (Burns and Stalker, 1961)</a:t>
            </a:r>
          </a:p>
        </p:txBody>
      </p:sp>
      <p:sp>
        <p:nvSpPr>
          <p:cNvPr id="15363" name="Content Placeholder 8">
            <a:extLst>
              <a:ext uri="{FF2B5EF4-FFF2-40B4-BE49-F238E27FC236}">
                <a16:creationId xmlns:a16="http://schemas.microsoft.com/office/drawing/2014/main" id="{7F5C6A81-C98B-941D-D373-27DEF7F6C83F}"/>
              </a:ext>
            </a:extLst>
          </p:cNvPr>
          <p:cNvSpPr>
            <a:spLocks noGrp="1"/>
          </p:cNvSpPr>
          <p:nvPr>
            <p:ph sz="half" idx="1"/>
          </p:nvPr>
        </p:nvSpPr>
        <p:spPr>
          <a:xfrm>
            <a:off x="628650" y="2178050"/>
            <a:ext cx="3886200" cy="4164013"/>
          </a:xfrm>
        </p:spPr>
        <p:txBody>
          <a:bodyPr/>
          <a:lstStyle/>
          <a:p>
            <a:pPr eaLnBrk="1" hangingPunct="1"/>
            <a:r>
              <a:rPr lang="en-US" altLang="en-US" b="1"/>
              <a:t>Mechanistic Structure</a:t>
            </a:r>
          </a:p>
          <a:p>
            <a:pPr lvl="1" eaLnBrk="1" hangingPunct="1"/>
            <a:r>
              <a:rPr lang="en-US" altLang="en-US"/>
              <a:t>Stable environments.</a:t>
            </a:r>
          </a:p>
          <a:p>
            <a:pPr lvl="1" eaLnBrk="1" hangingPunct="1"/>
            <a:r>
              <a:rPr lang="en-US" altLang="en-US"/>
              <a:t>Formal relationships and communication channels (hierarchical basis).</a:t>
            </a:r>
          </a:p>
          <a:p>
            <a:pPr lvl="1" eaLnBrk="1" hangingPunct="1"/>
            <a:r>
              <a:rPr lang="en-US" altLang="en-US"/>
              <a:t>Rigid rules and procedures.</a:t>
            </a:r>
          </a:p>
          <a:p>
            <a:pPr lvl="1" eaLnBrk="1" hangingPunct="1"/>
            <a:r>
              <a:rPr lang="en-US" altLang="en-US"/>
              <a:t>Decisions are made by the top management and employee involvement is relatively limited.</a:t>
            </a:r>
          </a:p>
        </p:txBody>
      </p:sp>
      <p:sp>
        <p:nvSpPr>
          <p:cNvPr id="15364" name="Content Placeholder 9">
            <a:extLst>
              <a:ext uri="{FF2B5EF4-FFF2-40B4-BE49-F238E27FC236}">
                <a16:creationId xmlns:a16="http://schemas.microsoft.com/office/drawing/2014/main" id="{37A24C4A-16F7-C0A0-C8AB-65A891B83CD8}"/>
              </a:ext>
            </a:extLst>
          </p:cNvPr>
          <p:cNvSpPr>
            <a:spLocks noGrp="1"/>
          </p:cNvSpPr>
          <p:nvPr>
            <p:ph sz="half" idx="2"/>
          </p:nvPr>
        </p:nvSpPr>
        <p:spPr>
          <a:xfrm>
            <a:off x="4629150" y="2178050"/>
            <a:ext cx="3886200" cy="4164013"/>
          </a:xfrm>
        </p:spPr>
        <p:txBody>
          <a:bodyPr/>
          <a:lstStyle/>
          <a:p>
            <a:pPr eaLnBrk="1" hangingPunct="1"/>
            <a:r>
              <a:rPr lang="en-US" altLang="en-US" b="1"/>
              <a:t>Organic Structure</a:t>
            </a:r>
          </a:p>
          <a:p>
            <a:pPr lvl="1" eaLnBrk="1" hangingPunct="1"/>
            <a:r>
              <a:rPr lang="en-US" altLang="en-US"/>
              <a:t>Exists under more turbulent conditions.</a:t>
            </a:r>
          </a:p>
          <a:p>
            <a:pPr lvl="1" eaLnBrk="1" hangingPunct="1"/>
            <a:r>
              <a:rPr lang="en-US" altLang="en-US"/>
              <a:t>Endorses more informal and participative interaction and communication.</a:t>
            </a:r>
          </a:p>
          <a:p>
            <a:pPr lvl="1" eaLnBrk="1" hangingPunct="1"/>
            <a:r>
              <a:rPr lang="en-US" altLang="en-US"/>
              <a:t>Employees are given autonomy and discretion.</a:t>
            </a:r>
          </a:p>
        </p:txBody>
      </p:sp>
      <p:sp>
        <p:nvSpPr>
          <p:cNvPr id="15365" name="Slide Number Placeholder 10">
            <a:extLst>
              <a:ext uri="{FF2B5EF4-FFF2-40B4-BE49-F238E27FC236}">
                <a16:creationId xmlns:a16="http://schemas.microsoft.com/office/drawing/2014/main" id="{BB6E336E-D7DB-0CD2-5CDF-5324DF245AA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156C40E-B742-420A-BF3D-D668F6EDF9B3}" type="slidenum">
              <a:rPr lang="en-GB" altLang="en-US" sz="1200" smtClean="0">
                <a:solidFill>
                  <a:srgbClr val="898989"/>
                </a:solidFill>
              </a:rPr>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2EC8BF50-7286-5402-46EE-DACD8EB1A84A}"/>
              </a:ext>
            </a:extLst>
          </p:cNvPr>
          <p:cNvSpPr>
            <a:spLocks noGrp="1"/>
          </p:cNvSpPr>
          <p:nvPr>
            <p:ph type="title"/>
          </p:nvPr>
        </p:nvSpPr>
        <p:spPr/>
        <p:txBody>
          <a:bodyPr/>
          <a:lstStyle/>
          <a:p>
            <a:pPr eaLnBrk="1" hangingPunct="1"/>
            <a:r>
              <a:rPr lang="en-US" altLang="en-US"/>
              <a:t>Systems (1 of 2)</a:t>
            </a:r>
          </a:p>
        </p:txBody>
      </p:sp>
      <p:sp>
        <p:nvSpPr>
          <p:cNvPr id="16387" name="Content Placeholder 2">
            <a:extLst>
              <a:ext uri="{FF2B5EF4-FFF2-40B4-BE49-F238E27FC236}">
                <a16:creationId xmlns:a16="http://schemas.microsoft.com/office/drawing/2014/main" id="{E16605FD-8262-4121-CB0A-2F0D2705A35E}"/>
              </a:ext>
            </a:extLst>
          </p:cNvPr>
          <p:cNvSpPr>
            <a:spLocks noGrp="1"/>
          </p:cNvSpPr>
          <p:nvPr>
            <p:ph idx="1"/>
          </p:nvPr>
        </p:nvSpPr>
        <p:spPr/>
        <p:txBody>
          <a:bodyPr/>
          <a:lstStyle/>
          <a:p>
            <a:pPr eaLnBrk="1" hangingPunct="1"/>
            <a:r>
              <a:rPr lang="en-US" altLang="en-US"/>
              <a:t>Systems include reward, recognition and career systems.</a:t>
            </a:r>
          </a:p>
          <a:p>
            <a:pPr eaLnBrk="1" hangingPunct="1"/>
            <a:r>
              <a:rPr lang="en-US" altLang="en-US"/>
              <a:t>Long-term commitment with regard to employees’ careers.</a:t>
            </a:r>
          </a:p>
          <a:p>
            <a:pPr eaLnBrk="1" hangingPunct="1"/>
            <a:r>
              <a:rPr lang="en-US" altLang="en-US"/>
              <a:t>Fair, supportive evaluation of employees’ individual contribution.</a:t>
            </a:r>
          </a:p>
        </p:txBody>
      </p:sp>
      <p:sp>
        <p:nvSpPr>
          <p:cNvPr id="16388" name="Slide Number Placeholder 3">
            <a:extLst>
              <a:ext uri="{FF2B5EF4-FFF2-40B4-BE49-F238E27FC236}">
                <a16:creationId xmlns:a16="http://schemas.microsoft.com/office/drawing/2014/main" id="{36C314FF-7398-8BA2-458C-2178C690E27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452C199-D050-4A1D-B0A5-FF3BBFF8E87F}" type="slidenum">
              <a:rPr lang="en-GB" altLang="en-US" sz="1200" smtClean="0">
                <a:solidFill>
                  <a:srgbClr val="898989"/>
                </a:solidFill>
              </a:rPr>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9198633-E1D3-C556-BE28-CFC61F5A7284}"/>
              </a:ext>
            </a:extLst>
          </p:cNvPr>
          <p:cNvSpPr>
            <a:spLocks noGrp="1"/>
          </p:cNvSpPr>
          <p:nvPr>
            <p:ph type="title"/>
          </p:nvPr>
        </p:nvSpPr>
        <p:spPr/>
        <p:txBody>
          <a:bodyPr/>
          <a:lstStyle/>
          <a:p>
            <a:pPr eaLnBrk="1" hangingPunct="1"/>
            <a:r>
              <a:rPr lang="en-US" altLang="en-US"/>
              <a:t>Systems (2 of 2)</a:t>
            </a:r>
          </a:p>
        </p:txBody>
      </p:sp>
      <p:sp>
        <p:nvSpPr>
          <p:cNvPr id="17411" name="Content Placeholder 2">
            <a:extLst>
              <a:ext uri="{FF2B5EF4-FFF2-40B4-BE49-F238E27FC236}">
                <a16:creationId xmlns:a16="http://schemas.microsoft.com/office/drawing/2014/main" id="{DB043F5A-6AF1-ACC8-99D4-321B406810B4}"/>
              </a:ext>
            </a:extLst>
          </p:cNvPr>
          <p:cNvSpPr>
            <a:spLocks noGrp="1"/>
          </p:cNvSpPr>
          <p:nvPr>
            <p:ph idx="1"/>
          </p:nvPr>
        </p:nvSpPr>
        <p:spPr/>
        <p:txBody>
          <a:bodyPr/>
          <a:lstStyle/>
          <a:p>
            <a:pPr eaLnBrk="1" hangingPunct="1"/>
            <a:r>
              <a:rPr lang="en-US" altLang="en-US"/>
              <a:t>The use of extrinsic rewards can suppress creativity (Amabile, 1983).</a:t>
            </a:r>
          </a:p>
          <a:p>
            <a:pPr eaLnBrk="1" hangingPunct="1"/>
            <a:r>
              <a:rPr lang="en-US" altLang="en-US"/>
              <a:t>They should avoid using money to ‘bribe’ people (Amabile, 1998).</a:t>
            </a:r>
          </a:p>
          <a:p>
            <a:pPr eaLnBrk="1" hangingPunct="1"/>
            <a:r>
              <a:rPr lang="en-US" altLang="en-US"/>
              <a:t>Infighting, politicking and gossip are particularly damaging to creativity (Amabile, 1998).</a:t>
            </a:r>
          </a:p>
          <a:p>
            <a:pPr eaLnBrk="1" hangingPunct="1"/>
            <a:r>
              <a:rPr lang="en-US" altLang="en-US"/>
              <a:t>Two types of motivation: Extrinsic and Intrinsic.</a:t>
            </a:r>
          </a:p>
        </p:txBody>
      </p:sp>
      <p:sp>
        <p:nvSpPr>
          <p:cNvPr id="17412" name="Slide Number Placeholder 3">
            <a:extLst>
              <a:ext uri="{FF2B5EF4-FFF2-40B4-BE49-F238E27FC236}">
                <a16:creationId xmlns:a16="http://schemas.microsoft.com/office/drawing/2014/main" id="{414E23AD-4234-2EB1-94B3-6AFADC3BC0D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0B604BC-39A1-456A-94FA-90DD9BF1108D}" type="slidenum">
              <a:rPr lang="en-GB" altLang="en-US" sz="1200" smtClean="0">
                <a:solidFill>
                  <a:srgbClr val="898989"/>
                </a:solidFill>
              </a:rPr>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45F90C6-19DB-C34A-DAAD-80D042D55086}"/>
              </a:ext>
            </a:extLst>
          </p:cNvPr>
          <p:cNvSpPr>
            <a:spLocks noGrp="1"/>
          </p:cNvSpPr>
          <p:nvPr>
            <p:ph type="title"/>
          </p:nvPr>
        </p:nvSpPr>
        <p:spPr/>
        <p:txBody>
          <a:bodyPr/>
          <a:lstStyle/>
          <a:p>
            <a:pPr eaLnBrk="1" hangingPunct="1"/>
            <a:r>
              <a:rPr lang="en-US" altLang="en-US"/>
              <a:t>Resources</a:t>
            </a:r>
          </a:p>
        </p:txBody>
      </p:sp>
      <p:sp>
        <p:nvSpPr>
          <p:cNvPr id="18435" name="Content Placeholder 2">
            <a:extLst>
              <a:ext uri="{FF2B5EF4-FFF2-40B4-BE49-F238E27FC236}">
                <a16:creationId xmlns:a16="http://schemas.microsoft.com/office/drawing/2014/main" id="{5591293A-ACAD-7B3A-D928-8C62C210C2DE}"/>
              </a:ext>
            </a:extLst>
          </p:cNvPr>
          <p:cNvSpPr>
            <a:spLocks noGrp="1"/>
          </p:cNvSpPr>
          <p:nvPr>
            <p:ph idx="1"/>
          </p:nvPr>
        </p:nvSpPr>
        <p:spPr/>
        <p:txBody>
          <a:bodyPr/>
          <a:lstStyle/>
          <a:p>
            <a:pPr eaLnBrk="1" hangingPunct="1"/>
            <a:r>
              <a:rPr lang="en-US" altLang="en-US"/>
              <a:t>Resource-Based View (RBV) suggests that ‘</a:t>
            </a:r>
            <a:r>
              <a:rPr lang="en-US" altLang="en-US" i="1"/>
              <a:t>the firm develops a competitive advantage through its resource base’</a:t>
            </a:r>
            <a:r>
              <a:rPr lang="en-US" altLang="en-US"/>
              <a:t> (Wernerfelt, 1984).</a:t>
            </a:r>
          </a:p>
          <a:p>
            <a:pPr eaLnBrk="1" hangingPunct="1"/>
            <a:r>
              <a:rPr lang="en-US" altLang="en-US"/>
              <a:t>Grant (1991) points out four characteristics of resources that are important determinants in sustaining competitive advantage:</a:t>
            </a:r>
          </a:p>
          <a:p>
            <a:pPr marL="693738" lvl="1" indent="-457200" eaLnBrk="1" hangingPunct="1">
              <a:buFont typeface="Arial" panose="020B0604020202020204" pitchFamily="34" charset="0"/>
              <a:buAutoNum type="arabicPeriod"/>
            </a:pPr>
            <a:r>
              <a:rPr lang="en-US" altLang="en-US"/>
              <a:t>Durability</a:t>
            </a:r>
          </a:p>
          <a:p>
            <a:pPr marL="693738" lvl="1" indent="-457200" eaLnBrk="1" hangingPunct="1">
              <a:buFont typeface="Arial" panose="020B0604020202020204" pitchFamily="34" charset="0"/>
              <a:buAutoNum type="arabicPeriod"/>
            </a:pPr>
            <a:r>
              <a:rPr lang="en-US" altLang="en-US"/>
              <a:t>Transparency</a:t>
            </a:r>
          </a:p>
          <a:p>
            <a:pPr marL="693738" lvl="1" indent="-457200" eaLnBrk="1" hangingPunct="1">
              <a:buFont typeface="Arial" panose="020B0604020202020204" pitchFamily="34" charset="0"/>
              <a:buAutoNum type="arabicPeriod"/>
            </a:pPr>
            <a:r>
              <a:rPr lang="en-US" altLang="en-US"/>
              <a:t>Transferability</a:t>
            </a:r>
          </a:p>
          <a:p>
            <a:pPr marL="693738" lvl="1" indent="-457200" eaLnBrk="1" hangingPunct="1">
              <a:buFont typeface="Arial" panose="020B0604020202020204" pitchFamily="34" charset="0"/>
              <a:buAutoNum type="arabicPeriod"/>
            </a:pPr>
            <a:r>
              <a:rPr lang="en-US" altLang="en-US"/>
              <a:t>Replicability</a:t>
            </a:r>
          </a:p>
        </p:txBody>
      </p:sp>
      <p:sp>
        <p:nvSpPr>
          <p:cNvPr id="18436" name="Slide Number Placeholder 3">
            <a:extLst>
              <a:ext uri="{FF2B5EF4-FFF2-40B4-BE49-F238E27FC236}">
                <a16:creationId xmlns:a16="http://schemas.microsoft.com/office/drawing/2014/main" id="{3A0922C3-C030-4F4F-EE93-310865B3F59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F63A7DE-3FE8-40C9-B20C-30B89F85E89D}" type="slidenum">
              <a:rPr lang="en-GB" altLang="en-US" sz="1200" smtClean="0">
                <a:solidFill>
                  <a:srgbClr val="898989"/>
                </a:solidFill>
              </a:rPr>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A6C15B0-1080-CBB0-9D9C-E120A032A728}"/>
              </a:ext>
            </a:extLst>
          </p:cNvPr>
          <p:cNvSpPr>
            <a:spLocks noGrp="1"/>
          </p:cNvSpPr>
          <p:nvPr>
            <p:ph type="title"/>
          </p:nvPr>
        </p:nvSpPr>
        <p:spPr/>
        <p:txBody>
          <a:bodyPr/>
          <a:lstStyle/>
          <a:p>
            <a:pPr eaLnBrk="1" hangingPunct="1"/>
            <a:r>
              <a:rPr lang="en-US" altLang="en-US"/>
              <a:t>Sufficient resourcing (1 of 2)</a:t>
            </a:r>
          </a:p>
        </p:txBody>
      </p:sp>
      <p:sp>
        <p:nvSpPr>
          <p:cNvPr id="19459" name="Content Placeholder 3">
            <a:extLst>
              <a:ext uri="{FF2B5EF4-FFF2-40B4-BE49-F238E27FC236}">
                <a16:creationId xmlns:a16="http://schemas.microsoft.com/office/drawing/2014/main" id="{97A439CF-2B04-FE43-D37D-E90F1800A101}"/>
              </a:ext>
            </a:extLst>
          </p:cNvPr>
          <p:cNvSpPr>
            <a:spLocks noGrp="1"/>
          </p:cNvSpPr>
          <p:nvPr>
            <p:ph idx="1"/>
          </p:nvPr>
        </p:nvSpPr>
        <p:spPr/>
        <p:txBody>
          <a:bodyPr/>
          <a:lstStyle/>
          <a:p>
            <a:pPr eaLnBrk="1" hangingPunct="1"/>
            <a:r>
              <a:rPr lang="en-US" altLang="en-US"/>
              <a:t>Resources: physical, intangible and financial (Chatterjee and Wernerfelt, 1991).</a:t>
            </a:r>
          </a:p>
          <a:p>
            <a:pPr eaLnBrk="1" hangingPunct="1"/>
            <a:r>
              <a:rPr lang="en-US" altLang="en-US"/>
              <a:t>The most important determinant of success in any creative endeavour is the acquisition of necessary resources (Damanpour, 1991).</a:t>
            </a:r>
          </a:p>
          <a:p>
            <a:pPr eaLnBrk="1" hangingPunct="1"/>
            <a:r>
              <a:rPr lang="en-US" altLang="en-US"/>
              <a:t>Firms that tend to strongly focus on </a:t>
            </a:r>
            <a:r>
              <a:rPr lang="en-US" altLang="en-US" b="1" i="1"/>
              <a:t>financial</a:t>
            </a:r>
            <a:r>
              <a:rPr lang="en-US" altLang="en-US"/>
              <a:t> resources are more inclined to restrain the development of new products.</a:t>
            </a:r>
          </a:p>
          <a:p>
            <a:pPr eaLnBrk="1" hangingPunct="1"/>
            <a:r>
              <a:rPr lang="en-US" altLang="en-US" b="1" i="1"/>
              <a:t>Time</a:t>
            </a:r>
            <a:r>
              <a:rPr lang="en-US" altLang="en-US"/>
              <a:t> is also a very vital resource in enhancing or hindering creativity (Amabile, 1998).</a:t>
            </a:r>
          </a:p>
          <a:p>
            <a:pPr eaLnBrk="1" hangingPunct="1"/>
            <a:r>
              <a:rPr lang="en-US" altLang="en-US"/>
              <a:t>Unlimited time may not always have positive outcomes!</a:t>
            </a:r>
          </a:p>
        </p:txBody>
      </p:sp>
      <p:sp>
        <p:nvSpPr>
          <p:cNvPr id="19460" name="Slide Number Placeholder 4">
            <a:extLst>
              <a:ext uri="{FF2B5EF4-FFF2-40B4-BE49-F238E27FC236}">
                <a16:creationId xmlns:a16="http://schemas.microsoft.com/office/drawing/2014/main" id="{2F588EDF-F4EB-5EA5-2A50-444AA732A02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4D2FC22-CD03-48F0-B18C-B1946699FC20}" type="slidenum">
              <a:rPr lang="en-GB" altLang="en-US" sz="1200" smtClean="0">
                <a:solidFill>
                  <a:srgbClr val="898989"/>
                </a:solidFill>
              </a:rPr>
              <a:pPr/>
              <a:t>12</a:t>
            </a:fld>
            <a:endParaRPr lang="en-GB" altLang="en-US" sz="12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9B29AE0-C881-B542-366F-BE783BB91E5E}"/>
              </a:ext>
            </a:extLst>
          </p:cNvPr>
          <p:cNvSpPr>
            <a:spLocks noGrp="1"/>
          </p:cNvSpPr>
          <p:nvPr>
            <p:ph type="title"/>
          </p:nvPr>
        </p:nvSpPr>
        <p:spPr/>
        <p:txBody>
          <a:bodyPr/>
          <a:lstStyle/>
          <a:p>
            <a:pPr eaLnBrk="1" hangingPunct="1"/>
            <a:r>
              <a:rPr lang="en-US" altLang="en-US"/>
              <a:t>Sufficient resourcing (2 of 2)</a:t>
            </a:r>
          </a:p>
        </p:txBody>
      </p:sp>
      <p:sp>
        <p:nvSpPr>
          <p:cNvPr id="20483" name="Content Placeholder 2">
            <a:extLst>
              <a:ext uri="{FF2B5EF4-FFF2-40B4-BE49-F238E27FC236}">
                <a16:creationId xmlns:a16="http://schemas.microsoft.com/office/drawing/2014/main" id="{B16C3CE8-7930-EE2D-E7FD-C14530E07174}"/>
              </a:ext>
            </a:extLst>
          </p:cNvPr>
          <p:cNvSpPr>
            <a:spLocks noGrp="1"/>
          </p:cNvSpPr>
          <p:nvPr>
            <p:ph idx="1"/>
          </p:nvPr>
        </p:nvSpPr>
        <p:spPr/>
        <p:txBody>
          <a:bodyPr/>
          <a:lstStyle/>
          <a:p>
            <a:pPr eaLnBrk="1" hangingPunct="1"/>
            <a:r>
              <a:rPr lang="en-US" altLang="en-US" b="1"/>
              <a:t>Colleagues</a:t>
            </a:r>
            <a:r>
              <a:rPr lang="en-US" altLang="en-US"/>
              <a:t> are another important resources for sparking creativity and innovation (Amabile et al. 2002).</a:t>
            </a:r>
          </a:p>
          <a:p>
            <a:pPr eaLnBrk="1" hangingPunct="1"/>
            <a:r>
              <a:rPr lang="en-US" altLang="en-US"/>
              <a:t>The presence of creative role models at work has generated mixed results (employees tend to adopt tried and trusted approaches – the ‘</a:t>
            </a:r>
            <a:r>
              <a:rPr lang="en-US" altLang="en-US" i="1"/>
              <a:t>social facilitation effect’</a:t>
            </a:r>
            <a:r>
              <a:rPr lang="en-US" altLang="en-US"/>
              <a:t>).</a:t>
            </a:r>
          </a:p>
          <a:p>
            <a:pPr eaLnBrk="1" hangingPunct="1"/>
            <a:r>
              <a:rPr lang="en-US" altLang="en-US"/>
              <a:t>‘Threshold of sufficiency’ (Amabile, 1998).</a:t>
            </a:r>
          </a:p>
        </p:txBody>
      </p:sp>
      <p:sp>
        <p:nvSpPr>
          <p:cNvPr id="20484" name="Slide Number Placeholder 3">
            <a:extLst>
              <a:ext uri="{FF2B5EF4-FFF2-40B4-BE49-F238E27FC236}">
                <a16:creationId xmlns:a16="http://schemas.microsoft.com/office/drawing/2014/main" id="{4CF9A477-ECDC-CD1F-DF2F-8FAC849693A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C03D493-3E99-4600-9CBB-1793E9649BF9}" type="slidenum">
              <a:rPr lang="en-GB" altLang="en-US" sz="1200" smtClean="0">
                <a:solidFill>
                  <a:srgbClr val="898989"/>
                </a:solidFill>
              </a:rPr>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E1C691D-EF8E-C1A4-913F-C24857E4A994}"/>
              </a:ext>
            </a:extLst>
          </p:cNvPr>
          <p:cNvSpPr>
            <a:spLocks noGrp="1"/>
          </p:cNvSpPr>
          <p:nvPr>
            <p:ph type="title"/>
          </p:nvPr>
        </p:nvSpPr>
        <p:spPr/>
        <p:txBody>
          <a:bodyPr/>
          <a:lstStyle/>
          <a:p>
            <a:pPr eaLnBrk="1" hangingPunct="1"/>
            <a:r>
              <a:rPr lang="en-US" altLang="en-US"/>
              <a:t>Systems of communication (1 of 2)</a:t>
            </a:r>
          </a:p>
        </p:txBody>
      </p:sp>
      <p:sp>
        <p:nvSpPr>
          <p:cNvPr id="21507" name="Content Placeholder 2">
            <a:extLst>
              <a:ext uri="{FF2B5EF4-FFF2-40B4-BE49-F238E27FC236}">
                <a16:creationId xmlns:a16="http://schemas.microsoft.com/office/drawing/2014/main" id="{F6249D1C-314E-72AC-3861-211CE2416915}"/>
              </a:ext>
            </a:extLst>
          </p:cNvPr>
          <p:cNvSpPr>
            <a:spLocks noGrp="1"/>
          </p:cNvSpPr>
          <p:nvPr>
            <p:ph idx="1"/>
          </p:nvPr>
        </p:nvSpPr>
        <p:spPr/>
        <p:txBody>
          <a:bodyPr/>
          <a:lstStyle/>
          <a:p>
            <a:pPr eaLnBrk="1" hangingPunct="1"/>
            <a:r>
              <a:rPr lang="en-US" altLang="en-US"/>
              <a:t>Internal communication within work groups, as well as regular contact with external groups, all need to be carefully managed when mobilizing organizational creativity and innovation (Dougherty and Hardy, 1996).</a:t>
            </a:r>
          </a:p>
          <a:p>
            <a:pPr eaLnBrk="1" hangingPunct="1"/>
            <a:r>
              <a:rPr lang="en-US" altLang="en-US"/>
              <a:t>Networking with acquaintances and strangers outside the organization is critical to creativity and innovation (Ruef, 2003).</a:t>
            </a:r>
          </a:p>
        </p:txBody>
      </p:sp>
      <p:sp>
        <p:nvSpPr>
          <p:cNvPr id="21508" name="Slide Number Placeholder 3">
            <a:extLst>
              <a:ext uri="{FF2B5EF4-FFF2-40B4-BE49-F238E27FC236}">
                <a16:creationId xmlns:a16="http://schemas.microsoft.com/office/drawing/2014/main" id="{AAD67161-5351-0C3B-AF84-CE39F52A077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1DE2366-7AE0-4AF4-AB47-A356804725AC}" type="slidenum">
              <a:rPr lang="en-GB" altLang="en-US" sz="1200" smtClean="0">
                <a:solidFill>
                  <a:srgbClr val="898989"/>
                </a:solidFill>
              </a:rPr>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39D8FA2-A30B-CEBC-FFC7-2A80904D49BA}"/>
              </a:ext>
            </a:extLst>
          </p:cNvPr>
          <p:cNvSpPr>
            <a:spLocks noGrp="1"/>
          </p:cNvSpPr>
          <p:nvPr>
            <p:ph type="title"/>
          </p:nvPr>
        </p:nvSpPr>
        <p:spPr/>
        <p:txBody>
          <a:bodyPr/>
          <a:lstStyle/>
          <a:p>
            <a:pPr eaLnBrk="1" hangingPunct="1"/>
            <a:r>
              <a:rPr lang="en-US" altLang="en-US"/>
              <a:t>Systems of communication (2 of 2)</a:t>
            </a:r>
          </a:p>
        </p:txBody>
      </p:sp>
      <p:sp>
        <p:nvSpPr>
          <p:cNvPr id="22531" name="Content Placeholder 2">
            <a:extLst>
              <a:ext uri="{FF2B5EF4-FFF2-40B4-BE49-F238E27FC236}">
                <a16:creationId xmlns:a16="http://schemas.microsoft.com/office/drawing/2014/main" id="{17C2DBB4-E68D-34F9-A40F-350124A8155B}"/>
              </a:ext>
            </a:extLst>
          </p:cNvPr>
          <p:cNvSpPr>
            <a:spLocks noGrp="1"/>
          </p:cNvSpPr>
          <p:nvPr>
            <p:ph idx="1"/>
          </p:nvPr>
        </p:nvSpPr>
        <p:spPr/>
        <p:txBody>
          <a:bodyPr/>
          <a:lstStyle/>
          <a:p>
            <a:pPr eaLnBrk="1" hangingPunct="1"/>
            <a:r>
              <a:rPr lang="en-US" altLang="en-US"/>
              <a:t>Benefits of bringing outsiders into creative environments (Sutton and Kelley, 1997):</a:t>
            </a:r>
          </a:p>
          <a:p>
            <a:pPr marL="685800" lvl="1" indent="-457200" eaLnBrk="1" hangingPunct="1">
              <a:buFont typeface="Arial" panose="020B0604020202020204" pitchFamily="34" charset="0"/>
              <a:buAutoNum type="arabicPeriod"/>
            </a:pPr>
            <a:r>
              <a:rPr lang="en-US" altLang="en-US"/>
              <a:t>Bringing new knowledge</a:t>
            </a:r>
          </a:p>
          <a:p>
            <a:pPr marL="685800" lvl="1" indent="-457200" eaLnBrk="1" hangingPunct="1">
              <a:buFont typeface="Arial" panose="020B0604020202020204" pitchFamily="34" charset="0"/>
              <a:buAutoNum type="arabicPeriod"/>
            </a:pPr>
            <a:r>
              <a:rPr lang="en-US" altLang="en-US"/>
              <a:t>Teaching creative individuals to interact with outsiders</a:t>
            </a:r>
          </a:p>
          <a:p>
            <a:pPr marL="685800" lvl="1" indent="-457200" eaLnBrk="1" hangingPunct="1">
              <a:buFont typeface="Arial" panose="020B0604020202020204" pitchFamily="34" charset="0"/>
              <a:buAutoNum type="arabicPeriod"/>
            </a:pPr>
            <a:r>
              <a:rPr lang="en-US" altLang="en-US"/>
              <a:t>Breaking-down stereotypes</a:t>
            </a:r>
          </a:p>
        </p:txBody>
      </p:sp>
      <p:sp>
        <p:nvSpPr>
          <p:cNvPr id="22532" name="Slide Number Placeholder 3">
            <a:extLst>
              <a:ext uri="{FF2B5EF4-FFF2-40B4-BE49-F238E27FC236}">
                <a16:creationId xmlns:a16="http://schemas.microsoft.com/office/drawing/2014/main" id="{85B60376-B979-63E3-9383-1C064328358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D9E2D3D-4BF8-489B-A8AC-5BA442190A08}" type="slidenum">
              <a:rPr lang="en-GB" altLang="en-US" sz="1200" smtClean="0">
                <a:solidFill>
                  <a:srgbClr val="898989"/>
                </a:solidFill>
              </a:rPr>
              <a:pPr/>
              <a:t>15</a:t>
            </a:fld>
            <a:endParaRPr lang="en-GB" altLang="en-US" sz="1200">
              <a:solidFill>
                <a:srgbClr val="898989"/>
              </a:solidFill>
            </a:endParaRP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672E44C-5F69-A6B5-AA66-111C2C8ADE24}"/>
              </a:ext>
            </a:extLst>
          </p:cNvPr>
          <p:cNvSpPr>
            <a:spLocks noGrp="1"/>
          </p:cNvSpPr>
          <p:nvPr>
            <p:ph type="title"/>
          </p:nvPr>
        </p:nvSpPr>
        <p:spPr/>
        <p:txBody>
          <a:bodyPr/>
          <a:lstStyle/>
          <a:p>
            <a:pPr eaLnBrk="1" hangingPunct="1"/>
            <a:r>
              <a:rPr lang="en-US" altLang="en-US"/>
              <a:t>Project selection</a:t>
            </a:r>
          </a:p>
        </p:txBody>
      </p:sp>
      <p:sp>
        <p:nvSpPr>
          <p:cNvPr id="23555" name="Content Placeholder 2">
            <a:extLst>
              <a:ext uri="{FF2B5EF4-FFF2-40B4-BE49-F238E27FC236}">
                <a16:creationId xmlns:a16="http://schemas.microsoft.com/office/drawing/2014/main" id="{F77A7AED-3CDF-840D-2F31-F3C4AE0EC350}"/>
              </a:ext>
            </a:extLst>
          </p:cNvPr>
          <p:cNvSpPr>
            <a:spLocks noGrp="1"/>
          </p:cNvSpPr>
          <p:nvPr>
            <p:ph idx="1"/>
          </p:nvPr>
        </p:nvSpPr>
        <p:spPr/>
        <p:txBody>
          <a:bodyPr/>
          <a:lstStyle/>
          <a:p>
            <a:pPr eaLnBrk="1" hangingPunct="1"/>
            <a:r>
              <a:rPr lang="en-US" altLang="en-US" sz="2000"/>
              <a:t>Managers of creative organizations have an important role in selecting work that is commercially or creatively interesting, and which offers ample opportunities for exploration (Andriopoulos, 2003).</a:t>
            </a:r>
          </a:p>
          <a:p>
            <a:pPr eaLnBrk="1" hangingPunct="1"/>
            <a:r>
              <a:rPr lang="en-US" altLang="en-US" sz="2000"/>
              <a:t>Cummings and Oldham (1997) identify the following benefits when employees are involved in highly complex jobs:</a:t>
            </a:r>
          </a:p>
          <a:p>
            <a:pPr lvl="1" eaLnBrk="1" hangingPunct="1"/>
            <a:r>
              <a:rPr lang="en-US" altLang="en-US" sz="2000"/>
              <a:t>They are able to perceive the significance of, and exercise responsibility for, the whole of their work.</a:t>
            </a:r>
          </a:p>
          <a:p>
            <a:pPr lvl="1" eaLnBrk="1" hangingPunct="1"/>
            <a:r>
              <a:rPr lang="en-US" altLang="en-US" sz="2000"/>
              <a:t>They have the discretion to assess options about how and when the work gets done using a variety of skills.</a:t>
            </a:r>
          </a:p>
          <a:p>
            <a:pPr lvl="1" eaLnBrk="1" hangingPunct="1"/>
            <a:r>
              <a:rPr lang="en-US" altLang="en-US" sz="2000"/>
              <a:t>They are more open to receive enough feedback from the work itself to monitor their progress.</a:t>
            </a:r>
          </a:p>
        </p:txBody>
      </p:sp>
      <p:sp>
        <p:nvSpPr>
          <p:cNvPr id="23556" name="Slide Number Placeholder 3">
            <a:extLst>
              <a:ext uri="{FF2B5EF4-FFF2-40B4-BE49-F238E27FC236}">
                <a16:creationId xmlns:a16="http://schemas.microsoft.com/office/drawing/2014/main" id="{5A4EEFB2-73BF-B08A-FA9E-E279DAD73FB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71EF260-3A6D-4E00-9373-1D22E6EE2128}" type="slidenum">
              <a:rPr lang="en-GB" altLang="en-US" sz="1200" smtClean="0">
                <a:solidFill>
                  <a:srgbClr val="898989"/>
                </a:solidFill>
              </a:rPr>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51476491-FDED-7F15-F4A1-FA61E119BA84}"/>
              </a:ext>
            </a:extLst>
          </p:cNvPr>
          <p:cNvSpPr>
            <a:spLocks noGrp="1"/>
          </p:cNvSpPr>
          <p:nvPr>
            <p:ph type="title"/>
          </p:nvPr>
        </p:nvSpPr>
        <p:spPr/>
        <p:txBody>
          <a:bodyPr/>
          <a:lstStyle/>
          <a:p>
            <a:pPr eaLnBrk="1" hangingPunct="1"/>
            <a:r>
              <a:rPr lang="en-US" altLang="en-US"/>
              <a:t>Culture</a:t>
            </a:r>
          </a:p>
        </p:txBody>
      </p:sp>
      <p:sp>
        <p:nvSpPr>
          <p:cNvPr id="24579" name="Content Placeholder 2">
            <a:extLst>
              <a:ext uri="{FF2B5EF4-FFF2-40B4-BE49-F238E27FC236}">
                <a16:creationId xmlns:a16="http://schemas.microsoft.com/office/drawing/2014/main" id="{4CB9F97A-2F53-581C-042C-73EE06C8B4C8}"/>
              </a:ext>
            </a:extLst>
          </p:cNvPr>
          <p:cNvSpPr>
            <a:spLocks noGrp="1"/>
          </p:cNvSpPr>
          <p:nvPr>
            <p:ph idx="1"/>
          </p:nvPr>
        </p:nvSpPr>
        <p:spPr/>
        <p:txBody>
          <a:bodyPr/>
          <a:lstStyle/>
          <a:p>
            <a:pPr eaLnBrk="1" hangingPunct="1"/>
            <a:r>
              <a:rPr lang="en-GB" altLang="en-US"/>
              <a:t>Encouraging and sustaining an organization-wide culture that promotes the generation and implementation of new ideas among organizational members has long been considered central to nurturing ‘cultures of change’ in creative and innovative work settings (Cooper et al., 2001).</a:t>
            </a:r>
            <a:endParaRPr lang="en-US" altLang="en-US"/>
          </a:p>
        </p:txBody>
      </p:sp>
      <p:sp>
        <p:nvSpPr>
          <p:cNvPr id="24580" name="Slide Number Placeholder 1">
            <a:extLst>
              <a:ext uri="{FF2B5EF4-FFF2-40B4-BE49-F238E27FC236}">
                <a16:creationId xmlns:a16="http://schemas.microsoft.com/office/drawing/2014/main" id="{8727AC52-1FE0-C814-BAF4-A33D1405E19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0CF7663-214A-4034-A902-72AA050A9D36}" type="slidenum">
              <a:rPr lang="en-GB" altLang="en-US" sz="1200" smtClean="0">
                <a:solidFill>
                  <a:srgbClr val="898989"/>
                </a:solidFill>
              </a:rPr>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A6004351-9CA4-DEBE-E44D-47053AB2987F}"/>
              </a:ext>
            </a:extLst>
          </p:cNvPr>
          <p:cNvSpPr>
            <a:spLocks noGrp="1"/>
          </p:cNvSpPr>
          <p:nvPr>
            <p:ph type="title"/>
          </p:nvPr>
        </p:nvSpPr>
        <p:spPr/>
        <p:txBody>
          <a:bodyPr/>
          <a:lstStyle/>
          <a:p>
            <a:pPr eaLnBrk="1" hangingPunct="1"/>
            <a:r>
              <a:rPr lang="en-US" altLang="en-US"/>
              <a:t>What is organizational culture?</a:t>
            </a:r>
          </a:p>
        </p:txBody>
      </p:sp>
      <p:sp>
        <p:nvSpPr>
          <p:cNvPr id="25603" name="Content Placeholder 2">
            <a:extLst>
              <a:ext uri="{FF2B5EF4-FFF2-40B4-BE49-F238E27FC236}">
                <a16:creationId xmlns:a16="http://schemas.microsoft.com/office/drawing/2014/main" id="{315DC110-E5FF-ECBE-5241-A459390BB7D6}"/>
              </a:ext>
            </a:extLst>
          </p:cNvPr>
          <p:cNvSpPr>
            <a:spLocks noGrp="1"/>
          </p:cNvSpPr>
          <p:nvPr>
            <p:ph idx="1"/>
          </p:nvPr>
        </p:nvSpPr>
        <p:spPr/>
        <p:txBody>
          <a:bodyPr/>
          <a:lstStyle/>
          <a:p>
            <a:pPr eaLnBrk="1" hangingPunct="1"/>
            <a:r>
              <a:rPr lang="en-US" altLang="en-US"/>
              <a:t>Concept complex and multifaceted, hundreds of definitions, increasing emphasis on culture change.</a:t>
            </a:r>
          </a:p>
          <a:p>
            <a:pPr marL="742950" lvl="1" indent="-514350" eaLnBrk="1" hangingPunct="1">
              <a:buFont typeface="Arial" panose="020B0604020202020204" pitchFamily="34" charset="0"/>
              <a:buAutoNum type="romanLcPeriod"/>
            </a:pPr>
            <a:r>
              <a:rPr lang="en-US" altLang="en-US"/>
              <a:t>The way things are done around here;</a:t>
            </a:r>
          </a:p>
          <a:p>
            <a:pPr marL="742950" lvl="1" indent="-514350" eaLnBrk="1" hangingPunct="1">
              <a:buFont typeface="Arial" panose="020B0604020202020204" pitchFamily="34" charset="0"/>
              <a:buAutoNum type="romanLcPeriod"/>
            </a:pPr>
            <a:r>
              <a:rPr lang="en-US" altLang="en-US"/>
              <a:t>the social glue that holds things together;</a:t>
            </a:r>
          </a:p>
          <a:p>
            <a:pPr marL="742950" lvl="1" indent="-514350" eaLnBrk="1" hangingPunct="1">
              <a:buFont typeface="Arial" panose="020B0604020202020204" pitchFamily="34" charset="0"/>
              <a:buAutoNum type="romanLcPeriod"/>
            </a:pPr>
            <a:r>
              <a:rPr lang="en-US" altLang="en-US"/>
              <a:t>the rules of the game.</a:t>
            </a:r>
          </a:p>
          <a:p>
            <a:pPr eaLnBrk="1" hangingPunct="1"/>
            <a:r>
              <a:rPr lang="en-US" altLang="en-US"/>
              <a:t>Kotter and Heskett (1992: 4) argue that: </a:t>
            </a:r>
            <a:r>
              <a:rPr lang="en-US" altLang="en-US" i="1"/>
              <a:t>‘...at the deeper and less visible level, culture refers to values that are shared by the people in a group…at the more visible level, culture represents the behaviour patterns or style of an organization that new employees are automatically encouraged to follow by their fellow employees’.</a:t>
            </a:r>
          </a:p>
        </p:txBody>
      </p:sp>
      <p:sp>
        <p:nvSpPr>
          <p:cNvPr id="25604" name="Slide Number Placeholder 3">
            <a:extLst>
              <a:ext uri="{FF2B5EF4-FFF2-40B4-BE49-F238E27FC236}">
                <a16:creationId xmlns:a16="http://schemas.microsoft.com/office/drawing/2014/main" id="{C19B7629-304B-6EC5-7BEB-1CC85247508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E50C6BA-2038-4B71-B404-8E2F5F0C508C}" type="slidenum">
              <a:rPr lang="en-GB" altLang="en-US" sz="1200" smtClean="0">
                <a:solidFill>
                  <a:srgbClr val="898989"/>
                </a:solidFill>
              </a:rPr>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8026AEE8-0BF3-1C56-249F-B1F010AC6EC3}"/>
              </a:ext>
            </a:extLst>
          </p:cNvPr>
          <p:cNvSpPr>
            <a:spLocks noGrp="1"/>
          </p:cNvSpPr>
          <p:nvPr>
            <p:ph type="title"/>
          </p:nvPr>
        </p:nvSpPr>
        <p:spPr/>
        <p:txBody>
          <a:bodyPr/>
          <a:lstStyle/>
          <a:p>
            <a:pPr eaLnBrk="1" hangingPunct="1"/>
            <a:r>
              <a:rPr lang="en-US" altLang="en-US"/>
              <a:t>Edgar Schein</a:t>
            </a:r>
          </a:p>
        </p:txBody>
      </p:sp>
      <p:sp>
        <p:nvSpPr>
          <p:cNvPr id="26627" name="Content Placeholder 2">
            <a:extLst>
              <a:ext uri="{FF2B5EF4-FFF2-40B4-BE49-F238E27FC236}">
                <a16:creationId xmlns:a16="http://schemas.microsoft.com/office/drawing/2014/main" id="{DE294B73-0A06-C0A3-CD1D-532DCC4B4930}"/>
              </a:ext>
            </a:extLst>
          </p:cNvPr>
          <p:cNvSpPr>
            <a:spLocks noGrp="1"/>
          </p:cNvSpPr>
          <p:nvPr>
            <p:ph idx="1"/>
          </p:nvPr>
        </p:nvSpPr>
        <p:spPr/>
        <p:txBody>
          <a:bodyPr/>
          <a:lstStyle/>
          <a:p>
            <a:pPr eaLnBrk="1" hangingPunct="1"/>
            <a:r>
              <a:rPr lang="en-US" altLang="en-US"/>
              <a:t>Schein (1984: 3) views culture as something an organization ‘is’ and defines culture as: ‘the pattern of basic assumptions that a given group has invented, discovered or developed in learning to cope with its problems of external adaptation and internal integration and that have worked well enough to be considered valid and, therefore, to be taught to new members as the correct way to perceive, think, and feel in relation to those problems’.</a:t>
            </a:r>
          </a:p>
        </p:txBody>
      </p:sp>
      <p:sp>
        <p:nvSpPr>
          <p:cNvPr id="26628" name="Slide Number Placeholder 3">
            <a:extLst>
              <a:ext uri="{FF2B5EF4-FFF2-40B4-BE49-F238E27FC236}">
                <a16:creationId xmlns:a16="http://schemas.microsoft.com/office/drawing/2014/main" id="{25C0DC68-CB29-40A1-478F-DDD5248D88C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97B7752-A33A-4401-9A6F-F825DACACA8C}" type="slidenum">
              <a:rPr lang="en-GB" altLang="en-US" sz="1200" smtClean="0">
                <a:solidFill>
                  <a:srgbClr val="898989"/>
                </a:solidFill>
              </a:rPr>
              <a:pPr/>
              <a:t>19</a:t>
            </a:fld>
            <a:endParaRPr lang="en-GB" altLang="en-US" sz="12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EC246510-69A4-D750-BC76-BAE74F805255}"/>
              </a:ext>
            </a:extLst>
          </p:cNvPr>
          <p:cNvSpPr>
            <a:spLocks noGrp="1"/>
          </p:cNvSpPr>
          <p:nvPr>
            <p:ph type="title"/>
          </p:nvPr>
        </p:nvSpPr>
        <p:spPr/>
        <p:txBody>
          <a:bodyPr/>
          <a:lstStyle/>
          <a:p>
            <a:pPr eaLnBrk="1" hangingPunct="1"/>
            <a:r>
              <a:rPr lang="en-US" altLang="en-US"/>
              <a:t>Three dominant characteristics</a:t>
            </a:r>
          </a:p>
        </p:txBody>
      </p:sp>
      <p:sp>
        <p:nvSpPr>
          <p:cNvPr id="27651" name="Content Placeholder 5">
            <a:extLst>
              <a:ext uri="{FF2B5EF4-FFF2-40B4-BE49-F238E27FC236}">
                <a16:creationId xmlns:a16="http://schemas.microsoft.com/office/drawing/2014/main" id="{41A89208-9214-9E2B-6BC7-F09ED3157897}"/>
              </a:ext>
            </a:extLst>
          </p:cNvPr>
          <p:cNvSpPr>
            <a:spLocks noGrp="1"/>
          </p:cNvSpPr>
          <p:nvPr>
            <p:ph idx="1"/>
          </p:nvPr>
        </p:nvSpPr>
        <p:spPr/>
        <p:txBody>
          <a:bodyPr/>
          <a:lstStyle/>
          <a:p>
            <a:pPr marL="457200" indent="-457200" eaLnBrk="1" hangingPunct="1">
              <a:buFont typeface="Arial" panose="020B0604020202020204" pitchFamily="34" charset="0"/>
              <a:buAutoNum type="arabicPeriod"/>
            </a:pPr>
            <a:r>
              <a:rPr lang="en-US" altLang="en-US"/>
              <a:t>Culture is a </a:t>
            </a:r>
            <a:r>
              <a:rPr lang="en-US" altLang="en-US" i="1"/>
              <a:t>shared phenomenon</a:t>
            </a:r>
            <a:r>
              <a:rPr lang="en-US" altLang="en-US"/>
              <a:t>.</a:t>
            </a:r>
          </a:p>
          <a:p>
            <a:pPr marL="457200" indent="-457200" eaLnBrk="1" hangingPunct="1">
              <a:buFont typeface="Arial" panose="020B0604020202020204" pitchFamily="34" charset="0"/>
              <a:buAutoNum type="arabicPeriod"/>
            </a:pPr>
            <a:r>
              <a:rPr lang="en-US" altLang="en-US"/>
              <a:t>Culture exists at two levels, namely, the surface (visible) level and deeper (less visible) level; </a:t>
            </a:r>
            <a:r>
              <a:rPr lang="en-US" altLang="en-US" i="1"/>
              <a:t>‘espoused values’</a:t>
            </a:r>
            <a:r>
              <a:rPr lang="en-US" altLang="en-US"/>
              <a:t> and </a:t>
            </a:r>
            <a:r>
              <a:rPr lang="en-US" altLang="en-US" i="1"/>
              <a:t>‘values-in-use</a:t>
            </a:r>
            <a:r>
              <a:rPr lang="en-US" altLang="en-US"/>
              <a:t>’.</a:t>
            </a:r>
          </a:p>
          <a:p>
            <a:pPr marL="457200" indent="-457200" eaLnBrk="1" hangingPunct="1">
              <a:buFont typeface="Arial" panose="020B0604020202020204" pitchFamily="34" charset="0"/>
              <a:buAutoNum type="arabicPeriod"/>
            </a:pPr>
            <a:r>
              <a:rPr lang="en-US" altLang="en-US"/>
              <a:t>Culture is </a:t>
            </a:r>
            <a:r>
              <a:rPr lang="en-US" altLang="en-US" i="1"/>
              <a:t>learnt</a:t>
            </a:r>
            <a:r>
              <a:rPr lang="en-US" altLang="en-US"/>
              <a:t>.</a:t>
            </a:r>
          </a:p>
        </p:txBody>
      </p:sp>
      <p:sp>
        <p:nvSpPr>
          <p:cNvPr id="27652" name="Slide Number Placeholder 6">
            <a:extLst>
              <a:ext uri="{FF2B5EF4-FFF2-40B4-BE49-F238E27FC236}">
                <a16:creationId xmlns:a16="http://schemas.microsoft.com/office/drawing/2014/main" id="{C307B30B-C063-C6FF-1424-4A4777825D8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D58A700-9EC0-4A41-8766-7186BC8546BE}" type="slidenum">
              <a:rPr lang="en-GB" altLang="en-US" sz="1200" smtClean="0">
                <a:solidFill>
                  <a:srgbClr val="898989"/>
                </a:solidFill>
              </a:rPr>
              <a:pPr/>
              <a:t>20</a:t>
            </a:fld>
            <a:endParaRPr lang="en-GB" altLang="en-US" sz="12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608C0EF5-0A58-6A1A-D1B0-8E7817F1F544}"/>
              </a:ext>
            </a:extLst>
          </p:cNvPr>
          <p:cNvSpPr>
            <a:spLocks noGrp="1"/>
          </p:cNvSpPr>
          <p:nvPr>
            <p:ph type="title"/>
          </p:nvPr>
        </p:nvSpPr>
        <p:spPr/>
        <p:txBody>
          <a:bodyPr/>
          <a:lstStyle/>
          <a:p>
            <a:pPr eaLnBrk="1" hangingPunct="1"/>
            <a:r>
              <a:rPr lang="en-US" altLang="en-US"/>
              <a:t>What is an important determinant of creativity and innovation?</a:t>
            </a:r>
          </a:p>
        </p:txBody>
      </p:sp>
      <p:sp>
        <p:nvSpPr>
          <p:cNvPr id="28675" name="Content Placeholder 2">
            <a:extLst>
              <a:ext uri="{FF2B5EF4-FFF2-40B4-BE49-F238E27FC236}">
                <a16:creationId xmlns:a16="http://schemas.microsoft.com/office/drawing/2014/main" id="{F0E49405-CD70-EFC5-FB91-0872EB14BC5C}"/>
              </a:ext>
            </a:extLst>
          </p:cNvPr>
          <p:cNvSpPr>
            <a:spLocks noGrp="1"/>
          </p:cNvSpPr>
          <p:nvPr>
            <p:ph idx="1"/>
          </p:nvPr>
        </p:nvSpPr>
        <p:spPr/>
        <p:txBody>
          <a:bodyPr/>
          <a:lstStyle/>
          <a:p>
            <a:pPr eaLnBrk="1" hangingPunct="1"/>
            <a:r>
              <a:rPr lang="en-US" altLang="en-US"/>
              <a:t>The components of organizational culture (shared values, beliefs and behavioural norms) are key in promoting the generation and implementation of novel and useful ideas.</a:t>
            </a:r>
          </a:p>
          <a:p>
            <a:pPr eaLnBrk="1" hangingPunct="1"/>
            <a:r>
              <a:rPr lang="en-US" altLang="en-US"/>
              <a:t>Through formal and informal socialization processes, employees gradually learn which behaviours are acceptable.</a:t>
            </a:r>
          </a:p>
          <a:p>
            <a:pPr eaLnBrk="1" hangingPunct="1"/>
            <a:r>
              <a:rPr lang="en-US" altLang="en-US"/>
              <a:t>Innovative companies, therefore, tend to have cultures, which emphasize and reward values and norms that support the generation and implementation of new ideas.</a:t>
            </a:r>
          </a:p>
        </p:txBody>
      </p:sp>
      <p:sp>
        <p:nvSpPr>
          <p:cNvPr id="28676" name="Slide Number Placeholder 3">
            <a:extLst>
              <a:ext uri="{FF2B5EF4-FFF2-40B4-BE49-F238E27FC236}">
                <a16:creationId xmlns:a16="http://schemas.microsoft.com/office/drawing/2014/main" id="{6C1C869F-B38D-96B3-E4E7-F8652CFCB1A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5CDBB8B-CA85-49EB-BC11-7CDCAFA71EB7}" type="slidenum">
              <a:rPr lang="en-GB" altLang="en-US" sz="1200" smtClean="0">
                <a:solidFill>
                  <a:srgbClr val="898989"/>
                </a:solidFill>
              </a:rPr>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976C338-6224-8563-8051-16C8FCBD07EF}"/>
              </a:ext>
            </a:extLst>
          </p:cNvPr>
          <p:cNvSpPr>
            <a:spLocks noGrp="1"/>
          </p:cNvSpPr>
          <p:nvPr>
            <p:ph type="title"/>
          </p:nvPr>
        </p:nvSpPr>
        <p:spPr/>
        <p:txBody>
          <a:bodyPr/>
          <a:lstStyle/>
          <a:p>
            <a:pPr eaLnBrk="1" hangingPunct="1"/>
            <a:r>
              <a:rPr lang="en-US" altLang="en-US"/>
              <a:t>Norms that promote creativity and innovation (Tushman and O’Reilly, 2002)</a:t>
            </a:r>
          </a:p>
        </p:txBody>
      </p:sp>
      <p:sp>
        <p:nvSpPr>
          <p:cNvPr id="30723" name="Content Placeholder 2">
            <a:extLst>
              <a:ext uri="{FF2B5EF4-FFF2-40B4-BE49-F238E27FC236}">
                <a16:creationId xmlns:a16="http://schemas.microsoft.com/office/drawing/2014/main" id="{C4A5831C-5623-2597-D476-EA446A589FB3}"/>
              </a:ext>
            </a:extLst>
          </p:cNvPr>
          <p:cNvSpPr>
            <a:spLocks noGrp="1"/>
          </p:cNvSpPr>
          <p:nvPr>
            <p:ph idx="1"/>
          </p:nvPr>
        </p:nvSpPr>
        <p:spPr/>
        <p:txBody>
          <a:bodyPr/>
          <a:lstStyle/>
          <a:p>
            <a:pPr eaLnBrk="1" hangingPunct="1"/>
            <a:r>
              <a:rPr lang="en-US" altLang="en-US"/>
              <a:t>A focus on idea generation</a:t>
            </a:r>
          </a:p>
          <a:p>
            <a:pPr eaLnBrk="1" hangingPunct="1"/>
            <a:r>
              <a:rPr lang="en-US" altLang="en-US"/>
              <a:t>Supporting a continuous learning culture</a:t>
            </a:r>
          </a:p>
          <a:p>
            <a:pPr eaLnBrk="1" hangingPunct="1"/>
            <a:r>
              <a:rPr lang="en-US" altLang="en-US"/>
              <a:t>Risk taking</a:t>
            </a:r>
          </a:p>
          <a:p>
            <a:pPr eaLnBrk="1" hangingPunct="1"/>
            <a:r>
              <a:rPr lang="en-US" altLang="en-US"/>
              <a:t>Tolerance of mistakes</a:t>
            </a:r>
          </a:p>
          <a:p>
            <a:pPr eaLnBrk="1" hangingPunct="1"/>
            <a:r>
              <a:rPr lang="en-US" altLang="en-US"/>
              <a:t>Supporting change</a:t>
            </a:r>
          </a:p>
          <a:p>
            <a:pPr eaLnBrk="1" hangingPunct="1"/>
            <a:r>
              <a:rPr lang="en-US" altLang="en-US"/>
              <a:t>Conflict handling</a:t>
            </a:r>
          </a:p>
        </p:txBody>
      </p:sp>
      <p:sp>
        <p:nvSpPr>
          <p:cNvPr id="30724" name="Slide Number Placeholder 3">
            <a:extLst>
              <a:ext uri="{FF2B5EF4-FFF2-40B4-BE49-F238E27FC236}">
                <a16:creationId xmlns:a16="http://schemas.microsoft.com/office/drawing/2014/main" id="{BA9D5054-1616-4C80-C0D0-77EC83DF79E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77ECFAA-B7F7-43FD-943B-D63605C4035A}" type="slidenum">
              <a:rPr lang="en-GB" altLang="en-US" sz="1200" smtClean="0">
                <a:solidFill>
                  <a:srgbClr val="898989"/>
                </a:solidFill>
              </a:rPr>
              <a:pPr/>
              <a:t>22</a:t>
            </a:fld>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591BF779-6517-CFD4-E050-37925105C71F}"/>
              </a:ext>
            </a:extLst>
          </p:cNvPr>
          <p:cNvSpPr>
            <a:spLocks noGrp="1"/>
          </p:cNvSpPr>
          <p:nvPr>
            <p:ph type="title"/>
          </p:nvPr>
        </p:nvSpPr>
        <p:spPr/>
        <p:txBody>
          <a:bodyPr/>
          <a:lstStyle/>
          <a:p>
            <a:pPr eaLnBrk="1" hangingPunct="1"/>
            <a:r>
              <a:rPr lang="en-US" altLang="en-US"/>
              <a:t>Norms that promote implementation (Tushman and O’Reilly, 2002)</a:t>
            </a:r>
          </a:p>
        </p:txBody>
      </p:sp>
      <p:sp>
        <p:nvSpPr>
          <p:cNvPr id="31747" name="Content Placeholder 2">
            <a:extLst>
              <a:ext uri="{FF2B5EF4-FFF2-40B4-BE49-F238E27FC236}">
                <a16:creationId xmlns:a16="http://schemas.microsoft.com/office/drawing/2014/main" id="{C009554E-20D5-850C-9655-E6FA914C8BCB}"/>
              </a:ext>
            </a:extLst>
          </p:cNvPr>
          <p:cNvSpPr>
            <a:spLocks noGrp="1"/>
          </p:cNvSpPr>
          <p:nvPr>
            <p:ph idx="1"/>
          </p:nvPr>
        </p:nvSpPr>
        <p:spPr/>
        <p:txBody>
          <a:bodyPr/>
          <a:lstStyle/>
          <a:p>
            <a:pPr eaLnBrk="1" hangingPunct="1"/>
            <a:r>
              <a:rPr lang="en-US" altLang="en-US"/>
              <a:t>Team work and effective group functioning</a:t>
            </a:r>
          </a:p>
          <a:p>
            <a:pPr eaLnBrk="1" hangingPunct="1"/>
            <a:r>
              <a:rPr lang="en-US" altLang="en-US"/>
              <a:t>Speed and urgency</a:t>
            </a:r>
          </a:p>
          <a:p>
            <a:pPr eaLnBrk="1" hangingPunct="1"/>
            <a:r>
              <a:rPr lang="en-US" altLang="en-US"/>
              <a:t>Flexibility and adaptability</a:t>
            </a:r>
          </a:p>
          <a:p>
            <a:pPr eaLnBrk="1" hangingPunct="1"/>
            <a:r>
              <a:rPr lang="en-US" altLang="en-US"/>
              <a:t>A sense of autonomy</a:t>
            </a:r>
          </a:p>
        </p:txBody>
      </p:sp>
      <p:sp>
        <p:nvSpPr>
          <p:cNvPr id="31748" name="Slide Number Placeholder 3">
            <a:extLst>
              <a:ext uri="{FF2B5EF4-FFF2-40B4-BE49-F238E27FC236}">
                <a16:creationId xmlns:a16="http://schemas.microsoft.com/office/drawing/2014/main" id="{8C87192E-14C7-000E-5767-303C5B209BC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0A1C455-8EDF-4B07-8457-62A431BD1794}" type="slidenum">
              <a:rPr lang="en-GB" altLang="en-US" sz="1200" smtClean="0">
                <a:solidFill>
                  <a:srgbClr val="898989"/>
                </a:solidFill>
              </a:rPr>
              <a:pPr/>
              <a:t>23</a:t>
            </a:fld>
            <a:endParaRPr lang="en-GB" altLang="en-US" sz="1200">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162F245D-F5C9-14EF-3763-9A1636F9AB09}"/>
              </a:ext>
            </a:extLst>
          </p:cNvPr>
          <p:cNvSpPr>
            <a:spLocks noGrp="1"/>
          </p:cNvSpPr>
          <p:nvPr>
            <p:ph type="title"/>
          </p:nvPr>
        </p:nvSpPr>
        <p:spPr/>
        <p:txBody>
          <a:bodyPr/>
          <a:lstStyle/>
          <a:p>
            <a:pPr eaLnBrk="1" hangingPunct="1"/>
            <a:r>
              <a:rPr lang="en-US" altLang="en-US"/>
              <a:t>Five pitfalls to avoid</a:t>
            </a:r>
            <a:br>
              <a:rPr lang="en-US" altLang="en-US"/>
            </a:br>
            <a:r>
              <a:rPr lang="en-US" altLang="en-US"/>
              <a:t>(Pfeffer, 2002; Pfeffer and Sutton, 2002)</a:t>
            </a:r>
          </a:p>
        </p:txBody>
      </p:sp>
      <p:sp>
        <p:nvSpPr>
          <p:cNvPr id="32771" name="Content Placeholder 2">
            <a:extLst>
              <a:ext uri="{FF2B5EF4-FFF2-40B4-BE49-F238E27FC236}">
                <a16:creationId xmlns:a16="http://schemas.microsoft.com/office/drawing/2014/main" id="{D597922C-D42F-DB90-8D67-C021D932BFCA}"/>
              </a:ext>
            </a:extLst>
          </p:cNvPr>
          <p:cNvSpPr>
            <a:spLocks noGrp="1"/>
          </p:cNvSpPr>
          <p:nvPr>
            <p:ph idx="1"/>
          </p:nvPr>
        </p:nvSpPr>
        <p:spPr/>
        <p:txBody>
          <a:bodyPr/>
          <a:lstStyle/>
          <a:p>
            <a:pPr marL="457200" indent="-457200" eaLnBrk="1" hangingPunct="1">
              <a:buFont typeface="Arial" panose="020B0604020202020204" pitchFamily="34" charset="0"/>
              <a:buAutoNum type="arabicPeriod"/>
            </a:pPr>
            <a:r>
              <a:rPr lang="en-US" altLang="en-US"/>
              <a:t>Overemphasizing individual accountability</a:t>
            </a:r>
          </a:p>
          <a:p>
            <a:pPr marL="457200" indent="-457200" eaLnBrk="1" hangingPunct="1">
              <a:buFont typeface="Arial" panose="020B0604020202020204" pitchFamily="34" charset="0"/>
              <a:buAutoNum type="arabicPeriod"/>
            </a:pPr>
            <a:r>
              <a:rPr lang="en-US" altLang="en-US"/>
              <a:t>Overemphasizing quantitative goals and budgets</a:t>
            </a:r>
          </a:p>
          <a:p>
            <a:pPr marL="457200" indent="-457200" eaLnBrk="1" hangingPunct="1">
              <a:buFont typeface="Arial" panose="020B0604020202020204" pitchFamily="34" charset="0"/>
              <a:buAutoNum type="arabicPeriod"/>
            </a:pPr>
            <a:r>
              <a:rPr lang="en-US" altLang="en-US"/>
              <a:t>Punishing mistakes</a:t>
            </a:r>
          </a:p>
          <a:p>
            <a:pPr marL="457200" indent="-457200" eaLnBrk="1" hangingPunct="1">
              <a:buFont typeface="Arial" panose="020B0604020202020204" pitchFamily="34" charset="0"/>
              <a:buAutoNum type="arabicPeriod"/>
            </a:pPr>
            <a:r>
              <a:rPr lang="en-US" altLang="en-US"/>
              <a:t>Promoting internal competition</a:t>
            </a:r>
          </a:p>
          <a:p>
            <a:pPr marL="457200" indent="-457200" eaLnBrk="1" hangingPunct="1">
              <a:buFont typeface="Arial" panose="020B0604020202020204" pitchFamily="34" charset="0"/>
              <a:buAutoNum type="arabicPeriod"/>
            </a:pPr>
            <a:r>
              <a:rPr lang="en-US" altLang="en-US"/>
              <a:t>Striving to be the same</a:t>
            </a:r>
          </a:p>
        </p:txBody>
      </p:sp>
      <p:sp>
        <p:nvSpPr>
          <p:cNvPr id="32772" name="Slide Number Placeholder 3">
            <a:extLst>
              <a:ext uri="{FF2B5EF4-FFF2-40B4-BE49-F238E27FC236}">
                <a16:creationId xmlns:a16="http://schemas.microsoft.com/office/drawing/2014/main" id="{7B3DDD85-318B-E5C7-08B7-5CB07511458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B5F7BC4-E4E1-4C06-9F6A-B3F787235504}" type="slidenum">
              <a:rPr lang="en-GB" altLang="en-US" sz="1200" smtClean="0">
                <a:solidFill>
                  <a:srgbClr val="898989"/>
                </a:solidFill>
              </a:rPr>
              <a:pPr/>
              <a:t>24</a:t>
            </a:fld>
            <a:endParaRPr lang="en-GB" altLang="en-US" sz="1200">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33F8EEE9-2D0B-8FF1-10E5-91300E7AF957}"/>
              </a:ext>
            </a:extLst>
          </p:cNvPr>
          <p:cNvSpPr>
            <a:spLocks noGrp="1"/>
          </p:cNvSpPr>
          <p:nvPr>
            <p:ph type="title"/>
          </p:nvPr>
        </p:nvSpPr>
        <p:spPr/>
        <p:txBody>
          <a:bodyPr/>
          <a:lstStyle/>
          <a:p>
            <a:pPr eaLnBrk="1" hangingPunct="1"/>
            <a:r>
              <a:rPr lang="en-US" altLang="en-US"/>
              <a:t>Principles of creativity and innovation</a:t>
            </a:r>
            <a:br>
              <a:rPr lang="en-US" altLang="en-US"/>
            </a:br>
            <a:r>
              <a:rPr lang="en-US" altLang="en-US"/>
              <a:t> (Zien and Buckler, 2004)</a:t>
            </a:r>
          </a:p>
        </p:txBody>
      </p:sp>
      <p:sp>
        <p:nvSpPr>
          <p:cNvPr id="33795" name="Content Placeholder 2">
            <a:extLst>
              <a:ext uri="{FF2B5EF4-FFF2-40B4-BE49-F238E27FC236}">
                <a16:creationId xmlns:a16="http://schemas.microsoft.com/office/drawing/2014/main" id="{364FF3FC-267B-A12E-8920-EB90378EC6B8}"/>
              </a:ext>
            </a:extLst>
          </p:cNvPr>
          <p:cNvSpPr>
            <a:spLocks noGrp="1"/>
          </p:cNvSpPr>
          <p:nvPr>
            <p:ph idx="1"/>
          </p:nvPr>
        </p:nvSpPr>
        <p:spPr/>
        <p:txBody>
          <a:bodyPr/>
          <a:lstStyle/>
          <a:p>
            <a:pPr marL="457200" indent="-457200" eaLnBrk="1" hangingPunct="1">
              <a:buFont typeface="Arial" panose="020B0604020202020204" pitchFamily="34" charset="0"/>
              <a:buAutoNum type="arabicPeriod"/>
            </a:pPr>
            <a:r>
              <a:rPr lang="en-US" altLang="en-US"/>
              <a:t>Sustain faith and treasure identity as an innovative company.</a:t>
            </a:r>
          </a:p>
          <a:p>
            <a:pPr marL="457200" indent="-457200" eaLnBrk="1" hangingPunct="1">
              <a:buFont typeface="Arial" panose="020B0604020202020204" pitchFamily="34" charset="0"/>
              <a:buAutoNum type="arabicPeriod"/>
            </a:pPr>
            <a:r>
              <a:rPr lang="en-US" altLang="en-US"/>
              <a:t>Be truly experimental in all functions especially at the front end. </a:t>
            </a:r>
          </a:p>
          <a:p>
            <a:pPr marL="457200" indent="-457200" eaLnBrk="1" hangingPunct="1">
              <a:buFont typeface="Arial" panose="020B0604020202020204" pitchFamily="34" charset="0"/>
              <a:buAutoNum type="arabicPeriod"/>
            </a:pPr>
            <a:r>
              <a:rPr lang="en-US" altLang="en-US"/>
              <a:t>Structure ‘real’ relationships between marketing and technical people. </a:t>
            </a:r>
          </a:p>
          <a:p>
            <a:pPr marL="457200" indent="-457200" eaLnBrk="1" hangingPunct="1">
              <a:buFont typeface="Arial" panose="020B0604020202020204" pitchFamily="34" charset="0"/>
              <a:buAutoNum type="arabicPeriod"/>
            </a:pPr>
            <a:r>
              <a:rPr lang="en-US" altLang="en-US"/>
              <a:t>Generate customer intimacy. </a:t>
            </a:r>
          </a:p>
          <a:p>
            <a:pPr marL="457200" indent="-457200" eaLnBrk="1" hangingPunct="1">
              <a:buFont typeface="Arial" panose="020B0604020202020204" pitchFamily="34" charset="0"/>
              <a:buAutoNum type="arabicPeriod"/>
            </a:pPr>
            <a:r>
              <a:rPr lang="en-US" altLang="en-US"/>
              <a:t>Engage the whole organization.</a:t>
            </a:r>
          </a:p>
          <a:p>
            <a:pPr marL="457200" indent="-457200" eaLnBrk="1" hangingPunct="1">
              <a:buFont typeface="Arial" panose="020B0604020202020204" pitchFamily="34" charset="0"/>
              <a:buAutoNum type="arabicPeriod"/>
            </a:pPr>
            <a:r>
              <a:rPr lang="en-US" altLang="en-US"/>
              <a:t>Never forget the individual.</a:t>
            </a:r>
          </a:p>
          <a:p>
            <a:pPr marL="457200" indent="-457200" eaLnBrk="1" hangingPunct="1">
              <a:buFont typeface="Arial" panose="020B0604020202020204" pitchFamily="34" charset="0"/>
              <a:buAutoNum type="arabicPeriod"/>
            </a:pPr>
            <a:r>
              <a:rPr lang="en-US" altLang="en-US"/>
              <a:t>Tell and embody powerful and purposeful stories.</a:t>
            </a:r>
          </a:p>
        </p:txBody>
      </p:sp>
      <p:sp>
        <p:nvSpPr>
          <p:cNvPr id="33796" name="Slide Number Placeholder 3">
            <a:extLst>
              <a:ext uri="{FF2B5EF4-FFF2-40B4-BE49-F238E27FC236}">
                <a16:creationId xmlns:a16="http://schemas.microsoft.com/office/drawing/2014/main" id="{672A7D53-0CBD-E05F-2835-AE269B95AF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BEE5D72-C3DC-4A74-921D-8FE0C8271B69}" type="slidenum">
              <a:rPr lang="en-GB" altLang="en-US" sz="1200" smtClean="0">
                <a:solidFill>
                  <a:srgbClr val="898989"/>
                </a:solidFill>
              </a:rPr>
              <a:pPr/>
              <a:t>25</a:t>
            </a:fld>
            <a:endParaRPr lang="en-GB" altLang="en-US" sz="1200">
              <a:solidFill>
                <a:srgbClr val="898989"/>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3">
            <a:extLst>
              <a:ext uri="{FF2B5EF4-FFF2-40B4-BE49-F238E27FC236}">
                <a16:creationId xmlns:a16="http://schemas.microsoft.com/office/drawing/2014/main" id="{C4DFCBB0-CBB6-6344-81C6-6A25778ACE8B}"/>
              </a:ext>
            </a:extLst>
          </p:cNvPr>
          <p:cNvSpPr>
            <a:spLocks noGrp="1"/>
          </p:cNvSpPr>
          <p:nvPr>
            <p:ph type="title"/>
          </p:nvPr>
        </p:nvSpPr>
        <p:spPr/>
        <p:txBody>
          <a:bodyPr/>
          <a:lstStyle/>
          <a:p>
            <a:pPr eaLnBrk="1" hangingPunct="1"/>
            <a:r>
              <a:rPr lang="en-GB" altLang="en-US">
                <a:ea typeface="ＭＳ Ｐゴシック" panose="020B0600070205080204" pitchFamily="34" charset="-128"/>
              </a:rPr>
              <a:t>In short…</a:t>
            </a:r>
            <a:endParaRPr lang="en-US" altLang="en-US"/>
          </a:p>
        </p:txBody>
      </p:sp>
      <p:sp>
        <p:nvSpPr>
          <p:cNvPr id="34819" name="Content Placeholder 5">
            <a:extLst>
              <a:ext uri="{FF2B5EF4-FFF2-40B4-BE49-F238E27FC236}">
                <a16:creationId xmlns:a16="http://schemas.microsoft.com/office/drawing/2014/main" id="{7ADE9C5D-5C6D-965C-1A50-DBE5C4DABD25}"/>
              </a:ext>
            </a:extLst>
          </p:cNvPr>
          <p:cNvSpPr>
            <a:spLocks noGrp="1"/>
          </p:cNvSpPr>
          <p:nvPr>
            <p:ph idx="1"/>
          </p:nvPr>
        </p:nvSpPr>
        <p:spPr/>
        <p:txBody>
          <a:bodyPr/>
          <a:lstStyle/>
          <a:p>
            <a:pPr eaLnBrk="1" hangingPunct="1"/>
            <a:r>
              <a:rPr lang="en-GB" altLang="en-US">
                <a:solidFill>
                  <a:srgbClr val="000000"/>
                </a:solidFill>
                <a:ea typeface="ＭＳ Ｐゴシック" panose="020B0600070205080204" pitchFamily="34" charset="-128"/>
                <a:cs typeface="Times New Roman" panose="02020603050405020304" pitchFamily="18" charset="0"/>
              </a:rPr>
              <a:t>Strong cultures are not necessarily conducive to generating and implementing ideas in organizations</a:t>
            </a:r>
            <a:r>
              <a:rPr lang="en-GB" altLang="en-US" i="1">
                <a:solidFill>
                  <a:srgbClr val="000000"/>
                </a:solidFill>
                <a:ea typeface="ＭＳ Ｐゴシック" panose="020B0600070205080204" pitchFamily="34" charset="-128"/>
                <a:cs typeface="Times New Roman" panose="02020603050405020304" pitchFamily="18" charset="0"/>
              </a:rPr>
              <a:t> </a:t>
            </a:r>
            <a:r>
              <a:rPr lang="en-GB" altLang="en-US">
                <a:solidFill>
                  <a:srgbClr val="000000"/>
                </a:solidFill>
                <a:ea typeface="ＭＳ Ｐゴシック" panose="020B0600070205080204" pitchFamily="34" charset="-128"/>
                <a:cs typeface="Times New Roman" panose="02020603050405020304" pitchFamily="18" charset="0"/>
              </a:rPr>
              <a:t>per se; rather, what are required are strong cultures that foster innovation-enhancing norms and at the same time promote the social cohesion necessary for turning ideas into product innovations.</a:t>
            </a:r>
            <a:endParaRPr lang="en-US" altLang="en-US">
              <a:ea typeface="ＭＳ Ｐゴシック" panose="020B0600070205080204" pitchFamily="34" charset="-128"/>
              <a:cs typeface="Times New Roman" panose="02020603050405020304" pitchFamily="18" charset="0"/>
            </a:endParaRPr>
          </a:p>
        </p:txBody>
      </p:sp>
      <p:sp>
        <p:nvSpPr>
          <p:cNvPr id="34820" name="Slide Number Placeholder 6">
            <a:extLst>
              <a:ext uri="{FF2B5EF4-FFF2-40B4-BE49-F238E27FC236}">
                <a16:creationId xmlns:a16="http://schemas.microsoft.com/office/drawing/2014/main" id="{8644F6B2-365E-FE4D-7597-9C00559424A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2BB22F7-DB1A-429A-84EE-358267E66F26}" type="slidenum">
              <a:rPr lang="en-GB" altLang="en-US" sz="1200" smtClean="0">
                <a:solidFill>
                  <a:srgbClr val="898989"/>
                </a:solidFill>
              </a:rPr>
              <a:pPr/>
              <a:t>26</a:t>
            </a:fld>
            <a:endParaRPr lang="en-GB" altLang="en-US" sz="1200">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39B8C872-E7E1-AD7F-6FA8-ABB754B96E7C}"/>
              </a:ext>
            </a:extLst>
          </p:cNvPr>
          <p:cNvSpPr>
            <a:spLocks noGrp="1"/>
          </p:cNvSpPr>
          <p:nvPr>
            <p:ph type="title"/>
          </p:nvPr>
        </p:nvSpPr>
        <p:spPr/>
        <p:txBody>
          <a:bodyPr/>
          <a:lstStyle/>
          <a:p>
            <a:pPr eaLnBrk="1" hangingPunct="1"/>
            <a:r>
              <a:rPr lang="en-US" altLang="en-US"/>
              <a:t>Summary points (1 of 2)</a:t>
            </a:r>
          </a:p>
        </p:txBody>
      </p:sp>
      <p:sp>
        <p:nvSpPr>
          <p:cNvPr id="35843" name="Content Placeholder 2">
            <a:extLst>
              <a:ext uri="{FF2B5EF4-FFF2-40B4-BE49-F238E27FC236}">
                <a16:creationId xmlns:a16="http://schemas.microsoft.com/office/drawing/2014/main" id="{B678DC08-174E-2EE1-BE8C-2B76B4CAF660}"/>
              </a:ext>
            </a:extLst>
          </p:cNvPr>
          <p:cNvSpPr>
            <a:spLocks noGrp="1"/>
          </p:cNvSpPr>
          <p:nvPr>
            <p:ph idx="1"/>
          </p:nvPr>
        </p:nvSpPr>
        <p:spPr/>
        <p:txBody>
          <a:bodyPr/>
          <a:lstStyle/>
          <a:p>
            <a:pPr eaLnBrk="1" hangingPunct="1"/>
            <a:r>
              <a:rPr lang="en-US" altLang="en-US" sz="2000"/>
              <a:t>Organic structures are better suited to rapidly changing external environments where innovation is perceived as an important factor in maintaining a firm’s competitive advantage.</a:t>
            </a:r>
          </a:p>
          <a:p>
            <a:pPr eaLnBrk="1" hangingPunct="1"/>
            <a:r>
              <a:rPr lang="en-US" altLang="en-US" sz="2000"/>
              <a:t>There are two elements that managers of creative organizations should focus on when evaluating their employees:</a:t>
            </a:r>
          </a:p>
          <a:p>
            <a:pPr lvl="1" eaLnBrk="1" hangingPunct="1"/>
            <a:r>
              <a:rPr lang="en-US" altLang="en-US" sz="2000"/>
              <a:t>how feedback is communicated to creative individuals.</a:t>
            </a:r>
          </a:p>
          <a:p>
            <a:pPr lvl="1" eaLnBrk="1" hangingPunct="1"/>
            <a:r>
              <a:rPr lang="en-US" altLang="en-US" sz="2000"/>
              <a:t>how to provide constructive and developmental feedback in order to improve creative outcomes.</a:t>
            </a:r>
          </a:p>
          <a:p>
            <a:pPr eaLnBrk="1" hangingPunct="1"/>
            <a:r>
              <a:rPr lang="en-US" altLang="en-US" sz="2000"/>
              <a:t>The generation of new ideas is enhanced when creative individuals interact with a diverse range of groups.</a:t>
            </a:r>
          </a:p>
          <a:p>
            <a:pPr eaLnBrk="1" hangingPunct="1"/>
            <a:r>
              <a:rPr lang="en-US" altLang="en-US" sz="2000"/>
              <a:t>Complex and challenging projects are more likely to get people excited about their work.</a:t>
            </a:r>
          </a:p>
        </p:txBody>
      </p:sp>
      <p:sp>
        <p:nvSpPr>
          <p:cNvPr id="35844" name="Slide Number Placeholder 3">
            <a:extLst>
              <a:ext uri="{FF2B5EF4-FFF2-40B4-BE49-F238E27FC236}">
                <a16:creationId xmlns:a16="http://schemas.microsoft.com/office/drawing/2014/main" id="{C33374CD-899C-BBA0-4E75-EB87E22CC87F}"/>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9D89C64-44AF-4A63-9B2B-9526E544650B}" type="slidenum">
              <a:rPr lang="en-GB" altLang="en-US" sz="1200" smtClean="0">
                <a:solidFill>
                  <a:srgbClr val="898989"/>
                </a:solidFill>
              </a:rPr>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3">
            <a:extLst>
              <a:ext uri="{FF2B5EF4-FFF2-40B4-BE49-F238E27FC236}">
                <a16:creationId xmlns:a16="http://schemas.microsoft.com/office/drawing/2014/main" id="{6F823C95-27DD-6086-2CCD-AA33BE4B49D0}"/>
              </a:ext>
            </a:extLst>
          </p:cNvPr>
          <p:cNvSpPr>
            <a:spLocks noGrp="1"/>
          </p:cNvSpPr>
          <p:nvPr>
            <p:ph type="title"/>
          </p:nvPr>
        </p:nvSpPr>
        <p:spPr/>
        <p:txBody>
          <a:bodyPr/>
          <a:lstStyle/>
          <a:p>
            <a:pPr eaLnBrk="1" hangingPunct="1"/>
            <a:r>
              <a:rPr lang="en-US" altLang="en-US"/>
              <a:t>Summary points (2 of 2)</a:t>
            </a:r>
          </a:p>
        </p:txBody>
      </p:sp>
      <p:sp>
        <p:nvSpPr>
          <p:cNvPr id="36867" name="Content Placeholder 4">
            <a:extLst>
              <a:ext uri="{FF2B5EF4-FFF2-40B4-BE49-F238E27FC236}">
                <a16:creationId xmlns:a16="http://schemas.microsoft.com/office/drawing/2014/main" id="{B1A23895-473B-9644-0552-721A7219AAF9}"/>
              </a:ext>
            </a:extLst>
          </p:cNvPr>
          <p:cNvSpPr>
            <a:spLocks noGrp="1"/>
          </p:cNvSpPr>
          <p:nvPr>
            <p:ph idx="1"/>
          </p:nvPr>
        </p:nvSpPr>
        <p:spPr/>
        <p:txBody>
          <a:bodyPr/>
          <a:lstStyle/>
          <a:p>
            <a:pPr eaLnBrk="1" hangingPunct="1"/>
            <a:r>
              <a:rPr lang="en-US" altLang="en-US"/>
              <a:t>Culture is considered a form of social control that is characterized as: </a:t>
            </a:r>
          </a:p>
          <a:p>
            <a:pPr lvl="1" eaLnBrk="1" hangingPunct="1"/>
            <a:r>
              <a:rPr lang="en-US" altLang="en-US"/>
              <a:t>a shared phenomenon, which exists in both visible artefacts and mission statements as well as in less visible and deeper subconscious levels.</a:t>
            </a:r>
          </a:p>
          <a:p>
            <a:pPr lvl="1" eaLnBrk="1" hangingPunct="1"/>
            <a:r>
              <a:rPr lang="en-US" altLang="en-US"/>
              <a:t>learnt by organizational members through a process of socialization.</a:t>
            </a:r>
          </a:p>
          <a:p>
            <a:pPr lvl="1" eaLnBrk="1" hangingPunct="1"/>
            <a:r>
              <a:rPr lang="en-US" altLang="en-US"/>
              <a:t>enduring and relatively stable changes. </a:t>
            </a:r>
          </a:p>
          <a:p>
            <a:pPr eaLnBrk="1" hangingPunct="1"/>
            <a:r>
              <a:rPr lang="en-US" altLang="en-US"/>
              <a:t>Culture plays an important role in shaping the creative process.</a:t>
            </a:r>
          </a:p>
        </p:txBody>
      </p:sp>
      <p:sp>
        <p:nvSpPr>
          <p:cNvPr id="36868" name="Slide Number Placeholder 5">
            <a:extLst>
              <a:ext uri="{FF2B5EF4-FFF2-40B4-BE49-F238E27FC236}">
                <a16:creationId xmlns:a16="http://schemas.microsoft.com/office/drawing/2014/main" id="{B94504C3-281C-336A-E2AA-F82F564D0E4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D970810-1383-4AB5-943B-EB2661B148B2}" type="slidenum">
              <a:rPr lang="en-GB" altLang="en-US" sz="1200" smtClean="0">
                <a:solidFill>
                  <a:srgbClr val="898989"/>
                </a:solidFill>
              </a:rPr>
              <a:pPr/>
              <a:t>28</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CW_TEMPLATE_PPTX</Template>
  <TotalTime>1762</TotalTime>
  <Words>1715</Words>
  <Application>Microsoft Office PowerPoint</Application>
  <PresentationFormat>On-screen Show (4:3)</PresentationFormat>
  <Paragraphs>176</Paragraphs>
  <Slides>28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ＭＳ Ｐゴシック</vt:lpstr>
      <vt:lpstr>Courier New</vt:lpstr>
      <vt:lpstr>Calibri</vt:lpstr>
      <vt:lpstr>Times New Roman</vt:lpstr>
      <vt:lpstr>CDC PPT master theme</vt:lpstr>
      <vt:lpstr>PowerPoint Presentation</vt:lpstr>
      <vt:lpstr>Chapter 14  Fostering creativity and innovation: The role of organizational structure, systems, resources and culture </vt:lpstr>
      <vt:lpstr>Learning outcomes</vt:lpstr>
      <vt:lpstr>What is organizational structure? (1 of 3)</vt:lpstr>
      <vt:lpstr>What is organizational structure? (2 of 3)</vt:lpstr>
      <vt:lpstr>What is organizational structure? (3 of 3)</vt:lpstr>
      <vt:lpstr>Situational factors</vt:lpstr>
      <vt:lpstr>Organizing for change, creativity and innovation (Burns and Stalker, 1961)</vt:lpstr>
      <vt:lpstr>Systems (1 of 2)</vt:lpstr>
      <vt:lpstr>Systems (2 of 2)</vt:lpstr>
      <vt:lpstr>Resources</vt:lpstr>
      <vt:lpstr>Sufficient resourcing (1 of 2)</vt:lpstr>
      <vt:lpstr>Sufficient resourcing (2 of 2)</vt:lpstr>
      <vt:lpstr>Systems of communication (1 of 2)</vt:lpstr>
      <vt:lpstr>Systems of communication (2 of 2)</vt:lpstr>
      <vt:lpstr>Project selection</vt:lpstr>
      <vt:lpstr>Culture</vt:lpstr>
      <vt:lpstr>What is organizational culture?</vt:lpstr>
      <vt:lpstr>Edgar Schein</vt:lpstr>
      <vt:lpstr>Three dominant characteristics</vt:lpstr>
      <vt:lpstr>What is an important determinant of creativity and innovation?</vt:lpstr>
      <vt:lpstr>Norms that promote creativity and innovation (Tushman and O’Reilly, 2002)</vt:lpstr>
      <vt:lpstr>Norms that promote implementation (Tushman and O’Reilly, 2002)</vt:lpstr>
      <vt:lpstr>Five pitfalls to avoid (Pfeffer, 2002; Pfeffer and Sutton, 2002)</vt:lpstr>
      <vt:lpstr>Principles of creativity and innovation  (Zien and Buckler, 2004)</vt:lpstr>
      <vt:lpstr>In short…</vt:lpstr>
      <vt:lpstr>Summary points (1 of 2)</vt:lpstr>
      <vt:lpstr>Summary points (2 of 2)</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Monica Elango</cp:lastModifiedBy>
  <cp:revision>162</cp:revision>
  <dcterms:created xsi:type="dcterms:W3CDTF">2014-01-08T12:34:31Z</dcterms:created>
  <dcterms:modified xsi:type="dcterms:W3CDTF">2024-09-20T07:10:44Z</dcterms:modified>
</cp:coreProperties>
</file>