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8"/>
  </p:notesMasterIdLst>
  <p:sldIdLst>
    <p:sldId id="256" r:id="rId2"/>
    <p:sldId id="298" r:id="rId3"/>
    <p:sldId id="310" r:id="rId4"/>
    <p:sldId id="311" r:id="rId5"/>
    <p:sldId id="316" r:id="rId6"/>
    <p:sldId id="319" r:id="rId7"/>
    <p:sldId id="318" r:id="rId8"/>
    <p:sldId id="317" r:id="rId9"/>
    <p:sldId id="321" r:id="rId10"/>
    <p:sldId id="320" r:id="rId11"/>
    <p:sldId id="315" r:id="rId12"/>
    <p:sldId id="312" r:id="rId13"/>
    <p:sldId id="313" r:id="rId14"/>
    <p:sldId id="314" r:id="rId15"/>
    <p:sldId id="322" r:id="rId16"/>
    <p:sldId id="323" r:id="rId17"/>
  </p:sldIdLst>
  <p:sldSz cx="9144000" cy="6858000" type="screen4x3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led P Williams" initials="APW" lastIdx="6" clrIdx="0">
    <p:extLst>
      <p:ext uri="{19B8F6BF-5375-455C-9EA6-DF929625EA0E}">
        <p15:presenceInfo xmlns:p15="http://schemas.microsoft.com/office/powerpoint/2012/main" userId="S-1-5-21-809251214-2178901256-4152538893-2529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9"/>
    <p:restoredTop sz="81671"/>
  </p:normalViewPr>
  <p:slideViewPr>
    <p:cSldViewPr snapToGrid="0" snapToObjects="1">
      <p:cViewPr varScale="1">
        <p:scale>
          <a:sx n="74" d="100"/>
          <a:sy n="74" d="100"/>
        </p:scale>
        <p:origin x="1272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3638" y="1222375"/>
            <a:ext cx="439737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3417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Kahoot.it</a:t>
            </a:r>
          </a:p>
          <a:p>
            <a:r>
              <a:rPr lang="en-GB" dirty="0" smtClean="0"/>
              <a:t>Schools</a:t>
            </a:r>
            <a:r>
              <a:rPr lang="en-GB" baseline="0" dirty="0" smtClean="0"/>
              <a:t> in Wales (</a:t>
            </a:r>
            <a:r>
              <a:rPr lang="en-GB" baseline="0" dirty="0" err="1" smtClean="0"/>
              <a:t>Saesneg</a:t>
            </a:r>
            <a:r>
              <a:rPr lang="en-GB" baseline="0" dirty="0" smtClean="0"/>
              <a:t>)</a:t>
            </a:r>
          </a:p>
          <a:p>
            <a:r>
              <a:rPr lang="en-GB" baseline="0" dirty="0" err="1" smtClean="0"/>
              <a:t>Ysgolion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yng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Nghymru</a:t>
            </a:r>
            <a:r>
              <a:rPr lang="en-GB" baseline="0" dirty="0" smtClean="0"/>
              <a:t> (</a:t>
            </a:r>
            <a:r>
              <a:rPr lang="en-GB" baseline="0" dirty="0" err="1" smtClean="0"/>
              <a:t>Cymraeg</a:t>
            </a:r>
            <a:r>
              <a:rPr lang="en-GB" baseline="0" dirty="0" smtClean="0"/>
              <a:t>)</a:t>
            </a:r>
          </a:p>
          <a:p>
            <a:r>
              <a:rPr lang="en-GB" baseline="0" dirty="0" smtClean="0"/>
              <a:t>Union </a:t>
            </a:r>
            <a:r>
              <a:rPr lang="en-GB" baseline="0" dirty="0" err="1" smtClean="0"/>
              <a:t>yr</a:t>
            </a:r>
            <a:r>
              <a:rPr lang="en-GB" baseline="0" dirty="0" smtClean="0"/>
              <a:t> un </a:t>
            </a:r>
            <a:r>
              <a:rPr lang="en-GB" baseline="0" dirty="0" err="1" smtClean="0"/>
              <a:t>cwestiynau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Gymraeg</a:t>
            </a:r>
            <a:r>
              <a:rPr lang="en-GB" baseline="0" dirty="0" smtClean="0"/>
              <a:t> a </a:t>
            </a:r>
            <a:r>
              <a:rPr lang="en-GB" baseline="0" dirty="0" err="1" smtClean="0"/>
              <a:t>Saesneg</a:t>
            </a:r>
            <a:r>
              <a:rPr lang="en-GB" baseline="0" dirty="0" smtClean="0"/>
              <a:t>. </a:t>
            </a:r>
            <a:r>
              <a:rPr lang="en-GB" baseline="0" dirty="0" err="1" smtClean="0"/>
              <a:t>Cyflwyno</a:t>
            </a:r>
            <a:r>
              <a:rPr lang="en-GB" baseline="0" dirty="0" smtClean="0"/>
              <a:t> un </a:t>
            </a:r>
            <a:r>
              <a:rPr lang="en-GB" baseline="0" dirty="0" err="1" smtClean="0"/>
              <a:t>cwestiwn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tro</a:t>
            </a:r>
            <a:r>
              <a:rPr lang="en-GB" baseline="0" dirty="0" smtClean="0"/>
              <a:t> ac </a:t>
            </a:r>
            <a:r>
              <a:rPr lang="en-GB" baseline="0" dirty="0" err="1" smtClean="0"/>
              <a:t>ychwanegu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gwybodaeth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wrth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fynd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trwy’r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cwis</a:t>
            </a:r>
            <a:r>
              <a:rPr lang="en-GB" baseline="0" dirty="0" smtClean="0"/>
              <a:t>. </a:t>
            </a:r>
            <a:r>
              <a:rPr lang="en-GB" baseline="0" dirty="0" err="1" smtClean="0"/>
              <a:t>Ei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ddefnyddio</a:t>
            </a:r>
            <a:r>
              <a:rPr lang="en-GB" baseline="0" dirty="0" smtClean="0"/>
              <a:t> </a:t>
            </a:r>
            <a:r>
              <a:rPr lang="en-GB" baseline="0" dirty="0" err="1" smtClean="0"/>
              <a:t>fel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cefndir</a:t>
            </a:r>
            <a:r>
              <a:rPr lang="en-GB" baseline="0" dirty="0" smtClean="0"/>
              <a:t> I </a:t>
            </a:r>
            <a:r>
              <a:rPr lang="en-GB" baseline="0" dirty="0" err="1" smtClean="0"/>
              <a:t>gyflwyno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gwybodaeth</a:t>
            </a:r>
            <a:r>
              <a:rPr lang="en-GB" baseline="0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31735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B78513B5-B401-4318-8DB4-01AFD94A00F9}" type="slidenum">
              <a:rPr lang="en-GB" altLang="en-US" sz="1200"/>
              <a:pPr eaLnBrk="1" hangingPunct="1"/>
              <a:t>7</a:t>
            </a:fld>
            <a:endParaRPr lang="en-GB" altLang="en-US" sz="120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76654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Trafod cymysgu grwpiau blwyddyn e.e. Bl 6 a bl 5 gyda’i gilydd.</a:t>
            </a:r>
          </a:p>
          <a:p>
            <a:r>
              <a:rPr lang="cy-GB" dirty="0"/>
              <a:t>Ond sut fydd hyn yn newid y flwyddyn nesaf pan fydd pawb yn symud i fyny grwp. Efallai bydd angen dysgu bl 2 a 4 gyda’i gilydd a bl 1 a 3? Ysgolion yn ddibynol ar niferoedd i’w cynnal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4129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28528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5316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e.kahoot.it/share/ysgolion-yng-nghymru/8432b297-0bfb-489b-a66b-5da02985a1fb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e.kahoot.it/share/schools-in-wales/716bb63f-e951-416c-ad1a-8991158cc116" TargetMode="Externa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storage/3d31eeb5-eab1-43bf-9ad1-60ddc59966c1/developing-schools-as-learning-organisations-in-wales-highlights_0-cy.pdf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oecd.org/education/Developing-Schools-as-Learning-Organisations-in-Wales-Highlights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F87F6EF-67B3-47B1-883A-1E9497BAACDF}"/>
              </a:ext>
            </a:extLst>
          </p:cNvPr>
          <p:cNvSpPr txBox="1"/>
          <p:nvPr/>
        </p:nvSpPr>
        <p:spPr>
          <a:xfrm>
            <a:off x="1097922" y="355446"/>
            <a:ext cx="7105475" cy="526297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y-GB" sz="3200" dirty="0">
                <a:solidFill>
                  <a:schemeClr val="bg1"/>
                </a:solidFill>
              </a:rPr>
              <a:t>ECAD4009 – </a:t>
            </a:r>
          </a:p>
          <a:p>
            <a:r>
              <a:rPr lang="cy-GB" sz="3200" dirty="0">
                <a:solidFill>
                  <a:schemeClr val="bg1"/>
                </a:solidFill>
              </a:rPr>
              <a:t>Ble ydyn ni’n dysgu / </a:t>
            </a:r>
          </a:p>
          <a:p>
            <a:r>
              <a:rPr lang="cy-GB" sz="3200" i="1" dirty="0">
                <a:solidFill>
                  <a:schemeClr val="bg1"/>
                </a:solidFill>
              </a:rPr>
              <a:t>Where am I teaching?</a:t>
            </a:r>
          </a:p>
          <a:p>
            <a:endParaRPr lang="cy-GB" sz="4000" dirty="0">
              <a:solidFill>
                <a:schemeClr val="bg1"/>
              </a:solidFill>
            </a:endParaRPr>
          </a:p>
          <a:p>
            <a:r>
              <a:rPr lang="cy-GB" sz="4000" dirty="0">
                <a:solidFill>
                  <a:schemeClr val="bg1"/>
                </a:solidFill>
              </a:rPr>
              <a:t>Sut mae ysgolion yn cael eu trefnu yng Nghymru?</a:t>
            </a:r>
          </a:p>
          <a:p>
            <a:endParaRPr lang="cy-GB" sz="4000" i="1" dirty="0">
              <a:solidFill>
                <a:schemeClr val="bg1"/>
              </a:solidFill>
            </a:endParaRPr>
          </a:p>
          <a:p>
            <a:r>
              <a:rPr lang="cy-GB" sz="4000" i="1" dirty="0" err="1" smtClean="0">
                <a:solidFill>
                  <a:schemeClr val="bg1"/>
                </a:solidFill>
              </a:rPr>
              <a:t>How</a:t>
            </a:r>
            <a:r>
              <a:rPr lang="cy-GB" sz="4000" i="1" dirty="0" smtClean="0">
                <a:solidFill>
                  <a:schemeClr val="bg1"/>
                </a:solidFill>
              </a:rPr>
              <a:t> </a:t>
            </a:r>
            <a:r>
              <a:rPr lang="cy-GB" sz="4000" i="1" dirty="0" err="1" smtClean="0">
                <a:solidFill>
                  <a:schemeClr val="bg1"/>
                </a:solidFill>
              </a:rPr>
              <a:t>are</a:t>
            </a:r>
            <a:r>
              <a:rPr lang="cy-GB" sz="4000" i="1" dirty="0" smtClean="0">
                <a:solidFill>
                  <a:schemeClr val="bg1"/>
                </a:solidFill>
              </a:rPr>
              <a:t> </a:t>
            </a:r>
            <a:r>
              <a:rPr lang="cy-GB" sz="4000" i="1" dirty="0" err="1">
                <a:solidFill>
                  <a:schemeClr val="bg1"/>
                </a:solidFill>
              </a:rPr>
              <a:t>schools</a:t>
            </a:r>
            <a:r>
              <a:rPr lang="cy-GB" sz="4000" i="1" dirty="0">
                <a:solidFill>
                  <a:schemeClr val="bg1"/>
                </a:solidFill>
              </a:rPr>
              <a:t> </a:t>
            </a:r>
            <a:r>
              <a:rPr lang="cy-GB" sz="4000" i="1" dirty="0" err="1" smtClean="0">
                <a:solidFill>
                  <a:schemeClr val="bg1"/>
                </a:solidFill>
              </a:rPr>
              <a:t>organised</a:t>
            </a:r>
            <a:r>
              <a:rPr lang="cy-GB" sz="4000" i="1" dirty="0" smtClean="0">
                <a:solidFill>
                  <a:schemeClr val="bg1"/>
                </a:solidFill>
              </a:rPr>
              <a:t> </a:t>
            </a:r>
            <a:r>
              <a:rPr lang="cy-GB" sz="4000" i="1" dirty="0" err="1">
                <a:solidFill>
                  <a:schemeClr val="bg1"/>
                </a:solidFill>
              </a:rPr>
              <a:t>in</a:t>
            </a:r>
            <a:r>
              <a:rPr lang="cy-GB" sz="4000" i="1" dirty="0">
                <a:solidFill>
                  <a:schemeClr val="bg1"/>
                </a:solidFill>
              </a:rPr>
              <a:t> </a:t>
            </a:r>
            <a:r>
              <a:rPr lang="cy-GB" sz="4000" i="1" dirty="0" smtClean="0">
                <a:solidFill>
                  <a:schemeClr val="bg1"/>
                </a:solidFill>
              </a:rPr>
              <a:t>Wales?</a:t>
            </a:r>
            <a:endParaRPr lang="en-GB" sz="4000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316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hlinkClick r:id="rId3"/>
            <a:extLst>
              <a:ext uri="{FF2B5EF4-FFF2-40B4-BE49-F238E27FC236}">
                <a16:creationId xmlns:a16="http://schemas.microsoft.com/office/drawing/2014/main" id="{02E1AEF1-E856-4922-8D4A-75DE1084301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8538" y="2105266"/>
            <a:ext cx="2876031" cy="977851"/>
          </a:xfrm>
          <a:prstGeom prst="rect">
            <a:avLst/>
          </a:prstGeom>
        </p:spPr>
      </p:pic>
      <p:pic>
        <p:nvPicPr>
          <p:cNvPr id="3" name="Picture 4">
            <a:hlinkClick r:id="rId5"/>
            <a:extLst>
              <a:ext uri="{FF2B5EF4-FFF2-40B4-BE49-F238E27FC236}">
                <a16:creationId xmlns:a16="http://schemas.microsoft.com/office/drawing/2014/main" id="{02E1AEF1-E856-4922-8D4A-75DE1084301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48391" y="2105265"/>
            <a:ext cx="2876031" cy="977851"/>
          </a:xfrm>
          <a:prstGeom prst="rect">
            <a:avLst/>
          </a:prstGeom>
        </p:spPr>
      </p:pic>
      <p:sp>
        <p:nvSpPr>
          <p:cNvPr id="2" name="Blwch Testun 1"/>
          <p:cNvSpPr txBox="1"/>
          <p:nvPr/>
        </p:nvSpPr>
        <p:spPr>
          <a:xfrm>
            <a:off x="1253668" y="3837904"/>
            <a:ext cx="17257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 smtClean="0"/>
              <a:t>Cymraeg</a:t>
            </a:r>
            <a:endParaRPr lang="cy-GB" sz="3200" dirty="0"/>
          </a:p>
        </p:txBody>
      </p:sp>
      <p:sp>
        <p:nvSpPr>
          <p:cNvPr id="6" name="Blwch Testun 5"/>
          <p:cNvSpPr txBox="1"/>
          <p:nvPr/>
        </p:nvSpPr>
        <p:spPr>
          <a:xfrm>
            <a:off x="5879392" y="3837903"/>
            <a:ext cx="1614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 smtClean="0"/>
              <a:t>Saesneg</a:t>
            </a:r>
            <a:endParaRPr lang="cy-GB" sz="3200" dirty="0"/>
          </a:p>
        </p:txBody>
      </p:sp>
    </p:spTree>
    <p:extLst>
      <p:ext uri="{BB962C8B-B14F-4D97-AF65-F5344CB8AC3E}">
        <p14:creationId xmlns:p14="http://schemas.microsoft.com/office/powerpoint/2010/main" val="1244728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Trefnu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cynradd</a:t>
            </a:r>
            <a:r>
              <a:rPr lang="en-GB" dirty="0"/>
              <a:t> 1</a:t>
            </a:r>
            <a:br>
              <a:rPr lang="en-GB" dirty="0"/>
            </a:br>
            <a:r>
              <a:rPr lang="en-GB" i="1" dirty="0"/>
              <a:t>Organising primary schools 1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83CD55F-4B80-451F-A61B-008CBE88B48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b="1" dirty="0"/>
              <a:t>Dosbarthiadau</a:t>
            </a:r>
          </a:p>
          <a:p>
            <a:r>
              <a:rPr lang="cy-GB" dirty="0"/>
              <a:t>Meithrin, derbyn, Bl1-6</a:t>
            </a:r>
          </a:p>
          <a:p>
            <a:r>
              <a:rPr lang="cy-GB" dirty="0"/>
              <a:t>Cyfnod sylfaen (Bl 1 a 2)</a:t>
            </a:r>
          </a:p>
          <a:p>
            <a:r>
              <a:rPr lang="cy-GB" dirty="0"/>
              <a:t>Cyfnod Allweddol 2 (Bl 3-6)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1ED1252-03F2-4D4F-B42D-44A83DF36CE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b="1" dirty="0"/>
              <a:t>Classes</a:t>
            </a:r>
          </a:p>
          <a:p>
            <a:r>
              <a:rPr lang="cy-GB" dirty="0"/>
              <a:t>Nursery, reception, Yr 1-6</a:t>
            </a:r>
          </a:p>
          <a:p>
            <a:r>
              <a:rPr lang="cy-GB" dirty="0"/>
              <a:t>Foundation phase (Yr 1 and 2</a:t>
            </a:r>
          </a:p>
          <a:p>
            <a:r>
              <a:rPr lang="cy-GB" dirty="0"/>
              <a:t>Key Stage 2 (Yr 3-6)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9402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Trefnu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cynradd</a:t>
            </a:r>
            <a:r>
              <a:rPr lang="en-GB" dirty="0"/>
              <a:t> 2</a:t>
            </a:r>
            <a:br>
              <a:rPr lang="en-GB" dirty="0"/>
            </a:br>
            <a:r>
              <a:rPr lang="en-GB" i="1" dirty="0"/>
              <a:t>Organising primary schools 2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83CD55F-4B80-451F-A61B-008CBE88B48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b="1" dirty="0"/>
              <a:t>Cynnwys</a:t>
            </a:r>
          </a:p>
          <a:p>
            <a:r>
              <a:rPr lang="cy-GB" dirty="0"/>
              <a:t>Cyfnod Sylfaen</a:t>
            </a:r>
          </a:p>
          <a:p>
            <a:endParaRPr lang="cy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1ED1252-03F2-4D4F-B42D-44A83DF36CE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b="1" dirty="0"/>
              <a:t>Content</a:t>
            </a:r>
          </a:p>
          <a:p>
            <a:r>
              <a:rPr lang="cy-GB" dirty="0"/>
              <a:t>Foundation phase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96661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Meysydd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Statudol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Cyfnod</a:t>
            </a:r>
            <a:r>
              <a:rPr lang="en-GB" dirty="0" smtClean="0"/>
              <a:t> Sylfaen: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endParaRPr lang="en-GB" sz="2100" dirty="0" smtClean="0"/>
          </a:p>
          <a:p>
            <a:r>
              <a:rPr lang="en-GB" sz="2100" dirty="0" err="1" smtClean="0"/>
              <a:t>Datblygiad</a:t>
            </a:r>
            <a:r>
              <a:rPr lang="en-GB" sz="2100" dirty="0" smtClean="0"/>
              <a:t> </a:t>
            </a:r>
            <a:r>
              <a:rPr lang="en-GB" sz="2100" dirty="0" err="1"/>
              <a:t>Personol</a:t>
            </a:r>
            <a:r>
              <a:rPr lang="en-GB" sz="2100" dirty="0"/>
              <a:t> a </a:t>
            </a:r>
            <a:r>
              <a:rPr lang="en-GB" sz="2100" dirty="0" err="1"/>
              <a:t>Chymdeithasol</a:t>
            </a:r>
            <a:endParaRPr lang="en-GB" sz="2100" dirty="0"/>
          </a:p>
          <a:p>
            <a:r>
              <a:rPr lang="en-GB" sz="2100" dirty="0" err="1"/>
              <a:t>Iaith</a:t>
            </a:r>
            <a:r>
              <a:rPr lang="en-GB" sz="2100" dirty="0"/>
              <a:t>, </a:t>
            </a:r>
            <a:r>
              <a:rPr lang="en-GB" sz="2100" dirty="0" err="1"/>
              <a:t>Llythrennedd</a:t>
            </a:r>
            <a:r>
              <a:rPr lang="en-GB" sz="2100" dirty="0"/>
              <a:t> a </a:t>
            </a:r>
            <a:r>
              <a:rPr lang="en-GB" sz="2100" dirty="0" err="1"/>
              <a:t>Sgiliau</a:t>
            </a:r>
            <a:r>
              <a:rPr lang="en-GB" sz="2100" dirty="0"/>
              <a:t> </a:t>
            </a:r>
            <a:r>
              <a:rPr lang="en-GB" sz="2100" dirty="0" err="1"/>
              <a:t>Cyfathrebu</a:t>
            </a:r>
            <a:endParaRPr lang="en-GB" sz="2100" dirty="0"/>
          </a:p>
          <a:p>
            <a:r>
              <a:rPr lang="en-GB" sz="2100" dirty="0" err="1"/>
              <a:t>Datblygiad</a:t>
            </a:r>
            <a:r>
              <a:rPr lang="en-GB" sz="2100" dirty="0"/>
              <a:t> </a:t>
            </a:r>
            <a:r>
              <a:rPr lang="en-GB" sz="2100" dirty="0" err="1"/>
              <a:t>Mathemategol</a:t>
            </a:r>
            <a:endParaRPr lang="en-GB" sz="2100" dirty="0"/>
          </a:p>
          <a:p>
            <a:r>
              <a:rPr lang="en-GB" sz="2100" dirty="0" err="1"/>
              <a:t>Datblygiad</a:t>
            </a:r>
            <a:r>
              <a:rPr lang="en-GB" sz="2100" dirty="0"/>
              <a:t> </a:t>
            </a:r>
            <a:r>
              <a:rPr lang="en-GB" sz="2100" dirty="0" err="1"/>
              <a:t>yr</a:t>
            </a:r>
            <a:r>
              <a:rPr lang="en-GB" sz="2100" dirty="0"/>
              <a:t> </a:t>
            </a:r>
            <a:r>
              <a:rPr lang="en-GB" sz="2100" dirty="0" err="1"/>
              <a:t>Iaith</a:t>
            </a:r>
            <a:r>
              <a:rPr lang="en-GB" sz="2100" dirty="0"/>
              <a:t> </a:t>
            </a:r>
            <a:r>
              <a:rPr lang="en-GB" sz="2100" dirty="0" err="1"/>
              <a:t>Gymraeg</a:t>
            </a:r>
            <a:endParaRPr lang="en-GB" sz="2100" dirty="0"/>
          </a:p>
          <a:p>
            <a:r>
              <a:rPr lang="en-GB" sz="2100" dirty="0" err="1"/>
              <a:t>Gwybodaeth</a:t>
            </a:r>
            <a:r>
              <a:rPr lang="en-GB" sz="2100" dirty="0"/>
              <a:t> a </a:t>
            </a:r>
            <a:r>
              <a:rPr lang="en-GB" sz="2100" dirty="0" err="1"/>
              <a:t>Dealltwriaeth</a:t>
            </a:r>
            <a:r>
              <a:rPr lang="en-GB" sz="2100" dirty="0"/>
              <a:t> </a:t>
            </a:r>
            <a:r>
              <a:rPr lang="en-GB" sz="2100" dirty="0" err="1"/>
              <a:t>o’r</a:t>
            </a:r>
            <a:r>
              <a:rPr lang="en-GB" sz="2100" dirty="0"/>
              <a:t> </a:t>
            </a:r>
            <a:r>
              <a:rPr lang="en-GB" sz="2100" dirty="0" err="1"/>
              <a:t>Byd</a:t>
            </a:r>
            <a:endParaRPr lang="en-GB" sz="2100" dirty="0"/>
          </a:p>
          <a:p>
            <a:r>
              <a:rPr lang="en-GB" sz="2100" dirty="0" err="1"/>
              <a:t>Datblygiad</a:t>
            </a:r>
            <a:r>
              <a:rPr lang="en-GB" sz="2100" dirty="0"/>
              <a:t> </a:t>
            </a:r>
            <a:r>
              <a:rPr lang="en-GB" sz="2100" dirty="0" err="1"/>
              <a:t>Corfforol</a:t>
            </a:r>
            <a:endParaRPr lang="en-GB" sz="2100" dirty="0"/>
          </a:p>
          <a:p>
            <a:r>
              <a:rPr lang="en-GB" sz="2100" dirty="0" err="1"/>
              <a:t>Datblygiad</a:t>
            </a:r>
            <a:r>
              <a:rPr lang="en-GB" sz="2100" dirty="0"/>
              <a:t> </a:t>
            </a:r>
            <a:r>
              <a:rPr lang="en-GB" sz="2100" dirty="0" err="1"/>
              <a:t>Creadigol</a:t>
            </a:r>
            <a:endParaRPr lang="en-GB" sz="2100" dirty="0"/>
          </a:p>
          <a:p>
            <a:pPr marL="0" indent="0">
              <a:buNone/>
            </a:pPr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4257681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The statutory Areas of Learning in the Foundation Phase are: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en-US" sz="2100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100" dirty="0" smtClean="0"/>
              <a:t>Personal </a:t>
            </a:r>
            <a:r>
              <a:rPr lang="en-GB" altLang="en-US" sz="2100" dirty="0"/>
              <a:t>and Social Development, Well-Being and Cultural Diversity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100" dirty="0"/>
              <a:t>Language, Literacy and Communication Skills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100" dirty="0"/>
              <a:t>Mathematical Development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100" dirty="0"/>
              <a:t>Welsh Language Development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100" dirty="0"/>
              <a:t>Knowledge and Understanding of the World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100" dirty="0"/>
              <a:t>Physical Development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100" dirty="0"/>
              <a:t>Creative Development.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GB" altLang="en-US" sz="2100" dirty="0"/>
          </a:p>
        </p:txBody>
      </p:sp>
    </p:spTree>
    <p:extLst>
      <p:ext uri="{BB962C8B-B14F-4D97-AF65-F5344CB8AC3E}">
        <p14:creationId xmlns:p14="http://schemas.microsoft.com/office/powerpoint/2010/main" val="1040021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Trefnu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cynradd</a:t>
            </a:r>
            <a:r>
              <a:rPr lang="en-GB" dirty="0"/>
              <a:t> 2</a:t>
            </a:r>
            <a:br>
              <a:rPr lang="en-GB" dirty="0"/>
            </a:br>
            <a:r>
              <a:rPr lang="en-GB" i="1" dirty="0"/>
              <a:t>Organising primary schools 2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83CD55F-4B80-451F-A61B-008CBE88B48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b="1" dirty="0"/>
              <a:t>Cynnwys</a:t>
            </a:r>
          </a:p>
          <a:p>
            <a:r>
              <a:rPr lang="cy-GB" dirty="0"/>
              <a:t>Cyfnod Allweddol 2</a:t>
            </a:r>
          </a:p>
          <a:p>
            <a:endParaRPr lang="cy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1ED1252-03F2-4D4F-B42D-44A83DF36CE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b="1" dirty="0"/>
              <a:t>Content</a:t>
            </a:r>
          </a:p>
          <a:p>
            <a:r>
              <a:rPr lang="cy-GB" dirty="0"/>
              <a:t>Key Stage 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79285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Llun 4"/>
          <p:cNvPicPr/>
          <p:nvPr/>
        </p:nvPicPr>
        <p:blipFill rotWithShape="1">
          <a:blip r:embed="rId2"/>
          <a:srcRect l="26312" t="52865" r="49994" b="21416"/>
          <a:stretch/>
        </p:blipFill>
        <p:spPr bwMode="auto">
          <a:xfrm>
            <a:off x="1461753" y="882203"/>
            <a:ext cx="6323526" cy="450513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7092188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Llun 4"/>
          <p:cNvPicPr/>
          <p:nvPr/>
        </p:nvPicPr>
        <p:blipFill rotWithShape="1">
          <a:blip r:embed="rId2"/>
          <a:srcRect l="25321" t="41195" r="45590" b="26579"/>
          <a:stretch/>
        </p:blipFill>
        <p:spPr bwMode="auto">
          <a:xfrm>
            <a:off x="1442434" y="798489"/>
            <a:ext cx="6284889" cy="445609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3675006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Enghreifftiau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/>
              <a:t>Case studies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83CD55F-4B80-451F-A61B-008CBE88B48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Mae tair enghraifft o ysgolion ar y sleidiau nesaf. Trafodwch mewn grwpiau sut byddech chi yn trefnu’r ysgolion e.e. staffio, iaith yr addysg </a:t>
            </a: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1ED1252-03F2-4D4F-B42D-44A83DF36CE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There are three </a:t>
            </a:r>
            <a:r>
              <a:rPr lang="cy-GB" dirty="0" err="1"/>
              <a:t>examples</a:t>
            </a:r>
            <a:r>
              <a:rPr lang="cy-GB" dirty="0"/>
              <a:t> </a:t>
            </a:r>
            <a:r>
              <a:rPr lang="cy-GB" dirty="0" smtClean="0"/>
              <a:t>of</a:t>
            </a:r>
            <a:r>
              <a:rPr lang="cy-GB" dirty="0" smtClean="0"/>
              <a:t> </a:t>
            </a:r>
            <a:r>
              <a:rPr lang="cy-GB" dirty="0"/>
              <a:t>schools on the next slides. Discuss in groups how you would organise the school e.g. staffing, language of provision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19372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7328" y="452065"/>
            <a:ext cx="3846447" cy="4798030"/>
          </a:xfrm>
          <a:ln>
            <a:solidFill>
              <a:schemeClr val="tx1"/>
            </a:solidFill>
          </a:ln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sz="3300" b="1" dirty="0"/>
              <a:t>Ysgol 1</a:t>
            </a:r>
          </a:p>
          <a:p>
            <a:pPr marL="0" indent="0">
              <a:buNone/>
            </a:pPr>
            <a:r>
              <a:rPr lang="en-GB" dirty="0"/>
              <a:t>Ysgol </a:t>
            </a:r>
            <a:r>
              <a:rPr lang="en-GB" dirty="0" err="1"/>
              <a:t>gynradd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pentref</a:t>
            </a:r>
            <a:r>
              <a:rPr lang="en-GB" dirty="0"/>
              <a:t> </a:t>
            </a:r>
            <a:r>
              <a:rPr lang="en-GB" dirty="0" err="1"/>
              <a:t>bach</a:t>
            </a:r>
            <a:r>
              <a:rPr lang="en-GB" dirty="0"/>
              <a:t>. 26 </a:t>
            </a:r>
            <a:r>
              <a:rPr lang="en-GB" dirty="0" err="1"/>
              <a:t>disgybl</a:t>
            </a:r>
            <a:r>
              <a:rPr lang="en-GB" dirty="0"/>
              <a:t>. Un </a:t>
            </a:r>
            <a:r>
              <a:rPr lang="en-GB" dirty="0" err="1"/>
              <a:t>pennaeth</a:t>
            </a:r>
            <a:r>
              <a:rPr lang="en-GB" dirty="0"/>
              <a:t> ac un </a:t>
            </a:r>
            <a:r>
              <a:rPr lang="en-GB" dirty="0" err="1"/>
              <a:t>athro</a:t>
            </a:r>
            <a:r>
              <a:rPr lang="en-GB" dirty="0"/>
              <a:t>. </a:t>
            </a:r>
            <a:r>
              <a:rPr lang="en-GB" dirty="0" err="1"/>
              <a:t>Pawb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siarad</a:t>
            </a:r>
            <a:r>
              <a:rPr lang="en-GB" dirty="0"/>
              <a:t> </a:t>
            </a:r>
            <a:r>
              <a:rPr lang="en-GB" dirty="0" err="1"/>
              <a:t>Cymraeg</a:t>
            </a:r>
            <a:r>
              <a:rPr lang="en-GB" dirty="0"/>
              <a:t>. Un </a:t>
            </a:r>
            <a:r>
              <a:rPr lang="en-GB" dirty="0" err="1"/>
              <a:t>disgybl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 </a:t>
            </a:r>
            <a:r>
              <a:rPr lang="en-GB" dirty="0" err="1"/>
              <a:t>symud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ardal</a:t>
            </a:r>
            <a:r>
              <a:rPr lang="en-GB" dirty="0"/>
              <a:t> o </a:t>
            </a:r>
            <a:r>
              <a:rPr lang="en-GB" dirty="0" err="1"/>
              <a:t>wlad</a:t>
            </a:r>
            <a:r>
              <a:rPr lang="en-GB" dirty="0"/>
              <a:t> </a:t>
            </a:r>
            <a:r>
              <a:rPr lang="en-GB" dirty="0" err="1"/>
              <a:t>arall</a:t>
            </a:r>
            <a:r>
              <a:rPr lang="en-GB" dirty="0"/>
              <a:t>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Bl 6 – 3 </a:t>
            </a:r>
            <a:r>
              <a:rPr lang="en-GB" dirty="0" err="1"/>
              <a:t>disgybl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Bl 5 – 2</a:t>
            </a:r>
          </a:p>
          <a:p>
            <a:pPr marL="0" indent="0">
              <a:buNone/>
            </a:pPr>
            <a:r>
              <a:rPr lang="en-GB" dirty="0"/>
              <a:t>Bl 4 – 5</a:t>
            </a:r>
          </a:p>
          <a:p>
            <a:pPr marL="0" indent="0">
              <a:buNone/>
            </a:pPr>
            <a:r>
              <a:rPr lang="en-GB" dirty="0"/>
              <a:t>Bl 3 – 7</a:t>
            </a:r>
          </a:p>
          <a:p>
            <a:pPr marL="0" indent="0">
              <a:buNone/>
            </a:pPr>
            <a:r>
              <a:rPr lang="en-GB" dirty="0"/>
              <a:t>Bl 2 – 8</a:t>
            </a:r>
          </a:p>
          <a:p>
            <a:pPr marL="0" indent="0">
              <a:buNone/>
            </a:pPr>
            <a:r>
              <a:rPr lang="en-GB" dirty="0"/>
              <a:t>Bl 1 – 1 </a:t>
            </a:r>
          </a:p>
          <a:p>
            <a:pPr marL="82296" indent="0">
              <a:buNone/>
            </a:pP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313B3D3-B48E-4A6D-BDE7-176DB0E2395F}"/>
              </a:ext>
            </a:extLst>
          </p:cNvPr>
          <p:cNvSpPr txBox="1">
            <a:spLocks/>
          </p:cNvSpPr>
          <p:nvPr/>
        </p:nvSpPr>
        <p:spPr>
          <a:xfrm>
            <a:off x="4880227" y="452064"/>
            <a:ext cx="3933287" cy="479803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3300" b="1" dirty="0"/>
              <a:t>School 1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Primary school in a small village. 26 pupils. One head and one teacher. One pupil recently moved to the area from another country and has English as a second language.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Yr</a:t>
            </a:r>
            <a:r>
              <a:rPr lang="en-GB" dirty="0"/>
              <a:t> 6 – 3 pupils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Yr</a:t>
            </a:r>
            <a:r>
              <a:rPr lang="en-GB" dirty="0"/>
              <a:t> 5 – 2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Yr</a:t>
            </a:r>
            <a:r>
              <a:rPr lang="en-GB" dirty="0"/>
              <a:t> 4 – 5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Yr</a:t>
            </a:r>
            <a:r>
              <a:rPr lang="en-GB" dirty="0"/>
              <a:t> 3 – 7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Yr</a:t>
            </a:r>
            <a:r>
              <a:rPr lang="en-GB" dirty="0"/>
              <a:t> 2 – 8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Yr</a:t>
            </a:r>
            <a:r>
              <a:rPr lang="en-GB" dirty="0"/>
              <a:t> 1 – 1</a:t>
            </a:r>
          </a:p>
        </p:txBody>
      </p:sp>
    </p:spTree>
    <p:extLst>
      <p:ext uri="{BB962C8B-B14F-4D97-AF65-F5344CB8AC3E}">
        <p14:creationId xmlns:p14="http://schemas.microsoft.com/office/powerpoint/2010/main" val="8822640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7328" y="452065"/>
            <a:ext cx="3846447" cy="4798030"/>
          </a:xfrm>
          <a:ln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3300" b="1" dirty="0"/>
              <a:t>Ysgol 2</a:t>
            </a:r>
          </a:p>
          <a:p>
            <a:pPr marL="0" indent="0">
              <a:buNone/>
            </a:pPr>
            <a:r>
              <a:rPr lang="en-GB" dirty="0"/>
              <a:t>Ysgol </a:t>
            </a:r>
            <a:r>
              <a:rPr lang="en-GB" dirty="0" err="1"/>
              <a:t>fawr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tref</a:t>
            </a:r>
            <a:r>
              <a:rPr lang="en-GB" dirty="0"/>
              <a:t>. 310 </a:t>
            </a:r>
            <a:r>
              <a:rPr lang="en-GB" dirty="0" err="1"/>
              <a:t>disgybl</a:t>
            </a:r>
            <a:r>
              <a:rPr lang="en-GB" dirty="0"/>
              <a:t>. 50%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siarad</a:t>
            </a:r>
            <a:r>
              <a:rPr lang="en-GB" dirty="0"/>
              <a:t> </a:t>
            </a:r>
            <a:r>
              <a:rPr lang="en-GB" dirty="0" err="1"/>
              <a:t>Cymraeg</a:t>
            </a:r>
            <a:r>
              <a:rPr lang="en-GB" dirty="0"/>
              <a:t>, o </a:t>
            </a:r>
            <a:r>
              <a:rPr lang="en-GB" dirty="0" err="1"/>
              <a:t>gartrefi</a:t>
            </a:r>
            <a:r>
              <a:rPr lang="en-GB" dirty="0"/>
              <a:t> di-</a:t>
            </a:r>
            <a:r>
              <a:rPr lang="en-GB" dirty="0" err="1"/>
              <a:t>Gymraeg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Bl 6 – 52 </a:t>
            </a:r>
            <a:r>
              <a:rPr lang="en-GB" dirty="0" err="1"/>
              <a:t>disgybl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Bl 5 – 55</a:t>
            </a:r>
          </a:p>
          <a:p>
            <a:pPr marL="0" indent="0">
              <a:buNone/>
            </a:pPr>
            <a:r>
              <a:rPr lang="en-GB" dirty="0"/>
              <a:t>Bl 4 – 50</a:t>
            </a:r>
          </a:p>
          <a:p>
            <a:pPr marL="0" indent="0">
              <a:buNone/>
            </a:pPr>
            <a:r>
              <a:rPr lang="en-GB" dirty="0"/>
              <a:t>Bl 3 – 45</a:t>
            </a:r>
          </a:p>
          <a:p>
            <a:pPr marL="0" indent="0">
              <a:buNone/>
            </a:pPr>
            <a:r>
              <a:rPr lang="en-GB" dirty="0"/>
              <a:t>Bl 2 – 56</a:t>
            </a:r>
          </a:p>
          <a:p>
            <a:pPr marL="0" indent="0">
              <a:buNone/>
            </a:pPr>
            <a:r>
              <a:rPr lang="en-GB" dirty="0"/>
              <a:t>Bl 1 – 54</a:t>
            </a:r>
          </a:p>
          <a:p>
            <a:pPr marL="82296" indent="0">
              <a:buNone/>
            </a:pP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313B3D3-B48E-4A6D-BDE7-176DB0E2395F}"/>
              </a:ext>
            </a:extLst>
          </p:cNvPr>
          <p:cNvSpPr txBox="1">
            <a:spLocks/>
          </p:cNvSpPr>
          <p:nvPr/>
        </p:nvSpPr>
        <p:spPr>
          <a:xfrm>
            <a:off x="4880227" y="452064"/>
            <a:ext cx="3933287" cy="479803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3300" b="1" dirty="0"/>
              <a:t>School 2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A large primary in a town. 310 pupils. 50% speak Welsh fluently, these pupils are from English speaking families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Yr</a:t>
            </a:r>
            <a:r>
              <a:rPr lang="en-GB" dirty="0"/>
              <a:t> 6 – 52 pupils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Yr</a:t>
            </a:r>
            <a:r>
              <a:rPr lang="en-GB" dirty="0"/>
              <a:t> 5 – 55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Yr</a:t>
            </a:r>
            <a:r>
              <a:rPr lang="en-GB" dirty="0"/>
              <a:t> 4 – 50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Yr</a:t>
            </a:r>
            <a:r>
              <a:rPr lang="en-GB" dirty="0"/>
              <a:t> 3 – 45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Yr</a:t>
            </a:r>
            <a:r>
              <a:rPr lang="en-GB" dirty="0"/>
              <a:t> 2 – 56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Yr</a:t>
            </a:r>
            <a:r>
              <a:rPr lang="en-GB" dirty="0"/>
              <a:t> 1 – 54</a:t>
            </a:r>
          </a:p>
        </p:txBody>
      </p:sp>
    </p:spTree>
    <p:extLst>
      <p:ext uri="{BB962C8B-B14F-4D97-AF65-F5344CB8AC3E}">
        <p14:creationId xmlns:p14="http://schemas.microsoft.com/office/powerpoint/2010/main" val="33184563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7328" y="452065"/>
            <a:ext cx="3846447" cy="4798030"/>
          </a:xfrm>
          <a:ln>
            <a:solidFill>
              <a:schemeClr val="tx1"/>
            </a:solidFill>
          </a:ln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sz="3300" b="1" dirty="0"/>
              <a:t>Ysgol 3</a:t>
            </a:r>
          </a:p>
          <a:p>
            <a:pPr marL="0" indent="0">
              <a:buNone/>
            </a:pPr>
            <a:r>
              <a:rPr lang="en-GB" dirty="0"/>
              <a:t>83 </a:t>
            </a:r>
            <a:r>
              <a:rPr lang="en-GB" dirty="0" err="1"/>
              <a:t>disgybl</a:t>
            </a:r>
            <a:r>
              <a:rPr lang="en-GB" dirty="0"/>
              <a:t>. </a:t>
            </a:r>
            <a:r>
              <a:rPr lang="en-GB" dirty="0" err="1"/>
              <a:t>Niferoedd</a:t>
            </a:r>
            <a:r>
              <a:rPr lang="en-GB" dirty="0"/>
              <a:t> </a:t>
            </a:r>
            <a:r>
              <a:rPr lang="en-GB" dirty="0" err="1"/>
              <a:t>amrywiol</a:t>
            </a:r>
            <a:r>
              <a:rPr lang="en-GB" dirty="0"/>
              <a:t> </a:t>
            </a:r>
            <a:r>
              <a:rPr lang="en-GB" dirty="0" err="1"/>
              <a:t>ymhob</a:t>
            </a:r>
            <a:r>
              <a:rPr lang="en-GB" dirty="0"/>
              <a:t> </a:t>
            </a:r>
            <a:r>
              <a:rPr lang="en-GB" dirty="0" err="1"/>
              <a:t>blwyddyn</a:t>
            </a:r>
            <a:r>
              <a:rPr lang="en-GB" dirty="0"/>
              <a:t>. 3 </a:t>
            </a:r>
            <a:r>
              <a:rPr lang="en-GB" dirty="0" err="1"/>
              <a:t>athro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Pennaeth</a:t>
            </a:r>
            <a:r>
              <a:rPr lang="en-GB" dirty="0"/>
              <a:t>. 5 </a:t>
            </a:r>
            <a:r>
              <a:rPr lang="en-GB" dirty="0" err="1"/>
              <a:t>disgybl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siarad</a:t>
            </a:r>
            <a:r>
              <a:rPr lang="en-GB" dirty="0"/>
              <a:t> </a:t>
            </a:r>
            <a:r>
              <a:rPr lang="en-GB" dirty="0" err="1"/>
              <a:t>Cymraeg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rhugl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Bl 6 – 19 </a:t>
            </a:r>
            <a:r>
              <a:rPr lang="en-GB" dirty="0" err="1"/>
              <a:t>disgybl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Bl 5 – 10</a:t>
            </a:r>
          </a:p>
          <a:p>
            <a:pPr marL="0" indent="0">
              <a:buNone/>
            </a:pPr>
            <a:r>
              <a:rPr lang="en-GB" dirty="0"/>
              <a:t>Bl 4 – 8</a:t>
            </a:r>
          </a:p>
          <a:p>
            <a:pPr marL="0" indent="0">
              <a:buNone/>
            </a:pPr>
            <a:r>
              <a:rPr lang="en-GB" dirty="0"/>
              <a:t>Bl 3 – 20</a:t>
            </a:r>
          </a:p>
          <a:p>
            <a:pPr marL="0" indent="0">
              <a:buNone/>
            </a:pPr>
            <a:r>
              <a:rPr lang="en-GB" dirty="0"/>
              <a:t>Bl 2 – 21</a:t>
            </a:r>
          </a:p>
          <a:p>
            <a:pPr marL="0" indent="0">
              <a:buNone/>
            </a:pPr>
            <a:r>
              <a:rPr lang="en-GB" dirty="0"/>
              <a:t>Bl 1 – 5</a:t>
            </a:r>
          </a:p>
          <a:p>
            <a:pPr marL="82296" indent="0">
              <a:buNone/>
            </a:pP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313B3D3-B48E-4A6D-BDE7-176DB0E2395F}"/>
              </a:ext>
            </a:extLst>
          </p:cNvPr>
          <p:cNvSpPr txBox="1">
            <a:spLocks/>
          </p:cNvSpPr>
          <p:nvPr/>
        </p:nvSpPr>
        <p:spPr>
          <a:xfrm>
            <a:off x="4880227" y="452064"/>
            <a:ext cx="3933287" cy="479803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3300" b="1" dirty="0"/>
              <a:t>School 3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83 pupils. Varying numbers in every year. 3 teachers and the head. 5 pupils are fluent Welsh speakers.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Yr</a:t>
            </a:r>
            <a:r>
              <a:rPr lang="en-GB" dirty="0"/>
              <a:t> 6 – 19 pupils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Yr</a:t>
            </a:r>
            <a:r>
              <a:rPr lang="en-GB" dirty="0"/>
              <a:t> 5 – 10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Yr</a:t>
            </a:r>
            <a:r>
              <a:rPr lang="en-GB" dirty="0"/>
              <a:t> 4 – 8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Yr</a:t>
            </a:r>
            <a:r>
              <a:rPr lang="en-GB" dirty="0"/>
              <a:t> 3 – 20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Yr</a:t>
            </a:r>
            <a:r>
              <a:rPr lang="en-GB" dirty="0"/>
              <a:t> 2 – 21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err="1"/>
              <a:t>Yr</a:t>
            </a:r>
            <a:r>
              <a:rPr lang="en-GB" dirty="0"/>
              <a:t> 1 – 5</a:t>
            </a:r>
          </a:p>
        </p:txBody>
      </p:sp>
    </p:spTree>
    <p:extLst>
      <p:ext uri="{BB962C8B-B14F-4D97-AF65-F5344CB8AC3E}">
        <p14:creationId xmlns:p14="http://schemas.microsoft.com/office/powerpoint/2010/main" val="21520570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Crynodeb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/>
              <a:t>Summary</a:t>
            </a:r>
            <a:endParaRPr lang="cy-GB" i="1" dirty="0"/>
          </a:p>
        </p:txBody>
      </p:sp>
      <p:sp>
        <p:nvSpPr>
          <p:cNvPr id="4" name="Dalfan Cynnwys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Mae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ysgolion</a:t>
            </a:r>
            <a:r>
              <a:rPr lang="en-GB" dirty="0" smtClean="0"/>
              <a:t> </a:t>
            </a:r>
            <a:r>
              <a:rPr lang="en-GB" dirty="0" err="1" smtClean="0"/>
              <a:t>lawer</a:t>
            </a:r>
            <a:r>
              <a:rPr lang="en-GB" dirty="0" smtClean="0"/>
              <a:t> o </a:t>
            </a:r>
            <a:r>
              <a:rPr lang="en-GB" dirty="0" err="1" smtClean="0"/>
              <a:t>hyblygrwydd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drefnu</a:t>
            </a:r>
            <a:r>
              <a:rPr lang="en-GB" dirty="0" smtClean="0"/>
              <a:t> staff, </a:t>
            </a:r>
            <a:r>
              <a:rPr lang="en-GB" dirty="0" err="1" smtClean="0"/>
              <a:t>strwythur</a:t>
            </a:r>
            <a:r>
              <a:rPr lang="en-GB" dirty="0" smtClean="0"/>
              <a:t>, </a:t>
            </a:r>
            <a:r>
              <a:rPr lang="en-GB" dirty="0" err="1" smtClean="0"/>
              <a:t>blynyddoedd</a:t>
            </a:r>
            <a:r>
              <a:rPr lang="en-GB" dirty="0" smtClean="0"/>
              <a:t>, </a:t>
            </a:r>
            <a:r>
              <a:rPr lang="en-GB" dirty="0" err="1" smtClean="0"/>
              <a:t>amserlen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Rhanddeiliaid</a:t>
            </a:r>
            <a:r>
              <a:rPr lang="en-GB" dirty="0" smtClean="0"/>
              <a:t> </a:t>
            </a:r>
            <a:r>
              <a:rPr lang="en-GB" dirty="0" err="1" smtClean="0"/>
              <a:t>a’u</a:t>
            </a:r>
            <a:r>
              <a:rPr lang="en-GB" dirty="0" smtClean="0"/>
              <a:t> </a:t>
            </a:r>
            <a:r>
              <a:rPr lang="en-GB" dirty="0" err="1" smtClean="0"/>
              <a:t>hangenion</a:t>
            </a:r>
            <a:r>
              <a:rPr lang="en-GB" dirty="0" smtClean="0"/>
              <a:t>/</a:t>
            </a:r>
            <a:r>
              <a:rPr lang="en-GB" dirty="0" err="1" smtClean="0"/>
              <a:t>gofynion</a:t>
            </a:r>
            <a:r>
              <a:rPr lang="en-GB" dirty="0" smtClean="0"/>
              <a:t> </a:t>
            </a:r>
            <a:r>
              <a:rPr lang="en-GB" dirty="0" err="1" smtClean="0"/>
              <a:t>ydy</a:t>
            </a:r>
            <a:r>
              <a:rPr lang="en-GB" dirty="0" smtClean="0"/>
              <a:t> </a:t>
            </a:r>
            <a:r>
              <a:rPr lang="en-GB" dirty="0" err="1" smtClean="0"/>
              <a:t>rhai</a:t>
            </a:r>
            <a:r>
              <a:rPr lang="en-GB" dirty="0" smtClean="0"/>
              <a:t> o </a:t>
            </a:r>
            <a:r>
              <a:rPr lang="en-GB" dirty="0" err="1" smtClean="0"/>
              <a:t>brif</a:t>
            </a:r>
            <a:r>
              <a:rPr lang="en-GB" dirty="0" smtClean="0"/>
              <a:t> </a:t>
            </a:r>
            <a:r>
              <a:rPr lang="en-GB" dirty="0" err="1" smtClean="0"/>
              <a:t>ddylanwadau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penderfyniadau</a:t>
            </a:r>
            <a:r>
              <a:rPr lang="en-GB" dirty="0" smtClean="0"/>
              <a:t> a </a:t>
            </a:r>
            <a:r>
              <a:rPr lang="en-GB" dirty="0" err="1" smtClean="0"/>
              <a:t>wna</a:t>
            </a:r>
            <a:r>
              <a:rPr lang="en-GB" dirty="0" smtClean="0"/>
              <a:t> </a:t>
            </a:r>
            <a:r>
              <a:rPr lang="en-GB" dirty="0" err="1" smtClean="0"/>
              <a:t>ysgolion</a:t>
            </a:r>
            <a:r>
              <a:rPr lang="en-GB" dirty="0" smtClean="0"/>
              <a:t>.</a:t>
            </a:r>
          </a:p>
        </p:txBody>
      </p:sp>
      <p:sp>
        <p:nvSpPr>
          <p:cNvPr id="5" name="Dalfan Cynnwys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Schools have a lot of flexibility to be able to organise their staff, structure, year groups, timetable.</a:t>
            </a:r>
          </a:p>
          <a:p>
            <a:r>
              <a:rPr lang="en-GB" dirty="0" smtClean="0"/>
              <a:t>Stakeholders’ needs/requirements are some of the main influences on the decisions schools make.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635128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Erbyn</a:t>
            </a:r>
            <a:r>
              <a:rPr lang="en-GB" dirty="0" smtClean="0"/>
              <a:t> y </a:t>
            </a:r>
            <a:r>
              <a:rPr lang="en-GB" dirty="0" err="1" smtClean="0"/>
              <a:t>sesiwn</a:t>
            </a:r>
            <a:r>
              <a:rPr lang="en-GB" dirty="0" smtClean="0"/>
              <a:t> </a:t>
            </a:r>
            <a:r>
              <a:rPr lang="en-GB" dirty="0" err="1" smtClean="0"/>
              <a:t>nesaf</a:t>
            </a:r>
            <a:r>
              <a:rPr lang="en-GB" dirty="0" smtClean="0"/>
              <a:t>…</a:t>
            </a:r>
            <a:br>
              <a:rPr lang="en-GB" dirty="0" smtClean="0"/>
            </a:br>
            <a:r>
              <a:rPr lang="en-GB" dirty="0" smtClean="0"/>
              <a:t>By next session…</a:t>
            </a:r>
            <a:endParaRPr lang="cy-GB" dirty="0"/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Darllenwch</a:t>
            </a:r>
            <a:r>
              <a:rPr lang="en-GB" dirty="0" smtClean="0"/>
              <a:t> y </a:t>
            </a:r>
            <a:r>
              <a:rPr lang="en-GB" dirty="0" err="1" smtClean="0"/>
              <a:t>canlynol</a:t>
            </a:r>
            <a:r>
              <a:rPr lang="en-GB" dirty="0" smtClean="0"/>
              <a:t>, ac </a:t>
            </a:r>
            <a:r>
              <a:rPr lang="en-GB" dirty="0" err="1" smtClean="0"/>
              <a:t>ysgrifennwch</a:t>
            </a:r>
            <a:r>
              <a:rPr lang="en-GB" dirty="0" smtClean="0"/>
              <a:t> </a:t>
            </a:r>
            <a:r>
              <a:rPr lang="en-GB" dirty="0" err="1" smtClean="0"/>
              <a:t>nodiadau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crynhoi’r</a:t>
            </a:r>
            <a:r>
              <a:rPr lang="en-GB" dirty="0" smtClean="0"/>
              <a:t> </a:t>
            </a:r>
            <a:r>
              <a:rPr lang="en-GB" dirty="0" err="1" smtClean="0"/>
              <a:t>prif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:</a:t>
            </a:r>
          </a:p>
          <a:p>
            <a:r>
              <a:rPr lang="cy-GB" sz="2000" dirty="0">
                <a:hlinkClick r:id="rId3"/>
              </a:rPr>
              <a:t>https://hwb.gov.wales/storage/3d31eeb5-eab1-43bf-9ad1-60ddc59966c1/developing-schools-as-learning-organisations-in-wales-highlights_0-cy.pdf</a:t>
            </a:r>
            <a:endParaRPr lang="cy-GB" sz="2000" dirty="0"/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Read the following and make notes that summarise the main ideas:</a:t>
            </a:r>
            <a:endParaRPr lang="en-GB" dirty="0"/>
          </a:p>
          <a:p>
            <a:r>
              <a:rPr lang="cy-GB" sz="2000" dirty="0">
                <a:hlinkClick r:id="rId4"/>
              </a:rPr>
              <a:t>http://www.oecd.org/education/Developing-Schools-as-Learning-Organisations-in-Wales-Highlights.pdf</a:t>
            </a:r>
            <a:endParaRPr lang="cy-GB" sz="2000" dirty="0"/>
          </a:p>
        </p:txBody>
      </p:sp>
    </p:spTree>
    <p:extLst>
      <p:ext uri="{BB962C8B-B14F-4D97-AF65-F5344CB8AC3E}">
        <p14:creationId xmlns:p14="http://schemas.microsoft.com/office/powerpoint/2010/main" val="33652838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673</TotalTime>
  <Words>750</Words>
  <Application>Microsoft Office PowerPoint</Application>
  <PresentationFormat>Sioe Ar-sgrin (4:3)</PresentationFormat>
  <Paragraphs>125</Paragraphs>
  <Slides>16</Slides>
  <Notes>6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4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16</vt:i4>
      </vt:variant>
    </vt:vector>
  </HeadingPairs>
  <TitlesOfParts>
    <vt:vector size="21" baseType="lpstr">
      <vt:lpstr>ＭＳ Ｐゴシック</vt:lpstr>
      <vt:lpstr>Arial</vt:lpstr>
      <vt:lpstr>Calibri</vt:lpstr>
      <vt:lpstr>Calibri Light</vt:lpstr>
      <vt:lpstr>Office Theme</vt:lpstr>
      <vt:lpstr>Cyflwyniad PowerPoint</vt:lpstr>
      <vt:lpstr>Cyflwyniad PowerPoint</vt:lpstr>
      <vt:lpstr>Cyflwyniad PowerPoint</vt:lpstr>
      <vt:lpstr>Trefnu ysgolion cynradd 1 Organising primary schools 1</vt:lpstr>
      <vt:lpstr>Trefnu ysgolion cynradd 2 Organising primary schools 2</vt:lpstr>
      <vt:lpstr>Meysydd Dysgu Statudol yn y Cyfnod Sylfaen:</vt:lpstr>
      <vt:lpstr>The statutory Areas of Learning in the Foundation Phase are:</vt:lpstr>
      <vt:lpstr>Trefnu ysgolion cynradd 2 Organising primary schools 2</vt:lpstr>
      <vt:lpstr>Cyflwyniad PowerPoint</vt:lpstr>
      <vt:lpstr>Cyflwyniad PowerPoint</vt:lpstr>
      <vt:lpstr>Enghreifftiau Case studies</vt:lpstr>
      <vt:lpstr>Cyflwyniad PowerPoint</vt:lpstr>
      <vt:lpstr>Cyflwyniad PowerPoint</vt:lpstr>
      <vt:lpstr>Cyflwyniad PowerPoint</vt:lpstr>
      <vt:lpstr>Crynodeb Summary</vt:lpstr>
      <vt:lpstr>Erbyn y sesiwn nesaf… By next session…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Aled P Williams</cp:lastModifiedBy>
  <cp:revision>42</cp:revision>
  <cp:lastPrinted>2020-01-06T12:13:14Z</cp:lastPrinted>
  <dcterms:created xsi:type="dcterms:W3CDTF">2017-02-08T11:33:06Z</dcterms:created>
  <dcterms:modified xsi:type="dcterms:W3CDTF">2020-01-06T12:30:03Z</dcterms:modified>
</cp:coreProperties>
</file>