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webextensions/webextension1.xml" ContentType="application/vnd.ms-office.webextension+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webextensions/webextension2.xml" ContentType="application/vnd.ms-office.webextension+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6" r:id="rId4"/>
    <p:sldId id="258" r:id="rId5"/>
    <p:sldId id="259" r:id="rId6"/>
    <p:sldId id="260" r:id="rId7"/>
    <p:sldId id="267" r:id="rId8"/>
    <p:sldId id="268" r:id="rId9"/>
    <p:sldId id="269" r:id="rId10"/>
    <p:sldId id="261" r:id="rId11"/>
    <p:sldId id="262" r:id="rId12"/>
    <p:sldId id="263" r:id="rId13"/>
    <p:sldId id="264" r:id="rId14"/>
    <p:sldId id="265"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custDataLst>
    <p:tags r:id="rId3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30"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gs" Target="tags/tag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A7773D-7BC5-4CB6-9682-1DCB82D29B7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41B89CB-17A5-4C81-B28D-9E8B4F381182}">
      <dgm:prSet phldrT="[Text]" phldr="0"/>
      <dgm:spPr/>
      <dgm:t>
        <a:bodyPr/>
        <a:lstStyle/>
        <a:p>
          <a:r>
            <a:rPr lang="en-GB" dirty="0"/>
            <a:t>Understand how AI works. </a:t>
          </a:r>
        </a:p>
      </dgm:t>
    </dgm:pt>
    <dgm:pt modelId="{05F93C63-5D5B-48E0-9440-B69AC09DFB06}" type="parTrans" cxnId="{4D9737F3-C294-4488-A15C-69F1533ABD40}">
      <dgm:prSet/>
      <dgm:spPr/>
      <dgm:t>
        <a:bodyPr/>
        <a:lstStyle/>
        <a:p>
          <a:endParaRPr lang="en-GB"/>
        </a:p>
      </dgm:t>
    </dgm:pt>
    <dgm:pt modelId="{5CEBA381-70A2-4D5A-8A29-96AF26FA2DC3}" type="sibTrans" cxnId="{4D9737F3-C294-4488-A15C-69F1533ABD40}">
      <dgm:prSet/>
      <dgm:spPr/>
      <dgm:t>
        <a:bodyPr/>
        <a:lstStyle/>
        <a:p>
          <a:endParaRPr lang="en-GB"/>
        </a:p>
      </dgm:t>
    </dgm:pt>
    <dgm:pt modelId="{172A7ED7-75AC-4ACC-B7B3-3DE138CDAE9C}">
      <dgm:prSet phldrT="[Text]" phldr="0"/>
      <dgm:spPr/>
      <dgm:t>
        <a:bodyPr/>
        <a:lstStyle/>
        <a:p>
          <a:r>
            <a:rPr lang="en-GB" dirty="0"/>
            <a:t>Understand what the opportunities and limitations are. </a:t>
          </a:r>
        </a:p>
      </dgm:t>
    </dgm:pt>
    <dgm:pt modelId="{44765B6A-D33F-40F5-AB8C-CC95B5E75D67}" type="parTrans" cxnId="{062201D9-12A3-4A78-860D-A0C8289F6A62}">
      <dgm:prSet/>
      <dgm:spPr/>
      <dgm:t>
        <a:bodyPr/>
        <a:lstStyle/>
        <a:p>
          <a:endParaRPr lang="en-GB"/>
        </a:p>
      </dgm:t>
    </dgm:pt>
    <dgm:pt modelId="{DB6427B3-0BB5-4A13-ACFA-5077B8A89AEA}" type="sibTrans" cxnId="{062201D9-12A3-4A78-860D-A0C8289F6A62}">
      <dgm:prSet/>
      <dgm:spPr/>
      <dgm:t>
        <a:bodyPr/>
        <a:lstStyle/>
        <a:p>
          <a:endParaRPr lang="en-GB"/>
        </a:p>
      </dgm:t>
    </dgm:pt>
    <dgm:pt modelId="{E05D20B5-ADE1-4FBE-8589-0C42566AD14B}">
      <dgm:prSet phldrT="[Text]" phldr="0"/>
      <dgm:spPr/>
      <dgm:t>
        <a:bodyPr/>
        <a:lstStyle/>
        <a:p>
          <a:r>
            <a:rPr lang="en-GB" dirty="0"/>
            <a:t>Understand what the ethical implications are. </a:t>
          </a:r>
        </a:p>
      </dgm:t>
    </dgm:pt>
    <dgm:pt modelId="{D6244F20-447F-4993-9832-64B90A01EF26}" type="parTrans" cxnId="{3BE898D3-A11C-47E2-82BC-3E2B98345DBD}">
      <dgm:prSet/>
      <dgm:spPr/>
      <dgm:t>
        <a:bodyPr/>
        <a:lstStyle/>
        <a:p>
          <a:endParaRPr lang="en-GB"/>
        </a:p>
      </dgm:t>
    </dgm:pt>
    <dgm:pt modelId="{8EE344FD-2156-4C79-8FEF-950754138CB0}" type="sibTrans" cxnId="{3BE898D3-A11C-47E2-82BC-3E2B98345DBD}">
      <dgm:prSet/>
      <dgm:spPr/>
      <dgm:t>
        <a:bodyPr/>
        <a:lstStyle/>
        <a:p>
          <a:endParaRPr lang="en-GB"/>
        </a:p>
      </dgm:t>
    </dgm:pt>
    <dgm:pt modelId="{C5E3B7B4-9AAA-49CF-B753-75D4581CDC73}" type="pres">
      <dgm:prSet presAssocID="{9AA7773D-7BC5-4CB6-9682-1DCB82D29B73}" presName="diagram" presStyleCnt="0">
        <dgm:presLayoutVars>
          <dgm:dir/>
          <dgm:resizeHandles val="exact"/>
        </dgm:presLayoutVars>
      </dgm:prSet>
      <dgm:spPr/>
    </dgm:pt>
    <dgm:pt modelId="{525D5481-2466-4A7C-8E69-CC0E2617DA9A}" type="pres">
      <dgm:prSet presAssocID="{141B89CB-17A5-4C81-B28D-9E8B4F381182}" presName="node" presStyleLbl="node1" presStyleIdx="0" presStyleCnt="3">
        <dgm:presLayoutVars>
          <dgm:bulletEnabled val="1"/>
        </dgm:presLayoutVars>
      </dgm:prSet>
      <dgm:spPr/>
    </dgm:pt>
    <dgm:pt modelId="{4E780C75-FC45-4E99-A244-19D6467066B3}" type="pres">
      <dgm:prSet presAssocID="{5CEBA381-70A2-4D5A-8A29-96AF26FA2DC3}" presName="sibTrans" presStyleCnt="0"/>
      <dgm:spPr/>
    </dgm:pt>
    <dgm:pt modelId="{0D1E038B-DF86-48F4-8A48-4FA381B164CE}" type="pres">
      <dgm:prSet presAssocID="{172A7ED7-75AC-4ACC-B7B3-3DE138CDAE9C}" presName="node" presStyleLbl="node1" presStyleIdx="1" presStyleCnt="3">
        <dgm:presLayoutVars>
          <dgm:bulletEnabled val="1"/>
        </dgm:presLayoutVars>
      </dgm:prSet>
      <dgm:spPr/>
    </dgm:pt>
    <dgm:pt modelId="{375A9A84-EF09-4781-B304-39F13D215C90}" type="pres">
      <dgm:prSet presAssocID="{DB6427B3-0BB5-4A13-ACFA-5077B8A89AEA}" presName="sibTrans" presStyleCnt="0"/>
      <dgm:spPr/>
    </dgm:pt>
    <dgm:pt modelId="{189117CB-2BBE-445B-AC94-32FB2EE6FAB7}" type="pres">
      <dgm:prSet presAssocID="{E05D20B5-ADE1-4FBE-8589-0C42566AD14B}" presName="node" presStyleLbl="node1" presStyleIdx="2" presStyleCnt="3">
        <dgm:presLayoutVars>
          <dgm:bulletEnabled val="1"/>
        </dgm:presLayoutVars>
      </dgm:prSet>
      <dgm:spPr/>
    </dgm:pt>
  </dgm:ptLst>
  <dgm:cxnLst>
    <dgm:cxn modelId="{12DC2C32-6B2F-4414-9C46-0C60596293A3}" type="presOf" srcId="{141B89CB-17A5-4C81-B28D-9E8B4F381182}" destId="{525D5481-2466-4A7C-8E69-CC0E2617DA9A}" srcOrd="0" destOrd="0" presId="urn:microsoft.com/office/officeart/2005/8/layout/default"/>
    <dgm:cxn modelId="{24A30354-BDE2-4432-B10E-E8FA3549F720}" type="presOf" srcId="{9AA7773D-7BC5-4CB6-9682-1DCB82D29B73}" destId="{C5E3B7B4-9AAA-49CF-B753-75D4581CDC73}" srcOrd="0" destOrd="0" presId="urn:microsoft.com/office/officeart/2005/8/layout/default"/>
    <dgm:cxn modelId="{4A4CF17B-D9EE-49DC-A9CE-CED380DFB0D2}" type="presOf" srcId="{E05D20B5-ADE1-4FBE-8589-0C42566AD14B}" destId="{189117CB-2BBE-445B-AC94-32FB2EE6FAB7}" srcOrd="0" destOrd="0" presId="urn:microsoft.com/office/officeart/2005/8/layout/default"/>
    <dgm:cxn modelId="{4C3EF583-E112-458E-9E1D-48C1F8C48578}" type="presOf" srcId="{172A7ED7-75AC-4ACC-B7B3-3DE138CDAE9C}" destId="{0D1E038B-DF86-48F4-8A48-4FA381B164CE}" srcOrd="0" destOrd="0" presId="urn:microsoft.com/office/officeart/2005/8/layout/default"/>
    <dgm:cxn modelId="{3BE898D3-A11C-47E2-82BC-3E2B98345DBD}" srcId="{9AA7773D-7BC5-4CB6-9682-1DCB82D29B73}" destId="{E05D20B5-ADE1-4FBE-8589-0C42566AD14B}" srcOrd="2" destOrd="0" parTransId="{D6244F20-447F-4993-9832-64B90A01EF26}" sibTransId="{8EE344FD-2156-4C79-8FEF-950754138CB0}"/>
    <dgm:cxn modelId="{062201D9-12A3-4A78-860D-A0C8289F6A62}" srcId="{9AA7773D-7BC5-4CB6-9682-1DCB82D29B73}" destId="{172A7ED7-75AC-4ACC-B7B3-3DE138CDAE9C}" srcOrd="1" destOrd="0" parTransId="{44765B6A-D33F-40F5-AB8C-CC95B5E75D67}" sibTransId="{DB6427B3-0BB5-4A13-ACFA-5077B8A89AEA}"/>
    <dgm:cxn modelId="{4D9737F3-C294-4488-A15C-69F1533ABD40}" srcId="{9AA7773D-7BC5-4CB6-9682-1DCB82D29B73}" destId="{141B89CB-17A5-4C81-B28D-9E8B4F381182}" srcOrd="0" destOrd="0" parTransId="{05F93C63-5D5B-48E0-9440-B69AC09DFB06}" sibTransId="{5CEBA381-70A2-4D5A-8A29-96AF26FA2DC3}"/>
    <dgm:cxn modelId="{6D0AC120-7AF3-4CFB-B201-4252A9D8924F}" type="presParOf" srcId="{C5E3B7B4-9AAA-49CF-B753-75D4581CDC73}" destId="{525D5481-2466-4A7C-8E69-CC0E2617DA9A}" srcOrd="0" destOrd="0" presId="urn:microsoft.com/office/officeart/2005/8/layout/default"/>
    <dgm:cxn modelId="{AF5AD244-1E0C-4522-9E73-55E8596B6C79}" type="presParOf" srcId="{C5E3B7B4-9AAA-49CF-B753-75D4581CDC73}" destId="{4E780C75-FC45-4E99-A244-19D6467066B3}" srcOrd="1" destOrd="0" presId="urn:microsoft.com/office/officeart/2005/8/layout/default"/>
    <dgm:cxn modelId="{39E1EA62-5E2E-46FE-9B9C-6686F122E4A6}" type="presParOf" srcId="{C5E3B7B4-9AAA-49CF-B753-75D4581CDC73}" destId="{0D1E038B-DF86-48F4-8A48-4FA381B164CE}" srcOrd="2" destOrd="0" presId="urn:microsoft.com/office/officeart/2005/8/layout/default"/>
    <dgm:cxn modelId="{E8E31F05-ED8E-4E90-8B49-53ED2F09811B}" type="presParOf" srcId="{C5E3B7B4-9AAA-49CF-B753-75D4581CDC73}" destId="{375A9A84-EF09-4781-B304-39F13D215C90}" srcOrd="3" destOrd="0" presId="urn:microsoft.com/office/officeart/2005/8/layout/default"/>
    <dgm:cxn modelId="{5224577E-CED2-4DE0-BFD6-E2A088B636D7}" type="presParOf" srcId="{C5E3B7B4-9AAA-49CF-B753-75D4581CDC73}" destId="{189117CB-2BBE-445B-AC94-32FB2EE6FAB7}"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FAC3A0-776D-489E-B9E7-735FD2C91F1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FD400E4-3B39-4572-9356-4EB081D0875F}">
      <dgm:prSet phldrT="[Text]"/>
      <dgm:spPr/>
      <dgm:t>
        <a:bodyPr/>
        <a:lstStyle/>
        <a:p>
          <a:r>
            <a:rPr lang="en-GB" dirty="0"/>
            <a:t>ChatGPT</a:t>
          </a:r>
        </a:p>
      </dgm:t>
    </dgm:pt>
    <dgm:pt modelId="{7505C79A-FFD8-434C-B63F-943A69BC8547}" type="parTrans" cxnId="{02AAC23E-7E82-4EA4-AC8E-2DF8B0CEA220}">
      <dgm:prSet/>
      <dgm:spPr/>
      <dgm:t>
        <a:bodyPr/>
        <a:lstStyle/>
        <a:p>
          <a:endParaRPr lang="en-GB"/>
        </a:p>
      </dgm:t>
    </dgm:pt>
    <dgm:pt modelId="{769A7199-E91A-44E1-804A-B4452A75AAC4}" type="sibTrans" cxnId="{02AAC23E-7E82-4EA4-AC8E-2DF8B0CEA220}">
      <dgm:prSet/>
      <dgm:spPr/>
      <dgm:t>
        <a:bodyPr/>
        <a:lstStyle/>
        <a:p>
          <a:endParaRPr lang="en-GB"/>
        </a:p>
      </dgm:t>
    </dgm:pt>
    <dgm:pt modelId="{2E08DEED-3490-4437-9767-37672BF9DA64}">
      <dgm:prSet phldrT="[Text]"/>
      <dgm:spPr/>
      <dgm:t>
        <a:bodyPr/>
        <a:lstStyle/>
        <a:p>
          <a:r>
            <a:rPr lang="en-GB" dirty="0"/>
            <a:t>Claude.ai</a:t>
          </a:r>
        </a:p>
      </dgm:t>
    </dgm:pt>
    <dgm:pt modelId="{AA0032C7-B322-4F48-941D-9FDD2CF2B8ED}" type="parTrans" cxnId="{EC6309FA-243D-432A-B513-FAF0F5A99A03}">
      <dgm:prSet/>
      <dgm:spPr/>
      <dgm:t>
        <a:bodyPr/>
        <a:lstStyle/>
        <a:p>
          <a:endParaRPr lang="en-GB"/>
        </a:p>
      </dgm:t>
    </dgm:pt>
    <dgm:pt modelId="{558FC4B6-EFEC-449E-8583-C680949D305B}" type="sibTrans" cxnId="{EC6309FA-243D-432A-B513-FAF0F5A99A03}">
      <dgm:prSet/>
      <dgm:spPr/>
      <dgm:t>
        <a:bodyPr/>
        <a:lstStyle/>
        <a:p>
          <a:endParaRPr lang="en-GB"/>
        </a:p>
      </dgm:t>
    </dgm:pt>
    <dgm:pt modelId="{1FAEE399-6A33-41E2-8293-8798EFF82906}">
      <dgm:prSet phldrT="[Text]" phldr="0"/>
      <dgm:spPr/>
      <dgm:t>
        <a:bodyPr/>
        <a:lstStyle/>
        <a:p>
          <a:r>
            <a:rPr lang="en-GB" dirty="0"/>
            <a:t>Command R</a:t>
          </a:r>
        </a:p>
      </dgm:t>
    </dgm:pt>
    <dgm:pt modelId="{51472658-23CB-499F-8E38-3279328FF8D7}" type="parTrans" cxnId="{CB544ECC-6C7F-4570-B8CD-7D602BEF804C}">
      <dgm:prSet/>
      <dgm:spPr/>
      <dgm:t>
        <a:bodyPr/>
        <a:lstStyle/>
        <a:p>
          <a:endParaRPr lang="en-GB"/>
        </a:p>
      </dgm:t>
    </dgm:pt>
    <dgm:pt modelId="{8B644209-D0CF-4887-81C0-1882FA7CA9B7}" type="sibTrans" cxnId="{CB544ECC-6C7F-4570-B8CD-7D602BEF804C}">
      <dgm:prSet/>
      <dgm:spPr/>
      <dgm:t>
        <a:bodyPr/>
        <a:lstStyle/>
        <a:p>
          <a:endParaRPr lang="en-GB"/>
        </a:p>
      </dgm:t>
    </dgm:pt>
    <dgm:pt modelId="{3E443CBF-657B-4793-9405-73CC6731D69F}">
      <dgm:prSet/>
      <dgm:spPr/>
      <dgm:t>
        <a:bodyPr/>
        <a:lstStyle/>
        <a:p>
          <a:r>
            <a:rPr lang="en-GB" dirty="0"/>
            <a:t>Google Gemini</a:t>
          </a:r>
        </a:p>
      </dgm:t>
    </dgm:pt>
    <dgm:pt modelId="{B388AEAC-BB18-45B4-A914-9644FD698096}" type="parTrans" cxnId="{8529CA10-DE83-4332-A8C2-92C74141DED6}">
      <dgm:prSet/>
      <dgm:spPr/>
      <dgm:t>
        <a:bodyPr/>
        <a:lstStyle/>
        <a:p>
          <a:endParaRPr lang="en-GB"/>
        </a:p>
      </dgm:t>
    </dgm:pt>
    <dgm:pt modelId="{A49BA209-65A0-4520-9C61-0EA1D4AD9E5D}" type="sibTrans" cxnId="{8529CA10-DE83-4332-A8C2-92C74141DED6}">
      <dgm:prSet/>
      <dgm:spPr/>
      <dgm:t>
        <a:bodyPr/>
        <a:lstStyle/>
        <a:p>
          <a:endParaRPr lang="en-GB"/>
        </a:p>
      </dgm:t>
    </dgm:pt>
    <dgm:pt modelId="{B3BD2CA8-7983-4B7D-BDE3-59D7ABA39488}">
      <dgm:prSet/>
      <dgm:spPr/>
      <dgm:t>
        <a:bodyPr/>
        <a:lstStyle/>
        <a:p>
          <a:r>
            <a:rPr lang="en-GB" dirty="0"/>
            <a:t>Meta AI</a:t>
          </a:r>
        </a:p>
      </dgm:t>
    </dgm:pt>
    <dgm:pt modelId="{5465E934-067C-4D8A-B767-8351B17B1C7B}" type="parTrans" cxnId="{6EE7548B-0716-45FB-BFDA-85F3BCA5A034}">
      <dgm:prSet/>
      <dgm:spPr/>
      <dgm:t>
        <a:bodyPr/>
        <a:lstStyle/>
        <a:p>
          <a:endParaRPr lang="en-GB"/>
        </a:p>
      </dgm:t>
    </dgm:pt>
    <dgm:pt modelId="{EB62FFCD-A6D0-4DC7-A13B-8911B8D6A00E}" type="sibTrans" cxnId="{6EE7548B-0716-45FB-BFDA-85F3BCA5A034}">
      <dgm:prSet/>
      <dgm:spPr/>
      <dgm:t>
        <a:bodyPr/>
        <a:lstStyle/>
        <a:p>
          <a:endParaRPr lang="en-GB"/>
        </a:p>
      </dgm:t>
    </dgm:pt>
    <dgm:pt modelId="{E98E91E8-F23E-46A9-8689-CE7049F99FCD}">
      <dgm:prSet/>
      <dgm:spPr/>
      <dgm:t>
        <a:bodyPr/>
        <a:lstStyle/>
        <a:p>
          <a:r>
            <a:rPr lang="en-GB" dirty="0"/>
            <a:t>Co-Pilot</a:t>
          </a:r>
        </a:p>
      </dgm:t>
    </dgm:pt>
    <dgm:pt modelId="{8B2955C2-36DA-4A55-947E-E681FA1493B7}" type="parTrans" cxnId="{BCF59200-5078-4F65-A604-BFE1D0DFDCF7}">
      <dgm:prSet/>
      <dgm:spPr/>
      <dgm:t>
        <a:bodyPr/>
        <a:lstStyle/>
        <a:p>
          <a:endParaRPr lang="en-GB"/>
        </a:p>
      </dgm:t>
    </dgm:pt>
    <dgm:pt modelId="{5402E84C-943E-4526-91AC-A67C28840D71}" type="sibTrans" cxnId="{BCF59200-5078-4F65-A604-BFE1D0DFDCF7}">
      <dgm:prSet/>
      <dgm:spPr/>
      <dgm:t>
        <a:bodyPr/>
        <a:lstStyle/>
        <a:p>
          <a:endParaRPr lang="en-GB"/>
        </a:p>
      </dgm:t>
    </dgm:pt>
    <dgm:pt modelId="{F32D47EE-ADE6-42D9-9351-AFD6B13A2050}">
      <dgm:prSet phldrT="[Text]" phldr="0"/>
      <dgm:spPr/>
      <dgm:t>
        <a:bodyPr/>
        <a:lstStyle/>
        <a:p>
          <a:r>
            <a:rPr lang="en-GB"/>
            <a:t>And many more</a:t>
          </a:r>
          <a:endParaRPr lang="en-GB" dirty="0"/>
        </a:p>
      </dgm:t>
    </dgm:pt>
    <dgm:pt modelId="{0C7DA4CF-7B99-4035-84D8-70D29DFBDBE0}" type="parTrans" cxnId="{A9A819FA-CCFB-4675-A49C-4CDF1F781F97}">
      <dgm:prSet/>
      <dgm:spPr/>
      <dgm:t>
        <a:bodyPr/>
        <a:lstStyle/>
        <a:p>
          <a:endParaRPr lang="en-GB"/>
        </a:p>
      </dgm:t>
    </dgm:pt>
    <dgm:pt modelId="{FEBB8964-245E-4F28-9848-4E8F583986A0}" type="sibTrans" cxnId="{A9A819FA-CCFB-4675-A49C-4CDF1F781F97}">
      <dgm:prSet/>
      <dgm:spPr/>
      <dgm:t>
        <a:bodyPr/>
        <a:lstStyle/>
        <a:p>
          <a:endParaRPr lang="en-GB"/>
        </a:p>
      </dgm:t>
    </dgm:pt>
    <dgm:pt modelId="{94701020-8492-4177-A58D-AD45994E26D0}" type="pres">
      <dgm:prSet presAssocID="{28FAC3A0-776D-489E-B9E7-735FD2C91F14}" presName="diagram" presStyleCnt="0">
        <dgm:presLayoutVars>
          <dgm:dir/>
          <dgm:resizeHandles val="exact"/>
        </dgm:presLayoutVars>
      </dgm:prSet>
      <dgm:spPr/>
    </dgm:pt>
    <dgm:pt modelId="{2334D7B5-BD0D-4B53-B499-0BA82BCFF5BD}" type="pres">
      <dgm:prSet presAssocID="{EFD400E4-3B39-4572-9356-4EB081D0875F}" presName="node" presStyleLbl="node1" presStyleIdx="0" presStyleCnt="7">
        <dgm:presLayoutVars>
          <dgm:bulletEnabled val="1"/>
        </dgm:presLayoutVars>
      </dgm:prSet>
      <dgm:spPr/>
    </dgm:pt>
    <dgm:pt modelId="{7A6CE0F7-9C60-4281-83F1-CB1641EB5FC9}" type="pres">
      <dgm:prSet presAssocID="{769A7199-E91A-44E1-804A-B4452A75AAC4}" presName="sibTrans" presStyleCnt="0"/>
      <dgm:spPr/>
    </dgm:pt>
    <dgm:pt modelId="{9467668E-2E0D-4CF8-8423-5B8BE81B0F28}" type="pres">
      <dgm:prSet presAssocID="{2E08DEED-3490-4437-9767-37672BF9DA64}" presName="node" presStyleLbl="node1" presStyleIdx="1" presStyleCnt="7">
        <dgm:presLayoutVars>
          <dgm:bulletEnabled val="1"/>
        </dgm:presLayoutVars>
      </dgm:prSet>
      <dgm:spPr/>
    </dgm:pt>
    <dgm:pt modelId="{20760C6A-C0B9-4A21-BC9B-B8BFC3438C16}" type="pres">
      <dgm:prSet presAssocID="{558FC4B6-EFEC-449E-8583-C680949D305B}" presName="sibTrans" presStyleCnt="0"/>
      <dgm:spPr/>
    </dgm:pt>
    <dgm:pt modelId="{47FC5971-02F2-48E9-9E67-3B14B4530D52}" type="pres">
      <dgm:prSet presAssocID="{3E443CBF-657B-4793-9405-73CC6731D69F}" presName="node" presStyleLbl="node1" presStyleIdx="2" presStyleCnt="7">
        <dgm:presLayoutVars>
          <dgm:bulletEnabled val="1"/>
        </dgm:presLayoutVars>
      </dgm:prSet>
      <dgm:spPr/>
    </dgm:pt>
    <dgm:pt modelId="{0F5AF0CE-2AE3-4070-9104-4FEB9F3CC41F}" type="pres">
      <dgm:prSet presAssocID="{A49BA209-65A0-4520-9C61-0EA1D4AD9E5D}" presName="sibTrans" presStyleCnt="0"/>
      <dgm:spPr/>
    </dgm:pt>
    <dgm:pt modelId="{B7BC955E-244D-4477-BA81-824C8D68C11F}" type="pres">
      <dgm:prSet presAssocID="{E98E91E8-F23E-46A9-8689-CE7049F99FCD}" presName="node" presStyleLbl="node1" presStyleIdx="3" presStyleCnt="7">
        <dgm:presLayoutVars>
          <dgm:bulletEnabled val="1"/>
        </dgm:presLayoutVars>
      </dgm:prSet>
      <dgm:spPr/>
    </dgm:pt>
    <dgm:pt modelId="{092A2807-0DB7-408F-9DB7-8F4580C213B8}" type="pres">
      <dgm:prSet presAssocID="{5402E84C-943E-4526-91AC-A67C28840D71}" presName="sibTrans" presStyleCnt="0"/>
      <dgm:spPr/>
    </dgm:pt>
    <dgm:pt modelId="{905586FD-8F53-4CED-836F-DEACF9F1C702}" type="pres">
      <dgm:prSet presAssocID="{B3BD2CA8-7983-4B7D-BDE3-59D7ABA39488}" presName="node" presStyleLbl="node1" presStyleIdx="4" presStyleCnt="7">
        <dgm:presLayoutVars>
          <dgm:bulletEnabled val="1"/>
        </dgm:presLayoutVars>
      </dgm:prSet>
      <dgm:spPr/>
    </dgm:pt>
    <dgm:pt modelId="{9029B037-89E8-4721-9ED8-B6FA9300963F}" type="pres">
      <dgm:prSet presAssocID="{EB62FFCD-A6D0-4DC7-A13B-8911B8D6A00E}" presName="sibTrans" presStyleCnt="0"/>
      <dgm:spPr/>
    </dgm:pt>
    <dgm:pt modelId="{67BB8033-9CB9-4F7E-8598-FB5582099A3F}" type="pres">
      <dgm:prSet presAssocID="{1FAEE399-6A33-41E2-8293-8798EFF82906}" presName="node" presStyleLbl="node1" presStyleIdx="5" presStyleCnt="7">
        <dgm:presLayoutVars>
          <dgm:bulletEnabled val="1"/>
        </dgm:presLayoutVars>
      </dgm:prSet>
      <dgm:spPr/>
    </dgm:pt>
    <dgm:pt modelId="{EB465A46-50D9-488A-8F55-4CB4BDD915FE}" type="pres">
      <dgm:prSet presAssocID="{8B644209-D0CF-4887-81C0-1882FA7CA9B7}" presName="sibTrans" presStyleCnt="0"/>
      <dgm:spPr/>
    </dgm:pt>
    <dgm:pt modelId="{6A242E54-563D-41D2-A5AC-C97DD8DCF055}" type="pres">
      <dgm:prSet presAssocID="{F32D47EE-ADE6-42D9-9351-AFD6B13A2050}" presName="node" presStyleLbl="node1" presStyleIdx="6" presStyleCnt="7">
        <dgm:presLayoutVars>
          <dgm:bulletEnabled val="1"/>
        </dgm:presLayoutVars>
      </dgm:prSet>
      <dgm:spPr/>
    </dgm:pt>
  </dgm:ptLst>
  <dgm:cxnLst>
    <dgm:cxn modelId="{BCF59200-5078-4F65-A604-BFE1D0DFDCF7}" srcId="{28FAC3A0-776D-489E-B9E7-735FD2C91F14}" destId="{E98E91E8-F23E-46A9-8689-CE7049F99FCD}" srcOrd="3" destOrd="0" parTransId="{8B2955C2-36DA-4A55-947E-E681FA1493B7}" sibTransId="{5402E84C-943E-4526-91AC-A67C28840D71}"/>
    <dgm:cxn modelId="{8529CA10-DE83-4332-A8C2-92C74141DED6}" srcId="{28FAC3A0-776D-489E-B9E7-735FD2C91F14}" destId="{3E443CBF-657B-4793-9405-73CC6731D69F}" srcOrd="2" destOrd="0" parTransId="{B388AEAC-BB18-45B4-A914-9644FD698096}" sibTransId="{A49BA209-65A0-4520-9C61-0EA1D4AD9E5D}"/>
    <dgm:cxn modelId="{605BF91A-372D-4089-90D5-F05698B1CB53}" type="presOf" srcId="{1FAEE399-6A33-41E2-8293-8798EFF82906}" destId="{67BB8033-9CB9-4F7E-8598-FB5582099A3F}" srcOrd="0" destOrd="0" presId="urn:microsoft.com/office/officeart/2005/8/layout/default"/>
    <dgm:cxn modelId="{CA0CA72D-71F2-45B8-A5EC-2DDFD4354DCE}" type="presOf" srcId="{3E443CBF-657B-4793-9405-73CC6731D69F}" destId="{47FC5971-02F2-48E9-9E67-3B14B4530D52}" srcOrd="0" destOrd="0" presId="urn:microsoft.com/office/officeart/2005/8/layout/default"/>
    <dgm:cxn modelId="{77B42833-B2DB-4313-B94A-6A8A3EA9A784}" type="presOf" srcId="{F32D47EE-ADE6-42D9-9351-AFD6B13A2050}" destId="{6A242E54-563D-41D2-A5AC-C97DD8DCF055}" srcOrd="0" destOrd="0" presId="urn:microsoft.com/office/officeart/2005/8/layout/default"/>
    <dgm:cxn modelId="{02AAC23E-7E82-4EA4-AC8E-2DF8B0CEA220}" srcId="{28FAC3A0-776D-489E-B9E7-735FD2C91F14}" destId="{EFD400E4-3B39-4572-9356-4EB081D0875F}" srcOrd="0" destOrd="0" parTransId="{7505C79A-FFD8-434C-B63F-943A69BC8547}" sibTransId="{769A7199-E91A-44E1-804A-B4452A75AAC4}"/>
    <dgm:cxn modelId="{DBBD565D-6D06-4C89-B50C-3ABF2E467440}" type="presOf" srcId="{E98E91E8-F23E-46A9-8689-CE7049F99FCD}" destId="{B7BC955E-244D-4477-BA81-824C8D68C11F}" srcOrd="0" destOrd="0" presId="urn:microsoft.com/office/officeart/2005/8/layout/default"/>
    <dgm:cxn modelId="{A9747455-8302-4645-A2F7-84B5E1DBC4F6}" type="presOf" srcId="{B3BD2CA8-7983-4B7D-BDE3-59D7ABA39488}" destId="{905586FD-8F53-4CED-836F-DEACF9F1C702}" srcOrd="0" destOrd="0" presId="urn:microsoft.com/office/officeart/2005/8/layout/default"/>
    <dgm:cxn modelId="{6EE7548B-0716-45FB-BFDA-85F3BCA5A034}" srcId="{28FAC3A0-776D-489E-B9E7-735FD2C91F14}" destId="{B3BD2CA8-7983-4B7D-BDE3-59D7ABA39488}" srcOrd="4" destOrd="0" parTransId="{5465E934-067C-4D8A-B767-8351B17B1C7B}" sibTransId="{EB62FFCD-A6D0-4DC7-A13B-8911B8D6A00E}"/>
    <dgm:cxn modelId="{B2C2DF8E-5765-4E84-85A7-7F61B6C6E548}" type="presOf" srcId="{2E08DEED-3490-4437-9767-37672BF9DA64}" destId="{9467668E-2E0D-4CF8-8423-5B8BE81B0F28}" srcOrd="0" destOrd="0" presId="urn:microsoft.com/office/officeart/2005/8/layout/default"/>
    <dgm:cxn modelId="{C15D98B9-4C7B-47CC-9383-37924C6A35DA}" type="presOf" srcId="{28FAC3A0-776D-489E-B9E7-735FD2C91F14}" destId="{94701020-8492-4177-A58D-AD45994E26D0}" srcOrd="0" destOrd="0" presId="urn:microsoft.com/office/officeart/2005/8/layout/default"/>
    <dgm:cxn modelId="{CB544ECC-6C7F-4570-B8CD-7D602BEF804C}" srcId="{28FAC3A0-776D-489E-B9E7-735FD2C91F14}" destId="{1FAEE399-6A33-41E2-8293-8798EFF82906}" srcOrd="5" destOrd="0" parTransId="{51472658-23CB-499F-8E38-3279328FF8D7}" sibTransId="{8B644209-D0CF-4887-81C0-1882FA7CA9B7}"/>
    <dgm:cxn modelId="{4C5C59E7-A9F0-4D78-A481-3FAD3C152DFC}" type="presOf" srcId="{EFD400E4-3B39-4572-9356-4EB081D0875F}" destId="{2334D7B5-BD0D-4B53-B499-0BA82BCFF5BD}" srcOrd="0" destOrd="0" presId="urn:microsoft.com/office/officeart/2005/8/layout/default"/>
    <dgm:cxn modelId="{EC6309FA-243D-432A-B513-FAF0F5A99A03}" srcId="{28FAC3A0-776D-489E-B9E7-735FD2C91F14}" destId="{2E08DEED-3490-4437-9767-37672BF9DA64}" srcOrd="1" destOrd="0" parTransId="{AA0032C7-B322-4F48-941D-9FDD2CF2B8ED}" sibTransId="{558FC4B6-EFEC-449E-8583-C680949D305B}"/>
    <dgm:cxn modelId="{A9A819FA-CCFB-4675-A49C-4CDF1F781F97}" srcId="{28FAC3A0-776D-489E-B9E7-735FD2C91F14}" destId="{F32D47EE-ADE6-42D9-9351-AFD6B13A2050}" srcOrd="6" destOrd="0" parTransId="{0C7DA4CF-7B99-4035-84D8-70D29DFBDBE0}" sibTransId="{FEBB8964-245E-4F28-9848-4E8F583986A0}"/>
    <dgm:cxn modelId="{FE7DA7E7-2C8B-4E52-841D-CC66453A07DF}" type="presParOf" srcId="{94701020-8492-4177-A58D-AD45994E26D0}" destId="{2334D7B5-BD0D-4B53-B499-0BA82BCFF5BD}" srcOrd="0" destOrd="0" presId="urn:microsoft.com/office/officeart/2005/8/layout/default"/>
    <dgm:cxn modelId="{485D305D-36B3-4490-B791-85CBDC5FAE5E}" type="presParOf" srcId="{94701020-8492-4177-A58D-AD45994E26D0}" destId="{7A6CE0F7-9C60-4281-83F1-CB1641EB5FC9}" srcOrd="1" destOrd="0" presId="urn:microsoft.com/office/officeart/2005/8/layout/default"/>
    <dgm:cxn modelId="{3EBD3DA7-3D79-46C4-98D5-77C80DF12AE9}" type="presParOf" srcId="{94701020-8492-4177-A58D-AD45994E26D0}" destId="{9467668E-2E0D-4CF8-8423-5B8BE81B0F28}" srcOrd="2" destOrd="0" presId="urn:microsoft.com/office/officeart/2005/8/layout/default"/>
    <dgm:cxn modelId="{F94EC292-1E73-4874-B3EA-8D04C92C117B}" type="presParOf" srcId="{94701020-8492-4177-A58D-AD45994E26D0}" destId="{20760C6A-C0B9-4A21-BC9B-B8BFC3438C16}" srcOrd="3" destOrd="0" presId="urn:microsoft.com/office/officeart/2005/8/layout/default"/>
    <dgm:cxn modelId="{0FD828D1-A693-431E-9912-EA87C54400E3}" type="presParOf" srcId="{94701020-8492-4177-A58D-AD45994E26D0}" destId="{47FC5971-02F2-48E9-9E67-3B14B4530D52}" srcOrd="4" destOrd="0" presId="urn:microsoft.com/office/officeart/2005/8/layout/default"/>
    <dgm:cxn modelId="{EAE70225-6960-44D8-8D4D-E73348F902DC}" type="presParOf" srcId="{94701020-8492-4177-A58D-AD45994E26D0}" destId="{0F5AF0CE-2AE3-4070-9104-4FEB9F3CC41F}" srcOrd="5" destOrd="0" presId="urn:microsoft.com/office/officeart/2005/8/layout/default"/>
    <dgm:cxn modelId="{150357AC-A483-435D-BB3C-5F7EFB98EF7D}" type="presParOf" srcId="{94701020-8492-4177-A58D-AD45994E26D0}" destId="{B7BC955E-244D-4477-BA81-824C8D68C11F}" srcOrd="6" destOrd="0" presId="urn:microsoft.com/office/officeart/2005/8/layout/default"/>
    <dgm:cxn modelId="{7899794B-3980-4B23-9844-E0D6505106F5}" type="presParOf" srcId="{94701020-8492-4177-A58D-AD45994E26D0}" destId="{092A2807-0DB7-408F-9DB7-8F4580C213B8}" srcOrd="7" destOrd="0" presId="urn:microsoft.com/office/officeart/2005/8/layout/default"/>
    <dgm:cxn modelId="{2C5E8292-C504-4D39-9128-0C069E9A12DA}" type="presParOf" srcId="{94701020-8492-4177-A58D-AD45994E26D0}" destId="{905586FD-8F53-4CED-836F-DEACF9F1C702}" srcOrd="8" destOrd="0" presId="urn:microsoft.com/office/officeart/2005/8/layout/default"/>
    <dgm:cxn modelId="{51072377-43E1-4C0F-A6B1-7CEC44448522}" type="presParOf" srcId="{94701020-8492-4177-A58D-AD45994E26D0}" destId="{9029B037-89E8-4721-9ED8-B6FA9300963F}" srcOrd="9" destOrd="0" presId="urn:microsoft.com/office/officeart/2005/8/layout/default"/>
    <dgm:cxn modelId="{61CEA399-38E2-4B20-947E-2E1A76D21261}" type="presParOf" srcId="{94701020-8492-4177-A58D-AD45994E26D0}" destId="{67BB8033-9CB9-4F7E-8598-FB5582099A3F}" srcOrd="10" destOrd="0" presId="urn:microsoft.com/office/officeart/2005/8/layout/default"/>
    <dgm:cxn modelId="{A6A0D7ED-8798-4944-95D1-D3AEC73A0BF4}" type="presParOf" srcId="{94701020-8492-4177-A58D-AD45994E26D0}" destId="{EB465A46-50D9-488A-8F55-4CB4BDD915FE}" srcOrd="11" destOrd="0" presId="urn:microsoft.com/office/officeart/2005/8/layout/default"/>
    <dgm:cxn modelId="{F6D74972-759F-4ABA-A38A-CF6B5BCAA906}" type="presParOf" srcId="{94701020-8492-4177-A58D-AD45994E26D0}" destId="{6A242E54-563D-41D2-A5AC-C97DD8DCF055}"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D7D23D-F073-4FC5-939E-05B8FFCA505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3A9A426-69E7-42E4-91D6-FD5D4EFF807E}">
      <dgm:prSet phldrT="[Text]"/>
      <dgm:spPr/>
      <dgm:t>
        <a:bodyPr/>
        <a:lstStyle/>
        <a:p>
          <a:r>
            <a:rPr lang="en-GB" dirty="0"/>
            <a:t>Generate quiz questions for revision
Ask AI to explain theories differently</a:t>
          </a:r>
        </a:p>
      </dgm:t>
    </dgm:pt>
    <dgm:pt modelId="{C84215F2-36FF-4124-B3F3-A4D87BF25958}" type="parTrans" cxnId="{F354C4AF-ED7D-4B7F-877F-339006BEA16C}">
      <dgm:prSet/>
      <dgm:spPr/>
      <dgm:t>
        <a:bodyPr/>
        <a:lstStyle/>
        <a:p>
          <a:endParaRPr lang="en-GB"/>
        </a:p>
      </dgm:t>
    </dgm:pt>
    <dgm:pt modelId="{747F264E-6463-4308-A682-0DDDC2752C84}" type="sibTrans" cxnId="{F354C4AF-ED7D-4B7F-877F-339006BEA16C}">
      <dgm:prSet/>
      <dgm:spPr/>
      <dgm:t>
        <a:bodyPr/>
        <a:lstStyle/>
        <a:p>
          <a:endParaRPr lang="en-GB"/>
        </a:p>
      </dgm:t>
    </dgm:pt>
    <dgm:pt modelId="{655ACF0F-8875-420F-BFD2-85E626A51884}">
      <dgm:prSet phldrT="[Text]"/>
      <dgm:spPr/>
      <dgm:t>
        <a:bodyPr/>
        <a:lstStyle/>
        <a:p>
          <a:r>
            <a:rPr lang="en-GB" dirty="0"/>
            <a:t>Draft outlines, not essays</a:t>
          </a:r>
        </a:p>
      </dgm:t>
    </dgm:pt>
    <dgm:pt modelId="{62D8F35A-10B0-401B-87E0-38805C3412C3}" type="parTrans" cxnId="{384ACAA8-5DBB-4BF5-8D07-6451EEB3FD79}">
      <dgm:prSet/>
      <dgm:spPr/>
      <dgm:t>
        <a:bodyPr/>
        <a:lstStyle/>
        <a:p>
          <a:endParaRPr lang="en-GB"/>
        </a:p>
      </dgm:t>
    </dgm:pt>
    <dgm:pt modelId="{F5D48CE4-CD10-4EE3-985D-F6481B945F8D}" type="sibTrans" cxnId="{384ACAA8-5DBB-4BF5-8D07-6451EEB3FD79}">
      <dgm:prSet/>
      <dgm:spPr/>
      <dgm:t>
        <a:bodyPr/>
        <a:lstStyle/>
        <a:p>
          <a:endParaRPr lang="en-GB"/>
        </a:p>
      </dgm:t>
    </dgm:pt>
    <dgm:pt modelId="{D42FD55D-6D62-4DC5-B706-DA5E70937B6C}">
      <dgm:prSet phldrT="[Text]"/>
      <dgm:spPr/>
      <dgm:t>
        <a:bodyPr/>
        <a:lstStyle/>
        <a:p>
          <a:r>
            <a:rPr lang="en-GB" dirty="0"/>
            <a:t>Create study timetables</a:t>
          </a:r>
        </a:p>
      </dgm:t>
    </dgm:pt>
    <dgm:pt modelId="{A5F23C19-D25F-4F45-AB89-3E48DA61EBFF}" type="parTrans" cxnId="{ADD455AD-B61B-4BBF-ACF4-73F054756701}">
      <dgm:prSet/>
      <dgm:spPr/>
      <dgm:t>
        <a:bodyPr/>
        <a:lstStyle/>
        <a:p>
          <a:endParaRPr lang="en-GB"/>
        </a:p>
      </dgm:t>
    </dgm:pt>
    <dgm:pt modelId="{4733366D-9E55-4617-A8CF-F05A888C962F}" type="sibTrans" cxnId="{ADD455AD-B61B-4BBF-ACF4-73F054756701}">
      <dgm:prSet/>
      <dgm:spPr/>
      <dgm:t>
        <a:bodyPr/>
        <a:lstStyle/>
        <a:p>
          <a:endParaRPr lang="en-GB"/>
        </a:p>
      </dgm:t>
    </dgm:pt>
    <dgm:pt modelId="{7EBAA198-F3F7-46B3-8929-5061AFF3F0DA}">
      <dgm:prSet phldrT="[Text]"/>
      <dgm:spPr/>
      <dgm:t>
        <a:bodyPr/>
        <a:lstStyle/>
        <a:p>
          <a:r>
            <a:rPr lang="en-GB" dirty="0"/>
            <a:t>Simplify complex readings</a:t>
          </a:r>
        </a:p>
      </dgm:t>
    </dgm:pt>
    <dgm:pt modelId="{67D2D1F6-22E7-4F02-A09C-DBD0690345DF}" type="parTrans" cxnId="{4CB05FC6-F574-4A99-BD70-06008F2A7CAF}">
      <dgm:prSet/>
      <dgm:spPr/>
    </dgm:pt>
    <dgm:pt modelId="{35E90D01-7757-4644-A5AE-916F09B98A1A}" type="sibTrans" cxnId="{4CB05FC6-F574-4A99-BD70-06008F2A7CAF}">
      <dgm:prSet/>
      <dgm:spPr/>
    </dgm:pt>
    <dgm:pt modelId="{221A0FE4-DB6E-49DF-ABC9-B00C5ECCA4D6}">
      <dgm:prSet phldrT="[Text]"/>
      <dgm:spPr/>
      <dgm:t>
        <a:bodyPr/>
        <a:lstStyle/>
        <a:p>
          <a:r>
            <a:rPr lang="en-GB" dirty="0"/>
            <a:t>Summarize lectures or notes:.</a:t>
          </a:r>
        </a:p>
      </dgm:t>
    </dgm:pt>
    <dgm:pt modelId="{7FF862D8-AB3E-42FF-8883-C871253319D5}" type="parTrans" cxnId="{0FEEDB1C-A21F-477C-92A9-01F815946D84}">
      <dgm:prSet/>
      <dgm:spPr/>
    </dgm:pt>
    <dgm:pt modelId="{89828D0E-EBFB-48DF-B426-2DB3D6DFF783}" type="sibTrans" cxnId="{0FEEDB1C-A21F-477C-92A9-01F815946D84}">
      <dgm:prSet/>
      <dgm:spPr/>
    </dgm:pt>
    <dgm:pt modelId="{184FF60D-BC3D-44B1-A4D5-4C041AC617AC}">
      <dgm:prSet phldrT="[Text]"/>
      <dgm:spPr/>
      <dgm:t>
        <a:bodyPr/>
        <a:lstStyle/>
        <a:p>
          <a:r>
            <a:rPr lang="en-GB" dirty="0"/>
            <a:t>Create mind maps or concept trees</a:t>
          </a:r>
          <a:r>
            <a:rPr lang="en-GB"/>
            <a:t>: </a:t>
          </a:r>
          <a:endParaRPr lang="en-GB" dirty="0"/>
        </a:p>
      </dgm:t>
    </dgm:pt>
    <dgm:pt modelId="{ACFE063F-C796-4E3C-ACF7-D5102850F029}" type="parTrans" cxnId="{C3EDDF1A-3494-4508-A651-29605221A683}">
      <dgm:prSet/>
      <dgm:spPr/>
    </dgm:pt>
    <dgm:pt modelId="{E2A15C09-076D-4EA2-834A-7205F76C00D6}" type="sibTrans" cxnId="{C3EDDF1A-3494-4508-A651-29605221A683}">
      <dgm:prSet/>
      <dgm:spPr/>
    </dgm:pt>
    <dgm:pt modelId="{574477B5-7D15-4312-9D36-19332F8E3B5D}">
      <dgm:prSet/>
      <dgm:spPr/>
      <dgm:t>
        <a:bodyPr/>
        <a:lstStyle/>
        <a:p>
          <a:r>
            <a:rPr lang="en-GB" dirty="0"/>
            <a:t>Generate analogies and examples</a:t>
          </a:r>
        </a:p>
      </dgm:t>
    </dgm:pt>
    <dgm:pt modelId="{B842C790-3A4F-4115-B665-E1ED68E81EF9}" type="parTrans" cxnId="{D049E48C-F9C7-4464-A974-12EA3C5CBD5D}">
      <dgm:prSet/>
      <dgm:spPr/>
    </dgm:pt>
    <dgm:pt modelId="{8BBCA1F6-DF4A-452D-8B92-9A7FA34CAE19}" type="sibTrans" cxnId="{D049E48C-F9C7-4464-A974-12EA3C5CBD5D}">
      <dgm:prSet/>
      <dgm:spPr/>
    </dgm:pt>
    <dgm:pt modelId="{1A549E72-141B-45AB-A149-3CEB6CF52D6D}">
      <dgm:prSet/>
      <dgm:spPr/>
      <dgm:t>
        <a:bodyPr/>
        <a:lstStyle/>
        <a:p>
          <a:r>
            <a:rPr lang="en-GB"/>
            <a:t>And many many more</a:t>
          </a:r>
          <a:endParaRPr lang="en-GB" dirty="0"/>
        </a:p>
      </dgm:t>
    </dgm:pt>
    <dgm:pt modelId="{52891EF3-31CE-4DC5-8AA3-1C04A720A972}" type="parTrans" cxnId="{B224B832-A89B-4F77-924D-67E3167FCD10}">
      <dgm:prSet/>
      <dgm:spPr/>
    </dgm:pt>
    <dgm:pt modelId="{71A31FA3-6EBC-4D25-90C7-52A47DCE4C9B}" type="sibTrans" cxnId="{B224B832-A89B-4F77-924D-67E3167FCD10}">
      <dgm:prSet/>
      <dgm:spPr/>
    </dgm:pt>
    <dgm:pt modelId="{9190CA40-4E75-4D75-9A92-F0FEE3D8E721}" type="pres">
      <dgm:prSet presAssocID="{FED7D23D-F073-4FC5-939E-05B8FFCA505C}" presName="diagram" presStyleCnt="0">
        <dgm:presLayoutVars>
          <dgm:dir/>
          <dgm:resizeHandles val="exact"/>
        </dgm:presLayoutVars>
      </dgm:prSet>
      <dgm:spPr/>
    </dgm:pt>
    <dgm:pt modelId="{1C7E9670-3ED8-4C56-BEA6-60AAC18AB3B4}" type="pres">
      <dgm:prSet presAssocID="{F3A9A426-69E7-42E4-91D6-FD5D4EFF807E}" presName="node" presStyleLbl="node1" presStyleIdx="0" presStyleCnt="8">
        <dgm:presLayoutVars>
          <dgm:bulletEnabled val="1"/>
        </dgm:presLayoutVars>
      </dgm:prSet>
      <dgm:spPr/>
    </dgm:pt>
    <dgm:pt modelId="{DD76C670-C3FF-4E06-A1A9-9DCA981A4028}" type="pres">
      <dgm:prSet presAssocID="{747F264E-6463-4308-A682-0DDDC2752C84}" presName="sibTrans" presStyleCnt="0"/>
      <dgm:spPr/>
    </dgm:pt>
    <dgm:pt modelId="{44D5F428-BC00-44F7-BA41-B036F531999A}" type="pres">
      <dgm:prSet presAssocID="{655ACF0F-8875-420F-BFD2-85E626A51884}" presName="node" presStyleLbl="node1" presStyleIdx="1" presStyleCnt="8">
        <dgm:presLayoutVars>
          <dgm:bulletEnabled val="1"/>
        </dgm:presLayoutVars>
      </dgm:prSet>
      <dgm:spPr/>
    </dgm:pt>
    <dgm:pt modelId="{35EA249E-A96E-4F03-A4A6-0FFCFFEA24DA}" type="pres">
      <dgm:prSet presAssocID="{F5D48CE4-CD10-4EE3-985D-F6481B945F8D}" presName="sibTrans" presStyleCnt="0"/>
      <dgm:spPr/>
    </dgm:pt>
    <dgm:pt modelId="{3641C0F0-EFD3-4C57-8BEB-145481190339}" type="pres">
      <dgm:prSet presAssocID="{D42FD55D-6D62-4DC5-B706-DA5E70937B6C}" presName="node" presStyleLbl="node1" presStyleIdx="2" presStyleCnt="8">
        <dgm:presLayoutVars>
          <dgm:bulletEnabled val="1"/>
        </dgm:presLayoutVars>
      </dgm:prSet>
      <dgm:spPr/>
    </dgm:pt>
    <dgm:pt modelId="{DF7A0A92-F952-4312-8496-BF59E63466FF}" type="pres">
      <dgm:prSet presAssocID="{4733366D-9E55-4617-A8CF-F05A888C962F}" presName="sibTrans" presStyleCnt="0"/>
      <dgm:spPr/>
    </dgm:pt>
    <dgm:pt modelId="{EC4378B3-361A-478C-8A64-CA4E020A988B}" type="pres">
      <dgm:prSet presAssocID="{7EBAA198-F3F7-46B3-8929-5061AFF3F0DA}" presName="node" presStyleLbl="node1" presStyleIdx="3" presStyleCnt="8">
        <dgm:presLayoutVars>
          <dgm:bulletEnabled val="1"/>
        </dgm:presLayoutVars>
      </dgm:prSet>
      <dgm:spPr/>
    </dgm:pt>
    <dgm:pt modelId="{50523364-4088-4AC1-88DF-4D9D889E3063}" type="pres">
      <dgm:prSet presAssocID="{35E90D01-7757-4644-A5AE-916F09B98A1A}" presName="sibTrans" presStyleCnt="0"/>
      <dgm:spPr/>
    </dgm:pt>
    <dgm:pt modelId="{747D0CCD-88FA-478E-BD49-C3CEE3FC1DCB}" type="pres">
      <dgm:prSet presAssocID="{221A0FE4-DB6E-49DF-ABC9-B00C5ECCA4D6}" presName="node" presStyleLbl="node1" presStyleIdx="4" presStyleCnt="8">
        <dgm:presLayoutVars>
          <dgm:bulletEnabled val="1"/>
        </dgm:presLayoutVars>
      </dgm:prSet>
      <dgm:spPr/>
    </dgm:pt>
    <dgm:pt modelId="{69DC0442-B5A2-44E1-9E1D-C98B01E7F6F2}" type="pres">
      <dgm:prSet presAssocID="{89828D0E-EBFB-48DF-B426-2DB3D6DFF783}" presName="sibTrans" presStyleCnt="0"/>
      <dgm:spPr/>
    </dgm:pt>
    <dgm:pt modelId="{0CE176E0-DE8E-4422-9213-2AE0C84075D9}" type="pres">
      <dgm:prSet presAssocID="{184FF60D-BC3D-44B1-A4D5-4C041AC617AC}" presName="node" presStyleLbl="node1" presStyleIdx="5" presStyleCnt="8">
        <dgm:presLayoutVars>
          <dgm:bulletEnabled val="1"/>
        </dgm:presLayoutVars>
      </dgm:prSet>
      <dgm:spPr/>
    </dgm:pt>
    <dgm:pt modelId="{B50F4B00-B4CA-4642-9581-F3B6C9DE0365}" type="pres">
      <dgm:prSet presAssocID="{E2A15C09-076D-4EA2-834A-7205F76C00D6}" presName="sibTrans" presStyleCnt="0"/>
      <dgm:spPr/>
    </dgm:pt>
    <dgm:pt modelId="{04CF4040-FF69-439D-B4D2-2332B6090746}" type="pres">
      <dgm:prSet presAssocID="{574477B5-7D15-4312-9D36-19332F8E3B5D}" presName="node" presStyleLbl="node1" presStyleIdx="6" presStyleCnt="8">
        <dgm:presLayoutVars>
          <dgm:bulletEnabled val="1"/>
        </dgm:presLayoutVars>
      </dgm:prSet>
      <dgm:spPr/>
    </dgm:pt>
    <dgm:pt modelId="{8668A213-8138-477A-97B8-4161E728B5A0}" type="pres">
      <dgm:prSet presAssocID="{8BBCA1F6-DF4A-452D-8B92-9A7FA34CAE19}" presName="sibTrans" presStyleCnt="0"/>
      <dgm:spPr/>
    </dgm:pt>
    <dgm:pt modelId="{C42A27DE-F18A-41E7-8F70-D8FE1AE5DCC0}" type="pres">
      <dgm:prSet presAssocID="{1A549E72-141B-45AB-A149-3CEB6CF52D6D}" presName="node" presStyleLbl="node1" presStyleIdx="7" presStyleCnt="8">
        <dgm:presLayoutVars>
          <dgm:bulletEnabled val="1"/>
        </dgm:presLayoutVars>
      </dgm:prSet>
      <dgm:spPr/>
    </dgm:pt>
  </dgm:ptLst>
  <dgm:cxnLst>
    <dgm:cxn modelId="{C3EDDF1A-3494-4508-A651-29605221A683}" srcId="{FED7D23D-F073-4FC5-939E-05B8FFCA505C}" destId="{184FF60D-BC3D-44B1-A4D5-4C041AC617AC}" srcOrd="5" destOrd="0" parTransId="{ACFE063F-C796-4E3C-ACF7-D5102850F029}" sibTransId="{E2A15C09-076D-4EA2-834A-7205F76C00D6}"/>
    <dgm:cxn modelId="{0FEEDB1C-A21F-477C-92A9-01F815946D84}" srcId="{FED7D23D-F073-4FC5-939E-05B8FFCA505C}" destId="{221A0FE4-DB6E-49DF-ABC9-B00C5ECCA4D6}" srcOrd="4" destOrd="0" parTransId="{7FF862D8-AB3E-42FF-8883-C871253319D5}" sibTransId="{89828D0E-EBFB-48DF-B426-2DB3D6DFF783}"/>
    <dgm:cxn modelId="{11722B29-8EFC-4476-83F4-F6C4EAC7C113}" type="presOf" srcId="{F3A9A426-69E7-42E4-91D6-FD5D4EFF807E}" destId="{1C7E9670-3ED8-4C56-BEA6-60AAC18AB3B4}" srcOrd="0" destOrd="0" presId="urn:microsoft.com/office/officeart/2005/8/layout/default"/>
    <dgm:cxn modelId="{B224B832-A89B-4F77-924D-67E3167FCD10}" srcId="{FED7D23D-F073-4FC5-939E-05B8FFCA505C}" destId="{1A549E72-141B-45AB-A149-3CEB6CF52D6D}" srcOrd="7" destOrd="0" parTransId="{52891EF3-31CE-4DC5-8AA3-1C04A720A972}" sibTransId="{71A31FA3-6EBC-4D25-90C7-52A47DCE4C9B}"/>
    <dgm:cxn modelId="{67804D3B-D0DC-4895-9B7E-4BB4FC6F8E17}" type="presOf" srcId="{1A549E72-141B-45AB-A149-3CEB6CF52D6D}" destId="{C42A27DE-F18A-41E7-8F70-D8FE1AE5DCC0}" srcOrd="0" destOrd="0" presId="urn:microsoft.com/office/officeart/2005/8/layout/default"/>
    <dgm:cxn modelId="{3F206C70-4F5E-44B9-877F-D4CDE562CB7C}" type="presOf" srcId="{574477B5-7D15-4312-9D36-19332F8E3B5D}" destId="{04CF4040-FF69-439D-B4D2-2332B6090746}" srcOrd="0" destOrd="0" presId="urn:microsoft.com/office/officeart/2005/8/layout/default"/>
    <dgm:cxn modelId="{60AEBA50-D469-46F0-B3EC-A00E42F409A5}" type="presOf" srcId="{655ACF0F-8875-420F-BFD2-85E626A51884}" destId="{44D5F428-BC00-44F7-BA41-B036F531999A}" srcOrd="0" destOrd="0" presId="urn:microsoft.com/office/officeart/2005/8/layout/default"/>
    <dgm:cxn modelId="{8BC7D68C-7544-444A-8882-170E9764DA53}" type="presOf" srcId="{184FF60D-BC3D-44B1-A4D5-4C041AC617AC}" destId="{0CE176E0-DE8E-4422-9213-2AE0C84075D9}" srcOrd="0" destOrd="0" presId="urn:microsoft.com/office/officeart/2005/8/layout/default"/>
    <dgm:cxn modelId="{D049E48C-F9C7-4464-A974-12EA3C5CBD5D}" srcId="{FED7D23D-F073-4FC5-939E-05B8FFCA505C}" destId="{574477B5-7D15-4312-9D36-19332F8E3B5D}" srcOrd="6" destOrd="0" parTransId="{B842C790-3A4F-4115-B665-E1ED68E81EF9}" sibTransId="{8BBCA1F6-DF4A-452D-8B92-9A7FA34CAE19}"/>
    <dgm:cxn modelId="{384ACAA8-5DBB-4BF5-8D07-6451EEB3FD79}" srcId="{FED7D23D-F073-4FC5-939E-05B8FFCA505C}" destId="{655ACF0F-8875-420F-BFD2-85E626A51884}" srcOrd="1" destOrd="0" parTransId="{62D8F35A-10B0-401B-87E0-38805C3412C3}" sibTransId="{F5D48CE4-CD10-4EE3-985D-F6481B945F8D}"/>
    <dgm:cxn modelId="{ADD455AD-B61B-4BBF-ACF4-73F054756701}" srcId="{FED7D23D-F073-4FC5-939E-05B8FFCA505C}" destId="{D42FD55D-6D62-4DC5-B706-DA5E70937B6C}" srcOrd="2" destOrd="0" parTransId="{A5F23C19-D25F-4F45-AB89-3E48DA61EBFF}" sibTransId="{4733366D-9E55-4617-A8CF-F05A888C962F}"/>
    <dgm:cxn modelId="{F354C4AF-ED7D-4B7F-877F-339006BEA16C}" srcId="{FED7D23D-F073-4FC5-939E-05B8FFCA505C}" destId="{F3A9A426-69E7-42E4-91D6-FD5D4EFF807E}" srcOrd="0" destOrd="0" parTransId="{C84215F2-36FF-4124-B3F3-A4D87BF25958}" sibTransId="{747F264E-6463-4308-A682-0DDDC2752C84}"/>
    <dgm:cxn modelId="{18FAC5B0-1AF5-4551-8384-9E0A21D3DA42}" type="presOf" srcId="{D42FD55D-6D62-4DC5-B706-DA5E70937B6C}" destId="{3641C0F0-EFD3-4C57-8BEB-145481190339}" srcOrd="0" destOrd="0" presId="urn:microsoft.com/office/officeart/2005/8/layout/default"/>
    <dgm:cxn modelId="{4CB05FC6-F574-4A99-BD70-06008F2A7CAF}" srcId="{FED7D23D-F073-4FC5-939E-05B8FFCA505C}" destId="{7EBAA198-F3F7-46B3-8929-5061AFF3F0DA}" srcOrd="3" destOrd="0" parTransId="{67D2D1F6-22E7-4F02-A09C-DBD0690345DF}" sibTransId="{35E90D01-7757-4644-A5AE-916F09B98A1A}"/>
    <dgm:cxn modelId="{4F299AC9-F0D2-4682-8C01-47496C3FED2D}" type="presOf" srcId="{221A0FE4-DB6E-49DF-ABC9-B00C5ECCA4D6}" destId="{747D0CCD-88FA-478E-BD49-C3CEE3FC1DCB}" srcOrd="0" destOrd="0" presId="urn:microsoft.com/office/officeart/2005/8/layout/default"/>
    <dgm:cxn modelId="{8DC0C3E8-9E46-48B5-97E9-03000D720C63}" type="presOf" srcId="{7EBAA198-F3F7-46B3-8929-5061AFF3F0DA}" destId="{EC4378B3-361A-478C-8A64-CA4E020A988B}" srcOrd="0" destOrd="0" presId="urn:microsoft.com/office/officeart/2005/8/layout/default"/>
    <dgm:cxn modelId="{130902EF-EE00-4FF1-B3E9-52A7668C2716}" type="presOf" srcId="{FED7D23D-F073-4FC5-939E-05B8FFCA505C}" destId="{9190CA40-4E75-4D75-9A92-F0FEE3D8E721}" srcOrd="0" destOrd="0" presId="urn:microsoft.com/office/officeart/2005/8/layout/default"/>
    <dgm:cxn modelId="{545D0380-7197-4FDE-AC2F-BE6D63BD99FE}" type="presParOf" srcId="{9190CA40-4E75-4D75-9A92-F0FEE3D8E721}" destId="{1C7E9670-3ED8-4C56-BEA6-60AAC18AB3B4}" srcOrd="0" destOrd="0" presId="urn:microsoft.com/office/officeart/2005/8/layout/default"/>
    <dgm:cxn modelId="{C121665B-1742-45B4-A5DD-99A0642730E8}" type="presParOf" srcId="{9190CA40-4E75-4D75-9A92-F0FEE3D8E721}" destId="{DD76C670-C3FF-4E06-A1A9-9DCA981A4028}" srcOrd="1" destOrd="0" presId="urn:microsoft.com/office/officeart/2005/8/layout/default"/>
    <dgm:cxn modelId="{08ECFCD7-4BCB-4FA7-8C71-9A83597422BC}" type="presParOf" srcId="{9190CA40-4E75-4D75-9A92-F0FEE3D8E721}" destId="{44D5F428-BC00-44F7-BA41-B036F531999A}" srcOrd="2" destOrd="0" presId="urn:microsoft.com/office/officeart/2005/8/layout/default"/>
    <dgm:cxn modelId="{5076D778-91F0-44CC-88E2-9B03FE8E4C61}" type="presParOf" srcId="{9190CA40-4E75-4D75-9A92-F0FEE3D8E721}" destId="{35EA249E-A96E-4F03-A4A6-0FFCFFEA24DA}" srcOrd="3" destOrd="0" presId="urn:microsoft.com/office/officeart/2005/8/layout/default"/>
    <dgm:cxn modelId="{F4200650-32A5-4C29-895A-FF212141AFCE}" type="presParOf" srcId="{9190CA40-4E75-4D75-9A92-F0FEE3D8E721}" destId="{3641C0F0-EFD3-4C57-8BEB-145481190339}" srcOrd="4" destOrd="0" presId="urn:microsoft.com/office/officeart/2005/8/layout/default"/>
    <dgm:cxn modelId="{BCBD2D2F-F555-42DB-80E6-61D9F72D5B8E}" type="presParOf" srcId="{9190CA40-4E75-4D75-9A92-F0FEE3D8E721}" destId="{DF7A0A92-F952-4312-8496-BF59E63466FF}" srcOrd="5" destOrd="0" presId="urn:microsoft.com/office/officeart/2005/8/layout/default"/>
    <dgm:cxn modelId="{CFAF7D87-FAC2-4539-8CE9-51BC3CF47C93}" type="presParOf" srcId="{9190CA40-4E75-4D75-9A92-F0FEE3D8E721}" destId="{EC4378B3-361A-478C-8A64-CA4E020A988B}" srcOrd="6" destOrd="0" presId="urn:microsoft.com/office/officeart/2005/8/layout/default"/>
    <dgm:cxn modelId="{B7A2E423-F1B2-4600-A82D-0647B51586FD}" type="presParOf" srcId="{9190CA40-4E75-4D75-9A92-F0FEE3D8E721}" destId="{50523364-4088-4AC1-88DF-4D9D889E3063}" srcOrd="7" destOrd="0" presId="urn:microsoft.com/office/officeart/2005/8/layout/default"/>
    <dgm:cxn modelId="{D3661150-2FE1-4088-814B-BEEE7D752253}" type="presParOf" srcId="{9190CA40-4E75-4D75-9A92-F0FEE3D8E721}" destId="{747D0CCD-88FA-478E-BD49-C3CEE3FC1DCB}" srcOrd="8" destOrd="0" presId="urn:microsoft.com/office/officeart/2005/8/layout/default"/>
    <dgm:cxn modelId="{B42522C6-E47D-4FA1-9241-84501669F000}" type="presParOf" srcId="{9190CA40-4E75-4D75-9A92-F0FEE3D8E721}" destId="{69DC0442-B5A2-44E1-9E1D-C98B01E7F6F2}" srcOrd="9" destOrd="0" presId="urn:microsoft.com/office/officeart/2005/8/layout/default"/>
    <dgm:cxn modelId="{5E0FC775-D96E-4D45-9CA3-278BA337E8A2}" type="presParOf" srcId="{9190CA40-4E75-4D75-9A92-F0FEE3D8E721}" destId="{0CE176E0-DE8E-4422-9213-2AE0C84075D9}" srcOrd="10" destOrd="0" presId="urn:microsoft.com/office/officeart/2005/8/layout/default"/>
    <dgm:cxn modelId="{2D4B1D9E-40C2-4268-BE68-98A15C26AC87}" type="presParOf" srcId="{9190CA40-4E75-4D75-9A92-F0FEE3D8E721}" destId="{B50F4B00-B4CA-4642-9581-F3B6C9DE0365}" srcOrd="11" destOrd="0" presId="urn:microsoft.com/office/officeart/2005/8/layout/default"/>
    <dgm:cxn modelId="{AD25C6AD-8A43-451B-A897-3B22A30C6045}" type="presParOf" srcId="{9190CA40-4E75-4D75-9A92-F0FEE3D8E721}" destId="{04CF4040-FF69-439D-B4D2-2332B6090746}" srcOrd="12" destOrd="0" presId="urn:microsoft.com/office/officeart/2005/8/layout/default"/>
    <dgm:cxn modelId="{34937162-A32F-4181-8BCB-A064B78899F3}" type="presParOf" srcId="{9190CA40-4E75-4D75-9A92-F0FEE3D8E721}" destId="{8668A213-8138-477A-97B8-4161E728B5A0}" srcOrd="13" destOrd="0" presId="urn:microsoft.com/office/officeart/2005/8/layout/default"/>
    <dgm:cxn modelId="{F7E4E592-5091-43FE-8BD5-04716677F71B}" type="presParOf" srcId="{9190CA40-4E75-4D75-9A92-F0FEE3D8E721}" destId="{C42A27DE-F18A-41E7-8F70-D8FE1AE5DCC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51EE5B-F63B-4711-802A-ADD8154B98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89E6E7A-8E6D-4C3F-8E82-875976097275}">
      <dgm:prSet phldrT="[Text]"/>
      <dgm:spPr/>
      <dgm:t>
        <a:bodyPr/>
        <a:lstStyle/>
        <a:p>
          <a:r>
            <a:rPr lang="en-GB" dirty="0"/>
            <a:t>AI in psychological research &amp; data analysis</a:t>
          </a:r>
        </a:p>
      </dgm:t>
    </dgm:pt>
    <dgm:pt modelId="{BE19BCDE-5B36-4BDA-A0FA-62F98BD49689}" type="parTrans" cxnId="{FD5BA400-04A8-405E-AB48-DA73F01D4F16}">
      <dgm:prSet/>
      <dgm:spPr/>
      <dgm:t>
        <a:bodyPr/>
        <a:lstStyle/>
        <a:p>
          <a:endParaRPr lang="en-GB"/>
        </a:p>
      </dgm:t>
    </dgm:pt>
    <dgm:pt modelId="{29829891-4E90-4010-9910-0C446128AF12}" type="sibTrans" cxnId="{FD5BA400-04A8-405E-AB48-DA73F01D4F16}">
      <dgm:prSet/>
      <dgm:spPr/>
      <dgm:t>
        <a:bodyPr/>
        <a:lstStyle/>
        <a:p>
          <a:endParaRPr lang="en-GB"/>
        </a:p>
      </dgm:t>
    </dgm:pt>
    <dgm:pt modelId="{CADF001F-FBD3-468D-979C-8C196A1F188B}">
      <dgm:prSet phldrT="[Text]"/>
      <dgm:spPr/>
      <dgm:t>
        <a:bodyPr/>
        <a:lstStyle/>
        <a:p>
          <a:r>
            <a:rPr lang="en-GB" dirty="0"/>
            <a:t>AI for personalised psychological assessment &amp; </a:t>
          </a:r>
          <a:r>
            <a:rPr lang="en-GB"/>
            <a:t>treatment planning</a:t>
          </a:r>
          <a:endParaRPr lang="en-GB" dirty="0"/>
        </a:p>
      </dgm:t>
    </dgm:pt>
    <dgm:pt modelId="{56800E58-AF88-4003-A7FD-2B5EF1828809}" type="parTrans" cxnId="{BE55E24C-4BD3-4CC9-8FCD-D5EBD359CA92}">
      <dgm:prSet/>
      <dgm:spPr/>
      <dgm:t>
        <a:bodyPr/>
        <a:lstStyle/>
        <a:p>
          <a:endParaRPr lang="en-GB"/>
        </a:p>
      </dgm:t>
    </dgm:pt>
    <dgm:pt modelId="{058CD523-2C87-4634-982B-D05BC66DB5E9}" type="sibTrans" cxnId="{BE55E24C-4BD3-4CC9-8FCD-D5EBD359CA92}">
      <dgm:prSet/>
      <dgm:spPr/>
      <dgm:t>
        <a:bodyPr/>
        <a:lstStyle/>
        <a:p>
          <a:endParaRPr lang="en-GB"/>
        </a:p>
      </dgm:t>
    </dgm:pt>
    <dgm:pt modelId="{C3877D21-A4CE-4F87-9953-B06B7B146102}">
      <dgm:prSet phldrT="[Text]"/>
      <dgm:spPr/>
      <dgm:t>
        <a:bodyPr/>
        <a:lstStyle/>
        <a:p>
          <a:r>
            <a:rPr lang="en-GB" dirty="0"/>
            <a:t>AI in training, supervision, and </a:t>
          </a:r>
          <a:r>
            <a:rPr lang="en-GB"/>
            <a:t>professional development</a:t>
          </a:r>
          <a:endParaRPr lang="en-GB" dirty="0"/>
        </a:p>
      </dgm:t>
    </dgm:pt>
    <dgm:pt modelId="{D0B5910E-A720-48A4-96D6-0F74BEB12DE8}" type="parTrans" cxnId="{7CFC8BAA-DA2D-436E-A0C6-EFB99020AE58}">
      <dgm:prSet/>
      <dgm:spPr/>
      <dgm:t>
        <a:bodyPr/>
        <a:lstStyle/>
        <a:p>
          <a:endParaRPr lang="en-GB"/>
        </a:p>
      </dgm:t>
    </dgm:pt>
    <dgm:pt modelId="{665C0421-8AA9-4ABA-9F27-9A4DBDA2958D}" type="sibTrans" cxnId="{7CFC8BAA-DA2D-436E-A0C6-EFB99020AE58}">
      <dgm:prSet/>
      <dgm:spPr/>
      <dgm:t>
        <a:bodyPr/>
        <a:lstStyle/>
        <a:p>
          <a:endParaRPr lang="en-GB"/>
        </a:p>
      </dgm:t>
    </dgm:pt>
    <dgm:pt modelId="{F70E2AAB-4CFB-4AC7-AA27-784681B1637F}">
      <dgm:prSet phldrT="[Text]"/>
      <dgm:spPr/>
      <dgm:t>
        <a:bodyPr/>
        <a:lstStyle/>
        <a:p>
          <a:r>
            <a:rPr lang="en-GB" dirty="0"/>
            <a:t>Chatbots in mental </a:t>
          </a:r>
          <a:r>
            <a:rPr lang="en-GB"/>
            <a:t>health interventions</a:t>
          </a:r>
          <a:endParaRPr lang="en-GB" dirty="0"/>
        </a:p>
      </dgm:t>
    </dgm:pt>
    <dgm:pt modelId="{6D21090E-9ABD-45A1-B5BD-E37625E43D9B}" type="parTrans" cxnId="{79860D71-5E37-4893-94B9-66A4011471A6}">
      <dgm:prSet/>
      <dgm:spPr/>
      <dgm:t>
        <a:bodyPr/>
        <a:lstStyle/>
        <a:p>
          <a:endParaRPr lang="en-GB"/>
        </a:p>
      </dgm:t>
    </dgm:pt>
    <dgm:pt modelId="{51F01147-699A-4EB1-9DE1-97D3C8FB8E1F}" type="sibTrans" cxnId="{79860D71-5E37-4893-94B9-66A4011471A6}">
      <dgm:prSet/>
      <dgm:spPr/>
      <dgm:t>
        <a:bodyPr/>
        <a:lstStyle/>
        <a:p>
          <a:endParaRPr lang="en-GB"/>
        </a:p>
      </dgm:t>
    </dgm:pt>
    <dgm:pt modelId="{42A78C96-4492-4608-9DFD-D6AE98632ACC}" type="pres">
      <dgm:prSet presAssocID="{5551EE5B-F63B-4711-802A-ADD8154B9861}" presName="diagram" presStyleCnt="0">
        <dgm:presLayoutVars>
          <dgm:dir/>
          <dgm:resizeHandles val="exact"/>
        </dgm:presLayoutVars>
      </dgm:prSet>
      <dgm:spPr/>
    </dgm:pt>
    <dgm:pt modelId="{B41B14C6-A32B-414D-BCFB-E15C50AF4623}" type="pres">
      <dgm:prSet presAssocID="{389E6E7A-8E6D-4C3F-8E82-875976097275}" presName="node" presStyleLbl="node1" presStyleIdx="0" presStyleCnt="4">
        <dgm:presLayoutVars>
          <dgm:bulletEnabled val="1"/>
        </dgm:presLayoutVars>
      </dgm:prSet>
      <dgm:spPr/>
    </dgm:pt>
    <dgm:pt modelId="{8207680D-9939-402A-9FAC-93D7B5CB2F11}" type="pres">
      <dgm:prSet presAssocID="{29829891-4E90-4010-9910-0C446128AF12}" presName="sibTrans" presStyleCnt="0"/>
      <dgm:spPr/>
    </dgm:pt>
    <dgm:pt modelId="{F2257CCF-D62A-4528-A160-63116D584332}" type="pres">
      <dgm:prSet presAssocID="{CADF001F-FBD3-468D-979C-8C196A1F188B}" presName="node" presStyleLbl="node1" presStyleIdx="1" presStyleCnt="4">
        <dgm:presLayoutVars>
          <dgm:bulletEnabled val="1"/>
        </dgm:presLayoutVars>
      </dgm:prSet>
      <dgm:spPr/>
    </dgm:pt>
    <dgm:pt modelId="{D48DD4E6-FA38-476B-9F67-F0DB4EDDCB64}" type="pres">
      <dgm:prSet presAssocID="{058CD523-2C87-4634-982B-D05BC66DB5E9}" presName="sibTrans" presStyleCnt="0"/>
      <dgm:spPr/>
    </dgm:pt>
    <dgm:pt modelId="{C534DF86-7BBF-4AA6-B9AC-22F82242646E}" type="pres">
      <dgm:prSet presAssocID="{C3877D21-A4CE-4F87-9953-B06B7B146102}" presName="node" presStyleLbl="node1" presStyleIdx="2" presStyleCnt="4">
        <dgm:presLayoutVars>
          <dgm:bulletEnabled val="1"/>
        </dgm:presLayoutVars>
      </dgm:prSet>
      <dgm:spPr/>
    </dgm:pt>
    <dgm:pt modelId="{5AA9D5E5-74A1-48DD-8898-3B2EE8719E8F}" type="pres">
      <dgm:prSet presAssocID="{665C0421-8AA9-4ABA-9F27-9A4DBDA2958D}" presName="sibTrans" presStyleCnt="0"/>
      <dgm:spPr/>
    </dgm:pt>
    <dgm:pt modelId="{D86115C5-0115-4C1D-B65B-38A096FBEF74}" type="pres">
      <dgm:prSet presAssocID="{F70E2AAB-4CFB-4AC7-AA27-784681B1637F}" presName="node" presStyleLbl="node1" presStyleIdx="3" presStyleCnt="4">
        <dgm:presLayoutVars>
          <dgm:bulletEnabled val="1"/>
        </dgm:presLayoutVars>
      </dgm:prSet>
      <dgm:spPr/>
    </dgm:pt>
  </dgm:ptLst>
  <dgm:cxnLst>
    <dgm:cxn modelId="{FD5BA400-04A8-405E-AB48-DA73F01D4F16}" srcId="{5551EE5B-F63B-4711-802A-ADD8154B9861}" destId="{389E6E7A-8E6D-4C3F-8E82-875976097275}" srcOrd="0" destOrd="0" parTransId="{BE19BCDE-5B36-4BDA-A0FA-62F98BD49689}" sibTransId="{29829891-4E90-4010-9910-0C446128AF12}"/>
    <dgm:cxn modelId="{3013D51A-01AC-4A0F-A434-4689158123DF}" type="presOf" srcId="{5551EE5B-F63B-4711-802A-ADD8154B9861}" destId="{42A78C96-4492-4608-9DFD-D6AE98632ACC}" srcOrd="0" destOrd="0" presId="urn:microsoft.com/office/officeart/2005/8/layout/default"/>
    <dgm:cxn modelId="{13E9135B-10B3-4D01-911C-1E6A3697F3B9}" type="presOf" srcId="{389E6E7A-8E6D-4C3F-8E82-875976097275}" destId="{B41B14C6-A32B-414D-BCFB-E15C50AF4623}" srcOrd="0" destOrd="0" presId="urn:microsoft.com/office/officeart/2005/8/layout/default"/>
    <dgm:cxn modelId="{BE55E24C-4BD3-4CC9-8FCD-D5EBD359CA92}" srcId="{5551EE5B-F63B-4711-802A-ADD8154B9861}" destId="{CADF001F-FBD3-468D-979C-8C196A1F188B}" srcOrd="1" destOrd="0" parTransId="{56800E58-AF88-4003-A7FD-2B5EF1828809}" sibTransId="{058CD523-2C87-4634-982B-D05BC66DB5E9}"/>
    <dgm:cxn modelId="{79860D71-5E37-4893-94B9-66A4011471A6}" srcId="{5551EE5B-F63B-4711-802A-ADD8154B9861}" destId="{F70E2AAB-4CFB-4AC7-AA27-784681B1637F}" srcOrd="3" destOrd="0" parTransId="{6D21090E-9ABD-45A1-B5BD-E37625E43D9B}" sibTransId="{51F01147-699A-4EB1-9DE1-97D3C8FB8E1F}"/>
    <dgm:cxn modelId="{803665A4-8DE1-45B3-B885-16F7ABAC5663}" type="presOf" srcId="{F70E2AAB-4CFB-4AC7-AA27-784681B1637F}" destId="{D86115C5-0115-4C1D-B65B-38A096FBEF74}" srcOrd="0" destOrd="0" presId="urn:microsoft.com/office/officeart/2005/8/layout/default"/>
    <dgm:cxn modelId="{7CFC8BAA-DA2D-436E-A0C6-EFB99020AE58}" srcId="{5551EE5B-F63B-4711-802A-ADD8154B9861}" destId="{C3877D21-A4CE-4F87-9953-B06B7B146102}" srcOrd="2" destOrd="0" parTransId="{D0B5910E-A720-48A4-96D6-0F74BEB12DE8}" sibTransId="{665C0421-8AA9-4ABA-9F27-9A4DBDA2958D}"/>
    <dgm:cxn modelId="{D93797AF-7384-498B-810D-9FC023EF6A99}" type="presOf" srcId="{C3877D21-A4CE-4F87-9953-B06B7B146102}" destId="{C534DF86-7BBF-4AA6-B9AC-22F82242646E}" srcOrd="0" destOrd="0" presId="urn:microsoft.com/office/officeart/2005/8/layout/default"/>
    <dgm:cxn modelId="{9B9266D8-37BF-4764-A133-726DEECB59BD}" type="presOf" srcId="{CADF001F-FBD3-468D-979C-8C196A1F188B}" destId="{F2257CCF-D62A-4528-A160-63116D584332}" srcOrd="0" destOrd="0" presId="urn:microsoft.com/office/officeart/2005/8/layout/default"/>
    <dgm:cxn modelId="{35D97D16-23A8-4020-A05E-82F0AC5B785A}" type="presParOf" srcId="{42A78C96-4492-4608-9DFD-D6AE98632ACC}" destId="{B41B14C6-A32B-414D-BCFB-E15C50AF4623}" srcOrd="0" destOrd="0" presId="urn:microsoft.com/office/officeart/2005/8/layout/default"/>
    <dgm:cxn modelId="{44729470-33DB-40BC-A8CA-F72D30C628EB}" type="presParOf" srcId="{42A78C96-4492-4608-9DFD-D6AE98632ACC}" destId="{8207680D-9939-402A-9FAC-93D7B5CB2F11}" srcOrd="1" destOrd="0" presId="urn:microsoft.com/office/officeart/2005/8/layout/default"/>
    <dgm:cxn modelId="{63D1DC64-ED3C-46A0-BEB0-E8777113807C}" type="presParOf" srcId="{42A78C96-4492-4608-9DFD-D6AE98632ACC}" destId="{F2257CCF-D62A-4528-A160-63116D584332}" srcOrd="2" destOrd="0" presId="urn:microsoft.com/office/officeart/2005/8/layout/default"/>
    <dgm:cxn modelId="{3B2D17FA-16F8-40DE-828D-AA1062ABDE6F}" type="presParOf" srcId="{42A78C96-4492-4608-9DFD-D6AE98632ACC}" destId="{D48DD4E6-FA38-476B-9F67-F0DB4EDDCB64}" srcOrd="3" destOrd="0" presId="urn:microsoft.com/office/officeart/2005/8/layout/default"/>
    <dgm:cxn modelId="{7D9184B3-8DF0-40A6-BF1E-2E22B6AED0BE}" type="presParOf" srcId="{42A78C96-4492-4608-9DFD-D6AE98632ACC}" destId="{C534DF86-7BBF-4AA6-B9AC-22F82242646E}" srcOrd="4" destOrd="0" presId="urn:microsoft.com/office/officeart/2005/8/layout/default"/>
    <dgm:cxn modelId="{89799B96-5DE6-4575-9096-5EF0075BCF6D}" type="presParOf" srcId="{42A78C96-4492-4608-9DFD-D6AE98632ACC}" destId="{5AA9D5E5-74A1-48DD-8898-3B2EE8719E8F}" srcOrd="5" destOrd="0" presId="urn:microsoft.com/office/officeart/2005/8/layout/default"/>
    <dgm:cxn modelId="{A953AFC4-F345-43B9-9ED9-B005927A2FCB}" type="presParOf" srcId="{42A78C96-4492-4608-9DFD-D6AE98632ACC}" destId="{D86115C5-0115-4C1D-B65B-38A096FBEF7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D5481-2466-4A7C-8E69-CC0E2617DA9A}">
      <dsp:nvSpPr>
        <dsp:cNvPr id="0" name=""/>
        <dsp:cNvSpPr/>
      </dsp:nvSpPr>
      <dsp:spPr>
        <a:xfrm>
          <a:off x="0" y="460704"/>
          <a:ext cx="3305444" cy="19832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Understand how AI works. </a:t>
          </a:r>
        </a:p>
      </dsp:txBody>
      <dsp:txXfrm>
        <a:off x="0" y="460704"/>
        <a:ext cx="3305444" cy="1983266"/>
      </dsp:txXfrm>
    </dsp:sp>
    <dsp:sp modelId="{0D1E038B-DF86-48F4-8A48-4FA381B164CE}">
      <dsp:nvSpPr>
        <dsp:cNvPr id="0" name=""/>
        <dsp:cNvSpPr/>
      </dsp:nvSpPr>
      <dsp:spPr>
        <a:xfrm>
          <a:off x="3635989" y="460704"/>
          <a:ext cx="3305444" cy="19832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Understand what the opportunities and limitations are. </a:t>
          </a:r>
        </a:p>
      </dsp:txBody>
      <dsp:txXfrm>
        <a:off x="3635989" y="460704"/>
        <a:ext cx="3305444" cy="1983266"/>
      </dsp:txXfrm>
    </dsp:sp>
    <dsp:sp modelId="{189117CB-2BBE-445B-AC94-32FB2EE6FAB7}">
      <dsp:nvSpPr>
        <dsp:cNvPr id="0" name=""/>
        <dsp:cNvSpPr/>
      </dsp:nvSpPr>
      <dsp:spPr>
        <a:xfrm>
          <a:off x="7271978" y="460704"/>
          <a:ext cx="3305444" cy="19832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Understand what the ethical implications are. </a:t>
          </a:r>
        </a:p>
      </dsp:txBody>
      <dsp:txXfrm>
        <a:off x="7271978" y="460704"/>
        <a:ext cx="3305444" cy="19832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4D7B5-BD0D-4B53-B499-0BA82BCFF5BD}">
      <dsp:nvSpPr>
        <dsp:cNvPr id="0" name=""/>
        <dsp:cNvSpPr/>
      </dsp:nvSpPr>
      <dsp:spPr>
        <a:xfrm>
          <a:off x="1118393"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ChatGPT</a:t>
          </a:r>
        </a:p>
      </dsp:txBody>
      <dsp:txXfrm>
        <a:off x="1118393" y="892"/>
        <a:ext cx="2096988" cy="1258192"/>
      </dsp:txXfrm>
    </dsp:sp>
    <dsp:sp modelId="{9467668E-2E0D-4CF8-8423-5B8BE81B0F28}">
      <dsp:nvSpPr>
        <dsp:cNvPr id="0" name=""/>
        <dsp:cNvSpPr/>
      </dsp:nvSpPr>
      <dsp:spPr>
        <a:xfrm>
          <a:off x="3425080"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Claude.ai</a:t>
          </a:r>
        </a:p>
      </dsp:txBody>
      <dsp:txXfrm>
        <a:off x="3425080" y="892"/>
        <a:ext cx="2096988" cy="1258192"/>
      </dsp:txXfrm>
    </dsp:sp>
    <dsp:sp modelId="{47FC5971-02F2-48E9-9E67-3B14B4530D52}">
      <dsp:nvSpPr>
        <dsp:cNvPr id="0" name=""/>
        <dsp:cNvSpPr/>
      </dsp:nvSpPr>
      <dsp:spPr>
        <a:xfrm>
          <a:off x="5731767"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Google Gemini</a:t>
          </a:r>
        </a:p>
      </dsp:txBody>
      <dsp:txXfrm>
        <a:off x="5731767" y="892"/>
        <a:ext cx="2096988" cy="1258192"/>
      </dsp:txXfrm>
    </dsp:sp>
    <dsp:sp modelId="{B7BC955E-244D-4477-BA81-824C8D68C11F}">
      <dsp:nvSpPr>
        <dsp:cNvPr id="0" name=""/>
        <dsp:cNvSpPr/>
      </dsp:nvSpPr>
      <dsp:spPr>
        <a:xfrm>
          <a:off x="1118393"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Co-Pilot</a:t>
          </a:r>
        </a:p>
      </dsp:txBody>
      <dsp:txXfrm>
        <a:off x="1118393" y="1468784"/>
        <a:ext cx="2096988" cy="1258192"/>
      </dsp:txXfrm>
    </dsp:sp>
    <dsp:sp modelId="{905586FD-8F53-4CED-836F-DEACF9F1C702}">
      <dsp:nvSpPr>
        <dsp:cNvPr id="0" name=""/>
        <dsp:cNvSpPr/>
      </dsp:nvSpPr>
      <dsp:spPr>
        <a:xfrm>
          <a:off x="3425080"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Meta AI</a:t>
          </a:r>
        </a:p>
      </dsp:txBody>
      <dsp:txXfrm>
        <a:off x="3425080" y="1468784"/>
        <a:ext cx="2096988" cy="1258192"/>
      </dsp:txXfrm>
    </dsp:sp>
    <dsp:sp modelId="{67BB8033-9CB9-4F7E-8598-FB5582099A3F}">
      <dsp:nvSpPr>
        <dsp:cNvPr id="0" name=""/>
        <dsp:cNvSpPr/>
      </dsp:nvSpPr>
      <dsp:spPr>
        <a:xfrm>
          <a:off x="5731767"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Command R</a:t>
          </a:r>
        </a:p>
      </dsp:txBody>
      <dsp:txXfrm>
        <a:off x="5731767" y="1468784"/>
        <a:ext cx="2096988" cy="1258192"/>
      </dsp:txXfrm>
    </dsp:sp>
    <dsp:sp modelId="{6A242E54-563D-41D2-A5AC-C97DD8DCF055}">
      <dsp:nvSpPr>
        <dsp:cNvPr id="0" name=""/>
        <dsp:cNvSpPr/>
      </dsp:nvSpPr>
      <dsp:spPr>
        <a:xfrm>
          <a:off x="3425080" y="2936676"/>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And many more</a:t>
          </a:r>
          <a:endParaRPr lang="en-GB" sz="2700" kern="1200" dirty="0"/>
        </a:p>
      </dsp:txBody>
      <dsp:txXfrm>
        <a:off x="3425080" y="2936676"/>
        <a:ext cx="2096988" cy="12581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E9670-3ED8-4C56-BEA6-60AAC18AB3B4}">
      <dsp:nvSpPr>
        <dsp:cNvPr id="0" name=""/>
        <dsp:cNvSpPr/>
      </dsp:nvSpPr>
      <dsp:spPr>
        <a:xfrm>
          <a:off x="1118393"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Generate quiz questions for revision
Ask AI to explain theories differently</a:t>
          </a:r>
        </a:p>
      </dsp:txBody>
      <dsp:txXfrm>
        <a:off x="1118393" y="892"/>
        <a:ext cx="2096988" cy="1258192"/>
      </dsp:txXfrm>
    </dsp:sp>
    <dsp:sp modelId="{44D5F428-BC00-44F7-BA41-B036F531999A}">
      <dsp:nvSpPr>
        <dsp:cNvPr id="0" name=""/>
        <dsp:cNvSpPr/>
      </dsp:nvSpPr>
      <dsp:spPr>
        <a:xfrm>
          <a:off x="3425080"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Draft outlines, not essays</a:t>
          </a:r>
        </a:p>
      </dsp:txBody>
      <dsp:txXfrm>
        <a:off x="3425080" y="892"/>
        <a:ext cx="2096988" cy="1258192"/>
      </dsp:txXfrm>
    </dsp:sp>
    <dsp:sp modelId="{3641C0F0-EFD3-4C57-8BEB-145481190339}">
      <dsp:nvSpPr>
        <dsp:cNvPr id="0" name=""/>
        <dsp:cNvSpPr/>
      </dsp:nvSpPr>
      <dsp:spPr>
        <a:xfrm>
          <a:off x="5731767" y="892"/>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Create study timetables</a:t>
          </a:r>
        </a:p>
      </dsp:txBody>
      <dsp:txXfrm>
        <a:off x="5731767" y="892"/>
        <a:ext cx="2096988" cy="1258192"/>
      </dsp:txXfrm>
    </dsp:sp>
    <dsp:sp modelId="{EC4378B3-361A-478C-8A64-CA4E020A988B}">
      <dsp:nvSpPr>
        <dsp:cNvPr id="0" name=""/>
        <dsp:cNvSpPr/>
      </dsp:nvSpPr>
      <dsp:spPr>
        <a:xfrm>
          <a:off x="1118393"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Simplify complex readings</a:t>
          </a:r>
        </a:p>
      </dsp:txBody>
      <dsp:txXfrm>
        <a:off x="1118393" y="1468784"/>
        <a:ext cx="2096988" cy="1258192"/>
      </dsp:txXfrm>
    </dsp:sp>
    <dsp:sp modelId="{747D0CCD-88FA-478E-BD49-C3CEE3FC1DCB}">
      <dsp:nvSpPr>
        <dsp:cNvPr id="0" name=""/>
        <dsp:cNvSpPr/>
      </dsp:nvSpPr>
      <dsp:spPr>
        <a:xfrm>
          <a:off x="3425080"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Summarize lectures or notes:.</a:t>
          </a:r>
        </a:p>
      </dsp:txBody>
      <dsp:txXfrm>
        <a:off x="3425080" y="1468784"/>
        <a:ext cx="2096988" cy="1258192"/>
      </dsp:txXfrm>
    </dsp:sp>
    <dsp:sp modelId="{0CE176E0-DE8E-4422-9213-2AE0C84075D9}">
      <dsp:nvSpPr>
        <dsp:cNvPr id="0" name=""/>
        <dsp:cNvSpPr/>
      </dsp:nvSpPr>
      <dsp:spPr>
        <a:xfrm>
          <a:off x="5731767" y="1468784"/>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Create mind maps or concept trees</a:t>
          </a:r>
          <a:r>
            <a:rPr lang="en-GB" sz="1500" kern="1200"/>
            <a:t>: </a:t>
          </a:r>
          <a:endParaRPr lang="en-GB" sz="1500" kern="1200" dirty="0"/>
        </a:p>
      </dsp:txBody>
      <dsp:txXfrm>
        <a:off x="5731767" y="1468784"/>
        <a:ext cx="2096988" cy="1258192"/>
      </dsp:txXfrm>
    </dsp:sp>
    <dsp:sp modelId="{04CF4040-FF69-439D-B4D2-2332B6090746}">
      <dsp:nvSpPr>
        <dsp:cNvPr id="0" name=""/>
        <dsp:cNvSpPr/>
      </dsp:nvSpPr>
      <dsp:spPr>
        <a:xfrm>
          <a:off x="2271737" y="2936676"/>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Generate analogies and examples</a:t>
          </a:r>
        </a:p>
      </dsp:txBody>
      <dsp:txXfrm>
        <a:off x="2271737" y="2936676"/>
        <a:ext cx="2096988" cy="1258192"/>
      </dsp:txXfrm>
    </dsp:sp>
    <dsp:sp modelId="{C42A27DE-F18A-41E7-8F70-D8FE1AE5DCC0}">
      <dsp:nvSpPr>
        <dsp:cNvPr id="0" name=""/>
        <dsp:cNvSpPr/>
      </dsp:nvSpPr>
      <dsp:spPr>
        <a:xfrm>
          <a:off x="4578424" y="2936676"/>
          <a:ext cx="2096988" cy="125819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And many many more</a:t>
          </a:r>
          <a:endParaRPr lang="en-GB" sz="1500" kern="1200" dirty="0"/>
        </a:p>
      </dsp:txBody>
      <dsp:txXfrm>
        <a:off x="4578424" y="2936676"/>
        <a:ext cx="2096988" cy="12581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B14C6-A32B-414D-BCFB-E15C50AF4623}">
      <dsp:nvSpPr>
        <dsp:cNvPr id="0" name=""/>
        <dsp:cNvSpPr/>
      </dsp:nvSpPr>
      <dsp:spPr>
        <a:xfrm>
          <a:off x="1088249" y="2203"/>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AI in psychological research &amp; data analysis</a:t>
          </a:r>
        </a:p>
      </dsp:txBody>
      <dsp:txXfrm>
        <a:off x="1088249" y="2203"/>
        <a:ext cx="3224119" cy="1934471"/>
      </dsp:txXfrm>
    </dsp:sp>
    <dsp:sp modelId="{F2257CCF-D62A-4528-A160-63116D584332}">
      <dsp:nvSpPr>
        <dsp:cNvPr id="0" name=""/>
        <dsp:cNvSpPr/>
      </dsp:nvSpPr>
      <dsp:spPr>
        <a:xfrm>
          <a:off x="4634780" y="2203"/>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AI for personalised psychological assessment &amp; </a:t>
          </a:r>
          <a:r>
            <a:rPr lang="en-GB" sz="2500" kern="1200"/>
            <a:t>treatment planning</a:t>
          </a:r>
          <a:endParaRPr lang="en-GB" sz="2500" kern="1200" dirty="0"/>
        </a:p>
      </dsp:txBody>
      <dsp:txXfrm>
        <a:off x="4634780" y="2203"/>
        <a:ext cx="3224119" cy="1934471"/>
      </dsp:txXfrm>
    </dsp:sp>
    <dsp:sp modelId="{C534DF86-7BBF-4AA6-B9AC-22F82242646E}">
      <dsp:nvSpPr>
        <dsp:cNvPr id="0" name=""/>
        <dsp:cNvSpPr/>
      </dsp:nvSpPr>
      <dsp:spPr>
        <a:xfrm>
          <a:off x="1088249" y="2259086"/>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AI in training, supervision, and </a:t>
          </a:r>
          <a:r>
            <a:rPr lang="en-GB" sz="2500" kern="1200"/>
            <a:t>professional development</a:t>
          </a:r>
          <a:endParaRPr lang="en-GB" sz="2500" kern="1200" dirty="0"/>
        </a:p>
      </dsp:txBody>
      <dsp:txXfrm>
        <a:off x="1088249" y="2259086"/>
        <a:ext cx="3224119" cy="1934471"/>
      </dsp:txXfrm>
    </dsp:sp>
    <dsp:sp modelId="{D86115C5-0115-4C1D-B65B-38A096FBEF74}">
      <dsp:nvSpPr>
        <dsp:cNvPr id="0" name=""/>
        <dsp:cNvSpPr/>
      </dsp:nvSpPr>
      <dsp:spPr>
        <a:xfrm>
          <a:off x="4634780" y="2259086"/>
          <a:ext cx="3224119" cy="193447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Chatbots in mental </a:t>
          </a:r>
          <a:r>
            <a:rPr lang="en-GB" sz="2500" kern="1200"/>
            <a:t>health interventions</a:t>
          </a:r>
          <a:endParaRPr lang="en-GB" sz="2500" kern="1200" dirty="0"/>
        </a:p>
      </dsp:txBody>
      <dsp:txXfrm>
        <a:off x="4634780" y="2259086"/>
        <a:ext cx="3224119" cy="193447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3512970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3938403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1280225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4C80AB-C62D-4C5C-8110-58DF3A31F412}"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2774534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4C80AB-C62D-4C5C-8110-58DF3A31F412}"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3512852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2271935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4094887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2758209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4C80AB-C62D-4C5C-8110-58DF3A31F412}"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3499041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4C80AB-C62D-4C5C-8110-58DF3A31F412}"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1302846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388318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74149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1320985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8918213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914826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2434396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4C80AB-C62D-4C5C-8110-58DF3A31F412}"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314087-879B-47BC-BDB6-A2C23774A0BD}" type="slidenum">
              <a:rPr lang="en-GB" smtClean="0"/>
              <a:t>‹#›</a:t>
            </a:fld>
            <a:endParaRPr lang="en-GB"/>
          </a:p>
        </p:txBody>
      </p:sp>
    </p:spTree>
    <p:extLst>
      <p:ext uri="{BB962C8B-B14F-4D97-AF65-F5344CB8AC3E}">
        <p14:creationId xmlns:p14="http://schemas.microsoft.com/office/powerpoint/2010/main" val="1067198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94C80AB-C62D-4C5C-8110-58DF3A31F412}" type="datetimeFigureOut">
              <a:rPr lang="en-GB" smtClean="0"/>
              <a:t>03/11/2025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C314087-879B-47BC-BDB6-A2C23774A0BD}" type="slidenum">
              <a:rPr lang="en-GB" smtClean="0"/>
              <a:t>‹#›</a:t>
            </a:fld>
            <a:endParaRPr lang="en-GB"/>
          </a:p>
        </p:txBody>
      </p:sp>
    </p:spTree>
    <p:extLst>
      <p:ext uri="{BB962C8B-B14F-4D97-AF65-F5344CB8AC3E}">
        <p14:creationId xmlns:p14="http://schemas.microsoft.com/office/powerpoint/2010/main" val="39479974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1/relationships/webextension" Target="../webextensions/webextension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1/relationships/webextension" Target="../webextensions/webextension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1F44-A06C-EE1A-D944-8758994A7DCE}"/>
              </a:ext>
            </a:extLst>
          </p:cNvPr>
          <p:cNvSpPr>
            <a:spLocks noGrp="1"/>
          </p:cNvSpPr>
          <p:nvPr>
            <p:ph type="ctrTitle"/>
          </p:nvPr>
        </p:nvSpPr>
        <p:spPr/>
        <p:txBody>
          <a:bodyPr/>
          <a:lstStyle/>
          <a:p>
            <a:r>
              <a:rPr lang="en-GB" dirty="0"/>
              <a:t>AI in Assessments</a:t>
            </a:r>
          </a:p>
        </p:txBody>
      </p:sp>
      <p:sp>
        <p:nvSpPr>
          <p:cNvPr id="3" name="Subtitle 2">
            <a:extLst>
              <a:ext uri="{FF2B5EF4-FFF2-40B4-BE49-F238E27FC236}">
                <a16:creationId xmlns:a16="http://schemas.microsoft.com/office/drawing/2014/main" id="{1EDD0437-4501-A385-5D9C-C75E1A9DAD11}"/>
              </a:ext>
            </a:extLst>
          </p:cNvPr>
          <p:cNvSpPr>
            <a:spLocks noGrp="1"/>
          </p:cNvSpPr>
          <p:nvPr>
            <p:ph type="subTitle" idx="1"/>
          </p:nvPr>
        </p:nvSpPr>
        <p:spPr/>
        <p:txBody>
          <a:bodyPr/>
          <a:lstStyle/>
          <a:p>
            <a:r>
              <a:rPr lang="en-GB" dirty="0"/>
              <a:t>Dr Stuart Jones – ECPS4018. </a:t>
            </a:r>
          </a:p>
        </p:txBody>
      </p:sp>
    </p:spTree>
    <p:extLst>
      <p:ext uri="{BB962C8B-B14F-4D97-AF65-F5344CB8AC3E}">
        <p14:creationId xmlns:p14="http://schemas.microsoft.com/office/powerpoint/2010/main" val="2842440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04F9A-0538-D187-D233-6A2F68647699}"/>
              </a:ext>
            </a:extLst>
          </p:cNvPr>
          <p:cNvSpPr>
            <a:spLocks noGrp="1"/>
          </p:cNvSpPr>
          <p:nvPr>
            <p:ph type="title"/>
          </p:nvPr>
        </p:nvSpPr>
        <p:spPr/>
        <p:txBody>
          <a:bodyPr/>
          <a:lstStyle/>
          <a:p>
            <a:r>
              <a:rPr lang="en-GB" dirty="0"/>
              <a:t>Aim of the Session. </a:t>
            </a:r>
          </a:p>
        </p:txBody>
      </p:sp>
      <p:sp>
        <p:nvSpPr>
          <p:cNvPr id="3" name="Content Placeholder 2">
            <a:extLst>
              <a:ext uri="{FF2B5EF4-FFF2-40B4-BE49-F238E27FC236}">
                <a16:creationId xmlns:a16="http://schemas.microsoft.com/office/drawing/2014/main" id="{EB480A7A-CCE8-BDF5-4995-AFBE8CB889DD}"/>
              </a:ext>
            </a:extLst>
          </p:cNvPr>
          <p:cNvSpPr>
            <a:spLocks noGrp="1"/>
          </p:cNvSpPr>
          <p:nvPr>
            <p:ph idx="1"/>
          </p:nvPr>
        </p:nvSpPr>
        <p:spPr/>
        <p:txBody>
          <a:bodyPr>
            <a:normAutofit/>
          </a:bodyPr>
          <a:lstStyle/>
          <a:p>
            <a:r>
              <a:rPr lang="en-GB" dirty="0"/>
              <a:t>Understand what AI is and how it’s used in academic contexts. </a:t>
            </a:r>
          </a:p>
          <a:p>
            <a:endParaRPr lang="en-GB" dirty="0"/>
          </a:p>
          <a:p>
            <a:r>
              <a:rPr lang="en-GB" dirty="0"/>
              <a:t>Identify appropriate and inappropriate uses of AI in assessments. </a:t>
            </a:r>
          </a:p>
          <a:p>
            <a:endParaRPr lang="en-GB" dirty="0"/>
          </a:p>
          <a:p>
            <a:r>
              <a:rPr lang="en-GB" dirty="0"/>
              <a:t>Reflect on how AI can support learning and writing. </a:t>
            </a:r>
          </a:p>
          <a:p>
            <a:endParaRPr lang="en-GB" dirty="0"/>
          </a:p>
          <a:p>
            <a:r>
              <a:rPr lang="en-GB" dirty="0"/>
              <a:t>Evaluate ethical and integrity issues. </a:t>
            </a:r>
          </a:p>
          <a:p>
            <a:endParaRPr lang="en-GB" dirty="0"/>
          </a:p>
          <a:p>
            <a:r>
              <a:rPr lang="en-GB" dirty="0"/>
              <a:t>Apply study strategies for responsible AI use</a:t>
            </a:r>
          </a:p>
        </p:txBody>
      </p:sp>
    </p:spTree>
    <p:extLst>
      <p:ext uri="{BB962C8B-B14F-4D97-AF65-F5344CB8AC3E}">
        <p14:creationId xmlns:p14="http://schemas.microsoft.com/office/powerpoint/2010/main" val="315088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5AA1D-2818-0401-A152-527BEC2E839F}"/>
              </a:ext>
            </a:extLst>
          </p:cNvPr>
          <p:cNvSpPr>
            <a:spLocks noGrp="1"/>
          </p:cNvSpPr>
          <p:nvPr>
            <p:ph type="title"/>
          </p:nvPr>
        </p:nvSpPr>
        <p:spPr/>
        <p:txBody>
          <a:bodyPr/>
          <a:lstStyle/>
          <a:p>
            <a:r>
              <a:rPr lang="en-GB" dirty="0"/>
              <a:t>Discussion Question. </a:t>
            </a:r>
          </a:p>
        </p:txBody>
      </p:sp>
      <p:sp>
        <p:nvSpPr>
          <p:cNvPr id="3" name="Content Placeholder 2">
            <a:extLst>
              <a:ext uri="{FF2B5EF4-FFF2-40B4-BE49-F238E27FC236}">
                <a16:creationId xmlns:a16="http://schemas.microsoft.com/office/drawing/2014/main" id="{7649C761-4078-42A9-05CE-CE8B9B782FCB}"/>
              </a:ext>
            </a:extLst>
          </p:cNvPr>
          <p:cNvSpPr>
            <a:spLocks noGrp="1"/>
          </p:cNvSpPr>
          <p:nvPr>
            <p:ph idx="1"/>
          </p:nvPr>
        </p:nvSpPr>
        <p:spPr/>
        <p:txBody>
          <a:bodyPr/>
          <a:lstStyle/>
          <a:p>
            <a:r>
              <a:rPr lang="en-GB" dirty="0"/>
              <a:t>Honest answers – have you ever used AI? If so what for? </a:t>
            </a: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title="Mentimeter - Interactive Presentations">
                <a:extLst>
                  <a:ext uri="{FF2B5EF4-FFF2-40B4-BE49-F238E27FC236}">
                    <a16:creationId xmlns:a16="http://schemas.microsoft.com/office/drawing/2014/main" id="{F925B229-18C2-36BA-FF08-DE2331862D19}"/>
                  </a:ext>
                </a:extLst>
              </p:cNvPr>
              <p:cNvGraphicFramePr>
                <a:graphicFrameLocks noGrp="1"/>
              </p:cNvGraphicFramePr>
              <p:nvPr>
                <p:extLst>
                  <p:ext uri="{D42A27DB-BD31-4B8C-83A1-F6EECF244321}">
                    <p14:modId xmlns:p14="http://schemas.microsoft.com/office/powerpoint/2010/main" val="3577690151"/>
                  </p:ext>
                </p:extLst>
              </p:nvPr>
            </p:nvGraphicFramePr>
            <p:xfrm>
              <a:off x="339305" y="324868"/>
              <a:ext cx="11415623" cy="6282966"/>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Add-in 3" title="Mentimeter - Interactive Presentations">
                <a:extLst>
                  <a:ext uri="{FF2B5EF4-FFF2-40B4-BE49-F238E27FC236}">
                    <a16:creationId xmlns:a16="http://schemas.microsoft.com/office/drawing/2014/main" id="{F925B229-18C2-36BA-FF08-DE2331862D19}"/>
                  </a:ext>
                </a:extLst>
              </p:cNvPr>
              <p:cNvPicPr>
                <a:picLocks noGrp="1" noRot="1" noChangeAspect="1" noMove="1" noResize="1" noEditPoints="1" noAdjustHandles="1" noChangeArrowheads="1" noChangeShapeType="1"/>
              </p:cNvPicPr>
              <p:nvPr/>
            </p:nvPicPr>
            <p:blipFill>
              <a:blip r:embed="rId3"/>
              <a:stretch>
                <a:fillRect/>
              </a:stretch>
            </p:blipFill>
            <p:spPr>
              <a:xfrm>
                <a:off x="339305" y="324868"/>
                <a:ext cx="11415623" cy="6282966"/>
              </a:xfrm>
              <a:prstGeom prst="rect">
                <a:avLst/>
              </a:prstGeom>
            </p:spPr>
          </p:pic>
        </mc:Fallback>
      </mc:AlternateContent>
    </p:spTree>
    <p:extLst>
      <p:ext uri="{BB962C8B-B14F-4D97-AF65-F5344CB8AC3E}">
        <p14:creationId xmlns:p14="http://schemas.microsoft.com/office/powerpoint/2010/main" val="3248516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34EB1-88A1-72AE-4DC5-85F837400F9A}"/>
              </a:ext>
            </a:extLst>
          </p:cNvPr>
          <p:cNvSpPr>
            <a:spLocks noGrp="1"/>
          </p:cNvSpPr>
          <p:nvPr>
            <p:ph type="title"/>
          </p:nvPr>
        </p:nvSpPr>
        <p:spPr/>
        <p:txBody>
          <a:bodyPr/>
          <a:lstStyle/>
          <a:p>
            <a:r>
              <a:rPr lang="en-GB" dirty="0"/>
              <a:t>What is AI…. </a:t>
            </a:r>
          </a:p>
        </p:txBody>
      </p:sp>
      <p:sp>
        <p:nvSpPr>
          <p:cNvPr id="3" name="Content Placeholder 2">
            <a:extLst>
              <a:ext uri="{FF2B5EF4-FFF2-40B4-BE49-F238E27FC236}">
                <a16:creationId xmlns:a16="http://schemas.microsoft.com/office/drawing/2014/main" id="{310F0DC0-CFE2-24F3-B149-A13FF1E4E6D4}"/>
              </a:ext>
            </a:extLst>
          </p:cNvPr>
          <p:cNvSpPr>
            <a:spLocks noGrp="1"/>
          </p:cNvSpPr>
          <p:nvPr>
            <p:ph idx="1"/>
          </p:nvPr>
        </p:nvSpPr>
        <p:spPr/>
        <p:txBody>
          <a:bodyPr/>
          <a:lstStyle/>
          <a:p>
            <a:r>
              <a:rPr lang="en-GB" dirty="0"/>
              <a:t>Task….. </a:t>
            </a:r>
          </a:p>
          <a:p>
            <a:endParaRPr lang="en-GB" dirty="0"/>
          </a:p>
          <a:p>
            <a:r>
              <a:rPr lang="en-GB" dirty="0"/>
              <a:t>Have a think and work in small groups to answer the question. </a:t>
            </a:r>
          </a:p>
          <a:p>
            <a:endParaRPr lang="en-GB" dirty="0"/>
          </a:p>
          <a:p>
            <a:r>
              <a:rPr lang="en-GB" dirty="0"/>
              <a:t>What is AI?</a:t>
            </a:r>
          </a:p>
        </p:txBody>
      </p:sp>
    </p:spTree>
    <p:extLst>
      <p:ext uri="{BB962C8B-B14F-4D97-AF65-F5344CB8AC3E}">
        <p14:creationId xmlns:p14="http://schemas.microsoft.com/office/powerpoint/2010/main" val="3784402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3792-36C6-7777-B37E-DAC2F07518D5}"/>
              </a:ext>
            </a:extLst>
          </p:cNvPr>
          <p:cNvSpPr>
            <a:spLocks noGrp="1"/>
          </p:cNvSpPr>
          <p:nvPr>
            <p:ph type="title"/>
          </p:nvPr>
        </p:nvSpPr>
        <p:spPr/>
        <p:txBody>
          <a:bodyPr/>
          <a:lstStyle/>
          <a:p>
            <a:r>
              <a:rPr lang="en-GB" dirty="0"/>
              <a:t>Defining AI…. </a:t>
            </a:r>
          </a:p>
        </p:txBody>
      </p:sp>
      <p:sp>
        <p:nvSpPr>
          <p:cNvPr id="3" name="Content Placeholder 2">
            <a:extLst>
              <a:ext uri="{FF2B5EF4-FFF2-40B4-BE49-F238E27FC236}">
                <a16:creationId xmlns:a16="http://schemas.microsoft.com/office/drawing/2014/main" id="{07920931-6956-11FC-FFED-750E211A440C}"/>
              </a:ext>
            </a:extLst>
          </p:cNvPr>
          <p:cNvSpPr>
            <a:spLocks noGrp="1"/>
          </p:cNvSpPr>
          <p:nvPr>
            <p:ph idx="1"/>
          </p:nvPr>
        </p:nvSpPr>
        <p:spPr>
          <a:xfrm>
            <a:off x="199785" y="1421546"/>
            <a:ext cx="11648995" cy="5278931"/>
          </a:xfrm>
        </p:spPr>
        <p:txBody>
          <a:bodyPr>
            <a:normAutofit lnSpcReduction="10000"/>
          </a:bodyPr>
          <a:lstStyle/>
          <a:p>
            <a:r>
              <a:rPr lang="en-GB" dirty="0"/>
              <a:t>It can be quite difficult to define easily (</a:t>
            </a:r>
            <a:r>
              <a:rPr lang="nl-NL" dirty="0"/>
              <a:t>Sheikh, Prins, Schrijvers, 2023). </a:t>
            </a:r>
          </a:p>
          <a:p>
            <a:endParaRPr lang="nl-NL" dirty="0"/>
          </a:p>
          <a:p>
            <a:r>
              <a:rPr lang="nl-NL" dirty="0"/>
              <a:t>AI refers to a </a:t>
            </a:r>
            <a:r>
              <a:rPr lang="nl-NL" b="1" dirty="0"/>
              <a:t>collection </a:t>
            </a:r>
            <a:r>
              <a:rPr lang="nl-NL" dirty="0"/>
              <a:t>of technologies that allow computers to sense, learn, reason and act. </a:t>
            </a:r>
          </a:p>
          <a:p>
            <a:endParaRPr lang="nl-NL" b="1" dirty="0"/>
          </a:p>
          <a:p>
            <a:r>
              <a:rPr lang="en-GB" b="1" dirty="0"/>
              <a:t>Narrow AI v General AI</a:t>
            </a:r>
          </a:p>
          <a:p>
            <a:endParaRPr lang="en-GB" b="1" dirty="0"/>
          </a:p>
          <a:p>
            <a:r>
              <a:rPr lang="en-GB" b="1" dirty="0"/>
              <a:t>Narrow or weak AI</a:t>
            </a:r>
          </a:p>
          <a:p>
            <a:pPr lvl="1"/>
            <a:r>
              <a:rPr lang="en-GB" b="1" dirty="0"/>
              <a:t>Designed to perform a specific task. Examples include: facial recognition tools, virtual assistants (such as Alexa), recommendation engines, (e.g. Netflix).</a:t>
            </a:r>
          </a:p>
          <a:p>
            <a:endParaRPr lang="en-GB" b="1" dirty="0"/>
          </a:p>
          <a:p>
            <a:r>
              <a:rPr lang="en-GB" b="1" dirty="0"/>
              <a:t>General AI or strong AI</a:t>
            </a:r>
          </a:p>
          <a:p>
            <a:pPr lvl="1"/>
            <a:r>
              <a:rPr lang="en-GB" b="1" dirty="0"/>
              <a:t>A theoretical concept presently, it aims to replicate human thinking across many tasks. Careful consideration of technical and ethical issues will be required to keep it safe.</a:t>
            </a:r>
          </a:p>
        </p:txBody>
      </p:sp>
    </p:spTree>
    <p:extLst>
      <p:ext uri="{BB962C8B-B14F-4D97-AF65-F5344CB8AC3E}">
        <p14:creationId xmlns:p14="http://schemas.microsoft.com/office/powerpoint/2010/main" val="64073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anim calcmode="lin" valueType="num">
                                      <p:cBhvr additive="base">
                                        <p:cTn id="1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anim calcmode="lin" valueType="num">
                                      <p:cBhvr additive="base">
                                        <p:cTn id="1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anim calcmode="lin" valueType="num">
                                      <p:cBhvr additive="base">
                                        <p:cTn id="2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DFB14-F1C6-0C30-023D-4C04EE0EA944}"/>
              </a:ext>
            </a:extLst>
          </p:cNvPr>
          <p:cNvSpPr>
            <a:spLocks noGrp="1"/>
          </p:cNvSpPr>
          <p:nvPr>
            <p:ph type="title"/>
          </p:nvPr>
        </p:nvSpPr>
        <p:spPr/>
        <p:txBody>
          <a:bodyPr/>
          <a:lstStyle/>
          <a:p>
            <a:r>
              <a:rPr lang="en-GB" dirty="0"/>
              <a:t>AI in Education. </a:t>
            </a:r>
          </a:p>
        </p:txBody>
      </p:sp>
      <p:sp>
        <p:nvSpPr>
          <p:cNvPr id="3" name="Content Placeholder 2">
            <a:extLst>
              <a:ext uri="{FF2B5EF4-FFF2-40B4-BE49-F238E27FC236}">
                <a16:creationId xmlns:a16="http://schemas.microsoft.com/office/drawing/2014/main" id="{B815072F-7B2F-3F14-3BE6-F81D248C7ECA}"/>
              </a:ext>
            </a:extLst>
          </p:cNvPr>
          <p:cNvSpPr>
            <a:spLocks noGrp="1"/>
          </p:cNvSpPr>
          <p:nvPr>
            <p:ph idx="1"/>
          </p:nvPr>
        </p:nvSpPr>
        <p:spPr/>
        <p:txBody>
          <a:bodyPr/>
          <a:lstStyle/>
          <a:p>
            <a:r>
              <a:rPr lang="en-GB" dirty="0"/>
              <a:t>There are many ways in which AI is having an impact on our lives and that includes in education.</a:t>
            </a:r>
          </a:p>
          <a:p>
            <a:endParaRPr lang="en-GB" dirty="0"/>
          </a:p>
          <a:p>
            <a:r>
              <a:rPr lang="en-GB" dirty="0"/>
              <a:t>Should they be used to </a:t>
            </a:r>
            <a:r>
              <a:rPr lang="en-GB" b="1" dirty="0"/>
              <a:t>answer</a:t>
            </a:r>
            <a:r>
              <a:rPr lang="en-GB" dirty="0"/>
              <a:t> your research question…. In short the answer is NO. </a:t>
            </a:r>
          </a:p>
          <a:p>
            <a:endParaRPr lang="en-GB" dirty="0"/>
          </a:p>
          <a:p>
            <a:r>
              <a:rPr lang="en-GB" dirty="0"/>
              <a:t>So can I use AI??? </a:t>
            </a:r>
          </a:p>
          <a:p>
            <a:pPr lvl="1"/>
            <a:r>
              <a:rPr lang="en-GB" dirty="0"/>
              <a:t>YES – you can use it in a variety of different ways to help you research the task. See the specific AI guidance of your assessment. </a:t>
            </a:r>
          </a:p>
          <a:p>
            <a:pPr lvl="2"/>
            <a:r>
              <a:rPr lang="en-GB" dirty="0"/>
              <a:t>Remember – remain the human in the loop and remember AI isn’t perfect. </a:t>
            </a:r>
          </a:p>
        </p:txBody>
      </p:sp>
    </p:spTree>
    <p:extLst>
      <p:ext uri="{BB962C8B-B14F-4D97-AF65-F5344CB8AC3E}">
        <p14:creationId xmlns:p14="http://schemas.microsoft.com/office/powerpoint/2010/main" val="417794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246E7-A377-EA2A-CFB0-6782B21E5BA2}"/>
              </a:ext>
            </a:extLst>
          </p:cNvPr>
          <p:cNvSpPr>
            <a:spLocks noGrp="1"/>
          </p:cNvSpPr>
          <p:nvPr>
            <p:ph type="title"/>
          </p:nvPr>
        </p:nvSpPr>
        <p:spPr/>
        <p:txBody>
          <a:bodyPr/>
          <a:lstStyle/>
          <a:p>
            <a:r>
              <a:rPr lang="en-GB" dirty="0"/>
              <a:t>AI in Education</a:t>
            </a:r>
          </a:p>
        </p:txBody>
      </p:sp>
      <p:sp>
        <p:nvSpPr>
          <p:cNvPr id="3" name="Content Placeholder 2">
            <a:extLst>
              <a:ext uri="{FF2B5EF4-FFF2-40B4-BE49-F238E27FC236}">
                <a16:creationId xmlns:a16="http://schemas.microsoft.com/office/drawing/2014/main" id="{0933CE46-4FBE-3A5C-BC95-868A87AA7B02}"/>
              </a:ext>
            </a:extLst>
          </p:cNvPr>
          <p:cNvSpPr>
            <a:spLocks noGrp="1"/>
          </p:cNvSpPr>
          <p:nvPr>
            <p:ph sz="half" idx="1"/>
          </p:nvPr>
        </p:nvSpPr>
        <p:spPr>
          <a:xfrm>
            <a:off x="454326" y="1270959"/>
            <a:ext cx="5655664" cy="4985380"/>
          </a:xfrm>
        </p:spPr>
        <p:txBody>
          <a:bodyPr>
            <a:normAutofit/>
          </a:bodyPr>
          <a:lstStyle/>
          <a:p>
            <a:r>
              <a:rPr lang="en-GB" sz="2400" dirty="0"/>
              <a:t>AI is transforming, , learning, and assessment. </a:t>
            </a:r>
          </a:p>
          <a:p>
            <a:endParaRPr lang="en-GB" sz="2400" dirty="0"/>
          </a:p>
          <a:p>
            <a:r>
              <a:rPr lang="en-GB" sz="2400" dirty="0"/>
              <a:t>Universities are developing AI literacy policies</a:t>
            </a:r>
          </a:p>
          <a:p>
            <a:endParaRPr lang="en-GB" sz="2400" dirty="0"/>
          </a:p>
          <a:p>
            <a:r>
              <a:rPr lang="en-GB" sz="2400" dirty="0"/>
              <a:t>There is a shift from AI = Cheating to AI = Skill. </a:t>
            </a:r>
          </a:p>
          <a:p>
            <a:endParaRPr lang="en-GB" sz="2400" dirty="0"/>
          </a:p>
          <a:p>
            <a:r>
              <a:rPr lang="en-GB" sz="2400" dirty="0"/>
              <a:t>AI can support academic success if used properly. </a:t>
            </a:r>
          </a:p>
          <a:p>
            <a:endParaRPr lang="en-GB" dirty="0"/>
          </a:p>
          <a:p>
            <a:endParaRPr lang="en-GB" dirty="0"/>
          </a:p>
        </p:txBody>
      </p:sp>
      <p:pic>
        <p:nvPicPr>
          <p:cNvPr id="5" name="Graphic 4" descr="Scales of justice with solid fill">
            <a:extLst>
              <a:ext uri="{FF2B5EF4-FFF2-40B4-BE49-F238E27FC236}">
                <a16:creationId xmlns:a16="http://schemas.microsoft.com/office/drawing/2014/main" id="{28C6484D-5679-B946-AF1B-D3AA023CF19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9460" y="2390088"/>
            <a:ext cx="3427079" cy="2973721"/>
          </a:xfrm>
          <a:prstGeom prst="rect">
            <a:avLst/>
          </a:prstGeom>
        </p:spPr>
      </p:pic>
      <p:sp>
        <p:nvSpPr>
          <p:cNvPr id="7" name="TextBox 6">
            <a:extLst>
              <a:ext uri="{FF2B5EF4-FFF2-40B4-BE49-F238E27FC236}">
                <a16:creationId xmlns:a16="http://schemas.microsoft.com/office/drawing/2014/main" id="{07F159CE-2EAA-6A1A-C833-39A09FF4764C}"/>
              </a:ext>
            </a:extLst>
          </p:cNvPr>
          <p:cNvSpPr txBox="1"/>
          <p:nvPr/>
        </p:nvSpPr>
        <p:spPr>
          <a:xfrm>
            <a:off x="7262595" y="4357555"/>
            <a:ext cx="1048230" cy="461665"/>
          </a:xfrm>
          <a:prstGeom prst="rect">
            <a:avLst/>
          </a:prstGeom>
          <a:noFill/>
        </p:spPr>
        <p:txBody>
          <a:bodyPr wrap="square" rtlCol="0">
            <a:spAutoFit/>
          </a:bodyPr>
          <a:lstStyle/>
          <a:p>
            <a:r>
              <a:rPr lang="en-GB" sz="2400" dirty="0"/>
              <a:t>BAN</a:t>
            </a:r>
          </a:p>
        </p:txBody>
      </p:sp>
      <p:sp>
        <p:nvSpPr>
          <p:cNvPr id="8" name="TextBox 7">
            <a:extLst>
              <a:ext uri="{FF2B5EF4-FFF2-40B4-BE49-F238E27FC236}">
                <a16:creationId xmlns:a16="http://schemas.microsoft.com/office/drawing/2014/main" id="{74D61FFA-51D4-4BA5-EF9C-0653D73FF98A}"/>
              </a:ext>
            </a:extLst>
          </p:cNvPr>
          <p:cNvSpPr txBox="1"/>
          <p:nvPr/>
        </p:nvSpPr>
        <p:spPr>
          <a:xfrm>
            <a:off x="9085729" y="4349517"/>
            <a:ext cx="1390810" cy="461665"/>
          </a:xfrm>
          <a:prstGeom prst="rect">
            <a:avLst/>
          </a:prstGeom>
          <a:noFill/>
        </p:spPr>
        <p:txBody>
          <a:bodyPr wrap="square" rtlCol="0">
            <a:spAutoFit/>
          </a:bodyPr>
          <a:lstStyle/>
          <a:p>
            <a:pPr algn="ctr"/>
            <a:r>
              <a:rPr lang="en-GB" sz="2400" dirty="0"/>
              <a:t>BENEFIT</a:t>
            </a:r>
          </a:p>
        </p:txBody>
      </p:sp>
      <p:sp>
        <p:nvSpPr>
          <p:cNvPr id="9" name="TextBox 8">
            <a:extLst>
              <a:ext uri="{FF2B5EF4-FFF2-40B4-BE49-F238E27FC236}">
                <a16:creationId xmlns:a16="http://schemas.microsoft.com/office/drawing/2014/main" id="{A5CBE20F-C4A0-2604-4A89-6F621337069F}"/>
              </a:ext>
            </a:extLst>
          </p:cNvPr>
          <p:cNvSpPr txBox="1"/>
          <p:nvPr/>
        </p:nvSpPr>
        <p:spPr>
          <a:xfrm>
            <a:off x="7935308" y="5132976"/>
            <a:ext cx="1655382" cy="461665"/>
          </a:xfrm>
          <a:prstGeom prst="rect">
            <a:avLst/>
          </a:prstGeom>
          <a:noFill/>
        </p:spPr>
        <p:txBody>
          <a:bodyPr wrap="square" rtlCol="0">
            <a:spAutoFit/>
          </a:bodyPr>
          <a:lstStyle/>
          <a:p>
            <a:r>
              <a:rPr lang="en-GB" sz="2400" dirty="0"/>
              <a:t>BALANCE</a:t>
            </a:r>
          </a:p>
        </p:txBody>
      </p:sp>
      <p:sp>
        <p:nvSpPr>
          <p:cNvPr id="12" name="Content Placeholder 11">
            <a:extLst>
              <a:ext uri="{FF2B5EF4-FFF2-40B4-BE49-F238E27FC236}">
                <a16:creationId xmlns:a16="http://schemas.microsoft.com/office/drawing/2014/main" id="{F877F0FF-E456-07A7-4FDE-246AAB0845E1}"/>
              </a:ext>
            </a:extLst>
          </p:cNvPr>
          <p:cNvSpPr>
            <a:spLocks noGrp="1"/>
          </p:cNvSpPr>
          <p:nvPr>
            <p:ph sz="half" idx="2"/>
          </p:nvPr>
        </p:nvSpPr>
        <p:spPr>
          <a:xfrm>
            <a:off x="6807099" y="844182"/>
            <a:ext cx="4396341" cy="4200245"/>
          </a:xfrm>
        </p:spPr>
        <p:txBody>
          <a:bodyPr>
            <a:normAutofit/>
          </a:bodyPr>
          <a:lstStyle/>
          <a:p>
            <a:endParaRPr lang="en-GB" dirty="0"/>
          </a:p>
        </p:txBody>
      </p:sp>
    </p:spTree>
    <p:extLst>
      <p:ext uri="{BB962C8B-B14F-4D97-AF65-F5344CB8AC3E}">
        <p14:creationId xmlns:p14="http://schemas.microsoft.com/office/powerpoint/2010/main" val="2688116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7E0B6-8C89-C371-3B66-3C496FE90416}"/>
              </a:ext>
            </a:extLst>
          </p:cNvPr>
          <p:cNvSpPr>
            <a:spLocks noGrp="1"/>
          </p:cNvSpPr>
          <p:nvPr>
            <p:ph type="title"/>
          </p:nvPr>
        </p:nvSpPr>
        <p:spPr/>
        <p:txBody>
          <a:bodyPr/>
          <a:lstStyle/>
          <a:p>
            <a:r>
              <a:rPr lang="en-GB" dirty="0"/>
              <a:t>AI in and for Assessments. </a:t>
            </a:r>
          </a:p>
        </p:txBody>
      </p:sp>
      <p:sp>
        <p:nvSpPr>
          <p:cNvPr id="5" name="Content Placeholder 4">
            <a:extLst>
              <a:ext uri="{FF2B5EF4-FFF2-40B4-BE49-F238E27FC236}">
                <a16:creationId xmlns:a16="http://schemas.microsoft.com/office/drawing/2014/main" id="{F74EE426-8F63-C263-CC03-076D0B73C414}"/>
              </a:ext>
            </a:extLst>
          </p:cNvPr>
          <p:cNvSpPr>
            <a:spLocks noGrp="1"/>
          </p:cNvSpPr>
          <p:nvPr>
            <p:ph idx="1"/>
          </p:nvPr>
        </p:nvSpPr>
        <p:spPr/>
        <p:txBody>
          <a:bodyPr>
            <a:normAutofit/>
          </a:bodyPr>
          <a:lstStyle/>
          <a:p>
            <a:r>
              <a:rPr lang="en-GB" sz="3600" dirty="0"/>
              <a:t>Can anyone give examples of how responsibly use of AI can be helpful in relation to assessments? </a:t>
            </a:r>
          </a:p>
        </p:txBody>
      </p:sp>
    </p:spTree>
    <p:extLst>
      <p:ext uri="{BB962C8B-B14F-4D97-AF65-F5344CB8AC3E}">
        <p14:creationId xmlns:p14="http://schemas.microsoft.com/office/powerpoint/2010/main" val="2718882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405168-2094-26C5-2F9E-33C2625F13B9}"/>
              </a:ext>
            </a:extLst>
          </p:cNvPr>
          <p:cNvSpPr>
            <a:spLocks noGrp="1"/>
          </p:cNvSpPr>
          <p:nvPr>
            <p:ph type="title"/>
          </p:nvPr>
        </p:nvSpPr>
        <p:spPr/>
        <p:txBody>
          <a:bodyPr/>
          <a:lstStyle/>
          <a:p>
            <a:r>
              <a:rPr lang="en-GB" dirty="0"/>
              <a:t>AI in and for Assessments. </a:t>
            </a:r>
          </a:p>
        </p:txBody>
      </p:sp>
      <p:sp>
        <p:nvSpPr>
          <p:cNvPr id="5" name="Text Placeholder 4">
            <a:extLst>
              <a:ext uri="{FF2B5EF4-FFF2-40B4-BE49-F238E27FC236}">
                <a16:creationId xmlns:a16="http://schemas.microsoft.com/office/drawing/2014/main" id="{13493233-1102-CC66-9B61-2F98BC80E7A7}"/>
              </a:ext>
            </a:extLst>
          </p:cNvPr>
          <p:cNvSpPr>
            <a:spLocks noGrp="1"/>
          </p:cNvSpPr>
          <p:nvPr>
            <p:ph type="body" idx="1"/>
          </p:nvPr>
        </p:nvSpPr>
        <p:spPr/>
        <p:txBody>
          <a:bodyPr/>
          <a:lstStyle/>
          <a:p>
            <a:r>
              <a:rPr lang="en-GB" dirty="0"/>
              <a:t>Helpful</a:t>
            </a:r>
          </a:p>
        </p:txBody>
      </p:sp>
      <p:sp>
        <p:nvSpPr>
          <p:cNvPr id="6" name="Content Placeholder 5">
            <a:extLst>
              <a:ext uri="{FF2B5EF4-FFF2-40B4-BE49-F238E27FC236}">
                <a16:creationId xmlns:a16="http://schemas.microsoft.com/office/drawing/2014/main" id="{FC82A6AE-A86E-A9D5-0F3E-57A0F4E0EDD0}"/>
              </a:ext>
            </a:extLst>
          </p:cNvPr>
          <p:cNvSpPr>
            <a:spLocks noGrp="1"/>
          </p:cNvSpPr>
          <p:nvPr>
            <p:ph sz="half" idx="2"/>
          </p:nvPr>
        </p:nvSpPr>
        <p:spPr/>
        <p:txBody>
          <a:bodyPr>
            <a:noAutofit/>
          </a:bodyPr>
          <a:lstStyle/>
          <a:p>
            <a:r>
              <a:rPr lang="en-GB" sz="2400" dirty="0"/>
              <a:t>Planning and Structuring Essays. </a:t>
            </a:r>
          </a:p>
          <a:p>
            <a:r>
              <a:rPr lang="en-GB" sz="2400" dirty="0"/>
              <a:t>Summarising readings (not if that is the task though). </a:t>
            </a:r>
          </a:p>
          <a:p>
            <a:r>
              <a:rPr lang="en-GB" sz="2400" dirty="0"/>
              <a:t>Clarifying Psychological Theories. </a:t>
            </a:r>
          </a:p>
          <a:p>
            <a:r>
              <a:rPr lang="en-GB" sz="2400" dirty="0"/>
              <a:t>Proof Reading or Grammar. </a:t>
            </a:r>
          </a:p>
        </p:txBody>
      </p:sp>
      <p:sp>
        <p:nvSpPr>
          <p:cNvPr id="7" name="Text Placeholder 6">
            <a:extLst>
              <a:ext uri="{FF2B5EF4-FFF2-40B4-BE49-F238E27FC236}">
                <a16:creationId xmlns:a16="http://schemas.microsoft.com/office/drawing/2014/main" id="{E99797B7-FFC5-C6A1-59EF-782FA32E344D}"/>
              </a:ext>
            </a:extLst>
          </p:cNvPr>
          <p:cNvSpPr>
            <a:spLocks noGrp="1"/>
          </p:cNvSpPr>
          <p:nvPr>
            <p:ph type="body" sz="quarter" idx="3"/>
          </p:nvPr>
        </p:nvSpPr>
        <p:spPr/>
        <p:txBody>
          <a:bodyPr/>
          <a:lstStyle/>
          <a:p>
            <a:r>
              <a:rPr lang="en-GB" dirty="0"/>
              <a:t>Risky</a:t>
            </a:r>
          </a:p>
        </p:txBody>
      </p:sp>
      <p:sp>
        <p:nvSpPr>
          <p:cNvPr id="8" name="Content Placeholder 7">
            <a:extLst>
              <a:ext uri="{FF2B5EF4-FFF2-40B4-BE49-F238E27FC236}">
                <a16:creationId xmlns:a16="http://schemas.microsoft.com/office/drawing/2014/main" id="{DA70743D-A9DF-5347-26EE-AEFA864625CD}"/>
              </a:ext>
            </a:extLst>
          </p:cNvPr>
          <p:cNvSpPr>
            <a:spLocks noGrp="1"/>
          </p:cNvSpPr>
          <p:nvPr>
            <p:ph sz="quarter" idx="4"/>
          </p:nvPr>
        </p:nvSpPr>
        <p:spPr/>
        <p:txBody>
          <a:bodyPr>
            <a:noAutofit/>
          </a:bodyPr>
          <a:lstStyle/>
          <a:p>
            <a:r>
              <a:rPr lang="en-GB" sz="2400" dirty="0"/>
              <a:t>Copying AI text as your own. </a:t>
            </a:r>
          </a:p>
          <a:p>
            <a:r>
              <a:rPr lang="en-GB" sz="2400" dirty="0"/>
              <a:t>Using AI generated references. </a:t>
            </a:r>
          </a:p>
          <a:p>
            <a:r>
              <a:rPr lang="en-GB" sz="2400" dirty="0"/>
              <a:t>Submitting paraphrased AI text. </a:t>
            </a:r>
          </a:p>
          <a:p>
            <a:r>
              <a:rPr lang="en-GB" sz="2400" dirty="0"/>
              <a:t>“Blind” relying on its references. </a:t>
            </a:r>
          </a:p>
          <a:p>
            <a:r>
              <a:rPr lang="en-GB" sz="2400" dirty="0"/>
              <a:t>Not thinking. </a:t>
            </a:r>
          </a:p>
        </p:txBody>
      </p:sp>
    </p:spTree>
    <p:extLst>
      <p:ext uri="{BB962C8B-B14F-4D97-AF65-F5344CB8AC3E}">
        <p14:creationId xmlns:p14="http://schemas.microsoft.com/office/powerpoint/2010/main" val="34649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6C7C-DECC-22A0-E5E5-7B45B8AB6FCE}"/>
              </a:ext>
            </a:extLst>
          </p:cNvPr>
          <p:cNvSpPr>
            <a:spLocks noGrp="1"/>
          </p:cNvSpPr>
          <p:nvPr>
            <p:ph type="title"/>
          </p:nvPr>
        </p:nvSpPr>
        <p:spPr/>
        <p:txBody>
          <a:bodyPr/>
          <a:lstStyle/>
          <a:p>
            <a:r>
              <a:rPr lang="en-GB" dirty="0"/>
              <a:t>AI Literate. </a:t>
            </a:r>
          </a:p>
        </p:txBody>
      </p:sp>
      <p:sp>
        <p:nvSpPr>
          <p:cNvPr id="3" name="Content Placeholder 2">
            <a:extLst>
              <a:ext uri="{FF2B5EF4-FFF2-40B4-BE49-F238E27FC236}">
                <a16:creationId xmlns:a16="http://schemas.microsoft.com/office/drawing/2014/main" id="{700D649C-6277-68B1-E2FF-1D98D3A2C3B5}"/>
              </a:ext>
            </a:extLst>
          </p:cNvPr>
          <p:cNvSpPr>
            <a:spLocks noGrp="1"/>
          </p:cNvSpPr>
          <p:nvPr>
            <p:ph idx="1"/>
          </p:nvPr>
        </p:nvSpPr>
        <p:spPr/>
        <p:txBody>
          <a:bodyPr/>
          <a:lstStyle/>
          <a:p>
            <a:r>
              <a:rPr lang="en-GB" dirty="0"/>
              <a:t>Jisc (2024) define AI literate as…. </a:t>
            </a:r>
          </a:p>
          <a:p>
            <a:endParaRPr lang="en-GB" dirty="0"/>
          </a:p>
          <a:p>
            <a:endParaRPr lang="en-GB" dirty="0"/>
          </a:p>
          <a:p>
            <a:r>
              <a:rPr lang="en-GB" dirty="0"/>
              <a:t>"The ability to understand and use Generative AI (GenAI) responsibly and ethically across three fundamental areas: Terms, Tools, and Tasks. This competency requires you to develop an understanding of GenAI processes and outputs, recognising the capabilities and limitations of various AI models, and applying this knowledge practically in work place tasks.“ (Jisc, 2024). </a:t>
            </a:r>
          </a:p>
        </p:txBody>
      </p:sp>
    </p:spTree>
    <p:extLst>
      <p:ext uri="{BB962C8B-B14F-4D97-AF65-F5344CB8AC3E}">
        <p14:creationId xmlns:p14="http://schemas.microsoft.com/office/powerpoint/2010/main" val="2402113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CB866-13DD-C397-672F-88A0F9B4D3FD}"/>
              </a:ext>
            </a:extLst>
          </p:cNvPr>
          <p:cNvSpPr>
            <a:spLocks noGrp="1"/>
          </p:cNvSpPr>
          <p:nvPr>
            <p:ph type="title"/>
          </p:nvPr>
        </p:nvSpPr>
        <p:spPr/>
        <p:txBody>
          <a:bodyPr/>
          <a:lstStyle/>
          <a:p>
            <a:r>
              <a:rPr lang="en-GB" dirty="0"/>
              <a:t>AI Literate</a:t>
            </a:r>
          </a:p>
        </p:txBody>
      </p:sp>
      <p:sp>
        <p:nvSpPr>
          <p:cNvPr id="3" name="Content Placeholder 2">
            <a:extLst>
              <a:ext uri="{FF2B5EF4-FFF2-40B4-BE49-F238E27FC236}">
                <a16:creationId xmlns:a16="http://schemas.microsoft.com/office/drawing/2014/main" id="{8B66FD52-44EA-ACD9-89A7-211CF12CDE23}"/>
              </a:ext>
            </a:extLst>
          </p:cNvPr>
          <p:cNvSpPr>
            <a:spLocks noGrp="1"/>
          </p:cNvSpPr>
          <p:nvPr>
            <p:ph idx="1"/>
          </p:nvPr>
        </p:nvSpPr>
        <p:spPr/>
        <p:txBody>
          <a:bodyPr/>
          <a:lstStyle/>
          <a:p>
            <a:r>
              <a:rPr lang="en-GB" dirty="0"/>
              <a:t>To be AI literate we need to…. </a:t>
            </a:r>
          </a:p>
          <a:p>
            <a:endParaRPr lang="en-GB" dirty="0"/>
          </a:p>
          <a:p>
            <a:endParaRPr lang="en-GB" dirty="0"/>
          </a:p>
        </p:txBody>
      </p:sp>
      <p:graphicFrame>
        <p:nvGraphicFramePr>
          <p:cNvPr id="4" name="Diagram 3">
            <a:extLst>
              <a:ext uri="{FF2B5EF4-FFF2-40B4-BE49-F238E27FC236}">
                <a16:creationId xmlns:a16="http://schemas.microsoft.com/office/drawing/2014/main" id="{1EBA2070-974C-1F10-999C-6C74C2CF197A}"/>
              </a:ext>
            </a:extLst>
          </p:cNvPr>
          <p:cNvGraphicFramePr/>
          <p:nvPr>
            <p:extLst>
              <p:ext uri="{D42A27DB-BD31-4B8C-83A1-F6EECF244321}">
                <p14:modId xmlns:p14="http://schemas.microsoft.com/office/powerpoint/2010/main" val="1102094871"/>
              </p:ext>
            </p:extLst>
          </p:nvPr>
        </p:nvGraphicFramePr>
        <p:xfrm>
          <a:off x="776377" y="3272287"/>
          <a:ext cx="10577423" cy="29046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4505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525D5481-2466-4A7C-8E69-CC0E2617DA9A}"/>
                                            </p:graphicEl>
                                          </p:spTgt>
                                        </p:tgtEl>
                                        <p:attrNameLst>
                                          <p:attrName>style.visibility</p:attrName>
                                        </p:attrNameLst>
                                      </p:cBhvr>
                                      <p:to>
                                        <p:strVal val="visible"/>
                                      </p:to>
                                    </p:set>
                                    <p:anim calcmode="lin" valueType="num">
                                      <p:cBhvr additive="base">
                                        <p:cTn id="7" dur="500" fill="hold"/>
                                        <p:tgtEl>
                                          <p:spTgt spid="4">
                                            <p:graphicEl>
                                              <a:dgm id="{525D5481-2466-4A7C-8E69-CC0E2617DA9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525D5481-2466-4A7C-8E69-CC0E2617DA9A}"/>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0D1E038B-DF86-48F4-8A48-4FA381B164CE}"/>
                                            </p:graphicEl>
                                          </p:spTgt>
                                        </p:tgtEl>
                                        <p:attrNameLst>
                                          <p:attrName>style.visibility</p:attrName>
                                        </p:attrNameLst>
                                      </p:cBhvr>
                                      <p:to>
                                        <p:strVal val="visible"/>
                                      </p:to>
                                    </p:set>
                                    <p:anim calcmode="lin" valueType="num">
                                      <p:cBhvr additive="base">
                                        <p:cTn id="13" dur="500" fill="hold"/>
                                        <p:tgtEl>
                                          <p:spTgt spid="4">
                                            <p:graphicEl>
                                              <a:dgm id="{0D1E038B-DF86-48F4-8A48-4FA381B164CE}"/>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0D1E038B-DF86-48F4-8A48-4FA381B164CE}"/>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89117CB-2BBE-445B-AC94-32FB2EE6FAB7}"/>
                                            </p:graphicEl>
                                          </p:spTgt>
                                        </p:tgtEl>
                                        <p:attrNameLst>
                                          <p:attrName>style.visibility</p:attrName>
                                        </p:attrNameLst>
                                      </p:cBhvr>
                                      <p:to>
                                        <p:strVal val="visible"/>
                                      </p:to>
                                    </p:set>
                                    <p:anim calcmode="lin" valueType="num">
                                      <p:cBhvr additive="base">
                                        <p:cTn id="19" dur="500" fill="hold"/>
                                        <p:tgtEl>
                                          <p:spTgt spid="4">
                                            <p:graphicEl>
                                              <a:dgm id="{189117CB-2BBE-445B-AC94-32FB2EE6FAB7}"/>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89117CB-2BBE-445B-AC94-32FB2EE6FAB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1EFE1-B182-5A98-A27B-1304835758C5}"/>
              </a:ext>
            </a:extLst>
          </p:cNvPr>
          <p:cNvSpPr>
            <a:spLocks noGrp="1"/>
          </p:cNvSpPr>
          <p:nvPr>
            <p:ph type="title"/>
          </p:nvPr>
        </p:nvSpPr>
        <p:spPr/>
        <p:txBody>
          <a:bodyPr/>
          <a:lstStyle/>
          <a:p>
            <a:r>
              <a:rPr lang="en-GB" dirty="0"/>
              <a:t>Generative (Gen) AI – vs Search Engines. </a:t>
            </a:r>
          </a:p>
        </p:txBody>
      </p:sp>
      <p:sp>
        <p:nvSpPr>
          <p:cNvPr id="3" name="Content Placeholder 2">
            <a:extLst>
              <a:ext uri="{FF2B5EF4-FFF2-40B4-BE49-F238E27FC236}">
                <a16:creationId xmlns:a16="http://schemas.microsoft.com/office/drawing/2014/main" id="{1499D325-3F12-8696-2F8C-7CCA1F958070}"/>
              </a:ext>
            </a:extLst>
          </p:cNvPr>
          <p:cNvSpPr>
            <a:spLocks noGrp="1"/>
          </p:cNvSpPr>
          <p:nvPr>
            <p:ph idx="1"/>
          </p:nvPr>
        </p:nvSpPr>
        <p:spPr/>
        <p:txBody>
          <a:bodyPr>
            <a:normAutofit/>
          </a:bodyPr>
          <a:lstStyle/>
          <a:p>
            <a:r>
              <a:rPr lang="en-GB" dirty="0"/>
              <a:t>A common question…. Is Google (Search) AI and is it Generative (Gen) AI. </a:t>
            </a:r>
          </a:p>
          <a:p>
            <a:endParaRPr lang="en-GB" dirty="0"/>
          </a:p>
          <a:p>
            <a:r>
              <a:rPr lang="en-GB" dirty="0"/>
              <a:t>Short answer is….. Yes it uses AI but it is </a:t>
            </a:r>
            <a:r>
              <a:rPr lang="en-GB" b="1" dirty="0"/>
              <a:t>not</a:t>
            </a:r>
            <a:r>
              <a:rPr lang="en-GB" dirty="0"/>
              <a:t> Generative (Gen) AI. </a:t>
            </a:r>
          </a:p>
          <a:p>
            <a:endParaRPr lang="en-GB" dirty="0"/>
          </a:p>
          <a:p>
            <a:r>
              <a:rPr lang="en-GB" dirty="0"/>
              <a:t> GenAI generates new content. This could be text, images, code, or even music, and it's all based on what you ask it to do.</a:t>
            </a:r>
          </a:p>
          <a:p>
            <a:endParaRPr lang="en-GB" dirty="0"/>
          </a:p>
          <a:p>
            <a:r>
              <a:rPr lang="en-GB" dirty="0"/>
              <a:t>GenAI – can create new text, images, or data from scratch a google search simply </a:t>
            </a:r>
          </a:p>
        </p:txBody>
      </p:sp>
    </p:spTree>
    <p:extLst>
      <p:ext uri="{BB962C8B-B14F-4D97-AF65-F5344CB8AC3E}">
        <p14:creationId xmlns:p14="http://schemas.microsoft.com/office/powerpoint/2010/main" val="2670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86A29-7D46-5DB6-E884-CE18B4DCFBCA}"/>
              </a:ext>
            </a:extLst>
          </p:cNvPr>
          <p:cNvSpPr>
            <a:spLocks noGrp="1"/>
          </p:cNvSpPr>
          <p:nvPr>
            <p:ph type="title"/>
          </p:nvPr>
        </p:nvSpPr>
        <p:spPr/>
        <p:txBody>
          <a:bodyPr/>
          <a:lstStyle/>
          <a:p>
            <a:r>
              <a:rPr lang="en-GB" dirty="0"/>
              <a:t>Examples of GenAI. </a:t>
            </a:r>
          </a:p>
        </p:txBody>
      </p:sp>
      <p:graphicFrame>
        <p:nvGraphicFramePr>
          <p:cNvPr id="4" name="Content Placeholder 3">
            <a:extLst>
              <a:ext uri="{FF2B5EF4-FFF2-40B4-BE49-F238E27FC236}">
                <a16:creationId xmlns:a16="http://schemas.microsoft.com/office/drawing/2014/main" id="{B25BFB96-F0A3-16A6-6DBF-AE31C2EFD143}"/>
              </a:ext>
            </a:extLst>
          </p:cNvPr>
          <p:cNvGraphicFramePr>
            <a:graphicFrameLocks noGrp="1"/>
          </p:cNvGraphicFramePr>
          <p:nvPr>
            <p:ph idx="1"/>
            <p:extLst>
              <p:ext uri="{D42A27DB-BD31-4B8C-83A1-F6EECF244321}">
                <p14:modId xmlns:p14="http://schemas.microsoft.com/office/powerpoint/2010/main" val="182423203"/>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908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2334D7B5-BD0D-4B53-B499-0BA82BCFF5BD}"/>
                                            </p:graphicEl>
                                          </p:spTgt>
                                        </p:tgtEl>
                                        <p:attrNameLst>
                                          <p:attrName>style.visibility</p:attrName>
                                        </p:attrNameLst>
                                      </p:cBhvr>
                                      <p:to>
                                        <p:strVal val="visible"/>
                                      </p:to>
                                    </p:set>
                                    <p:anim calcmode="lin" valueType="num">
                                      <p:cBhvr additive="base">
                                        <p:cTn id="7" dur="500" fill="hold"/>
                                        <p:tgtEl>
                                          <p:spTgt spid="4">
                                            <p:graphicEl>
                                              <a:dgm id="{2334D7B5-BD0D-4B53-B499-0BA82BCFF5B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2334D7B5-BD0D-4B53-B499-0BA82BCFF5B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9467668E-2E0D-4CF8-8423-5B8BE81B0F28}"/>
                                            </p:graphicEl>
                                          </p:spTgt>
                                        </p:tgtEl>
                                        <p:attrNameLst>
                                          <p:attrName>style.visibility</p:attrName>
                                        </p:attrNameLst>
                                      </p:cBhvr>
                                      <p:to>
                                        <p:strVal val="visible"/>
                                      </p:to>
                                    </p:set>
                                    <p:anim calcmode="lin" valueType="num">
                                      <p:cBhvr additive="base">
                                        <p:cTn id="13" dur="500" fill="hold"/>
                                        <p:tgtEl>
                                          <p:spTgt spid="4">
                                            <p:graphicEl>
                                              <a:dgm id="{9467668E-2E0D-4CF8-8423-5B8BE81B0F2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9467668E-2E0D-4CF8-8423-5B8BE81B0F2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47FC5971-02F2-48E9-9E67-3B14B4530D52}"/>
                                            </p:graphicEl>
                                          </p:spTgt>
                                        </p:tgtEl>
                                        <p:attrNameLst>
                                          <p:attrName>style.visibility</p:attrName>
                                        </p:attrNameLst>
                                      </p:cBhvr>
                                      <p:to>
                                        <p:strVal val="visible"/>
                                      </p:to>
                                    </p:set>
                                    <p:anim calcmode="lin" valueType="num">
                                      <p:cBhvr additive="base">
                                        <p:cTn id="19" dur="500" fill="hold"/>
                                        <p:tgtEl>
                                          <p:spTgt spid="4">
                                            <p:graphicEl>
                                              <a:dgm id="{47FC5971-02F2-48E9-9E67-3B14B4530D52}"/>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47FC5971-02F2-48E9-9E67-3B14B4530D52}"/>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B7BC955E-244D-4477-BA81-824C8D68C11F}"/>
                                            </p:graphicEl>
                                          </p:spTgt>
                                        </p:tgtEl>
                                        <p:attrNameLst>
                                          <p:attrName>style.visibility</p:attrName>
                                        </p:attrNameLst>
                                      </p:cBhvr>
                                      <p:to>
                                        <p:strVal val="visible"/>
                                      </p:to>
                                    </p:set>
                                    <p:anim calcmode="lin" valueType="num">
                                      <p:cBhvr additive="base">
                                        <p:cTn id="25" dur="500" fill="hold"/>
                                        <p:tgtEl>
                                          <p:spTgt spid="4">
                                            <p:graphicEl>
                                              <a:dgm id="{B7BC955E-244D-4477-BA81-824C8D68C11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B7BC955E-244D-4477-BA81-824C8D68C11F}"/>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905586FD-8F53-4CED-836F-DEACF9F1C702}"/>
                                            </p:graphicEl>
                                          </p:spTgt>
                                        </p:tgtEl>
                                        <p:attrNameLst>
                                          <p:attrName>style.visibility</p:attrName>
                                        </p:attrNameLst>
                                      </p:cBhvr>
                                      <p:to>
                                        <p:strVal val="visible"/>
                                      </p:to>
                                    </p:set>
                                    <p:anim calcmode="lin" valueType="num">
                                      <p:cBhvr additive="base">
                                        <p:cTn id="31" dur="500" fill="hold"/>
                                        <p:tgtEl>
                                          <p:spTgt spid="4">
                                            <p:graphicEl>
                                              <a:dgm id="{905586FD-8F53-4CED-836F-DEACF9F1C70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905586FD-8F53-4CED-836F-DEACF9F1C702}"/>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67BB8033-9CB9-4F7E-8598-FB5582099A3F}"/>
                                            </p:graphicEl>
                                          </p:spTgt>
                                        </p:tgtEl>
                                        <p:attrNameLst>
                                          <p:attrName>style.visibility</p:attrName>
                                        </p:attrNameLst>
                                      </p:cBhvr>
                                      <p:to>
                                        <p:strVal val="visible"/>
                                      </p:to>
                                    </p:set>
                                    <p:anim calcmode="lin" valueType="num">
                                      <p:cBhvr additive="base">
                                        <p:cTn id="37" dur="500" fill="hold"/>
                                        <p:tgtEl>
                                          <p:spTgt spid="4">
                                            <p:graphicEl>
                                              <a:dgm id="{67BB8033-9CB9-4F7E-8598-FB5582099A3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67BB8033-9CB9-4F7E-8598-FB5582099A3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6A242E54-563D-41D2-A5AC-C97DD8DCF055}"/>
                                            </p:graphicEl>
                                          </p:spTgt>
                                        </p:tgtEl>
                                        <p:attrNameLst>
                                          <p:attrName>style.visibility</p:attrName>
                                        </p:attrNameLst>
                                      </p:cBhvr>
                                      <p:to>
                                        <p:strVal val="visible"/>
                                      </p:to>
                                    </p:set>
                                    <p:anim calcmode="lin" valueType="num">
                                      <p:cBhvr additive="base">
                                        <p:cTn id="43" dur="500" fill="hold"/>
                                        <p:tgtEl>
                                          <p:spTgt spid="4">
                                            <p:graphicEl>
                                              <a:dgm id="{6A242E54-563D-41D2-A5AC-C97DD8DCF055}"/>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6A242E54-563D-41D2-A5AC-C97DD8DCF05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E9857-1E0C-51F8-5CE6-F7C26FAFA000}"/>
              </a:ext>
            </a:extLst>
          </p:cNvPr>
          <p:cNvSpPr>
            <a:spLocks noGrp="1"/>
          </p:cNvSpPr>
          <p:nvPr>
            <p:ph type="title"/>
          </p:nvPr>
        </p:nvSpPr>
        <p:spPr/>
        <p:txBody>
          <a:bodyPr/>
          <a:lstStyle/>
          <a:p>
            <a:r>
              <a:rPr lang="en-GB" dirty="0"/>
              <a:t>AI use and Academic Integrity.</a:t>
            </a:r>
          </a:p>
        </p:txBody>
      </p:sp>
      <p:sp>
        <p:nvSpPr>
          <p:cNvPr id="3" name="Content Placeholder 2">
            <a:extLst>
              <a:ext uri="{FF2B5EF4-FFF2-40B4-BE49-F238E27FC236}">
                <a16:creationId xmlns:a16="http://schemas.microsoft.com/office/drawing/2014/main" id="{5B329089-FC72-5779-E882-94E7DD4C1F18}"/>
              </a:ext>
            </a:extLst>
          </p:cNvPr>
          <p:cNvSpPr>
            <a:spLocks noGrp="1"/>
          </p:cNvSpPr>
          <p:nvPr>
            <p:ph idx="1"/>
          </p:nvPr>
        </p:nvSpPr>
        <p:spPr/>
        <p:txBody>
          <a:bodyPr/>
          <a:lstStyle/>
          <a:p>
            <a:r>
              <a:rPr lang="en-GB" dirty="0"/>
              <a:t>It is essential that your use of AI must align with UWTSD Academic Integrity Policy. </a:t>
            </a:r>
          </a:p>
          <a:p>
            <a:endParaRPr lang="en-GB" dirty="0"/>
          </a:p>
          <a:p>
            <a:r>
              <a:rPr lang="en-GB" dirty="0"/>
              <a:t>See allowable use of AI document (UWTSD) on Moodle – in this weeks lecture. </a:t>
            </a:r>
          </a:p>
          <a:p>
            <a:endParaRPr lang="en-GB" dirty="0"/>
          </a:p>
          <a:p>
            <a:r>
              <a:rPr lang="en-GB" dirty="0"/>
              <a:t>Also see the specific assessment guidance which highlights what is and is not allowable for the assessment you are working on. </a:t>
            </a:r>
          </a:p>
        </p:txBody>
      </p:sp>
    </p:spTree>
    <p:extLst>
      <p:ext uri="{BB962C8B-B14F-4D97-AF65-F5344CB8AC3E}">
        <p14:creationId xmlns:p14="http://schemas.microsoft.com/office/powerpoint/2010/main" val="4184063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86398-7B78-E7A3-D36F-46A239A629D8}"/>
              </a:ext>
            </a:extLst>
          </p:cNvPr>
          <p:cNvSpPr>
            <a:spLocks noGrp="1"/>
          </p:cNvSpPr>
          <p:nvPr>
            <p:ph type="title"/>
          </p:nvPr>
        </p:nvSpPr>
        <p:spPr/>
        <p:txBody>
          <a:bodyPr/>
          <a:lstStyle/>
          <a:p>
            <a:pPr algn="ctr"/>
            <a:r>
              <a:rPr lang="en-GB" dirty="0"/>
              <a:t>Ethics and AI</a:t>
            </a:r>
          </a:p>
        </p:txBody>
      </p:sp>
      <p:pic>
        <p:nvPicPr>
          <p:cNvPr id="4" name="Content Placeholder 3">
            <a:extLst>
              <a:ext uri="{FF2B5EF4-FFF2-40B4-BE49-F238E27FC236}">
                <a16:creationId xmlns:a16="http://schemas.microsoft.com/office/drawing/2014/main" id="{294011CB-EFD1-ABFD-46C8-7B34BA7CF6CF}"/>
              </a:ext>
            </a:extLst>
          </p:cNvPr>
          <p:cNvPicPr>
            <a:picLocks noGrp="1" noChangeAspect="1"/>
          </p:cNvPicPr>
          <p:nvPr>
            <p:ph idx="1"/>
          </p:nvPr>
        </p:nvPicPr>
        <p:blipFill>
          <a:blip r:embed="rId2"/>
          <a:stretch>
            <a:fillRect/>
          </a:stretch>
        </p:blipFill>
        <p:spPr>
          <a:xfrm>
            <a:off x="1847322" y="2052638"/>
            <a:ext cx="7459132" cy="4195762"/>
          </a:xfrm>
          <a:prstGeom prst="rect">
            <a:avLst/>
          </a:prstGeom>
        </p:spPr>
      </p:pic>
    </p:spTree>
    <p:extLst>
      <p:ext uri="{BB962C8B-B14F-4D97-AF65-F5344CB8AC3E}">
        <p14:creationId xmlns:p14="http://schemas.microsoft.com/office/powerpoint/2010/main" val="3570100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D410-000C-AAA5-FCA8-F646FAC4D991}"/>
              </a:ext>
            </a:extLst>
          </p:cNvPr>
          <p:cNvSpPr>
            <a:spLocks noGrp="1"/>
          </p:cNvSpPr>
          <p:nvPr>
            <p:ph type="title"/>
          </p:nvPr>
        </p:nvSpPr>
        <p:spPr/>
        <p:txBody>
          <a:bodyPr/>
          <a:lstStyle/>
          <a:p>
            <a:r>
              <a:rPr lang="en-GB" dirty="0"/>
              <a:t>Reliability</a:t>
            </a:r>
          </a:p>
        </p:txBody>
      </p:sp>
      <p:sp>
        <p:nvSpPr>
          <p:cNvPr id="3" name="Content Placeholder 2">
            <a:extLst>
              <a:ext uri="{FF2B5EF4-FFF2-40B4-BE49-F238E27FC236}">
                <a16:creationId xmlns:a16="http://schemas.microsoft.com/office/drawing/2014/main" id="{7A7E801C-2319-CDE5-4ABA-5016B3F9A496}"/>
              </a:ext>
            </a:extLst>
          </p:cNvPr>
          <p:cNvSpPr>
            <a:spLocks noGrp="1"/>
          </p:cNvSpPr>
          <p:nvPr>
            <p:ph idx="1"/>
          </p:nvPr>
        </p:nvSpPr>
        <p:spPr/>
        <p:txBody>
          <a:bodyPr>
            <a:normAutofit lnSpcReduction="10000"/>
          </a:bodyPr>
          <a:lstStyle/>
          <a:p>
            <a:r>
              <a:rPr lang="en-GB" dirty="0"/>
              <a:t>Whilst we have highlighted why using Generative AI might be beneficial in relation to your assessment. You should NEVER assume the information GenAI produces is reliable. </a:t>
            </a:r>
          </a:p>
          <a:p>
            <a:endParaRPr lang="en-GB" dirty="0"/>
          </a:p>
          <a:p>
            <a:r>
              <a:rPr lang="en-GB" dirty="0"/>
              <a:t>GenAI generates outputs from its training, that might be at times out of date and not accurate. </a:t>
            </a:r>
          </a:p>
          <a:p>
            <a:endParaRPr lang="en-GB" dirty="0"/>
          </a:p>
          <a:p>
            <a:r>
              <a:rPr lang="en-GB" dirty="0"/>
              <a:t>Also difficult to ascertain the information – sometimes the references that AI provides is not correct. </a:t>
            </a:r>
          </a:p>
          <a:p>
            <a:endParaRPr lang="en-GB" dirty="0"/>
          </a:p>
          <a:p>
            <a:r>
              <a:rPr lang="en-GB" dirty="0"/>
              <a:t>Hallucinations – make up references and results. </a:t>
            </a:r>
          </a:p>
        </p:txBody>
      </p:sp>
    </p:spTree>
    <p:extLst>
      <p:ext uri="{BB962C8B-B14F-4D97-AF65-F5344CB8AC3E}">
        <p14:creationId xmlns:p14="http://schemas.microsoft.com/office/powerpoint/2010/main" val="2518285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D3306-EC47-B01A-0773-4C1A17DE9B09}"/>
              </a:ext>
            </a:extLst>
          </p:cNvPr>
          <p:cNvSpPr>
            <a:spLocks noGrp="1"/>
          </p:cNvSpPr>
          <p:nvPr>
            <p:ph type="title"/>
          </p:nvPr>
        </p:nvSpPr>
        <p:spPr/>
        <p:txBody>
          <a:bodyPr/>
          <a:lstStyle/>
          <a:p>
            <a:r>
              <a:rPr lang="en-GB" dirty="0"/>
              <a:t>Bias</a:t>
            </a:r>
          </a:p>
        </p:txBody>
      </p:sp>
      <p:sp>
        <p:nvSpPr>
          <p:cNvPr id="3" name="Content Placeholder 2">
            <a:extLst>
              <a:ext uri="{FF2B5EF4-FFF2-40B4-BE49-F238E27FC236}">
                <a16:creationId xmlns:a16="http://schemas.microsoft.com/office/drawing/2014/main" id="{C1812645-7DB8-3F13-6BD5-51EFA7B0A03F}"/>
              </a:ext>
            </a:extLst>
          </p:cNvPr>
          <p:cNvSpPr>
            <a:spLocks noGrp="1"/>
          </p:cNvSpPr>
          <p:nvPr>
            <p:ph idx="1"/>
          </p:nvPr>
        </p:nvSpPr>
        <p:spPr/>
        <p:txBody>
          <a:bodyPr>
            <a:normAutofit fontScale="85000" lnSpcReduction="20000"/>
          </a:bodyPr>
          <a:lstStyle/>
          <a:p>
            <a:r>
              <a:rPr lang="en-GB" dirty="0"/>
              <a:t>You might not think it (given that is it not human) but AI can produce an answer that is bias. </a:t>
            </a:r>
          </a:p>
          <a:p>
            <a:endParaRPr lang="en-GB" dirty="0"/>
          </a:p>
          <a:p>
            <a:r>
              <a:rPr lang="en-GB" dirty="0"/>
              <a:t>Training data bias: when the data used to train an AI model is biased or unrepresentative.</a:t>
            </a:r>
          </a:p>
          <a:p>
            <a:endParaRPr lang="en-GB" dirty="0"/>
          </a:p>
          <a:p>
            <a:r>
              <a:rPr lang="en-GB" dirty="0"/>
              <a:t>Algorithmic bias: the algorithm itself introduces bias, often due to flawed design or assumptions.</a:t>
            </a:r>
          </a:p>
          <a:p>
            <a:endParaRPr lang="en-GB" dirty="0"/>
          </a:p>
          <a:p>
            <a:r>
              <a:rPr lang="en-GB" dirty="0"/>
              <a:t>Cognitive bias: due to the way it process data, AI exhibits biases similar to those found in human thinking.</a:t>
            </a:r>
          </a:p>
          <a:p>
            <a:endParaRPr lang="en-GB" dirty="0"/>
          </a:p>
          <a:p>
            <a:r>
              <a:rPr lang="en-GB" dirty="0"/>
              <a:t>Inputters bias: If you ask a question in a leading way it can impact on the AI generated answer. </a:t>
            </a:r>
          </a:p>
        </p:txBody>
      </p:sp>
    </p:spTree>
    <p:extLst>
      <p:ext uri="{BB962C8B-B14F-4D97-AF65-F5344CB8AC3E}">
        <p14:creationId xmlns:p14="http://schemas.microsoft.com/office/powerpoint/2010/main" val="3638207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5549A-4269-EC2F-2233-07B7F870726D}"/>
              </a:ext>
            </a:extLst>
          </p:cNvPr>
          <p:cNvSpPr>
            <a:spLocks noGrp="1"/>
          </p:cNvSpPr>
          <p:nvPr>
            <p:ph type="title"/>
          </p:nvPr>
        </p:nvSpPr>
        <p:spPr/>
        <p:txBody>
          <a:bodyPr/>
          <a:lstStyle/>
          <a:p>
            <a:r>
              <a:rPr lang="en-GB" dirty="0"/>
              <a:t>Privacy – Important!!!</a:t>
            </a:r>
          </a:p>
        </p:txBody>
      </p:sp>
      <p:sp>
        <p:nvSpPr>
          <p:cNvPr id="3" name="Content Placeholder 2">
            <a:extLst>
              <a:ext uri="{FF2B5EF4-FFF2-40B4-BE49-F238E27FC236}">
                <a16:creationId xmlns:a16="http://schemas.microsoft.com/office/drawing/2014/main" id="{77C50CB2-2105-0174-27CA-90F4C4AA5667}"/>
              </a:ext>
            </a:extLst>
          </p:cNvPr>
          <p:cNvSpPr>
            <a:spLocks noGrp="1"/>
          </p:cNvSpPr>
          <p:nvPr>
            <p:ph idx="1"/>
          </p:nvPr>
        </p:nvSpPr>
        <p:spPr/>
        <p:txBody>
          <a:bodyPr>
            <a:normAutofit fontScale="92500" lnSpcReduction="10000"/>
          </a:bodyPr>
          <a:lstStyle/>
          <a:p>
            <a:r>
              <a:rPr lang="en-GB" dirty="0"/>
              <a:t>Many GenAI applications collect some data from your interactions with it. It can retain, harvest, and </a:t>
            </a:r>
            <a:r>
              <a:rPr lang="en-GB" b="1" dirty="0"/>
              <a:t>share</a:t>
            </a:r>
            <a:r>
              <a:rPr lang="en-GB" dirty="0"/>
              <a:t> confidential and personal information.</a:t>
            </a:r>
          </a:p>
          <a:p>
            <a:endParaRPr lang="en-GB" dirty="0"/>
          </a:p>
          <a:p>
            <a:r>
              <a:rPr lang="en-GB" dirty="0"/>
              <a:t>Anything you enter (including your personal details or feedback), can then be used to train and develop the tool further or even shared with other companies.</a:t>
            </a:r>
          </a:p>
          <a:p>
            <a:endParaRPr lang="en-GB" dirty="0"/>
          </a:p>
          <a:p>
            <a:r>
              <a:rPr lang="en-GB" dirty="0"/>
              <a:t>Think before you ask AI a question what you are asking, particularly in relation to personal information. </a:t>
            </a:r>
          </a:p>
          <a:p>
            <a:endParaRPr lang="en-GB" dirty="0"/>
          </a:p>
          <a:p>
            <a:r>
              <a:rPr lang="en-GB" dirty="0"/>
              <a:t>Think about the AI tool you are using. </a:t>
            </a:r>
          </a:p>
        </p:txBody>
      </p:sp>
    </p:spTree>
    <p:extLst>
      <p:ext uri="{BB962C8B-B14F-4D97-AF65-F5344CB8AC3E}">
        <p14:creationId xmlns:p14="http://schemas.microsoft.com/office/powerpoint/2010/main" val="255279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272EF-500C-0627-2787-BE5263B51B70}"/>
              </a:ext>
            </a:extLst>
          </p:cNvPr>
          <p:cNvSpPr>
            <a:spLocks noGrp="1"/>
          </p:cNvSpPr>
          <p:nvPr>
            <p:ph type="title"/>
          </p:nvPr>
        </p:nvSpPr>
        <p:spPr/>
        <p:txBody>
          <a:bodyPr/>
          <a:lstStyle/>
          <a:p>
            <a:r>
              <a:rPr lang="en-GB" dirty="0"/>
              <a:t>You might be thinking….. Well what type of sensitive data might I want to input into AI. </a:t>
            </a:r>
          </a:p>
        </p:txBody>
      </p:sp>
      <p:sp>
        <p:nvSpPr>
          <p:cNvPr id="3" name="Content Placeholder 2">
            <a:extLst>
              <a:ext uri="{FF2B5EF4-FFF2-40B4-BE49-F238E27FC236}">
                <a16:creationId xmlns:a16="http://schemas.microsoft.com/office/drawing/2014/main" id="{CAE527A1-F049-DEFE-88B3-0EA50B56A1D8}"/>
              </a:ext>
            </a:extLst>
          </p:cNvPr>
          <p:cNvSpPr>
            <a:spLocks noGrp="1"/>
          </p:cNvSpPr>
          <p:nvPr>
            <p:ph idx="1"/>
          </p:nvPr>
        </p:nvSpPr>
        <p:spPr>
          <a:xfrm>
            <a:off x="253042" y="2829295"/>
            <a:ext cx="11588150" cy="4195481"/>
          </a:xfrm>
        </p:spPr>
        <p:txBody>
          <a:bodyPr>
            <a:normAutofit/>
          </a:bodyPr>
          <a:lstStyle/>
          <a:p>
            <a:r>
              <a:rPr lang="en-GB" sz="3200" dirty="0"/>
              <a:t>Well….. You may want to ask AI to help with the analysis of some quantitative research that you have carried out. That WILL contain personal information of the participants used in the study. </a:t>
            </a:r>
          </a:p>
          <a:p>
            <a:endParaRPr lang="en-GB" sz="3200" dirty="0"/>
          </a:p>
          <a:p>
            <a:r>
              <a:rPr lang="en-GB" sz="3200" dirty="0"/>
              <a:t>THIS THEN COULD GET SHARED!!! </a:t>
            </a:r>
          </a:p>
        </p:txBody>
      </p:sp>
    </p:spTree>
    <p:extLst>
      <p:ext uri="{BB962C8B-B14F-4D97-AF65-F5344CB8AC3E}">
        <p14:creationId xmlns:p14="http://schemas.microsoft.com/office/powerpoint/2010/main" val="2062941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D2BCA-89B2-1AD0-2AFC-DC4B5464ABDA}"/>
              </a:ext>
            </a:extLst>
          </p:cNvPr>
          <p:cNvSpPr>
            <a:spLocks noGrp="1"/>
          </p:cNvSpPr>
          <p:nvPr>
            <p:ph type="title"/>
          </p:nvPr>
        </p:nvSpPr>
        <p:spPr/>
        <p:txBody>
          <a:bodyPr/>
          <a:lstStyle/>
          <a:p>
            <a:r>
              <a:rPr lang="en-GB" dirty="0"/>
              <a:t>Privacy – Important…. </a:t>
            </a:r>
          </a:p>
        </p:txBody>
      </p:sp>
      <p:sp>
        <p:nvSpPr>
          <p:cNvPr id="3" name="Content Placeholder 2">
            <a:extLst>
              <a:ext uri="{FF2B5EF4-FFF2-40B4-BE49-F238E27FC236}">
                <a16:creationId xmlns:a16="http://schemas.microsoft.com/office/drawing/2014/main" id="{C39B781A-A851-2989-326A-FD4A5B45324F}"/>
              </a:ext>
            </a:extLst>
          </p:cNvPr>
          <p:cNvSpPr>
            <a:spLocks noGrp="1"/>
          </p:cNvSpPr>
          <p:nvPr>
            <p:ph idx="1"/>
          </p:nvPr>
        </p:nvSpPr>
        <p:spPr>
          <a:xfrm>
            <a:off x="155276" y="2052918"/>
            <a:ext cx="11248846" cy="4195481"/>
          </a:xfrm>
        </p:spPr>
        <p:txBody>
          <a:bodyPr>
            <a:normAutofit/>
          </a:bodyPr>
          <a:lstStyle/>
          <a:p>
            <a:r>
              <a:rPr lang="en-GB" sz="2400" dirty="0"/>
              <a:t>Important! You have access to Microsoft Copilot Online as a student of UWTSD, including the integrated version in Microsoft Edge Browser.</a:t>
            </a:r>
          </a:p>
          <a:p>
            <a:endParaRPr lang="en-GB" sz="2400" dirty="0"/>
          </a:p>
          <a:p>
            <a:r>
              <a:rPr lang="en-GB" sz="2400" dirty="0"/>
              <a:t>Always log into Microsoft Copilot(opens in a new tab) using your university credentials, to ensure protected privacy status(opens in a new tab) as your data are protected with enterprise data protection measures.</a:t>
            </a:r>
          </a:p>
        </p:txBody>
      </p:sp>
    </p:spTree>
    <p:extLst>
      <p:ext uri="{BB962C8B-B14F-4D97-AF65-F5344CB8AC3E}">
        <p14:creationId xmlns:p14="http://schemas.microsoft.com/office/powerpoint/2010/main" val="1800959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9175C-6BB3-4B6B-2503-D4F02AF1D1A6}"/>
              </a:ext>
            </a:extLst>
          </p:cNvPr>
          <p:cNvSpPr>
            <a:spLocks noGrp="1"/>
          </p:cNvSpPr>
          <p:nvPr>
            <p:ph type="title"/>
          </p:nvPr>
        </p:nvSpPr>
        <p:spPr/>
        <p:txBody>
          <a:bodyPr/>
          <a:lstStyle/>
          <a:p>
            <a:r>
              <a:rPr lang="en-GB" dirty="0"/>
              <a:t>Copyright</a:t>
            </a:r>
          </a:p>
        </p:txBody>
      </p:sp>
      <p:sp>
        <p:nvSpPr>
          <p:cNvPr id="3" name="Content Placeholder 2">
            <a:extLst>
              <a:ext uri="{FF2B5EF4-FFF2-40B4-BE49-F238E27FC236}">
                <a16:creationId xmlns:a16="http://schemas.microsoft.com/office/drawing/2014/main" id="{CE2BB723-FD61-9D92-B3A9-E30DF05BE3A2}"/>
              </a:ext>
            </a:extLst>
          </p:cNvPr>
          <p:cNvSpPr>
            <a:spLocks noGrp="1"/>
          </p:cNvSpPr>
          <p:nvPr>
            <p:ph idx="1"/>
          </p:nvPr>
        </p:nvSpPr>
        <p:spPr/>
        <p:txBody>
          <a:bodyPr>
            <a:normAutofit/>
          </a:bodyPr>
          <a:lstStyle/>
          <a:p>
            <a:r>
              <a:rPr lang="en-GB" dirty="0"/>
              <a:t>GenAI is trained on a vast amount of data which contains work protected by copyright. Unless they have permission to use the data, or have a licence, the AI tool could be infringing copyright.</a:t>
            </a:r>
          </a:p>
          <a:p>
            <a:endParaRPr lang="en-GB" dirty="0"/>
          </a:p>
          <a:p>
            <a:r>
              <a:rPr lang="en-GB" dirty="0"/>
              <a:t>As a consequence, if you are re-using these answers then you COULD you could be creating content that is infringing copyright.</a:t>
            </a:r>
          </a:p>
          <a:p>
            <a:endParaRPr lang="en-GB" dirty="0"/>
          </a:p>
          <a:p>
            <a:r>
              <a:rPr lang="en-GB" dirty="0"/>
              <a:t>Consider the work you are sharing to the GenAI tool and also the answers you are getting. </a:t>
            </a:r>
          </a:p>
        </p:txBody>
      </p:sp>
    </p:spTree>
    <p:extLst>
      <p:ext uri="{BB962C8B-B14F-4D97-AF65-F5344CB8AC3E}">
        <p14:creationId xmlns:p14="http://schemas.microsoft.com/office/powerpoint/2010/main" val="32171356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2813-3A0B-EF03-0242-B9D97DBF5C17}"/>
              </a:ext>
            </a:extLst>
          </p:cNvPr>
          <p:cNvSpPr>
            <a:spLocks noGrp="1"/>
          </p:cNvSpPr>
          <p:nvPr>
            <p:ph type="title"/>
          </p:nvPr>
        </p:nvSpPr>
        <p:spPr/>
        <p:txBody>
          <a:bodyPr/>
          <a:lstStyle/>
          <a:p>
            <a:r>
              <a:rPr lang="en-GB" dirty="0"/>
              <a:t>Academic Integrity</a:t>
            </a:r>
          </a:p>
        </p:txBody>
      </p:sp>
      <p:sp>
        <p:nvSpPr>
          <p:cNvPr id="3" name="Content Placeholder 2">
            <a:extLst>
              <a:ext uri="{FF2B5EF4-FFF2-40B4-BE49-F238E27FC236}">
                <a16:creationId xmlns:a16="http://schemas.microsoft.com/office/drawing/2014/main" id="{91813AA9-7BD5-71AB-40F1-17502186895F}"/>
              </a:ext>
            </a:extLst>
          </p:cNvPr>
          <p:cNvSpPr>
            <a:spLocks noGrp="1"/>
          </p:cNvSpPr>
          <p:nvPr>
            <p:ph idx="1"/>
          </p:nvPr>
        </p:nvSpPr>
        <p:spPr/>
        <p:txBody>
          <a:bodyPr>
            <a:normAutofit/>
          </a:bodyPr>
          <a:lstStyle/>
          <a:p>
            <a:r>
              <a:rPr lang="en-GB" dirty="0"/>
              <a:t>Academic Integrity = Being honest in any work you do in your studies.</a:t>
            </a:r>
          </a:p>
          <a:p>
            <a:endParaRPr lang="en-GB" dirty="0"/>
          </a:p>
          <a:p>
            <a:r>
              <a:rPr lang="en-GB" dirty="0"/>
              <a:t>Whilst, as have been discussed today, AI can be used to assist in assessments, it is essential that you recognise when the lines are becoming blurred between your work, and that produced by the tool you were using.</a:t>
            </a:r>
          </a:p>
          <a:p>
            <a:endParaRPr lang="en-GB" dirty="0"/>
          </a:p>
          <a:p>
            <a:r>
              <a:rPr lang="en-GB" dirty="0"/>
              <a:t>Never copy and paste any information directly from GenAI into your work..</a:t>
            </a:r>
          </a:p>
        </p:txBody>
      </p:sp>
    </p:spTree>
    <p:extLst>
      <p:ext uri="{BB962C8B-B14F-4D97-AF65-F5344CB8AC3E}">
        <p14:creationId xmlns:p14="http://schemas.microsoft.com/office/powerpoint/2010/main" val="40552195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0AF0D-8765-994F-7943-937F4AC1FAE7}"/>
              </a:ext>
            </a:extLst>
          </p:cNvPr>
          <p:cNvSpPr>
            <a:spLocks noGrp="1"/>
          </p:cNvSpPr>
          <p:nvPr>
            <p:ph type="title"/>
          </p:nvPr>
        </p:nvSpPr>
        <p:spPr/>
        <p:txBody>
          <a:bodyPr/>
          <a:lstStyle/>
          <a:p>
            <a:r>
              <a:rPr lang="en-GB" dirty="0"/>
              <a:t>Academic Integrity…. Pause and Think…. </a:t>
            </a:r>
          </a:p>
        </p:txBody>
      </p:sp>
      <p:sp>
        <p:nvSpPr>
          <p:cNvPr id="3" name="Content Placeholder 2">
            <a:extLst>
              <a:ext uri="{FF2B5EF4-FFF2-40B4-BE49-F238E27FC236}">
                <a16:creationId xmlns:a16="http://schemas.microsoft.com/office/drawing/2014/main" id="{02F8CA48-C626-F24D-8004-609ACACBE33F}"/>
              </a:ext>
            </a:extLst>
          </p:cNvPr>
          <p:cNvSpPr>
            <a:spLocks noGrp="1"/>
          </p:cNvSpPr>
          <p:nvPr>
            <p:ph idx="1"/>
          </p:nvPr>
        </p:nvSpPr>
        <p:spPr/>
        <p:txBody>
          <a:bodyPr>
            <a:normAutofit fontScale="77500" lnSpcReduction="20000"/>
          </a:bodyPr>
          <a:lstStyle/>
          <a:p>
            <a:r>
              <a:rPr lang="en-GB" dirty="0"/>
              <a:t>Have I checked and understood my assignment brief as to what is and what is not permitted use with regards to AI?</a:t>
            </a:r>
          </a:p>
          <a:p>
            <a:endParaRPr lang="en-GB" dirty="0"/>
          </a:p>
          <a:p>
            <a:r>
              <a:rPr lang="en-GB" dirty="0"/>
              <a:t>If I have used a tool, what key skills or learning have I developed?</a:t>
            </a:r>
          </a:p>
          <a:p>
            <a:endParaRPr lang="en-GB" dirty="0"/>
          </a:p>
          <a:p>
            <a:r>
              <a:rPr lang="en-GB" dirty="0"/>
              <a:t>Who is the actual author of this piece or work? Me or the tool?</a:t>
            </a:r>
          </a:p>
          <a:p>
            <a:endParaRPr lang="en-GB" dirty="0"/>
          </a:p>
          <a:p>
            <a:r>
              <a:rPr lang="en-GB" dirty="0"/>
              <a:t>Did I critically evaluate the output, factually check, and follow up any information (including references) provided by the tool?</a:t>
            </a:r>
          </a:p>
          <a:p>
            <a:endParaRPr lang="en-GB" dirty="0"/>
          </a:p>
          <a:p>
            <a:r>
              <a:rPr lang="en-GB" dirty="0"/>
              <a:t>Have I explored a range of resources (including subscribed library resources) besides AI?</a:t>
            </a:r>
          </a:p>
          <a:p>
            <a:endParaRPr lang="en-GB" dirty="0"/>
          </a:p>
          <a:p>
            <a:r>
              <a:rPr lang="en-GB" dirty="0"/>
              <a:t>Have I referenced all sources correctly?</a:t>
            </a:r>
          </a:p>
        </p:txBody>
      </p:sp>
    </p:spTree>
    <p:extLst>
      <p:ext uri="{BB962C8B-B14F-4D97-AF65-F5344CB8AC3E}">
        <p14:creationId xmlns:p14="http://schemas.microsoft.com/office/powerpoint/2010/main" val="1259198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1000"/>
                                        <p:tgtEl>
                                          <p:spTgt spid="3">
                                            <p:txEl>
                                              <p:pRg st="10" end="10"/>
                                            </p:txEl>
                                          </p:spTgt>
                                        </p:tgtEl>
                                      </p:cBhvr>
                                    </p:animEffect>
                                    <p:anim calcmode="lin" valueType="num">
                                      <p:cBhvr>
                                        <p:cTn id="3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E54D-9D71-0169-496F-D0E24F6E53A3}"/>
              </a:ext>
            </a:extLst>
          </p:cNvPr>
          <p:cNvSpPr>
            <a:spLocks noGrp="1"/>
          </p:cNvSpPr>
          <p:nvPr>
            <p:ph type="title"/>
          </p:nvPr>
        </p:nvSpPr>
        <p:spPr/>
        <p:txBody>
          <a:bodyPr/>
          <a:lstStyle/>
          <a:p>
            <a:r>
              <a:rPr lang="en-GB" dirty="0"/>
              <a:t>AI as a Study Skills Tool</a:t>
            </a:r>
          </a:p>
        </p:txBody>
      </p:sp>
      <p:graphicFrame>
        <p:nvGraphicFramePr>
          <p:cNvPr id="4" name="Content Placeholder 3">
            <a:extLst>
              <a:ext uri="{FF2B5EF4-FFF2-40B4-BE49-F238E27FC236}">
                <a16:creationId xmlns:a16="http://schemas.microsoft.com/office/drawing/2014/main" id="{B8B64208-3FBC-BDEB-CDCD-17F65D4063B7}"/>
              </a:ext>
            </a:extLst>
          </p:cNvPr>
          <p:cNvGraphicFramePr>
            <a:graphicFrameLocks noGrp="1"/>
          </p:cNvGraphicFramePr>
          <p:nvPr>
            <p:ph idx="1"/>
            <p:extLst>
              <p:ext uri="{D42A27DB-BD31-4B8C-83A1-F6EECF244321}">
                <p14:modId xmlns:p14="http://schemas.microsoft.com/office/powerpoint/2010/main" val="3124736077"/>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823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1C7E9670-3ED8-4C56-BEA6-60AAC18AB3B4}"/>
                                            </p:graphicEl>
                                          </p:spTgt>
                                        </p:tgtEl>
                                        <p:attrNameLst>
                                          <p:attrName>style.visibility</p:attrName>
                                        </p:attrNameLst>
                                      </p:cBhvr>
                                      <p:to>
                                        <p:strVal val="visible"/>
                                      </p:to>
                                    </p:set>
                                    <p:anim calcmode="lin" valueType="num">
                                      <p:cBhvr additive="base">
                                        <p:cTn id="7" dur="500" fill="hold"/>
                                        <p:tgtEl>
                                          <p:spTgt spid="4">
                                            <p:graphicEl>
                                              <a:dgm id="{1C7E9670-3ED8-4C56-BEA6-60AAC18AB3B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1C7E9670-3ED8-4C56-BEA6-60AAC18AB3B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44D5F428-BC00-44F7-BA41-B036F531999A}"/>
                                            </p:graphicEl>
                                          </p:spTgt>
                                        </p:tgtEl>
                                        <p:attrNameLst>
                                          <p:attrName>style.visibility</p:attrName>
                                        </p:attrNameLst>
                                      </p:cBhvr>
                                      <p:to>
                                        <p:strVal val="visible"/>
                                      </p:to>
                                    </p:set>
                                    <p:anim calcmode="lin" valueType="num">
                                      <p:cBhvr additive="base">
                                        <p:cTn id="13" dur="500" fill="hold"/>
                                        <p:tgtEl>
                                          <p:spTgt spid="4">
                                            <p:graphicEl>
                                              <a:dgm id="{44D5F428-BC00-44F7-BA41-B036F531999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44D5F428-BC00-44F7-BA41-B036F531999A}"/>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3641C0F0-EFD3-4C57-8BEB-145481190339}"/>
                                            </p:graphicEl>
                                          </p:spTgt>
                                        </p:tgtEl>
                                        <p:attrNameLst>
                                          <p:attrName>style.visibility</p:attrName>
                                        </p:attrNameLst>
                                      </p:cBhvr>
                                      <p:to>
                                        <p:strVal val="visible"/>
                                      </p:to>
                                    </p:set>
                                    <p:anim calcmode="lin" valueType="num">
                                      <p:cBhvr additive="base">
                                        <p:cTn id="19" dur="500" fill="hold"/>
                                        <p:tgtEl>
                                          <p:spTgt spid="4">
                                            <p:graphicEl>
                                              <a:dgm id="{3641C0F0-EFD3-4C57-8BEB-14548119033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3641C0F0-EFD3-4C57-8BEB-14548119033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EC4378B3-361A-478C-8A64-CA4E020A988B}"/>
                                            </p:graphicEl>
                                          </p:spTgt>
                                        </p:tgtEl>
                                        <p:attrNameLst>
                                          <p:attrName>style.visibility</p:attrName>
                                        </p:attrNameLst>
                                      </p:cBhvr>
                                      <p:to>
                                        <p:strVal val="visible"/>
                                      </p:to>
                                    </p:set>
                                    <p:anim calcmode="lin" valueType="num">
                                      <p:cBhvr additive="base">
                                        <p:cTn id="25" dur="500" fill="hold"/>
                                        <p:tgtEl>
                                          <p:spTgt spid="4">
                                            <p:graphicEl>
                                              <a:dgm id="{EC4378B3-361A-478C-8A64-CA4E020A988B}"/>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EC4378B3-361A-478C-8A64-CA4E020A988B}"/>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747D0CCD-88FA-478E-BD49-C3CEE3FC1DCB}"/>
                                            </p:graphicEl>
                                          </p:spTgt>
                                        </p:tgtEl>
                                        <p:attrNameLst>
                                          <p:attrName>style.visibility</p:attrName>
                                        </p:attrNameLst>
                                      </p:cBhvr>
                                      <p:to>
                                        <p:strVal val="visible"/>
                                      </p:to>
                                    </p:set>
                                    <p:anim calcmode="lin" valueType="num">
                                      <p:cBhvr additive="base">
                                        <p:cTn id="31" dur="500" fill="hold"/>
                                        <p:tgtEl>
                                          <p:spTgt spid="4">
                                            <p:graphicEl>
                                              <a:dgm id="{747D0CCD-88FA-478E-BD49-C3CEE3FC1DCB}"/>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747D0CCD-88FA-478E-BD49-C3CEE3FC1DCB}"/>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0CE176E0-DE8E-4422-9213-2AE0C84075D9}"/>
                                            </p:graphicEl>
                                          </p:spTgt>
                                        </p:tgtEl>
                                        <p:attrNameLst>
                                          <p:attrName>style.visibility</p:attrName>
                                        </p:attrNameLst>
                                      </p:cBhvr>
                                      <p:to>
                                        <p:strVal val="visible"/>
                                      </p:to>
                                    </p:set>
                                    <p:anim calcmode="lin" valueType="num">
                                      <p:cBhvr additive="base">
                                        <p:cTn id="37" dur="500" fill="hold"/>
                                        <p:tgtEl>
                                          <p:spTgt spid="4">
                                            <p:graphicEl>
                                              <a:dgm id="{0CE176E0-DE8E-4422-9213-2AE0C84075D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0CE176E0-DE8E-4422-9213-2AE0C84075D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04CF4040-FF69-439D-B4D2-2332B6090746}"/>
                                            </p:graphicEl>
                                          </p:spTgt>
                                        </p:tgtEl>
                                        <p:attrNameLst>
                                          <p:attrName>style.visibility</p:attrName>
                                        </p:attrNameLst>
                                      </p:cBhvr>
                                      <p:to>
                                        <p:strVal val="visible"/>
                                      </p:to>
                                    </p:set>
                                    <p:anim calcmode="lin" valueType="num">
                                      <p:cBhvr additive="base">
                                        <p:cTn id="43" dur="500" fill="hold"/>
                                        <p:tgtEl>
                                          <p:spTgt spid="4">
                                            <p:graphicEl>
                                              <a:dgm id="{04CF4040-FF69-439D-B4D2-2332B6090746}"/>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04CF4040-FF69-439D-B4D2-2332B6090746}"/>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C42A27DE-F18A-41E7-8F70-D8FE1AE5DCC0}"/>
                                            </p:graphicEl>
                                          </p:spTgt>
                                        </p:tgtEl>
                                        <p:attrNameLst>
                                          <p:attrName>style.visibility</p:attrName>
                                        </p:attrNameLst>
                                      </p:cBhvr>
                                      <p:to>
                                        <p:strVal val="visible"/>
                                      </p:to>
                                    </p:set>
                                    <p:anim calcmode="lin" valueType="num">
                                      <p:cBhvr additive="base">
                                        <p:cTn id="49" dur="500" fill="hold"/>
                                        <p:tgtEl>
                                          <p:spTgt spid="4">
                                            <p:graphicEl>
                                              <a:dgm id="{C42A27DE-F18A-41E7-8F70-D8FE1AE5DCC0}"/>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C42A27DE-F18A-41E7-8F70-D8FE1AE5DCC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593B9-04B1-2B31-BA16-1675FCE127BB}"/>
              </a:ext>
            </a:extLst>
          </p:cNvPr>
          <p:cNvSpPr>
            <a:spLocks noGrp="1"/>
          </p:cNvSpPr>
          <p:nvPr>
            <p:ph type="title"/>
          </p:nvPr>
        </p:nvSpPr>
        <p:spPr/>
        <p:txBody>
          <a:bodyPr/>
          <a:lstStyle/>
          <a:p>
            <a:r>
              <a:rPr lang="en-GB" dirty="0"/>
              <a:t>The future of AI in Psychology???</a:t>
            </a:r>
          </a:p>
        </p:txBody>
      </p:sp>
      <p:sp>
        <p:nvSpPr>
          <p:cNvPr id="3" name="Content Placeholder 2">
            <a:extLst>
              <a:ext uri="{FF2B5EF4-FFF2-40B4-BE49-F238E27FC236}">
                <a16:creationId xmlns:a16="http://schemas.microsoft.com/office/drawing/2014/main" id="{1D2CDA9F-2529-4975-261A-5150FA88B1D8}"/>
              </a:ext>
            </a:extLst>
          </p:cNvPr>
          <p:cNvSpPr>
            <a:spLocks noGrp="1"/>
          </p:cNvSpPr>
          <p:nvPr>
            <p:ph idx="1"/>
          </p:nvPr>
        </p:nvSpPr>
        <p:spPr/>
        <p:txBody>
          <a:bodyPr/>
          <a:lstStyle/>
          <a:p>
            <a:r>
              <a:rPr lang="en-GB" dirty="0"/>
              <a:t>Have a think (either individually or in groups) and think what do you think Psychologists could do with AI in the future (beyond academic assessment assistance). </a:t>
            </a:r>
          </a:p>
        </p:txBody>
      </p:sp>
    </p:spTree>
    <p:extLst>
      <p:ext uri="{BB962C8B-B14F-4D97-AF65-F5344CB8AC3E}">
        <p14:creationId xmlns:p14="http://schemas.microsoft.com/office/powerpoint/2010/main" val="6346101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6129-840D-1F78-869C-0BB002533BF9}"/>
              </a:ext>
            </a:extLst>
          </p:cNvPr>
          <p:cNvSpPr>
            <a:spLocks noGrp="1"/>
          </p:cNvSpPr>
          <p:nvPr>
            <p:ph type="title"/>
          </p:nvPr>
        </p:nvSpPr>
        <p:spPr/>
        <p:txBody>
          <a:bodyPr/>
          <a:lstStyle/>
          <a:p>
            <a:r>
              <a:rPr lang="en-GB" dirty="0"/>
              <a:t>AI in Psychology</a:t>
            </a:r>
          </a:p>
        </p:txBody>
      </p:sp>
      <p:graphicFrame>
        <p:nvGraphicFramePr>
          <p:cNvPr id="4" name="Content Placeholder 3">
            <a:extLst>
              <a:ext uri="{FF2B5EF4-FFF2-40B4-BE49-F238E27FC236}">
                <a16:creationId xmlns:a16="http://schemas.microsoft.com/office/drawing/2014/main" id="{769DBB4B-0986-5118-5A91-9B28B0368F4B}"/>
              </a:ext>
            </a:extLst>
          </p:cNvPr>
          <p:cNvGraphicFramePr>
            <a:graphicFrameLocks noGrp="1"/>
          </p:cNvGraphicFramePr>
          <p:nvPr>
            <p:ph idx="1"/>
            <p:extLst>
              <p:ext uri="{D42A27DB-BD31-4B8C-83A1-F6EECF244321}">
                <p14:modId xmlns:p14="http://schemas.microsoft.com/office/powerpoint/2010/main" val="646559885"/>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228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B41B14C6-A32B-414D-BCFB-E15C50AF4623}"/>
                                            </p:graphicEl>
                                          </p:spTgt>
                                        </p:tgtEl>
                                        <p:attrNameLst>
                                          <p:attrName>style.visibility</p:attrName>
                                        </p:attrNameLst>
                                      </p:cBhvr>
                                      <p:to>
                                        <p:strVal val="visible"/>
                                      </p:to>
                                    </p:set>
                                    <p:anim calcmode="lin" valueType="num">
                                      <p:cBhvr additive="base">
                                        <p:cTn id="7" dur="500" fill="hold"/>
                                        <p:tgtEl>
                                          <p:spTgt spid="4">
                                            <p:graphicEl>
                                              <a:dgm id="{B41B14C6-A32B-414D-BCFB-E15C50AF462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B41B14C6-A32B-414D-BCFB-E15C50AF4623}"/>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2257CCF-D62A-4528-A160-63116D584332}"/>
                                            </p:graphicEl>
                                          </p:spTgt>
                                        </p:tgtEl>
                                        <p:attrNameLst>
                                          <p:attrName>style.visibility</p:attrName>
                                        </p:attrNameLst>
                                      </p:cBhvr>
                                      <p:to>
                                        <p:strVal val="visible"/>
                                      </p:to>
                                    </p:set>
                                    <p:anim calcmode="lin" valueType="num">
                                      <p:cBhvr additive="base">
                                        <p:cTn id="13" dur="500" fill="hold"/>
                                        <p:tgtEl>
                                          <p:spTgt spid="4">
                                            <p:graphicEl>
                                              <a:dgm id="{F2257CCF-D62A-4528-A160-63116D584332}"/>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2257CCF-D62A-4528-A160-63116D584332}"/>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C534DF86-7BBF-4AA6-B9AC-22F82242646E}"/>
                                            </p:graphicEl>
                                          </p:spTgt>
                                        </p:tgtEl>
                                        <p:attrNameLst>
                                          <p:attrName>style.visibility</p:attrName>
                                        </p:attrNameLst>
                                      </p:cBhvr>
                                      <p:to>
                                        <p:strVal val="visible"/>
                                      </p:to>
                                    </p:set>
                                    <p:anim calcmode="lin" valueType="num">
                                      <p:cBhvr additive="base">
                                        <p:cTn id="19" dur="500" fill="hold"/>
                                        <p:tgtEl>
                                          <p:spTgt spid="4">
                                            <p:graphicEl>
                                              <a:dgm id="{C534DF86-7BBF-4AA6-B9AC-22F82242646E}"/>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C534DF86-7BBF-4AA6-B9AC-22F82242646E}"/>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D86115C5-0115-4C1D-B65B-38A096FBEF74}"/>
                                            </p:graphicEl>
                                          </p:spTgt>
                                        </p:tgtEl>
                                        <p:attrNameLst>
                                          <p:attrName>style.visibility</p:attrName>
                                        </p:attrNameLst>
                                      </p:cBhvr>
                                      <p:to>
                                        <p:strVal val="visible"/>
                                      </p:to>
                                    </p:set>
                                    <p:anim calcmode="lin" valueType="num">
                                      <p:cBhvr additive="base">
                                        <p:cTn id="25" dur="500" fill="hold"/>
                                        <p:tgtEl>
                                          <p:spTgt spid="4">
                                            <p:graphicEl>
                                              <a:dgm id="{D86115C5-0115-4C1D-B65B-38A096FBEF7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D86115C5-0115-4C1D-B65B-38A096FBEF7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97F5-070A-2813-B5ED-181B611703AC}"/>
              </a:ext>
            </a:extLst>
          </p:cNvPr>
          <p:cNvSpPr>
            <a:spLocks noGrp="1"/>
          </p:cNvSpPr>
          <p:nvPr>
            <p:ph type="title"/>
          </p:nvPr>
        </p:nvSpPr>
        <p:spPr/>
        <p:txBody>
          <a:bodyPr/>
          <a:lstStyle/>
          <a:p>
            <a:r>
              <a:rPr lang="en-GB" dirty="0"/>
              <a:t>AI in psychological research &amp; data analysis</a:t>
            </a:r>
          </a:p>
        </p:txBody>
      </p:sp>
      <p:sp>
        <p:nvSpPr>
          <p:cNvPr id="3" name="Content Placeholder 2">
            <a:extLst>
              <a:ext uri="{FF2B5EF4-FFF2-40B4-BE49-F238E27FC236}">
                <a16:creationId xmlns:a16="http://schemas.microsoft.com/office/drawing/2014/main" id="{01BAA229-469C-946D-2FCE-F71F3B83FF32}"/>
              </a:ext>
            </a:extLst>
          </p:cNvPr>
          <p:cNvSpPr>
            <a:spLocks noGrp="1"/>
          </p:cNvSpPr>
          <p:nvPr>
            <p:ph idx="1"/>
          </p:nvPr>
        </p:nvSpPr>
        <p:spPr/>
        <p:txBody>
          <a:bodyPr>
            <a:normAutofit lnSpcReduction="10000"/>
          </a:bodyPr>
          <a:lstStyle/>
          <a:p>
            <a:r>
              <a:rPr lang="en-GB" dirty="0"/>
              <a:t>AI is ALREADY transforming how psychologists collect, </a:t>
            </a:r>
            <a:r>
              <a:rPr lang="en-GB" dirty="0" err="1"/>
              <a:t>analyze</a:t>
            </a:r>
            <a:r>
              <a:rPr lang="en-GB" dirty="0"/>
              <a:t>, and interpret data.</a:t>
            </a:r>
          </a:p>
          <a:p>
            <a:endParaRPr lang="en-GB" dirty="0"/>
          </a:p>
          <a:p>
            <a:r>
              <a:rPr lang="en-GB" dirty="0"/>
              <a:t>Quantitative and Qualitative Data. </a:t>
            </a:r>
          </a:p>
          <a:p>
            <a:r>
              <a:rPr lang="en-GB" dirty="0"/>
              <a:t>Examples of it being involved in analysing interviews.</a:t>
            </a:r>
          </a:p>
          <a:p>
            <a:endParaRPr lang="en-GB" dirty="0"/>
          </a:p>
          <a:p>
            <a:r>
              <a:rPr lang="en-GB" dirty="0"/>
              <a:t> AI can process vast datasets (e.g. brain imaging) to detect behavioural patterns, mood fluctuations, or cognitive markers.</a:t>
            </a:r>
          </a:p>
          <a:p>
            <a:endParaRPr lang="en-GB" dirty="0"/>
          </a:p>
          <a:p>
            <a:r>
              <a:rPr lang="en-GB" dirty="0"/>
              <a:t>Quicker and possibly more precision….. But remember what we said. </a:t>
            </a:r>
          </a:p>
        </p:txBody>
      </p:sp>
    </p:spTree>
    <p:extLst>
      <p:ext uri="{BB962C8B-B14F-4D97-AF65-F5344CB8AC3E}">
        <p14:creationId xmlns:p14="http://schemas.microsoft.com/office/powerpoint/2010/main" val="16834099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B7726-87D3-6E9D-73AC-1923C9C1C5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39D01-0A01-5582-D358-DD0C695559D3}"/>
              </a:ext>
            </a:extLst>
          </p:cNvPr>
          <p:cNvSpPr>
            <a:spLocks noGrp="1"/>
          </p:cNvSpPr>
          <p:nvPr>
            <p:ph type="title"/>
          </p:nvPr>
        </p:nvSpPr>
        <p:spPr/>
        <p:txBody>
          <a:bodyPr/>
          <a:lstStyle/>
          <a:p>
            <a:pPr algn="ctr"/>
            <a:r>
              <a:rPr lang="en-GB" dirty="0"/>
              <a:t>Ethics and AI</a:t>
            </a:r>
          </a:p>
        </p:txBody>
      </p:sp>
      <p:pic>
        <p:nvPicPr>
          <p:cNvPr id="4" name="Content Placeholder 3">
            <a:extLst>
              <a:ext uri="{FF2B5EF4-FFF2-40B4-BE49-F238E27FC236}">
                <a16:creationId xmlns:a16="http://schemas.microsoft.com/office/drawing/2014/main" id="{EFE4B788-C5C8-6446-3527-73EE8C243C70}"/>
              </a:ext>
            </a:extLst>
          </p:cNvPr>
          <p:cNvPicPr>
            <a:picLocks noGrp="1" noChangeAspect="1"/>
          </p:cNvPicPr>
          <p:nvPr>
            <p:ph idx="1"/>
          </p:nvPr>
        </p:nvPicPr>
        <p:blipFill>
          <a:blip r:embed="rId2"/>
          <a:stretch>
            <a:fillRect/>
          </a:stretch>
        </p:blipFill>
        <p:spPr>
          <a:xfrm>
            <a:off x="1847322" y="2052638"/>
            <a:ext cx="7459132" cy="4195762"/>
          </a:xfrm>
          <a:prstGeom prst="rect">
            <a:avLst/>
          </a:prstGeom>
        </p:spPr>
      </p:pic>
      <p:sp>
        <p:nvSpPr>
          <p:cNvPr id="3" name="Arrow: Right 2">
            <a:extLst>
              <a:ext uri="{FF2B5EF4-FFF2-40B4-BE49-F238E27FC236}">
                <a16:creationId xmlns:a16="http://schemas.microsoft.com/office/drawing/2014/main" id="{4E245D44-39AD-9428-08BC-6EA16B449022}"/>
              </a:ext>
            </a:extLst>
          </p:cNvPr>
          <p:cNvSpPr/>
          <p:nvPr/>
        </p:nvSpPr>
        <p:spPr>
          <a:xfrm rot="20242577">
            <a:off x="1495247" y="4077419"/>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54079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CF6F-FBD7-77F1-28D0-FFAFC6DAD49B}"/>
              </a:ext>
            </a:extLst>
          </p:cNvPr>
          <p:cNvSpPr>
            <a:spLocks noGrp="1"/>
          </p:cNvSpPr>
          <p:nvPr>
            <p:ph type="title"/>
          </p:nvPr>
        </p:nvSpPr>
        <p:spPr/>
        <p:txBody>
          <a:bodyPr/>
          <a:lstStyle/>
          <a:p>
            <a:r>
              <a:rPr lang="en-GB" dirty="0"/>
              <a:t>Chatbots in mental health interventions. </a:t>
            </a:r>
          </a:p>
        </p:txBody>
      </p:sp>
      <p:sp>
        <p:nvSpPr>
          <p:cNvPr id="3" name="Content Placeholder 2">
            <a:extLst>
              <a:ext uri="{FF2B5EF4-FFF2-40B4-BE49-F238E27FC236}">
                <a16:creationId xmlns:a16="http://schemas.microsoft.com/office/drawing/2014/main" id="{5234B36D-1065-0414-2BAA-DC21BFCF6F8B}"/>
              </a:ext>
            </a:extLst>
          </p:cNvPr>
          <p:cNvSpPr>
            <a:spLocks noGrp="1"/>
          </p:cNvSpPr>
          <p:nvPr>
            <p:ph idx="1"/>
          </p:nvPr>
        </p:nvSpPr>
        <p:spPr/>
        <p:txBody>
          <a:bodyPr>
            <a:normAutofit/>
          </a:bodyPr>
          <a:lstStyle/>
          <a:p>
            <a:r>
              <a:rPr lang="en-GB" dirty="0"/>
              <a:t>Yes already being piloted for low-level mental health support.</a:t>
            </a:r>
          </a:p>
          <a:p>
            <a:endParaRPr lang="en-GB" dirty="0"/>
          </a:p>
          <a:p>
            <a:r>
              <a:rPr lang="en-GB" dirty="0"/>
              <a:t>24/7 support, low cost. </a:t>
            </a:r>
          </a:p>
          <a:p>
            <a:r>
              <a:rPr lang="en-GB" dirty="0"/>
              <a:t>May even reduce stigma – will patients be more open without the human interaction? </a:t>
            </a:r>
          </a:p>
          <a:p>
            <a:endParaRPr lang="en-GB" dirty="0"/>
          </a:p>
          <a:p>
            <a:r>
              <a:rPr lang="en-GB" dirty="0"/>
              <a:t>However. </a:t>
            </a:r>
          </a:p>
          <a:p>
            <a:pPr lvl="1"/>
            <a:r>
              <a:rPr lang="en-GB" dirty="0"/>
              <a:t>Can AI give empathy? </a:t>
            </a:r>
          </a:p>
          <a:p>
            <a:pPr lvl="1"/>
            <a:r>
              <a:rPr lang="en-GB" dirty="0"/>
              <a:t>What about incorrect responses? </a:t>
            </a:r>
          </a:p>
          <a:p>
            <a:pPr lvl="1"/>
            <a:r>
              <a:rPr lang="en-GB" dirty="0"/>
              <a:t>And????</a:t>
            </a:r>
          </a:p>
        </p:txBody>
      </p:sp>
    </p:spTree>
    <p:extLst>
      <p:ext uri="{BB962C8B-B14F-4D97-AF65-F5344CB8AC3E}">
        <p14:creationId xmlns:p14="http://schemas.microsoft.com/office/powerpoint/2010/main" val="4201394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73083-4619-96BC-8C08-ECBA401E94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2ADC22-8043-FDC2-663E-F3D5A5E0AD8A}"/>
              </a:ext>
            </a:extLst>
          </p:cNvPr>
          <p:cNvSpPr>
            <a:spLocks noGrp="1"/>
          </p:cNvSpPr>
          <p:nvPr>
            <p:ph type="title"/>
          </p:nvPr>
        </p:nvSpPr>
        <p:spPr/>
        <p:txBody>
          <a:bodyPr/>
          <a:lstStyle/>
          <a:p>
            <a:pPr algn="ctr"/>
            <a:r>
              <a:rPr lang="en-GB" dirty="0"/>
              <a:t>Ethics and AI</a:t>
            </a:r>
          </a:p>
        </p:txBody>
      </p:sp>
      <p:pic>
        <p:nvPicPr>
          <p:cNvPr id="4" name="Content Placeholder 3">
            <a:extLst>
              <a:ext uri="{FF2B5EF4-FFF2-40B4-BE49-F238E27FC236}">
                <a16:creationId xmlns:a16="http://schemas.microsoft.com/office/drawing/2014/main" id="{7D4B1FF9-EBAA-0E29-4E25-5F08B1B4B879}"/>
              </a:ext>
            </a:extLst>
          </p:cNvPr>
          <p:cNvPicPr>
            <a:picLocks noGrp="1" noChangeAspect="1"/>
          </p:cNvPicPr>
          <p:nvPr>
            <p:ph idx="1"/>
          </p:nvPr>
        </p:nvPicPr>
        <p:blipFill>
          <a:blip r:embed="rId2"/>
          <a:stretch>
            <a:fillRect/>
          </a:stretch>
        </p:blipFill>
        <p:spPr>
          <a:xfrm>
            <a:off x="1847322" y="2052638"/>
            <a:ext cx="7459132" cy="4195762"/>
          </a:xfrm>
          <a:prstGeom prst="rect">
            <a:avLst/>
          </a:prstGeom>
        </p:spPr>
      </p:pic>
      <p:sp>
        <p:nvSpPr>
          <p:cNvPr id="3" name="Arrow: Right 2">
            <a:extLst>
              <a:ext uri="{FF2B5EF4-FFF2-40B4-BE49-F238E27FC236}">
                <a16:creationId xmlns:a16="http://schemas.microsoft.com/office/drawing/2014/main" id="{3C5F1010-82FE-240C-FAF5-99D2F371A1AD}"/>
              </a:ext>
            </a:extLst>
          </p:cNvPr>
          <p:cNvSpPr/>
          <p:nvPr/>
        </p:nvSpPr>
        <p:spPr>
          <a:xfrm rot="20242577">
            <a:off x="2645436" y="5147093"/>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2473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F9C7B-E97E-0785-8D5C-F1AE8D08DBF9}"/>
              </a:ext>
            </a:extLst>
          </p:cNvPr>
          <p:cNvSpPr>
            <a:spLocks noGrp="1"/>
          </p:cNvSpPr>
          <p:nvPr>
            <p:ph type="title"/>
          </p:nvPr>
        </p:nvSpPr>
        <p:spPr/>
        <p:txBody>
          <a:bodyPr/>
          <a:lstStyle/>
          <a:p>
            <a:r>
              <a:rPr lang="en-GB" dirty="0"/>
              <a:t>AI for Personalised Psychological Assessment &amp; Treatment Planning</a:t>
            </a:r>
          </a:p>
        </p:txBody>
      </p:sp>
      <p:sp>
        <p:nvSpPr>
          <p:cNvPr id="3" name="Content Placeholder 2">
            <a:extLst>
              <a:ext uri="{FF2B5EF4-FFF2-40B4-BE49-F238E27FC236}">
                <a16:creationId xmlns:a16="http://schemas.microsoft.com/office/drawing/2014/main" id="{D35F8557-110E-4A82-DAB3-9356BF4A5FDD}"/>
              </a:ext>
            </a:extLst>
          </p:cNvPr>
          <p:cNvSpPr>
            <a:spLocks noGrp="1"/>
          </p:cNvSpPr>
          <p:nvPr>
            <p:ph idx="1"/>
          </p:nvPr>
        </p:nvSpPr>
        <p:spPr/>
        <p:txBody>
          <a:bodyPr/>
          <a:lstStyle/>
          <a:p>
            <a:r>
              <a:rPr lang="en-GB" dirty="0"/>
              <a:t>AI could integrate data from multiple sources (questionnaires, wearable devices, digital behaviour patterns) to create real-time psychological profiles.</a:t>
            </a:r>
          </a:p>
          <a:p>
            <a:endParaRPr lang="en-GB" dirty="0"/>
          </a:p>
          <a:p>
            <a:r>
              <a:rPr lang="en-GB" dirty="0"/>
              <a:t>Could reduce waiting lists and get scores quickly. </a:t>
            </a:r>
          </a:p>
          <a:p>
            <a:endParaRPr lang="en-GB" dirty="0"/>
          </a:p>
          <a:p>
            <a:r>
              <a:rPr lang="en-GB" dirty="0"/>
              <a:t>But…… </a:t>
            </a:r>
          </a:p>
          <a:p>
            <a:endParaRPr lang="en-GB" dirty="0"/>
          </a:p>
          <a:p>
            <a:endParaRPr lang="en-GB" dirty="0"/>
          </a:p>
        </p:txBody>
      </p:sp>
    </p:spTree>
    <p:extLst>
      <p:ext uri="{BB962C8B-B14F-4D97-AF65-F5344CB8AC3E}">
        <p14:creationId xmlns:p14="http://schemas.microsoft.com/office/powerpoint/2010/main" val="20621482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E741F-5E36-5647-ABF2-21175D7AC3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2B23FD-6625-CE6C-5FCF-C62904A9B805}"/>
              </a:ext>
            </a:extLst>
          </p:cNvPr>
          <p:cNvSpPr>
            <a:spLocks noGrp="1"/>
          </p:cNvSpPr>
          <p:nvPr>
            <p:ph type="title"/>
          </p:nvPr>
        </p:nvSpPr>
        <p:spPr/>
        <p:txBody>
          <a:bodyPr/>
          <a:lstStyle/>
          <a:p>
            <a:pPr algn="ctr"/>
            <a:r>
              <a:rPr lang="en-GB" dirty="0"/>
              <a:t>Ethics and AI</a:t>
            </a:r>
          </a:p>
        </p:txBody>
      </p:sp>
      <p:pic>
        <p:nvPicPr>
          <p:cNvPr id="4" name="Content Placeholder 3">
            <a:extLst>
              <a:ext uri="{FF2B5EF4-FFF2-40B4-BE49-F238E27FC236}">
                <a16:creationId xmlns:a16="http://schemas.microsoft.com/office/drawing/2014/main" id="{9CB75115-5E88-9973-2312-A2AC98F0C626}"/>
              </a:ext>
            </a:extLst>
          </p:cNvPr>
          <p:cNvPicPr>
            <a:picLocks noGrp="1" noChangeAspect="1"/>
          </p:cNvPicPr>
          <p:nvPr>
            <p:ph idx="1"/>
          </p:nvPr>
        </p:nvPicPr>
        <p:blipFill>
          <a:blip r:embed="rId2"/>
          <a:stretch>
            <a:fillRect/>
          </a:stretch>
        </p:blipFill>
        <p:spPr>
          <a:xfrm>
            <a:off x="2228144" y="1733611"/>
            <a:ext cx="7735712" cy="4351338"/>
          </a:xfrm>
          <a:prstGeom prst="rect">
            <a:avLst/>
          </a:prstGeom>
        </p:spPr>
      </p:pic>
      <p:sp>
        <p:nvSpPr>
          <p:cNvPr id="3" name="Arrow: Right 2">
            <a:extLst>
              <a:ext uri="{FF2B5EF4-FFF2-40B4-BE49-F238E27FC236}">
                <a16:creationId xmlns:a16="http://schemas.microsoft.com/office/drawing/2014/main" id="{F0E57912-F047-AE04-977C-6975BC820EC6}"/>
              </a:ext>
            </a:extLst>
          </p:cNvPr>
          <p:cNvSpPr/>
          <p:nvPr/>
        </p:nvSpPr>
        <p:spPr>
          <a:xfrm rot="20242577">
            <a:off x="2771607" y="5060830"/>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Arrow: Right 4">
            <a:extLst>
              <a:ext uri="{FF2B5EF4-FFF2-40B4-BE49-F238E27FC236}">
                <a16:creationId xmlns:a16="http://schemas.microsoft.com/office/drawing/2014/main" id="{2FFE8616-E9C4-9DC9-8DDA-67FD6D43F0BD}"/>
              </a:ext>
            </a:extLst>
          </p:cNvPr>
          <p:cNvSpPr/>
          <p:nvPr/>
        </p:nvSpPr>
        <p:spPr>
          <a:xfrm>
            <a:off x="1319845" y="3257012"/>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Arrow: Right 5">
            <a:extLst>
              <a:ext uri="{FF2B5EF4-FFF2-40B4-BE49-F238E27FC236}">
                <a16:creationId xmlns:a16="http://schemas.microsoft.com/office/drawing/2014/main" id="{7EE95D4D-FFBF-6364-D39C-EBC14D10C5F9}"/>
              </a:ext>
            </a:extLst>
          </p:cNvPr>
          <p:cNvSpPr/>
          <p:nvPr/>
        </p:nvSpPr>
        <p:spPr>
          <a:xfrm rot="984890">
            <a:off x="2572992" y="1303219"/>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98567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39E9B-7A89-A5C6-87CB-35A0419A3540}"/>
              </a:ext>
            </a:extLst>
          </p:cNvPr>
          <p:cNvSpPr>
            <a:spLocks noGrp="1"/>
          </p:cNvSpPr>
          <p:nvPr>
            <p:ph type="title"/>
          </p:nvPr>
        </p:nvSpPr>
        <p:spPr/>
        <p:txBody>
          <a:bodyPr/>
          <a:lstStyle/>
          <a:p>
            <a:r>
              <a:rPr lang="en-GB" dirty="0"/>
              <a:t>AI in Training, Supervision, and Professional Development</a:t>
            </a:r>
          </a:p>
        </p:txBody>
      </p:sp>
      <p:sp>
        <p:nvSpPr>
          <p:cNvPr id="3" name="Content Placeholder 2">
            <a:extLst>
              <a:ext uri="{FF2B5EF4-FFF2-40B4-BE49-F238E27FC236}">
                <a16:creationId xmlns:a16="http://schemas.microsoft.com/office/drawing/2014/main" id="{DE98D5D9-8393-930E-0B35-6AE87A7E4A58}"/>
              </a:ext>
            </a:extLst>
          </p:cNvPr>
          <p:cNvSpPr>
            <a:spLocks noGrp="1"/>
          </p:cNvSpPr>
          <p:nvPr>
            <p:ph idx="1"/>
          </p:nvPr>
        </p:nvSpPr>
        <p:spPr/>
        <p:txBody>
          <a:bodyPr>
            <a:normAutofit/>
          </a:bodyPr>
          <a:lstStyle/>
          <a:p>
            <a:r>
              <a:rPr lang="en-GB" dirty="0"/>
              <a:t>AI-driven tools could simulate therapy sessions or client interactions, helping trainees practise clinical skills safely.</a:t>
            </a:r>
          </a:p>
          <a:p>
            <a:endParaRPr lang="en-GB" dirty="0"/>
          </a:p>
          <a:p>
            <a:r>
              <a:rPr lang="en-GB" dirty="0"/>
              <a:t>Virtual patients or AI co-counsellors providing feedback on communication style, empathy, or ethical decision-making.</a:t>
            </a:r>
          </a:p>
          <a:p>
            <a:endParaRPr lang="en-GB" dirty="0"/>
          </a:p>
          <a:p>
            <a:r>
              <a:rPr lang="en-GB" dirty="0"/>
              <a:t>AI systems acting as teaching aids or reflective companions — analysing sessions and highlighting areas for growth or bias.</a:t>
            </a:r>
          </a:p>
          <a:p>
            <a:endParaRPr lang="en-GB" dirty="0"/>
          </a:p>
          <a:p>
            <a:r>
              <a:rPr lang="en-GB" dirty="0"/>
              <a:t>BUT……</a:t>
            </a:r>
          </a:p>
        </p:txBody>
      </p:sp>
    </p:spTree>
    <p:extLst>
      <p:ext uri="{BB962C8B-B14F-4D97-AF65-F5344CB8AC3E}">
        <p14:creationId xmlns:p14="http://schemas.microsoft.com/office/powerpoint/2010/main" val="34336144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B9962-8D79-3353-5E4F-E531E9073B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6C5B55-DCE5-CC69-8286-58BD22BC6D99}"/>
              </a:ext>
            </a:extLst>
          </p:cNvPr>
          <p:cNvSpPr>
            <a:spLocks noGrp="1"/>
          </p:cNvSpPr>
          <p:nvPr>
            <p:ph type="title"/>
          </p:nvPr>
        </p:nvSpPr>
        <p:spPr/>
        <p:txBody>
          <a:bodyPr/>
          <a:lstStyle/>
          <a:p>
            <a:pPr algn="ctr"/>
            <a:r>
              <a:rPr lang="en-GB" dirty="0"/>
              <a:t>Ethics and AI</a:t>
            </a:r>
          </a:p>
        </p:txBody>
      </p:sp>
      <p:pic>
        <p:nvPicPr>
          <p:cNvPr id="4" name="Content Placeholder 3">
            <a:extLst>
              <a:ext uri="{FF2B5EF4-FFF2-40B4-BE49-F238E27FC236}">
                <a16:creationId xmlns:a16="http://schemas.microsoft.com/office/drawing/2014/main" id="{8262F05F-BEBB-5EFF-F804-61DB51BDD4FF}"/>
              </a:ext>
            </a:extLst>
          </p:cNvPr>
          <p:cNvPicPr>
            <a:picLocks noGrp="1" noChangeAspect="1"/>
          </p:cNvPicPr>
          <p:nvPr>
            <p:ph idx="1"/>
          </p:nvPr>
        </p:nvPicPr>
        <p:blipFill>
          <a:blip r:embed="rId2"/>
          <a:stretch>
            <a:fillRect/>
          </a:stretch>
        </p:blipFill>
        <p:spPr>
          <a:xfrm>
            <a:off x="2228144" y="1733611"/>
            <a:ext cx="7735712" cy="4351338"/>
          </a:xfrm>
          <a:prstGeom prst="rect">
            <a:avLst/>
          </a:prstGeom>
        </p:spPr>
      </p:pic>
      <p:sp>
        <p:nvSpPr>
          <p:cNvPr id="3" name="Arrow: Right 2">
            <a:extLst>
              <a:ext uri="{FF2B5EF4-FFF2-40B4-BE49-F238E27FC236}">
                <a16:creationId xmlns:a16="http://schemas.microsoft.com/office/drawing/2014/main" id="{0B81EA8B-3067-A084-BAED-2758456B20BF}"/>
              </a:ext>
            </a:extLst>
          </p:cNvPr>
          <p:cNvSpPr/>
          <p:nvPr/>
        </p:nvSpPr>
        <p:spPr>
          <a:xfrm rot="20242577">
            <a:off x="2771607" y="5060830"/>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 name="Arrow: Right 4">
            <a:extLst>
              <a:ext uri="{FF2B5EF4-FFF2-40B4-BE49-F238E27FC236}">
                <a16:creationId xmlns:a16="http://schemas.microsoft.com/office/drawing/2014/main" id="{D61E8084-906D-F56B-76D5-AF4724FCCEFE}"/>
              </a:ext>
            </a:extLst>
          </p:cNvPr>
          <p:cNvSpPr/>
          <p:nvPr/>
        </p:nvSpPr>
        <p:spPr>
          <a:xfrm>
            <a:off x="1319845" y="3257012"/>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Arrow: Right 5">
            <a:extLst>
              <a:ext uri="{FF2B5EF4-FFF2-40B4-BE49-F238E27FC236}">
                <a16:creationId xmlns:a16="http://schemas.microsoft.com/office/drawing/2014/main" id="{9963E43D-3A74-8E0C-3680-DF9E67942992}"/>
              </a:ext>
            </a:extLst>
          </p:cNvPr>
          <p:cNvSpPr/>
          <p:nvPr/>
        </p:nvSpPr>
        <p:spPr>
          <a:xfrm rot="984890">
            <a:off x="2572992" y="1303219"/>
            <a:ext cx="1086928" cy="174828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33106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CE4BD-32E8-7618-23BE-6278632AB3C7}"/>
              </a:ext>
            </a:extLst>
          </p:cNvPr>
          <p:cNvSpPr>
            <a:spLocks noGrp="1"/>
          </p:cNvSpPr>
          <p:nvPr>
            <p:ph type="title"/>
          </p:nvPr>
        </p:nvSpPr>
        <p:spPr/>
        <p:txBody>
          <a:bodyPr/>
          <a:lstStyle/>
          <a:p>
            <a:r>
              <a:rPr lang="en-GB" dirty="0"/>
              <a:t>In Summary</a:t>
            </a:r>
          </a:p>
        </p:txBody>
      </p:sp>
      <p:sp>
        <p:nvSpPr>
          <p:cNvPr id="3" name="Content Placeholder 2">
            <a:extLst>
              <a:ext uri="{FF2B5EF4-FFF2-40B4-BE49-F238E27FC236}">
                <a16:creationId xmlns:a16="http://schemas.microsoft.com/office/drawing/2014/main" id="{79E6CAE5-DA1C-2DEA-8ACD-CEF5594849B6}"/>
              </a:ext>
            </a:extLst>
          </p:cNvPr>
          <p:cNvSpPr>
            <a:spLocks noGrp="1"/>
          </p:cNvSpPr>
          <p:nvPr>
            <p:ph idx="1"/>
          </p:nvPr>
        </p:nvSpPr>
        <p:spPr/>
        <p:txBody>
          <a:bodyPr/>
          <a:lstStyle/>
          <a:p>
            <a:r>
              <a:rPr lang="en-GB" dirty="0"/>
              <a:t>AI can enhance your learning — but use it critically</a:t>
            </a:r>
          </a:p>
          <a:p>
            <a:endParaRPr lang="en-GB" dirty="0"/>
          </a:p>
          <a:p>
            <a:r>
              <a:rPr lang="en-GB" dirty="0"/>
              <a:t>Be transparent </a:t>
            </a:r>
            <a:r>
              <a:rPr lang="en-GB" b="1" dirty="0"/>
              <a:t>and ethical</a:t>
            </a:r>
          </a:p>
          <a:p>
            <a:endParaRPr lang="en-GB" dirty="0"/>
          </a:p>
          <a:p>
            <a:r>
              <a:rPr lang="en-GB" dirty="0"/>
              <a:t>Develop your own academic voice</a:t>
            </a:r>
          </a:p>
          <a:p>
            <a:endParaRPr lang="en-GB" dirty="0"/>
          </a:p>
          <a:p>
            <a:r>
              <a:rPr lang="en-GB" dirty="0"/>
              <a:t>Remember: AI is your assistant, not your author</a:t>
            </a:r>
          </a:p>
        </p:txBody>
      </p:sp>
    </p:spTree>
    <p:extLst>
      <p:ext uri="{BB962C8B-B14F-4D97-AF65-F5344CB8AC3E}">
        <p14:creationId xmlns:p14="http://schemas.microsoft.com/office/powerpoint/2010/main" val="31300210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74FB-37D1-973A-75FA-7ADDEDE2855D}"/>
              </a:ext>
            </a:extLst>
          </p:cNvPr>
          <p:cNvSpPr>
            <a:spLocks noGrp="1"/>
          </p:cNvSpPr>
          <p:nvPr>
            <p:ph type="title"/>
          </p:nvPr>
        </p:nvSpPr>
        <p:spPr/>
        <p:txBody>
          <a:bodyPr/>
          <a:lstStyle/>
          <a:p>
            <a:endParaRPr lang="en-GB"/>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0DE679DA-56A6-0401-D24A-D83A4C86D637}"/>
                  </a:ext>
                </a:extLst>
              </p:cNvPr>
              <p:cNvGraphicFramePr>
                <a:graphicFrameLocks noGrp="1"/>
              </p:cNvGraphicFramePr>
              <p:nvPr>
                <p:ph idx="1"/>
                <p:extLst>
                  <p:ext uri="{D42A27DB-BD31-4B8C-83A1-F6EECF244321}">
                    <p14:modId xmlns:p14="http://schemas.microsoft.com/office/powerpoint/2010/main" val="558292914"/>
                  </p:ext>
                </p:extLst>
              </p:nvPr>
            </p:nvGraphicFramePr>
            <p:xfrm>
              <a:off x="115019" y="115019"/>
              <a:ext cx="12076981" cy="6659592"/>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a:extLst>
                  <a:ext uri="{FF2B5EF4-FFF2-40B4-BE49-F238E27FC236}">
                    <a16:creationId xmlns:a16="http://schemas.microsoft.com/office/drawing/2014/main" id="{0DE679DA-56A6-0401-D24A-D83A4C86D637}"/>
                  </a:ext>
                </a:extLst>
              </p:cNvPr>
              <p:cNvPicPr>
                <a:picLocks noGrp="1" noRot="1" noChangeAspect="1" noMove="1" noResize="1" noEditPoints="1" noAdjustHandles="1" noChangeArrowheads="1" noChangeShapeType="1"/>
              </p:cNvPicPr>
              <p:nvPr/>
            </p:nvPicPr>
            <p:blipFill>
              <a:blip r:embed="rId3"/>
              <a:stretch>
                <a:fillRect/>
              </a:stretch>
            </p:blipFill>
            <p:spPr>
              <a:xfrm>
                <a:off x="115019" y="115019"/>
                <a:ext cx="12076981" cy="6659592"/>
              </a:xfrm>
              <a:prstGeom prst="rect">
                <a:avLst/>
              </a:prstGeom>
            </p:spPr>
          </p:pic>
        </mc:Fallback>
      </mc:AlternateContent>
    </p:spTree>
    <p:extLst>
      <p:ext uri="{BB962C8B-B14F-4D97-AF65-F5344CB8AC3E}">
        <p14:creationId xmlns:p14="http://schemas.microsoft.com/office/powerpoint/2010/main" val="26813111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hoqa62ukkzqcj53gapag675ttycan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6.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10.png"/></Relationships>
</file>

<file path=ppt/webextensions/webextension1.xml><?xml version="1.0" encoding="utf-8"?>
<we:webextension xmlns:we="http://schemas.microsoft.com/office/webextensions/webextension/2010/11" id="{737B2FEB-3A5D-45D2-8EC6-CA4669E033E2}">
  <we:reference id="wa104379261" version="4.3.0.0" store="en-US" storeType="OMEX"/>
  <we:alternateReferences>
    <we:reference id="wa104379261" version="4.3.0.0" store="wa104379261" storeType="OMEX"/>
  </we:alternateReferences>
  <we:properties>
    <we:property name="MENTIMETER_QUESTION_ID_KEY" value="&quot;mbzmwk87huro&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2A8FDCFA-4FED-4126-AAE0-80C5EC82B76C}">
  <we:reference id="wa104379261" version="4.3.0.0" store="en-US" storeType="OMEX"/>
  <we:alternateReferences>
    <we:reference id="WA104379261" version="4.3.0.0" store="" storeType="OMEX"/>
  </we:alternateReferences>
  <we:properties>
    <we:property name="MENTIMETER_QUESTION_ID_KEY" value="&quot;mbjckzrd7m4e&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Ion</Template>
  <TotalTime>4929</TotalTime>
  <Words>1759</Words>
  <Application>Microsoft Office PowerPoint</Application>
  <PresentationFormat>Widescreen</PresentationFormat>
  <Paragraphs>217</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Aptos</vt:lpstr>
      <vt:lpstr>Century Gothic</vt:lpstr>
      <vt:lpstr>Wingdings 3</vt:lpstr>
      <vt:lpstr>Ion</vt:lpstr>
      <vt:lpstr>AI in Assessments</vt:lpstr>
      <vt:lpstr>Aim of the Session. </vt:lpstr>
      <vt:lpstr>Discussion Question. </vt:lpstr>
      <vt:lpstr>What is AI…. </vt:lpstr>
      <vt:lpstr>Defining AI…. </vt:lpstr>
      <vt:lpstr>AI in Education. </vt:lpstr>
      <vt:lpstr>AI in Education</vt:lpstr>
      <vt:lpstr>AI in and for Assessments. </vt:lpstr>
      <vt:lpstr>AI in and for Assessments. </vt:lpstr>
      <vt:lpstr>AI Literate. </vt:lpstr>
      <vt:lpstr>AI Literate</vt:lpstr>
      <vt:lpstr>Generative (Gen) AI – vs Search Engines. </vt:lpstr>
      <vt:lpstr>Examples of GenAI. </vt:lpstr>
      <vt:lpstr>AI use and Academic Integrity.</vt:lpstr>
      <vt:lpstr>Ethics and AI</vt:lpstr>
      <vt:lpstr>Reliability</vt:lpstr>
      <vt:lpstr>Bias</vt:lpstr>
      <vt:lpstr>Privacy – Important!!!</vt:lpstr>
      <vt:lpstr>You might be thinking….. Well what type of sensitive data might I want to input into AI. </vt:lpstr>
      <vt:lpstr>Privacy – Important…. </vt:lpstr>
      <vt:lpstr>Copyright</vt:lpstr>
      <vt:lpstr>Academic Integrity</vt:lpstr>
      <vt:lpstr>Academic Integrity…. Pause and Think…. </vt:lpstr>
      <vt:lpstr>AI as a Study Skills Tool</vt:lpstr>
      <vt:lpstr>The future of AI in Psychology???</vt:lpstr>
      <vt:lpstr>AI in Psychology</vt:lpstr>
      <vt:lpstr>AI in psychological research &amp; data analysis</vt:lpstr>
      <vt:lpstr>Ethics and AI</vt:lpstr>
      <vt:lpstr>Chatbots in mental health interventions. </vt:lpstr>
      <vt:lpstr>Ethics and AI</vt:lpstr>
      <vt:lpstr>AI for Personalised Psychological Assessment &amp; Treatment Planning</vt:lpstr>
      <vt:lpstr>Ethics and AI</vt:lpstr>
      <vt:lpstr>AI in Training, Supervision, and Professional Development</vt:lpstr>
      <vt:lpstr>Ethics and AI</vt:lpstr>
      <vt:lpstr>In 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Stuart Jones</dc:creator>
  <cp:lastModifiedBy>Stuart Jones</cp:lastModifiedBy>
  <cp:revision>2</cp:revision>
  <dcterms:created xsi:type="dcterms:W3CDTF">2025-11-03T16:06:23Z</dcterms:created>
  <dcterms:modified xsi:type="dcterms:W3CDTF">2025-11-07T02:16:07Z</dcterms:modified>
</cp:coreProperties>
</file>