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6" r:id="rId2"/>
    <p:sldId id="330" r:id="rId3"/>
    <p:sldId id="332" r:id="rId4"/>
    <p:sldId id="382" r:id="rId5"/>
    <p:sldId id="383" r:id="rId6"/>
    <p:sldId id="385" r:id="rId7"/>
    <p:sldId id="384" r:id="rId8"/>
    <p:sldId id="387" r:id="rId9"/>
    <p:sldId id="388" r:id="rId10"/>
    <p:sldId id="389" r:id="rId11"/>
    <p:sldId id="390" r:id="rId12"/>
    <p:sldId id="313" r:id="rId13"/>
    <p:sldId id="393" r:id="rId14"/>
    <p:sldId id="412" r:id="rId15"/>
    <p:sldId id="411" r:id="rId16"/>
    <p:sldId id="397" r:id="rId17"/>
    <p:sldId id="398" r:id="rId18"/>
    <p:sldId id="391" r:id="rId19"/>
    <p:sldId id="399" r:id="rId20"/>
    <p:sldId id="400" r:id="rId21"/>
    <p:sldId id="401" r:id="rId22"/>
    <p:sldId id="402" r:id="rId23"/>
    <p:sldId id="403" r:id="rId24"/>
    <p:sldId id="404" r:id="rId25"/>
    <p:sldId id="405" r:id="rId26"/>
    <p:sldId id="386" r:id="rId27"/>
    <p:sldId id="406" r:id="rId28"/>
    <p:sldId id="407" r:id="rId29"/>
    <p:sldId id="408" r:id="rId30"/>
    <p:sldId id="409" r:id="rId31"/>
    <p:sldId id="392" r:id="rId32"/>
    <p:sldId id="410"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339" autoAdjust="0"/>
    <p:restoredTop sz="89870" autoAdjust="0"/>
  </p:normalViewPr>
  <p:slideViewPr>
    <p:cSldViewPr snapToGrid="0">
      <p:cViewPr varScale="1">
        <p:scale>
          <a:sx n="92" d="100"/>
          <a:sy n="92" d="100"/>
        </p:scale>
        <p:origin x="18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05/8/layout/vProcess5" loCatId="process" qsTypeId="urn:microsoft.com/office/officeart/2005/8/quickstyle/simple1" qsCatId="simple" csTypeId="urn:microsoft.com/office/officeart/2005/8/colors/colorful2" csCatId="colorful" phldr="1"/>
      <dgm:spPr/>
      <dgm:t>
        <a:bodyPr rtlCol="0"/>
        <a:lstStyle/>
        <a:p>
          <a:pPr rtl="0"/>
          <a:endParaRPr lang="en-US"/>
        </a:p>
      </dgm:t>
    </dgm:pt>
    <dgm:pt modelId="{40FC4FFE-8987-4A26-B7F4-8A516F18ADAE}">
      <dgm:prSet/>
      <dgm:spPr/>
      <dgm:t>
        <a:bodyPr rtlCol="0"/>
        <a:lstStyle/>
        <a:p>
          <a:pPr rtl="0">
            <a:defRPr cap="all"/>
          </a:pPr>
          <a:r>
            <a:rPr lang="en-gb" dirty="0"/>
            <a:t>The concept of MARKETING &amp; the evolution of marketing </a:t>
          </a:r>
        </a:p>
      </dgm:t>
    </dgm:pt>
    <dgm:pt modelId="{CAD7EF86-FB23-41F6-BF42-040B36DEFDB1}" type="parTrans" cxnId="{C7AD8469-3C68-4AF9-AB82-79B0043AA120}">
      <dgm:prSet/>
      <dgm:spPr/>
      <dgm:t>
        <a:bodyPr rtlCol="0"/>
        <a:lstStyle/>
        <a:p>
          <a:pPr rtl="0"/>
          <a:endParaRPr lang="en-US"/>
        </a:p>
      </dgm:t>
    </dgm:pt>
    <dgm:pt modelId="{5B62599A-5C9B-48E7-896E-EA782AC60C8B}" type="sibTrans" cxnId="{C7AD8469-3C68-4AF9-AB82-79B0043AA120}">
      <dgm:prSet/>
      <dgm:spPr/>
      <dgm:t>
        <a:bodyPr rtlCol="0"/>
        <a:lstStyle/>
        <a:p>
          <a:pPr rtl="0"/>
          <a:endParaRPr lang="en-US"/>
        </a:p>
      </dgm:t>
    </dgm:pt>
    <dgm:pt modelId="{49225C73-1633-42F1-AB3B-7CB183E5F8B8}">
      <dgm:prSet/>
      <dgm:spPr/>
      <dgm:t>
        <a:bodyPr rtlCol="0"/>
        <a:lstStyle/>
        <a:p>
          <a:pPr rtl="0">
            <a:defRPr cap="all"/>
          </a:pPr>
          <a:r>
            <a:rPr lang="en-GB" dirty="0"/>
            <a:t>Value creation and customer centric focus </a:t>
          </a:r>
          <a:endParaRPr lang="en-gb" dirty="0"/>
        </a:p>
      </dgm:t>
    </dgm:pt>
    <dgm:pt modelId="{1A0E2090-1D4F-438A-8766-B6030CE01ADD}" type="parTrans" cxnId="{A9154303-8225-4248-91DC-1B0156A35F07}">
      <dgm:prSet/>
      <dgm:spPr/>
      <dgm:t>
        <a:bodyPr rtlCol="0"/>
        <a:lstStyle/>
        <a:p>
          <a:pPr rtl="0"/>
          <a:endParaRPr lang="en-US"/>
        </a:p>
      </dgm:t>
    </dgm:pt>
    <dgm:pt modelId="{9646853A-8964-4519-A5B1-0B7D18B2983D}" type="sibTrans" cxnId="{A9154303-8225-4248-91DC-1B0156A35F07}">
      <dgm:prSet/>
      <dgm:spPr/>
      <dgm:t>
        <a:bodyPr rtlCol="0"/>
        <a:lstStyle/>
        <a:p>
          <a:pPr rtl="0"/>
          <a:endParaRPr lang="en-US"/>
        </a:p>
      </dgm:t>
    </dgm:pt>
    <dgm:pt modelId="{1C383F32-22E8-4F62-A3E0-BDC3D5F48992}">
      <dgm:prSet/>
      <dgm:spPr/>
      <dgm:t>
        <a:bodyPr rtlCol="0"/>
        <a:lstStyle/>
        <a:p>
          <a:pPr rtl="0">
            <a:defRPr cap="all"/>
          </a:pPr>
          <a:r>
            <a:rPr lang="en-GB" dirty="0"/>
            <a:t>The marketing process - key elements</a:t>
          </a:r>
          <a:endParaRPr lang="en-gb" dirty="0"/>
        </a:p>
      </dgm:t>
    </dgm:pt>
    <dgm:pt modelId="{A7920A2F-3244-4159-AF04-6A1D38B7B317}" type="parTrans" cxnId="{C4CCE57E-E871-46D6-BAD5-880252C95D22}">
      <dgm:prSet/>
      <dgm:spPr/>
      <dgm:t>
        <a:bodyPr rtlCol="0"/>
        <a:lstStyle/>
        <a:p>
          <a:pPr rtl="0"/>
          <a:endParaRPr lang="en-US"/>
        </a:p>
      </dgm:t>
    </dgm:pt>
    <dgm:pt modelId="{8500F72A-2C6D-4FDF-9C1D-CA691380EB0B}" type="sibTrans" cxnId="{C4CCE57E-E871-46D6-BAD5-880252C95D22}">
      <dgm:prSet/>
      <dgm:spPr/>
      <dgm:t>
        <a:bodyPr rtlCol="0"/>
        <a:lstStyle/>
        <a:p>
          <a:pPr rtl="0"/>
          <a:endParaRPr lang="en-US"/>
        </a:p>
      </dgm:t>
    </dgm:pt>
    <dgm:pt modelId="{914D0493-530F-4D2C-9C6B-01FA48829F96}">
      <dgm:prSet/>
      <dgm:spPr/>
      <dgm:t>
        <a:bodyPr rtlCol="0"/>
        <a:lstStyle/>
        <a:p>
          <a:pPr rtl="0">
            <a:defRPr cap="all"/>
          </a:pPr>
          <a:r>
            <a:rPr lang="en-GB" dirty="0"/>
            <a:t>Societal marketing</a:t>
          </a:r>
          <a:endParaRPr lang="en-gb" dirty="0"/>
        </a:p>
      </dgm:t>
    </dgm:pt>
    <dgm:pt modelId="{9D29B5D2-2B18-4E4A-B555-FB86031A29BB}" type="parTrans" cxnId="{2C8921DD-94EB-4ED8-80F1-AEBBC1837404}">
      <dgm:prSet/>
      <dgm:spPr/>
      <dgm:t>
        <a:bodyPr/>
        <a:lstStyle/>
        <a:p>
          <a:endParaRPr lang="en-GB"/>
        </a:p>
      </dgm:t>
    </dgm:pt>
    <dgm:pt modelId="{68B4B5AB-DF51-44EC-8B19-7ABF590332F6}" type="sibTrans" cxnId="{2C8921DD-94EB-4ED8-80F1-AEBBC1837404}">
      <dgm:prSet/>
      <dgm:spPr/>
      <dgm:t>
        <a:bodyPr/>
        <a:lstStyle/>
        <a:p>
          <a:endParaRPr lang="en-GB"/>
        </a:p>
      </dgm:t>
    </dgm:pt>
    <dgm:pt modelId="{AE41339B-BB05-4EE7-8F9F-0762E4A8C189}" type="pres">
      <dgm:prSet presAssocID="{01A66772-F185-4D58-B8BB-E9370D7A7A2B}" presName="outerComposite" presStyleCnt="0">
        <dgm:presLayoutVars>
          <dgm:chMax val="5"/>
          <dgm:dir/>
          <dgm:resizeHandles val="exact"/>
        </dgm:presLayoutVars>
      </dgm:prSet>
      <dgm:spPr/>
    </dgm:pt>
    <dgm:pt modelId="{16FEDDCE-E578-407D-87FB-3695FCC67286}" type="pres">
      <dgm:prSet presAssocID="{01A66772-F185-4D58-B8BB-E9370D7A7A2B}" presName="dummyMaxCanvas" presStyleCnt="0">
        <dgm:presLayoutVars/>
      </dgm:prSet>
      <dgm:spPr/>
    </dgm:pt>
    <dgm:pt modelId="{32FBF772-00D2-4AB5-BC17-D35A4A9C601D}" type="pres">
      <dgm:prSet presAssocID="{01A66772-F185-4D58-B8BB-E9370D7A7A2B}" presName="FourNodes_1" presStyleLbl="node1" presStyleIdx="0" presStyleCnt="4">
        <dgm:presLayoutVars>
          <dgm:bulletEnabled val="1"/>
        </dgm:presLayoutVars>
      </dgm:prSet>
      <dgm:spPr/>
    </dgm:pt>
    <dgm:pt modelId="{7E0D5B77-5996-4C82-85D1-D3F63B0C025B}" type="pres">
      <dgm:prSet presAssocID="{01A66772-F185-4D58-B8BB-E9370D7A7A2B}" presName="FourNodes_2" presStyleLbl="node1" presStyleIdx="1" presStyleCnt="4">
        <dgm:presLayoutVars>
          <dgm:bulletEnabled val="1"/>
        </dgm:presLayoutVars>
      </dgm:prSet>
      <dgm:spPr/>
    </dgm:pt>
    <dgm:pt modelId="{37D853BE-DF73-40B6-8D33-026186CBEDA9}" type="pres">
      <dgm:prSet presAssocID="{01A66772-F185-4D58-B8BB-E9370D7A7A2B}" presName="FourNodes_3" presStyleLbl="node1" presStyleIdx="2" presStyleCnt="4">
        <dgm:presLayoutVars>
          <dgm:bulletEnabled val="1"/>
        </dgm:presLayoutVars>
      </dgm:prSet>
      <dgm:spPr/>
    </dgm:pt>
    <dgm:pt modelId="{A39F77A7-4F97-48E5-B778-386E5CC52A9F}" type="pres">
      <dgm:prSet presAssocID="{01A66772-F185-4D58-B8BB-E9370D7A7A2B}" presName="FourNodes_4" presStyleLbl="node1" presStyleIdx="3" presStyleCnt="4">
        <dgm:presLayoutVars>
          <dgm:bulletEnabled val="1"/>
        </dgm:presLayoutVars>
      </dgm:prSet>
      <dgm:spPr/>
    </dgm:pt>
    <dgm:pt modelId="{CE9C2A0D-60D5-42EA-8D6F-38A99A7B1324}" type="pres">
      <dgm:prSet presAssocID="{01A66772-F185-4D58-B8BB-E9370D7A7A2B}" presName="FourConn_1-2" presStyleLbl="fgAccFollowNode1" presStyleIdx="0" presStyleCnt="3">
        <dgm:presLayoutVars>
          <dgm:bulletEnabled val="1"/>
        </dgm:presLayoutVars>
      </dgm:prSet>
      <dgm:spPr/>
    </dgm:pt>
    <dgm:pt modelId="{87B4CED9-45BC-463C-9C49-DBC90D830B85}" type="pres">
      <dgm:prSet presAssocID="{01A66772-F185-4D58-B8BB-E9370D7A7A2B}" presName="FourConn_2-3" presStyleLbl="fgAccFollowNode1" presStyleIdx="1" presStyleCnt="3">
        <dgm:presLayoutVars>
          <dgm:bulletEnabled val="1"/>
        </dgm:presLayoutVars>
      </dgm:prSet>
      <dgm:spPr/>
    </dgm:pt>
    <dgm:pt modelId="{94842AE2-F672-4788-A33B-B73F8769C7C4}" type="pres">
      <dgm:prSet presAssocID="{01A66772-F185-4D58-B8BB-E9370D7A7A2B}" presName="FourConn_3-4" presStyleLbl="fgAccFollowNode1" presStyleIdx="2" presStyleCnt="3">
        <dgm:presLayoutVars>
          <dgm:bulletEnabled val="1"/>
        </dgm:presLayoutVars>
      </dgm:prSet>
      <dgm:spPr/>
    </dgm:pt>
    <dgm:pt modelId="{8B10AF13-EBD9-4BCF-86D9-9426D7FAD41E}" type="pres">
      <dgm:prSet presAssocID="{01A66772-F185-4D58-B8BB-E9370D7A7A2B}" presName="FourNodes_1_text" presStyleLbl="node1" presStyleIdx="3" presStyleCnt="4">
        <dgm:presLayoutVars>
          <dgm:bulletEnabled val="1"/>
        </dgm:presLayoutVars>
      </dgm:prSet>
      <dgm:spPr/>
    </dgm:pt>
    <dgm:pt modelId="{9A36235D-6158-47D3-86ED-D692EF699D2A}" type="pres">
      <dgm:prSet presAssocID="{01A66772-F185-4D58-B8BB-E9370D7A7A2B}" presName="FourNodes_2_text" presStyleLbl="node1" presStyleIdx="3" presStyleCnt="4">
        <dgm:presLayoutVars>
          <dgm:bulletEnabled val="1"/>
        </dgm:presLayoutVars>
      </dgm:prSet>
      <dgm:spPr/>
    </dgm:pt>
    <dgm:pt modelId="{0BED6972-77DB-4DC0-86EA-A0E9A82ED60C}" type="pres">
      <dgm:prSet presAssocID="{01A66772-F185-4D58-B8BB-E9370D7A7A2B}" presName="FourNodes_3_text" presStyleLbl="node1" presStyleIdx="3" presStyleCnt="4">
        <dgm:presLayoutVars>
          <dgm:bulletEnabled val="1"/>
        </dgm:presLayoutVars>
      </dgm:prSet>
      <dgm:spPr/>
    </dgm:pt>
    <dgm:pt modelId="{5EC05C48-D2A6-4111-98B5-A473E76E1D61}" type="pres">
      <dgm:prSet presAssocID="{01A66772-F185-4D58-B8BB-E9370D7A7A2B}" presName="FourNodes_4_text" presStyleLbl="node1" presStyleIdx="3" presStyleCnt="4">
        <dgm:presLayoutVars>
          <dgm:bulletEnabled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F9434908-4F07-4BC5-B938-B3EF279CCC5B}" type="presOf" srcId="{49225C73-1633-42F1-AB3B-7CB183E5F8B8}" destId="{9A36235D-6158-47D3-86ED-D692EF699D2A}" srcOrd="1" destOrd="0" presId="urn:microsoft.com/office/officeart/2005/8/layout/vProcess5"/>
    <dgm:cxn modelId="{3079A432-0C8F-46DF-9584-6C2957759C74}" type="presOf" srcId="{9646853A-8964-4519-A5B1-0B7D18B2983D}" destId="{87B4CED9-45BC-463C-9C49-DBC90D830B85}" srcOrd="0" destOrd="0" presId="urn:microsoft.com/office/officeart/2005/8/layout/vProcess5"/>
    <dgm:cxn modelId="{AEAD9438-0498-41C2-ABBE-FAECB7DD7019}" type="presOf" srcId="{01A66772-F185-4D58-B8BB-E9370D7A7A2B}" destId="{AE41339B-BB05-4EE7-8F9F-0762E4A8C189}" srcOrd="0" destOrd="0" presId="urn:microsoft.com/office/officeart/2005/8/layout/vProcess5"/>
    <dgm:cxn modelId="{C7AD8469-3C68-4AF9-AB82-79B0043AA120}" srcId="{01A66772-F185-4D58-B8BB-E9370D7A7A2B}" destId="{40FC4FFE-8987-4A26-B7F4-8A516F18ADAE}" srcOrd="0" destOrd="0" parTransId="{CAD7EF86-FB23-41F6-BF42-040B36DEFDB1}" sibTransId="{5B62599A-5C9B-48E7-896E-EA782AC60C8B}"/>
    <dgm:cxn modelId="{27F39079-AA3E-4159-BA23-82EFA042249F}" type="presOf" srcId="{1C383F32-22E8-4F62-A3E0-BDC3D5F48992}" destId="{37D853BE-DF73-40B6-8D33-026186CBEDA9}" srcOrd="0" destOrd="0" presId="urn:microsoft.com/office/officeart/2005/8/layout/vProcess5"/>
    <dgm:cxn modelId="{C4CCE57E-E871-46D6-BAD5-880252C95D22}" srcId="{01A66772-F185-4D58-B8BB-E9370D7A7A2B}" destId="{1C383F32-22E8-4F62-A3E0-BDC3D5F48992}" srcOrd="2" destOrd="0" parTransId="{A7920A2F-3244-4159-AF04-6A1D38B7B317}" sibTransId="{8500F72A-2C6D-4FDF-9C1D-CA691380EB0B}"/>
    <dgm:cxn modelId="{1213C58A-B5D5-42CC-8A45-F43872849501}" type="presOf" srcId="{914D0493-530F-4D2C-9C6B-01FA48829F96}" destId="{5EC05C48-D2A6-4111-98B5-A473E76E1D61}" srcOrd="1" destOrd="0" presId="urn:microsoft.com/office/officeart/2005/8/layout/vProcess5"/>
    <dgm:cxn modelId="{0417A2A0-02C1-4135-B930-8D05C8DDC2F3}" type="presOf" srcId="{1C383F32-22E8-4F62-A3E0-BDC3D5F48992}" destId="{0BED6972-77DB-4DC0-86EA-A0E9A82ED60C}" srcOrd="1" destOrd="0" presId="urn:microsoft.com/office/officeart/2005/8/layout/vProcess5"/>
    <dgm:cxn modelId="{55DA37B2-BEA0-4E80-AED5-BAF09BEA3ED5}" type="presOf" srcId="{49225C73-1633-42F1-AB3B-7CB183E5F8B8}" destId="{7E0D5B77-5996-4C82-85D1-D3F63B0C025B}" srcOrd="0" destOrd="0" presId="urn:microsoft.com/office/officeart/2005/8/layout/vProcess5"/>
    <dgm:cxn modelId="{94CE9BB3-EF42-4C89-9731-E04601A00684}" type="presOf" srcId="{914D0493-530F-4D2C-9C6B-01FA48829F96}" destId="{A39F77A7-4F97-48E5-B778-386E5CC52A9F}" srcOrd="0" destOrd="0" presId="urn:microsoft.com/office/officeart/2005/8/layout/vProcess5"/>
    <dgm:cxn modelId="{2C8921DD-94EB-4ED8-80F1-AEBBC1837404}" srcId="{01A66772-F185-4D58-B8BB-E9370D7A7A2B}" destId="{914D0493-530F-4D2C-9C6B-01FA48829F96}" srcOrd="3" destOrd="0" parTransId="{9D29B5D2-2B18-4E4A-B555-FB86031A29BB}" sibTransId="{68B4B5AB-DF51-44EC-8B19-7ABF590332F6}"/>
    <dgm:cxn modelId="{DA44B3EA-CD49-498C-8403-2DA2EDBA05DE}" type="presOf" srcId="{40FC4FFE-8987-4A26-B7F4-8A516F18ADAE}" destId="{32FBF772-00D2-4AB5-BC17-D35A4A9C601D}" srcOrd="0" destOrd="0" presId="urn:microsoft.com/office/officeart/2005/8/layout/vProcess5"/>
    <dgm:cxn modelId="{EF0C74F0-03C0-45E2-B79A-672D302A6F83}" type="presOf" srcId="{8500F72A-2C6D-4FDF-9C1D-CA691380EB0B}" destId="{94842AE2-F672-4788-A33B-B73F8769C7C4}" srcOrd="0" destOrd="0" presId="urn:microsoft.com/office/officeart/2005/8/layout/vProcess5"/>
    <dgm:cxn modelId="{8EB663F2-6E8C-472A-8A34-E02A5D7BD49D}" type="presOf" srcId="{5B62599A-5C9B-48E7-896E-EA782AC60C8B}" destId="{CE9C2A0D-60D5-42EA-8D6F-38A99A7B1324}" srcOrd="0" destOrd="0" presId="urn:microsoft.com/office/officeart/2005/8/layout/vProcess5"/>
    <dgm:cxn modelId="{309649F9-510F-4EAC-8319-292B9D46D096}" type="presOf" srcId="{40FC4FFE-8987-4A26-B7F4-8A516F18ADAE}" destId="{8B10AF13-EBD9-4BCF-86D9-9426D7FAD41E}" srcOrd="1" destOrd="0" presId="urn:microsoft.com/office/officeart/2005/8/layout/vProcess5"/>
    <dgm:cxn modelId="{492DAF16-FD0E-4487-953E-0A4BF82AE6D0}" type="presParOf" srcId="{AE41339B-BB05-4EE7-8F9F-0762E4A8C189}" destId="{16FEDDCE-E578-407D-87FB-3695FCC67286}" srcOrd="0" destOrd="0" presId="urn:microsoft.com/office/officeart/2005/8/layout/vProcess5"/>
    <dgm:cxn modelId="{0FFECE84-ADAA-4002-9833-276F7E563A9E}" type="presParOf" srcId="{AE41339B-BB05-4EE7-8F9F-0762E4A8C189}" destId="{32FBF772-00D2-4AB5-BC17-D35A4A9C601D}" srcOrd="1" destOrd="0" presId="urn:microsoft.com/office/officeart/2005/8/layout/vProcess5"/>
    <dgm:cxn modelId="{8D9F26F7-90E8-4329-8CC1-AB53C9C6ADC7}" type="presParOf" srcId="{AE41339B-BB05-4EE7-8F9F-0762E4A8C189}" destId="{7E0D5B77-5996-4C82-85D1-D3F63B0C025B}" srcOrd="2" destOrd="0" presId="urn:microsoft.com/office/officeart/2005/8/layout/vProcess5"/>
    <dgm:cxn modelId="{4BEC5611-1A64-4BEF-B3A5-6F8A5372D3C2}" type="presParOf" srcId="{AE41339B-BB05-4EE7-8F9F-0762E4A8C189}" destId="{37D853BE-DF73-40B6-8D33-026186CBEDA9}" srcOrd="3" destOrd="0" presId="urn:microsoft.com/office/officeart/2005/8/layout/vProcess5"/>
    <dgm:cxn modelId="{D1F33BC2-1AAD-426E-BBD9-D981B928939F}" type="presParOf" srcId="{AE41339B-BB05-4EE7-8F9F-0762E4A8C189}" destId="{A39F77A7-4F97-48E5-B778-386E5CC52A9F}" srcOrd="4" destOrd="0" presId="urn:microsoft.com/office/officeart/2005/8/layout/vProcess5"/>
    <dgm:cxn modelId="{E50D0D90-68B6-485D-9364-F6694905AE9F}" type="presParOf" srcId="{AE41339B-BB05-4EE7-8F9F-0762E4A8C189}" destId="{CE9C2A0D-60D5-42EA-8D6F-38A99A7B1324}" srcOrd="5" destOrd="0" presId="urn:microsoft.com/office/officeart/2005/8/layout/vProcess5"/>
    <dgm:cxn modelId="{FE52027D-9593-44EC-B97E-CBB5311973AF}" type="presParOf" srcId="{AE41339B-BB05-4EE7-8F9F-0762E4A8C189}" destId="{87B4CED9-45BC-463C-9C49-DBC90D830B85}" srcOrd="6" destOrd="0" presId="urn:microsoft.com/office/officeart/2005/8/layout/vProcess5"/>
    <dgm:cxn modelId="{06FFBAFB-7C14-4AD0-B064-19148EC6C801}" type="presParOf" srcId="{AE41339B-BB05-4EE7-8F9F-0762E4A8C189}" destId="{94842AE2-F672-4788-A33B-B73F8769C7C4}" srcOrd="7" destOrd="0" presId="urn:microsoft.com/office/officeart/2005/8/layout/vProcess5"/>
    <dgm:cxn modelId="{13DAF7BB-077E-4516-8BD4-C326D88701F0}" type="presParOf" srcId="{AE41339B-BB05-4EE7-8F9F-0762E4A8C189}" destId="{8B10AF13-EBD9-4BCF-86D9-9426D7FAD41E}" srcOrd="8" destOrd="0" presId="urn:microsoft.com/office/officeart/2005/8/layout/vProcess5"/>
    <dgm:cxn modelId="{1EBCDBE0-3577-4490-86A6-9632A90B27E1}" type="presParOf" srcId="{AE41339B-BB05-4EE7-8F9F-0762E4A8C189}" destId="{9A36235D-6158-47D3-86ED-D692EF699D2A}" srcOrd="9" destOrd="0" presId="urn:microsoft.com/office/officeart/2005/8/layout/vProcess5"/>
    <dgm:cxn modelId="{FEF9F394-88BC-4043-AB1B-5A1D917BD1A5}" type="presParOf" srcId="{AE41339B-BB05-4EE7-8F9F-0762E4A8C189}" destId="{0BED6972-77DB-4DC0-86EA-A0E9A82ED60C}" srcOrd="10" destOrd="0" presId="urn:microsoft.com/office/officeart/2005/8/layout/vProcess5"/>
    <dgm:cxn modelId="{FC5249D6-7AF4-44DA-A5DF-58F77C706A38}" type="presParOf" srcId="{AE41339B-BB05-4EE7-8F9F-0762E4A8C189}" destId="{5EC05C48-D2A6-4111-98B5-A473E76E1D61}"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7FB50D-456F-4187-9E54-43BED681A6C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83E72AD-1853-4D9F-9047-3ACCB76CA28E}">
      <dgm:prSet/>
      <dgm:spPr/>
      <dgm:t>
        <a:bodyPr/>
        <a:lstStyle/>
        <a:p>
          <a:r>
            <a:rPr lang="en-US" b="1" i="0" baseline="0" dirty="0"/>
            <a:t>Price value </a:t>
          </a:r>
          <a:r>
            <a:rPr lang="en-US" b="0" i="0" baseline="0" dirty="0"/>
            <a:t>– customers perceive a product as being cheaper than those offered by competitors (e.g. Ryanair, Aldi, </a:t>
          </a:r>
          <a:r>
            <a:rPr lang="en-US" b="0" i="0" baseline="0" dirty="0" err="1"/>
            <a:t>Easyjet</a:t>
          </a:r>
          <a:r>
            <a:rPr lang="en-US" b="0" i="0" baseline="0" dirty="0"/>
            <a:t>).</a:t>
          </a:r>
          <a:endParaRPr lang="en-US" dirty="0"/>
        </a:p>
      </dgm:t>
    </dgm:pt>
    <dgm:pt modelId="{763A518A-81BE-4D8A-BD1D-3BD7BB020B36}" type="parTrans" cxnId="{83B8D7CF-AB61-4F24-93B2-84A580FDC07E}">
      <dgm:prSet/>
      <dgm:spPr/>
      <dgm:t>
        <a:bodyPr/>
        <a:lstStyle/>
        <a:p>
          <a:endParaRPr lang="en-US"/>
        </a:p>
      </dgm:t>
    </dgm:pt>
    <dgm:pt modelId="{B6338302-5CD9-4FA2-B0FD-602741467FF0}" type="sibTrans" cxnId="{83B8D7CF-AB61-4F24-93B2-84A580FDC07E}">
      <dgm:prSet/>
      <dgm:spPr/>
      <dgm:t>
        <a:bodyPr/>
        <a:lstStyle/>
        <a:p>
          <a:endParaRPr lang="en-US"/>
        </a:p>
      </dgm:t>
    </dgm:pt>
    <dgm:pt modelId="{E44D7E99-BEC1-4748-8E77-EB78D5086F72}">
      <dgm:prSet/>
      <dgm:spPr/>
      <dgm:t>
        <a:bodyPr/>
        <a:lstStyle/>
        <a:p>
          <a:r>
            <a:rPr lang="en-US" b="1" i="0" baseline="0" dirty="0"/>
            <a:t>Performance value </a:t>
          </a:r>
          <a:r>
            <a:rPr lang="en-US" b="0" i="0" baseline="0" dirty="0"/>
            <a:t>– customers look for the latest features, functionality and quality (e.g. Dyson, Tesla, Apple).</a:t>
          </a:r>
          <a:endParaRPr lang="en-US" dirty="0"/>
        </a:p>
      </dgm:t>
    </dgm:pt>
    <dgm:pt modelId="{48C01F35-049B-4E77-8287-BEFC40F0DE16}" type="parTrans" cxnId="{5BEB2FF8-273B-456E-8DC9-3B64FB33A128}">
      <dgm:prSet/>
      <dgm:spPr/>
      <dgm:t>
        <a:bodyPr/>
        <a:lstStyle/>
        <a:p>
          <a:endParaRPr lang="en-US"/>
        </a:p>
      </dgm:t>
    </dgm:pt>
    <dgm:pt modelId="{B884AC0E-97F5-40FD-BF20-1EAB7324ADCF}" type="sibTrans" cxnId="{5BEB2FF8-273B-456E-8DC9-3B64FB33A128}">
      <dgm:prSet/>
      <dgm:spPr/>
      <dgm:t>
        <a:bodyPr/>
        <a:lstStyle/>
        <a:p>
          <a:endParaRPr lang="en-US"/>
        </a:p>
      </dgm:t>
    </dgm:pt>
    <dgm:pt modelId="{DC4B5601-FAFA-4342-B772-DA98FBEB270D}">
      <dgm:prSet/>
      <dgm:spPr/>
      <dgm:t>
        <a:bodyPr/>
        <a:lstStyle/>
        <a:p>
          <a:r>
            <a:rPr lang="en-US" b="1" i="0" baseline="0"/>
            <a:t>Emotional value </a:t>
          </a:r>
          <a:r>
            <a:rPr lang="en-US" b="0" i="0" baseline="0"/>
            <a:t>– what is in the mind of the customers (e.g. Volvo &amp; safety, Chanel &amp; luxury).</a:t>
          </a:r>
          <a:endParaRPr lang="en-US"/>
        </a:p>
      </dgm:t>
    </dgm:pt>
    <dgm:pt modelId="{9C34C11F-E408-4B85-A891-5E6A4F67B7C8}" type="parTrans" cxnId="{7F012B75-7953-4CD8-A707-D1265903667E}">
      <dgm:prSet/>
      <dgm:spPr/>
      <dgm:t>
        <a:bodyPr/>
        <a:lstStyle/>
        <a:p>
          <a:endParaRPr lang="en-US"/>
        </a:p>
      </dgm:t>
    </dgm:pt>
    <dgm:pt modelId="{6784CFFC-F5E8-4443-AED8-9F0CC9099599}" type="sibTrans" cxnId="{7F012B75-7953-4CD8-A707-D1265903667E}">
      <dgm:prSet/>
      <dgm:spPr/>
      <dgm:t>
        <a:bodyPr/>
        <a:lstStyle/>
        <a:p>
          <a:endParaRPr lang="en-US"/>
        </a:p>
      </dgm:t>
    </dgm:pt>
    <dgm:pt modelId="{C5A1DA61-1C2A-4770-BBAB-18FEA1218D79}">
      <dgm:prSet/>
      <dgm:spPr/>
      <dgm:t>
        <a:bodyPr/>
        <a:lstStyle/>
        <a:p>
          <a:r>
            <a:rPr lang="en-US" b="1" i="0" baseline="0"/>
            <a:t>Relational value </a:t>
          </a:r>
          <a:r>
            <a:rPr lang="en-US" b="0" i="0" baseline="0"/>
            <a:t>– the quality of service received by a customer – a high level of trust leads to the lifetime value of a customer.</a:t>
          </a:r>
          <a:endParaRPr lang="en-US"/>
        </a:p>
      </dgm:t>
    </dgm:pt>
    <dgm:pt modelId="{44643919-858E-4487-BFC8-A214F4427156}" type="parTrans" cxnId="{89CC16DB-533D-429F-AFB6-1372B2652E46}">
      <dgm:prSet/>
      <dgm:spPr/>
      <dgm:t>
        <a:bodyPr/>
        <a:lstStyle/>
        <a:p>
          <a:endParaRPr lang="en-US"/>
        </a:p>
      </dgm:t>
    </dgm:pt>
    <dgm:pt modelId="{07D2EE49-2A68-4364-AC7D-23FC34E0BA1F}" type="sibTrans" cxnId="{89CC16DB-533D-429F-AFB6-1372B2652E46}">
      <dgm:prSet/>
      <dgm:spPr/>
      <dgm:t>
        <a:bodyPr/>
        <a:lstStyle/>
        <a:p>
          <a:endParaRPr lang="en-US"/>
        </a:p>
      </dgm:t>
    </dgm:pt>
    <dgm:pt modelId="{E8D84B92-B3E0-4EF7-976F-E0CD818F07BC}" type="pres">
      <dgm:prSet presAssocID="{A17FB50D-456F-4187-9E54-43BED681A6C6}" presName="linear" presStyleCnt="0">
        <dgm:presLayoutVars>
          <dgm:animLvl val="lvl"/>
          <dgm:resizeHandles val="exact"/>
        </dgm:presLayoutVars>
      </dgm:prSet>
      <dgm:spPr/>
    </dgm:pt>
    <dgm:pt modelId="{FCFDD8E5-0852-432F-9BAA-C82ECBFB3E68}" type="pres">
      <dgm:prSet presAssocID="{283E72AD-1853-4D9F-9047-3ACCB76CA28E}" presName="parentText" presStyleLbl="node1" presStyleIdx="0" presStyleCnt="4">
        <dgm:presLayoutVars>
          <dgm:chMax val="0"/>
          <dgm:bulletEnabled val="1"/>
        </dgm:presLayoutVars>
      </dgm:prSet>
      <dgm:spPr/>
    </dgm:pt>
    <dgm:pt modelId="{61800002-CAE6-4C9B-83BD-E9AAD9ABC7BE}" type="pres">
      <dgm:prSet presAssocID="{B6338302-5CD9-4FA2-B0FD-602741467FF0}" presName="spacer" presStyleCnt="0"/>
      <dgm:spPr/>
    </dgm:pt>
    <dgm:pt modelId="{C35952B1-6034-413D-AD7C-F529A1516272}" type="pres">
      <dgm:prSet presAssocID="{E44D7E99-BEC1-4748-8E77-EB78D5086F72}" presName="parentText" presStyleLbl="node1" presStyleIdx="1" presStyleCnt="4">
        <dgm:presLayoutVars>
          <dgm:chMax val="0"/>
          <dgm:bulletEnabled val="1"/>
        </dgm:presLayoutVars>
      </dgm:prSet>
      <dgm:spPr/>
    </dgm:pt>
    <dgm:pt modelId="{18236362-E601-4F59-ACC7-94533A7DD2B1}" type="pres">
      <dgm:prSet presAssocID="{B884AC0E-97F5-40FD-BF20-1EAB7324ADCF}" presName="spacer" presStyleCnt="0"/>
      <dgm:spPr/>
    </dgm:pt>
    <dgm:pt modelId="{7ABCC253-529B-4A5C-82FF-CD83E71DAC17}" type="pres">
      <dgm:prSet presAssocID="{DC4B5601-FAFA-4342-B772-DA98FBEB270D}" presName="parentText" presStyleLbl="node1" presStyleIdx="2" presStyleCnt="4">
        <dgm:presLayoutVars>
          <dgm:chMax val="0"/>
          <dgm:bulletEnabled val="1"/>
        </dgm:presLayoutVars>
      </dgm:prSet>
      <dgm:spPr/>
    </dgm:pt>
    <dgm:pt modelId="{2A561C93-302B-40DE-A2EE-1AEFABA1C634}" type="pres">
      <dgm:prSet presAssocID="{6784CFFC-F5E8-4443-AED8-9F0CC9099599}" presName="spacer" presStyleCnt="0"/>
      <dgm:spPr/>
    </dgm:pt>
    <dgm:pt modelId="{E5F810C7-B288-4429-AF94-CCEDBB0A5313}" type="pres">
      <dgm:prSet presAssocID="{C5A1DA61-1C2A-4770-BBAB-18FEA1218D79}" presName="parentText" presStyleLbl="node1" presStyleIdx="3" presStyleCnt="4">
        <dgm:presLayoutVars>
          <dgm:chMax val="0"/>
          <dgm:bulletEnabled val="1"/>
        </dgm:presLayoutVars>
      </dgm:prSet>
      <dgm:spPr/>
    </dgm:pt>
  </dgm:ptLst>
  <dgm:cxnLst>
    <dgm:cxn modelId="{D854442C-5F51-461D-A14D-3976D6495916}" type="presOf" srcId="{E44D7E99-BEC1-4748-8E77-EB78D5086F72}" destId="{C35952B1-6034-413D-AD7C-F529A1516272}" srcOrd="0" destOrd="0" presId="urn:microsoft.com/office/officeart/2005/8/layout/vList2"/>
    <dgm:cxn modelId="{8A975151-FDD3-4697-B3E5-BE020E1D54C3}" type="presOf" srcId="{C5A1DA61-1C2A-4770-BBAB-18FEA1218D79}" destId="{E5F810C7-B288-4429-AF94-CCEDBB0A5313}" srcOrd="0" destOrd="0" presId="urn:microsoft.com/office/officeart/2005/8/layout/vList2"/>
    <dgm:cxn modelId="{7F012B75-7953-4CD8-A707-D1265903667E}" srcId="{A17FB50D-456F-4187-9E54-43BED681A6C6}" destId="{DC4B5601-FAFA-4342-B772-DA98FBEB270D}" srcOrd="2" destOrd="0" parTransId="{9C34C11F-E408-4B85-A891-5E6A4F67B7C8}" sibTransId="{6784CFFC-F5E8-4443-AED8-9F0CC9099599}"/>
    <dgm:cxn modelId="{BAA63D86-2772-416D-BE84-5EA78A6FEBA6}" type="presOf" srcId="{283E72AD-1853-4D9F-9047-3ACCB76CA28E}" destId="{FCFDD8E5-0852-432F-9BAA-C82ECBFB3E68}" srcOrd="0" destOrd="0" presId="urn:microsoft.com/office/officeart/2005/8/layout/vList2"/>
    <dgm:cxn modelId="{83B8D7CF-AB61-4F24-93B2-84A580FDC07E}" srcId="{A17FB50D-456F-4187-9E54-43BED681A6C6}" destId="{283E72AD-1853-4D9F-9047-3ACCB76CA28E}" srcOrd="0" destOrd="0" parTransId="{763A518A-81BE-4D8A-BD1D-3BD7BB020B36}" sibTransId="{B6338302-5CD9-4FA2-B0FD-602741467FF0}"/>
    <dgm:cxn modelId="{89CC16DB-533D-429F-AFB6-1372B2652E46}" srcId="{A17FB50D-456F-4187-9E54-43BED681A6C6}" destId="{C5A1DA61-1C2A-4770-BBAB-18FEA1218D79}" srcOrd="3" destOrd="0" parTransId="{44643919-858E-4487-BFC8-A214F4427156}" sibTransId="{07D2EE49-2A68-4364-AC7D-23FC34E0BA1F}"/>
    <dgm:cxn modelId="{62D9ACDE-CFDE-43B4-B4D4-C7E1976B88E5}" type="presOf" srcId="{DC4B5601-FAFA-4342-B772-DA98FBEB270D}" destId="{7ABCC253-529B-4A5C-82FF-CD83E71DAC17}" srcOrd="0" destOrd="0" presId="urn:microsoft.com/office/officeart/2005/8/layout/vList2"/>
    <dgm:cxn modelId="{0A74A4E3-A8E7-47A2-AF31-080D2BC93E26}" type="presOf" srcId="{A17FB50D-456F-4187-9E54-43BED681A6C6}" destId="{E8D84B92-B3E0-4EF7-976F-E0CD818F07BC}" srcOrd="0" destOrd="0" presId="urn:microsoft.com/office/officeart/2005/8/layout/vList2"/>
    <dgm:cxn modelId="{5BEB2FF8-273B-456E-8DC9-3B64FB33A128}" srcId="{A17FB50D-456F-4187-9E54-43BED681A6C6}" destId="{E44D7E99-BEC1-4748-8E77-EB78D5086F72}" srcOrd="1" destOrd="0" parTransId="{48C01F35-049B-4E77-8287-BEFC40F0DE16}" sibTransId="{B884AC0E-97F5-40FD-BF20-1EAB7324ADCF}"/>
    <dgm:cxn modelId="{35243808-4FB3-448E-A9E6-24C698D834A3}" type="presParOf" srcId="{E8D84B92-B3E0-4EF7-976F-E0CD818F07BC}" destId="{FCFDD8E5-0852-432F-9BAA-C82ECBFB3E68}" srcOrd="0" destOrd="0" presId="urn:microsoft.com/office/officeart/2005/8/layout/vList2"/>
    <dgm:cxn modelId="{5900D57A-E893-4452-B043-B5BFFA910506}" type="presParOf" srcId="{E8D84B92-B3E0-4EF7-976F-E0CD818F07BC}" destId="{61800002-CAE6-4C9B-83BD-E9AAD9ABC7BE}" srcOrd="1" destOrd="0" presId="urn:microsoft.com/office/officeart/2005/8/layout/vList2"/>
    <dgm:cxn modelId="{BCFE2469-1F62-42CC-AA10-124A60B0FE1E}" type="presParOf" srcId="{E8D84B92-B3E0-4EF7-976F-E0CD818F07BC}" destId="{C35952B1-6034-413D-AD7C-F529A1516272}" srcOrd="2" destOrd="0" presId="urn:microsoft.com/office/officeart/2005/8/layout/vList2"/>
    <dgm:cxn modelId="{D56DDD1D-863A-4591-8BD5-B6C9ADF00C41}" type="presParOf" srcId="{E8D84B92-B3E0-4EF7-976F-E0CD818F07BC}" destId="{18236362-E601-4F59-ACC7-94533A7DD2B1}" srcOrd="3" destOrd="0" presId="urn:microsoft.com/office/officeart/2005/8/layout/vList2"/>
    <dgm:cxn modelId="{53EE575E-B6EF-41ED-B91F-613CB1FA294A}" type="presParOf" srcId="{E8D84B92-B3E0-4EF7-976F-E0CD818F07BC}" destId="{7ABCC253-529B-4A5C-82FF-CD83E71DAC17}" srcOrd="4" destOrd="0" presId="urn:microsoft.com/office/officeart/2005/8/layout/vList2"/>
    <dgm:cxn modelId="{E8B7C853-0C45-4CC5-AB2C-A4C829B01701}" type="presParOf" srcId="{E8D84B92-B3E0-4EF7-976F-E0CD818F07BC}" destId="{2A561C93-302B-40DE-A2EE-1AEFABA1C634}" srcOrd="5" destOrd="0" presId="urn:microsoft.com/office/officeart/2005/8/layout/vList2"/>
    <dgm:cxn modelId="{D8DFFCED-B81F-4C17-B0E7-A62469E9723E}" type="presParOf" srcId="{E8D84B92-B3E0-4EF7-976F-E0CD818F07BC}" destId="{E5F810C7-B288-4429-AF94-CCEDBB0A531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FBF772-00D2-4AB5-BC17-D35A4A9C601D}">
      <dsp:nvSpPr>
        <dsp:cNvPr id="0" name=""/>
        <dsp:cNvSpPr/>
      </dsp:nvSpPr>
      <dsp:spPr>
        <a:xfrm>
          <a:off x="0" y="0"/>
          <a:ext cx="8742263" cy="81166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rtlCol="0" anchor="ctr" anchorCtr="0">
          <a:noAutofit/>
        </a:bodyPr>
        <a:lstStyle/>
        <a:p>
          <a:pPr marL="0" lvl="0" indent="0" algn="l" defTabSz="977900" rtl="0">
            <a:lnSpc>
              <a:spcPct val="90000"/>
            </a:lnSpc>
            <a:spcBef>
              <a:spcPct val="0"/>
            </a:spcBef>
            <a:spcAft>
              <a:spcPct val="35000"/>
            </a:spcAft>
            <a:buNone/>
            <a:defRPr cap="all"/>
          </a:pPr>
          <a:r>
            <a:rPr lang="en-gb" sz="2200" kern="1200" dirty="0"/>
            <a:t>The concept of MARKETING &amp; the evolution of marketing </a:t>
          </a:r>
        </a:p>
      </dsp:txBody>
      <dsp:txXfrm>
        <a:off x="23773" y="23773"/>
        <a:ext cx="7797822" cy="764123"/>
      </dsp:txXfrm>
    </dsp:sp>
    <dsp:sp modelId="{7E0D5B77-5996-4C82-85D1-D3F63B0C025B}">
      <dsp:nvSpPr>
        <dsp:cNvPr id="0" name=""/>
        <dsp:cNvSpPr/>
      </dsp:nvSpPr>
      <dsp:spPr>
        <a:xfrm>
          <a:off x="732164" y="959245"/>
          <a:ext cx="8742263" cy="811669"/>
        </a:xfrm>
        <a:prstGeom prst="roundRect">
          <a:avLst>
            <a:gd name="adj" fmla="val 10000"/>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rtlCol="0" anchor="ctr" anchorCtr="0">
          <a:noAutofit/>
        </a:bodyPr>
        <a:lstStyle/>
        <a:p>
          <a:pPr marL="0" lvl="0" indent="0" algn="l" defTabSz="977900" rtl="0">
            <a:lnSpc>
              <a:spcPct val="90000"/>
            </a:lnSpc>
            <a:spcBef>
              <a:spcPct val="0"/>
            </a:spcBef>
            <a:spcAft>
              <a:spcPct val="35000"/>
            </a:spcAft>
            <a:buNone/>
            <a:defRPr cap="all"/>
          </a:pPr>
          <a:r>
            <a:rPr lang="en-GB" sz="2200" kern="1200" dirty="0"/>
            <a:t>Value creation and customer centric focus </a:t>
          </a:r>
          <a:endParaRPr lang="en-gb" sz="2200" kern="1200" dirty="0"/>
        </a:p>
      </dsp:txBody>
      <dsp:txXfrm>
        <a:off x="755937" y="983018"/>
        <a:ext cx="7434967" cy="764123"/>
      </dsp:txXfrm>
    </dsp:sp>
    <dsp:sp modelId="{37D853BE-DF73-40B6-8D33-026186CBEDA9}">
      <dsp:nvSpPr>
        <dsp:cNvPr id="0" name=""/>
        <dsp:cNvSpPr/>
      </dsp:nvSpPr>
      <dsp:spPr>
        <a:xfrm>
          <a:off x="1453401" y="1918490"/>
          <a:ext cx="8742263" cy="811669"/>
        </a:xfrm>
        <a:prstGeom prst="roundRect">
          <a:avLst>
            <a:gd name="adj" fmla="val 10000"/>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rtlCol="0" anchor="ctr" anchorCtr="0">
          <a:noAutofit/>
        </a:bodyPr>
        <a:lstStyle/>
        <a:p>
          <a:pPr marL="0" lvl="0" indent="0" algn="l" defTabSz="977900" rtl="0">
            <a:lnSpc>
              <a:spcPct val="90000"/>
            </a:lnSpc>
            <a:spcBef>
              <a:spcPct val="0"/>
            </a:spcBef>
            <a:spcAft>
              <a:spcPct val="35000"/>
            </a:spcAft>
            <a:buNone/>
            <a:defRPr cap="all"/>
          </a:pPr>
          <a:r>
            <a:rPr lang="en-GB" sz="2200" kern="1200" dirty="0"/>
            <a:t>The marketing process - key elements</a:t>
          </a:r>
          <a:endParaRPr lang="en-gb" sz="2200" kern="1200" dirty="0"/>
        </a:p>
      </dsp:txBody>
      <dsp:txXfrm>
        <a:off x="1477174" y="1942263"/>
        <a:ext cx="7445895" cy="764123"/>
      </dsp:txXfrm>
    </dsp:sp>
    <dsp:sp modelId="{A39F77A7-4F97-48E5-B778-386E5CC52A9F}">
      <dsp:nvSpPr>
        <dsp:cNvPr id="0" name=""/>
        <dsp:cNvSpPr/>
      </dsp:nvSpPr>
      <dsp:spPr>
        <a:xfrm>
          <a:off x="2185565" y="2877735"/>
          <a:ext cx="8742263" cy="811669"/>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rtlCol="0" anchor="ctr" anchorCtr="0">
          <a:noAutofit/>
        </a:bodyPr>
        <a:lstStyle/>
        <a:p>
          <a:pPr marL="0" lvl="0" indent="0" algn="l" defTabSz="977900" rtl="0">
            <a:lnSpc>
              <a:spcPct val="90000"/>
            </a:lnSpc>
            <a:spcBef>
              <a:spcPct val="0"/>
            </a:spcBef>
            <a:spcAft>
              <a:spcPct val="35000"/>
            </a:spcAft>
            <a:buNone/>
            <a:defRPr cap="all"/>
          </a:pPr>
          <a:r>
            <a:rPr lang="en-GB" sz="2200" kern="1200" dirty="0"/>
            <a:t>Societal marketing</a:t>
          </a:r>
          <a:endParaRPr lang="en-gb" sz="2200" kern="1200" dirty="0"/>
        </a:p>
      </dsp:txBody>
      <dsp:txXfrm>
        <a:off x="2209338" y="2901508"/>
        <a:ext cx="7434967" cy="764123"/>
      </dsp:txXfrm>
    </dsp:sp>
    <dsp:sp modelId="{CE9C2A0D-60D5-42EA-8D6F-38A99A7B1324}">
      <dsp:nvSpPr>
        <dsp:cNvPr id="0" name=""/>
        <dsp:cNvSpPr/>
      </dsp:nvSpPr>
      <dsp:spPr>
        <a:xfrm>
          <a:off x="8214678" y="621664"/>
          <a:ext cx="527584" cy="52758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rtlCol="0" anchor="ctr" anchorCtr="0">
          <a:noAutofit/>
        </a:bodyPr>
        <a:lstStyle/>
        <a:p>
          <a:pPr marL="0" lvl="0" indent="0" algn="ctr" defTabSz="1066800" rtl="0">
            <a:lnSpc>
              <a:spcPct val="90000"/>
            </a:lnSpc>
            <a:spcBef>
              <a:spcPct val="0"/>
            </a:spcBef>
            <a:spcAft>
              <a:spcPct val="35000"/>
            </a:spcAft>
            <a:buNone/>
          </a:pPr>
          <a:endParaRPr lang="en-US" sz="2400" kern="1200"/>
        </a:p>
      </dsp:txBody>
      <dsp:txXfrm>
        <a:off x="8333384" y="621664"/>
        <a:ext cx="290172" cy="397007"/>
      </dsp:txXfrm>
    </dsp:sp>
    <dsp:sp modelId="{87B4CED9-45BC-463C-9C49-DBC90D830B85}">
      <dsp:nvSpPr>
        <dsp:cNvPr id="0" name=""/>
        <dsp:cNvSpPr/>
      </dsp:nvSpPr>
      <dsp:spPr>
        <a:xfrm>
          <a:off x="8946842" y="1580910"/>
          <a:ext cx="527584" cy="527584"/>
        </a:xfrm>
        <a:prstGeom prst="downArrow">
          <a:avLst>
            <a:gd name="adj1" fmla="val 55000"/>
            <a:gd name="adj2" fmla="val 45000"/>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rtlCol="0" anchor="ctr" anchorCtr="0">
          <a:noAutofit/>
        </a:bodyPr>
        <a:lstStyle/>
        <a:p>
          <a:pPr marL="0" lvl="0" indent="0" algn="ctr" defTabSz="1066800" rtl="0">
            <a:lnSpc>
              <a:spcPct val="90000"/>
            </a:lnSpc>
            <a:spcBef>
              <a:spcPct val="0"/>
            </a:spcBef>
            <a:spcAft>
              <a:spcPct val="35000"/>
            </a:spcAft>
            <a:buNone/>
          </a:pPr>
          <a:endParaRPr lang="en-US" sz="2400" kern="1200"/>
        </a:p>
      </dsp:txBody>
      <dsp:txXfrm>
        <a:off x="9065548" y="1580910"/>
        <a:ext cx="290172" cy="397007"/>
      </dsp:txXfrm>
    </dsp:sp>
    <dsp:sp modelId="{94842AE2-F672-4788-A33B-B73F8769C7C4}">
      <dsp:nvSpPr>
        <dsp:cNvPr id="0" name=""/>
        <dsp:cNvSpPr/>
      </dsp:nvSpPr>
      <dsp:spPr>
        <a:xfrm>
          <a:off x="9668079" y="2540155"/>
          <a:ext cx="527584" cy="527584"/>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rtlCol="0" anchor="ctr" anchorCtr="0">
          <a:noAutofit/>
        </a:bodyPr>
        <a:lstStyle/>
        <a:p>
          <a:pPr marL="0" lvl="0" indent="0" algn="ctr" defTabSz="1066800" rtl="0">
            <a:lnSpc>
              <a:spcPct val="90000"/>
            </a:lnSpc>
            <a:spcBef>
              <a:spcPct val="0"/>
            </a:spcBef>
            <a:spcAft>
              <a:spcPct val="35000"/>
            </a:spcAft>
            <a:buNone/>
          </a:pPr>
          <a:endParaRPr lang="en-US" sz="2400" kern="1200"/>
        </a:p>
      </dsp:txBody>
      <dsp:txXfrm>
        <a:off x="9786785" y="2540155"/>
        <a:ext cx="290172" cy="3970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FDD8E5-0852-432F-9BAA-C82ECBFB3E68}">
      <dsp:nvSpPr>
        <dsp:cNvPr id="0" name=""/>
        <dsp:cNvSpPr/>
      </dsp:nvSpPr>
      <dsp:spPr>
        <a:xfrm>
          <a:off x="0" y="12699"/>
          <a:ext cx="6819900" cy="12097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i="0" kern="1200" baseline="0" dirty="0"/>
            <a:t>Price value </a:t>
          </a:r>
          <a:r>
            <a:rPr lang="en-US" sz="2200" b="0" i="0" kern="1200" baseline="0" dirty="0"/>
            <a:t>– customers perceive a product as being cheaper than those offered by competitors (e.g. Ryanair, Aldi, </a:t>
          </a:r>
          <a:r>
            <a:rPr lang="en-US" sz="2200" b="0" i="0" kern="1200" baseline="0" dirty="0" err="1"/>
            <a:t>Easyjet</a:t>
          </a:r>
          <a:r>
            <a:rPr lang="en-US" sz="2200" b="0" i="0" kern="1200" baseline="0" dirty="0"/>
            <a:t>).</a:t>
          </a:r>
          <a:endParaRPr lang="en-US" sz="2200" kern="1200" dirty="0"/>
        </a:p>
      </dsp:txBody>
      <dsp:txXfrm>
        <a:off x="59057" y="71756"/>
        <a:ext cx="6701786" cy="1091666"/>
      </dsp:txXfrm>
    </dsp:sp>
    <dsp:sp modelId="{C35952B1-6034-413D-AD7C-F529A1516272}">
      <dsp:nvSpPr>
        <dsp:cNvPr id="0" name=""/>
        <dsp:cNvSpPr/>
      </dsp:nvSpPr>
      <dsp:spPr>
        <a:xfrm>
          <a:off x="0" y="1285839"/>
          <a:ext cx="6819900" cy="12097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i="0" kern="1200" baseline="0" dirty="0"/>
            <a:t>Performance value </a:t>
          </a:r>
          <a:r>
            <a:rPr lang="en-US" sz="2200" b="0" i="0" kern="1200" baseline="0" dirty="0"/>
            <a:t>– customers look for the latest features, functionality and quality (e.g. Dyson, Tesla, Apple).</a:t>
          </a:r>
          <a:endParaRPr lang="en-US" sz="2200" kern="1200" dirty="0"/>
        </a:p>
      </dsp:txBody>
      <dsp:txXfrm>
        <a:off x="59057" y="1344896"/>
        <a:ext cx="6701786" cy="1091666"/>
      </dsp:txXfrm>
    </dsp:sp>
    <dsp:sp modelId="{7ABCC253-529B-4A5C-82FF-CD83E71DAC17}">
      <dsp:nvSpPr>
        <dsp:cNvPr id="0" name=""/>
        <dsp:cNvSpPr/>
      </dsp:nvSpPr>
      <dsp:spPr>
        <a:xfrm>
          <a:off x="0" y="2558980"/>
          <a:ext cx="6819900" cy="12097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i="0" kern="1200" baseline="0"/>
            <a:t>Emotional value </a:t>
          </a:r>
          <a:r>
            <a:rPr lang="en-US" sz="2200" b="0" i="0" kern="1200" baseline="0"/>
            <a:t>– what is in the mind of the customers (e.g. Volvo &amp; safety, Chanel &amp; luxury).</a:t>
          </a:r>
          <a:endParaRPr lang="en-US" sz="2200" kern="1200"/>
        </a:p>
      </dsp:txBody>
      <dsp:txXfrm>
        <a:off x="59057" y="2618037"/>
        <a:ext cx="6701786" cy="1091666"/>
      </dsp:txXfrm>
    </dsp:sp>
    <dsp:sp modelId="{E5F810C7-B288-4429-AF94-CCEDBB0A5313}">
      <dsp:nvSpPr>
        <dsp:cNvPr id="0" name=""/>
        <dsp:cNvSpPr/>
      </dsp:nvSpPr>
      <dsp:spPr>
        <a:xfrm>
          <a:off x="0" y="3832120"/>
          <a:ext cx="6819900" cy="12097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i="0" kern="1200" baseline="0"/>
            <a:t>Relational value </a:t>
          </a:r>
          <a:r>
            <a:rPr lang="en-US" sz="2200" b="0" i="0" kern="1200" baseline="0"/>
            <a:t>– the quality of service received by a customer – a high level of trust leads to the lifetime value of a customer.</a:t>
          </a:r>
          <a:endParaRPr lang="en-US" sz="2200" kern="1200"/>
        </a:p>
      </dsp:txBody>
      <dsp:txXfrm>
        <a:off x="59057" y="3891177"/>
        <a:ext cx="6701786" cy="109166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A0114D-03E3-4499-B6D3-D2B035DDA0BD}" type="datetimeFigureOut">
              <a:rPr lang="en-GB" smtClean="0"/>
              <a:t>22/04/2026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4F1149-1BBE-44C5-82BA-05C240681808}" type="slidenum">
              <a:rPr lang="en-GB" smtClean="0"/>
              <a:t>‹#›</a:t>
            </a:fld>
            <a:endParaRPr lang="en-GB"/>
          </a:p>
        </p:txBody>
      </p:sp>
    </p:spTree>
    <p:extLst>
      <p:ext uri="{BB962C8B-B14F-4D97-AF65-F5344CB8AC3E}">
        <p14:creationId xmlns:p14="http://schemas.microsoft.com/office/powerpoint/2010/main" val="26207473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42424"/>
                </a:solidFill>
                <a:effectLst/>
                <a:latin typeface="source-serif-pro"/>
              </a:rPr>
              <a:t>One of the key pillars supporting the evolution of marketing planning models is the ever-expanding role of data. Successful brands no longer rely solely on historical data; they’re harnessing the power of real-time analytics to make informed decisions. Amazon, for instance, uses predictive analytics to </a:t>
            </a:r>
            <a:r>
              <a:rPr lang="en-GB" b="0" i="0" dirty="0" err="1">
                <a:solidFill>
                  <a:srgbClr val="242424"/>
                </a:solidFill>
                <a:effectLst/>
                <a:latin typeface="source-serif-pro"/>
              </a:rPr>
              <a:t>analyze</a:t>
            </a:r>
            <a:r>
              <a:rPr lang="en-GB" b="0" i="0" dirty="0">
                <a:solidFill>
                  <a:srgbClr val="242424"/>
                </a:solidFill>
                <a:effectLst/>
                <a:latin typeface="source-serif-pro"/>
              </a:rPr>
              <a:t> customer data and behaviours, enabling them to anticipate needs and personalize recommendations in real time, creating a highly tailored customer experience.</a:t>
            </a:r>
          </a:p>
          <a:p>
            <a:endParaRPr lang="en-GB" b="0" i="0" dirty="0">
              <a:solidFill>
                <a:srgbClr val="242424"/>
              </a:solidFill>
              <a:effectLst/>
              <a:latin typeface="source-serif-pro"/>
            </a:endParaRPr>
          </a:p>
          <a:p>
            <a:r>
              <a:rPr lang="en-GB" b="0" i="0" dirty="0">
                <a:solidFill>
                  <a:srgbClr val="242424"/>
                </a:solidFill>
                <a:effectLst/>
                <a:latin typeface="source-serif-pro"/>
              </a:rPr>
              <a:t>Nike’s use of real-time analytics during major sporting events. By monitoring social media and consumer interactions, Nike adapts its marketing messages in real time, ensuring relevance and resonance with its audience.</a:t>
            </a:r>
          </a:p>
          <a:p>
            <a:endParaRPr lang="en-GB" b="0" i="0" dirty="0">
              <a:solidFill>
                <a:srgbClr val="242424"/>
              </a:solidFill>
              <a:effectLst/>
              <a:latin typeface="source-serif-pro"/>
            </a:endParaRPr>
          </a:p>
          <a:p>
            <a:r>
              <a:rPr lang="en-GB" b="0" i="0" dirty="0">
                <a:solidFill>
                  <a:srgbClr val="242424"/>
                </a:solidFill>
                <a:effectLst/>
                <a:latin typeface="source-serif-pro"/>
              </a:rPr>
              <a:t>As digital channels continue to proliferate, successful brands are realizing the importance of a seamless blend of traditional and digital marketing. The divide is disappearing as marketers craft holistic strategies that leverage the strengths of both worlds.</a:t>
            </a:r>
            <a:endParaRPr lang="en-GB" dirty="0"/>
          </a:p>
        </p:txBody>
      </p:sp>
      <p:sp>
        <p:nvSpPr>
          <p:cNvPr id="4" name="Slide Number Placeholder 3"/>
          <p:cNvSpPr>
            <a:spLocks noGrp="1"/>
          </p:cNvSpPr>
          <p:nvPr>
            <p:ph type="sldNum" sz="quarter" idx="5"/>
          </p:nvPr>
        </p:nvSpPr>
        <p:spPr/>
        <p:txBody>
          <a:bodyPr/>
          <a:lstStyle/>
          <a:p>
            <a:fld id="{A89C7E07-3C67-C64C-8DA0-0404F6303970}" type="slidenum">
              <a:rPr lang="en-US" smtClean="0"/>
              <a:t>5</a:t>
            </a:fld>
            <a:endParaRPr lang="en-US" dirty="0"/>
          </a:p>
        </p:txBody>
      </p:sp>
    </p:spTree>
    <p:extLst>
      <p:ext uri="{BB962C8B-B14F-4D97-AF65-F5344CB8AC3E}">
        <p14:creationId xmlns:p14="http://schemas.microsoft.com/office/powerpoint/2010/main" val="33459146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6</a:t>
            </a:fld>
            <a:endParaRPr lang="en-GB"/>
          </a:p>
        </p:txBody>
      </p:sp>
    </p:spTree>
    <p:extLst>
      <p:ext uri="{BB962C8B-B14F-4D97-AF65-F5344CB8AC3E}">
        <p14:creationId xmlns:p14="http://schemas.microsoft.com/office/powerpoint/2010/main" val="2998947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https://youtu.be/uHvD0DVcKAw</a:t>
            </a:r>
          </a:p>
          <a:p>
            <a:endParaRPr lang="en-GB" dirty="0"/>
          </a:p>
          <a:p>
            <a:r>
              <a:rPr lang="en-GB" dirty="0"/>
              <a:t>https://www.youtube.com/shorts/3_78hBYb4Bg?feature=share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13</a:t>
            </a:fld>
            <a:endParaRPr lang="en-GB"/>
          </a:p>
        </p:txBody>
      </p:sp>
    </p:spTree>
    <p:extLst>
      <p:ext uri="{BB962C8B-B14F-4D97-AF65-F5344CB8AC3E}">
        <p14:creationId xmlns:p14="http://schemas.microsoft.com/office/powerpoint/2010/main" val="30194843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https://youtu.be/sYdaa02CS5E</a:t>
            </a:r>
          </a:p>
        </p:txBody>
      </p:sp>
      <p:sp>
        <p:nvSpPr>
          <p:cNvPr id="4" name="Slide Number Placeholder 3"/>
          <p:cNvSpPr>
            <a:spLocks noGrp="1"/>
          </p:cNvSpPr>
          <p:nvPr>
            <p:ph type="sldNum" sz="quarter" idx="5"/>
          </p:nvPr>
        </p:nvSpPr>
        <p:spPr/>
        <p:txBody>
          <a:bodyPr/>
          <a:lstStyle/>
          <a:p>
            <a:fld id="{774F1149-1BBE-44C5-82BA-05C240681808}" type="slidenum">
              <a:rPr lang="en-GB" smtClean="0"/>
              <a:t>15</a:t>
            </a:fld>
            <a:endParaRPr lang="en-GB"/>
          </a:p>
        </p:txBody>
      </p:sp>
    </p:spTree>
    <p:extLst>
      <p:ext uri="{BB962C8B-B14F-4D97-AF65-F5344CB8AC3E}">
        <p14:creationId xmlns:p14="http://schemas.microsoft.com/office/powerpoint/2010/main" val="18632336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9C7E07-3C67-C64C-8DA0-0404F6303970}" type="slidenum">
              <a:rPr lang="en-US" smtClean="0"/>
              <a:t>19</a:t>
            </a:fld>
            <a:endParaRPr lang="en-US" dirty="0"/>
          </a:p>
        </p:txBody>
      </p:sp>
    </p:spTree>
    <p:extLst>
      <p:ext uri="{BB962C8B-B14F-4D97-AF65-F5344CB8AC3E}">
        <p14:creationId xmlns:p14="http://schemas.microsoft.com/office/powerpoint/2010/main" val="21075433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altLang="en-US" dirty="0"/>
              <a:t>Marketing is the process of building profitable customer relationships by creating value for customers and capturing value in return</a:t>
            </a:r>
          </a:p>
          <a:p>
            <a:pPr>
              <a:defRPr/>
            </a:pPr>
            <a:endParaRPr lang="en-US" altLang="en-US" dirty="0"/>
          </a:p>
          <a:p>
            <a:pPr>
              <a:defRPr/>
            </a:pPr>
            <a:r>
              <a:rPr lang="en-US" altLang="en-US" dirty="0"/>
              <a:t>The first four steps of the marketing process focus on creating value for customers:</a:t>
            </a:r>
          </a:p>
          <a:p>
            <a:pPr marL="228600" indent="-228600">
              <a:buFont typeface="+mj-lt"/>
              <a:buAutoNum type="arabicPeriod"/>
              <a:defRPr/>
            </a:pPr>
            <a:r>
              <a:rPr lang="en-US" altLang="en-US" dirty="0"/>
              <a:t>The company first gains a full understanding of the marketplace by researching customer needs and managing marketing information.</a:t>
            </a:r>
          </a:p>
          <a:p>
            <a:pPr marL="228600" indent="-228600">
              <a:buFont typeface="+mj-lt"/>
              <a:buAutoNum type="arabicPeriod"/>
              <a:defRPr/>
            </a:pPr>
            <a:r>
              <a:rPr lang="en-US" altLang="en-US" dirty="0"/>
              <a:t>It then designs a customer-driven marketing strategy based on the answers to two simple questions. The first question is “What consumers will we serve?” (market segmentation and targeting). Good marketing companies know that they cannot serve all customers in every way. Instead, they need to focus their resources on the customers they can serve best and most profitably. The second marketing strategy question is “How can we best serve targeted customers?” (differentiation and positioning). Here, the marketer outlines a value proposition that spells out what values the company will deliver to win target customers.</a:t>
            </a:r>
          </a:p>
          <a:p>
            <a:pPr marL="228600" indent="-228600">
              <a:buFont typeface="+mj-lt"/>
              <a:buAutoNum type="arabicPeriod"/>
              <a:defRPr/>
            </a:pPr>
            <a:r>
              <a:rPr lang="en-US" altLang="en-US" dirty="0"/>
              <a:t>With its marketing strategy chosen, the company now constructs an integrated marketing program—consisting of a blend of the four/seven marketing mix elements—the four/seven Ps—that transforms the marketing strategy into real value for customers. The company develops product offers and creates strong brand identities for them. It prices these offers to create real customer value and distributes the offers to make them available to target consumers.</a:t>
            </a:r>
          </a:p>
          <a:p>
            <a:pPr marL="228600" indent="-228600">
              <a:buFont typeface="+mj-lt"/>
              <a:buAutoNum type="arabicPeriod"/>
              <a:defRPr/>
            </a:pPr>
            <a:r>
              <a:rPr lang="en-US" altLang="en-US" dirty="0"/>
              <a:t>Finally, the company designs promotion programs that communicate the value proposition to target customers and persuade them to act on the market offering.</a:t>
            </a:r>
          </a:p>
          <a:p>
            <a:pPr>
              <a:defRPr/>
            </a:pPr>
            <a:endParaRPr lang="en-US" altLang="en-US" dirty="0"/>
          </a:p>
          <a:p>
            <a:pPr>
              <a:defRPr/>
            </a:pPr>
            <a:endParaRPr lang="en-US" altLang="en-US" dirty="0"/>
          </a:p>
          <a:p>
            <a:pPr>
              <a:defRPr/>
            </a:pPr>
            <a:r>
              <a:rPr lang="en-US" altLang="en-US" dirty="0"/>
              <a:t>The first four steps in the marketing process create value </a:t>
            </a:r>
            <a:r>
              <a:rPr lang="en-US" altLang="en-US" i="1" dirty="0"/>
              <a:t>for</a:t>
            </a:r>
            <a:r>
              <a:rPr lang="en-US" altLang="en-US" dirty="0"/>
              <a:t> customers. In the final step, the company reaps the rewards of its strong customer relationships by capturing value </a:t>
            </a:r>
            <a:r>
              <a:rPr lang="en-US" altLang="en-US" i="1" dirty="0"/>
              <a:t>from</a:t>
            </a:r>
            <a:r>
              <a:rPr lang="en-US" altLang="en-US" dirty="0"/>
              <a:t> customers. Delivering superior customer value creates highly satisfied customers who will buy more and buy again. This helps the company capture customer lifetime value and greater share of customer. The result is increased long-term customer equity for the firm.</a:t>
            </a:r>
          </a:p>
          <a:p>
            <a:pPr>
              <a:defRPr/>
            </a:pPr>
            <a:endParaRPr lang="en-US" altLang="en-US" dirty="0"/>
          </a:p>
          <a:p>
            <a:pPr>
              <a:defRPr/>
            </a:pPr>
            <a:r>
              <a:rPr lang="en-US" altLang="en-US" dirty="0"/>
              <a:t>Finally, in the face of today’s changing marketing landscape, companies must take into account three additional factors. In building customer and partner relationships, they must harness marketing technology, take advantage of global opportunities, and ensure that they act in an environmentally and socially responsible way.</a:t>
            </a:r>
          </a:p>
          <a:p>
            <a:pPr>
              <a:defRPr/>
            </a:pPr>
            <a:endParaRPr lang="en-US" altLang="en-US" dirty="0"/>
          </a:p>
          <a:p>
            <a:pPr>
              <a:defRPr/>
            </a:pPr>
            <a:r>
              <a:rPr lang="en-US" altLang="en-US" dirty="0"/>
              <a:t>Essentially, over the course of the term, this is what we’ll be looking at. </a:t>
            </a:r>
          </a:p>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20</a:t>
            </a:fld>
            <a:endParaRPr lang="en-GB"/>
          </a:p>
        </p:txBody>
      </p:sp>
    </p:spTree>
    <p:extLst>
      <p:ext uri="{BB962C8B-B14F-4D97-AF65-F5344CB8AC3E}">
        <p14:creationId xmlns:p14="http://schemas.microsoft.com/office/powerpoint/2010/main" val="14657550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21</a:t>
            </a:fld>
            <a:endParaRPr lang="en-GB"/>
          </a:p>
        </p:txBody>
      </p:sp>
    </p:spTree>
    <p:extLst>
      <p:ext uri="{BB962C8B-B14F-4D97-AF65-F5344CB8AC3E}">
        <p14:creationId xmlns:p14="http://schemas.microsoft.com/office/powerpoint/2010/main" val="30852402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22</a:t>
            </a:fld>
            <a:endParaRPr lang="en-GB"/>
          </a:p>
        </p:txBody>
      </p:sp>
    </p:spTree>
    <p:extLst>
      <p:ext uri="{BB962C8B-B14F-4D97-AF65-F5344CB8AC3E}">
        <p14:creationId xmlns:p14="http://schemas.microsoft.com/office/powerpoint/2010/main" val="12559671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23</a:t>
            </a:fld>
            <a:endParaRPr lang="en-GB"/>
          </a:p>
        </p:txBody>
      </p:sp>
    </p:spTree>
    <p:extLst>
      <p:ext uri="{BB962C8B-B14F-4D97-AF65-F5344CB8AC3E}">
        <p14:creationId xmlns:p14="http://schemas.microsoft.com/office/powerpoint/2010/main" val="34590337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most recent step in the evolution of marketing: Societal Marketing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a:t>
            </a:r>
            <a:r>
              <a:rPr lang="en-GB" sz="1200" b="1" i="0" kern="1200" dirty="0">
                <a:solidFill>
                  <a:schemeClr val="tx1"/>
                </a:solidFill>
                <a:effectLst/>
                <a:latin typeface="+mn-lt"/>
                <a:ea typeface="+mn-ea"/>
                <a:cs typeface="+mn-cs"/>
              </a:rPr>
              <a:t>societal marketing concept</a:t>
            </a:r>
            <a:r>
              <a:rPr lang="en-GB" sz="1200" b="0" i="0" kern="1200" dirty="0">
                <a:solidFill>
                  <a:schemeClr val="tx1"/>
                </a:solidFill>
                <a:effectLst/>
                <a:latin typeface="+mn-lt"/>
                <a:ea typeface="+mn-ea"/>
                <a:cs typeface="+mn-cs"/>
              </a:rPr>
              <a:t> helps to maximize profits for the organization and creates a long-term relationship with customers. It encourages developing products that benefit society in long run and satisfies consumers. So, it considers people, planet and profit / what is bearable, equitable and viable / and therefore what is sustainable. It aims to meet the present needs of consumers and businesses while simultaneously preserving the ability of future generations to meet their needs.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Societal marketing includes the concept that companies have a responsibility for the needs of society as a whole, so should include environmental impact and the impact of their products on non-users. For example, a car manufacturer might aim to make cars quieter in operation, rather than simply improving the soundproofing for its occupants and ignoring the needs of people who live near major roads.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Factors that might be involved in this philosophy often aim at being socially and environmentally responsible, addressing issues such as pollution, employment conditions, safety, corporate social responsibility… Nowadays, the societal marketing concept may be the best of the Marketing Concepts, since it looks at the long-term interests of society and thereby forms a strong basis for an effective marketing strategy. However, it is also the most difficult one of all Marketing Concepts. Companies have to balance three considerations at the same time: the company’s profits, consumer wants, and society’s interests.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https://marketing-insider.eu/marketing-concepts/</a:t>
            </a: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25428F8-542A-4F7D-BF3D-71D78AFC89C4}" type="slidenum">
              <a:rPr lang="en-GB" smtClean="0"/>
              <a:t>24</a:t>
            </a:fld>
            <a:endParaRPr lang="en-GB"/>
          </a:p>
        </p:txBody>
      </p:sp>
    </p:spTree>
    <p:extLst>
      <p:ext uri="{BB962C8B-B14F-4D97-AF65-F5344CB8AC3E}">
        <p14:creationId xmlns:p14="http://schemas.microsoft.com/office/powerpoint/2010/main" val="3360253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https://youtu.be/Q1gIKo0kti4</a:t>
            </a:r>
          </a:p>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25</a:t>
            </a:fld>
            <a:endParaRPr lang="en-GB"/>
          </a:p>
        </p:txBody>
      </p:sp>
    </p:spTree>
    <p:extLst>
      <p:ext uri="{BB962C8B-B14F-4D97-AF65-F5344CB8AC3E}">
        <p14:creationId xmlns:p14="http://schemas.microsoft.com/office/powerpoint/2010/main" val="16102262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https://youtu.be/eV_753wIUzo</a:t>
            </a:r>
          </a:p>
          <a:p>
            <a:endParaRPr lang="en-GB" dirty="0"/>
          </a:p>
        </p:txBody>
      </p:sp>
      <p:sp>
        <p:nvSpPr>
          <p:cNvPr id="4" name="Slide Number Placeholder 3"/>
          <p:cNvSpPr>
            <a:spLocks noGrp="1"/>
          </p:cNvSpPr>
          <p:nvPr>
            <p:ph type="sldNum" sz="quarter" idx="5"/>
          </p:nvPr>
        </p:nvSpPr>
        <p:spPr/>
        <p:txBody>
          <a:bodyPr/>
          <a:lstStyle/>
          <a:p>
            <a:fld id="{A89C7E07-3C67-C64C-8DA0-0404F6303970}" type="slidenum">
              <a:rPr lang="en-US" smtClean="0"/>
              <a:t>26</a:t>
            </a:fld>
            <a:endParaRPr lang="en-US" dirty="0"/>
          </a:p>
        </p:txBody>
      </p:sp>
    </p:spTree>
    <p:extLst>
      <p:ext uri="{BB962C8B-B14F-4D97-AF65-F5344CB8AC3E}">
        <p14:creationId xmlns:p14="http://schemas.microsoft.com/office/powerpoint/2010/main" val="7523497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27</a:t>
            </a:fld>
            <a:endParaRPr lang="en-GB"/>
          </a:p>
        </p:txBody>
      </p:sp>
    </p:spTree>
    <p:extLst>
      <p:ext uri="{BB962C8B-B14F-4D97-AF65-F5344CB8AC3E}">
        <p14:creationId xmlns:p14="http://schemas.microsoft.com/office/powerpoint/2010/main" val="14483809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28</a:t>
            </a:fld>
            <a:endParaRPr lang="en-GB"/>
          </a:p>
        </p:txBody>
      </p:sp>
    </p:spTree>
    <p:extLst>
      <p:ext uri="{BB962C8B-B14F-4D97-AF65-F5344CB8AC3E}">
        <p14:creationId xmlns:p14="http://schemas.microsoft.com/office/powerpoint/2010/main" val="22029077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https://youtu.be/ZdTw3BjJMIc</a:t>
            </a:r>
          </a:p>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30</a:t>
            </a:fld>
            <a:endParaRPr lang="en-GB"/>
          </a:p>
        </p:txBody>
      </p:sp>
    </p:spTree>
    <p:extLst>
      <p:ext uri="{BB962C8B-B14F-4D97-AF65-F5344CB8AC3E}">
        <p14:creationId xmlns:p14="http://schemas.microsoft.com/office/powerpoint/2010/main" val="28562709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32</a:t>
            </a:fld>
            <a:endParaRPr lang="en-GB"/>
          </a:p>
        </p:txBody>
      </p:sp>
    </p:spTree>
    <p:extLst>
      <p:ext uri="{BB962C8B-B14F-4D97-AF65-F5344CB8AC3E}">
        <p14:creationId xmlns:p14="http://schemas.microsoft.com/office/powerpoint/2010/main" val="158316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BDEE6-1537-6372-B038-767F7900F61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6528249-AA34-66AD-CCA3-AC94EF7756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03581D-B7F6-B084-2A85-FC8C8A8A6ACF}"/>
              </a:ext>
            </a:extLst>
          </p:cNvPr>
          <p:cNvSpPr>
            <a:spLocks noGrp="1"/>
          </p:cNvSpPr>
          <p:nvPr>
            <p:ph type="dt" sz="half" idx="10"/>
          </p:nvPr>
        </p:nvSpPr>
        <p:spPr/>
        <p:txBody>
          <a:bodyPr/>
          <a:lstStyle/>
          <a:p>
            <a:fld id="{55BE46C4-0199-4161-AB11-86E8956A3C1A}" type="datetime1">
              <a:rPr lang="en-US" smtClean="0"/>
              <a:t>4/22/2026</a:t>
            </a:fld>
            <a:endParaRPr lang="en-GB"/>
          </a:p>
        </p:txBody>
      </p:sp>
      <p:sp>
        <p:nvSpPr>
          <p:cNvPr id="5" name="Footer Placeholder 4">
            <a:extLst>
              <a:ext uri="{FF2B5EF4-FFF2-40B4-BE49-F238E27FC236}">
                <a16:creationId xmlns:a16="http://schemas.microsoft.com/office/drawing/2014/main" id="{36F45F68-5084-AE25-A4D8-4715FD5967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A48325-59CD-C3FF-1263-55B5897CEA5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047933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48D45-0100-E5C8-1021-7605F6B588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DF6D97-14CF-598F-7B78-A50BD0734B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71A44C-4516-23EC-7244-B9557CF3C541}"/>
              </a:ext>
            </a:extLst>
          </p:cNvPr>
          <p:cNvSpPr>
            <a:spLocks noGrp="1"/>
          </p:cNvSpPr>
          <p:nvPr>
            <p:ph type="dt" sz="half" idx="10"/>
          </p:nvPr>
        </p:nvSpPr>
        <p:spPr/>
        <p:txBody>
          <a:bodyPr/>
          <a:lstStyle/>
          <a:p>
            <a:fld id="{42E1B757-EDE4-45A6-8670-C7D6703ED00D}" type="datetime1">
              <a:rPr lang="en-US" smtClean="0"/>
              <a:t>4/22/2026</a:t>
            </a:fld>
            <a:endParaRPr lang="en-GB"/>
          </a:p>
        </p:txBody>
      </p:sp>
      <p:sp>
        <p:nvSpPr>
          <p:cNvPr id="5" name="Footer Placeholder 4">
            <a:extLst>
              <a:ext uri="{FF2B5EF4-FFF2-40B4-BE49-F238E27FC236}">
                <a16:creationId xmlns:a16="http://schemas.microsoft.com/office/drawing/2014/main" id="{EAD21F4D-FDDF-B818-DCAE-FFBDF26EB4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9095AB-AEA6-D852-2BA9-292802BF970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3954738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172AA-61B9-EC59-31B6-286C6845DED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37EE1D2-09D9-1D97-18FB-FCC6AC48F0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493B6B-D85F-BF70-F256-5635B0448F9E}"/>
              </a:ext>
            </a:extLst>
          </p:cNvPr>
          <p:cNvSpPr>
            <a:spLocks noGrp="1"/>
          </p:cNvSpPr>
          <p:nvPr>
            <p:ph type="dt" sz="half" idx="10"/>
          </p:nvPr>
        </p:nvSpPr>
        <p:spPr/>
        <p:txBody>
          <a:bodyPr/>
          <a:lstStyle/>
          <a:p>
            <a:fld id="{09C2D09C-DB51-4736-AB36-61A5912F7F4B}" type="datetime1">
              <a:rPr lang="en-US" smtClean="0"/>
              <a:t>4/22/2026</a:t>
            </a:fld>
            <a:endParaRPr lang="en-GB"/>
          </a:p>
        </p:txBody>
      </p:sp>
      <p:sp>
        <p:nvSpPr>
          <p:cNvPr id="5" name="Footer Placeholder 4">
            <a:extLst>
              <a:ext uri="{FF2B5EF4-FFF2-40B4-BE49-F238E27FC236}">
                <a16:creationId xmlns:a16="http://schemas.microsoft.com/office/drawing/2014/main" id="{1641DA2E-64C6-1250-9B3E-97A4627234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BD5B47-6248-4722-D03C-ABCBB513E20D}"/>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4090378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5BBCA-CCC5-D99D-6909-F2E23D5DFB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F5B37A-BA87-2866-F196-D5A0271EBB4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4C9AB67-98AF-095C-12F7-6ADAF73D11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1B62DAA-969B-9BB6-2921-9FB50C8CDD1A}"/>
              </a:ext>
            </a:extLst>
          </p:cNvPr>
          <p:cNvSpPr>
            <a:spLocks noGrp="1"/>
          </p:cNvSpPr>
          <p:nvPr>
            <p:ph type="dt" sz="half" idx="10"/>
          </p:nvPr>
        </p:nvSpPr>
        <p:spPr/>
        <p:txBody>
          <a:bodyPr/>
          <a:lstStyle/>
          <a:p>
            <a:fld id="{D11F76CE-7D26-467B-95AD-13F3076F18FB}" type="datetime1">
              <a:rPr lang="en-US" smtClean="0"/>
              <a:t>4/22/2026</a:t>
            </a:fld>
            <a:endParaRPr lang="en-GB"/>
          </a:p>
        </p:txBody>
      </p:sp>
      <p:sp>
        <p:nvSpPr>
          <p:cNvPr id="6" name="Footer Placeholder 5">
            <a:extLst>
              <a:ext uri="{FF2B5EF4-FFF2-40B4-BE49-F238E27FC236}">
                <a16:creationId xmlns:a16="http://schemas.microsoft.com/office/drawing/2014/main" id="{CBA5AEBB-1F65-C7FC-6606-094FB160F2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C36A12-5309-6AA2-B2C4-A165B0AC01D6}"/>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36073277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C2382-667B-43CD-FFF7-EC40344255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E99478-5DCB-A6B9-84AD-AFC2F8F325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A37504F-E07F-6699-9147-E0B0C25F77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A66E7D-0BB3-B077-601C-DBA6C07DE8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BD9C10-6281-6DB4-6C84-8F3B6B6B91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F3991B-A76D-2D51-7A8E-28717A3041CF}"/>
              </a:ext>
            </a:extLst>
          </p:cNvPr>
          <p:cNvSpPr>
            <a:spLocks noGrp="1"/>
          </p:cNvSpPr>
          <p:nvPr>
            <p:ph type="dt" sz="half" idx="10"/>
          </p:nvPr>
        </p:nvSpPr>
        <p:spPr/>
        <p:txBody>
          <a:bodyPr/>
          <a:lstStyle/>
          <a:p>
            <a:fld id="{0CD38476-0451-4186-8072-2C0A77C21CCD}" type="datetime1">
              <a:rPr lang="en-US" smtClean="0"/>
              <a:t>4/22/2026</a:t>
            </a:fld>
            <a:endParaRPr lang="en-GB"/>
          </a:p>
        </p:txBody>
      </p:sp>
      <p:sp>
        <p:nvSpPr>
          <p:cNvPr id="8" name="Footer Placeholder 7">
            <a:extLst>
              <a:ext uri="{FF2B5EF4-FFF2-40B4-BE49-F238E27FC236}">
                <a16:creationId xmlns:a16="http://schemas.microsoft.com/office/drawing/2014/main" id="{9BB0F494-D3E6-6813-BAA3-F93CDC29AD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133B0D-4E48-30A5-BF5D-AFA702EA68A9}"/>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643589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D0857-7C74-19D7-7800-C8E83175180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80180D3-4C53-EF61-C024-5FD9E66837A9}"/>
              </a:ext>
            </a:extLst>
          </p:cNvPr>
          <p:cNvSpPr>
            <a:spLocks noGrp="1"/>
          </p:cNvSpPr>
          <p:nvPr>
            <p:ph type="dt" sz="half" idx="10"/>
          </p:nvPr>
        </p:nvSpPr>
        <p:spPr/>
        <p:txBody>
          <a:bodyPr/>
          <a:lstStyle/>
          <a:p>
            <a:fld id="{433969AA-D321-4E9B-B3D0-58D84E1F6AA1}" type="datetime1">
              <a:rPr lang="en-US" smtClean="0"/>
              <a:t>4/22/2026</a:t>
            </a:fld>
            <a:endParaRPr lang="en-GB"/>
          </a:p>
        </p:txBody>
      </p:sp>
      <p:sp>
        <p:nvSpPr>
          <p:cNvPr id="4" name="Footer Placeholder 3">
            <a:extLst>
              <a:ext uri="{FF2B5EF4-FFF2-40B4-BE49-F238E27FC236}">
                <a16:creationId xmlns:a16="http://schemas.microsoft.com/office/drawing/2014/main" id="{AF9670FC-198F-4381-5A66-DDE7C1D2B0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5D7373-53E0-82E6-5974-19B37F0711CA}"/>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076880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0660A5-2FF5-B2D7-256C-B9FD11ED25BB}"/>
              </a:ext>
            </a:extLst>
          </p:cNvPr>
          <p:cNvSpPr>
            <a:spLocks noGrp="1"/>
          </p:cNvSpPr>
          <p:nvPr>
            <p:ph type="dt" sz="half" idx="10"/>
          </p:nvPr>
        </p:nvSpPr>
        <p:spPr/>
        <p:txBody>
          <a:bodyPr/>
          <a:lstStyle/>
          <a:p>
            <a:fld id="{28FD571D-8BF3-432B-97C7-29392B15C304}" type="datetime1">
              <a:rPr lang="en-US" smtClean="0"/>
              <a:t>4/22/2026</a:t>
            </a:fld>
            <a:endParaRPr lang="en-GB"/>
          </a:p>
        </p:txBody>
      </p:sp>
      <p:sp>
        <p:nvSpPr>
          <p:cNvPr id="3" name="Footer Placeholder 2">
            <a:extLst>
              <a:ext uri="{FF2B5EF4-FFF2-40B4-BE49-F238E27FC236}">
                <a16:creationId xmlns:a16="http://schemas.microsoft.com/office/drawing/2014/main" id="{2F77189E-7CCE-C89F-B4E8-4FC6FAFE474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54CCB5A-CF0D-73AF-94FB-98DB78093D58}"/>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236334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C4513-FF0C-EA3C-4E67-04417F7C75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6EC90A0-619F-2ADE-1D4A-21AC385B05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3071FFE-18C2-1AD1-A113-AA52063F90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09354B-BBD6-543A-B35F-8310DFBF1762}"/>
              </a:ext>
            </a:extLst>
          </p:cNvPr>
          <p:cNvSpPr>
            <a:spLocks noGrp="1"/>
          </p:cNvSpPr>
          <p:nvPr>
            <p:ph type="dt" sz="half" idx="10"/>
          </p:nvPr>
        </p:nvSpPr>
        <p:spPr/>
        <p:txBody>
          <a:bodyPr/>
          <a:lstStyle/>
          <a:p>
            <a:fld id="{DB3C9AA5-6A35-4859-97AB-4EB139E72CC8}" type="datetime1">
              <a:rPr lang="en-US" smtClean="0"/>
              <a:t>4/22/2026</a:t>
            </a:fld>
            <a:endParaRPr lang="en-GB"/>
          </a:p>
        </p:txBody>
      </p:sp>
      <p:sp>
        <p:nvSpPr>
          <p:cNvPr id="6" name="Footer Placeholder 5">
            <a:extLst>
              <a:ext uri="{FF2B5EF4-FFF2-40B4-BE49-F238E27FC236}">
                <a16:creationId xmlns:a16="http://schemas.microsoft.com/office/drawing/2014/main" id="{600E6F07-8309-4A44-390A-BB8798D477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D204BE-226A-CD20-2C22-02C9BD01855C}"/>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730767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99B97-2AA4-FEDC-CB5C-5413949B53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4DDCB5-B14D-0A07-DCF5-58903D81E6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6DF7561-D4F8-D74E-5567-E44B4C8215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4656C7-26F8-8A91-3764-6805AE2E330C}"/>
              </a:ext>
            </a:extLst>
          </p:cNvPr>
          <p:cNvSpPr>
            <a:spLocks noGrp="1"/>
          </p:cNvSpPr>
          <p:nvPr>
            <p:ph type="dt" sz="half" idx="10"/>
          </p:nvPr>
        </p:nvSpPr>
        <p:spPr/>
        <p:txBody>
          <a:bodyPr/>
          <a:lstStyle/>
          <a:p>
            <a:fld id="{65B98347-9821-4540-9721-B2CB63B9797F}" type="datetime1">
              <a:rPr lang="en-US" smtClean="0"/>
              <a:t>4/22/2026</a:t>
            </a:fld>
            <a:endParaRPr lang="en-GB"/>
          </a:p>
        </p:txBody>
      </p:sp>
      <p:sp>
        <p:nvSpPr>
          <p:cNvPr id="6" name="Footer Placeholder 5">
            <a:extLst>
              <a:ext uri="{FF2B5EF4-FFF2-40B4-BE49-F238E27FC236}">
                <a16:creationId xmlns:a16="http://schemas.microsoft.com/office/drawing/2014/main" id="{B3C9994D-3107-58DE-7AB9-C141B8D7CC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F48F1C-32B1-E58F-AB5E-657FD6810649}"/>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608765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B57BE-9A97-19D5-FCAA-31B3ED321CC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446F16-A65B-117D-3B86-CC349FD99A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007CC1-E889-E41C-6F1A-6EB5694E540A}"/>
              </a:ext>
            </a:extLst>
          </p:cNvPr>
          <p:cNvSpPr>
            <a:spLocks noGrp="1"/>
          </p:cNvSpPr>
          <p:nvPr>
            <p:ph type="dt" sz="half" idx="10"/>
          </p:nvPr>
        </p:nvSpPr>
        <p:spPr/>
        <p:txBody>
          <a:bodyPr/>
          <a:lstStyle/>
          <a:p>
            <a:fld id="{F7228208-2CD5-4D2F-A1D3-A099C53DB84F}" type="datetime1">
              <a:rPr lang="en-US" smtClean="0"/>
              <a:t>4/22/2026</a:t>
            </a:fld>
            <a:endParaRPr lang="en-GB"/>
          </a:p>
        </p:txBody>
      </p:sp>
      <p:sp>
        <p:nvSpPr>
          <p:cNvPr id="5" name="Footer Placeholder 4">
            <a:extLst>
              <a:ext uri="{FF2B5EF4-FFF2-40B4-BE49-F238E27FC236}">
                <a16:creationId xmlns:a16="http://schemas.microsoft.com/office/drawing/2014/main" id="{76466E31-F066-62D3-5D4C-20EFBF03E0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EA364A-B8CE-271D-4224-D6527781475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4017975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2AF9F3-B4B9-3F9E-4373-A7F6167F6A2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CF4D96-F221-A819-27B9-6F7761B88E8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53E714-392C-05C1-DE67-DBEB7CF46495}"/>
              </a:ext>
            </a:extLst>
          </p:cNvPr>
          <p:cNvSpPr>
            <a:spLocks noGrp="1"/>
          </p:cNvSpPr>
          <p:nvPr>
            <p:ph type="dt" sz="half" idx="10"/>
          </p:nvPr>
        </p:nvSpPr>
        <p:spPr/>
        <p:txBody>
          <a:bodyPr/>
          <a:lstStyle/>
          <a:p>
            <a:fld id="{4A3291D4-E567-4A06-9F0A-2C68299BF0D5}" type="datetime1">
              <a:rPr lang="en-US" smtClean="0"/>
              <a:t>4/22/2026</a:t>
            </a:fld>
            <a:endParaRPr lang="en-GB"/>
          </a:p>
        </p:txBody>
      </p:sp>
      <p:sp>
        <p:nvSpPr>
          <p:cNvPr id="5" name="Footer Placeholder 4">
            <a:extLst>
              <a:ext uri="{FF2B5EF4-FFF2-40B4-BE49-F238E27FC236}">
                <a16:creationId xmlns:a16="http://schemas.microsoft.com/office/drawing/2014/main" id="{B926A647-2AF2-1A6B-5ACE-1F60E3069E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6E1C4D-715D-000C-216F-33D305EDEE06}"/>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5219663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Introduction">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C82066DD-D313-D148-89C7-338EB873A730}"/>
              </a:ext>
            </a:extLst>
          </p:cNvPr>
          <p:cNvGrpSpPr>
            <a:grpSpLocks/>
          </p:cNvGrpSpPr>
          <p:nvPr userDrawn="1"/>
        </p:nvGrpSpPr>
        <p:grpSpPr bwMode="auto">
          <a:xfrm rot="16200000" flipV="1">
            <a:off x="0" y="3900132"/>
            <a:ext cx="2959226" cy="2959226"/>
            <a:chOff x="0" y="12289"/>
            <a:chExt cx="3550" cy="3551"/>
          </a:xfrm>
        </p:grpSpPr>
        <p:sp>
          <p:nvSpPr>
            <p:cNvPr id="15" name="Freeform 14">
              <a:extLst>
                <a:ext uri="{FF2B5EF4-FFF2-40B4-BE49-F238E27FC236}">
                  <a16:creationId xmlns:a16="http://schemas.microsoft.com/office/drawing/2014/main" id="{A5BBD7C7-99D1-E841-A081-6912D1F2B85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6" name="Freeform 15">
              <a:extLst>
                <a:ext uri="{FF2B5EF4-FFF2-40B4-BE49-F238E27FC236}">
                  <a16:creationId xmlns:a16="http://schemas.microsoft.com/office/drawing/2014/main" id="{227A14EE-CB79-754A-8B19-EB9874B3158E}"/>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9" name="Freeform 18">
              <a:extLst>
                <a:ext uri="{FF2B5EF4-FFF2-40B4-BE49-F238E27FC236}">
                  <a16:creationId xmlns:a16="http://schemas.microsoft.com/office/drawing/2014/main" id="{35B38B80-C3D3-4C47-B468-C41A8FF36F2A}"/>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4" name="Picture Placeholder 2">
            <a:extLst>
              <a:ext uri="{FF2B5EF4-FFF2-40B4-BE49-F238E27FC236}">
                <a16:creationId xmlns:a16="http://schemas.microsoft.com/office/drawing/2014/main" id="{F0C4E8C2-3240-594A-9D5E-1BCD1AF44C5E}"/>
              </a:ext>
            </a:extLst>
          </p:cNvPr>
          <p:cNvSpPr>
            <a:spLocks noGrp="1"/>
          </p:cNvSpPr>
          <p:nvPr>
            <p:ph type="pic" sz="quarter" idx="13"/>
          </p:nvPr>
        </p:nvSpPr>
        <p:spPr>
          <a:xfrm>
            <a:off x="6096000" y="-22543"/>
            <a:ext cx="6096000" cy="6903086"/>
          </a:xfrm>
        </p:spPr>
        <p:txBody>
          <a:bodyPr/>
          <a:lstStyle/>
          <a:p>
            <a:r>
              <a:rPr lang="en-US"/>
              <a:t>Click icon to add picture</a:t>
            </a:r>
            <a:endParaRPr lang="en-US" dirty="0"/>
          </a:p>
        </p:txBody>
      </p:sp>
      <p:sp>
        <p:nvSpPr>
          <p:cNvPr id="9" name="Title 1">
            <a:extLst>
              <a:ext uri="{FF2B5EF4-FFF2-40B4-BE49-F238E27FC236}">
                <a16:creationId xmlns:a16="http://schemas.microsoft.com/office/drawing/2014/main" id="{A5C37098-CEB2-1E45-989B-3DD92F3B1A30}"/>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17" name="Straight Connector 16">
            <a:extLst>
              <a:ext uri="{FF2B5EF4-FFF2-40B4-BE49-F238E27FC236}">
                <a16:creationId xmlns:a16="http://schemas.microsoft.com/office/drawing/2014/main" id="{1D23F761-57FC-3649-AE84-0C3EF95EF561}"/>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8" name="Text Placeholder 29">
            <a:extLst>
              <a:ext uri="{FF2B5EF4-FFF2-40B4-BE49-F238E27FC236}">
                <a16:creationId xmlns:a16="http://schemas.microsoft.com/office/drawing/2014/main" id="{E66F2BC9-2F8A-1543-9AFD-9BAB0E75B31C}"/>
              </a:ext>
            </a:extLst>
          </p:cNvPr>
          <p:cNvSpPr>
            <a:spLocks noGrp="1"/>
          </p:cNvSpPr>
          <p:nvPr>
            <p:ph type="body" sz="quarter" idx="11"/>
          </p:nvPr>
        </p:nvSpPr>
        <p:spPr>
          <a:xfrm>
            <a:off x="952499" y="2289363"/>
            <a:ext cx="4572001" cy="2795232"/>
          </a:xfrm>
        </p:spPr>
        <p:txBody>
          <a:bodyPr lIns="0" tIns="0" rIns="0" bIns="0">
            <a:noAutofit/>
          </a:bodyPr>
          <a:lstStyle>
            <a:lvl1pPr marL="0" indent="0">
              <a:lnSpc>
                <a:spcPct val="100000"/>
              </a:lnSpc>
              <a:buNone/>
              <a:defRPr sz="16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2" name="Date Placeholder 1">
            <a:extLst>
              <a:ext uri="{FF2B5EF4-FFF2-40B4-BE49-F238E27FC236}">
                <a16:creationId xmlns:a16="http://schemas.microsoft.com/office/drawing/2014/main" id="{CA64E0B3-57C5-4DAF-8531-F39610E77C09}"/>
              </a:ext>
            </a:extLst>
          </p:cNvPr>
          <p:cNvSpPr>
            <a:spLocks noGrp="1"/>
          </p:cNvSpPr>
          <p:nvPr>
            <p:ph type="dt" sz="half" idx="14"/>
          </p:nvPr>
        </p:nvSpPr>
        <p:spPr/>
        <p:txBody>
          <a:bodyPr/>
          <a:lstStyle/>
          <a:p>
            <a:fld id="{3A97E275-17E5-4FBE-AFF7-EDD82B1AF369}" type="datetime1">
              <a:rPr lang="en-US" smtClean="0"/>
              <a:t>4/22/2026</a:t>
            </a:fld>
            <a:endParaRPr lang="en-US" dirty="0">
              <a:latin typeface="+mn-lt"/>
            </a:endParaRPr>
          </a:p>
        </p:txBody>
      </p:sp>
      <p:sp>
        <p:nvSpPr>
          <p:cNvPr id="3" name="Footer Placeholder 2">
            <a:extLst>
              <a:ext uri="{FF2B5EF4-FFF2-40B4-BE49-F238E27FC236}">
                <a16:creationId xmlns:a16="http://schemas.microsoft.com/office/drawing/2014/main" id="{B7E0EC46-C626-4D58-AB64-0B3B850D1482}"/>
              </a:ext>
            </a:extLst>
          </p:cNvPr>
          <p:cNvSpPr>
            <a:spLocks noGrp="1"/>
          </p:cNvSpPr>
          <p:nvPr>
            <p:ph type="ftr" sz="quarter" idx="15"/>
          </p:nvPr>
        </p:nvSpPr>
        <p:spPr/>
        <p:txBody>
          <a:bodyPr/>
          <a:lstStyle/>
          <a:p>
            <a:endParaRPr lang="en-US" b="0" dirty="0"/>
          </a:p>
        </p:txBody>
      </p:sp>
      <p:sp>
        <p:nvSpPr>
          <p:cNvPr id="4" name="Slide Number Placeholder 3">
            <a:extLst>
              <a:ext uri="{FF2B5EF4-FFF2-40B4-BE49-F238E27FC236}">
                <a16:creationId xmlns:a16="http://schemas.microsoft.com/office/drawing/2014/main" id="{8F25D00C-8F5C-4528-87FA-F9431D967555}"/>
              </a:ext>
            </a:extLst>
          </p:cNvPr>
          <p:cNvSpPr>
            <a:spLocks noGrp="1"/>
          </p:cNvSpPr>
          <p:nvPr>
            <p:ph type="sldNum" sz="quarter" idx="16"/>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24891174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pos="600">
          <p15:clr>
            <a:srgbClr val="FBAE40"/>
          </p15:clr>
        </p15:guide>
        <p15:guide id="6" pos="3480">
          <p15:clr>
            <a:srgbClr val="FBAE40"/>
          </p15:clr>
        </p15:guide>
        <p15:guide id="7" orient="horz" pos="1440">
          <p15:clr>
            <a:srgbClr val="FBAE40"/>
          </p15:clr>
        </p15:guide>
        <p15:guide id="9" orient="horz" pos="1224">
          <p15:clr>
            <a:srgbClr val="FBAE40"/>
          </p15:clr>
        </p15:guide>
        <p15:guide id="10" orient="horz" pos="552">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Break">
    <p:bg>
      <p:bgPr>
        <a:solidFill>
          <a:schemeClr val="tx1"/>
        </a:solidFill>
        <a:effectLst/>
      </p:bgPr>
    </p:bg>
    <p:spTree>
      <p:nvGrpSpPr>
        <p:cNvPr id="1" name=""/>
        <p:cNvGrpSpPr/>
        <p:nvPr/>
      </p:nvGrpSpPr>
      <p:grpSpPr>
        <a:xfrm>
          <a:off x="0" y="0"/>
          <a:ext cx="0" cy="0"/>
          <a:chOff x="0" y="0"/>
          <a:chExt cx="0" cy="0"/>
        </a:xfrm>
      </p:grpSpPr>
      <p:sp>
        <p:nvSpPr>
          <p:cNvPr id="21" name="Picture Placeholder 2">
            <a:extLst>
              <a:ext uri="{FF2B5EF4-FFF2-40B4-BE49-F238E27FC236}">
                <a16:creationId xmlns:a16="http://schemas.microsoft.com/office/drawing/2014/main" id="{50E2385F-F6FA-D345-AF77-A9EE8E49310D}"/>
              </a:ext>
            </a:extLst>
          </p:cNvPr>
          <p:cNvSpPr>
            <a:spLocks noGrp="1"/>
          </p:cNvSpPr>
          <p:nvPr>
            <p:ph type="pic" sz="quarter" idx="13"/>
          </p:nvPr>
        </p:nvSpPr>
        <p:spPr>
          <a:xfrm>
            <a:off x="0" y="0"/>
            <a:ext cx="12191998" cy="6858000"/>
          </a:xfrm>
          <a:solidFill>
            <a:schemeClr val="accent2"/>
          </a:solidFill>
        </p:spPr>
        <p:txBody>
          <a:bodyPr/>
          <a:lstStyle/>
          <a:p>
            <a:r>
              <a:rPr lang="en-US"/>
              <a:t>Click icon to add picture</a:t>
            </a:r>
            <a:endParaRPr lang="en-US" dirty="0"/>
          </a:p>
        </p:txBody>
      </p:sp>
      <p:sp>
        <p:nvSpPr>
          <p:cNvPr id="18" name="Title 1">
            <a:extLst>
              <a:ext uri="{FF2B5EF4-FFF2-40B4-BE49-F238E27FC236}">
                <a16:creationId xmlns:a16="http://schemas.microsoft.com/office/drawing/2014/main" id="{8D492973-78E3-D34E-835E-CF2D4517016D}"/>
              </a:ext>
            </a:extLst>
          </p:cNvPr>
          <p:cNvSpPr>
            <a:spLocks noGrp="1"/>
          </p:cNvSpPr>
          <p:nvPr>
            <p:ph type="title"/>
          </p:nvPr>
        </p:nvSpPr>
        <p:spPr>
          <a:xfrm>
            <a:off x="7193943" y="3045437"/>
            <a:ext cx="4941477" cy="610863"/>
          </a:xfrm>
          <a:prstGeom prst="rect">
            <a:avLst/>
          </a:prstGeom>
        </p:spPr>
        <p:txBody>
          <a:bodyPr lIns="0" tIns="0" rIns="0" bIns="0" anchor="b" anchorCtr="0">
            <a:normAutofit/>
          </a:bodyPr>
          <a:lstStyle>
            <a:lvl1pPr>
              <a:defRPr sz="4100" b="1" i="0" baseline="0">
                <a:solidFill>
                  <a:schemeClr val="tx1"/>
                </a:solidFill>
                <a:latin typeface="+mj-lt"/>
              </a:defRPr>
            </a:lvl1pPr>
          </a:lstStyle>
          <a:p>
            <a:r>
              <a:rPr lang="en-US"/>
              <a:t>Click to edit Master title style</a:t>
            </a:r>
            <a:endParaRPr lang="en-US" dirty="0"/>
          </a:p>
        </p:txBody>
      </p:sp>
      <p:cxnSp>
        <p:nvCxnSpPr>
          <p:cNvPr id="20" name="Straight Connector 19">
            <a:extLst>
              <a:ext uri="{FF2B5EF4-FFF2-40B4-BE49-F238E27FC236}">
                <a16:creationId xmlns:a16="http://schemas.microsoft.com/office/drawing/2014/main" id="{4BE3A3D6-A0AD-C84D-8B2A-743F5F95432E}"/>
              </a:ext>
            </a:extLst>
          </p:cNvPr>
          <p:cNvCxnSpPr>
            <a:cxnSpLocks/>
          </p:cNvCxnSpPr>
          <p:nvPr userDrawn="1"/>
        </p:nvCxnSpPr>
        <p:spPr>
          <a:xfrm>
            <a:off x="7154721" y="4003877"/>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grpSp>
        <p:nvGrpSpPr>
          <p:cNvPr id="22" name="Group 21">
            <a:extLst>
              <a:ext uri="{FF2B5EF4-FFF2-40B4-BE49-F238E27FC236}">
                <a16:creationId xmlns:a16="http://schemas.microsoft.com/office/drawing/2014/main" id="{F4CB38BE-0FF2-694C-AA3C-D73DBF7C332C}"/>
              </a:ext>
            </a:extLst>
          </p:cNvPr>
          <p:cNvGrpSpPr>
            <a:grpSpLocks/>
          </p:cNvGrpSpPr>
          <p:nvPr userDrawn="1"/>
        </p:nvGrpSpPr>
        <p:grpSpPr bwMode="auto">
          <a:xfrm rot="10800000">
            <a:off x="9509760" y="-3"/>
            <a:ext cx="2682238" cy="2682238"/>
            <a:chOff x="0" y="12289"/>
            <a:chExt cx="3550" cy="3551"/>
          </a:xfrm>
          <a:solidFill>
            <a:schemeClr val="tx1"/>
          </a:solidFill>
        </p:grpSpPr>
        <p:sp>
          <p:nvSpPr>
            <p:cNvPr id="23" name="Freeform 22">
              <a:extLst>
                <a:ext uri="{FF2B5EF4-FFF2-40B4-BE49-F238E27FC236}">
                  <a16:creationId xmlns:a16="http://schemas.microsoft.com/office/drawing/2014/main" id="{F0257420-2EA0-6348-8B9E-1414F529726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4" name="Freeform 23">
              <a:extLst>
                <a:ext uri="{FF2B5EF4-FFF2-40B4-BE49-F238E27FC236}">
                  <a16:creationId xmlns:a16="http://schemas.microsoft.com/office/drawing/2014/main" id="{7FE65C23-C0EF-BB41-884A-01C2A7356159}"/>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5" name="Freeform 24">
              <a:extLst>
                <a:ext uri="{FF2B5EF4-FFF2-40B4-BE49-F238E27FC236}">
                  <a16:creationId xmlns:a16="http://schemas.microsoft.com/office/drawing/2014/main" id="{F73F5EB6-53C7-D44C-9003-FB5A81F9890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24114601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2" pos="7104">
          <p15:clr>
            <a:srgbClr val="FBAE40"/>
          </p15:clr>
        </p15:guide>
        <p15:guide id="3" pos="4344">
          <p15:clr>
            <a:srgbClr val="FBAE40"/>
          </p15:clr>
        </p15:guide>
        <p15:guide id="4" pos="4560">
          <p15:clr>
            <a:srgbClr val="FBAE40"/>
          </p15:clr>
        </p15:guide>
        <p15:guide id="8" orient="horz" pos="1848">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287E57-7D4A-8CA8-5AFF-AE23B8374F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501BA5-7677-1019-07BF-91719EE289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CFC886-26FB-A300-2661-00626AA871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F2D343C-A77A-4F46-A5C3-F7597CB2001D}" type="datetime1">
              <a:rPr lang="en-US" smtClean="0"/>
              <a:t>4/22/2026</a:t>
            </a:fld>
            <a:endParaRPr lang="en-GB"/>
          </a:p>
        </p:txBody>
      </p:sp>
      <p:sp>
        <p:nvSpPr>
          <p:cNvPr id="5" name="Footer Placeholder 4">
            <a:extLst>
              <a:ext uri="{FF2B5EF4-FFF2-40B4-BE49-F238E27FC236}">
                <a16:creationId xmlns:a16="http://schemas.microsoft.com/office/drawing/2014/main" id="{2D9BAB56-1638-8695-6440-8CE1459F03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4EAEF9F-C770-AC07-EFCD-646C90898B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170E51-B795-4297-8905-0FCF38CF2F85}" type="slidenum">
              <a:rPr lang="en-GB" smtClean="0"/>
              <a:t>‹#›</a:t>
            </a:fld>
            <a:endParaRPr lang="en-GB"/>
          </a:p>
        </p:txBody>
      </p:sp>
    </p:spTree>
    <p:extLst>
      <p:ext uri="{BB962C8B-B14F-4D97-AF65-F5344CB8AC3E}">
        <p14:creationId xmlns:p14="http://schemas.microsoft.com/office/powerpoint/2010/main" val="31789536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5fdx5Laavkc?feature=oembed"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5.jp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sv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uHvD0DVcKAw?feature=oembed" TargetMode="Externa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sYdaa02CS5E?feature=oembed" TargetMode="External"/><Relationship Id="rId4" Type="http://schemas.openxmlformats.org/officeDocument/2006/relationships/image" Target="../media/image11.jpeg"/></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Q1gIKo0kti4?feature=oembed" TargetMode="External"/><Relationship Id="rId4" Type="http://schemas.openxmlformats.org/officeDocument/2006/relationships/image" Target="../media/image18.jpe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eV_753wIUzo?feature=oembed" TargetMode="External"/><Relationship Id="rId4" Type="http://schemas.openxmlformats.org/officeDocument/2006/relationships/image" Target="../media/image19.jpe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9SlhLhSHRyM?feature=oembed" TargetMode="External"/><Relationship Id="rId4" Type="http://schemas.openxmlformats.org/officeDocument/2006/relationships/image" Target="../media/image21.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6" name="Rectangle 1055">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op 15 Creative Marketing Ideas To Grow Your Business">
            <a:extLst>
              <a:ext uri="{FF2B5EF4-FFF2-40B4-BE49-F238E27FC236}">
                <a16:creationId xmlns:a16="http://schemas.microsoft.com/office/drawing/2014/main" id="{F70C4EF6-426B-5D42-96D4-2754822283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 y="10"/>
            <a:ext cx="12191981" cy="6857990"/>
          </a:xfrm>
          <a:prstGeom prst="rect">
            <a:avLst/>
          </a:prstGeom>
          <a:noFill/>
          <a:extLst>
            <a:ext uri="{909E8E84-426E-40DD-AFC4-6F175D3DCCD1}">
              <a14:hiddenFill xmlns:a14="http://schemas.microsoft.com/office/drawing/2010/main">
                <a:solidFill>
                  <a:srgbClr val="FFFFFF"/>
                </a:solidFill>
              </a14:hiddenFill>
            </a:ext>
          </a:extLst>
        </p:spPr>
      </p:pic>
      <p:sp>
        <p:nvSpPr>
          <p:cNvPr id="1057" name="Rectangle 1056">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B538FB-B136-A0C2-55E0-C8A5F3D6C3B0}"/>
              </a:ext>
            </a:extLst>
          </p:cNvPr>
          <p:cNvSpPr>
            <a:spLocks noGrp="1"/>
          </p:cNvSpPr>
          <p:nvPr>
            <p:ph type="ctrTitle"/>
          </p:nvPr>
        </p:nvSpPr>
        <p:spPr>
          <a:xfrm>
            <a:off x="404553" y="3091928"/>
            <a:ext cx="9078562" cy="2387600"/>
          </a:xfrm>
        </p:spPr>
        <p:txBody>
          <a:bodyPr>
            <a:normAutofit/>
          </a:bodyPr>
          <a:lstStyle/>
          <a:p>
            <a:pPr algn="l"/>
            <a:r>
              <a:rPr lang="en-GB" sz="6100" b="1">
                <a:solidFill>
                  <a:schemeClr val="bg1"/>
                </a:solidFill>
              </a:rPr>
              <a:t>BMMB7026</a:t>
            </a:r>
            <a:br>
              <a:rPr lang="en-GB" sz="6100" b="1">
                <a:solidFill>
                  <a:schemeClr val="bg1"/>
                </a:solidFill>
              </a:rPr>
            </a:br>
            <a:r>
              <a:rPr lang="en-GB" sz="6100" b="1">
                <a:solidFill>
                  <a:schemeClr val="bg1"/>
                </a:solidFill>
              </a:rPr>
              <a:t>Managing Marketing Change</a:t>
            </a:r>
          </a:p>
        </p:txBody>
      </p:sp>
      <p:sp>
        <p:nvSpPr>
          <p:cNvPr id="1049" name="Rectangle: Rounded Corners 1048">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10B65EDD-4E04-E5B1-FCA2-1E2CF6B0780A}"/>
              </a:ext>
            </a:extLst>
          </p:cNvPr>
          <p:cNvSpPr>
            <a:spLocks noGrp="1"/>
          </p:cNvSpPr>
          <p:nvPr>
            <p:ph type="subTitle" idx="1"/>
          </p:nvPr>
        </p:nvSpPr>
        <p:spPr>
          <a:xfrm>
            <a:off x="404553" y="5624945"/>
            <a:ext cx="9078562" cy="592975"/>
          </a:xfrm>
        </p:spPr>
        <p:txBody>
          <a:bodyPr anchor="ctr">
            <a:normAutofit/>
          </a:bodyPr>
          <a:lstStyle/>
          <a:p>
            <a:pPr algn="l"/>
            <a:r>
              <a:rPr lang="en-GB" b="1" dirty="0">
                <a:solidFill>
                  <a:schemeClr val="bg1"/>
                </a:solidFill>
              </a:rPr>
              <a:t>WEEK 2 – THE MARKETING CONCEPT</a:t>
            </a:r>
          </a:p>
        </p:txBody>
      </p:sp>
      <p:sp>
        <p:nvSpPr>
          <p:cNvPr id="4" name="Footer Placeholder 3">
            <a:extLst>
              <a:ext uri="{FF2B5EF4-FFF2-40B4-BE49-F238E27FC236}">
                <a16:creationId xmlns:a16="http://schemas.microsoft.com/office/drawing/2014/main" id="{3AB3AEE1-5607-080F-C55E-DA7BA1781F73}"/>
              </a:ext>
            </a:extLst>
          </p:cNvPr>
          <p:cNvSpPr>
            <a:spLocks noGrp="1"/>
          </p:cNvSpPr>
          <p:nvPr>
            <p:ph type="ftr" sz="quarter" idx="11"/>
          </p:nvPr>
        </p:nvSpPr>
        <p:spPr>
          <a:xfrm>
            <a:off x="4038600" y="6356350"/>
            <a:ext cx="4114800" cy="365125"/>
          </a:xfrm>
        </p:spPr>
        <p:txBody>
          <a:bodyPr>
            <a:normAutofit/>
          </a:bodyPr>
          <a:lstStyle/>
          <a:p>
            <a:endParaRPr lang="en-GB">
              <a:solidFill>
                <a:schemeClr val="bg1"/>
              </a:solidFill>
            </a:endParaRPr>
          </a:p>
        </p:txBody>
      </p:sp>
      <p:sp>
        <p:nvSpPr>
          <p:cNvPr id="5" name="Slide Number Placeholder 4">
            <a:extLst>
              <a:ext uri="{FF2B5EF4-FFF2-40B4-BE49-F238E27FC236}">
                <a16:creationId xmlns:a16="http://schemas.microsoft.com/office/drawing/2014/main" id="{11427253-DD2D-185B-F8B2-F5ADF8BE35C2}"/>
              </a:ext>
            </a:extLst>
          </p:cNvPr>
          <p:cNvSpPr>
            <a:spLocks noGrp="1"/>
          </p:cNvSpPr>
          <p:nvPr>
            <p:ph type="sldNum" sz="quarter" idx="12"/>
          </p:nvPr>
        </p:nvSpPr>
        <p:spPr>
          <a:xfrm>
            <a:off x="9041199" y="6356350"/>
            <a:ext cx="2743200" cy="365125"/>
          </a:xfrm>
        </p:spPr>
        <p:txBody>
          <a:bodyPr>
            <a:normAutofit/>
          </a:bodyPr>
          <a:lstStyle/>
          <a:p>
            <a:pPr>
              <a:spcAft>
                <a:spcPts val="600"/>
              </a:spcAft>
            </a:pPr>
            <a:fld id="{A9170E51-B795-4297-8905-0FCF38CF2F85}" type="slidenum">
              <a:rPr lang="en-GB">
                <a:solidFill>
                  <a:schemeClr val="bg1"/>
                </a:solidFill>
              </a:rPr>
              <a:pPr>
                <a:spcAft>
                  <a:spcPts val="600"/>
                </a:spcAft>
              </a:pPr>
              <a:t>1</a:t>
            </a:fld>
            <a:endParaRPr lang="en-GB">
              <a:solidFill>
                <a:schemeClr val="bg1"/>
              </a:solidFill>
            </a:endParaRPr>
          </a:p>
        </p:txBody>
      </p:sp>
    </p:spTree>
    <p:extLst>
      <p:ext uri="{BB962C8B-B14F-4D97-AF65-F5344CB8AC3E}">
        <p14:creationId xmlns:p14="http://schemas.microsoft.com/office/powerpoint/2010/main" val="2914957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644056" y="348865"/>
            <a:ext cx="10457619" cy="1576446"/>
          </a:xfrm>
        </p:spPr>
        <p:txBody>
          <a:bodyPr rtlCol="0" anchor="ctr">
            <a:normAutofit/>
          </a:bodyPr>
          <a:lstStyle/>
          <a:p>
            <a:pPr rtl="0"/>
            <a:r>
              <a:rPr lang="en-gb" sz="4000" dirty="0">
                <a:solidFill>
                  <a:srgbClr val="FFFFFF"/>
                </a:solidFill>
              </a:rPr>
              <a:t>Today we will look at</a:t>
            </a:r>
            <a:r>
              <a:rPr lang="en-GB" sz="4000" dirty="0">
                <a:solidFill>
                  <a:srgbClr val="FFFFFF"/>
                </a:solidFill>
              </a:rPr>
              <a:t>….</a:t>
            </a:r>
            <a:endParaRPr lang="en-gb" sz="4000" dirty="0">
              <a:solidFill>
                <a:srgbClr val="FFFFFF"/>
              </a:solidFill>
            </a:endParaRPr>
          </a:p>
        </p:txBody>
      </p:sp>
      <p:graphicFrame>
        <p:nvGraphicFramePr>
          <p:cNvPr id="5" name="Content Placeholder 2">
            <a:extLst>
              <a:ext uri="{FF2B5EF4-FFF2-40B4-BE49-F238E27FC236}">
                <a16:creationId xmlns:a16="http://schemas.microsoft.com/office/drawing/2014/main" id="{91DB1382-7276-49FA-9632-38D558F457E3}"/>
              </a:ext>
            </a:extLst>
          </p:cNvPr>
          <p:cNvGraphicFramePr>
            <a:graphicFrameLocks noGrp="1"/>
          </p:cNvGraphicFramePr>
          <p:nvPr>
            <p:ph idx="1"/>
            <p:extLst>
              <p:ext uri="{D42A27DB-BD31-4B8C-83A1-F6EECF244321}">
                <p14:modId xmlns:p14="http://schemas.microsoft.com/office/powerpoint/2010/main" val="192477334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ooter Placeholder 2">
            <a:extLst>
              <a:ext uri="{FF2B5EF4-FFF2-40B4-BE49-F238E27FC236}">
                <a16:creationId xmlns:a16="http://schemas.microsoft.com/office/drawing/2014/main" id="{E9CAC995-96BF-65FD-4223-A109B8BA480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DEAD7AF-5587-FDB6-3BD3-AF402A795237}"/>
              </a:ext>
            </a:extLst>
          </p:cNvPr>
          <p:cNvSpPr>
            <a:spLocks noGrp="1"/>
          </p:cNvSpPr>
          <p:nvPr>
            <p:ph type="sldNum" sz="quarter" idx="12"/>
          </p:nvPr>
        </p:nvSpPr>
        <p:spPr/>
        <p:txBody>
          <a:bodyPr/>
          <a:lstStyle/>
          <a:p>
            <a:fld id="{A9170E51-B795-4297-8905-0FCF38CF2F85}" type="slidenum">
              <a:rPr lang="en-GB" smtClean="0"/>
              <a:t>2</a:t>
            </a:fld>
            <a:endParaRPr lang="en-GB"/>
          </a:p>
        </p:txBody>
      </p:sp>
    </p:spTree>
    <p:extLst>
      <p:ext uri="{BB962C8B-B14F-4D97-AF65-F5344CB8AC3E}">
        <p14:creationId xmlns:p14="http://schemas.microsoft.com/office/powerpoint/2010/main" val="183243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ctr"/>
            <a:r>
              <a:rPr lang="en-GB" sz="4000" b="1" dirty="0">
                <a:solidFill>
                  <a:srgbClr val="FFFFFF"/>
                </a:solidFill>
                <a:latin typeface="Calibri" panose="020F0502020204030204" pitchFamily="34" charset="0"/>
                <a:ea typeface="Calibri" panose="020F0502020204030204" pitchFamily="34" charset="0"/>
                <a:cs typeface="Calibri" panose="020F0502020204030204" pitchFamily="34" charset="0"/>
              </a:rPr>
              <a:t>Review Questions</a:t>
            </a:r>
          </a:p>
        </p:txBody>
      </p:sp>
      <p:sp>
        <p:nvSpPr>
          <p:cNvPr id="3" name="Content Placeholder 2"/>
          <p:cNvSpPr>
            <a:spLocks noGrp="1"/>
          </p:cNvSpPr>
          <p:nvPr>
            <p:ph idx="1"/>
          </p:nvPr>
        </p:nvSpPr>
        <p:spPr>
          <a:xfrm>
            <a:off x="4622800" y="511388"/>
            <a:ext cx="7102477" cy="5927512"/>
          </a:xfrm>
        </p:spPr>
        <p:txBody>
          <a:bodyPr anchor="ctr">
            <a:normAutofit/>
          </a:bodyPr>
          <a:lstStyle/>
          <a:p>
            <a:pPr marL="0" indent="0">
              <a:buNone/>
            </a:pPr>
            <a:endParaRPr lang="en-GB" dirty="0">
              <a:ea typeface="Calibri" panose="020F0502020204030204" pitchFamily="34" charset="0"/>
              <a:cs typeface="Calibri" panose="020F0502020204030204" pitchFamily="34" charset="0"/>
            </a:endParaRPr>
          </a:p>
          <a:p>
            <a:r>
              <a:rPr lang="en-GB" sz="3600" dirty="0">
                <a:ea typeface="Calibri" panose="020F0502020204030204" pitchFamily="34" charset="0"/>
                <a:cs typeface="Calibri" panose="020F0502020204030204" pitchFamily="34" charset="0"/>
              </a:rPr>
              <a:t>What is marketing?</a:t>
            </a:r>
          </a:p>
          <a:p>
            <a:endParaRPr lang="en-GB" sz="3600" dirty="0">
              <a:ea typeface="Calibri" panose="020F0502020204030204" pitchFamily="34" charset="0"/>
              <a:cs typeface="Calibri" panose="020F0502020204030204" pitchFamily="34" charset="0"/>
            </a:endParaRPr>
          </a:p>
          <a:p>
            <a:endParaRPr lang="en-GB" sz="3600" dirty="0">
              <a:ea typeface="Calibri" panose="020F0502020204030204" pitchFamily="34" charset="0"/>
              <a:cs typeface="Calibri" panose="020F0502020204030204" pitchFamily="34" charset="0"/>
            </a:endParaRPr>
          </a:p>
          <a:p>
            <a:r>
              <a:rPr lang="en-GB" sz="3600" dirty="0">
                <a:ea typeface="Calibri" panose="020F0502020204030204" pitchFamily="34" charset="0"/>
                <a:cs typeface="Calibri" panose="020F0502020204030204" pitchFamily="34" charset="0"/>
              </a:rPr>
              <a:t>What do marketers do?</a:t>
            </a:r>
          </a:p>
          <a:p>
            <a:endParaRPr lang="en-GB" sz="3600" dirty="0">
              <a:ea typeface="Calibri" panose="020F0502020204030204" pitchFamily="34" charset="0"/>
              <a:cs typeface="Calibri" panose="020F0502020204030204" pitchFamily="34" charset="0"/>
            </a:endParaRPr>
          </a:p>
          <a:p>
            <a:pPr marL="0" indent="0">
              <a:buNone/>
            </a:pPr>
            <a:endParaRPr lang="en-GB" sz="3600" dirty="0"/>
          </a:p>
        </p:txBody>
      </p:sp>
      <p:sp>
        <p:nvSpPr>
          <p:cNvPr id="4" name="Footer Placeholder 3">
            <a:extLst>
              <a:ext uri="{FF2B5EF4-FFF2-40B4-BE49-F238E27FC236}">
                <a16:creationId xmlns:a16="http://schemas.microsoft.com/office/drawing/2014/main" id="{0E0456C2-D6F5-0FE1-55DF-3BAF5B53350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985B4D0-5A55-F988-EEFF-747814683CD3}"/>
              </a:ext>
            </a:extLst>
          </p:cNvPr>
          <p:cNvSpPr>
            <a:spLocks noGrp="1"/>
          </p:cNvSpPr>
          <p:nvPr>
            <p:ph type="sldNum" sz="quarter" idx="12"/>
          </p:nvPr>
        </p:nvSpPr>
        <p:spPr/>
        <p:txBody>
          <a:bodyPr/>
          <a:lstStyle/>
          <a:p>
            <a:fld id="{A9170E51-B795-4297-8905-0FCF38CF2F85}" type="slidenum">
              <a:rPr lang="en-GB" smtClean="0"/>
              <a:t>3</a:t>
            </a:fld>
            <a:endParaRPr lang="en-GB"/>
          </a:p>
        </p:txBody>
      </p:sp>
    </p:spTree>
    <p:extLst>
      <p:ext uri="{BB962C8B-B14F-4D97-AF65-F5344CB8AC3E}">
        <p14:creationId xmlns:p14="http://schemas.microsoft.com/office/powerpoint/2010/main" val="133701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5264E-4468-EC0C-63A7-AC7F202BF5E9}"/>
              </a:ext>
            </a:extLst>
          </p:cNvPr>
          <p:cNvSpPr>
            <a:spLocks noGrp="1"/>
          </p:cNvSpPr>
          <p:nvPr>
            <p:ph type="title"/>
          </p:nvPr>
        </p:nvSpPr>
        <p:spPr>
          <a:xfrm>
            <a:off x="838200" y="1"/>
            <a:ext cx="10515600" cy="609599"/>
          </a:xfrm>
        </p:spPr>
        <p:txBody>
          <a:bodyPr>
            <a:normAutofit fontScale="90000"/>
          </a:bodyPr>
          <a:lstStyle/>
          <a:p>
            <a:r>
              <a:rPr lang="en-GB" dirty="0"/>
              <a:t>Evolution of Marketing – Dr Philip Kotler</a:t>
            </a:r>
          </a:p>
        </p:txBody>
      </p:sp>
      <p:pic>
        <p:nvPicPr>
          <p:cNvPr id="4" name="Online Media 3" title="Philip Kotler on the evolution of marketing">
            <a:hlinkClick r:id="" action="ppaction://media"/>
            <a:extLst>
              <a:ext uri="{FF2B5EF4-FFF2-40B4-BE49-F238E27FC236}">
                <a16:creationId xmlns:a16="http://schemas.microsoft.com/office/drawing/2014/main" id="{42773EDC-CEEA-F2C9-BCB1-BB933B196821}"/>
              </a:ext>
            </a:extLst>
          </p:cNvPr>
          <p:cNvPicPr>
            <a:picLocks noGrp="1" noRot="1" noChangeAspect="1"/>
          </p:cNvPicPr>
          <p:nvPr>
            <p:ph idx="1"/>
            <a:videoFile r:link="rId1"/>
          </p:nvPr>
        </p:nvPicPr>
        <p:blipFill>
          <a:blip r:embed="rId3"/>
          <a:stretch>
            <a:fillRect/>
          </a:stretch>
        </p:blipFill>
        <p:spPr>
          <a:xfrm>
            <a:off x="295434" y="609600"/>
            <a:ext cx="11210766" cy="6334511"/>
          </a:xfrm>
          <a:prstGeom prst="rect">
            <a:avLst/>
          </a:prstGeom>
        </p:spPr>
      </p:pic>
      <p:sp>
        <p:nvSpPr>
          <p:cNvPr id="3" name="Footer Placeholder 2">
            <a:extLst>
              <a:ext uri="{FF2B5EF4-FFF2-40B4-BE49-F238E27FC236}">
                <a16:creationId xmlns:a16="http://schemas.microsoft.com/office/drawing/2014/main" id="{FE1336A4-4BD3-4142-0EBD-916F19C8BCE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F766E10-4A73-17B8-509B-199A4E8212C9}"/>
              </a:ext>
            </a:extLst>
          </p:cNvPr>
          <p:cNvSpPr>
            <a:spLocks noGrp="1"/>
          </p:cNvSpPr>
          <p:nvPr>
            <p:ph type="sldNum" sz="quarter" idx="12"/>
          </p:nvPr>
        </p:nvSpPr>
        <p:spPr/>
        <p:txBody>
          <a:bodyPr/>
          <a:lstStyle/>
          <a:p>
            <a:fld id="{A9170E51-B795-4297-8905-0FCF38CF2F85}" type="slidenum">
              <a:rPr lang="en-GB" smtClean="0"/>
              <a:t>4</a:t>
            </a:fld>
            <a:endParaRPr lang="en-GB"/>
          </a:p>
        </p:txBody>
      </p:sp>
    </p:spTree>
    <p:extLst>
      <p:ext uri="{BB962C8B-B14F-4D97-AF65-F5344CB8AC3E}">
        <p14:creationId xmlns:p14="http://schemas.microsoft.com/office/powerpoint/2010/main" val="1668144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A diagram of a diagram&#10;&#10;Description automatically generated">
            <a:extLst>
              <a:ext uri="{FF2B5EF4-FFF2-40B4-BE49-F238E27FC236}">
                <a16:creationId xmlns:a16="http://schemas.microsoft.com/office/drawing/2014/main" id="{CD3AD7DB-45FD-FF5F-4A63-1EDE9D06CB5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t="3241" b="4847"/>
          <a:stretch>
            <a:fillRect/>
          </a:stretch>
        </p:blipFill>
        <p:spPr bwMode="auto">
          <a:xfrm>
            <a:off x="154113" y="136525"/>
            <a:ext cx="9298113" cy="6409589"/>
          </a:xfrm>
          <a:prstGeom prst="rect">
            <a:avLst/>
          </a:prstGeom>
          <a:solidFill>
            <a:srgbClr val="FFFFFF"/>
          </a:solidFill>
        </p:spPr>
      </p:pic>
      <p:sp>
        <p:nvSpPr>
          <p:cNvPr id="6" name="Slide Number Placeholder 5" hidden="1">
            <a:extLst>
              <a:ext uri="{FF2B5EF4-FFF2-40B4-BE49-F238E27FC236}">
                <a16:creationId xmlns:a16="http://schemas.microsoft.com/office/drawing/2014/main" id="{BCD98137-07EA-DDF4-122B-B5806DD7F74F}"/>
              </a:ext>
            </a:extLst>
          </p:cNvPr>
          <p:cNvSpPr>
            <a:spLocks noGrp="1"/>
          </p:cNvSpPr>
          <p:nvPr>
            <p:ph type="sldNum" sz="quarter" idx="12"/>
          </p:nvPr>
        </p:nvSpPr>
        <p:spPr/>
        <p:txBody>
          <a:bodyPr/>
          <a:lstStyle/>
          <a:p>
            <a:pPr>
              <a:spcAft>
                <a:spcPts val="600"/>
              </a:spcAft>
            </a:pPr>
            <a:fld id="{3A98EE3D-8CD1-4C3F-BD1C-C98C9596463C}" type="slidenum">
              <a:rPr lang="en-US" smtClean="0"/>
              <a:pPr>
                <a:spcAft>
                  <a:spcPts val="600"/>
                </a:spcAft>
              </a:pPr>
              <a:t>5</a:t>
            </a:fld>
            <a:endParaRPr lang="en-US"/>
          </a:p>
        </p:txBody>
      </p:sp>
      <p:sp>
        <p:nvSpPr>
          <p:cNvPr id="2" name="Footer Placeholder 1">
            <a:extLst>
              <a:ext uri="{FF2B5EF4-FFF2-40B4-BE49-F238E27FC236}">
                <a16:creationId xmlns:a16="http://schemas.microsoft.com/office/drawing/2014/main" id="{E1FEB70E-E94F-C204-86D1-2231C58FF0A8}"/>
              </a:ext>
            </a:extLst>
          </p:cNvPr>
          <p:cNvSpPr>
            <a:spLocks noGrp="1"/>
          </p:cNvSpPr>
          <p:nvPr>
            <p:ph type="ftr" sz="quarter" idx="11"/>
          </p:nvPr>
        </p:nvSpPr>
        <p:spPr>
          <a:xfrm>
            <a:off x="9267290" y="6356350"/>
            <a:ext cx="2770597" cy="365125"/>
          </a:xfrm>
        </p:spPr>
        <p:txBody>
          <a:bodyPr/>
          <a:lstStyle/>
          <a:p>
            <a:r>
              <a:rPr lang="en-GB" b="1" dirty="0">
                <a:solidFill>
                  <a:schemeClr val="tx1"/>
                </a:solidFill>
              </a:rPr>
              <a:t>Fredric Cruz, SK Agency, 2024</a:t>
            </a:r>
          </a:p>
        </p:txBody>
      </p:sp>
    </p:spTree>
    <p:extLst>
      <p:ext uri="{BB962C8B-B14F-4D97-AF65-F5344CB8AC3E}">
        <p14:creationId xmlns:p14="http://schemas.microsoft.com/office/powerpoint/2010/main" val="31247000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Espace réservé du contenu 3">
            <a:extLst>
              <a:ext uri="{FF2B5EF4-FFF2-40B4-BE49-F238E27FC236}">
                <a16:creationId xmlns:a16="http://schemas.microsoft.com/office/drawing/2014/main" id="{A8F27835-BF58-497C-A7D9-16801865ED4F}"/>
              </a:ext>
            </a:extLst>
          </p:cNvPr>
          <p:cNvGraphicFramePr>
            <a:graphicFrameLocks/>
          </p:cNvGraphicFramePr>
          <p:nvPr>
            <p:extLst>
              <p:ext uri="{D42A27DB-BD31-4B8C-83A1-F6EECF244321}">
                <p14:modId xmlns:p14="http://schemas.microsoft.com/office/powerpoint/2010/main" val="4257638713"/>
              </p:ext>
            </p:extLst>
          </p:nvPr>
        </p:nvGraphicFramePr>
        <p:xfrm>
          <a:off x="0" y="1"/>
          <a:ext cx="12192000" cy="6950397"/>
        </p:xfrm>
        <a:graphic>
          <a:graphicData uri="http://schemas.openxmlformats.org/drawingml/2006/table">
            <a:tbl>
              <a:tblPr firstRow="1" bandRow="1">
                <a:tableStyleId>{8FD4443E-F989-4FC4-A0C8-D5A2AF1F390B}</a:tableStyleId>
              </a:tblPr>
              <a:tblGrid>
                <a:gridCol w="5921678">
                  <a:extLst>
                    <a:ext uri="{9D8B030D-6E8A-4147-A177-3AD203B41FA5}">
                      <a16:colId xmlns:a16="http://schemas.microsoft.com/office/drawing/2014/main" val="20000"/>
                    </a:ext>
                  </a:extLst>
                </a:gridCol>
                <a:gridCol w="6270322">
                  <a:extLst>
                    <a:ext uri="{9D8B030D-6E8A-4147-A177-3AD203B41FA5}">
                      <a16:colId xmlns:a16="http://schemas.microsoft.com/office/drawing/2014/main" val="20001"/>
                    </a:ext>
                  </a:extLst>
                </a:gridCol>
              </a:tblGrid>
              <a:tr h="716565">
                <a:tc>
                  <a:txBody>
                    <a:bodyPr/>
                    <a:lstStyle/>
                    <a:p>
                      <a:pPr algn="ctr"/>
                      <a:r>
                        <a:rPr lang="en-GB" sz="3200" noProof="0" dirty="0">
                          <a:solidFill>
                            <a:schemeClr val="bg1"/>
                          </a:solidFill>
                        </a:rPr>
                        <a:t>Market-orientated businesses</a:t>
                      </a:r>
                    </a:p>
                  </a:txBody>
                  <a:tcPr marL="59107" marR="59107" marT="29554" marB="29554"/>
                </a:tc>
                <a:tc>
                  <a:txBody>
                    <a:bodyPr/>
                    <a:lstStyle/>
                    <a:p>
                      <a:pPr algn="ctr"/>
                      <a:r>
                        <a:rPr lang="en-GB" sz="3200" noProof="0" dirty="0">
                          <a:solidFill>
                            <a:schemeClr val="bg1"/>
                          </a:solidFill>
                        </a:rPr>
                        <a:t>Internally orientated businesses</a:t>
                      </a:r>
                      <a:endParaRPr lang="en-GB" sz="3200" noProof="0" dirty="0">
                        <a:solidFill>
                          <a:schemeClr val="bg1"/>
                        </a:solidFill>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extLst>
                  <a:ext uri="{0D108BD9-81ED-4DB2-BD59-A6C34878D82A}">
                    <a16:rowId xmlns:a16="http://schemas.microsoft.com/office/drawing/2014/main" val="10000"/>
                  </a:ext>
                </a:extLst>
              </a:tr>
              <a:tr h="747746">
                <a:tc>
                  <a:txBody>
                    <a:bodyPr/>
                    <a:lstStyle/>
                    <a:p>
                      <a:pPr marL="342900" indent="-342900">
                        <a:buFont typeface="Arial" panose="020B0604020202020204" pitchFamily="34" charset="0"/>
                        <a:buChar char="•"/>
                      </a:pPr>
                      <a:r>
                        <a:rPr lang="en-GB" sz="2400" b="1" noProof="0" dirty="0"/>
                        <a:t>Customer concern throughout </a:t>
                      </a:r>
                    </a:p>
                    <a:p>
                      <a:pPr marL="0" indent="0">
                        <a:buFont typeface="Arial" panose="020B0604020202020204" pitchFamily="34" charset="0"/>
                        <a:buNone/>
                      </a:pPr>
                      <a:r>
                        <a:rPr lang="en-GB" sz="2400" b="1" noProof="0" dirty="0"/>
                        <a:t>     business</a:t>
                      </a:r>
                      <a:endParaRPr lang="en-GB" sz="2400" b="1"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solidFill>
                      <a:schemeClr val="accent1">
                        <a:lumMod val="75000"/>
                      </a:schemeClr>
                    </a:solidFill>
                  </a:tcPr>
                </a:tc>
                <a:tc>
                  <a:txBody>
                    <a:bodyPr/>
                    <a:lstStyle/>
                    <a:p>
                      <a:pPr marL="800100" lvl="1" indent="-342900">
                        <a:buFont typeface="Arial" panose="020B0604020202020204" pitchFamily="34" charset="0"/>
                        <a:buChar char="•"/>
                      </a:pPr>
                      <a:r>
                        <a:rPr lang="en-GB" sz="2400" b="1" noProof="0" dirty="0"/>
                        <a:t>Convenience comes first</a:t>
                      </a:r>
                      <a:endParaRPr lang="en-GB" sz="2400" b="1"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solidFill>
                      <a:schemeClr val="accent1">
                        <a:lumMod val="75000"/>
                      </a:schemeClr>
                    </a:solidFill>
                  </a:tcPr>
                </a:tc>
                <a:extLst>
                  <a:ext uri="{0D108BD9-81ED-4DB2-BD59-A6C34878D82A}">
                    <a16:rowId xmlns:a16="http://schemas.microsoft.com/office/drawing/2014/main" val="10001"/>
                  </a:ext>
                </a:extLst>
              </a:tr>
              <a:tr h="787310">
                <a:tc>
                  <a:txBody>
                    <a:bodyPr/>
                    <a:lstStyle/>
                    <a:p>
                      <a:pPr marL="342900" indent="-342900">
                        <a:buFont typeface="Arial" panose="020B0604020202020204" pitchFamily="34" charset="0"/>
                        <a:buChar char="•"/>
                      </a:pPr>
                      <a:r>
                        <a:rPr lang="en-GB" sz="2400" b="1" noProof="0" dirty="0"/>
                        <a:t>Know customer choice criteria and </a:t>
                      </a:r>
                    </a:p>
                    <a:p>
                      <a:pPr marL="0" indent="0">
                        <a:buFont typeface="Arial" panose="020B0604020202020204" pitchFamily="34" charset="0"/>
                        <a:buNone/>
                      </a:pPr>
                      <a:r>
                        <a:rPr lang="en-GB" sz="2400" b="1" noProof="0" dirty="0"/>
                        <a:t>     match with marketing mix</a:t>
                      </a:r>
                      <a:endParaRPr lang="en-GB" sz="2400" b="1"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tc>
                  <a:txBody>
                    <a:bodyPr/>
                    <a:lstStyle/>
                    <a:p>
                      <a:pPr marL="800100" lvl="1" indent="-342900">
                        <a:buFont typeface="Arial" panose="020B0604020202020204" pitchFamily="34" charset="0"/>
                        <a:buChar char="•"/>
                      </a:pPr>
                      <a:r>
                        <a:rPr lang="en-GB" sz="2400" b="1" noProof="0" dirty="0"/>
                        <a:t>Assume price and product performance key to most sales</a:t>
                      </a:r>
                      <a:endParaRPr lang="en-GB" sz="2400" b="1"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extLst>
                  <a:ext uri="{0D108BD9-81ED-4DB2-BD59-A6C34878D82A}">
                    <a16:rowId xmlns:a16="http://schemas.microsoft.com/office/drawing/2014/main" val="10002"/>
                  </a:ext>
                </a:extLst>
              </a:tr>
              <a:tr h="438760">
                <a:tc>
                  <a:txBody>
                    <a:bodyPr/>
                    <a:lstStyle/>
                    <a:p>
                      <a:pPr marL="342900" indent="-342900">
                        <a:buFont typeface="Arial" panose="020B0604020202020204" pitchFamily="34" charset="0"/>
                        <a:buChar char="•"/>
                      </a:pPr>
                      <a:r>
                        <a:rPr lang="en-GB" sz="2400" b="1" noProof="0" dirty="0"/>
                        <a:t>Segment by customer differences</a:t>
                      </a:r>
                      <a:endParaRPr lang="en-GB" sz="2400" b="1"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solidFill>
                      <a:schemeClr val="accent1">
                        <a:lumMod val="75000"/>
                      </a:schemeClr>
                    </a:solidFill>
                  </a:tcPr>
                </a:tc>
                <a:tc>
                  <a:txBody>
                    <a:bodyPr/>
                    <a:lstStyle/>
                    <a:p>
                      <a:pPr marL="800100" lvl="1" indent="-342900">
                        <a:buFont typeface="Arial" panose="020B0604020202020204" pitchFamily="34" charset="0"/>
                        <a:buChar char="•"/>
                      </a:pPr>
                      <a:r>
                        <a:rPr lang="en-GB" sz="2400" b="1" noProof="0" dirty="0"/>
                        <a:t>Segment by product</a:t>
                      </a:r>
                      <a:endParaRPr lang="en-GB" sz="2400" b="1"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solidFill>
                      <a:schemeClr val="accent1">
                        <a:lumMod val="75000"/>
                      </a:schemeClr>
                    </a:solidFill>
                  </a:tcPr>
                </a:tc>
                <a:extLst>
                  <a:ext uri="{0D108BD9-81ED-4DB2-BD59-A6C34878D82A}">
                    <a16:rowId xmlns:a16="http://schemas.microsoft.com/office/drawing/2014/main" val="10003"/>
                  </a:ext>
                </a:extLst>
              </a:tr>
              <a:tr h="787310">
                <a:tc>
                  <a:txBody>
                    <a:bodyPr/>
                    <a:lstStyle/>
                    <a:p>
                      <a:pPr marL="342900" indent="-342900">
                        <a:buFont typeface="Arial" panose="020B0604020202020204" pitchFamily="34" charset="0"/>
                        <a:buChar char="•"/>
                      </a:pPr>
                      <a:r>
                        <a:rPr lang="en-GB" sz="2400" b="1" noProof="0" dirty="0"/>
                        <a:t>Invest in market research (MR) </a:t>
                      </a:r>
                    </a:p>
                    <a:p>
                      <a:pPr marL="0" indent="0">
                        <a:buFont typeface="Arial" panose="020B0604020202020204" pitchFamily="34" charset="0"/>
                        <a:buNone/>
                      </a:pPr>
                      <a:r>
                        <a:rPr lang="en-GB" sz="2400" b="1" noProof="0" dirty="0"/>
                        <a:t>     and track market changes</a:t>
                      </a:r>
                      <a:endParaRPr lang="en-GB" sz="2400" b="1"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tc>
                  <a:txBody>
                    <a:bodyPr/>
                    <a:lstStyle/>
                    <a:p>
                      <a:pPr marL="800100" lvl="1" indent="-342900">
                        <a:buFont typeface="Arial" panose="020B0604020202020204" pitchFamily="34" charset="0"/>
                        <a:buChar char="•"/>
                      </a:pPr>
                      <a:r>
                        <a:rPr lang="en-GB" sz="2400" b="1" noProof="0" dirty="0"/>
                        <a:t>Rely on anecdotes and received wisdom</a:t>
                      </a:r>
                      <a:endParaRPr lang="en-GB" sz="2400" b="1"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extLst>
                  <a:ext uri="{0D108BD9-81ED-4DB2-BD59-A6C34878D82A}">
                    <a16:rowId xmlns:a16="http://schemas.microsoft.com/office/drawing/2014/main" val="10004"/>
                  </a:ext>
                </a:extLst>
              </a:tr>
              <a:tr h="438760">
                <a:tc>
                  <a:txBody>
                    <a:bodyPr/>
                    <a:lstStyle/>
                    <a:p>
                      <a:pPr marL="342900" indent="-342900">
                        <a:buFont typeface="Arial" panose="020B0604020202020204" pitchFamily="34" charset="0"/>
                        <a:buChar char="•"/>
                      </a:pPr>
                      <a:r>
                        <a:rPr lang="en-GB" sz="2400" b="1" noProof="0" dirty="0"/>
                        <a:t>Welcome change</a:t>
                      </a:r>
                      <a:endParaRPr lang="en-GB" sz="2400" b="1"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solidFill>
                      <a:schemeClr val="accent1">
                        <a:lumMod val="75000"/>
                      </a:schemeClr>
                    </a:solidFill>
                  </a:tcPr>
                </a:tc>
                <a:tc>
                  <a:txBody>
                    <a:bodyPr/>
                    <a:lstStyle/>
                    <a:p>
                      <a:pPr marL="800100" lvl="1" indent="-342900">
                        <a:buFont typeface="Arial" panose="020B0604020202020204" pitchFamily="34" charset="0"/>
                        <a:buChar char="•"/>
                      </a:pPr>
                      <a:r>
                        <a:rPr lang="en-GB" sz="2400" b="1" noProof="0" dirty="0"/>
                        <a:t>Cherish status quo</a:t>
                      </a:r>
                      <a:endParaRPr lang="en-GB" sz="2400" b="1"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solidFill>
                      <a:schemeClr val="accent1">
                        <a:lumMod val="75000"/>
                      </a:schemeClr>
                    </a:solidFill>
                  </a:tcPr>
                </a:tc>
                <a:extLst>
                  <a:ext uri="{0D108BD9-81ED-4DB2-BD59-A6C34878D82A}">
                    <a16:rowId xmlns:a16="http://schemas.microsoft.com/office/drawing/2014/main" val="10005"/>
                  </a:ext>
                </a:extLst>
              </a:tr>
              <a:tr h="438760">
                <a:tc>
                  <a:txBody>
                    <a:bodyPr/>
                    <a:lstStyle/>
                    <a:p>
                      <a:pPr marL="342900" indent="-342900">
                        <a:buFont typeface="Arial" panose="020B0604020202020204" pitchFamily="34" charset="0"/>
                        <a:buChar char="•"/>
                      </a:pPr>
                      <a:r>
                        <a:rPr lang="en-GB" sz="2400" b="1" noProof="0" dirty="0"/>
                        <a:t>Try to understand competition</a:t>
                      </a:r>
                      <a:endParaRPr lang="en-GB" sz="2400" b="1"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tc>
                  <a:txBody>
                    <a:bodyPr/>
                    <a:lstStyle/>
                    <a:p>
                      <a:pPr marL="800100" lvl="1" indent="-342900">
                        <a:buFont typeface="Arial" panose="020B0604020202020204" pitchFamily="34" charset="0"/>
                        <a:buChar char="•"/>
                      </a:pPr>
                      <a:r>
                        <a:rPr lang="en-GB" sz="2400" b="1" noProof="0" dirty="0"/>
                        <a:t>Ignore competition</a:t>
                      </a:r>
                      <a:endParaRPr lang="en-GB" sz="2400" b="1"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extLst>
                  <a:ext uri="{0D108BD9-81ED-4DB2-BD59-A6C34878D82A}">
                    <a16:rowId xmlns:a16="http://schemas.microsoft.com/office/drawing/2014/main" val="10006"/>
                  </a:ext>
                </a:extLst>
              </a:tr>
              <a:tr h="747746">
                <a:tc>
                  <a:txBody>
                    <a:bodyPr/>
                    <a:lstStyle/>
                    <a:p>
                      <a:pPr marL="342900" indent="-342900">
                        <a:buFont typeface="Arial" panose="020B0604020202020204" pitchFamily="34" charset="0"/>
                        <a:buChar char="•"/>
                      </a:pPr>
                      <a:r>
                        <a:rPr lang="en-GB" sz="2400" b="1" noProof="0" dirty="0"/>
                        <a:t>Marketing spend regarded as an investment</a:t>
                      </a:r>
                      <a:endParaRPr lang="en-GB" sz="2400" b="1"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solidFill>
                      <a:schemeClr val="accent1">
                        <a:lumMod val="75000"/>
                      </a:schemeClr>
                    </a:solidFill>
                  </a:tcPr>
                </a:tc>
                <a:tc>
                  <a:txBody>
                    <a:bodyPr/>
                    <a:lstStyle/>
                    <a:p>
                      <a:pPr marL="800100" lvl="1" indent="-342900">
                        <a:buFont typeface="Arial" panose="020B0604020202020204" pitchFamily="34" charset="0"/>
                        <a:buChar char="•"/>
                      </a:pPr>
                      <a:r>
                        <a:rPr lang="en-GB" sz="2400" b="1" noProof="0" dirty="0"/>
                        <a:t>Marketing spend regarded as a luxury</a:t>
                      </a:r>
                      <a:endParaRPr lang="en-GB" sz="2400" b="1"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solidFill>
                      <a:schemeClr val="accent1">
                        <a:lumMod val="75000"/>
                      </a:schemeClr>
                    </a:solidFill>
                  </a:tcPr>
                </a:tc>
                <a:extLst>
                  <a:ext uri="{0D108BD9-81ED-4DB2-BD59-A6C34878D82A}">
                    <a16:rowId xmlns:a16="http://schemas.microsoft.com/office/drawing/2014/main" val="10007"/>
                  </a:ext>
                </a:extLst>
              </a:tr>
              <a:tr h="438760">
                <a:tc>
                  <a:txBody>
                    <a:bodyPr/>
                    <a:lstStyle/>
                    <a:p>
                      <a:pPr marL="342900" indent="-342900">
                        <a:buFont typeface="Arial" panose="020B0604020202020204" pitchFamily="34" charset="0"/>
                        <a:buChar char="•"/>
                      </a:pPr>
                      <a:r>
                        <a:rPr lang="en-GB" sz="2400" b="1" noProof="0" dirty="0"/>
                        <a:t>Innovation rewarded</a:t>
                      </a:r>
                      <a:endParaRPr lang="en-GB" sz="2400" b="1"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tc>
                  <a:txBody>
                    <a:bodyPr/>
                    <a:lstStyle/>
                    <a:p>
                      <a:pPr marL="800100" lvl="1" indent="-342900">
                        <a:buFont typeface="Arial" panose="020B0604020202020204" pitchFamily="34" charset="0"/>
                        <a:buChar char="•"/>
                      </a:pPr>
                      <a:r>
                        <a:rPr lang="en-GB" sz="2400" b="1" noProof="0" dirty="0"/>
                        <a:t>Innovation punished</a:t>
                      </a:r>
                      <a:endParaRPr lang="en-GB" sz="2400" b="1"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extLst>
                  <a:ext uri="{0D108BD9-81ED-4DB2-BD59-A6C34878D82A}">
                    <a16:rowId xmlns:a16="http://schemas.microsoft.com/office/drawing/2014/main" val="10008"/>
                  </a:ext>
                </a:extLst>
              </a:tr>
              <a:tr h="438760">
                <a:tc>
                  <a:txBody>
                    <a:bodyPr/>
                    <a:lstStyle/>
                    <a:p>
                      <a:pPr marL="342900" indent="-342900">
                        <a:buFont typeface="Arial" panose="020B0604020202020204" pitchFamily="34" charset="0"/>
                        <a:buChar char="•"/>
                      </a:pPr>
                      <a:r>
                        <a:rPr lang="en-GB" sz="2400" b="1" noProof="0" dirty="0"/>
                        <a:t>Search for latent markets</a:t>
                      </a:r>
                      <a:endParaRPr lang="en-GB" sz="2400" b="1"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solidFill>
                      <a:schemeClr val="accent1">
                        <a:lumMod val="75000"/>
                      </a:schemeClr>
                    </a:solidFill>
                  </a:tcPr>
                </a:tc>
                <a:tc>
                  <a:txBody>
                    <a:bodyPr/>
                    <a:lstStyle/>
                    <a:p>
                      <a:pPr marL="800100" lvl="1" indent="-342900">
                        <a:buFont typeface="Arial" panose="020B0604020202020204" pitchFamily="34" charset="0"/>
                        <a:buChar char="•"/>
                      </a:pPr>
                      <a:r>
                        <a:rPr lang="en-GB" sz="2400" b="1" noProof="0" dirty="0"/>
                        <a:t>Stick with the same</a:t>
                      </a:r>
                      <a:endParaRPr lang="en-GB" sz="2400" b="1"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solidFill>
                      <a:schemeClr val="accent1">
                        <a:lumMod val="75000"/>
                      </a:schemeClr>
                    </a:solidFill>
                  </a:tcPr>
                </a:tc>
                <a:extLst>
                  <a:ext uri="{0D108BD9-81ED-4DB2-BD59-A6C34878D82A}">
                    <a16:rowId xmlns:a16="http://schemas.microsoft.com/office/drawing/2014/main" val="10009"/>
                  </a:ext>
                </a:extLst>
              </a:tr>
              <a:tr h="438760">
                <a:tc>
                  <a:txBody>
                    <a:bodyPr/>
                    <a:lstStyle/>
                    <a:p>
                      <a:pPr marL="342900" indent="-342900">
                        <a:buFont typeface="Arial" panose="020B0604020202020204" pitchFamily="34" charset="0"/>
                        <a:buChar char="•"/>
                      </a:pPr>
                      <a:r>
                        <a:rPr lang="en-GB" sz="2400" b="1" noProof="0" dirty="0"/>
                        <a:t>Be fast</a:t>
                      </a:r>
                      <a:endParaRPr lang="en-GB" sz="2400" b="1"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tc>
                  <a:txBody>
                    <a:bodyPr/>
                    <a:lstStyle/>
                    <a:p>
                      <a:pPr marL="800100" lvl="1" indent="-342900">
                        <a:buFont typeface="Arial" panose="020B0604020202020204" pitchFamily="34" charset="0"/>
                        <a:buChar char="•"/>
                      </a:pPr>
                      <a:r>
                        <a:rPr lang="en-GB" sz="2400" b="1" noProof="0" dirty="0"/>
                        <a:t>Why rush?</a:t>
                      </a:r>
                      <a:endParaRPr lang="en-GB" sz="2400" b="1"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extLst>
                  <a:ext uri="{0D108BD9-81ED-4DB2-BD59-A6C34878D82A}">
                    <a16:rowId xmlns:a16="http://schemas.microsoft.com/office/drawing/2014/main" val="10010"/>
                  </a:ext>
                </a:extLst>
              </a:tr>
              <a:tr h="438760">
                <a:tc>
                  <a:txBody>
                    <a:bodyPr/>
                    <a:lstStyle/>
                    <a:p>
                      <a:pPr marL="342900" indent="-342900">
                        <a:buFont typeface="Arial" panose="020B0604020202020204" pitchFamily="34" charset="0"/>
                        <a:buChar char="•"/>
                      </a:pPr>
                      <a:r>
                        <a:rPr lang="en-GB" sz="2400" b="1" noProof="0" dirty="0"/>
                        <a:t>Strive for competitive advantage</a:t>
                      </a:r>
                      <a:endParaRPr lang="en-GB" sz="2400" b="1"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solidFill>
                      <a:schemeClr val="accent1">
                        <a:lumMod val="75000"/>
                      </a:schemeClr>
                    </a:solidFill>
                  </a:tcPr>
                </a:tc>
                <a:tc>
                  <a:txBody>
                    <a:bodyPr/>
                    <a:lstStyle/>
                    <a:p>
                      <a:pPr marL="800100" lvl="1" indent="-342900">
                        <a:buFont typeface="Arial" panose="020B0604020202020204" pitchFamily="34" charset="0"/>
                        <a:buChar char="•"/>
                      </a:pPr>
                      <a:r>
                        <a:rPr lang="en-GB" sz="2400" b="1" noProof="0" dirty="0"/>
                        <a:t>Happy to be me-too</a:t>
                      </a:r>
                      <a:endParaRPr lang="en-GB" sz="2400" b="1"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solidFill>
                      <a:schemeClr val="accent1">
                        <a:lumMod val="75000"/>
                      </a:schemeClr>
                    </a:solidFill>
                  </a:tcPr>
                </a:tc>
                <a:extLst>
                  <a:ext uri="{0D108BD9-81ED-4DB2-BD59-A6C34878D82A}">
                    <a16:rowId xmlns:a16="http://schemas.microsoft.com/office/drawing/2014/main" val="10011"/>
                  </a:ext>
                </a:extLst>
              </a:tr>
            </a:tbl>
          </a:graphicData>
        </a:graphic>
      </p:graphicFrame>
      <p:sp>
        <p:nvSpPr>
          <p:cNvPr id="3" name="Slide Number Placeholder 2">
            <a:extLst>
              <a:ext uri="{FF2B5EF4-FFF2-40B4-BE49-F238E27FC236}">
                <a16:creationId xmlns:a16="http://schemas.microsoft.com/office/drawing/2014/main" id="{269A4889-45F5-646D-A733-F4E115A3F125}"/>
              </a:ext>
            </a:extLst>
          </p:cNvPr>
          <p:cNvSpPr>
            <a:spLocks noGrp="1"/>
          </p:cNvSpPr>
          <p:nvPr>
            <p:ph type="sldNum" sz="quarter" idx="12"/>
          </p:nvPr>
        </p:nvSpPr>
        <p:spPr/>
        <p:txBody>
          <a:bodyPr/>
          <a:lstStyle/>
          <a:p>
            <a:fld id="{A9170E51-B795-4297-8905-0FCF38CF2F85}" type="slidenum">
              <a:rPr lang="en-GB" smtClean="0"/>
              <a:t>6</a:t>
            </a:fld>
            <a:endParaRPr lang="en-GB"/>
          </a:p>
        </p:txBody>
      </p:sp>
    </p:spTree>
    <p:extLst>
      <p:ext uri="{BB962C8B-B14F-4D97-AF65-F5344CB8AC3E}">
        <p14:creationId xmlns:p14="http://schemas.microsoft.com/office/powerpoint/2010/main" val="36001737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8287B-192A-84B9-73D3-75FB5BF77B7A}"/>
              </a:ext>
            </a:extLst>
          </p:cNvPr>
          <p:cNvSpPr>
            <a:spLocks noGrp="1"/>
          </p:cNvSpPr>
          <p:nvPr>
            <p:ph type="title"/>
          </p:nvPr>
        </p:nvSpPr>
        <p:spPr>
          <a:xfrm>
            <a:off x="699713" y="248038"/>
            <a:ext cx="10844587" cy="1159200"/>
          </a:xfrm>
        </p:spPr>
        <p:txBody>
          <a:bodyPr vert="horz" lIns="91440" tIns="45720" rIns="91440" bIns="45720" rtlCol="0" anchor="ctr">
            <a:normAutofit/>
          </a:bodyPr>
          <a:lstStyle/>
          <a:p>
            <a:r>
              <a:rPr lang="en-US" sz="3700" b="1" kern="1200" dirty="0">
                <a:solidFill>
                  <a:srgbClr val="FFFFFF"/>
                </a:solidFill>
                <a:latin typeface="+mn-lt"/>
                <a:ea typeface="+mj-ea"/>
                <a:cs typeface="+mj-cs"/>
              </a:rPr>
              <a:t>Understanding the market-place and customer needs</a:t>
            </a:r>
          </a:p>
        </p:txBody>
      </p:sp>
      <p:pic>
        <p:nvPicPr>
          <p:cNvPr id="4" name="Content Placeholder 3">
            <a:extLst>
              <a:ext uri="{FF2B5EF4-FFF2-40B4-BE49-F238E27FC236}">
                <a16:creationId xmlns:a16="http://schemas.microsoft.com/office/drawing/2014/main" id="{206883F3-D96A-5EA4-954E-AFB107EC956A}"/>
              </a:ext>
            </a:extLst>
          </p:cNvPr>
          <p:cNvPicPr>
            <a:picLocks noGrp="1" noChangeAspect="1"/>
          </p:cNvPicPr>
          <p:nvPr>
            <p:ph idx="1"/>
          </p:nvPr>
        </p:nvPicPr>
        <p:blipFill rotWithShape="1">
          <a:blip r:embed="rId2"/>
          <a:srcRect l="6621" r="8682"/>
          <a:stretch/>
        </p:blipFill>
        <p:spPr>
          <a:xfrm>
            <a:off x="130753" y="1655276"/>
            <a:ext cx="8012619" cy="4562644"/>
          </a:xfrm>
          <a:prstGeom prst="rect">
            <a:avLst/>
          </a:prstGeom>
        </p:spPr>
      </p:pic>
      <p:sp>
        <p:nvSpPr>
          <p:cNvPr id="5" name="TextBox 4">
            <a:extLst>
              <a:ext uri="{FF2B5EF4-FFF2-40B4-BE49-F238E27FC236}">
                <a16:creationId xmlns:a16="http://schemas.microsoft.com/office/drawing/2014/main" id="{28D84264-778E-A675-AE60-C89A79543C5B}"/>
              </a:ext>
            </a:extLst>
          </p:cNvPr>
          <p:cNvSpPr txBox="1"/>
          <p:nvPr/>
        </p:nvSpPr>
        <p:spPr>
          <a:xfrm>
            <a:off x="8544561" y="2113281"/>
            <a:ext cx="3409142" cy="3139321"/>
          </a:xfrm>
          <a:prstGeom prst="rect">
            <a:avLst/>
          </a:prstGeom>
          <a:noFill/>
        </p:spPr>
        <p:txBody>
          <a:bodyPr wrap="square" rtlCol="0">
            <a:spAutoFit/>
          </a:bodyPr>
          <a:lstStyle/>
          <a:p>
            <a:r>
              <a:rPr lang="en-US" altLang="en-US" sz="2200" b="1" dirty="0">
                <a:solidFill>
                  <a:schemeClr val="tx2"/>
                </a:solidFill>
                <a:latin typeface="Calibri" panose="020F0502020204030204" pitchFamily="34" charset="0"/>
                <a:ea typeface="MS PGothic" panose="020B0600070205080204" pitchFamily="34" charset="-128"/>
                <a:cs typeface="Calibri" panose="020F0502020204030204" pitchFamily="34" charset="0"/>
              </a:rPr>
              <a:t>Questions?</a:t>
            </a:r>
          </a:p>
          <a:p>
            <a:pPr algn="ctr"/>
            <a:endParaRPr lang="en-US" altLang="en-US" sz="2200" b="1" dirty="0">
              <a:solidFill>
                <a:srgbClr val="002060"/>
              </a:solidFill>
              <a:latin typeface="Calibri" panose="020F0502020204030204" pitchFamily="34" charset="0"/>
              <a:ea typeface="MS PGothic" panose="020B0600070205080204" pitchFamily="34" charset="-128"/>
              <a:cs typeface="Calibri" panose="020F0502020204030204" pitchFamily="34" charset="0"/>
            </a:endParaRPr>
          </a:p>
          <a:p>
            <a:pPr algn="ctr"/>
            <a:r>
              <a:rPr lang="en-US" altLang="en-US" sz="2200" b="1" dirty="0">
                <a:solidFill>
                  <a:srgbClr val="002060"/>
                </a:solidFill>
                <a:latin typeface="Calibri" panose="020F0502020204030204" pitchFamily="34" charset="0"/>
                <a:ea typeface="MS PGothic" panose="020B0600070205080204" pitchFamily="34" charset="-128"/>
                <a:cs typeface="Calibri" panose="020F0502020204030204" pitchFamily="34" charset="0"/>
              </a:rPr>
              <a:t>Why do marketers not always understand customer needs? </a:t>
            </a:r>
          </a:p>
          <a:p>
            <a:pPr algn="ctr"/>
            <a:endParaRPr lang="en-US" altLang="en-US" sz="2200" b="1" dirty="0">
              <a:solidFill>
                <a:srgbClr val="002060"/>
              </a:solidFill>
              <a:latin typeface="Calibri" panose="020F0502020204030204" pitchFamily="34" charset="0"/>
              <a:ea typeface="MS PGothic" panose="020B0600070205080204" pitchFamily="34" charset="-128"/>
              <a:cs typeface="Calibri" panose="020F0502020204030204" pitchFamily="34" charset="0"/>
            </a:endParaRPr>
          </a:p>
          <a:p>
            <a:pPr algn="ctr"/>
            <a:r>
              <a:rPr lang="en-US" altLang="en-US" sz="2200" b="1" dirty="0">
                <a:solidFill>
                  <a:srgbClr val="002060"/>
                </a:solidFill>
                <a:latin typeface="Calibri" panose="020F0502020204030204" pitchFamily="34" charset="0"/>
                <a:ea typeface="MS PGothic" panose="020B0600070205080204" pitchFamily="34" charset="-128"/>
                <a:cs typeface="Calibri" panose="020F0502020204030204" pitchFamily="34" charset="0"/>
              </a:rPr>
              <a:t>How can they better identify customer needs?</a:t>
            </a:r>
          </a:p>
          <a:p>
            <a:endParaRPr lang="en-GB" sz="2200" dirty="0">
              <a:solidFill>
                <a:schemeClr val="bg1"/>
              </a:solidFill>
              <a:latin typeface="Calibri" panose="020F0502020204030204" pitchFamily="34" charset="0"/>
              <a:cs typeface="Calibri" panose="020F0502020204030204" pitchFamily="34" charset="0"/>
            </a:endParaRPr>
          </a:p>
        </p:txBody>
      </p:sp>
      <p:sp>
        <p:nvSpPr>
          <p:cNvPr id="6" name="Slide Number Placeholder 5">
            <a:extLst>
              <a:ext uri="{FF2B5EF4-FFF2-40B4-BE49-F238E27FC236}">
                <a16:creationId xmlns:a16="http://schemas.microsoft.com/office/drawing/2014/main" id="{1BB22304-9A0F-71D1-454B-45B6A5704FDA}"/>
              </a:ext>
            </a:extLst>
          </p:cNvPr>
          <p:cNvSpPr>
            <a:spLocks noGrp="1"/>
          </p:cNvSpPr>
          <p:nvPr>
            <p:ph type="sldNum" sz="quarter" idx="12"/>
          </p:nvPr>
        </p:nvSpPr>
        <p:spPr/>
        <p:txBody>
          <a:bodyPr/>
          <a:lstStyle/>
          <a:p>
            <a:fld id="{A9170E51-B795-4297-8905-0FCF38CF2F85}" type="slidenum">
              <a:rPr lang="en-GB" smtClean="0"/>
              <a:t>7</a:t>
            </a:fld>
            <a:endParaRPr lang="en-GB"/>
          </a:p>
        </p:txBody>
      </p:sp>
    </p:spTree>
    <p:extLst>
      <p:ext uri="{BB962C8B-B14F-4D97-AF65-F5344CB8AC3E}">
        <p14:creationId xmlns:p14="http://schemas.microsoft.com/office/powerpoint/2010/main" val="21130625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8287B-192A-84B9-73D3-75FB5BF77B7A}"/>
              </a:ext>
            </a:extLst>
          </p:cNvPr>
          <p:cNvSpPr>
            <a:spLocks noGrp="1"/>
          </p:cNvSpPr>
          <p:nvPr>
            <p:ph type="title"/>
          </p:nvPr>
        </p:nvSpPr>
        <p:spPr>
          <a:xfrm>
            <a:off x="699713" y="248038"/>
            <a:ext cx="10539787" cy="1159200"/>
          </a:xfrm>
        </p:spPr>
        <p:txBody>
          <a:bodyPr vert="horz" lIns="91440" tIns="45720" rIns="91440" bIns="45720" rtlCol="0" anchor="ctr">
            <a:normAutofit/>
          </a:bodyPr>
          <a:lstStyle/>
          <a:p>
            <a:r>
              <a:rPr lang="en-US" sz="3700" b="1" kern="1200" dirty="0">
                <a:solidFill>
                  <a:srgbClr val="FFFFFF"/>
                </a:solidFill>
                <a:latin typeface="+mn-lt"/>
                <a:ea typeface="+mj-ea"/>
                <a:cs typeface="+mj-cs"/>
              </a:rPr>
              <a:t>The Nature of Customer Value</a:t>
            </a:r>
          </a:p>
        </p:txBody>
      </p:sp>
      <p:sp>
        <p:nvSpPr>
          <p:cNvPr id="6" name="Content Placeholder 5">
            <a:extLst>
              <a:ext uri="{FF2B5EF4-FFF2-40B4-BE49-F238E27FC236}">
                <a16:creationId xmlns:a16="http://schemas.microsoft.com/office/drawing/2014/main" id="{86410700-B2AE-FD0C-025F-B03EEAFF7CD6}"/>
              </a:ext>
            </a:extLst>
          </p:cNvPr>
          <p:cNvSpPr>
            <a:spLocks noGrp="1"/>
          </p:cNvSpPr>
          <p:nvPr>
            <p:ph idx="1"/>
          </p:nvPr>
        </p:nvSpPr>
        <p:spPr>
          <a:xfrm>
            <a:off x="221672" y="1825625"/>
            <a:ext cx="11748656" cy="4290695"/>
          </a:xfrm>
        </p:spPr>
        <p:txBody>
          <a:bodyPr/>
          <a:lstStyle/>
          <a:p>
            <a:endParaRPr lang="en-GB" dirty="0"/>
          </a:p>
        </p:txBody>
      </p:sp>
      <p:grpSp>
        <p:nvGrpSpPr>
          <p:cNvPr id="7" name="Group 13">
            <a:extLst>
              <a:ext uri="{FF2B5EF4-FFF2-40B4-BE49-F238E27FC236}">
                <a16:creationId xmlns:a16="http://schemas.microsoft.com/office/drawing/2014/main" id="{FF8F1AA0-F85B-874F-1EC2-7819EC898E93}"/>
              </a:ext>
            </a:extLst>
          </p:cNvPr>
          <p:cNvGrpSpPr>
            <a:grpSpLocks/>
          </p:cNvGrpSpPr>
          <p:nvPr/>
        </p:nvGrpSpPr>
        <p:grpSpPr bwMode="auto">
          <a:xfrm>
            <a:off x="609600" y="1916346"/>
            <a:ext cx="11360728" cy="3559893"/>
            <a:chOff x="107504" y="2958055"/>
            <a:chExt cx="8856811" cy="2454923"/>
          </a:xfrm>
        </p:grpSpPr>
        <p:sp>
          <p:nvSpPr>
            <p:cNvPr id="8" name="Oval 7">
              <a:extLst>
                <a:ext uri="{FF2B5EF4-FFF2-40B4-BE49-F238E27FC236}">
                  <a16:creationId xmlns:a16="http://schemas.microsoft.com/office/drawing/2014/main" id="{87BE9440-2F00-3C15-DC8F-AFBC6FF9EC02}"/>
                </a:ext>
              </a:extLst>
            </p:cNvPr>
            <p:cNvSpPr/>
            <p:nvPr/>
          </p:nvSpPr>
          <p:spPr>
            <a:xfrm>
              <a:off x="107504" y="3176858"/>
              <a:ext cx="2087597" cy="1903106"/>
            </a:xfrm>
            <a:prstGeom prst="ellipse">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r>
                <a:rPr lang="en-IE" sz="2400" dirty="0">
                  <a:solidFill>
                    <a:schemeClr val="bg1"/>
                  </a:solidFill>
                </a:rPr>
                <a:t>Customer Value</a:t>
              </a:r>
            </a:p>
          </p:txBody>
        </p:sp>
        <p:sp>
          <p:nvSpPr>
            <p:cNvPr id="10" name="Equal 4">
              <a:extLst>
                <a:ext uri="{FF2B5EF4-FFF2-40B4-BE49-F238E27FC236}">
                  <a16:creationId xmlns:a16="http://schemas.microsoft.com/office/drawing/2014/main" id="{F3D96277-432D-5B72-8F62-3175913C40D1}"/>
                </a:ext>
              </a:extLst>
            </p:cNvPr>
            <p:cNvSpPr/>
            <p:nvPr/>
          </p:nvSpPr>
          <p:spPr>
            <a:xfrm>
              <a:off x="2195101" y="3866930"/>
              <a:ext cx="720737" cy="359462"/>
            </a:xfrm>
            <a:prstGeom prst="mathEqual">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en-IE">
                <a:solidFill>
                  <a:schemeClr val="tx1"/>
                </a:solidFill>
              </a:endParaRPr>
            </a:p>
          </p:txBody>
        </p:sp>
        <p:sp>
          <p:nvSpPr>
            <p:cNvPr id="12" name="Rounded Rectangle 5">
              <a:extLst>
                <a:ext uri="{FF2B5EF4-FFF2-40B4-BE49-F238E27FC236}">
                  <a16:creationId xmlns:a16="http://schemas.microsoft.com/office/drawing/2014/main" id="{3806F9EF-F3D7-93F1-4709-4F7EAE2CC005}"/>
                </a:ext>
              </a:extLst>
            </p:cNvPr>
            <p:cNvSpPr/>
            <p:nvPr/>
          </p:nvSpPr>
          <p:spPr>
            <a:xfrm>
              <a:off x="2915838" y="2958055"/>
              <a:ext cx="2520992" cy="2454923"/>
            </a:xfrm>
            <a:prstGeom prst="roundRect">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en-IE" dirty="0"/>
            </a:p>
            <a:p>
              <a:pPr algn="ctr">
                <a:defRPr/>
              </a:pPr>
              <a:endParaRPr lang="en-IE" dirty="0">
                <a:solidFill>
                  <a:schemeClr val="bg1"/>
                </a:solidFill>
              </a:endParaRPr>
            </a:p>
            <a:p>
              <a:pPr algn="ctr">
                <a:defRPr/>
              </a:pPr>
              <a:r>
                <a:rPr lang="en-IE" sz="3000" b="1" dirty="0">
                  <a:solidFill>
                    <a:schemeClr val="bg1"/>
                  </a:solidFill>
                </a:rPr>
                <a:t>Perceived Benefits</a:t>
              </a:r>
              <a:endParaRPr lang="en-US" altLang="en-US" sz="3000" b="1" dirty="0">
                <a:solidFill>
                  <a:schemeClr val="bg1"/>
                </a:solidFill>
              </a:endParaRPr>
            </a:p>
            <a:p>
              <a:pPr marL="285750" indent="-285750">
                <a:buFont typeface="Arial" panose="020B0604020202020204" pitchFamily="34" charset="0"/>
                <a:buChar char="•"/>
                <a:defRPr/>
              </a:pPr>
              <a:r>
                <a:rPr lang="en-US" altLang="en-US" sz="2000" b="0" dirty="0">
                  <a:solidFill>
                    <a:schemeClr val="bg1"/>
                  </a:solidFill>
                </a:rPr>
                <a:t>Product benefits</a:t>
              </a:r>
            </a:p>
            <a:p>
              <a:pPr marL="285750" indent="-285750">
                <a:buFont typeface="Arial" panose="020B0604020202020204" pitchFamily="34" charset="0"/>
                <a:buChar char="•"/>
                <a:defRPr/>
              </a:pPr>
              <a:r>
                <a:rPr lang="en-US" altLang="en-US" sz="2000" b="0" dirty="0">
                  <a:solidFill>
                    <a:schemeClr val="bg1"/>
                  </a:solidFill>
                </a:rPr>
                <a:t>Service benefits</a:t>
              </a:r>
            </a:p>
            <a:p>
              <a:pPr marL="285750" indent="-285750">
                <a:buFont typeface="Arial" panose="020B0604020202020204" pitchFamily="34" charset="0"/>
                <a:buChar char="•"/>
                <a:defRPr/>
              </a:pPr>
              <a:r>
                <a:rPr lang="en-US" altLang="en-US" sz="2000" b="0" dirty="0">
                  <a:solidFill>
                    <a:schemeClr val="bg1"/>
                  </a:solidFill>
                </a:rPr>
                <a:t>Image benefits</a:t>
              </a:r>
            </a:p>
            <a:p>
              <a:pPr algn="ctr">
                <a:defRPr/>
              </a:pPr>
              <a:endParaRPr lang="en-IE" dirty="0"/>
            </a:p>
            <a:p>
              <a:pPr algn="ctr">
                <a:defRPr/>
              </a:pPr>
              <a:endParaRPr lang="en-IE" dirty="0"/>
            </a:p>
            <a:p>
              <a:pPr algn="ctr">
                <a:defRPr/>
              </a:pPr>
              <a:endParaRPr lang="en-IE" dirty="0"/>
            </a:p>
          </p:txBody>
        </p:sp>
        <p:sp>
          <p:nvSpPr>
            <p:cNvPr id="14" name="Minus 8">
              <a:extLst>
                <a:ext uri="{FF2B5EF4-FFF2-40B4-BE49-F238E27FC236}">
                  <a16:creationId xmlns:a16="http://schemas.microsoft.com/office/drawing/2014/main" id="{FA0F580C-35A2-4EFA-2336-54171EECA6FE}"/>
                </a:ext>
              </a:extLst>
            </p:cNvPr>
            <p:cNvSpPr/>
            <p:nvPr/>
          </p:nvSpPr>
          <p:spPr>
            <a:xfrm>
              <a:off x="5462231" y="3973926"/>
              <a:ext cx="792176" cy="252465"/>
            </a:xfrm>
            <a:prstGeom prst="mathMinus">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en-IE"/>
            </a:p>
          </p:txBody>
        </p:sp>
        <p:sp>
          <p:nvSpPr>
            <p:cNvPr id="16" name="Rounded Rectangle 11">
              <a:extLst>
                <a:ext uri="{FF2B5EF4-FFF2-40B4-BE49-F238E27FC236}">
                  <a16:creationId xmlns:a16="http://schemas.microsoft.com/office/drawing/2014/main" id="{8C9BF1B4-309E-31DD-272B-60279DBD3F45}"/>
                </a:ext>
              </a:extLst>
            </p:cNvPr>
            <p:cNvSpPr/>
            <p:nvPr/>
          </p:nvSpPr>
          <p:spPr>
            <a:xfrm>
              <a:off x="6254407" y="2958055"/>
              <a:ext cx="2709908" cy="2454923"/>
            </a:xfrm>
            <a:prstGeom prst="roundRect">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en-IE" dirty="0"/>
            </a:p>
            <a:p>
              <a:pPr algn="ctr">
                <a:defRPr/>
              </a:pPr>
              <a:endParaRPr lang="en-IE" dirty="0"/>
            </a:p>
            <a:p>
              <a:pPr algn="ctr">
                <a:defRPr/>
              </a:pPr>
              <a:endParaRPr lang="en-IE" sz="3000" b="1" dirty="0"/>
            </a:p>
            <a:p>
              <a:pPr algn="ctr">
                <a:defRPr/>
              </a:pPr>
              <a:r>
                <a:rPr lang="en-IE" sz="3000" b="1" dirty="0">
                  <a:solidFill>
                    <a:schemeClr val="bg1"/>
                  </a:solidFill>
                </a:rPr>
                <a:t>Perceived Sacrifice</a:t>
              </a:r>
            </a:p>
            <a:p>
              <a:pPr marL="285750" indent="-285750">
                <a:buFont typeface="Arial" panose="020B0604020202020204" pitchFamily="34" charset="0"/>
                <a:buChar char="•"/>
                <a:defRPr/>
              </a:pPr>
              <a:r>
                <a:rPr lang="en-US" altLang="en-US" sz="2000" b="0" dirty="0">
                  <a:solidFill>
                    <a:schemeClr val="bg1"/>
                  </a:solidFill>
                </a:rPr>
                <a:t>Monetary costs</a:t>
              </a:r>
            </a:p>
            <a:p>
              <a:pPr marL="285750" indent="-285750">
                <a:buFont typeface="Arial" panose="020B0604020202020204" pitchFamily="34" charset="0"/>
                <a:buChar char="•"/>
                <a:defRPr/>
              </a:pPr>
              <a:r>
                <a:rPr lang="en-US" altLang="en-US" sz="2000" b="0" dirty="0">
                  <a:solidFill>
                    <a:schemeClr val="bg1"/>
                  </a:solidFill>
                </a:rPr>
                <a:t>Time costs</a:t>
              </a:r>
            </a:p>
            <a:p>
              <a:pPr marL="285750" indent="-285750">
                <a:buFont typeface="Arial" panose="020B0604020202020204" pitchFamily="34" charset="0"/>
                <a:buChar char="•"/>
                <a:defRPr/>
              </a:pPr>
              <a:r>
                <a:rPr lang="en-US" altLang="en-US" sz="2000" b="0" dirty="0">
                  <a:solidFill>
                    <a:schemeClr val="bg1"/>
                  </a:solidFill>
                </a:rPr>
                <a:t>Energy costs</a:t>
              </a:r>
            </a:p>
            <a:p>
              <a:pPr marL="285750" indent="-285750">
                <a:buFont typeface="Arial" panose="020B0604020202020204" pitchFamily="34" charset="0"/>
                <a:buChar char="•"/>
                <a:defRPr/>
              </a:pPr>
              <a:r>
                <a:rPr lang="en-US" altLang="en-US" sz="2000" b="0" dirty="0">
                  <a:solidFill>
                    <a:schemeClr val="bg1"/>
                  </a:solidFill>
                </a:rPr>
                <a:t>Psychological costs </a:t>
              </a:r>
            </a:p>
            <a:p>
              <a:pPr marL="285750" indent="-285750">
                <a:buFont typeface="Arial" panose="020B0604020202020204" pitchFamily="34" charset="0"/>
                <a:buChar char="•"/>
                <a:defRPr/>
              </a:pPr>
              <a:r>
                <a:rPr lang="en-US" altLang="en-US" sz="2000" b="0" dirty="0">
                  <a:solidFill>
                    <a:schemeClr val="bg1"/>
                  </a:solidFill>
                </a:rPr>
                <a:t>(not making</a:t>
              </a:r>
            </a:p>
            <a:p>
              <a:pPr>
                <a:defRPr/>
              </a:pPr>
              <a:r>
                <a:rPr lang="en-US" sz="2000" b="0" dirty="0">
                  <a:solidFill>
                    <a:schemeClr val="bg1"/>
                  </a:solidFill>
                </a:rPr>
                <a:t>     the right decision,   perception of risk)</a:t>
              </a:r>
            </a:p>
            <a:p>
              <a:pPr>
                <a:defRPr/>
              </a:pPr>
              <a:endParaRPr lang="en-IE" sz="2000" b="0" dirty="0"/>
            </a:p>
            <a:p>
              <a:pPr algn="ctr">
                <a:defRPr/>
              </a:pPr>
              <a:endParaRPr lang="en-IE" dirty="0"/>
            </a:p>
            <a:p>
              <a:pPr algn="ctr">
                <a:defRPr/>
              </a:pPr>
              <a:endParaRPr lang="en-IE" dirty="0"/>
            </a:p>
            <a:p>
              <a:pPr algn="ctr">
                <a:defRPr/>
              </a:pPr>
              <a:endParaRPr lang="en-IE" dirty="0"/>
            </a:p>
          </p:txBody>
        </p:sp>
      </p:grpSp>
      <p:sp>
        <p:nvSpPr>
          <p:cNvPr id="17" name="TextBox 1">
            <a:extLst>
              <a:ext uri="{FF2B5EF4-FFF2-40B4-BE49-F238E27FC236}">
                <a16:creationId xmlns:a16="http://schemas.microsoft.com/office/drawing/2014/main" id="{92B07954-FB91-EA37-D5E7-7682DB5AA817}"/>
              </a:ext>
            </a:extLst>
          </p:cNvPr>
          <p:cNvSpPr txBox="1">
            <a:spLocks noChangeArrowheads="1"/>
          </p:cNvSpPr>
          <p:nvPr/>
        </p:nvSpPr>
        <p:spPr bwMode="auto">
          <a:xfrm>
            <a:off x="221672" y="6010512"/>
            <a:ext cx="11604568"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pPr algn="ctr"/>
            <a:r>
              <a:rPr lang="en-GB" altLang="en-US" b="0" dirty="0">
                <a:solidFill>
                  <a:srgbClr val="002060"/>
                </a:solidFill>
                <a:latin typeface="Calibri" panose="020F0502020204030204" pitchFamily="34" charset="0"/>
              </a:rPr>
              <a:t>Value offered should exceed that of competitors</a:t>
            </a:r>
            <a:endParaRPr lang="en-GB" altLang="en-US" dirty="0">
              <a:solidFill>
                <a:srgbClr val="002060"/>
              </a:solidFill>
            </a:endParaRPr>
          </a:p>
        </p:txBody>
      </p:sp>
      <p:sp>
        <p:nvSpPr>
          <p:cNvPr id="4" name="Slide Number Placeholder 3">
            <a:extLst>
              <a:ext uri="{FF2B5EF4-FFF2-40B4-BE49-F238E27FC236}">
                <a16:creationId xmlns:a16="http://schemas.microsoft.com/office/drawing/2014/main" id="{F7D26DF2-5169-DA4A-DA7F-56182336F413}"/>
              </a:ext>
            </a:extLst>
          </p:cNvPr>
          <p:cNvSpPr>
            <a:spLocks noGrp="1"/>
          </p:cNvSpPr>
          <p:nvPr>
            <p:ph type="sldNum" sz="quarter" idx="12"/>
          </p:nvPr>
        </p:nvSpPr>
        <p:spPr/>
        <p:txBody>
          <a:bodyPr/>
          <a:lstStyle/>
          <a:p>
            <a:fld id="{A9170E51-B795-4297-8905-0FCF38CF2F85}" type="slidenum">
              <a:rPr lang="en-GB" smtClean="0"/>
              <a:t>8</a:t>
            </a:fld>
            <a:endParaRPr lang="en-GB"/>
          </a:p>
        </p:txBody>
      </p:sp>
    </p:spTree>
    <p:extLst>
      <p:ext uri="{BB962C8B-B14F-4D97-AF65-F5344CB8AC3E}">
        <p14:creationId xmlns:p14="http://schemas.microsoft.com/office/powerpoint/2010/main" val="11100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8287B-192A-84B9-73D3-75FB5BF77B7A}"/>
              </a:ext>
            </a:extLst>
          </p:cNvPr>
          <p:cNvSpPr>
            <a:spLocks noGrp="1"/>
          </p:cNvSpPr>
          <p:nvPr>
            <p:ph type="title"/>
          </p:nvPr>
        </p:nvSpPr>
        <p:spPr>
          <a:xfrm>
            <a:off x="457200" y="381000"/>
            <a:ext cx="6381589" cy="927101"/>
          </a:xfrm>
        </p:spPr>
        <p:txBody>
          <a:bodyPr vert="horz" lIns="91440" tIns="45720" rIns="91440" bIns="45720" rtlCol="0">
            <a:normAutofit/>
          </a:bodyPr>
          <a:lstStyle/>
          <a:p>
            <a:r>
              <a:rPr lang="en-US" sz="4000" b="1" dirty="0">
                <a:solidFill>
                  <a:schemeClr val="accent1">
                    <a:lumMod val="50000"/>
                  </a:schemeClr>
                </a:solidFill>
                <a:latin typeface="+mn-lt"/>
              </a:rPr>
              <a:t>Forms</a:t>
            </a:r>
            <a:r>
              <a:rPr lang="en-US" sz="4000" b="1" kern="1200" dirty="0">
                <a:solidFill>
                  <a:schemeClr val="accent1">
                    <a:lumMod val="50000"/>
                  </a:schemeClr>
                </a:solidFill>
                <a:latin typeface="+mn-lt"/>
                <a:ea typeface="+mj-ea"/>
                <a:cs typeface="+mj-cs"/>
              </a:rPr>
              <a:t> of Customer Value</a:t>
            </a:r>
          </a:p>
        </p:txBody>
      </p:sp>
      <p:graphicFrame>
        <p:nvGraphicFramePr>
          <p:cNvPr id="38" name="Content Placeholder 18">
            <a:extLst>
              <a:ext uri="{FF2B5EF4-FFF2-40B4-BE49-F238E27FC236}">
                <a16:creationId xmlns:a16="http://schemas.microsoft.com/office/drawing/2014/main" id="{58252297-83C6-1419-AF40-8237023B9F28}"/>
              </a:ext>
            </a:extLst>
          </p:cNvPr>
          <p:cNvGraphicFramePr>
            <a:graphicFrameLocks noGrp="1"/>
          </p:cNvGraphicFramePr>
          <p:nvPr>
            <p:ph idx="1"/>
            <p:extLst>
              <p:ext uri="{D42A27DB-BD31-4B8C-83A1-F6EECF244321}">
                <p14:modId xmlns:p14="http://schemas.microsoft.com/office/powerpoint/2010/main" val="2060241557"/>
              </p:ext>
            </p:extLst>
          </p:nvPr>
        </p:nvGraphicFramePr>
        <p:xfrm>
          <a:off x="266700" y="1422400"/>
          <a:ext cx="6819900" cy="5054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Placeholder 8" descr="People walking in motion through modern tunnel">
            <a:extLst>
              <a:ext uri="{FF2B5EF4-FFF2-40B4-BE49-F238E27FC236}">
                <a16:creationId xmlns:a16="http://schemas.microsoft.com/office/drawing/2014/main" id="{5DFBB454-D2EF-D06A-D78B-1B8A167EFB37}"/>
              </a:ext>
            </a:extLst>
          </p:cNvPr>
          <p:cNvPicPr>
            <a:picLocks noChangeAspect="1"/>
          </p:cNvPicPr>
          <p:nvPr/>
        </p:nvPicPr>
        <p:blipFill>
          <a:blip r:embed="rId7">
            <a:extLst>
              <a:ext uri="{28A0092B-C50C-407E-A947-70E740481C1C}">
                <a14:useLocalDpi xmlns:a14="http://schemas.microsoft.com/office/drawing/2010/main" val="0"/>
              </a:ext>
            </a:extLst>
          </a:blip>
          <a:srcRect l="28564" r="22842" b="-1"/>
          <a:stretch/>
        </p:blipFill>
        <p:spPr>
          <a:xfrm>
            <a:off x="7199440" y="10"/>
            <a:ext cx="4992560" cy="6857990"/>
          </a:xfrm>
          <a:prstGeom prst="rect">
            <a:avLst/>
          </a:prstGeom>
          <a:effectLst/>
        </p:spPr>
      </p:pic>
      <p:sp>
        <p:nvSpPr>
          <p:cNvPr id="4" name="Footer Placeholder 3">
            <a:extLst>
              <a:ext uri="{FF2B5EF4-FFF2-40B4-BE49-F238E27FC236}">
                <a16:creationId xmlns:a16="http://schemas.microsoft.com/office/drawing/2014/main" id="{15B0E935-09EC-2295-94B7-393765BB0B1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0043B18-41D3-A1CE-31C3-9239797DE83F}"/>
              </a:ext>
            </a:extLst>
          </p:cNvPr>
          <p:cNvSpPr>
            <a:spLocks noGrp="1"/>
          </p:cNvSpPr>
          <p:nvPr>
            <p:ph type="sldNum" sz="quarter" idx="12"/>
          </p:nvPr>
        </p:nvSpPr>
        <p:spPr/>
        <p:txBody>
          <a:bodyPr/>
          <a:lstStyle/>
          <a:p>
            <a:fld id="{A9170E51-B795-4297-8905-0FCF38CF2F85}" type="slidenum">
              <a:rPr lang="en-GB" smtClean="0"/>
              <a:t>9</a:t>
            </a:fld>
            <a:endParaRPr lang="en-GB"/>
          </a:p>
        </p:txBody>
      </p:sp>
    </p:spTree>
    <p:extLst>
      <p:ext uri="{BB962C8B-B14F-4D97-AF65-F5344CB8AC3E}">
        <p14:creationId xmlns:p14="http://schemas.microsoft.com/office/powerpoint/2010/main" val="4134267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A1A6F78-C919-46F0-9B0A-2ED388861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Graphic 23">
            <a:extLst>
              <a:ext uri="{FF2B5EF4-FFF2-40B4-BE49-F238E27FC236}">
                <a16:creationId xmlns:a16="http://schemas.microsoft.com/office/drawing/2014/main" id="{49882614-11C4-4368-9534-6EBAC3488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2684274" y="-4610867"/>
            <a:ext cx="7223503" cy="16095236"/>
          </a:xfrm>
          <a:prstGeom prst="rect">
            <a:avLst/>
          </a:prstGeom>
        </p:spPr>
      </p:pic>
      <p:sp>
        <p:nvSpPr>
          <p:cNvPr id="2" name="Title 1">
            <a:extLst>
              <a:ext uri="{FF2B5EF4-FFF2-40B4-BE49-F238E27FC236}">
                <a16:creationId xmlns:a16="http://schemas.microsoft.com/office/drawing/2014/main" id="{D7A6128B-5F16-6A24-5BBB-39C56EE2EAEB}"/>
              </a:ext>
            </a:extLst>
          </p:cNvPr>
          <p:cNvSpPr>
            <a:spLocks noGrp="1"/>
          </p:cNvSpPr>
          <p:nvPr>
            <p:ph type="title"/>
          </p:nvPr>
        </p:nvSpPr>
        <p:spPr>
          <a:xfrm>
            <a:off x="384048" y="3789400"/>
            <a:ext cx="5807575" cy="2264392"/>
          </a:xfrm>
        </p:spPr>
        <p:txBody>
          <a:bodyPr anchor="ctr">
            <a:normAutofit/>
          </a:bodyPr>
          <a:lstStyle/>
          <a:p>
            <a:r>
              <a:rPr lang="en-GB" sz="5000" b="1">
                <a:latin typeface="Calibri" panose="020F0502020204030204" pitchFamily="34" charset="0"/>
                <a:ea typeface="Calibri" panose="020F0502020204030204" pitchFamily="34" charset="0"/>
                <a:cs typeface="Calibri" panose="020F0502020204030204" pitchFamily="34" charset="0"/>
              </a:rPr>
              <a:t>Customer Relationship Management (CRM)</a:t>
            </a:r>
          </a:p>
        </p:txBody>
      </p:sp>
      <p:pic>
        <p:nvPicPr>
          <p:cNvPr id="6" name="Picture 5" descr="A magnifying glass looking at people&#10;&#10;Description automatically generated">
            <a:extLst>
              <a:ext uri="{FF2B5EF4-FFF2-40B4-BE49-F238E27FC236}">
                <a16:creationId xmlns:a16="http://schemas.microsoft.com/office/drawing/2014/main" id="{E93A6E74-83A8-E496-F688-A8B424C247F5}"/>
              </a:ext>
            </a:extLst>
          </p:cNvPr>
          <p:cNvPicPr>
            <a:picLocks noChangeAspect="1"/>
          </p:cNvPicPr>
          <p:nvPr/>
        </p:nvPicPr>
        <p:blipFill>
          <a:blip r:embed="rId3">
            <a:extLst>
              <a:ext uri="{28A0092B-C50C-407E-A947-70E740481C1C}">
                <a14:useLocalDpi xmlns:a14="http://schemas.microsoft.com/office/drawing/2010/main" val="0"/>
              </a:ext>
            </a:extLst>
          </a:blip>
          <a:srcRect t="13383" b="19202"/>
          <a:stretch/>
        </p:blipFill>
        <p:spPr>
          <a:xfrm>
            <a:off x="20" y="-2"/>
            <a:ext cx="12191980" cy="3657600"/>
          </a:xfrm>
          <a:prstGeom prst="rect">
            <a:avLst/>
          </a:prstGeom>
        </p:spPr>
      </p:pic>
      <p:sp>
        <p:nvSpPr>
          <p:cNvPr id="26" name="Rectangle 25">
            <a:extLst>
              <a:ext uri="{FF2B5EF4-FFF2-40B4-BE49-F238E27FC236}">
                <a16:creationId xmlns:a16="http://schemas.microsoft.com/office/drawing/2014/main" id="{93C59B8F-AEFF-4D3A-BA0E-3C4311198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21D193D-FD47-0137-ED85-D4CA7AB2DA8F}"/>
              </a:ext>
            </a:extLst>
          </p:cNvPr>
          <p:cNvSpPr>
            <a:spLocks noGrp="1"/>
          </p:cNvSpPr>
          <p:nvPr>
            <p:ph idx="1"/>
          </p:nvPr>
        </p:nvSpPr>
        <p:spPr>
          <a:xfrm>
            <a:off x="6107057" y="3789399"/>
            <a:ext cx="5807575" cy="2439394"/>
          </a:xfrm>
        </p:spPr>
        <p:txBody>
          <a:bodyPr anchor="ctr">
            <a:noAutofit/>
          </a:bodyPr>
          <a:lstStyle/>
          <a:p>
            <a:r>
              <a:rPr lang="en-US" altLang="en-US" b="1" dirty="0">
                <a:latin typeface="Calibri" panose="020F0502020204030204" pitchFamily="34" charset="0"/>
                <a:cs typeface="Calibri" panose="020F0502020204030204" pitchFamily="34" charset="0"/>
              </a:rPr>
              <a:t>All kinds of </a:t>
            </a:r>
            <a:r>
              <a:rPr lang="en-US" altLang="en-US" b="1" dirty="0" err="1">
                <a:latin typeface="Calibri" panose="020F0502020204030204" pitchFamily="34" charset="0"/>
                <a:cs typeface="Calibri" panose="020F0502020204030204" pitchFamily="34" charset="0"/>
              </a:rPr>
              <a:t>organisations</a:t>
            </a:r>
            <a:r>
              <a:rPr lang="en-US" altLang="en-US" b="1" dirty="0">
                <a:latin typeface="Calibri" panose="020F0502020204030204" pitchFamily="34" charset="0"/>
                <a:cs typeface="Calibri" panose="020F0502020204030204" pitchFamily="34" charset="0"/>
              </a:rPr>
              <a:t> are now becoming proficient users of customer relationship management systems (CRMs) to get to know their customers better and to interact with them on a regular basis</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28" name="Rectangle 27">
            <a:extLst>
              <a:ext uri="{FF2B5EF4-FFF2-40B4-BE49-F238E27FC236}">
                <a16:creationId xmlns:a16="http://schemas.microsoft.com/office/drawing/2014/main" id="{E042CD37-C859-44CD-853E-5A3427DDB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210263D9-9384-6B10-4DCF-56F61CAD38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4D2DBD-E8EA-816F-798A-7A9E0ABC0765}"/>
              </a:ext>
            </a:extLst>
          </p:cNvPr>
          <p:cNvSpPr>
            <a:spLocks noGrp="1"/>
          </p:cNvSpPr>
          <p:nvPr>
            <p:ph type="sldNum" sz="quarter" idx="12"/>
          </p:nvPr>
        </p:nvSpPr>
        <p:spPr/>
        <p:txBody>
          <a:bodyPr/>
          <a:lstStyle/>
          <a:p>
            <a:fld id="{A9170E51-B795-4297-8905-0FCF38CF2F85}" type="slidenum">
              <a:rPr lang="en-GB" smtClean="0"/>
              <a:t>10</a:t>
            </a:fld>
            <a:endParaRPr lang="en-GB"/>
          </a:p>
        </p:txBody>
      </p:sp>
    </p:spTree>
    <p:extLst>
      <p:ext uri="{BB962C8B-B14F-4D97-AF65-F5344CB8AC3E}">
        <p14:creationId xmlns:p14="http://schemas.microsoft.com/office/powerpoint/2010/main" val="29007268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8287B-192A-84B9-73D3-75FB5BF77B7A}"/>
              </a:ext>
            </a:extLst>
          </p:cNvPr>
          <p:cNvSpPr>
            <a:spLocks noGrp="1"/>
          </p:cNvSpPr>
          <p:nvPr>
            <p:ph type="title"/>
          </p:nvPr>
        </p:nvSpPr>
        <p:spPr>
          <a:xfrm>
            <a:off x="410967" y="248038"/>
            <a:ext cx="4643918" cy="1159200"/>
          </a:xfrm>
        </p:spPr>
        <p:txBody>
          <a:bodyPr vert="horz" lIns="91440" tIns="45720" rIns="91440" bIns="45720" rtlCol="0" anchor="ctr">
            <a:normAutofit fontScale="90000"/>
          </a:bodyPr>
          <a:lstStyle/>
          <a:p>
            <a:r>
              <a:rPr lang="en-US" sz="3700" b="1" kern="1200" dirty="0">
                <a:solidFill>
                  <a:srgbClr val="FFFFFF"/>
                </a:solidFill>
                <a:latin typeface="+mn-lt"/>
                <a:ea typeface="+mj-ea"/>
                <a:cs typeface="+mj-cs"/>
              </a:rPr>
              <a:t>Developing a Customer Centric Focus</a:t>
            </a:r>
          </a:p>
        </p:txBody>
      </p:sp>
      <p:sp>
        <p:nvSpPr>
          <p:cNvPr id="7" name="Content Placeholder 6">
            <a:extLst>
              <a:ext uri="{FF2B5EF4-FFF2-40B4-BE49-F238E27FC236}">
                <a16:creationId xmlns:a16="http://schemas.microsoft.com/office/drawing/2014/main" id="{A81BD5E8-E4AE-7C74-812B-351F6812B243}"/>
              </a:ext>
            </a:extLst>
          </p:cNvPr>
          <p:cNvSpPr txBox="1">
            <a:spLocks noGrp="1"/>
          </p:cNvSpPr>
          <p:nvPr>
            <p:ph idx="1"/>
          </p:nvPr>
        </p:nvSpPr>
        <p:spPr>
          <a:xfrm>
            <a:off x="152400" y="1825624"/>
            <a:ext cx="5051048" cy="4465838"/>
          </a:xfrm>
          <a:prstGeom prst="rect">
            <a:avLst/>
          </a:prstGeom>
          <a:noFill/>
        </p:spPr>
        <p:txBody>
          <a:bodyPr wrap="square">
            <a:spAutoFit/>
          </a:bodyPr>
          <a:lstStyle/>
          <a:p>
            <a:pPr marL="342900" indent="-342900">
              <a:buFont typeface="Arial" panose="020B0604020202020204" pitchFamily="34" charset="0"/>
              <a:buChar char="•"/>
            </a:pPr>
            <a:r>
              <a:rPr lang="en-GB" sz="2400" b="1" i="0" dirty="0">
                <a:solidFill>
                  <a:srgbClr val="000000"/>
                </a:solidFill>
                <a:effectLst/>
                <a:latin typeface="Graphik Web"/>
              </a:rPr>
              <a:t>Customer centricity </a:t>
            </a:r>
            <a:r>
              <a:rPr lang="en-GB" sz="2400" b="0" i="0" dirty="0">
                <a:solidFill>
                  <a:srgbClr val="000000"/>
                </a:solidFill>
                <a:effectLst/>
                <a:latin typeface="Graphik Web"/>
              </a:rPr>
              <a:t>is the ability of people in an organization to understand customers' situations, perceptions, and expectations. </a:t>
            </a:r>
          </a:p>
          <a:p>
            <a:endParaRPr lang="en-GB" sz="2400" dirty="0">
              <a:solidFill>
                <a:srgbClr val="000000"/>
              </a:solidFill>
              <a:latin typeface="Graphik Web"/>
            </a:endParaRPr>
          </a:p>
          <a:p>
            <a:pPr marL="342900" indent="-342900">
              <a:buFont typeface="Arial" panose="020B0604020202020204" pitchFamily="34" charset="0"/>
              <a:buChar char="•"/>
            </a:pPr>
            <a:r>
              <a:rPr lang="en-GB" sz="2400" b="1" i="0" dirty="0">
                <a:solidFill>
                  <a:srgbClr val="000000"/>
                </a:solidFill>
                <a:effectLst/>
                <a:latin typeface="Graphik Web"/>
              </a:rPr>
              <a:t>Customer centricity </a:t>
            </a:r>
            <a:r>
              <a:rPr lang="en-GB" sz="2400" b="0" i="0" dirty="0">
                <a:solidFill>
                  <a:srgbClr val="000000"/>
                </a:solidFill>
                <a:effectLst/>
                <a:latin typeface="Graphik Web"/>
              </a:rPr>
              <a:t>demands that the customer is the focal point of all decisions related to delivering products, services and experiences to create customer satisfaction, loyalty and advocacy.</a:t>
            </a:r>
          </a:p>
          <a:p>
            <a:pPr algn="r"/>
            <a:r>
              <a:rPr lang="en-GB" sz="2400" dirty="0">
                <a:solidFill>
                  <a:srgbClr val="000000"/>
                </a:solidFill>
                <a:latin typeface="Graphik Web"/>
              </a:rPr>
              <a:t>Gartner (2026)</a:t>
            </a:r>
            <a:endParaRPr lang="en-GB" sz="2400" dirty="0"/>
          </a:p>
        </p:txBody>
      </p:sp>
      <p:pic>
        <p:nvPicPr>
          <p:cNvPr id="8" name="Picture 2" descr="How to Create a Customer Centric Strategy For Your Business">
            <a:extLst>
              <a:ext uri="{FF2B5EF4-FFF2-40B4-BE49-F238E27FC236}">
                <a16:creationId xmlns:a16="http://schemas.microsoft.com/office/drawing/2014/main" id="{DFC637EC-64F0-E8ED-7859-79416965A2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7723" t="4791" r="17503" b="2980"/>
          <a:stretch>
            <a:fillRect/>
          </a:stretch>
        </p:blipFill>
        <p:spPr>
          <a:xfrm>
            <a:off x="5355848" y="-17404"/>
            <a:ext cx="6836152" cy="6875404"/>
          </a:xfrm>
          <a:prstGeom prst="rect">
            <a:avLst/>
          </a:prstGeom>
          <a:noFill/>
        </p:spPr>
      </p:pic>
      <p:sp>
        <p:nvSpPr>
          <p:cNvPr id="4" name="Slide Number Placeholder 3">
            <a:extLst>
              <a:ext uri="{FF2B5EF4-FFF2-40B4-BE49-F238E27FC236}">
                <a16:creationId xmlns:a16="http://schemas.microsoft.com/office/drawing/2014/main" id="{D1454253-B737-A640-54F9-5C72EC8303EC}"/>
              </a:ext>
            </a:extLst>
          </p:cNvPr>
          <p:cNvSpPr>
            <a:spLocks noGrp="1"/>
          </p:cNvSpPr>
          <p:nvPr>
            <p:ph type="sldNum" sz="quarter" idx="12"/>
          </p:nvPr>
        </p:nvSpPr>
        <p:spPr/>
        <p:txBody>
          <a:bodyPr/>
          <a:lstStyle/>
          <a:p>
            <a:fld id="{A9170E51-B795-4297-8905-0FCF38CF2F85}" type="slidenum">
              <a:rPr lang="en-GB" smtClean="0"/>
              <a:t>11</a:t>
            </a:fld>
            <a:endParaRPr lang="en-GB"/>
          </a:p>
        </p:txBody>
      </p:sp>
    </p:spTree>
    <p:extLst>
      <p:ext uri="{BB962C8B-B14F-4D97-AF65-F5344CB8AC3E}">
        <p14:creationId xmlns:p14="http://schemas.microsoft.com/office/powerpoint/2010/main" val="16593143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D8B3A5-9595-AF12-3594-D67E88DC2FCB}"/>
              </a:ext>
            </a:extLst>
          </p:cNvPr>
          <p:cNvSpPr>
            <a:spLocks noGrp="1"/>
          </p:cNvSpPr>
          <p:nvPr>
            <p:ph type="title"/>
          </p:nvPr>
        </p:nvSpPr>
        <p:spPr>
          <a:xfrm>
            <a:off x="466722" y="586855"/>
            <a:ext cx="3201366" cy="3387497"/>
          </a:xfrm>
        </p:spPr>
        <p:txBody>
          <a:bodyPr anchor="b">
            <a:normAutofit/>
          </a:bodyPr>
          <a:lstStyle/>
          <a:p>
            <a:pPr algn="ctr"/>
            <a:r>
              <a:rPr lang="en-GB" sz="4000" b="1" u="sng" dirty="0">
                <a:solidFill>
                  <a:srgbClr val="FFFFFF"/>
                </a:solidFill>
                <a:latin typeface="Calibri" panose="020F0502020204030204" pitchFamily="34" charset="0"/>
                <a:ea typeface="Calibri" panose="020F0502020204030204" pitchFamily="34" charset="0"/>
                <a:cs typeface="Calibri" panose="020F0502020204030204" pitchFamily="34" charset="0"/>
              </a:rPr>
              <a:t>ACTIVITY</a:t>
            </a:r>
          </a:p>
        </p:txBody>
      </p:sp>
      <p:sp>
        <p:nvSpPr>
          <p:cNvPr id="3" name="Content Placeholder 2">
            <a:extLst>
              <a:ext uri="{FF2B5EF4-FFF2-40B4-BE49-F238E27FC236}">
                <a16:creationId xmlns:a16="http://schemas.microsoft.com/office/drawing/2014/main" id="{42B51994-B769-92A4-ED89-B5258A034E59}"/>
              </a:ext>
            </a:extLst>
          </p:cNvPr>
          <p:cNvSpPr>
            <a:spLocks noGrp="1"/>
          </p:cNvSpPr>
          <p:nvPr>
            <p:ph idx="1"/>
          </p:nvPr>
        </p:nvSpPr>
        <p:spPr>
          <a:xfrm>
            <a:off x="4367695" y="511388"/>
            <a:ext cx="7357583" cy="5749712"/>
          </a:xfrm>
        </p:spPr>
        <p:txBody>
          <a:bodyPr anchor="ctr">
            <a:normAutofit/>
          </a:bodyPr>
          <a:lstStyle/>
          <a:p>
            <a:pPr marL="457200" indent="-457200">
              <a:buFont typeface="Arial" panose="020B0604020202020204" pitchFamily="34" charset="0"/>
              <a:buChar char="•"/>
            </a:pPr>
            <a:r>
              <a:rPr lang="en-GB" altLang="en-US" sz="32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Discuss a company/organisation that you think truly demonstrates a customer centric focus</a:t>
            </a:r>
          </a:p>
          <a:p>
            <a:pPr marL="457200" indent="-457200">
              <a:buFont typeface="Arial" panose="020B0604020202020204" pitchFamily="34" charset="0"/>
              <a:buChar char="•"/>
            </a:pPr>
            <a:endParaRPr lang="en-GB" altLang="en-US" sz="32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altLang="en-US" sz="32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Give feedback and justification for your choice.  </a:t>
            </a:r>
          </a:p>
          <a:p>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endParaRPr lang="en-GB" sz="2000" dirty="0">
              <a:latin typeface="Calibri" panose="020F0502020204030204" pitchFamily="34" charset="0"/>
              <a:ea typeface="Calibri" panose="020F0502020204030204" pitchFamily="34" charset="0"/>
              <a:cs typeface="Calibri" panose="020F0502020204030204" pitchFamily="34" charset="0"/>
            </a:endParaRPr>
          </a:p>
        </p:txBody>
      </p:sp>
      <p:sp>
        <p:nvSpPr>
          <p:cNvPr id="5" name="Footer Placeholder 4">
            <a:extLst>
              <a:ext uri="{FF2B5EF4-FFF2-40B4-BE49-F238E27FC236}">
                <a16:creationId xmlns:a16="http://schemas.microsoft.com/office/drawing/2014/main" id="{64845800-3B77-72B6-B1E9-2D65A890C9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8B6804-F431-628E-3B0B-B4CF9BDA51A3}"/>
              </a:ext>
            </a:extLst>
          </p:cNvPr>
          <p:cNvSpPr>
            <a:spLocks noGrp="1"/>
          </p:cNvSpPr>
          <p:nvPr>
            <p:ph type="sldNum" sz="quarter" idx="12"/>
          </p:nvPr>
        </p:nvSpPr>
        <p:spPr/>
        <p:txBody>
          <a:bodyPr/>
          <a:lstStyle/>
          <a:p>
            <a:fld id="{A9170E51-B795-4297-8905-0FCF38CF2F85}" type="slidenum">
              <a:rPr lang="en-GB" smtClean="0"/>
              <a:t>12</a:t>
            </a:fld>
            <a:endParaRPr lang="en-GB"/>
          </a:p>
        </p:txBody>
      </p:sp>
    </p:spTree>
    <p:extLst>
      <p:ext uri="{BB962C8B-B14F-4D97-AF65-F5344CB8AC3E}">
        <p14:creationId xmlns:p14="http://schemas.microsoft.com/office/powerpoint/2010/main" val="17121827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8287B-192A-84B9-73D3-75FB5BF77B7A}"/>
              </a:ext>
            </a:extLst>
          </p:cNvPr>
          <p:cNvSpPr>
            <a:spLocks noGrp="1"/>
          </p:cNvSpPr>
          <p:nvPr>
            <p:ph type="title"/>
          </p:nvPr>
        </p:nvSpPr>
        <p:spPr>
          <a:xfrm>
            <a:off x="699713" y="248038"/>
            <a:ext cx="4761287" cy="1159200"/>
          </a:xfrm>
        </p:spPr>
        <p:txBody>
          <a:bodyPr vert="horz" lIns="91440" tIns="45720" rIns="91440" bIns="45720" rtlCol="0" anchor="ctr">
            <a:normAutofit/>
          </a:bodyPr>
          <a:lstStyle/>
          <a:p>
            <a:r>
              <a:rPr lang="en-US" sz="3700" b="1" kern="1200" dirty="0">
                <a:solidFill>
                  <a:srgbClr val="FFFFFF"/>
                </a:solidFill>
                <a:latin typeface="+mj-lt"/>
                <a:ea typeface="+mj-ea"/>
                <a:cs typeface="+mj-cs"/>
              </a:rPr>
              <a:t>Amazon</a:t>
            </a:r>
          </a:p>
        </p:txBody>
      </p:sp>
      <p:sp>
        <p:nvSpPr>
          <p:cNvPr id="7" name="Content Placeholder 6">
            <a:extLst>
              <a:ext uri="{FF2B5EF4-FFF2-40B4-BE49-F238E27FC236}">
                <a16:creationId xmlns:a16="http://schemas.microsoft.com/office/drawing/2014/main" id="{A81BD5E8-E4AE-7C74-812B-351F6812B243}"/>
              </a:ext>
            </a:extLst>
          </p:cNvPr>
          <p:cNvSpPr txBox="1">
            <a:spLocks noGrp="1"/>
          </p:cNvSpPr>
          <p:nvPr>
            <p:ph idx="1"/>
          </p:nvPr>
        </p:nvSpPr>
        <p:spPr>
          <a:xfrm>
            <a:off x="274320" y="1825624"/>
            <a:ext cx="11623040" cy="5054717"/>
          </a:xfrm>
          <a:prstGeom prst="rect">
            <a:avLst/>
          </a:prstGeom>
          <a:noFill/>
        </p:spPr>
        <p:txBody>
          <a:bodyPr wrap="square">
            <a:spAutoFit/>
          </a:bodyPr>
          <a:lstStyle/>
          <a:p>
            <a:r>
              <a:rPr lang="en-GB" sz="2400" b="1" kern="100" dirty="0">
                <a:solidFill>
                  <a:srgbClr val="113B4C"/>
                </a:solidFill>
                <a:effectLst/>
                <a:latin typeface="Calibri" panose="020F0502020204030204" pitchFamily="34" charset="0"/>
                <a:ea typeface="Calibri" panose="020F0502020204030204" pitchFamily="34" charset="0"/>
                <a:cs typeface="Calibri" panose="020F0502020204030204" pitchFamily="34" charset="0"/>
              </a:rPr>
              <a:t>Amazon</a:t>
            </a:r>
            <a:r>
              <a:rPr lang="en-GB" sz="2400" kern="100" dirty="0">
                <a:solidFill>
                  <a:srgbClr val="113B4C"/>
                </a:solidFill>
                <a:effectLst/>
                <a:latin typeface="Calibri" panose="020F0502020204030204" pitchFamily="34" charset="0"/>
                <a:ea typeface="Calibri" panose="020F0502020204030204" pitchFamily="34" charset="0"/>
                <a:cs typeface="Calibri" panose="020F0502020204030204" pitchFamily="34" charset="0"/>
              </a:rPr>
              <a:t> is certainly one of the most famous examples of a customer-centric business</a:t>
            </a:r>
          </a:p>
          <a:p>
            <a:r>
              <a:rPr lang="en-GB" sz="2400" kern="100" dirty="0">
                <a:solidFill>
                  <a:srgbClr val="113B4C"/>
                </a:solidFill>
                <a:effectLst/>
                <a:latin typeface="Calibri" panose="020F0502020204030204" pitchFamily="34" charset="0"/>
                <a:ea typeface="Calibri" panose="020F0502020204030204" pitchFamily="34" charset="0"/>
                <a:cs typeface="Calibri" panose="020F0502020204030204" pitchFamily="34" charset="0"/>
              </a:rPr>
              <a:t>Amazon's website states: "Amazon strives to be the most customer-centric company on Earth, the best employer on Earth, and the safest workplace on Earth.“</a:t>
            </a:r>
          </a:p>
          <a:p>
            <a:r>
              <a:rPr lang="en-GB" sz="2400" kern="100" dirty="0">
                <a:solidFill>
                  <a:srgbClr val="113B4C"/>
                </a:solidFill>
                <a:latin typeface="Calibri" panose="020F0502020204030204" pitchFamily="34" charset="0"/>
                <a:ea typeface="Calibri" panose="020F0502020204030204" pitchFamily="34" charset="0"/>
                <a:cs typeface="Calibri" panose="020F0502020204030204" pitchFamily="34" charset="0"/>
              </a:rPr>
              <a:t>A</a:t>
            </a:r>
            <a:r>
              <a:rPr lang="en-GB" sz="2400" kern="100" dirty="0">
                <a:solidFill>
                  <a:srgbClr val="113B4C"/>
                </a:solidFill>
                <a:effectLst/>
                <a:latin typeface="Calibri" panose="020F0502020204030204" pitchFamily="34" charset="0"/>
                <a:ea typeface="Calibri" panose="020F0502020204030204" pitchFamily="34" charset="0"/>
                <a:cs typeface="Calibri" panose="020F0502020204030204" pitchFamily="34" charset="0"/>
              </a:rPr>
              <a:t>mazon is constantly innovating with </a:t>
            </a:r>
            <a:r>
              <a:rPr lang="en-GB" sz="2400" b="1" kern="100" dirty="0">
                <a:solidFill>
                  <a:srgbClr val="113B4C"/>
                </a:solidFill>
                <a:effectLst/>
                <a:latin typeface="Calibri" panose="020F0502020204030204" pitchFamily="34" charset="0"/>
                <a:ea typeface="Calibri" panose="020F0502020204030204" pitchFamily="34" charset="0"/>
                <a:cs typeface="Calibri" panose="020F0502020204030204" pitchFamily="34" charset="0"/>
              </a:rPr>
              <a:t>new ways to provide a better service and a better experience or its customers</a:t>
            </a:r>
            <a:r>
              <a:rPr lang="en-GB" sz="2400" kern="100" dirty="0">
                <a:solidFill>
                  <a:srgbClr val="113B4C"/>
                </a:solidFill>
                <a:effectLst/>
                <a:latin typeface="Calibri" panose="020F0502020204030204" pitchFamily="34" charset="0"/>
                <a:ea typeface="Calibri" panose="020F0502020204030204" pitchFamily="34" charset="0"/>
                <a:cs typeface="Calibri" panose="020F0502020204030204" pitchFamily="34" charset="0"/>
              </a:rPr>
              <a:t> through an extremely customer-friendly returns service and one-day shipping service, among many other things. </a:t>
            </a:r>
          </a:p>
          <a:p>
            <a:r>
              <a:rPr lang="en-GB" sz="2400" kern="100" dirty="0">
                <a:solidFill>
                  <a:srgbClr val="113B4C"/>
                </a:solidFill>
                <a:latin typeface="Calibri" panose="020F0502020204030204" pitchFamily="34" charset="0"/>
                <a:ea typeface="Calibri" panose="020F0502020204030204" pitchFamily="34" charset="0"/>
                <a:cs typeface="Calibri" panose="020F0502020204030204" pitchFamily="34" charset="0"/>
              </a:rPr>
              <a:t>P</a:t>
            </a:r>
            <a:r>
              <a:rPr lang="en-GB" sz="2400" kern="100" dirty="0">
                <a:solidFill>
                  <a:srgbClr val="113B4C"/>
                </a:solidFill>
                <a:effectLst/>
                <a:latin typeface="Calibri" panose="020F0502020204030204" pitchFamily="34" charset="0"/>
                <a:ea typeface="Calibri" panose="020F0502020204030204" pitchFamily="34" charset="0"/>
                <a:cs typeface="Calibri" panose="020F0502020204030204" pitchFamily="34" charset="0"/>
              </a:rPr>
              <a:t>ersonalisation is also one of its key strategies. Amazon use personalised recommendations to drive sales. </a:t>
            </a:r>
            <a:endParaRPr lang="en-GB" sz="2400" kern="100" dirty="0">
              <a:solidFill>
                <a:srgbClr val="F65B5B"/>
              </a:solidFill>
              <a:effectLst/>
              <a:latin typeface="Calibri" panose="020F0502020204030204" pitchFamily="34" charset="0"/>
              <a:ea typeface="Calibri" panose="020F0502020204030204" pitchFamily="34" charset="0"/>
              <a:cs typeface="Calibri" panose="020F0502020204030204" pitchFamily="34" charset="0"/>
            </a:endParaRPr>
          </a:p>
          <a:p>
            <a:r>
              <a:rPr lang="en-GB" sz="2400" kern="100" dirty="0">
                <a:solidFill>
                  <a:srgbClr val="113B4C"/>
                </a:solidFill>
                <a:latin typeface="Calibri" panose="020F0502020204030204" pitchFamily="34" charset="0"/>
                <a:ea typeface="Calibri" panose="020F0502020204030204" pitchFamily="34" charset="0"/>
                <a:cs typeface="Calibri" panose="020F0502020204030204" pitchFamily="34" charset="0"/>
              </a:rPr>
              <a:t>T</a:t>
            </a:r>
            <a:r>
              <a:rPr lang="en-GB" sz="2400" kern="100" dirty="0">
                <a:solidFill>
                  <a:srgbClr val="113B4C"/>
                </a:solidFill>
                <a:effectLst/>
                <a:latin typeface="Calibri" panose="020F0502020204030204" pitchFamily="34" charset="0"/>
                <a:ea typeface="Calibri" panose="020F0502020204030204" pitchFamily="34" charset="0"/>
                <a:cs typeface="Calibri" panose="020F0502020204030204" pitchFamily="34" charset="0"/>
              </a:rPr>
              <a:t>he e-commerce giant also knows that </a:t>
            </a:r>
            <a:r>
              <a:rPr lang="en-GB" sz="2400" b="1" kern="100" dirty="0">
                <a:effectLst/>
                <a:latin typeface="Calibri" panose="020F0502020204030204" pitchFamily="34" charset="0"/>
                <a:ea typeface="Calibri" panose="020F0502020204030204" pitchFamily="34" charset="0"/>
                <a:cs typeface="Calibri" panose="020F0502020204030204" pitchFamily="34" charset="0"/>
              </a:rPr>
              <a:t>reviews are one of the factors that most influence customers when making a purchase</a:t>
            </a:r>
            <a:r>
              <a:rPr lang="en-GB" sz="2400" kern="100" dirty="0">
                <a:effectLst/>
                <a:latin typeface="Calibri" panose="020F0502020204030204" pitchFamily="34" charset="0"/>
                <a:ea typeface="Calibri" panose="020F0502020204030204" pitchFamily="34" charset="0"/>
                <a:cs typeface="Calibri" panose="020F0502020204030204" pitchFamily="34" charset="0"/>
              </a:rPr>
              <a:t>. That's why Amazon highlights reviews on all its products and sends an automatic email to all customers asking them to write a review once they have received the product.</a:t>
            </a:r>
          </a:p>
          <a:p>
            <a:pPr algn="r"/>
            <a:endParaRPr lang="en-GB" sz="2400" dirty="0"/>
          </a:p>
        </p:txBody>
      </p:sp>
      <p:pic>
        <p:nvPicPr>
          <p:cNvPr id="3" name="Picture 2" descr="Amazon.co.uk: Amazon For All Occasions - Amazon.co.uk eGift Voucher: Gift  Cards">
            <a:extLst>
              <a:ext uri="{FF2B5EF4-FFF2-40B4-BE49-F238E27FC236}">
                <a16:creationId xmlns:a16="http://schemas.microsoft.com/office/drawing/2014/main" id="{DAE08D78-636E-73CF-54A3-97BE4593FAB8}"/>
              </a:ext>
            </a:extLst>
          </p:cNvPr>
          <p:cNvPicPr>
            <a:picLocks noChangeAspect="1" noChangeArrowheads="1"/>
          </p:cNvPicPr>
          <p:nvPr/>
        </p:nvPicPr>
        <p:blipFill>
          <a:blip r:embed="rId3">
            <a:clrChange>
              <a:clrFrom>
                <a:srgbClr val="F9FAFB"/>
              </a:clrFrom>
              <a:clrTo>
                <a:srgbClr val="F9FAFB">
                  <a:alpha val="0"/>
                </a:srgbClr>
              </a:clrTo>
            </a:clrChange>
            <a:extLst>
              <a:ext uri="{28A0092B-C50C-407E-A947-70E740481C1C}">
                <a14:useLocalDpi xmlns:a14="http://schemas.microsoft.com/office/drawing/2010/main" val="0"/>
              </a:ext>
            </a:extLst>
          </a:blip>
          <a:srcRect/>
          <a:stretch>
            <a:fillRect/>
          </a:stretch>
        </p:blipFill>
        <p:spPr bwMode="auto">
          <a:xfrm>
            <a:off x="6891077" y="124372"/>
            <a:ext cx="4601210" cy="1325563"/>
          </a:xfrm>
          <a:prstGeom prst="rect">
            <a:avLst/>
          </a:prstGeom>
          <a:solidFill>
            <a:schemeClr val="bg1"/>
          </a:solidFill>
        </p:spPr>
      </p:pic>
      <p:sp>
        <p:nvSpPr>
          <p:cNvPr id="5" name="Slide Number Placeholder 4">
            <a:extLst>
              <a:ext uri="{FF2B5EF4-FFF2-40B4-BE49-F238E27FC236}">
                <a16:creationId xmlns:a16="http://schemas.microsoft.com/office/drawing/2014/main" id="{C4EBE904-E83B-D57B-B896-181895D7030E}"/>
              </a:ext>
            </a:extLst>
          </p:cNvPr>
          <p:cNvSpPr>
            <a:spLocks noGrp="1"/>
          </p:cNvSpPr>
          <p:nvPr>
            <p:ph type="sldNum" sz="quarter" idx="12"/>
          </p:nvPr>
        </p:nvSpPr>
        <p:spPr/>
        <p:txBody>
          <a:bodyPr/>
          <a:lstStyle/>
          <a:p>
            <a:fld id="{A9170E51-B795-4297-8905-0FCF38CF2F85}" type="slidenum">
              <a:rPr lang="en-GB" smtClean="0"/>
              <a:t>13</a:t>
            </a:fld>
            <a:endParaRPr lang="en-GB"/>
          </a:p>
        </p:txBody>
      </p:sp>
    </p:spTree>
    <p:extLst>
      <p:ext uri="{BB962C8B-B14F-4D97-AF65-F5344CB8AC3E}">
        <p14:creationId xmlns:p14="http://schemas.microsoft.com/office/powerpoint/2010/main" val="28271900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0BA63-AE62-62C3-CEC0-AB4577D2E8C6}"/>
              </a:ext>
            </a:extLst>
          </p:cNvPr>
          <p:cNvSpPr>
            <a:spLocks noGrp="1"/>
          </p:cNvSpPr>
          <p:nvPr>
            <p:ph type="title"/>
          </p:nvPr>
        </p:nvSpPr>
        <p:spPr/>
        <p:txBody>
          <a:bodyPr/>
          <a:lstStyle/>
          <a:p>
            <a:endParaRPr lang="en-GB"/>
          </a:p>
        </p:txBody>
      </p:sp>
      <p:pic>
        <p:nvPicPr>
          <p:cNvPr id="6" name="Online Media 5" title="Amazon CEO Jeff Bezos on Customer Obsession">
            <a:hlinkClick r:id="" action="ppaction://media"/>
            <a:extLst>
              <a:ext uri="{FF2B5EF4-FFF2-40B4-BE49-F238E27FC236}">
                <a16:creationId xmlns:a16="http://schemas.microsoft.com/office/drawing/2014/main" id="{552F5464-44C3-2D99-4D60-63D7E169A252}"/>
              </a:ext>
            </a:extLst>
          </p:cNvPr>
          <p:cNvPicPr>
            <a:picLocks noGrp="1" noRot="1" noChangeAspect="1"/>
          </p:cNvPicPr>
          <p:nvPr>
            <p:ph idx="1"/>
            <a:videoFile r:link="rId1"/>
          </p:nvPr>
        </p:nvPicPr>
        <p:blipFill>
          <a:blip r:embed="rId3"/>
          <a:stretch>
            <a:fillRect/>
          </a:stretch>
        </p:blipFill>
        <p:spPr>
          <a:xfrm>
            <a:off x="-125394" y="0"/>
            <a:ext cx="12317394" cy="6865858"/>
          </a:xfrm>
          <a:prstGeom prst="rect">
            <a:avLst/>
          </a:prstGeom>
        </p:spPr>
      </p:pic>
      <p:sp>
        <p:nvSpPr>
          <p:cNvPr id="5" name="Slide Number Placeholder 4">
            <a:extLst>
              <a:ext uri="{FF2B5EF4-FFF2-40B4-BE49-F238E27FC236}">
                <a16:creationId xmlns:a16="http://schemas.microsoft.com/office/drawing/2014/main" id="{506184B8-741E-4157-30AF-9B2B813EE597}"/>
              </a:ext>
            </a:extLst>
          </p:cNvPr>
          <p:cNvSpPr>
            <a:spLocks noGrp="1"/>
          </p:cNvSpPr>
          <p:nvPr>
            <p:ph type="sldNum" sz="quarter" idx="12"/>
          </p:nvPr>
        </p:nvSpPr>
        <p:spPr/>
        <p:txBody>
          <a:bodyPr/>
          <a:lstStyle/>
          <a:p>
            <a:fld id="{A9170E51-B795-4297-8905-0FCF38CF2F85}" type="slidenum">
              <a:rPr lang="en-GB" smtClean="0"/>
              <a:t>14</a:t>
            </a:fld>
            <a:endParaRPr lang="en-GB"/>
          </a:p>
        </p:txBody>
      </p:sp>
    </p:spTree>
    <p:extLst>
      <p:ext uri="{BB962C8B-B14F-4D97-AF65-F5344CB8AC3E}">
        <p14:creationId xmlns:p14="http://schemas.microsoft.com/office/powerpoint/2010/main" val="3781514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21503-EE4A-F7BA-92E4-ADFCF0AFFDF2}"/>
              </a:ext>
            </a:extLst>
          </p:cNvPr>
          <p:cNvSpPr>
            <a:spLocks noGrp="1"/>
          </p:cNvSpPr>
          <p:nvPr>
            <p:ph type="title"/>
          </p:nvPr>
        </p:nvSpPr>
        <p:spPr/>
        <p:txBody>
          <a:bodyPr/>
          <a:lstStyle/>
          <a:p>
            <a:endParaRPr lang="en-GB"/>
          </a:p>
        </p:txBody>
      </p:sp>
      <p:pic>
        <p:nvPicPr>
          <p:cNvPr id="4" name="Online Media 3" title="The Explainer: Blue Ocean Strategy">
            <a:hlinkClick r:id="" action="ppaction://media"/>
            <a:extLst>
              <a:ext uri="{FF2B5EF4-FFF2-40B4-BE49-F238E27FC236}">
                <a16:creationId xmlns:a16="http://schemas.microsoft.com/office/drawing/2014/main" id="{AD0FF232-75F9-3571-7C65-AC6866AB520B}"/>
              </a:ext>
            </a:extLst>
          </p:cNvPr>
          <p:cNvPicPr>
            <a:picLocks noGrp="1" noRot="1" noChangeAspect="1"/>
          </p:cNvPicPr>
          <p:nvPr>
            <p:ph idx="1"/>
            <a:videoFile r:link="rId1"/>
          </p:nvPr>
        </p:nvPicPr>
        <p:blipFill>
          <a:blip r:embed="rId4"/>
          <a:stretch>
            <a:fillRect/>
          </a:stretch>
        </p:blipFill>
        <p:spPr>
          <a:xfrm>
            <a:off x="0" y="29131"/>
            <a:ext cx="12192000" cy="6888945"/>
          </a:xfrm>
          <a:prstGeom prst="rect">
            <a:avLst/>
          </a:prstGeom>
        </p:spPr>
      </p:pic>
      <p:sp>
        <p:nvSpPr>
          <p:cNvPr id="3" name="Footer Placeholder 2">
            <a:extLst>
              <a:ext uri="{FF2B5EF4-FFF2-40B4-BE49-F238E27FC236}">
                <a16:creationId xmlns:a16="http://schemas.microsoft.com/office/drawing/2014/main" id="{67D3CAE6-B19D-FFE4-D043-C4CE82F1236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D15CA47-7ECC-6383-A211-609AAB2B32EE}"/>
              </a:ext>
            </a:extLst>
          </p:cNvPr>
          <p:cNvSpPr>
            <a:spLocks noGrp="1"/>
          </p:cNvSpPr>
          <p:nvPr>
            <p:ph type="sldNum" sz="quarter" idx="12"/>
          </p:nvPr>
        </p:nvSpPr>
        <p:spPr/>
        <p:txBody>
          <a:bodyPr/>
          <a:lstStyle/>
          <a:p>
            <a:fld id="{A9170E51-B795-4297-8905-0FCF38CF2F85}" type="slidenum">
              <a:rPr lang="en-GB" smtClean="0"/>
              <a:t>15</a:t>
            </a:fld>
            <a:endParaRPr lang="en-GB"/>
          </a:p>
        </p:txBody>
      </p:sp>
    </p:spTree>
    <p:extLst>
      <p:ext uri="{BB962C8B-B14F-4D97-AF65-F5344CB8AC3E}">
        <p14:creationId xmlns:p14="http://schemas.microsoft.com/office/powerpoint/2010/main" val="504527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8287B-192A-84B9-73D3-75FB5BF77B7A}"/>
              </a:ext>
            </a:extLst>
          </p:cNvPr>
          <p:cNvSpPr>
            <a:spLocks noGrp="1"/>
          </p:cNvSpPr>
          <p:nvPr>
            <p:ph type="title"/>
          </p:nvPr>
        </p:nvSpPr>
        <p:spPr>
          <a:xfrm>
            <a:off x="699713" y="248038"/>
            <a:ext cx="10141007" cy="1159200"/>
          </a:xfrm>
        </p:spPr>
        <p:txBody>
          <a:bodyPr vert="horz" lIns="91440" tIns="45720" rIns="91440" bIns="45720" rtlCol="0" anchor="ctr">
            <a:normAutofit/>
          </a:bodyPr>
          <a:lstStyle/>
          <a:p>
            <a:r>
              <a:rPr lang="en-US" sz="3700" b="1" kern="1200" dirty="0">
                <a:solidFill>
                  <a:srgbClr val="FFFFFF"/>
                </a:solidFill>
                <a:latin typeface="+mn-lt"/>
                <a:ea typeface="+mj-ea"/>
                <a:cs typeface="+mj-cs"/>
              </a:rPr>
              <a:t>A </a:t>
            </a:r>
            <a:r>
              <a:rPr lang="en-US" sz="3700" b="1" dirty="0">
                <a:solidFill>
                  <a:srgbClr val="FFFFFF"/>
                </a:solidFill>
                <a:latin typeface="+mn-lt"/>
              </a:rPr>
              <a:t>S</a:t>
            </a:r>
            <a:r>
              <a:rPr lang="en-US" sz="3700" b="1" kern="1200" dirty="0">
                <a:solidFill>
                  <a:srgbClr val="FFFFFF"/>
                </a:solidFill>
                <a:latin typeface="+mn-lt"/>
                <a:ea typeface="+mj-ea"/>
                <a:cs typeface="+mj-cs"/>
              </a:rPr>
              <a:t>imple Model of the Marketing Process</a:t>
            </a:r>
          </a:p>
        </p:txBody>
      </p:sp>
      <p:sp>
        <p:nvSpPr>
          <p:cNvPr id="7" name="Content Placeholder 6">
            <a:extLst>
              <a:ext uri="{FF2B5EF4-FFF2-40B4-BE49-F238E27FC236}">
                <a16:creationId xmlns:a16="http://schemas.microsoft.com/office/drawing/2014/main" id="{A81BD5E8-E4AE-7C74-812B-351F6812B243}"/>
              </a:ext>
            </a:extLst>
          </p:cNvPr>
          <p:cNvSpPr txBox="1">
            <a:spLocks noGrp="1"/>
          </p:cNvSpPr>
          <p:nvPr>
            <p:ph idx="1"/>
          </p:nvPr>
        </p:nvSpPr>
        <p:spPr>
          <a:xfrm>
            <a:off x="274320" y="1825624"/>
            <a:ext cx="11623040" cy="885371"/>
          </a:xfrm>
          <a:prstGeom prst="rect">
            <a:avLst/>
          </a:prstGeom>
          <a:noFill/>
        </p:spPr>
        <p:txBody>
          <a:bodyPr wrap="square">
            <a:spAutoFit/>
          </a:bodyPr>
          <a:lstStyle/>
          <a:p>
            <a:pPr marL="0" indent="0">
              <a:buNone/>
            </a:pPr>
            <a:endParaRPr lang="en-GB" sz="2400" kern="100" dirty="0">
              <a:effectLst/>
              <a:latin typeface="Calibri" panose="020F0502020204030204" pitchFamily="34" charset="0"/>
              <a:ea typeface="Calibri" panose="020F0502020204030204" pitchFamily="34" charset="0"/>
              <a:cs typeface="Calibri" panose="020F0502020204030204" pitchFamily="34" charset="0"/>
            </a:endParaRPr>
          </a:p>
          <a:p>
            <a:pPr algn="r"/>
            <a:endParaRPr lang="en-GB" sz="2400" dirty="0"/>
          </a:p>
        </p:txBody>
      </p:sp>
      <p:pic>
        <p:nvPicPr>
          <p:cNvPr id="4" name="Picture 4" descr="fig01_01wo.jpg">
            <a:extLst>
              <a:ext uri="{FF2B5EF4-FFF2-40B4-BE49-F238E27FC236}">
                <a16:creationId xmlns:a16="http://schemas.microsoft.com/office/drawing/2014/main" id="{0E2368E4-56AD-3449-408B-A184548AF77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1910" y="2003033"/>
            <a:ext cx="11922876" cy="36256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E25DE9FA-B872-DD19-5102-6D0579B30431}"/>
              </a:ext>
            </a:extLst>
          </p:cNvPr>
          <p:cNvSpPr txBox="1">
            <a:spLocks noChangeArrowheads="1"/>
          </p:cNvSpPr>
          <p:nvPr/>
        </p:nvSpPr>
        <p:spPr bwMode="auto">
          <a:xfrm>
            <a:off x="985520" y="6146800"/>
            <a:ext cx="9784079"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r>
              <a:rPr lang="en-GB" altLang="en-US" sz="2800" b="0" dirty="0">
                <a:solidFill>
                  <a:schemeClr val="accent1">
                    <a:lumMod val="50000"/>
                  </a:schemeClr>
                </a:solidFill>
                <a:latin typeface="Calibri" panose="020F0502020204030204" pitchFamily="34" charset="0"/>
              </a:rPr>
              <a:t>Marketing is the delivery of value to customers at a profit</a:t>
            </a:r>
          </a:p>
        </p:txBody>
      </p:sp>
      <p:sp>
        <p:nvSpPr>
          <p:cNvPr id="6" name="Slide Number Placeholder 5">
            <a:extLst>
              <a:ext uri="{FF2B5EF4-FFF2-40B4-BE49-F238E27FC236}">
                <a16:creationId xmlns:a16="http://schemas.microsoft.com/office/drawing/2014/main" id="{D4D83610-8EE8-1B4A-D550-AE643EE09F52}"/>
              </a:ext>
            </a:extLst>
          </p:cNvPr>
          <p:cNvSpPr>
            <a:spLocks noGrp="1"/>
          </p:cNvSpPr>
          <p:nvPr>
            <p:ph type="sldNum" sz="quarter" idx="12"/>
          </p:nvPr>
        </p:nvSpPr>
        <p:spPr/>
        <p:txBody>
          <a:bodyPr/>
          <a:lstStyle/>
          <a:p>
            <a:fld id="{A9170E51-B795-4297-8905-0FCF38CF2F85}" type="slidenum">
              <a:rPr lang="en-GB" smtClean="0"/>
              <a:t>16</a:t>
            </a:fld>
            <a:endParaRPr lang="en-GB"/>
          </a:p>
        </p:txBody>
      </p:sp>
    </p:spTree>
    <p:extLst>
      <p:ext uri="{BB962C8B-B14F-4D97-AF65-F5344CB8AC3E}">
        <p14:creationId xmlns:p14="http://schemas.microsoft.com/office/powerpoint/2010/main" val="15791100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8287B-192A-84B9-73D3-75FB5BF77B7A}"/>
              </a:ext>
            </a:extLst>
          </p:cNvPr>
          <p:cNvSpPr>
            <a:spLocks noGrp="1"/>
          </p:cNvSpPr>
          <p:nvPr>
            <p:ph type="title"/>
          </p:nvPr>
        </p:nvSpPr>
        <p:spPr>
          <a:xfrm>
            <a:off x="699713" y="248038"/>
            <a:ext cx="10080047" cy="1159200"/>
          </a:xfrm>
        </p:spPr>
        <p:txBody>
          <a:bodyPr vert="horz" lIns="91440" tIns="45720" rIns="91440" bIns="45720" rtlCol="0" anchor="ctr">
            <a:normAutofit/>
          </a:bodyPr>
          <a:lstStyle/>
          <a:p>
            <a:r>
              <a:rPr lang="en-US" sz="3700" b="1" kern="1200" dirty="0">
                <a:solidFill>
                  <a:srgbClr val="FFFFFF"/>
                </a:solidFill>
                <a:latin typeface="+mn-lt"/>
                <a:ea typeface="+mj-ea"/>
                <a:cs typeface="+mj-cs"/>
              </a:rPr>
              <a:t>The Marketing Concept</a:t>
            </a:r>
          </a:p>
        </p:txBody>
      </p:sp>
      <p:sp>
        <p:nvSpPr>
          <p:cNvPr id="7" name="Content Placeholder 6">
            <a:extLst>
              <a:ext uri="{FF2B5EF4-FFF2-40B4-BE49-F238E27FC236}">
                <a16:creationId xmlns:a16="http://schemas.microsoft.com/office/drawing/2014/main" id="{A81BD5E8-E4AE-7C74-812B-351F6812B243}"/>
              </a:ext>
            </a:extLst>
          </p:cNvPr>
          <p:cNvSpPr txBox="1">
            <a:spLocks noGrp="1"/>
          </p:cNvSpPr>
          <p:nvPr>
            <p:ph idx="1"/>
          </p:nvPr>
        </p:nvSpPr>
        <p:spPr>
          <a:xfrm>
            <a:off x="274320" y="1825624"/>
            <a:ext cx="7010400" cy="3716915"/>
          </a:xfrm>
          <a:prstGeom prst="rect">
            <a:avLst/>
          </a:prstGeom>
          <a:noFill/>
        </p:spPr>
        <p:txBody>
          <a:bodyPr wrap="square">
            <a:spAutoFit/>
          </a:bodyPr>
          <a:lstStyle/>
          <a:p>
            <a:pPr>
              <a:spcBef>
                <a:spcPct val="20000"/>
              </a:spcBef>
              <a:buFont typeface="Arial" panose="020B0604020202020204" pitchFamily="34" charset="0"/>
              <a:buChar char="•"/>
              <a:defRPr/>
            </a:pPr>
            <a:r>
              <a:rPr lang="cy-GB" altLang="en-US" sz="2400" b="1" dirty="0" err="1">
                <a:solidFill>
                  <a:schemeClr val="tx2"/>
                </a:solidFill>
                <a:latin typeface="Calibri" panose="020F0502020204030204" pitchFamily="34" charset="0"/>
                <a:cs typeface="Calibri" panose="020F0502020204030204" pitchFamily="34" charset="0"/>
              </a:rPr>
              <a:t>Customer</a:t>
            </a:r>
            <a:r>
              <a:rPr lang="cy-GB" altLang="en-US" sz="2400" b="1" dirty="0">
                <a:solidFill>
                  <a:schemeClr val="tx2"/>
                </a:solidFill>
                <a:latin typeface="Calibri" panose="020F0502020204030204" pitchFamily="34" charset="0"/>
                <a:cs typeface="Calibri" panose="020F0502020204030204" pitchFamily="34" charset="0"/>
              </a:rPr>
              <a:t> </a:t>
            </a:r>
            <a:r>
              <a:rPr lang="cy-GB" altLang="en-US" sz="2400" b="1" dirty="0" err="1">
                <a:solidFill>
                  <a:schemeClr val="tx2"/>
                </a:solidFill>
                <a:latin typeface="Calibri" panose="020F0502020204030204" pitchFamily="34" charset="0"/>
                <a:cs typeface="Calibri" panose="020F0502020204030204" pitchFamily="34" charset="0"/>
              </a:rPr>
              <a:t>Centred</a:t>
            </a:r>
            <a:r>
              <a:rPr lang="cy-GB" altLang="en-US" sz="2400" b="1" dirty="0">
                <a:solidFill>
                  <a:schemeClr val="tx2"/>
                </a:solidFill>
                <a:latin typeface="Calibri" panose="020F0502020204030204" pitchFamily="34" charset="0"/>
                <a:cs typeface="Calibri" panose="020F0502020204030204" pitchFamily="34" charset="0"/>
              </a:rPr>
              <a:t> </a:t>
            </a:r>
            <a:r>
              <a:rPr lang="cy-GB" altLang="en-US" sz="2400" b="0" dirty="0">
                <a:latin typeface="Calibri" panose="020F0502020204030204" pitchFamily="34" charset="0"/>
                <a:cs typeface="Calibri" panose="020F0502020204030204" pitchFamily="34" charset="0"/>
              </a:rPr>
              <a:t>– </a:t>
            </a:r>
            <a:r>
              <a:rPr lang="cy-GB" altLang="en-US" sz="2400" b="0" dirty="0" err="1">
                <a:latin typeface="Calibri" panose="020F0502020204030204" pitchFamily="34" charset="0"/>
                <a:cs typeface="Calibri" panose="020F0502020204030204" pitchFamily="34" charset="0"/>
              </a:rPr>
              <a:t>market</a:t>
            </a:r>
            <a:r>
              <a:rPr lang="cy-GB" altLang="en-US" sz="2400" b="0" dirty="0">
                <a:latin typeface="Calibri" panose="020F0502020204030204" pitchFamily="34" charset="0"/>
                <a:cs typeface="Calibri" panose="020F0502020204030204" pitchFamily="34" charset="0"/>
              </a:rPr>
              <a:t> </a:t>
            </a:r>
            <a:r>
              <a:rPr lang="cy-GB" altLang="en-US" sz="2400" b="0" dirty="0" err="1">
                <a:latin typeface="Calibri" panose="020F0502020204030204" pitchFamily="34" charset="0"/>
                <a:cs typeface="Calibri" panose="020F0502020204030204" pitchFamily="34" charset="0"/>
              </a:rPr>
              <a:t>sensing</a:t>
            </a:r>
            <a:r>
              <a:rPr lang="cy-GB" altLang="en-US" sz="2400" b="0" dirty="0">
                <a:latin typeface="Calibri" panose="020F0502020204030204" pitchFamily="34" charset="0"/>
                <a:cs typeface="Calibri" panose="020F0502020204030204" pitchFamily="34" charset="0"/>
              </a:rPr>
              <a:t> </a:t>
            </a:r>
            <a:r>
              <a:rPr lang="cy-GB" altLang="en-US" sz="2400" b="0" dirty="0" err="1">
                <a:latin typeface="Calibri" panose="020F0502020204030204" pitchFamily="34" charset="0"/>
                <a:cs typeface="Calibri" panose="020F0502020204030204" pitchFamily="34" charset="0"/>
              </a:rPr>
              <a:t>and</a:t>
            </a:r>
            <a:r>
              <a:rPr lang="cy-GB" altLang="en-US" sz="2400" b="0" dirty="0">
                <a:latin typeface="Calibri" panose="020F0502020204030204" pitchFamily="34" charset="0"/>
                <a:cs typeface="Calibri" panose="020F0502020204030204" pitchFamily="34" charset="0"/>
              </a:rPr>
              <a:t> </a:t>
            </a:r>
            <a:r>
              <a:rPr lang="cy-GB" altLang="en-US" sz="2400" b="0" dirty="0" err="1">
                <a:latin typeface="Calibri" panose="020F0502020204030204" pitchFamily="34" charset="0"/>
                <a:cs typeface="Calibri" panose="020F0502020204030204" pitchFamily="34" charset="0"/>
              </a:rPr>
              <a:t>responding</a:t>
            </a:r>
            <a:endParaRPr lang="cy-GB" altLang="en-US" sz="2400" b="0" dirty="0">
              <a:latin typeface="Calibri" panose="020F0502020204030204" pitchFamily="34" charset="0"/>
              <a:cs typeface="Calibri" panose="020F0502020204030204" pitchFamily="34" charset="0"/>
            </a:endParaRPr>
          </a:p>
          <a:p>
            <a:pPr>
              <a:spcBef>
                <a:spcPct val="20000"/>
              </a:spcBef>
              <a:buFont typeface="Arial" panose="020B0604020202020204" pitchFamily="34" charset="0"/>
              <a:buChar char="•"/>
              <a:defRPr/>
            </a:pPr>
            <a:endParaRPr lang="da-DK" altLang="en-US" sz="800" b="0" dirty="0">
              <a:latin typeface="Calibri" panose="020F0502020204030204" pitchFamily="34" charset="0"/>
              <a:cs typeface="Calibri" panose="020F0502020204030204" pitchFamily="34" charset="0"/>
            </a:endParaRPr>
          </a:p>
          <a:p>
            <a:pPr>
              <a:spcBef>
                <a:spcPct val="20000"/>
              </a:spcBef>
              <a:buFont typeface="Arial" panose="020B0604020202020204" pitchFamily="34" charset="0"/>
              <a:buChar char="•"/>
              <a:defRPr/>
            </a:pPr>
            <a:r>
              <a:rPr lang="da-DK" altLang="en-US" sz="2400" b="0" dirty="0">
                <a:latin typeface="Calibri" panose="020F0502020204030204" pitchFamily="34" charset="0"/>
                <a:cs typeface="Calibri" panose="020F0502020204030204" pitchFamily="34" charset="0"/>
              </a:rPr>
              <a:t>Takes an </a:t>
            </a:r>
            <a:r>
              <a:rPr lang="da-DK" altLang="en-US" sz="2400" b="1" dirty="0" err="1">
                <a:solidFill>
                  <a:schemeClr val="tx2"/>
                </a:solidFill>
                <a:latin typeface="Calibri" panose="020F0502020204030204" pitchFamily="34" charset="0"/>
                <a:cs typeface="Calibri" panose="020F0502020204030204" pitchFamily="34" charset="0"/>
              </a:rPr>
              <a:t>outside</a:t>
            </a:r>
            <a:r>
              <a:rPr lang="da-DK" altLang="en-US" sz="2400" b="1" dirty="0">
                <a:solidFill>
                  <a:schemeClr val="tx2"/>
                </a:solidFill>
                <a:latin typeface="Calibri" panose="020F0502020204030204" pitchFamily="34" charset="0"/>
                <a:cs typeface="Calibri" panose="020F0502020204030204" pitchFamily="34" charset="0"/>
              </a:rPr>
              <a:t>-in </a:t>
            </a:r>
            <a:r>
              <a:rPr lang="da-DK" altLang="en-US" sz="2400" b="1" dirty="0" err="1">
                <a:solidFill>
                  <a:schemeClr val="tx2"/>
                </a:solidFill>
                <a:latin typeface="Calibri" panose="020F0502020204030204" pitchFamily="34" charset="0"/>
                <a:cs typeface="Calibri" panose="020F0502020204030204" pitchFamily="34" charset="0"/>
              </a:rPr>
              <a:t>perspective</a:t>
            </a:r>
            <a:r>
              <a:rPr lang="da-DK" altLang="en-US" sz="2400" b="1" dirty="0">
                <a:solidFill>
                  <a:schemeClr val="tx2"/>
                </a:solidFill>
                <a:latin typeface="Calibri" panose="020F0502020204030204" pitchFamily="34" charset="0"/>
                <a:cs typeface="Calibri" panose="020F0502020204030204" pitchFamily="34" charset="0"/>
              </a:rPr>
              <a:t> </a:t>
            </a:r>
          </a:p>
          <a:p>
            <a:pPr>
              <a:spcBef>
                <a:spcPct val="20000"/>
              </a:spcBef>
              <a:buFont typeface="Arial" panose="020B0604020202020204" pitchFamily="34" charset="0"/>
              <a:buChar char="•"/>
              <a:defRPr/>
            </a:pPr>
            <a:endParaRPr lang="da-DK" altLang="en-US" sz="800" b="1" dirty="0">
              <a:solidFill>
                <a:schemeClr val="tx2"/>
              </a:solidFill>
              <a:latin typeface="Calibri" panose="020F0502020204030204" pitchFamily="34" charset="0"/>
              <a:cs typeface="Calibri" panose="020F0502020204030204" pitchFamily="34" charset="0"/>
            </a:endParaRPr>
          </a:p>
          <a:p>
            <a:pPr>
              <a:spcBef>
                <a:spcPct val="20000"/>
              </a:spcBef>
              <a:buFont typeface="Arial" panose="020B0604020202020204" pitchFamily="34" charset="0"/>
              <a:buChar char="•"/>
              <a:defRPr/>
            </a:pPr>
            <a:r>
              <a:rPr lang="da-DK" altLang="en-US" sz="2400" b="0" dirty="0">
                <a:latin typeface="Calibri" panose="020F0502020204030204" pitchFamily="34" charset="0"/>
                <a:cs typeface="Calibri" panose="020F0502020204030204" pitchFamily="34" charset="0"/>
              </a:rPr>
              <a:t> </a:t>
            </a:r>
            <a:r>
              <a:rPr lang="da-DK" altLang="en-US" sz="2400" b="1" dirty="0" err="1">
                <a:solidFill>
                  <a:schemeClr val="tx2"/>
                </a:solidFill>
                <a:latin typeface="Calibri" panose="020F0502020204030204" pitchFamily="34" charset="0"/>
                <a:cs typeface="Calibri" panose="020F0502020204030204" pitchFamily="34" charset="0"/>
              </a:rPr>
              <a:t>Well-defined</a:t>
            </a:r>
            <a:r>
              <a:rPr lang="da-DK" altLang="en-US" sz="2400" b="1" dirty="0">
                <a:solidFill>
                  <a:schemeClr val="tx2"/>
                </a:solidFill>
                <a:latin typeface="Calibri" panose="020F0502020204030204" pitchFamily="34" charset="0"/>
                <a:cs typeface="Calibri" panose="020F0502020204030204" pitchFamily="34" charset="0"/>
              </a:rPr>
              <a:t> </a:t>
            </a:r>
            <a:r>
              <a:rPr lang="da-DK" altLang="en-US" sz="2400" b="1" dirty="0" err="1">
                <a:solidFill>
                  <a:schemeClr val="tx2"/>
                </a:solidFill>
                <a:latin typeface="Calibri" panose="020F0502020204030204" pitchFamily="34" charset="0"/>
                <a:cs typeface="Calibri" panose="020F0502020204030204" pitchFamily="34" charset="0"/>
              </a:rPr>
              <a:t>market</a:t>
            </a:r>
            <a:r>
              <a:rPr lang="da-DK" altLang="en-US" sz="2400" b="0" dirty="0">
                <a:latin typeface="Calibri" panose="020F0502020204030204" pitchFamily="34" charset="0"/>
                <a:cs typeface="Calibri" panose="020F0502020204030204" pitchFamily="34" charset="0"/>
              </a:rPr>
              <a:t>, </a:t>
            </a:r>
            <a:r>
              <a:rPr lang="da-DK" altLang="en-US" sz="2400" b="0" dirty="0" err="1">
                <a:latin typeface="Calibri" panose="020F0502020204030204" pitchFamily="34" charset="0"/>
                <a:cs typeface="Calibri" panose="020F0502020204030204" pitchFamily="34" charset="0"/>
              </a:rPr>
              <a:t>customer</a:t>
            </a:r>
            <a:r>
              <a:rPr lang="da-DK" altLang="en-US" sz="2400" b="0" dirty="0">
                <a:latin typeface="Calibri" panose="020F0502020204030204" pitchFamily="34" charset="0"/>
                <a:cs typeface="Calibri" panose="020F0502020204030204" pitchFamily="34" charset="0"/>
              </a:rPr>
              <a:t> </a:t>
            </a:r>
            <a:r>
              <a:rPr lang="da-DK" altLang="en-US" sz="2400" b="0" dirty="0" err="1">
                <a:latin typeface="Calibri" panose="020F0502020204030204" pitchFamily="34" charset="0"/>
                <a:cs typeface="Calibri" panose="020F0502020204030204" pitchFamily="34" charset="0"/>
              </a:rPr>
              <a:t>needs</a:t>
            </a:r>
            <a:r>
              <a:rPr lang="da-DK" altLang="en-US" sz="2400" b="0" dirty="0">
                <a:latin typeface="Calibri" panose="020F0502020204030204" pitchFamily="34" charset="0"/>
                <a:cs typeface="Calibri" panose="020F0502020204030204" pitchFamily="34" charset="0"/>
              </a:rPr>
              <a:t> and integration of marketing </a:t>
            </a:r>
            <a:r>
              <a:rPr lang="da-DK" altLang="en-US" sz="2400" b="0" dirty="0" err="1">
                <a:latin typeface="Calibri" panose="020F0502020204030204" pitchFamily="34" charset="0"/>
                <a:cs typeface="Calibri" panose="020F0502020204030204" pitchFamily="34" charset="0"/>
              </a:rPr>
              <a:t>activities</a:t>
            </a:r>
            <a:endParaRPr lang="da-DK" altLang="en-US" sz="2400" b="0" dirty="0">
              <a:latin typeface="Calibri" panose="020F0502020204030204" pitchFamily="34" charset="0"/>
              <a:cs typeface="Calibri" panose="020F0502020204030204" pitchFamily="34" charset="0"/>
            </a:endParaRPr>
          </a:p>
          <a:p>
            <a:pPr>
              <a:spcBef>
                <a:spcPct val="20000"/>
              </a:spcBef>
              <a:buFont typeface="Arial" panose="020B0604020202020204" pitchFamily="34" charset="0"/>
              <a:buChar char="•"/>
              <a:defRPr/>
            </a:pPr>
            <a:endParaRPr lang="da-DK" altLang="en-US" sz="800" b="0" dirty="0">
              <a:latin typeface="Calibri" panose="020F0502020204030204" pitchFamily="34" charset="0"/>
              <a:cs typeface="Calibri" panose="020F0502020204030204" pitchFamily="34" charset="0"/>
            </a:endParaRPr>
          </a:p>
          <a:p>
            <a:pPr>
              <a:spcBef>
                <a:spcPct val="20000"/>
              </a:spcBef>
              <a:buFont typeface="Arial" panose="020B0604020202020204" pitchFamily="34" charset="0"/>
              <a:buChar char="•"/>
              <a:defRPr/>
            </a:pPr>
            <a:r>
              <a:rPr lang="da-DK" altLang="en-US" sz="2400" b="0" dirty="0">
                <a:latin typeface="Calibri" panose="020F0502020204030204" pitchFamily="34" charset="0"/>
                <a:cs typeface="Calibri" panose="020F0502020204030204" pitchFamily="34" charset="0"/>
              </a:rPr>
              <a:t> </a:t>
            </a:r>
            <a:r>
              <a:rPr lang="en-GB" altLang="en-US" sz="2400" b="1" dirty="0">
                <a:solidFill>
                  <a:schemeClr val="tx2"/>
                </a:solidFill>
                <a:latin typeface="Calibri" panose="020F0502020204030204" pitchFamily="34" charset="0"/>
                <a:cs typeface="Calibri" panose="020F0502020204030204" pitchFamily="34" charset="0"/>
              </a:rPr>
              <a:t>Creating lasting relationships </a:t>
            </a:r>
            <a:r>
              <a:rPr lang="en-GB" altLang="en-US" sz="2400" b="0" dirty="0">
                <a:latin typeface="Calibri" panose="020F0502020204030204" pitchFamily="34" charset="0"/>
                <a:cs typeface="Calibri" panose="020F0502020204030204" pitchFamily="34" charset="0"/>
              </a:rPr>
              <a:t>based on customer value and satisfaction</a:t>
            </a:r>
          </a:p>
          <a:p>
            <a:pPr>
              <a:spcBef>
                <a:spcPct val="20000"/>
              </a:spcBef>
              <a:buFont typeface="Arial" panose="020B0604020202020204" pitchFamily="34" charset="0"/>
              <a:buChar char="•"/>
              <a:defRPr/>
            </a:pPr>
            <a:endParaRPr lang="en-GB" altLang="en-US" sz="800" b="0" dirty="0">
              <a:latin typeface="Calibri" panose="020F0502020204030204" pitchFamily="34" charset="0"/>
              <a:cs typeface="Calibri" panose="020F0502020204030204" pitchFamily="34" charset="0"/>
            </a:endParaRPr>
          </a:p>
          <a:p>
            <a:pPr>
              <a:spcBef>
                <a:spcPct val="20000"/>
              </a:spcBef>
              <a:buFont typeface="Arial" panose="020B0604020202020204" pitchFamily="34" charset="0"/>
              <a:buChar char="•"/>
              <a:defRPr/>
            </a:pPr>
            <a:r>
              <a:rPr lang="cy-GB" altLang="en-US" sz="2400" b="1" dirty="0" err="1">
                <a:solidFill>
                  <a:schemeClr val="tx2"/>
                </a:solidFill>
                <a:latin typeface="Calibri" panose="020F0502020204030204" pitchFamily="34" charset="0"/>
                <a:cs typeface="Calibri" panose="020F0502020204030204" pitchFamily="34" charset="0"/>
              </a:rPr>
              <a:t>Delivering</a:t>
            </a:r>
            <a:r>
              <a:rPr lang="cy-GB" altLang="en-US" sz="2400" b="1" dirty="0">
                <a:solidFill>
                  <a:schemeClr val="tx2"/>
                </a:solidFill>
                <a:latin typeface="Calibri" panose="020F0502020204030204" pitchFamily="34" charset="0"/>
                <a:cs typeface="Calibri" panose="020F0502020204030204" pitchFamily="34" charset="0"/>
              </a:rPr>
              <a:t> </a:t>
            </a:r>
            <a:r>
              <a:rPr lang="cy-GB" altLang="en-US" sz="2400" b="1" dirty="0" err="1">
                <a:solidFill>
                  <a:schemeClr val="tx2"/>
                </a:solidFill>
                <a:latin typeface="Calibri" panose="020F0502020204030204" pitchFamily="34" charset="0"/>
                <a:cs typeface="Calibri" panose="020F0502020204030204" pitchFamily="34" charset="0"/>
              </a:rPr>
              <a:t>better</a:t>
            </a:r>
            <a:r>
              <a:rPr lang="cy-GB" altLang="en-US" sz="2400" b="1" dirty="0">
                <a:solidFill>
                  <a:schemeClr val="tx2"/>
                </a:solidFill>
                <a:latin typeface="Calibri" panose="020F0502020204030204" pitchFamily="34" charset="0"/>
                <a:cs typeface="Calibri" panose="020F0502020204030204" pitchFamily="34" charset="0"/>
              </a:rPr>
              <a:t> ‘</a:t>
            </a:r>
            <a:r>
              <a:rPr lang="cy-GB" altLang="en-US" sz="2400" b="1" dirty="0" err="1">
                <a:solidFill>
                  <a:schemeClr val="tx2"/>
                </a:solidFill>
                <a:latin typeface="Calibri" panose="020F0502020204030204" pitchFamily="34" charset="0"/>
                <a:cs typeface="Calibri" panose="020F0502020204030204" pitchFamily="34" charset="0"/>
              </a:rPr>
              <a:t>value</a:t>
            </a:r>
            <a:r>
              <a:rPr lang="cy-GB" altLang="en-US" sz="2400" dirty="0">
                <a:solidFill>
                  <a:schemeClr val="tx2"/>
                </a:solidFill>
                <a:latin typeface="Calibri" panose="020F0502020204030204" pitchFamily="34" charset="0"/>
                <a:cs typeface="Calibri" panose="020F0502020204030204" pitchFamily="34" charset="0"/>
              </a:rPr>
              <a:t>’ </a:t>
            </a:r>
            <a:r>
              <a:rPr lang="cy-GB" altLang="en-US" sz="2400" b="0" dirty="0">
                <a:latin typeface="Calibri" panose="020F0502020204030204" pitchFamily="34" charset="0"/>
                <a:cs typeface="Calibri" panose="020F0502020204030204" pitchFamily="34" charset="0"/>
              </a:rPr>
              <a:t>than </a:t>
            </a:r>
            <a:r>
              <a:rPr lang="cy-GB" altLang="en-US" sz="2400" b="0" dirty="0" err="1">
                <a:latin typeface="Calibri" panose="020F0502020204030204" pitchFamily="34" charset="0"/>
                <a:cs typeface="Calibri" panose="020F0502020204030204" pitchFamily="34" charset="0"/>
              </a:rPr>
              <a:t>your</a:t>
            </a:r>
            <a:r>
              <a:rPr lang="cy-GB" altLang="en-US" sz="2400" b="0" dirty="0">
                <a:latin typeface="Calibri" panose="020F0502020204030204" pitchFamily="34" charset="0"/>
                <a:cs typeface="Calibri" panose="020F0502020204030204" pitchFamily="34" charset="0"/>
              </a:rPr>
              <a:t> </a:t>
            </a:r>
            <a:r>
              <a:rPr lang="cy-GB" altLang="en-US" sz="2400" b="0" dirty="0" err="1">
                <a:latin typeface="Calibri" panose="020F0502020204030204" pitchFamily="34" charset="0"/>
                <a:cs typeface="Calibri" panose="020F0502020204030204" pitchFamily="34" charset="0"/>
              </a:rPr>
              <a:t>competitors</a:t>
            </a:r>
            <a:endParaRPr lang="en-GB" altLang="en-US" sz="2400" b="0" dirty="0">
              <a:latin typeface="Calibri" panose="020F0502020204030204" pitchFamily="34" charset="0"/>
              <a:cs typeface="Calibri" panose="020F0502020204030204" pitchFamily="34" charset="0"/>
            </a:endParaRPr>
          </a:p>
          <a:p>
            <a:pPr algn="r"/>
            <a:endParaRPr lang="en-GB" sz="2400" dirty="0"/>
          </a:p>
        </p:txBody>
      </p:sp>
      <p:pic>
        <p:nvPicPr>
          <p:cNvPr id="4" name="Picture Placeholder 17" descr="A tablet with a graph on it">
            <a:extLst>
              <a:ext uri="{FF2B5EF4-FFF2-40B4-BE49-F238E27FC236}">
                <a16:creationId xmlns:a16="http://schemas.microsoft.com/office/drawing/2014/main" id="{842696A1-7568-FF95-168F-076F1569D97E}"/>
              </a:ext>
            </a:extLst>
          </p:cNvPr>
          <p:cNvPicPr>
            <a:picLocks noChangeAspect="1"/>
          </p:cNvPicPr>
          <p:nvPr/>
        </p:nvPicPr>
        <p:blipFill>
          <a:blip r:embed="rId2">
            <a:extLst>
              <a:ext uri="{28A0092B-C50C-407E-A947-70E740481C1C}">
                <a14:useLocalDpi xmlns:a14="http://schemas.microsoft.com/office/drawing/2010/main" val="0"/>
              </a:ext>
            </a:extLst>
          </a:blip>
          <a:srcRect l="20538" r="20538"/>
          <a:stretch>
            <a:fillRect/>
          </a:stretch>
        </p:blipFill>
        <p:spPr>
          <a:xfrm>
            <a:off x="7883034" y="1574310"/>
            <a:ext cx="4308964" cy="3924309"/>
          </a:xfrm>
          <a:prstGeom prst="rect">
            <a:avLst/>
          </a:prstGeom>
        </p:spPr>
      </p:pic>
      <p:grpSp>
        <p:nvGrpSpPr>
          <p:cNvPr id="5" name="Group 4">
            <a:extLst>
              <a:ext uri="{FF2B5EF4-FFF2-40B4-BE49-F238E27FC236}">
                <a16:creationId xmlns:a16="http://schemas.microsoft.com/office/drawing/2014/main" id="{B56556D3-C07D-E128-189F-806840358160}"/>
              </a:ext>
            </a:extLst>
          </p:cNvPr>
          <p:cNvGrpSpPr/>
          <p:nvPr/>
        </p:nvGrpSpPr>
        <p:grpSpPr>
          <a:xfrm>
            <a:off x="1137920" y="5665690"/>
            <a:ext cx="8981440" cy="1100869"/>
            <a:chOff x="285750" y="5429250"/>
            <a:chExt cx="8643938" cy="642938"/>
          </a:xfrm>
        </p:grpSpPr>
        <p:sp>
          <p:nvSpPr>
            <p:cNvPr id="6" name="Rectangle 5">
              <a:extLst>
                <a:ext uri="{FF2B5EF4-FFF2-40B4-BE49-F238E27FC236}">
                  <a16:creationId xmlns:a16="http://schemas.microsoft.com/office/drawing/2014/main" id="{E60350E7-F887-4CE2-0198-58DE5B9DC1F4}"/>
                </a:ext>
              </a:extLst>
            </p:cNvPr>
            <p:cNvSpPr/>
            <p:nvPr/>
          </p:nvSpPr>
          <p:spPr bwMode="auto">
            <a:xfrm>
              <a:off x="285750" y="5429250"/>
              <a:ext cx="1571625" cy="642938"/>
            </a:xfrm>
            <a:prstGeom prst="rect">
              <a:avLst/>
            </a:prstGeom>
            <a:solidFill>
              <a:srgbClr val="E7E6E6">
                <a:lumMod val="40000"/>
                <a:lumOff val="60000"/>
              </a:srgbClr>
            </a:solidFill>
            <a:ln w="9525" cap="flat" cmpd="sng" algn="ctr">
              <a:solidFill>
                <a:sysClr val="windowText" lastClr="000000"/>
              </a:solidFill>
              <a:prstDash val="solid"/>
              <a:round/>
              <a:headEnd type="none" w="med" len="med"/>
              <a:tailEnd type="none" w="med" len="med"/>
            </a:ln>
            <a:effectLst/>
          </p:spPr>
          <p:txBody>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1800" b="1" i="0" u="none" strike="noStrike" kern="0" cap="none" spc="0" normalizeH="0" baseline="0" noProof="0" dirty="0">
                  <a:ln>
                    <a:noFill/>
                  </a:ln>
                  <a:solidFill>
                    <a:prstClr val="black"/>
                  </a:solidFill>
                  <a:effectLst/>
                  <a:uLnTx/>
                  <a:uFillTx/>
                  <a:latin typeface="Calibri" pitchFamily="34" charset="0"/>
                  <a:cs typeface="Calibri" pitchFamily="34" charset="0"/>
                </a:rPr>
                <a:t>Customer</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1800" b="1" i="0" u="none" strike="noStrike" kern="0" cap="none" spc="0" normalizeH="0" baseline="0" noProof="0" dirty="0">
                  <a:ln>
                    <a:noFill/>
                  </a:ln>
                  <a:solidFill>
                    <a:prstClr val="black"/>
                  </a:solidFill>
                  <a:effectLst/>
                  <a:uLnTx/>
                  <a:uFillTx/>
                  <a:latin typeface="Calibri" pitchFamily="34" charset="0"/>
                  <a:cs typeface="Calibri" pitchFamily="34" charset="0"/>
                </a:rPr>
                <a:t>needs</a:t>
              </a:r>
            </a:p>
          </p:txBody>
        </p:sp>
        <p:sp>
          <p:nvSpPr>
            <p:cNvPr id="8" name="Rectangle 7">
              <a:extLst>
                <a:ext uri="{FF2B5EF4-FFF2-40B4-BE49-F238E27FC236}">
                  <a16:creationId xmlns:a16="http://schemas.microsoft.com/office/drawing/2014/main" id="{F812E10C-F94F-58A1-AF5F-CD909037CC21}"/>
                </a:ext>
              </a:extLst>
            </p:cNvPr>
            <p:cNvSpPr/>
            <p:nvPr/>
          </p:nvSpPr>
          <p:spPr bwMode="auto">
            <a:xfrm>
              <a:off x="2643188" y="5429250"/>
              <a:ext cx="1785937" cy="571500"/>
            </a:xfrm>
            <a:prstGeom prst="rect">
              <a:avLst/>
            </a:prstGeom>
            <a:solidFill>
              <a:srgbClr val="E7E6E6">
                <a:lumMod val="40000"/>
                <a:lumOff val="60000"/>
              </a:srgbClr>
            </a:solidFill>
            <a:ln w="9525" cap="flat" cmpd="sng" algn="ctr">
              <a:solidFill>
                <a:sysClr val="windowText" lastClr="000000"/>
              </a:solidFill>
              <a:prstDash val="solid"/>
              <a:round/>
              <a:headEnd type="none" w="med" len="med"/>
              <a:tailEnd type="none" w="med" len="med"/>
            </a:ln>
            <a:effectLst/>
          </p:spPr>
          <p:txBody>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1400" b="1" i="0" u="none" strike="noStrike" kern="0" cap="none" spc="0" normalizeH="0" baseline="0" noProof="0" dirty="0">
                  <a:ln>
                    <a:noFill/>
                  </a:ln>
                  <a:solidFill>
                    <a:prstClr val="black"/>
                  </a:solidFill>
                  <a:effectLst/>
                  <a:uLnTx/>
                  <a:uFillTx/>
                  <a:latin typeface="Calibri" pitchFamily="34" charset="0"/>
                  <a:cs typeface="Calibri" pitchFamily="34" charset="0"/>
                </a:rPr>
                <a:t>Potential</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1400" b="1" i="0" u="none" strike="noStrike" kern="0" cap="none" spc="0" normalizeH="0" baseline="0" noProof="0" dirty="0">
                  <a:ln>
                    <a:noFill/>
                  </a:ln>
                  <a:solidFill>
                    <a:prstClr val="black"/>
                  </a:solidFill>
                  <a:effectLst/>
                  <a:uLnTx/>
                  <a:uFillTx/>
                  <a:latin typeface="Calibri" pitchFamily="34" charset="0"/>
                  <a:cs typeface="Calibri" pitchFamily="34" charset="0"/>
                </a:rPr>
                <a:t>market opportunities</a:t>
              </a:r>
            </a:p>
          </p:txBody>
        </p:sp>
        <p:sp>
          <p:nvSpPr>
            <p:cNvPr id="10" name="Rectangle 9">
              <a:extLst>
                <a:ext uri="{FF2B5EF4-FFF2-40B4-BE49-F238E27FC236}">
                  <a16:creationId xmlns:a16="http://schemas.microsoft.com/office/drawing/2014/main" id="{71E970C2-D535-5681-90E4-82C4960A252C}"/>
                </a:ext>
              </a:extLst>
            </p:cNvPr>
            <p:cNvSpPr/>
            <p:nvPr/>
          </p:nvSpPr>
          <p:spPr bwMode="auto">
            <a:xfrm>
              <a:off x="5143500" y="5429250"/>
              <a:ext cx="1714500" cy="571500"/>
            </a:xfrm>
            <a:prstGeom prst="rect">
              <a:avLst/>
            </a:prstGeom>
            <a:solidFill>
              <a:srgbClr val="E7E6E6">
                <a:lumMod val="40000"/>
                <a:lumOff val="60000"/>
              </a:srgbClr>
            </a:solidFill>
            <a:ln w="9525" cap="flat" cmpd="sng" algn="ctr">
              <a:solidFill>
                <a:sysClr val="windowText" lastClr="000000"/>
              </a:solidFill>
              <a:prstDash val="solid"/>
              <a:round/>
              <a:headEnd type="none" w="med" len="med"/>
              <a:tailEnd type="none" w="med" len="med"/>
            </a:ln>
            <a:effectLst/>
          </p:spPr>
          <p:txBody>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1400" b="1" i="0" u="none" strike="noStrike" kern="0" cap="none" spc="0" normalizeH="0" baseline="0" noProof="0" dirty="0">
                  <a:ln>
                    <a:noFill/>
                  </a:ln>
                  <a:solidFill>
                    <a:prstClr val="black"/>
                  </a:solidFill>
                  <a:effectLst/>
                  <a:uLnTx/>
                  <a:uFillTx/>
                  <a:latin typeface="Calibri" pitchFamily="34" charset="0"/>
                  <a:cs typeface="Calibri" pitchFamily="34" charset="0"/>
                </a:rPr>
                <a:t>Marketing products &amp; services</a:t>
              </a:r>
            </a:p>
          </p:txBody>
        </p:sp>
        <p:sp>
          <p:nvSpPr>
            <p:cNvPr id="12" name="Rectangle 11">
              <a:extLst>
                <a:ext uri="{FF2B5EF4-FFF2-40B4-BE49-F238E27FC236}">
                  <a16:creationId xmlns:a16="http://schemas.microsoft.com/office/drawing/2014/main" id="{CEDB6901-616E-C5B9-4148-85C73887EB62}"/>
                </a:ext>
              </a:extLst>
            </p:cNvPr>
            <p:cNvSpPr/>
            <p:nvPr/>
          </p:nvSpPr>
          <p:spPr bwMode="auto">
            <a:xfrm>
              <a:off x="7643813" y="5429250"/>
              <a:ext cx="1285875" cy="500063"/>
            </a:xfrm>
            <a:prstGeom prst="rect">
              <a:avLst/>
            </a:prstGeom>
            <a:solidFill>
              <a:srgbClr val="E7E6E6">
                <a:lumMod val="40000"/>
                <a:lumOff val="60000"/>
              </a:srgbClr>
            </a:solidFill>
            <a:ln w="9525" cap="flat" cmpd="sng" algn="ctr">
              <a:solidFill>
                <a:sysClr val="windowText" lastClr="000000"/>
              </a:solidFill>
              <a:prstDash val="solid"/>
              <a:round/>
              <a:headEnd type="none" w="med" len="med"/>
              <a:tailEnd type="none" w="med" len="med"/>
            </a:ln>
            <a:effectLst/>
          </p:spPr>
          <p:txBody>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1800" b="1" i="0" u="none" strike="noStrike" kern="0" cap="none" spc="0" normalizeH="0" baseline="0" noProof="0" dirty="0">
                  <a:ln>
                    <a:noFill/>
                  </a:ln>
                  <a:solidFill>
                    <a:prstClr val="black"/>
                  </a:solidFill>
                  <a:effectLst/>
                  <a:uLnTx/>
                  <a:uFillTx/>
                  <a:latin typeface="Calibri" pitchFamily="34" charset="0"/>
                  <a:cs typeface="Calibri" pitchFamily="34" charset="0"/>
                </a:rPr>
                <a:t>Customer</a:t>
              </a:r>
            </a:p>
          </p:txBody>
        </p:sp>
        <p:cxnSp>
          <p:nvCxnSpPr>
            <p:cNvPr id="14" name="Straight Arrow Connector 9">
              <a:extLst>
                <a:ext uri="{FF2B5EF4-FFF2-40B4-BE49-F238E27FC236}">
                  <a16:creationId xmlns:a16="http://schemas.microsoft.com/office/drawing/2014/main" id="{A949F263-5AD2-161F-512D-6C49ABF5353A}"/>
                </a:ext>
              </a:extLst>
            </p:cNvPr>
            <p:cNvCxnSpPr>
              <a:cxnSpLocks noChangeShapeType="1"/>
            </p:cNvCxnSpPr>
            <p:nvPr/>
          </p:nvCxnSpPr>
          <p:spPr bwMode="auto">
            <a:xfrm>
              <a:off x="1857375" y="5715000"/>
              <a:ext cx="714375" cy="1588"/>
            </a:xfrm>
            <a:prstGeom prst="straightConnector1">
              <a:avLst/>
            </a:prstGeom>
            <a:noFill/>
            <a:ln w="9525" algn="ctr">
              <a:solidFill>
                <a:sysClr val="windowText" lastClr="000000"/>
              </a:solidFill>
              <a:round/>
              <a:headEnd/>
              <a:tailEnd type="arrow" w="med" len="med"/>
            </a:ln>
            <a:extLst>
              <a:ext uri="{909E8E84-426E-40DD-AFC4-6F175D3DCCD1}">
                <a14:hiddenFill xmlns:a14="http://schemas.microsoft.com/office/drawing/2010/main">
                  <a:noFill/>
                </a14:hiddenFill>
              </a:ext>
            </a:extLst>
          </p:spPr>
        </p:cxnSp>
        <p:cxnSp>
          <p:nvCxnSpPr>
            <p:cNvPr id="16" name="Straight Arrow Connector 10">
              <a:extLst>
                <a:ext uri="{FF2B5EF4-FFF2-40B4-BE49-F238E27FC236}">
                  <a16:creationId xmlns:a16="http://schemas.microsoft.com/office/drawing/2014/main" id="{230A7660-6C98-AEBA-DDE9-693782415BAE}"/>
                </a:ext>
              </a:extLst>
            </p:cNvPr>
            <p:cNvCxnSpPr>
              <a:cxnSpLocks noChangeShapeType="1"/>
            </p:cNvCxnSpPr>
            <p:nvPr/>
          </p:nvCxnSpPr>
          <p:spPr bwMode="auto">
            <a:xfrm>
              <a:off x="4429125" y="5715000"/>
              <a:ext cx="714375" cy="1588"/>
            </a:xfrm>
            <a:prstGeom prst="straightConnector1">
              <a:avLst/>
            </a:prstGeom>
            <a:noFill/>
            <a:ln w="9525" algn="ctr">
              <a:solidFill>
                <a:sysClr val="windowText" lastClr="000000"/>
              </a:solidFill>
              <a:round/>
              <a:headEnd/>
              <a:tailEnd type="arrow" w="med" len="med"/>
            </a:ln>
            <a:extLst>
              <a:ext uri="{909E8E84-426E-40DD-AFC4-6F175D3DCCD1}">
                <a14:hiddenFill xmlns:a14="http://schemas.microsoft.com/office/drawing/2010/main">
                  <a:noFill/>
                </a14:hiddenFill>
              </a:ext>
            </a:extLst>
          </p:spPr>
        </p:cxnSp>
        <p:cxnSp>
          <p:nvCxnSpPr>
            <p:cNvPr id="17" name="Straight Arrow Connector 11">
              <a:extLst>
                <a:ext uri="{FF2B5EF4-FFF2-40B4-BE49-F238E27FC236}">
                  <a16:creationId xmlns:a16="http://schemas.microsoft.com/office/drawing/2014/main" id="{0BDE67BE-7068-2539-7006-3506F8364E33}"/>
                </a:ext>
              </a:extLst>
            </p:cNvPr>
            <p:cNvCxnSpPr>
              <a:cxnSpLocks noChangeShapeType="1"/>
            </p:cNvCxnSpPr>
            <p:nvPr/>
          </p:nvCxnSpPr>
          <p:spPr bwMode="auto">
            <a:xfrm>
              <a:off x="6858000" y="5715000"/>
              <a:ext cx="714375" cy="1588"/>
            </a:xfrm>
            <a:prstGeom prst="straightConnector1">
              <a:avLst/>
            </a:prstGeom>
            <a:noFill/>
            <a:ln w="9525" algn="ctr">
              <a:solidFill>
                <a:sysClr val="windowText" lastClr="000000"/>
              </a:solidFill>
              <a:round/>
              <a:headEnd/>
              <a:tailEnd type="arrow" w="med" len="med"/>
            </a:ln>
            <a:extLst>
              <a:ext uri="{909E8E84-426E-40DD-AFC4-6F175D3DCCD1}">
                <a14:hiddenFill xmlns:a14="http://schemas.microsoft.com/office/drawing/2010/main">
                  <a:noFill/>
                </a14:hiddenFill>
              </a:ext>
            </a:extLst>
          </p:spPr>
        </p:cxnSp>
      </p:grpSp>
      <p:sp>
        <p:nvSpPr>
          <p:cNvPr id="18" name="Slide Number Placeholder 17">
            <a:extLst>
              <a:ext uri="{FF2B5EF4-FFF2-40B4-BE49-F238E27FC236}">
                <a16:creationId xmlns:a16="http://schemas.microsoft.com/office/drawing/2014/main" id="{98CFB9C7-233A-0545-DD98-B25FF4E0C410}"/>
              </a:ext>
            </a:extLst>
          </p:cNvPr>
          <p:cNvSpPr>
            <a:spLocks noGrp="1"/>
          </p:cNvSpPr>
          <p:nvPr>
            <p:ph type="sldNum" sz="quarter" idx="12"/>
          </p:nvPr>
        </p:nvSpPr>
        <p:spPr/>
        <p:txBody>
          <a:bodyPr/>
          <a:lstStyle/>
          <a:p>
            <a:fld id="{A9170E51-B795-4297-8905-0FCF38CF2F85}" type="slidenum">
              <a:rPr lang="en-GB" smtClean="0"/>
              <a:t>17</a:t>
            </a:fld>
            <a:endParaRPr lang="en-GB"/>
          </a:p>
        </p:txBody>
      </p:sp>
    </p:spTree>
    <p:extLst>
      <p:ext uri="{BB962C8B-B14F-4D97-AF65-F5344CB8AC3E}">
        <p14:creationId xmlns:p14="http://schemas.microsoft.com/office/powerpoint/2010/main" val="33980736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Freeform: Shape 4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BD8B3A5-9595-AF12-3594-D67E88DC2FCB}"/>
              </a:ext>
            </a:extLst>
          </p:cNvPr>
          <p:cNvSpPr>
            <a:spLocks noGrp="1"/>
          </p:cNvSpPr>
          <p:nvPr>
            <p:ph type="title"/>
          </p:nvPr>
        </p:nvSpPr>
        <p:spPr>
          <a:xfrm>
            <a:off x="121920" y="386080"/>
            <a:ext cx="3698239" cy="6105210"/>
          </a:xfrm>
        </p:spPr>
        <p:txBody>
          <a:bodyPr vert="horz" lIns="91440" tIns="45720" rIns="91440" bIns="45720" rtlCol="0" anchor="t">
            <a:normAutofit/>
          </a:bodyPr>
          <a:lstStyle/>
          <a:p>
            <a:r>
              <a:rPr lang="en-US" sz="3600" b="1" u="sng" kern="1200" dirty="0">
                <a:solidFill>
                  <a:srgbClr val="FFFFFF"/>
                </a:solidFill>
                <a:latin typeface="+mn-lt"/>
                <a:ea typeface="+mj-ea"/>
                <a:cs typeface="+mj-cs"/>
              </a:rPr>
              <a:t>Marketing Mix </a:t>
            </a:r>
            <a:br>
              <a:rPr lang="en-US" sz="4000" b="1" u="sng" kern="1200" dirty="0">
                <a:solidFill>
                  <a:srgbClr val="FFFFFF"/>
                </a:solidFill>
                <a:latin typeface="+mn-lt"/>
                <a:ea typeface="+mj-ea"/>
                <a:cs typeface="+mj-cs"/>
              </a:rPr>
            </a:br>
            <a:br>
              <a:rPr lang="en-US" sz="4000" b="1" u="sng" kern="1200" dirty="0">
                <a:solidFill>
                  <a:srgbClr val="FFFFFF"/>
                </a:solidFill>
                <a:latin typeface="+mn-lt"/>
                <a:ea typeface="+mj-ea"/>
                <a:cs typeface="+mj-cs"/>
              </a:rPr>
            </a:br>
            <a:r>
              <a:rPr lang="en-US" sz="2800" b="1" kern="1200" dirty="0">
                <a:solidFill>
                  <a:srgbClr val="FFFFFF"/>
                </a:solidFill>
                <a:latin typeface="+mn-lt"/>
                <a:ea typeface="+mj-ea"/>
                <a:cs typeface="+mj-cs"/>
              </a:rPr>
              <a:t>The basic set of tools marketers use to carry out tactical marketing</a:t>
            </a:r>
            <a:br>
              <a:rPr lang="en-US" sz="2800" b="1" kern="1200" dirty="0">
                <a:solidFill>
                  <a:srgbClr val="FFFFFF"/>
                </a:solidFill>
                <a:latin typeface="+mn-lt"/>
                <a:ea typeface="+mj-ea"/>
                <a:cs typeface="+mj-cs"/>
              </a:rPr>
            </a:br>
            <a:br>
              <a:rPr lang="en-US" sz="2800" b="1" kern="1200" dirty="0">
                <a:solidFill>
                  <a:srgbClr val="FFFFFF"/>
                </a:solidFill>
                <a:latin typeface="+mn-lt"/>
                <a:ea typeface="+mj-ea"/>
                <a:cs typeface="+mj-cs"/>
              </a:rPr>
            </a:br>
            <a:r>
              <a:rPr lang="en-US" sz="2800" b="1" kern="1200" dirty="0">
                <a:solidFill>
                  <a:srgbClr val="FFFFFF"/>
                </a:solidFill>
                <a:latin typeface="+mn-lt"/>
                <a:ea typeface="+mj-ea"/>
                <a:cs typeface="+mj-cs"/>
              </a:rPr>
              <a:t>The 4Ps of product marketing  (McCarthy, 1960)</a:t>
            </a:r>
            <a:br>
              <a:rPr lang="en-US" sz="2800" b="1" kern="1200" dirty="0">
                <a:solidFill>
                  <a:srgbClr val="FFFFFF"/>
                </a:solidFill>
                <a:latin typeface="+mn-lt"/>
                <a:ea typeface="+mj-ea"/>
                <a:cs typeface="+mj-cs"/>
              </a:rPr>
            </a:br>
            <a:br>
              <a:rPr lang="en-US" sz="2800" b="1" kern="1200" dirty="0">
                <a:solidFill>
                  <a:srgbClr val="FFFFFF"/>
                </a:solidFill>
                <a:latin typeface="+mn-lt"/>
                <a:ea typeface="+mj-ea"/>
                <a:cs typeface="+mj-cs"/>
              </a:rPr>
            </a:br>
            <a:r>
              <a:rPr lang="en-US" sz="2800" b="1" kern="1200" dirty="0">
                <a:solidFill>
                  <a:srgbClr val="FFFFFF"/>
                </a:solidFill>
                <a:latin typeface="+mn-lt"/>
                <a:ea typeface="+mj-ea"/>
                <a:cs typeface="+mj-cs"/>
              </a:rPr>
              <a:t>The 7Ps of services marketing  (Booms and Bitner, 1981) </a:t>
            </a:r>
          </a:p>
        </p:txBody>
      </p:sp>
      <p:pic>
        <p:nvPicPr>
          <p:cNvPr id="5" name="Picture 2" descr="Marketing Mix Definition - 4Ps &amp; 7Ps of the Marketing Mix">
            <a:extLst>
              <a:ext uri="{FF2B5EF4-FFF2-40B4-BE49-F238E27FC236}">
                <a16:creationId xmlns:a16="http://schemas.microsoft.com/office/drawing/2014/main" id="{536D5A95-4CBF-F65C-6380-6FCDDD5F7C2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038600" y="-17820"/>
            <a:ext cx="8153400" cy="6847882"/>
          </a:xfrm>
          <a:prstGeom prst="rect">
            <a:avLst/>
          </a:prstGeom>
          <a:solidFill>
            <a:srgbClr val="FFFFFF"/>
          </a:solidFill>
        </p:spPr>
      </p:pic>
      <p:sp>
        <p:nvSpPr>
          <p:cNvPr id="3" name="Footer Placeholder 2">
            <a:extLst>
              <a:ext uri="{FF2B5EF4-FFF2-40B4-BE49-F238E27FC236}">
                <a16:creationId xmlns:a16="http://schemas.microsoft.com/office/drawing/2014/main" id="{2DDFF663-6C5A-6A85-6E1C-CFC0CAF7F01C}"/>
              </a:ext>
            </a:extLst>
          </p:cNvPr>
          <p:cNvSpPr>
            <a:spLocks noGrp="1"/>
          </p:cNvSpPr>
          <p:nvPr>
            <p:ph type="ftr" sz="quarter" idx="11"/>
          </p:nvPr>
        </p:nvSpPr>
        <p:spPr>
          <a:xfrm>
            <a:off x="0" y="6356350"/>
            <a:ext cx="4038600" cy="365125"/>
          </a:xfrm>
        </p:spPr>
        <p:txBody>
          <a:bodyPr/>
          <a:lstStyle/>
          <a:p>
            <a:endParaRPr lang="en-GB" dirty="0"/>
          </a:p>
        </p:txBody>
      </p:sp>
      <p:sp>
        <p:nvSpPr>
          <p:cNvPr id="6" name="Slide Number Placeholder 5">
            <a:extLst>
              <a:ext uri="{FF2B5EF4-FFF2-40B4-BE49-F238E27FC236}">
                <a16:creationId xmlns:a16="http://schemas.microsoft.com/office/drawing/2014/main" id="{1D4EE1AB-7789-D96C-E59C-8483F0F8C54F}"/>
              </a:ext>
            </a:extLst>
          </p:cNvPr>
          <p:cNvSpPr>
            <a:spLocks noGrp="1"/>
          </p:cNvSpPr>
          <p:nvPr>
            <p:ph type="sldNum" sz="quarter" idx="12"/>
          </p:nvPr>
        </p:nvSpPr>
        <p:spPr/>
        <p:txBody>
          <a:bodyPr/>
          <a:lstStyle/>
          <a:p>
            <a:fld id="{A9170E51-B795-4297-8905-0FCF38CF2F85}" type="slidenum">
              <a:rPr lang="en-GB" smtClean="0"/>
              <a:t>18</a:t>
            </a:fld>
            <a:endParaRPr lang="en-GB"/>
          </a:p>
        </p:txBody>
      </p:sp>
    </p:spTree>
    <p:extLst>
      <p:ext uri="{BB962C8B-B14F-4D97-AF65-F5344CB8AC3E}">
        <p14:creationId xmlns:p14="http://schemas.microsoft.com/office/powerpoint/2010/main" val="7027006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F951E-91A7-6323-4A7F-019502937181}"/>
              </a:ext>
            </a:extLst>
          </p:cNvPr>
          <p:cNvSpPr>
            <a:spLocks noGrp="1"/>
          </p:cNvSpPr>
          <p:nvPr>
            <p:ph type="title"/>
          </p:nvPr>
        </p:nvSpPr>
        <p:spPr/>
        <p:txBody>
          <a:bodyPr/>
          <a:lstStyle/>
          <a:p>
            <a:endParaRPr lang="en-GB"/>
          </a:p>
        </p:txBody>
      </p:sp>
      <p:sp>
        <p:nvSpPr>
          <p:cNvPr id="5" name="Footer Placeholder 4">
            <a:extLst>
              <a:ext uri="{FF2B5EF4-FFF2-40B4-BE49-F238E27FC236}">
                <a16:creationId xmlns:a16="http://schemas.microsoft.com/office/drawing/2014/main" id="{165891BA-585A-18CF-B416-900821DF3D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3FAFBA-855B-E2DF-61A1-44C8E3633E46}"/>
              </a:ext>
            </a:extLst>
          </p:cNvPr>
          <p:cNvSpPr>
            <a:spLocks noGrp="1"/>
          </p:cNvSpPr>
          <p:nvPr>
            <p:ph type="sldNum" sz="quarter" idx="12"/>
          </p:nvPr>
        </p:nvSpPr>
        <p:spPr/>
        <p:txBody>
          <a:bodyPr/>
          <a:lstStyle/>
          <a:p>
            <a:fld id="{3A98EE3D-8CD1-4C3F-BD1C-C98C9596463C}" type="slidenum">
              <a:rPr lang="en-US" smtClean="0"/>
              <a:t>19</a:t>
            </a:fld>
            <a:endParaRPr lang="en-US" dirty="0"/>
          </a:p>
        </p:txBody>
      </p:sp>
      <p:pic>
        <p:nvPicPr>
          <p:cNvPr id="1026" name="Picture 2" descr="PESTEL Analysis (PEST Analysis) EXPLAINED with EXAMPLES | B2U">
            <a:extLst>
              <a:ext uri="{FF2B5EF4-FFF2-40B4-BE49-F238E27FC236}">
                <a16:creationId xmlns:a16="http://schemas.microsoft.com/office/drawing/2014/main" id="{79D4292B-7A6A-9E11-F223-00AADC3D570E}"/>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23442" t="1249" r="23362" b="-1"/>
          <a:stretch/>
        </p:blipFill>
        <p:spPr bwMode="auto">
          <a:xfrm>
            <a:off x="0" y="-24262"/>
            <a:ext cx="12243854" cy="6882262"/>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Marketing Mix Definition - 4Ps &amp; 7Ps of the Marketing Mix">
            <a:extLst>
              <a:ext uri="{FF2B5EF4-FFF2-40B4-BE49-F238E27FC236}">
                <a16:creationId xmlns:a16="http://schemas.microsoft.com/office/drawing/2014/main" id="{DDD33B11-7873-17B8-CDEA-8CBBAAE7744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320374" y="1440461"/>
            <a:ext cx="4961105" cy="4030456"/>
          </a:xfrm>
          <a:prstGeom prst="rect">
            <a:avLst/>
          </a:prstGeom>
          <a:solidFill>
            <a:srgbClr val="FFFFFF"/>
          </a:solidFill>
        </p:spPr>
      </p:pic>
    </p:spTree>
    <p:extLst>
      <p:ext uri="{BB962C8B-B14F-4D97-AF65-F5344CB8AC3E}">
        <p14:creationId xmlns:p14="http://schemas.microsoft.com/office/powerpoint/2010/main" val="30645318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8287B-192A-84B9-73D3-75FB5BF77B7A}"/>
              </a:ext>
            </a:extLst>
          </p:cNvPr>
          <p:cNvSpPr>
            <a:spLocks noGrp="1"/>
          </p:cNvSpPr>
          <p:nvPr>
            <p:ph type="title"/>
          </p:nvPr>
        </p:nvSpPr>
        <p:spPr>
          <a:xfrm>
            <a:off x="699713" y="248038"/>
            <a:ext cx="10141007" cy="734326"/>
          </a:xfrm>
        </p:spPr>
        <p:txBody>
          <a:bodyPr vert="horz" lIns="91440" tIns="45720" rIns="91440" bIns="45720" rtlCol="0" anchor="ctr">
            <a:normAutofit/>
          </a:bodyPr>
          <a:lstStyle/>
          <a:p>
            <a:r>
              <a:rPr lang="en-US" sz="3700" b="1" kern="1200" dirty="0">
                <a:solidFill>
                  <a:srgbClr val="FFFFFF"/>
                </a:solidFill>
                <a:latin typeface="+mn-lt"/>
                <a:ea typeface="+mj-ea"/>
                <a:cs typeface="+mj-cs"/>
              </a:rPr>
              <a:t>So What is Marketing – Pulling It All Together</a:t>
            </a:r>
          </a:p>
        </p:txBody>
      </p:sp>
      <p:sp>
        <p:nvSpPr>
          <p:cNvPr id="7" name="Content Placeholder 6">
            <a:extLst>
              <a:ext uri="{FF2B5EF4-FFF2-40B4-BE49-F238E27FC236}">
                <a16:creationId xmlns:a16="http://schemas.microsoft.com/office/drawing/2014/main" id="{A81BD5E8-E4AE-7C74-812B-351F6812B243}"/>
              </a:ext>
            </a:extLst>
          </p:cNvPr>
          <p:cNvSpPr txBox="1">
            <a:spLocks noGrp="1"/>
          </p:cNvSpPr>
          <p:nvPr>
            <p:ph idx="1"/>
          </p:nvPr>
        </p:nvSpPr>
        <p:spPr>
          <a:xfrm>
            <a:off x="274320" y="1825624"/>
            <a:ext cx="11623040" cy="885371"/>
          </a:xfrm>
          <a:prstGeom prst="rect">
            <a:avLst/>
          </a:prstGeom>
          <a:noFill/>
        </p:spPr>
        <p:txBody>
          <a:bodyPr wrap="square">
            <a:spAutoFit/>
          </a:bodyPr>
          <a:lstStyle/>
          <a:p>
            <a:pPr marL="0" indent="0">
              <a:buNone/>
            </a:pPr>
            <a:endParaRPr lang="en-GB" sz="2400" kern="100" dirty="0">
              <a:effectLst/>
              <a:latin typeface="Calibri" panose="020F0502020204030204" pitchFamily="34" charset="0"/>
              <a:ea typeface="Calibri" panose="020F0502020204030204" pitchFamily="34" charset="0"/>
              <a:cs typeface="Calibri" panose="020F0502020204030204" pitchFamily="34" charset="0"/>
            </a:endParaRPr>
          </a:p>
          <a:p>
            <a:pPr algn="r"/>
            <a:endParaRPr lang="en-GB" sz="2400" dirty="0"/>
          </a:p>
        </p:txBody>
      </p:sp>
      <p:pic>
        <p:nvPicPr>
          <p:cNvPr id="3" name="Picture 3" descr="fig01_06wo.jpg">
            <a:extLst>
              <a:ext uri="{FF2B5EF4-FFF2-40B4-BE49-F238E27FC236}">
                <a16:creationId xmlns:a16="http://schemas.microsoft.com/office/drawing/2014/main" id="{A509F5C5-9A18-BCE8-840D-974BA597B9A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1130638"/>
            <a:ext cx="12191998" cy="5579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FEA78D1F-603E-6646-9107-00E32EBAD2E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416D762-A8B5-9257-2A49-2B254BDB2E75}"/>
              </a:ext>
            </a:extLst>
          </p:cNvPr>
          <p:cNvSpPr>
            <a:spLocks noGrp="1"/>
          </p:cNvSpPr>
          <p:nvPr>
            <p:ph type="sldNum" sz="quarter" idx="12"/>
          </p:nvPr>
        </p:nvSpPr>
        <p:spPr/>
        <p:txBody>
          <a:bodyPr/>
          <a:lstStyle/>
          <a:p>
            <a:fld id="{A9170E51-B795-4297-8905-0FCF38CF2F85}" type="slidenum">
              <a:rPr lang="en-GB" smtClean="0"/>
              <a:t>20</a:t>
            </a:fld>
            <a:endParaRPr lang="en-GB"/>
          </a:p>
        </p:txBody>
      </p:sp>
    </p:spTree>
    <p:extLst>
      <p:ext uri="{BB962C8B-B14F-4D97-AF65-F5344CB8AC3E}">
        <p14:creationId xmlns:p14="http://schemas.microsoft.com/office/powerpoint/2010/main" val="2084838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8287B-192A-84B9-73D3-75FB5BF77B7A}"/>
              </a:ext>
            </a:extLst>
          </p:cNvPr>
          <p:cNvSpPr>
            <a:spLocks noGrp="1"/>
          </p:cNvSpPr>
          <p:nvPr>
            <p:ph type="title"/>
          </p:nvPr>
        </p:nvSpPr>
        <p:spPr>
          <a:xfrm>
            <a:off x="699713" y="248038"/>
            <a:ext cx="10141007" cy="1094606"/>
          </a:xfrm>
        </p:spPr>
        <p:txBody>
          <a:bodyPr vert="horz" lIns="91440" tIns="45720" rIns="91440" bIns="45720" rtlCol="0" anchor="ctr">
            <a:normAutofit/>
          </a:bodyPr>
          <a:lstStyle/>
          <a:p>
            <a:r>
              <a:rPr lang="en-US" sz="3700" b="1" kern="1200" dirty="0">
                <a:solidFill>
                  <a:srgbClr val="FFFFFF"/>
                </a:solidFill>
                <a:latin typeface="+mn-lt"/>
                <a:ea typeface="+mj-ea"/>
                <a:cs typeface="+mj-cs"/>
              </a:rPr>
              <a:t>Societal Marketing</a:t>
            </a:r>
          </a:p>
        </p:txBody>
      </p:sp>
      <p:sp>
        <p:nvSpPr>
          <p:cNvPr id="7" name="Content Placeholder 6">
            <a:extLst>
              <a:ext uri="{FF2B5EF4-FFF2-40B4-BE49-F238E27FC236}">
                <a16:creationId xmlns:a16="http://schemas.microsoft.com/office/drawing/2014/main" id="{A81BD5E8-E4AE-7C74-812B-351F6812B243}"/>
              </a:ext>
            </a:extLst>
          </p:cNvPr>
          <p:cNvSpPr txBox="1">
            <a:spLocks noGrp="1"/>
          </p:cNvSpPr>
          <p:nvPr>
            <p:ph idx="1"/>
          </p:nvPr>
        </p:nvSpPr>
        <p:spPr>
          <a:xfrm>
            <a:off x="274320" y="1674688"/>
            <a:ext cx="11592331" cy="4905958"/>
          </a:xfrm>
          <a:prstGeom prst="rect">
            <a:avLst/>
          </a:prstGeom>
          <a:noFill/>
        </p:spPr>
        <p:txBody>
          <a:bodyPr wrap="square">
            <a:spAutoFit/>
          </a:bodyPr>
          <a:lstStyle/>
          <a:p>
            <a:pPr marL="0" indent="0">
              <a:buNone/>
            </a:pPr>
            <a:endParaRPr lang="en-GB" sz="1000" kern="100" dirty="0">
              <a:effectLst/>
              <a:latin typeface="Calibri" panose="020F0502020204030204" pitchFamily="34" charset="0"/>
              <a:ea typeface="Calibri" panose="020F0502020204030204" pitchFamily="34" charset="0"/>
              <a:cs typeface="Calibri" panose="020F0502020204030204" pitchFamily="34" charset="0"/>
            </a:endParaRPr>
          </a:p>
          <a:p>
            <a:r>
              <a:rPr lang="en-GB" sz="2400" b="0" i="0" dirty="0">
                <a:effectLst/>
                <a:latin typeface="Calibri" panose="020F0502020204030204" pitchFamily="34" charset="0"/>
                <a:ea typeface="Calibri" panose="020F0502020204030204" pitchFamily="34" charset="0"/>
                <a:cs typeface="Calibri" panose="020F0502020204030204" pitchFamily="34" charset="0"/>
              </a:rPr>
              <a:t>The societal marketing concept is a marketing philosophy and approach that goes beyond traditional marketing to consider the broader impact of marketing activities on society and the well-being of individuals and communities. </a:t>
            </a:r>
          </a:p>
          <a:p>
            <a:endParaRPr lang="en-GB" sz="1000" dirty="0">
              <a:latin typeface="Calibri" panose="020F0502020204030204" pitchFamily="34" charset="0"/>
              <a:ea typeface="Calibri" panose="020F0502020204030204" pitchFamily="34" charset="0"/>
              <a:cs typeface="Calibri" panose="020F0502020204030204" pitchFamily="34" charset="0"/>
            </a:endParaRPr>
          </a:p>
          <a:p>
            <a:r>
              <a:rPr lang="en-GB" sz="2400" b="0" i="0" dirty="0">
                <a:effectLst/>
                <a:latin typeface="Calibri" panose="020F0502020204030204" pitchFamily="34" charset="0"/>
                <a:ea typeface="Calibri" panose="020F0502020204030204" pitchFamily="34" charset="0"/>
                <a:cs typeface="Calibri" panose="020F0502020204030204" pitchFamily="34" charset="0"/>
              </a:rPr>
              <a:t>It places an emphasis on responsible and ethical marketing practices that benefit not only the company and its customers but also the larger society. </a:t>
            </a:r>
          </a:p>
          <a:p>
            <a:endParaRPr lang="en-GB" sz="1000" b="0" i="0" dirty="0">
              <a:effectLst/>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C</a:t>
            </a:r>
            <a:r>
              <a:rPr lang="en-GB" sz="2400" b="0" i="0" dirty="0">
                <a:effectLst/>
                <a:latin typeface="Calibri" panose="020F0502020204030204" pitchFamily="34" charset="0"/>
                <a:ea typeface="Calibri" panose="020F0502020204030204" pitchFamily="34" charset="0"/>
                <a:cs typeface="Calibri" panose="020F0502020204030204" pitchFamily="34" charset="0"/>
              </a:rPr>
              <a:t>ompanies adopting the societal marketing concept may engage in various initiatives, such as eco-friendly product design, fair trade practices, philanthropic efforts, and cause-related marketing campaigns that support social or environmental causes. The ultimate goal is to build trust with consumers, enhance brand reputation, and contribute positively to society while achieving business objectives.</a:t>
            </a:r>
            <a:endParaRPr lang="en-GB" sz="2400" dirty="0">
              <a:latin typeface="Calibri" panose="020F0502020204030204" pitchFamily="34" charset="0"/>
              <a:ea typeface="Calibri" panose="020F0502020204030204" pitchFamily="34" charset="0"/>
              <a:cs typeface="Calibri" panose="020F0502020204030204" pitchFamily="34" charset="0"/>
            </a:endParaRPr>
          </a:p>
          <a:p>
            <a:pPr algn="r"/>
            <a:endParaRPr lang="en-GB" sz="2400" dirty="0"/>
          </a:p>
        </p:txBody>
      </p:sp>
      <p:sp>
        <p:nvSpPr>
          <p:cNvPr id="3" name="Footer Placeholder 2">
            <a:extLst>
              <a:ext uri="{FF2B5EF4-FFF2-40B4-BE49-F238E27FC236}">
                <a16:creationId xmlns:a16="http://schemas.microsoft.com/office/drawing/2014/main" id="{40911143-97C8-B096-8DCF-BE9049E5D73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C148738-A0B6-159E-028C-11848B6D6009}"/>
              </a:ext>
            </a:extLst>
          </p:cNvPr>
          <p:cNvSpPr>
            <a:spLocks noGrp="1"/>
          </p:cNvSpPr>
          <p:nvPr>
            <p:ph type="sldNum" sz="quarter" idx="12"/>
          </p:nvPr>
        </p:nvSpPr>
        <p:spPr/>
        <p:txBody>
          <a:bodyPr/>
          <a:lstStyle/>
          <a:p>
            <a:fld id="{A9170E51-B795-4297-8905-0FCF38CF2F85}" type="slidenum">
              <a:rPr lang="en-GB" smtClean="0"/>
              <a:t>21</a:t>
            </a:fld>
            <a:endParaRPr lang="en-GB"/>
          </a:p>
        </p:txBody>
      </p:sp>
    </p:spTree>
    <p:extLst>
      <p:ext uri="{BB962C8B-B14F-4D97-AF65-F5344CB8AC3E}">
        <p14:creationId xmlns:p14="http://schemas.microsoft.com/office/powerpoint/2010/main" val="37453769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8287B-192A-84B9-73D3-75FB5BF77B7A}"/>
              </a:ext>
            </a:extLst>
          </p:cNvPr>
          <p:cNvSpPr>
            <a:spLocks noGrp="1"/>
          </p:cNvSpPr>
          <p:nvPr>
            <p:ph type="title"/>
          </p:nvPr>
        </p:nvSpPr>
        <p:spPr>
          <a:xfrm>
            <a:off x="699713" y="248038"/>
            <a:ext cx="10141007" cy="1094606"/>
          </a:xfrm>
        </p:spPr>
        <p:txBody>
          <a:bodyPr vert="horz" lIns="91440" tIns="45720" rIns="91440" bIns="45720" rtlCol="0" anchor="ctr">
            <a:normAutofit/>
          </a:bodyPr>
          <a:lstStyle/>
          <a:p>
            <a:r>
              <a:rPr lang="en-US" sz="3700" b="1" kern="1200" dirty="0">
                <a:solidFill>
                  <a:srgbClr val="FFFFFF"/>
                </a:solidFill>
                <a:latin typeface="+mn-lt"/>
                <a:ea typeface="+mj-ea"/>
                <a:cs typeface="+mj-cs"/>
              </a:rPr>
              <a:t>Key Components of Societal Marketing</a:t>
            </a:r>
          </a:p>
        </p:txBody>
      </p:sp>
      <p:sp>
        <p:nvSpPr>
          <p:cNvPr id="7" name="Content Placeholder 6">
            <a:extLst>
              <a:ext uri="{FF2B5EF4-FFF2-40B4-BE49-F238E27FC236}">
                <a16:creationId xmlns:a16="http://schemas.microsoft.com/office/drawing/2014/main" id="{A81BD5E8-E4AE-7C74-812B-351F6812B243}"/>
              </a:ext>
            </a:extLst>
          </p:cNvPr>
          <p:cNvSpPr txBox="1">
            <a:spLocks noGrp="1"/>
          </p:cNvSpPr>
          <p:nvPr>
            <p:ph idx="1"/>
          </p:nvPr>
        </p:nvSpPr>
        <p:spPr>
          <a:xfrm>
            <a:off x="205484" y="1822348"/>
            <a:ext cx="11856378" cy="4888518"/>
          </a:xfrm>
          <a:prstGeom prst="rect">
            <a:avLst/>
          </a:prstGeom>
          <a:noFill/>
        </p:spPr>
        <p:txBody>
          <a:bodyPr wrap="square">
            <a:spAutoFit/>
          </a:bodyPr>
          <a:lstStyle/>
          <a:p>
            <a:pPr marL="457200" indent="-457200" algn="l">
              <a:buFont typeface="+mj-lt"/>
              <a:buAutoNum type="arabicPeriod"/>
            </a:pPr>
            <a:r>
              <a:rPr lang="en-GB" sz="2000" b="1" i="0" dirty="0">
                <a:solidFill>
                  <a:srgbClr val="374151"/>
                </a:solidFill>
                <a:effectLst/>
              </a:rPr>
              <a:t>Consumer Welfare:</a:t>
            </a:r>
            <a:r>
              <a:rPr lang="en-GB" sz="2000" b="0" i="0" dirty="0">
                <a:solidFill>
                  <a:srgbClr val="374151"/>
                </a:solidFill>
                <a:effectLst/>
              </a:rPr>
              <a:t> The primary focus is on meeting the needs and wants of consumers while ensuring their well-being. This involves delivering products or services that genuinely benefit customers.</a:t>
            </a:r>
          </a:p>
          <a:p>
            <a:pPr marL="457200" indent="-457200" algn="l">
              <a:buFont typeface="+mj-lt"/>
              <a:buAutoNum type="arabicPeriod"/>
            </a:pPr>
            <a:r>
              <a:rPr lang="en-GB" sz="2000" b="1" i="0" dirty="0">
                <a:solidFill>
                  <a:srgbClr val="374151"/>
                </a:solidFill>
                <a:effectLst/>
              </a:rPr>
              <a:t>Long-Term Perspective:</a:t>
            </a:r>
            <a:r>
              <a:rPr lang="en-GB" sz="2000" b="0" i="0" dirty="0">
                <a:solidFill>
                  <a:srgbClr val="374151"/>
                </a:solidFill>
                <a:effectLst/>
              </a:rPr>
              <a:t> Consider the long-term impact of their actions on society and the environment, rather than solely short-term profits.</a:t>
            </a:r>
          </a:p>
          <a:p>
            <a:pPr marL="457200" indent="-457200" algn="l">
              <a:buFont typeface="+mj-lt"/>
              <a:buAutoNum type="arabicPeriod"/>
            </a:pPr>
            <a:r>
              <a:rPr lang="en-GB" sz="2000" b="1" i="0" dirty="0">
                <a:solidFill>
                  <a:srgbClr val="374151"/>
                </a:solidFill>
                <a:effectLst/>
              </a:rPr>
              <a:t>Ethical and Responsible Behaviour:</a:t>
            </a:r>
            <a:r>
              <a:rPr lang="en-GB" sz="2000" b="0" i="0" dirty="0">
                <a:solidFill>
                  <a:srgbClr val="374151"/>
                </a:solidFill>
                <a:effectLst/>
              </a:rPr>
              <a:t> </a:t>
            </a:r>
            <a:r>
              <a:rPr lang="en-GB" sz="2000" dirty="0">
                <a:solidFill>
                  <a:srgbClr val="374151"/>
                </a:solidFill>
              </a:rPr>
              <a:t>S</a:t>
            </a:r>
            <a:r>
              <a:rPr lang="en-GB" sz="2000" b="0" i="0" dirty="0">
                <a:solidFill>
                  <a:srgbClr val="374151"/>
                </a:solidFill>
                <a:effectLst/>
              </a:rPr>
              <a:t>trive to conduct business in an ethical and socially responsible manner, avoiding practices that could harm consumers, employees, or the environment.</a:t>
            </a:r>
          </a:p>
          <a:p>
            <a:pPr marL="457200" indent="-457200" algn="l">
              <a:buFont typeface="+mj-lt"/>
              <a:buAutoNum type="arabicPeriod"/>
            </a:pPr>
            <a:r>
              <a:rPr lang="en-GB" sz="2000" b="1" i="0" dirty="0">
                <a:solidFill>
                  <a:srgbClr val="374151"/>
                </a:solidFill>
                <a:effectLst/>
              </a:rPr>
              <a:t>Environmental Sustainability:</a:t>
            </a:r>
            <a:r>
              <a:rPr lang="en-GB" sz="2000" b="0" i="0" dirty="0">
                <a:solidFill>
                  <a:srgbClr val="374151"/>
                </a:solidFill>
                <a:effectLst/>
              </a:rPr>
              <a:t> Recognise the importance of environmental conservation, companies adopting this concept aim to minimize their ecological footprint, reduce waste, and promote sustainable practices.</a:t>
            </a:r>
          </a:p>
          <a:p>
            <a:pPr marL="457200" indent="-457200" algn="l">
              <a:buFont typeface="+mj-lt"/>
              <a:buAutoNum type="arabicPeriod"/>
            </a:pPr>
            <a:r>
              <a:rPr lang="en-GB" sz="2000" b="1" i="0" dirty="0">
                <a:solidFill>
                  <a:srgbClr val="374151"/>
                </a:solidFill>
                <a:effectLst/>
              </a:rPr>
              <a:t>Consumer Education:</a:t>
            </a:r>
            <a:r>
              <a:rPr lang="en-GB" sz="2000" b="0" i="0" dirty="0">
                <a:solidFill>
                  <a:srgbClr val="374151"/>
                </a:solidFill>
                <a:effectLst/>
              </a:rPr>
              <a:t> Informing consumers about product attributes, usage, safety, and environmental impact is seen as an ethical responsibility. Companies provide accurate and transparent information to empower consumers to make informed choices.</a:t>
            </a:r>
          </a:p>
          <a:p>
            <a:pPr marL="457200" indent="-457200" algn="l">
              <a:buFont typeface="+mj-lt"/>
              <a:buAutoNum type="arabicPeriod"/>
            </a:pPr>
            <a:r>
              <a:rPr lang="en-GB" sz="2000" b="1" i="0" dirty="0">
                <a:solidFill>
                  <a:srgbClr val="374151"/>
                </a:solidFill>
                <a:effectLst/>
              </a:rPr>
              <a:t>Balancing the Interests of Stakeholders:</a:t>
            </a:r>
            <a:r>
              <a:rPr lang="en-GB" sz="2000" b="0" i="0" dirty="0">
                <a:solidFill>
                  <a:srgbClr val="374151"/>
                </a:solidFill>
                <a:effectLst/>
              </a:rPr>
              <a:t> The societal marketing concept considers the interests of all stakeholders, including customers, employees, suppliers, shareholders, and the community. It seeks to strike a balance among these various interests.</a:t>
            </a:r>
          </a:p>
        </p:txBody>
      </p:sp>
      <p:sp>
        <p:nvSpPr>
          <p:cNvPr id="3" name="Footer Placeholder 2">
            <a:extLst>
              <a:ext uri="{FF2B5EF4-FFF2-40B4-BE49-F238E27FC236}">
                <a16:creationId xmlns:a16="http://schemas.microsoft.com/office/drawing/2014/main" id="{6F9D22E5-B3F0-161E-EF62-1DF94D312EBD}"/>
              </a:ext>
            </a:extLst>
          </p:cNvPr>
          <p:cNvSpPr>
            <a:spLocks noGrp="1"/>
          </p:cNvSpPr>
          <p:nvPr>
            <p:ph type="ftr" sz="quarter" idx="11"/>
          </p:nvPr>
        </p:nvSpPr>
        <p:spPr>
          <a:xfrm>
            <a:off x="6096000" y="6356350"/>
            <a:ext cx="4876800" cy="365125"/>
          </a:xfrm>
        </p:spPr>
        <p:txBody>
          <a:bodyPr/>
          <a:lstStyle/>
          <a:p>
            <a:endParaRPr lang="en-GB" dirty="0"/>
          </a:p>
        </p:txBody>
      </p:sp>
      <p:sp>
        <p:nvSpPr>
          <p:cNvPr id="4" name="Slide Number Placeholder 3">
            <a:extLst>
              <a:ext uri="{FF2B5EF4-FFF2-40B4-BE49-F238E27FC236}">
                <a16:creationId xmlns:a16="http://schemas.microsoft.com/office/drawing/2014/main" id="{9F0AB7E1-6C7B-6DDF-DE69-0E3B977C89A4}"/>
              </a:ext>
            </a:extLst>
          </p:cNvPr>
          <p:cNvSpPr>
            <a:spLocks noGrp="1"/>
          </p:cNvSpPr>
          <p:nvPr>
            <p:ph type="sldNum" sz="quarter" idx="12"/>
          </p:nvPr>
        </p:nvSpPr>
        <p:spPr/>
        <p:txBody>
          <a:bodyPr/>
          <a:lstStyle/>
          <a:p>
            <a:fld id="{A9170E51-B795-4297-8905-0FCF38CF2F85}" type="slidenum">
              <a:rPr lang="en-GB" smtClean="0"/>
              <a:t>22</a:t>
            </a:fld>
            <a:endParaRPr lang="en-GB"/>
          </a:p>
        </p:txBody>
      </p:sp>
    </p:spTree>
    <p:extLst>
      <p:ext uri="{BB962C8B-B14F-4D97-AF65-F5344CB8AC3E}">
        <p14:creationId xmlns:p14="http://schemas.microsoft.com/office/powerpoint/2010/main" val="30990628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8287B-192A-84B9-73D3-75FB5BF77B7A}"/>
              </a:ext>
            </a:extLst>
          </p:cNvPr>
          <p:cNvSpPr>
            <a:spLocks noGrp="1"/>
          </p:cNvSpPr>
          <p:nvPr>
            <p:ph type="title"/>
          </p:nvPr>
        </p:nvSpPr>
        <p:spPr>
          <a:xfrm>
            <a:off x="699713" y="248038"/>
            <a:ext cx="10141007" cy="1094606"/>
          </a:xfrm>
        </p:spPr>
        <p:txBody>
          <a:bodyPr vert="horz" lIns="91440" tIns="45720" rIns="91440" bIns="45720" rtlCol="0" anchor="ctr">
            <a:normAutofit/>
          </a:bodyPr>
          <a:lstStyle/>
          <a:p>
            <a:r>
              <a:rPr lang="en-US" sz="3700" b="1" kern="1200">
                <a:solidFill>
                  <a:srgbClr val="FFFFFF"/>
                </a:solidFill>
                <a:latin typeface="+mj-lt"/>
                <a:ea typeface="+mj-ea"/>
                <a:cs typeface="+mj-cs"/>
              </a:rPr>
              <a:t>Key Components of Societal Marketing</a:t>
            </a:r>
            <a:endParaRPr lang="en-US" sz="3700" b="1" kern="1200" dirty="0">
              <a:solidFill>
                <a:srgbClr val="FFFFFF"/>
              </a:solidFill>
              <a:latin typeface="+mj-lt"/>
              <a:ea typeface="+mj-ea"/>
              <a:cs typeface="+mj-cs"/>
            </a:endParaRPr>
          </a:p>
        </p:txBody>
      </p:sp>
      <p:sp>
        <p:nvSpPr>
          <p:cNvPr id="7" name="Content Placeholder 6">
            <a:extLst>
              <a:ext uri="{FF2B5EF4-FFF2-40B4-BE49-F238E27FC236}">
                <a16:creationId xmlns:a16="http://schemas.microsoft.com/office/drawing/2014/main" id="{A81BD5E8-E4AE-7C74-812B-351F6812B243}"/>
              </a:ext>
            </a:extLst>
          </p:cNvPr>
          <p:cNvSpPr txBox="1">
            <a:spLocks noGrp="1"/>
          </p:cNvSpPr>
          <p:nvPr>
            <p:ph idx="1"/>
          </p:nvPr>
        </p:nvSpPr>
        <p:spPr>
          <a:xfrm>
            <a:off x="205484" y="1822348"/>
            <a:ext cx="11856378" cy="4276042"/>
          </a:xfrm>
          <a:prstGeom prst="rect">
            <a:avLst/>
          </a:prstGeom>
          <a:noFill/>
        </p:spPr>
        <p:txBody>
          <a:bodyPr wrap="square">
            <a:spAutoFit/>
          </a:bodyPr>
          <a:lstStyle/>
          <a:p>
            <a:pPr marL="457200" indent="-457200" algn="l">
              <a:buFont typeface="+mj-lt"/>
              <a:buAutoNum type="arabicPeriod" startAt="7"/>
            </a:pPr>
            <a:r>
              <a:rPr lang="en-GB" sz="2000" b="1" i="0" dirty="0">
                <a:solidFill>
                  <a:srgbClr val="374151"/>
                </a:solidFill>
                <a:effectLst/>
              </a:rPr>
              <a:t>Social and Cultural Sensitivity:</a:t>
            </a:r>
            <a:r>
              <a:rPr lang="en-GB" sz="2000" b="0" i="0" dirty="0">
                <a:solidFill>
                  <a:srgbClr val="374151"/>
                </a:solidFill>
                <a:effectLst/>
              </a:rPr>
              <a:t> Understanding and respecting cultural diversity and social norms is essential. Marketing campaigns and practices should be culturally sensitive and avoid stereotypes or discriminatory messaging.</a:t>
            </a:r>
          </a:p>
          <a:p>
            <a:pPr marL="457200" indent="-457200" algn="l">
              <a:buFont typeface="+mj-lt"/>
              <a:buAutoNum type="arabicPeriod" startAt="7"/>
            </a:pPr>
            <a:endParaRPr lang="en-GB" sz="200" b="0" i="0" dirty="0">
              <a:solidFill>
                <a:srgbClr val="374151"/>
              </a:solidFill>
              <a:effectLst/>
            </a:endParaRPr>
          </a:p>
          <a:p>
            <a:pPr marL="457200" indent="-457200" algn="l">
              <a:buFont typeface="+mj-lt"/>
              <a:buAutoNum type="arabicPeriod" startAt="7"/>
            </a:pPr>
            <a:r>
              <a:rPr lang="en-GB" sz="2000" b="1" i="0" dirty="0">
                <a:solidFill>
                  <a:srgbClr val="374151"/>
                </a:solidFill>
                <a:effectLst/>
              </a:rPr>
              <a:t>Community Engagement:</a:t>
            </a:r>
            <a:r>
              <a:rPr lang="en-GB" sz="2000" b="0" i="0" dirty="0">
                <a:solidFill>
                  <a:srgbClr val="374151"/>
                </a:solidFill>
                <a:effectLst/>
              </a:rPr>
              <a:t> Companies actively engage with the communities in which they operate. </a:t>
            </a:r>
            <a:r>
              <a:rPr lang="en-GB" sz="2000" dirty="0">
                <a:solidFill>
                  <a:srgbClr val="374151"/>
                </a:solidFill>
              </a:rPr>
              <a:t>E.g. </a:t>
            </a:r>
            <a:r>
              <a:rPr lang="en-GB" sz="2000" b="0" i="0" dirty="0">
                <a:solidFill>
                  <a:srgbClr val="374151"/>
                </a:solidFill>
                <a:effectLst/>
              </a:rPr>
              <a:t>supporting local initiatives, contributing to community development, or addressing community concerns.</a:t>
            </a:r>
          </a:p>
          <a:p>
            <a:pPr marL="457200" indent="-457200" algn="l">
              <a:buFont typeface="+mj-lt"/>
              <a:buAutoNum type="arabicPeriod" startAt="7"/>
            </a:pPr>
            <a:endParaRPr lang="en-GB" sz="200" b="0" i="0" dirty="0">
              <a:solidFill>
                <a:srgbClr val="374151"/>
              </a:solidFill>
              <a:effectLst/>
            </a:endParaRPr>
          </a:p>
          <a:p>
            <a:pPr marL="457200" indent="-457200" algn="l">
              <a:buFont typeface="+mj-lt"/>
              <a:buAutoNum type="arabicPeriod" startAt="7"/>
            </a:pPr>
            <a:r>
              <a:rPr lang="en-GB" sz="2000" b="1" i="0" dirty="0">
                <a:solidFill>
                  <a:srgbClr val="374151"/>
                </a:solidFill>
                <a:effectLst/>
              </a:rPr>
              <a:t>Transparency and Accountability:</a:t>
            </a:r>
            <a:r>
              <a:rPr lang="en-GB" sz="2000" b="0" i="0" dirty="0">
                <a:solidFill>
                  <a:srgbClr val="374151"/>
                </a:solidFill>
                <a:effectLst/>
              </a:rPr>
              <a:t> Companies are transparent about their practices, policies, and social responsibility initiatives. They are accountable for their actions and welcome scrutiny from stakeholders.</a:t>
            </a:r>
          </a:p>
          <a:p>
            <a:pPr marL="457200" indent="-457200" algn="l">
              <a:buFont typeface="+mj-lt"/>
              <a:buAutoNum type="arabicPeriod" startAt="7"/>
            </a:pPr>
            <a:endParaRPr lang="en-GB" sz="200" b="0" i="0" dirty="0">
              <a:solidFill>
                <a:srgbClr val="374151"/>
              </a:solidFill>
              <a:effectLst/>
            </a:endParaRPr>
          </a:p>
          <a:p>
            <a:pPr marL="457200" indent="-457200" algn="l">
              <a:buFont typeface="+mj-lt"/>
              <a:buAutoNum type="arabicPeriod" startAt="7"/>
            </a:pPr>
            <a:r>
              <a:rPr lang="en-GB" sz="2000" b="1" i="0" dirty="0">
                <a:solidFill>
                  <a:srgbClr val="374151"/>
                </a:solidFill>
                <a:effectLst/>
              </a:rPr>
              <a:t>Compliance with Regulations:</a:t>
            </a:r>
            <a:r>
              <a:rPr lang="en-GB" sz="2000" b="0" i="0" dirty="0">
                <a:solidFill>
                  <a:srgbClr val="374151"/>
                </a:solidFill>
                <a:effectLst/>
              </a:rPr>
              <a:t> Adherence to laws and regulations related to consumer protection, environmental protection, and fair competition is a fundamental aspect of societal marketing.</a:t>
            </a:r>
          </a:p>
          <a:p>
            <a:pPr marL="457200" indent="-457200" algn="l">
              <a:buFont typeface="+mj-lt"/>
              <a:buAutoNum type="arabicPeriod" startAt="7"/>
            </a:pPr>
            <a:endParaRPr lang="en-GB" sz="200" b="0" i="0" dirty="0">
              <a:solidFill>
                <a:srgbClr val="374151"/>
              </a:solidFill>
              <a:effectLst/>
            </a:endParaRPr>
          </a:p>
          <a:p>
            <a:pPr marL="457200" indent="-457200" algn="l">
              <a:buFont typeface="+mj-lt"/>
              <a:buAutoNum type="arabicPeriod" startAt="7"/>
            </a:pPr>
            <a:r>
              <a:rPr lang="en-GB" sz="2000" b="1" i="0" dirty="0">
                <a:solidFill>
                  <a:srgbClr val="374151"/>
                </a:solidFill>
                <a:effectLst/>
              </a:rPr>
              <a:t>Sustainable Growth:</a:t>
            </a:r>
            <a:r>
              <a:rPr lang="en-GB" sz="2000" b="0" i="0" dirty="0">
                <a:solidFill>
                  <a:srgbClr val="374151"/>
                </a:solidFill>
                <a:effectLst/>
              </a:rPr>
              <a:t> Companies aim for sustainable growth that benefits both the organisation and society, rather than pursuing growth at the expense of social or environmental well-being.</a:t>
            </a:r>
          </a:p>
        </p:txBody>
      </p:sp>
      <p:sp>
        <p:nvSpPr>
          <p:cNvPr id="3" name="Footer Placeholder 4">
            <a:extLst>
              <a:ext uri="{FF2B5EF4-FFF2-40B4-BE49-F238E27FC236}">
                <a16:creationId xmlns:a16="http://schemas.microsoft.com/office/drawing/2014/main" id="{139FDB6B-E27C-76E4-B8BC-2C5BF1DD3B88}"/>
              </a:ext>
            </a:extLst>
          </p:cNvPr>
          <p:cNvSpPr>
            <a:spLocks noGrp="1"/>
          </p:cNvSpPr>
          <p:nvPr>
            <p:ph type="ftr" sz="quarter" idx="11"/>
          </p:nvPr>
        </p:nvSpPr>
        <p:spPr>
          <a:xfrm>
            <a:off x="205484" y="6332220"/>
            <a:ext cx="5966716" cy="525780"/>
          </a:xfrm>
        </p:spPr>
        <p:txBody>
          <a:bodyPr/>
          <a:lstStyle/>
          <a:p>
            <a:endParaRPr lang="en-US" sz="1600" dirty="0"/>
          </a:p>
        </p:txBody>
      </p:sp>
      <p:sp>
        <p:nvSpPr>
          <p:cNvPr id="4" name="Slide Number Placeholder 3">
            <a:extLst>
              <a:ext uri="{FF2B5EF4-FFF2-40B4-BE49-F238E27FC236}">
                <a16:creationId xmlns:a16="http://schemas.microsoft.com/office/drawing/2014/main" id="{1CBC9513-C2AA-E996-3160-A8CFDF6E53D9}"/>
              </a:ext>
            </a:extLst>
          </p:cNvPr>
          <p:cNvSpPr>
            <a:spLocks noGrp="1"/>
          </p:cNvSpPr>
          <p:nvPr>
            <p:ph type="sldNum" sz="quarter" idx="12"/>
          </p:nvPr>
        </p:nvSpPr>
        <p:spPr/>
        <p:txBody>
          <a:bodyPr/>
          <a:lstStyle/>
          <a:p>
            <a:fld id="{A9170E51-B795-4297-8905-0FCF38CF2F85}" type="slidenum">
              <a:rPr lang="en-GB" smtClean="0"/>
              <a:t>23</a:t>
            </a:fld>
            <a:endParaRPr lang="en-GB"/>
          </a:p>
        </p:txBody>
      </p:sp>
    </p:spTree>
    <p:extLst>
      <p:ext uri="{BB962C8B-B14F-4D97-AF65-F5344CB8AC3E}">
        <p14:creationId xmlns:p14="http://schemas.microsoft.com/office/powerpoint/2010/main" val="10922138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929365F4-85EA-48B4-B9A3-5A3779777E6B}"/>
              </a:ext>
            </a:extLst>
          </p:cNvPr>
          <p:cNvSpPr>
            <a:spLocks noGrp="1"/>
          </p:cNvSpPr>
          <p:nvPr>
            <p:ph type="title"/>
          </p:nvPr>
        </p:nvSpPr>
        <p:spPr>
          <a:xfrm>
            <a:off x="126460" y="17279"/>
            <a:ext cx="3361808" cy="2545299"/>
          </a:xfrm>
        </p:spPr>
        <p:txBody>
          <a:bodyPr>
            <a:normAutofit/>
          </a:bodyPr>
          <a:lstStyle/>
          <a:p>
            <a:r>
              <a:rPr lang="en-GB" altLang="en-US" sz="4200" b="1" dirty="0">
                <a:latin typeface="+mn-lt"/>
              </a:rPr>
              <a:t>Societal Marketing Concept </a:t>
            </a:r>
          </a:p>
        </p:txBody>
      </p:sp>
      <p:pic>
        <p:nvPicPr>
          <p:cNvPr id="28675" name="Content Placeholder 3">
            <a:extLst>
              <a:ext uri="{FF2B5EF4-FFF2-40B4-BE49-F238E27FC236}">
                <a16:creationId xmlns:a16="http://schemas.microsoft.com/office/drawing/2014/main" id="{04A38235-50B2-4C69-A759-9F41D57FBF63}"/>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829340" y="261436"/>
            <a:ext cx="7029096" cy="7031561"/>
          </a:xfrm>
        </p:spPr>
      </p:pic>
      <p:sp>
        <p:nvSpPr>
          <p:cNvPr id="2" name="TextBox 1">
            <a:extLst>
              <a:ext uri="{FF2B5EF4-FFF2-40B4-BE49-F238E27FC236}">
                <a16:creationId xmlns:a16="http://schemas.microsoft.com/office/drawing/2014/main" id="{CBA8C19C-81BF-4DF1-AD54-C4D8429D761D}"/>
              </a:ext>
            </a:extLst>
          </p:cNvPr>
          <p:cNvSpPr txBox="1"/>
          <p:nvPr/>
        </p:nvSpPr>
        <p:spPr>
          <a:xfrm>
            <a:off x="7721600" y="135456"/>
            <a:ext cx="4343940" cy="6278642"/>
          </a:xfrm>
          <a:prstGeom prst="rect">
            <a:avLst/>
          </a:prstGeom>
          <a:noFill/>
        </p:spPr>
        <p:txBody>
          <a:bodyPr wrap="square" rtlCol="0">
            <a:spAutoFit/>
          </a:bodyPr>
          <a:lstStyle/>
          <a:p>
            <a:r>
              <a:rPr lang="en-GB" altLang="en-US" sz="3200" b="1" u="sng" dirty="0">
                <a:solidFill>
                  <a:schemeClr val="accent1">
                    <a:lumMod val="50000"/>
                  </a:schemeClr>
                </a:solidFill>
              </a:rPr>
              <a:t>TASK</a:t>
            </a:r>
          </a:p>
          <a:p>
            <a:endParaRPr lang="en-GB" altLang="en-US" sz="3200" u="sng" dirty="0">
              <a:solidFill>
                <a:schemeClr val="accent1">
                  <a:lumMod val="50000"/>
                </a:schemeClr>
              </a:solidFill>
            </a:endParaRPr>
          </a:p>
          <a:p>
            <a:pPr marL="457200" indent="-457200">
              <a:buFont typeface="Arial" panose="020B0604020202020204" pitchFamily="34" charset="0"/>
              <a:buChar char="•"/>
            </a:pPr>
            <a:r>
              <a:rPr lang="en-GB" altLang="en-US" sz="3200" dirty="0">
                <a:solidFill>
                  <a:schemeClr val="accent1">
                    <a:lumMod val="50000"/>
                  </a:schemeClr>
                </a:solidFill>
              </a:rPr>
              <a:t>Discuss a company/organisation that you think truly demonstrates the Societal Marketing Concept</a:t>
            </a:r>
          </a:p>
          <a:p>
            <a:pPr marL="457200" indent="-457200">
              <a:buFont typeface="Arial" panose="020B0604020202020204" pitchFamily="34" charset="0"/>
              <a:buChar char="•"/>
            </a:pPr>
            <a:endParaRPr lang="en-GB" altLang="en-US" sz="3200" dirty="0">
              <a:solidFill>
                <a:schemeClr val="accent1">
                  <a:lumMod val="50000"/>
                </a:schemeClr>
              </a:solidFill>
            </a:endParaRPr>
          </a:p>
          <a:p>
            <a:pPr marL="457200" indent="-457200">
              <a:buFont typeface="Arial" panose="020B0604020202020204" pitchFamily="34" charset="0"/>
              <a:buChar char="•"/>
            </a:pPr>
            <a:r>
              <a:rPr lang="en-GB" altLang="en-US" sz="3200" dirty="0">
                <a:solidFill>
                  <a:schemeClr val="accent1">
                    <a:lumMod val="50000"/>
                  </a:schemeClr>
                </a:solidFill>
              </a:rPr>
              <a:t>Give feedback and justification for your choice</a:t>
            </a:r>
            <a:r>
              <a:rPr lang="en-GB" altLang="en-US" sz="2800" dirty="0">
                <a:solidFill>
                  <a:schemeClr val="accent1">
                    <a:lumMod val="50000"/>
                  </a:schemeClr>
                </a:solidFill>
              </a:rPr>
              <a:t>.  </a:t>
            </a:r>
          </a:p>
          <a:p>
            <a:endParaRPr lang="en-GB" dirty="0"/>
          </a:p>
        </p:txBody>
      </p:sp>
      <p:sp>
        <p:nvSpPr>
          <p:cNvPr id="3" name="Footer Placeholder 2">
            <a:extLst>
              <a:ext uri="{FF2B5EF4-FFF2-40B4-BE49-F238E27FC236}">
                <a16:creationId xmlns:a16="http://schemas.microsoft.com/office/drawing/2014/main" id="{F872DF1A-C5C2-BC09-057B-22C00F1962AF}"/>
              </a:ext>
            </a:extLst>
          </p:cNvPr>
          <p:cNvSpPr>
            <a:spLocks noGrp="1"/>
          </p:cNvSpPr>
          <p:nvPr>
            <p:ph type="ftr" sz="quarter" idx="11"/>
          </p:nvPr>
        </p:nvSpPr>
        <p:spPr>
          <a:xfrm>
            <a:off x="7721600" y="6356350"/>
            <a:ext cx="3346094" cy="365125"/>
          </a:xfrm>
        </p:spPr>
        <p:txBody>
          <a:bodyPr/>
          <a:lstStyle/>
          <a:p>
            <a:endParaRPr lang="en-GB" dirty="0"/>
          </a:p>
        </p:txBody>
      </p:sp>
      <p:sp>
        <p:nvSpPr>
          <p:cNvPr id="4" name="Slide Number Placeholder 3">
            <a:extLst>
              <a:ext uri="{FF2B5EF4-FFF2-40B4-BE49-F238E27FC236}">
                <a16:creationId xmlns:a16="http://schemas.microsoft.com/office/drawing/2014/main" id="{870EA8ED-91BF-5440-311C-6AB5644DC020}"/>
              </a:ext>
            </a:extLst>
          </p:cNvPr>
          <p:cNvSpPr>
            <a:spLocks noGrp="1"/>
          </p:cNvSpPr>
          <p:nvPr>
            <p:ph type="sldNum" sz="quarter" idx="12"/>
          </p:nvPr>
        </p:nvSpPr>
        <p:spPr/>
        <p:txBody>
          <a:bodyPr/>
          <a:lstStyle/>
          <a:p>
            <a:fld id="{A9170E51-B795-4297-8905-0FCF38CF2F85}" type="slidenum">
              <a:rPr lang="en-GB" smtClean="0"/>
              <a:t>24</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08E38-D2EC-396A-D182-DBDAAD8E364C}"/>
              </a:ext>
            </a:extLst>
          </p:cNvPr>
          <p:cNvSpPr>
            <a:spLocks noGrp="1"/>
          </p:cNvSpPr>
          <p:nvPr>
            <p:ph type="title"/>
          </p:nvPr>
        </p:nvSpPr>
        <p:spPr/>
        <p:txBody>
          <a:bodyPr/>
          <a:lstStyle/>
          <a:p>
            <a:endParaRPr lang="en-GB"/>
          </a:p>
        </p:txBody>
      </p:sp>
      <p:pic>
        <p:nvPicPr>
          <p:cNvPr id="7" name="Online Media 6" title="Fair Trade: The First Step">
            <a:hlinkClick r:id="" action="ppaction://media"/>
            <a:extLst>
              <a:ext uri="{FF2B5EF4-FFF2-40B4-BE49-F238E27FC236}">
                <a16:creationId xmlns:a16="http://schemas.microsoft.com/office/drawing/2014/main" id="{E5DDDAA0-05AA-21D2-8192-6790B8FD4DA1}"/>
              </a:ext>
            </a:extLst>
          </p:cNvPr>
          <p:cNvPicPr>
            <a:picLocks noGrp="1" noRot="1" noChangeAspect="1"/>
          </p:cNvPicPr>
          <p:nvPr>
            <p:ph idx="1"/>
            <a:videoFile r:link="rId1"/>
          </p:nvPr>
        </p:nvPicPr>
        <p:blipFill>
          <a:blip r:embed="rId4"/>
          <a:stretch>
            <a:fillRect/>
          </a:stretch>
        </p:blipFill>
        <p:spPr>
          <a:xfrm>
            <a:off x="0" y="2969"/>
            <a:ext cx="12131979" cy="6855031"/>
          </a:xfrm>
          <a:prstGeom prst="rect">
            <a:avLst/>
          </a:prstGeom>
        </p:spPr>
      </p:pic>
      <p:sp>
        <p:nvSpPr>
          <p:cNvPr id="6" name="Slide Number Placeholder 5">
            <a:extLst>
              <a:ext uri="{FF2B5EF4-FFF2-40B4-BE49-F238E27FC236}">
                <a16:creationId xmlns:a16="http://schemas.microsoft.com/office/drawing/2014/main" id="{B1D108CA-08AF-8026-BFDA-89D7206E148D}"/>
              </a:ext>
            </a:extLst>
          </p:cNvPr>
          <p:cNvSpPr>
            <a:spLocks noGrp="1"/>
          </p:cNvSpPr>
          <p:nvPr>
            <p:ph type="sldNum" sz="quarter" idx="12"/>
          </p:nvPr>
        </p:nvSpPr>
        <p:spPr/>
        <p:txBody>
          <a:bodyPr/>
          <a:lstStyle/>
          <a:p>
            <a:fld id="{3A98EE3D-8CD1-4C3F-BD1C-C98C9596463C}" type="slidenum">
              <a:rPr lang="en-US" smtClean="0"/>
              <a:t>25</a:t>
            </a:fld>
            <a:endParaRPr lang="en-US" dirty="0"/>
          </a:p>
        </p:txBody>
      </p:sp>
    </p:spTree>
    <p:extLst>
      <p:ext uri="{BB962C8B-B14F-4D97-AF65-F5344CB8AC3E}">
        <p14:creationId xmlns:p14="http://schemas.microsoft.com/office/powerpoint/2010/main" val="1406502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77512-3A93-379E-B770-F88B76625AA9}"/>
              </a:ext>
            </a:extLst>
          </p:cNvPr>
          <p:cNvSpPr>
            <a:spLocks noGrp="1"/>
          </p:cNvSpPr>
          <p:nvPr>
            <p:ph type="title"/>
          </p:nvPr>
        </p:nvSpPr>
        <p:spPr/>
        <p:txBody>
          <a:bodyPr/>
          <a:lstStyle/>
          <a:p>
            <a:endParaRPr lang="en-GB"/>
          </a:p>
        </p:txBody>
      </p:sp>
      <p:pic>
        <p:nvPicPr>
          <p:cNvPr id="7" name="Online Media 6" title="What's Next? | Patagonia">
            <a:hlinkClick r:id="" action="ppaction://media"/>
            <a:extLst>
              <a:ext uri="{FF2B5EF4-FFF2-40B4-BE49-F238E27FC236}">
                <a16:creationId xmlns:a16="http://schemas.microsoft.com/office/drawing/2014/main" id="{D2030621-23AA-899D-39A0-23A3813B3747}"/>
              </a:ext>
            </a:extLst>
          </p:cNvPr>
          <p:cNvPicPr>
            <a:picLocks noGrp="1" noRot="1" noChangeAspect="1"/>
          </p:cNvPicPr>
          <p:nvPr>
            <p:ph idx="1"/>
            <a:videoFile r:link="rId1"/>
          </p:nvPr>
        </p:nvPicPr>
        <p:blipFill>
          <a:blip r:embed="rId4"/>
          <a:stretch>
            <a:fillRect/>
          </a:stretch>
        </p:blipFill>
        <p:spPr>
          <a:xfrm>
            <a:off x="0" y="-8047"/>
            <a:ext cx="12151475" cy="6866047"/>
          </a:xfrm>
          <a:prstGeom prst="rect">
            <a:avLst/>
          </a:prstGeom>
        </p:spPr>
      </p:pic>
      <p:sp>
        <p:nvSpPr>
          <p:cNvPr id="6" name="Slide Number Placeholder 5">
            <a:extLst>
              <a:ext uri="{FF2B5EF4-FFF2-40B4-BE49-F238E27FC236}">
                <a16:creationId xmlns:a16="http://schemas.microsoft.com/office/drawing/2014/main" id="{BE14AE99-DFA1-A073-31DB-C3A9848AEF70}"/>
              </a:ext>
            </a:extLst>
          </p:cNvPr>
          <p:cNvSpPr>
            <a:spLocks noGrp="1"/>
          </p:cNvSpPr>
          <p:nvPr>
            <p:ph type="sldNum" sz="quarter" idx="12"/>
          </p:nvPr>
        </p:nvSpPr>
        <p:spPr/>
        <p:txBody>
          <a:bodyPr/>
          <a:lstStyle/>
          <a:p>
            <a:fld id="{3A98EE3D-8CD1-4C3F-BD1C-C98C9596463C}" type="slidenum">
              <a:rPr lang="en-US" smtClean="0"/>
              <a:t>26</a:t>
            </a:fld>
            <a:endParaRPr lang="en-US" dirty="0"/>
          </a:p>
        </p:txBody>
      </p:sp>
    </p:spTree>
    <p:extLst>
      <p:ext uri="{BB962C8B-B14F-4D97-AF65-F5344CB8AC3E}">
        <p14:creationId xmlns:p14="http://schemas.microsoft.com/office/powerpoint/2010/main" val="821692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8287B-192A-84B9-73D3-75FB5BF77B7A}"/>
              </a:ext>
            </a:extLst>
          </p:cNvPr>
          <p:cNvSpPr>
            <a:spLocks noGrp="1"/>
          </p:cNvSpPr>
          <p:nvPr>
            <p:ph type="title"/>
          </p:nvPr>
        </p:nvSpPr>
        <p:spPr>
          <a:xfrm>
            <a:off x="435935" y="248038"/>
            <a:ext cx="10404785" cy="1094606"/>
          </a:xfrm>
        </p:spPr>
        <p:txBody>
          <a:bodyPr vert="horz" lIns="91440" tIns="45720" rIns="91440" bIns="45720" rtlCol="0" anchor="ctr">
            <a:normAutofit/>
          </a:bodyPr>
          <a:lstStyle/>
          <a:p>
            <a:r>
              <a:rPr lang="en-US" sz="3700" b="1" kern="1200" dirty="0">
                <a:solidFill>
                  <a:srgbClr val="FFFFFF"/>
                </a:solidFill>
                <a:latin typeface="+mn-lt"/>
                <a:ea typeface="+mj-ea"/>
                <a:cs typeface="+mj-cs"/>
              </a:rPr>
              <a:t>The Marketing Planning Process</a:t>
            </a:r>
          </a:p>
        </p:txBody>
      </p:sp>
      <p:sp>
        <p:nvSpPr>
          <p:cNvPr id="4" name="Content Placeholder 2">
            <a:extLst>
              <a:ext uri="{FF2B5EF4-FFF2-40B4-BE49-F238E27FC236}">
                <a16:creationId xmlns:a16="http://schemas.microsoft.com/office/drawing/2014/main" id="{C8E98481-2044-561F-0D6C-2673BBE0EDB1}"/>
              </a:ext>
            </a:extLst>
          </p:cNvPr>
          <p:cNvSpPr>
            <a:spLocks noGrp="1"/>
          </p:cNvSpPr>
          <p:nvPr>
            <p:ph idx="1"/>
          </p:nvPr>
        </p:nvSpPr>
        <p:spPr>
          <a:xfrm>
            <a:off x="204788" y="1822450"/>
            <a:ext cx="11857037" cy="369888"/>
          </a:xfrm>
        </p:spPr>
        <p:txBody>
          <a:bodyPr>
            <a:noAutofit/>
          </a:bodyPr>
          <a:lstStyle/>
          <a:p>
            <a:r>
              <a:rPr lang="en-GB" dirty="0"/>
              <a:t>A marketing plan answers the following questions</a:t>
            </a:r>
            <a:r>
              <a:rPr lang="en-GB" sz="2400" dirty="0"/>
              <a:t>:</a:t>
            </a:r>
          </a:p>
          <a:p>
            <a:endParaRPr lang="en-GB" sz="2400" dirty="0"/>
          </a:p>
          <a:p>
            <a:r>
              <a:rPr lang="en-GB" sz="2400" dirty="0"/>
              <a:t>Where are we now? 			</a:t>
            </a:r>
            <a:r>
              <a:rPr lang="en-GB" sz="2400" b="1" dirty="0">
                <a:solidFill>
                  <a:srgbClr val="FF0000"/>
                </a:solidFill>
              </a:rPr>
              <a:t>→	Marketing Audit</a:t>
            </a:r>
          </a:p>
          <a:p>
            <a:endParaRPr lang="en-GB" sz="2400" b="1" dirty="0">
              <a:solidFill>
                <a:srgbClr val="FF0000"/>
              </a:solidFill>
            </a:endParaRPr>
          </a:p>
          <a:p>
            <a:r>
              <a:rPr lang="en-GB" sz="2400" dirty="0"/>
              <a:t>Where do we want to be?   			</a:t>
            </a:r>
            <a:r>
              <a:rPr lang="en-GB" sz="2400" b="1" dirty="0">
                <a:solidFill>
                  <a:srgbClr val="FF0000"/>
                </a:solidFill>
              </a:rPr>
              <a:t>→	Marketing Objectives</a:t>
            </a:r>
          </a:p>
          <a:p>
            <a:endParaRPr lang="en-GB" sz="2400" dirty="0">
              <a:solidFill>
                <a:srgbClr val="FF0000"/>
              </a:solidFill>
            </a:endParaRPr>
          </a:p>
          <a:p>
            <a:r>
              <a:rPr lang="en-GB" sz="2400" dirty="0"/>
              <a:t>How will we get there?   			</a:t>
            </a:r>
            <a:r>
              <a:rPr lang="en-GB" sz="2400" b="1" dirty="0">
                <a:solidFill>
                  <a:srgbClr val="FF0000"/>
                </a:solidFill>
              </a:rPr>
              <a:t>→	Marketing Strategy &amp; Tactics</a:t>
            </a:r>
          </a:p>
          <a:p>
            <a:pPr marL="0" indent="0">
              <a:buNone/>
            </a:pPr>
            <a:endParaRPr lang="en-GB" sz="2400" b="1" dirty="0">
              <a:solidFill>
                <a:srgbClr val="FF0000"/>
              </a:solidFill>
            </a:endParaRPr>
          </a:p>
          <a:p>
            <a:r>
              <a:rPr lang="en-GB" sz="2400" dirty="0"/>
              <a:t>How will we know when we get there? 	</a:t>
            </a:r>
            <a:r>
              <a:rPr lang="en-GB" sz="2400" b="1" dirty="0">
                <a:solidFill>
                  <a:srgbClr val="FF0000"/>
                </a:solidFill>
              </a:rPr>
              <a:t>→	Action &amp; Control</a:t>
            </a:r>
          </a:p>
        </p:txBody>
      </p:sp>
      <p:sp>
        <p:nvSpPr>
          <p:cNvPr id="3" name="Footer Placeholder 2">
            <a:extLst>
              <a:ext uri="{FF2B5EF4-FFF2-40B4-BE49-F238E27FC236}">
                <a16:creationId xmlns:a16="http://schemas.microsoft.com/office/drawing/2014/main" id="{21D49340-6F34-94B3-3291-C1D9D028331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3F3CF2F-1E6C-DAAD-B906-4C7841BA10BE}"/>
              </a:ext>
            </a:extLst>
          </p:cNvPr>
          <p:cNvSpPr>
            <a:spLocks noGrp="1"/>
          </p:cNvSpPr>
          <p:nvPr>
            <p:ph type="sldNum" sz="quarter" idx="12"/>
          </p:nvPr>
        </p:nvSpPr>
        <p:spPr/>
        <p:txBody>
          <a:bodyPr/>
          <a:lstStyle/>
          <a:p>
            <a:fld id="{A9170E51-B795-4297-8905-0FCF38CF2F85}" type="slidenum">
              <a:rPr lang="en-GB" smtClean="0"/>
              <a:t>27</a:t>
            </a:fld>
            <a:endParaRPr lang="en-GB"/>
          </a:p>
        </p:txBody>
      </p:sp>
    </p:spTree>
    <p:extLst>
      <p:ext uri="{BB962C8B-B14F-4D97-AF65-F5344CB8AC3E}">
        <p14:creationId xmlns:p14="http://schemas.microsoft.com/office/powerpoint/2010/main" val="10760135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8287B-192A-84B9-73D3-75FB5BF77B7A}"/>
              </a:ext>
            </a:extLst>
          </p:cNvPr>
          <p:cNvSpPr>
            <a:spLocks noGrp="1"/>
          </p:cNvSpPr>
          <p:nvPr>
            <p:ph type="title"/>
          </p:nvPr>
        </p:nvSpPr>
        <p:spPr>
          <a:xfrm>
            <a:off x="265113" y="180541"/>
            <a:ext cx="10141007" cy="1094606"/>
          </a:xfrm>
        </p:spPr>
        <p:txBody>
          <a:bodyPr vert="horz" lIns="91440" tIns="45720" rIns="91440" bIns="45720" rtlCol="0" anchor="ctr">
            <a:normAutofit/>
          </a:bodyPr>
          <a:lstStyle/>
          <a:p>
            <a:r>
              <a:rPr lang="en-US" sz="3700" b="1" kern="1200" dirty="0">
                <a:solidFill>
                  <a:srgbClr val="FFFFFF"/>
                </a:solidFill>
                <a:latin typeface="+mn-lt"/>
                <a:ea typeface="+mj-ea"/>
                <a:cs typeface="+mj-cs"/>
              </a:rPr>
              <a:t>The Marketing Planning Process</a:t>
            </a:r>
          </a:p>
        </p:txBody>
      </p:sp>
      <p:sp>
        <p:nvSpPr>
          <p:cNvPr id="4" name="Content Placeholder 2">
            <a:extLst>
              <a:ext uri="{FF2B5EF4-FFF2-40B4-BE49-F238E27FC236}">
                <a16:creationId xmlns:a16="http://schemas.microsoft.com/office/drawing/2014/main" id="{C8E98481-2044-561F-0D6C-2673BBE0EDB1}"/>
              </a:ext>
            </a:extLst>
          </p:cNvPr>
          <p:cNvSpPr>
            <a:spLocks noGrp="1"/>
          </p:cNvSpPr>
          <p:nvPr>
            <p:ph idx="1"/>
          </p:nvPr>
        </p:nvSpPr>
        <p:spPr>
          <a:xfrm>
            <a:off x="204788" y="1822450"/>
            <a:ext cx="11857037" cy="369888"/>
          </a:xfrm>
        </p:spPr>
        <p:txBody>
          <a:bodyPr>
            <a:noAutofit/>
          </a:bodyPr>
          <a:lstStyle/>
          <a:p>
            <a:endParaRPr lang="en-GB" sz="2400" b="1" dirty="0">
              <a:solidFill>
                <a:srgbClr val="FF0000"/>
              </a:solidFill>
            </a:endParaRPr>
          </a:p>
        </p:txBody>
      </p:sp>
      <p:grpSp>
        <p:nvGrpSpPr>
          <p:cNvPr id="3" name="Group 50">
            <a:extLst>
              <a:ext uri="{FF2B5EF4-FFF2-40B4-BE49-F238E27FC236}">
                <a16:creationId xmlns:a16="http://schemas.microsoft.com/office/drawing/2014/main" id="{CB81E937-F130-35E5-05D2-3C792C64DDF5}"/>
              </a:ext>
            </a:extLst>
          </p:cNvPr>
          <p:cNvGrpSpPr>
            <a:grpSpLocks/>
          </p:cNvGrpSpPr>
          <p:nvPr/>
        </p:nvGrpSpPr>
        <p:grpSpPr bwMode="auto">
          <a:xfrm>
            <a:off x="204788" y="1693475"/>
            <a:ext cx="6183313" cy="4916487"/>
            <a:chOff x="612129" y="871700"/>
            <a:chExt cx="6183556" cy="4916240"/>
          </a:xfrm>
          <a:solidFill>
            <a:schemeClr val="accent1">
              <a:lumMod val="40000"/>
              <a:lumOff val="60000"/>
            </a:schemeClr>
          </a:solidFill>
        </p:grpSpPr>
        <p:grpSp>
          <p:nvGrpSpPr>
            <p:cNvPr id="5" name="Group 6">
              <a:extLst>
                <a:ext uri="{FF2B5EF4-FFF2-40B4-BE49-F238E27FC236}">
                  <a16:creationId xmlns:a16="http://schemas.microsoft.com/office/drawing/2014/main" id="{567CAC00-32E6-AFF1-392A-9E6FA1025676}"/>
                </a:ext>
              </a:extLst>
            </p:cNvPr>
            <p:cNvGrpSpPr>
              <a:grpSpLocks/>
            </p:cNvGrpSpPr>
            <p:nvPr/>
          </p:nvGrpSpPr>
          <p:grpSpPr bwMode="auto">
            <a:xfrm>
              <a:off x="612129" y="871700"/>
              <a:ext cx="6149657" cy="560880"/>
              <a:chOff x="432742" y="12007"/>
              <a:chExt cx="6149657" cy="560880"/>
            </a:xfrm>
            <a:grpFill/>
          </p:grpSpPr>
          <p:sp>
            <p:nvSpPr>
              <p:cNvPr id="25" name="Rectangle: Rounded Corners 24">
                <a:extLst>
                  <a:ext uri="{FF2B5EF4-FFF2-40B4-BE49-F238E27FC236}">
                    <a16:creationId xmlns:a16="http://schemas.microsoft.com/office/drawing/2014/main" id="{4CF09F51-FB33-0A7D-7A7F-5E81880A1309}"/>
                  </a:ext>
                </a:extLst>
              </p:cNvPr>
              <p:cNvSpPr/>
              <p:nvPr/>
            </p:nvSpPr>
            <p:spPr>
              <a:xfrm>
                <a:off x="432742" y="12007"/>
                <a:ext cx="6150217" cy="560359"/>
              </a:xfrm>
              <a:prstGeom prst="roundRect">
                <a:avLst/>
              </a:prstGeom>
              <a:grpFill/>
            </p:spPr>
            <p:style>
              <a:lnRef idx="2">
                <a:schemeClr val="accent4">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6" name="Rectangle: Rounded Corners 5">
                <a:extLst>
                  <a:ext uri="{FF2B5EF4-FFF2-40B4-BE49-F238E27FC236}">
                    <a16:creationId xmlns:a16="http://schemas.microsoft.com/office/drawing/2014/main" id="{19BD2C04-039B-98B9-448F-BE2464CAE70D}"/>
                  </a:ext>
                </a:extLst>
              </p:cNvPr>
              <p:cNvSpPr txBox="1"/>
              <p:nvPr/>
            </p:nvSpPr>
            <p:spPr>
              <a:xfrm>
                <a:off x="459731" y="38993"/>
                <a:ext cx="6096240" cy="506388"/>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lIns="232442" tIns="0" rIns="232442" bIns="0" spcCol="1270" anchor="ctr"/>
              <a:lstStyle/>
              <a:p>
                <a:pPr defTabSz="844550">
                  <a:lnSpc>
                    <a:spcPct val="90000"/>
                  </a:lnSpc>
                  <a:spcAft>
                    <a:spcPct val="35000"/>
                  </a:spcAft>
                  <a:defRPr/>
                </a:pPr>
                <a:r>
                  <a:rPr lang="en-IE" sz="2400" dirty="0"/>
                  <a:t>Business mission &amp; strategy</a:t>
                </a:r>
              </a:p>
            </p:txBody>
          </p:sp>
        </p:grpSp>
        <p:grpSp>
          <p:nvGrpSpPr>
            <p:cNvPr id="6" name="Group 9">
              <a:extLst>
                <a:ext uri="{FF2B5EF4-FFF2-40B4-BE49-F238E27FC236}">
                  <a16:creationId xmlns:a16="http://schemas.microsoft.com/office/drawing/2014/main" id="{1A5BC50D-AB13-A5AE-DF25-DDE6E0D60B65}"/>
                </a:ext>
              </a:extLst>
            </p:cNvPr>
            <p:cNvGrpSpPr>
              <a:grpSpLocks/>
            </p:cNvGrpSpPr>
            <p:nvPr/>
          </p:nvGrpSpPr>
          <p:grpSpPr bwMode="auto">
            <a:xfrm>
              <a:off x="612129" y="2595380"/>
              <a:ext cx="6149657" cy="560880"/>
              <a:chOff x="432742" y="1735687"/>
              <a:chExt cx="6149657" cy="560880"/>
            </a:xfrm>
            <a:grpFill/>
          </p:grpSpPr>
          <p:sp>
            <p:nvSpPr>
              <p:cNvPr id="23" name="Rectangle: Rounded Corners 22">
                <a:extLst>
                  <a:ext uri="{FF2B5EF4-FFF2-40B4-BE49-F238E27FC236}">
                    <a16:creationId xmlns:a16="http://schemas.microsoft.com/office/drawing/2014/main" id="{46C7904B-DEEB-95BE-743E-548C96A783FC}"/>
                  </a:ext>
                </a:extLst>
              </p:cNvPr>
              <p:cNvSpPr/>
              <p:nvPr/>
            </p:nvSpPr>
            <p:spPr>
              <a:xfrm>
                <a:off x="432742" y="1735945"/>
                <a:ext cx="6150217" cy="560359"/>
              </a:xfrm>
              <a:prstGeom prst="roundRect">
                <a:avLst/>
              </a:prstGeom>
              <a:grpFill/>
            </p:spPr>
            <p:style>
              <a:lnRef idx="2">
                <a:schemeClr val="accent4">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4" name="Rectangle: Rounded Corners 9">
                <a:extLst>
                  <a:ext uri="{FF2B5EF4-FFF2-40B4-BE49-F238E27FC236}">
                    <a16:creationId xmlns:a16="http://schemas.microsoft.com/office/drawing/2014/main" id="{DF2543D0-527B-4857-3DB9-025602348C82}"/>
                  </a:ext>
                </a:extLst>
              </p:cNvPr>
              <p:cNvSpPr txBox="1"/>
              <p:nvPr/>
            </p:nvSpPr>
            <p:spPr>
              <a:xfrm>
                <a:off x="459731" y="1762931"/>
                <a:ext cx="6096240" cy="506388"/>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lIns="232442" tIns="0" rIns="232442" bIns="0" spcCol="1270" anchor="ctr"/>
              <a:lstStyle/>
              <a:p>
                <a:pPr defTabSz="844550">
                  <a:lnSpc>
                    <a:spcPct val="90000"/>
                  </a:lnSpc>
                  <a:spcAft>
                    <a:spcPct val="35000"/>
                  </a:spcAft>
                  <a:defRPr/>
                </a:pPr>
                <a:r>
                  <a:rPr lang="en-IE" sz="2400" dirty="0"/>
                  <a:t>Marketing objectives</a:t>
                </a:r>
              </a:p>
            </p:txBody>
          </p:sp>
        </p:grpSp>
        <p:grpSp>
          <p:nvGrpSpPr>
            <p:cNvPr id="7" name="Group 11">
              <a:extLst>
                <a:ext uri="{FF2B5EF4-FFF2-40B4-BE49-F238E27FC236}">
                  <a16:creationId xmlns:a16="http://schemas.microsoft.com/office/drawing/2014/main" id="{7233D445-3FDB-67E0-6F9D-1C9D75CC0487}"/>
                </a:ext>
              </a:extLst>
            </p:cNvPr>
            <p:cNvGrpSpPr>
              <a:grpSpLocks/>
            </p:cNvGrpSpPr>
            <p:nvPr/>
          </p:nvGrpSpPr>
          <p:grpSpPr bwMode="auto">
            <a:xfrm>
              <a:off x="618648" y="3503380"/>
              <a:ext cx="6149657" cy="560880"/>
              <a:chOff x="439261" y="2643687"/>
              <a:chExt cx="6149657" cy="560880"/>
            </a:xfrm>
            <a:grpFill/>
          </p:grpSpPr>
          <p:sp>
            <p:nvSpPr>
              <p:cNvPr id="21" name="Rectangle: Rounded Corners 20">
                <a:extLst>
                  <a:ext uri="{FF2B5EF4-FFF2-40B4-BE49-F238E27FC236}">
                    <a16:creationId xmlns:a16="http://schemas.microsoft.com/office/drawing/2014/main" id="{75F42972-2984-2B4F-192C-C30145E7EE7A}"/>
                  </a:ext>
                </a:extLst>
              </p:cNvPr>
              <p:cNvSpPr/>
              <p:nvPr/>
            </p:nvSpPr>
            <p:spPr>
              <a:xfrm>
                <a:off x="439092" y="2643950"/>
                <a:ext cx="6150217" cy="560359"/>
              </a:xfrm>
              <a:prstGeom prst="roundRect">
                <a:avLst/>
              </a:prstGeom>
              <a:grpFill/>
            </p:spPr>
            <p:style>
              <a:lnRef idx="2">
                <a:schemeClr val="accent4">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2" name="Rectangle: Rounded Corners 12">
                <a:extLst>
                  <a:ext uri="{FF2B5EF4-FFF2-40B4-BE49-F238E27FC236}">
                    <a16:creationId xmlns:a16="http://schemas.microsoft.com/office/drawing/2014/main" id="{B9631B45-3FCC-5AD2-433E-84DCFAFAE8BC}"/>
                  </a:ext>
                </a:extLst>
              </p:cNvPr>
              <p:cNvSpPr txBox="1"/>
              <p:nvPr/>
            </p:nvSpPr>
            <p:spPr>
              <a:xfrm>
                <a:off x="466081" y="2670936"/>
                <a:ext cx="6096240" cy="506388"/>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lIns="232442" tIns="0" rIns="232442" bIns="0" spcCol="1270" anchor="ctr"/>
              <a:lstStyle/>
              <a:p>
                <a:pPr defTabSz="844550">
                  <a:lnSpc>
                    <a:spcPct val="90000"/>
                  </a:lnSpc>
                  <a:spcAft>
                    <a:spcPct val="35000"/>
                  </a:spcAft>
                  <a:defRPr/>
                </a:pPr>
                <a:r>
                  <a:rPr lang="en-IE" sz="2400" dirty="0"/>
                  <a:t>Marketing strategy</a:t>
                </a:r>
              </a:p>
            </p:txBody>
          </p:sp>
        </p:grpSp>
        <p:grpSp>
          <p:nvGrpSpPr>
            <p:cNvPr id="8" name="Group 13">
              <a:extLst>
                <a:ext uri="{FF2B5EF4-FFF2-40B4-BE49-F238E27FC236}">
                  <a16:creationId xmlns:a16="http://schemas.microsoft.com/office/drawing/2014/main" id="{EFAA6B04-A439-49D9-FDD8-F2B9B4193B22}"/>
                </a:ext>
              </a:extLst>
            </p:cNvPr>
            <p:cNvGrpSpPr>
              <a:grpSpLocks/>
            </p:cNvGrpSpPr>
            <p:nvPr/>
          </p:nvGrpSpPr>
          <p:grpSpPr bwMode="auto">
            <a:xfrm>
              <a:off x="618648" y="4365220"/>
              <a:ext cx="6149657" cy="560880"/>
              <a:chOff x="439261" y="3505527"/>
              <a:chExt cx="6149657" cy="560880"/>
            </a:xfrm>
            <a:grpFill/>
          </p:grpSpPr>
          <p:sp>
            <p:nvSpPr>
              <p:cNvPr id="19" name="Rectangle: Rounded Corners 18">
                <a:extLst>
                  <a:ext uri="{FF2B5EF4-FFF2-40B4-BE49-F238E27FC236}">
                    <a16:creationId xmlns:a16="http://schemas.microsoft.com/office/drawing/2014/main" id="{7E795B97-539F-CA85-7146-1D1CA68B165F}"/>
                  </a:ext>
                </a:extLst>
              </p:cNvPr>
              <p:cNvSpPr/>
              <p:nvPr/>
            </p:nvSpPr>
            <p:spPr>
              <a:xfrm>
                <a:off x="439092" y="3505918"/>
                <a:ext cx="6150217" cy="560360"/>
              </a:xfrm>
              <a:prstGeom prst="roundRect">
                <a:avLst/>
              </a:prstGeom>
              <a:grpFill/>
            </p:spPr>
            <p:style>
              <a:lnRef idx="2">
                <a:schemeClr val="accent4">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0" name="Rectangle: Rounded Corners 15">
                <a:extLst>
                  <a:ext uri="{FF2B5EF4-FFF2-40B4-BE49-F238E27FC236}">
                    <a16:creationId xmlns:a16="http://schemas.microsoft.com/office/drawing/2014/main" id="{847B731F-EF59-4931-7536-F15DAC2B2F1F}"/>
                  </a:ext>
                </a:extLst>
              </p:cNvPr>
              <p:cNvSpPr txBox="1"/>
              <p:nvPr/>
            </p:nvSpPr>
            <p:spPr>
              <a:xfrm>
                <a:off x="466081" y="3532905"/>
                <a:ext cx="6096240" cy="506387"/>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lIns="232442" tIns="0" rIns="232442" bIns="0" spcCol="1270" anchor="ctr"/>
              <a:lstStyle/>
              <a:p>
                <a:pPr defTabSz="844550">
                  <a:lnSpc>
                    <a:spcPct val="90000"/>
                  </a:lnSpc>
                  <a:spcAft>
                    <a:spcPct val="35000"/>
                  </a:spcAft>
                  <a:defRPr/>
                </a:pPr>
                <a:r>
                  <a:rPr lang="en-IE" sz="2400" dirty="0"/>
                  <a:t>Marketing actions</a:t>
                </a:r>
              </a:p>
            </p:txBody>
          </p:sp>
        </p:grpSp>
        <p:grpSp>
          <p:nvGrpSpPr>
            <p:cNvPr id="10" name="Group 9">
              <a:extLst>
                <a:ext uri="{FF2B5EF4-FFF2-40B4-BE49-F238E27FC236}">
                  <a16:creationId xmlns:a16="http://schemas.microsoft.com/office/drawing/2014/main" id="{ADA8DDCC-493E-3450-3ADF-915FFABE62F8}"/>
                </a:ext>
              </a:extLst>
            </p:cNvPr>
            <p:cNvGrpSpPr>
              <a:grpSpLocks/>
            </p:cNvGrpSpPr>
            <p:nvPr/>
          </p:nvGrpSpPr>
          <p:grpSpPr bwMode="auto">
            <a:xfrm>
              <a:off x="618648" y="5227060"/>
              <a:ext cx="6149657" cy="560880"/>
              <a:chOff x="439261" y="4367367"/>
              <a:chExt cx="6149657" cy="560880"/>
            </a:xfrm>
            <a:grpFill/>
          </p:grpSpPr>
          <p:sp>
            <p:nvSpPr>
              <p:cNvPr id="17" name="Rectangle: Rounded Corners 16">
                <a:extLst>
                  <a:ext uri="{FF2B5EF4-FFF2-40B4-BE49-F238E27FC236}">
                    <a16:creationId xmlns:a16="http://schemas.microsoft.com/office/drawing/2014/main" id="{4A131228-0C48-9467-8D83-F9BDA0335337}"/>
                  </a:ext>
                </a:extLst>
              </p:cNvPr>
              <p:cNvSpPr/>
              <p:nvPr/>
            </p:nvSpPr>
            <p:spPr>
              <a:xfrm>
                <a:off x="439092" y="4367888"/>
                <a:ext cx="6150217" cy="560359"/>
              </a:xfrm>
              <a:prstGeom prst="roundRect">
                <a:avLst/>
              </a:prstGeom>
              <a:grpFill/>
            </p:spPr>
            <p:style>
              <a:lnRef idx="2">
                <a:schemeClr val="accent4">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8" name="Rectangle: Rounded Corners 18">
                <a:extLst>
                  <a:ext uri="{FF2B5EF4-FFF2-40B4-BE49-F238E27FC236}">
                    <a16:creationId xmlns:a16="http://schemas.microsoft.com/office/drawing/2014/main" id="{4ABB084E-17B2-DCD5-254A-9A7514A83B29}"/>
                  </a:ext>
                </a:extLst>
              </p:cNvPr>
              <p:cNvSpPr txBox="1"/>
              <p:nvPr/>
            </p:nvSpPr>
            <p:spPr>
              <a:xfrm>
                <a:off x="466081" y="4394874"/>
                <a:ext cx="6096240" cy="506388"/>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lIns="232442" tIns="0" rIns="232442" bIns="0" spcCol="1270" anchor="ctr"/>
              <a:lstStyle/>
              <a:p>
                <a:pPr defTabSz="844550">
                  <a:lnSpc>
                    <a:spcPct val="90000"/>
                  </a:lnSpc>
                  <a:spcAft>
                    <a:spcPct val="35000"/>
                  </a:spcAft>
                  <a:defRPr/>
                </a:pPr>
                <a:r>
                  <a:rPr lang="en-IE" sz="2400" dirty="0"/>
                  <a:t>Marketing performance</a:t>
                </a:r>
              </a:p>
            </p:txBody>
          </p:sp>
        </p:grpSp>
        <p:grpSp>
          <p:nvGrpSpPr>
            <p:cNvPr id="12" name="Group 47">
              <a:extLst>
                <a:ext uri="{FF2B5EF4-FFF2-40B4-BE49-F238E27FC236}">
                  <a16:creationId xmlns:a16="http://schemas.microsoft.com/office/drawing/2014/main" id="{6A109F54-6F1D-F8D6-45BC-56124643E7B8}"/>
                </a:ext>
              </a:extLst>
            </p:cNvPr>
            <p:cNvGrpSpPr>
              <a:grpSpLocks/>
            </p:cNvGrpSpPr>
            <p:nvPr/>
          </p:nvGrpSpPr>
          <p:grpSpPr bwMode="auto">
            <a:xfrm>
              <a:off x="646028" y="1740370"/>
              <a:ext cx="6149657" cy="560880"/>
              <a:chOff x="439261" y="920007"/>
              <a:chExt cx="6149657" cy="560880"/>
            </a:xfrm>
            <a:grpFill/>
          </p:grpSpPr>
          <p:sp>
            <p:nvSpPr>
              <p:cNvPr id="14" name="Rectangle: Rounded Corners 13">
                <a:extLst>
                  <a:ext uri="{FF2B5EF4-FFF2-40B4-BE49-F238E27FC236}">
                    <a16:creationId xmlns:a16="http://schemas.microsoft.com/office/drawing/2014/main" id="{D6073BA3-9304-21A5-D6E3-7E4FDD1EB1C3}"/>
                  </a:ext>
                </a:extLst>
              </p:cNvPr>
              <p:cNvSpPr/>
              <p:nvPr/>
            </p:nvSpPr>
            <p:spPr>
              <a:xfrm>
                <a:off x="438701" y="919655"/>
                <a:ext cx="6150217" cy="561947"/>
              </a:xfrm>
              <a:prstGeom prst="roundRect">
                <a:avLst/>
              </a:prstGeom>
              <a:grpFill/>
            </p:spPr>
            <p:style>
              <a:lnRef idx="2">
                <a:schemeClr val="accent4">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6" name="Rectangle: Rounded Corners 4">
                <a:extLst>
                  <a:ext uri="{FF2B5EF4-FFF2-40B4-BE49-F238E27FC236}">
                    <a16:creationId xmlns:a16="http://schemas.microsoft.com/office/drawing/2014/main" id="{6B36C33D-387E-BEFF-5994-481BB93B4997}"/>
                  </a:ext>
                </a:extLst>
              </p:cNvPr>
              <p:cNvSpPr txBox="1"/>
              <p:nvPr/>
            </p:nvSpPr>
            <p:spPr>
              <a:xfrm>
                <a:off x="465689" y="946642"/>
                <a:ext cx="6096240" cy="507975"/>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lIns="232442" tIns="0" rIns="232442" bIns="0" spcCol="1270" anchor="ctr"/>
              <a:lstStyle/>
              <a:p>
                <a:pPr defTabSz="844550">
                  <a:lnSpc>
                    <a:spcPct val="90000"/>
                  </a:lnSpc>
                  <a:spcAft>
                    <a:spcPct val="35000"/>
                  </a:spcAft>
                  <a:defRPr/>
                </a:pPr>
                <a:r>
                  <a:rPr lang="en-IE" sz="2400" dirty="0"/>
                  <a:t>Environmental &amp; customer analysis</a:t>
                </a:r>
              </a:p>
            </p:txBody>
          </p:sp>
        </p:grpSp>
      </p:grpSp>
      <p:sp>
        <p:nvSpPr>
          <p:cNvPr id="27" name="Footer Placeholder 26">
            <a:extLst>
              <a:ext uri="{FF2B5EF4-FFF2-40B4-BE49-F238E27FC236}">
                <a16:creationId xmlns:a16="http://schemas.microsoft.com/office/drawing/2014/main" id="{CFC132FB-3980-54AE-7F1F-B9D782D06112}"/>
              </a:ext>
            </a:extLst>
          </p:cNvPr>
          <p:cNvSpPr>
            <a:spLocks noGrp="1"/>
          </p:cNvSpPr>
          <p:nvPr>
            <p:ph type="ftr" sz="quarter" idx="11"/>
          </p:nvPr>
        </p:nvSpPr>
        <p:spPr/>
        <p:txBody>
          <a:bodyPr/>
          <a:lstStyle/>
          <a:p>
            <a:endParaRPr lang="en-GB"/>
          </a:p>
        </p:txBody>
      </p:sp>
      <p:sp>
        <p:nvSpPr>
          <p:cNvPr id="28" name="Slide Number Placeholder 27">
            <a:extLst>
              <a:ext uri="{FF2B5EF4-FFF2-40B4-BE49-F238E27FC236}">
                <a16:creationId xmlns:a16="http://schemas.microsoft.com/office/drawing/2014/main" id="{0937D276-E30C-E44D-4937-6452E389A50F}"/>
              </a:ext>
            </a:extLst>
          </p:cNvPr>
          <p:cNvSpPr>
            <a:spLocks noGrp="1"/>
          </p:cNvSpPr>
          <p:nvPr>
            <p:ph type="sldNum" sz="quarter" idx="12"/>
          </p:nvPr>
        </p:nvSpPr>
        <p:spPr/>
        <p:txBody>
          <a:bodyPr/>
          <a:lstStyle/>
          <a:p>
            <a:fld id="{A9170E51-B795-4297-8905-0FCF38CF2F85}" type="slidenum">
              <a:rPr lang="en-GB" smtClean="0"/>
              <a:t>28</a:t>
            </a:fld>
            <a:endParaRPr lang="en-GB"/>
          </a:p>
        </p:txBody>
      </p:sp>
    </p:spTree>
    <p:extLst>
      <p:ext uri="{BB962C8B-B14F-4D97-AF65-F5344CB8AC3E}">
        <p14:creationId xmlns:p14="http://schemas.microsoft.com/office/powerpoint/2010/main" val="25411908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 diagram of a company's process&#10;&#10;Description automatically generated with medium confidence">
            <a:extLst>
              <a:ext uri="{FF2B5EF4-FFF2-40B4-BE49-F238E27FC236}">
                <a16:creationId xmlns:a16="http://schemas.microsoft.com/office/drawing/2014/main" id="{3D3A28CF-A0FA-FCC2-022A-59648A5B98F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558381" y="68263"/>
            <a:ext cx="7075237" cy="6721475"/>
          </a:xfrm>
          <a:prstGeom prst="rect">
            <a:avLst/>
          </a:prstGeom>
          <a:solidFill>
            <a:srgbClr val="FFFFFF"/>
          </a:solidFill>
        </p:spPr>
      </p:pic>
      <p:sp>
        <p:nvSpPr>
          <p:cNvPr id="6" name="Footer Placeholder 5">
            <a:extLst>
              <a:ext uri="{FF2B5EF4-FFF2-40B4-BE49-F238E27FC236}">
                <a16:creationId xmlns:a16="http://schemas.microsoft.com/office/drawing/2014/main" id="{C317258E-CB9E-11F3-1277-BD517760973C}"/>
              </a:ext>
            </a:extLst>
          </p:cNvPr>
          <p:cNvSpPr>
            <a:spLocks noGrp="1"/>
          </p:cNvSpPr>
          <p:nvPr>
            <p:ph type="ftr" sz="quarter" idx="4294967295"/>
          </p:nvPr>
        </p:nvSpPr>
        <p:spPr>
          <a:xfrm>
            <a:off x="1494790" y="6332220"/>
            <a:ext cx="1497330" cy="247651"/>
          </a:xfrm>
        </p:spPr>
        <p:txBody>
          <a:bodyPr/>
          <a:lstStyle/>
          <a:p>
            <a:pPr>
              <a:spcAft>
                <a:spcPts val="600"/>
              </a:spcAft>
            </a:pPr>
            <a:endParaRPr lang="en-US" b="0"/>
          </a:p>
        </p:txBody>
      </p:sp>
      <p:sp>
        <p:nvSpPr>
          <p:cNvPr id="7" name="Slide Number Placeholder 6" hidden="1">
            <a:extLst>
              <a:ext uri="{FF2B5EF4-FFF2-40B4-BE49-F238E27FC236}">
                <a16:creationId xmlns:a16="http://schemas.microsoft.com/office/drawing/2014/main" id="{163B61F7-5396-A401-1CC2-9FC61158D0DB}"/>
              </a:ext>
            </a:extLst>
          </p:cNvPr>
          <p:cNvSpPr>
            <a:spLocks noGrp="1"/>
          </p:cNvSpPr>
          <p:nvPr>
            <p:ph type="sldNum" sz="quarter" idx="4294967295"/>
          </p:nvPr>
        </p:nvSpPr>
        <p:spPr>
          <a:xfrm>
            <a:off x="971550" y="6332220"/>
            <a:ext cx="523240" cy="247651"/>
          </a:xfrm>
        </p:spPr>
        <p:txBody>
          <a:bodyPr/>
          <a:lstStyle/>
          <a:p>
            <a:pPr>
              <a:spcAft>
                <a:spcPts val="600"/>
              </a:spcAft>
            </a:pPr>
            <a:fld id="{294A09A9-5501-47C1-A89A-A340965A2BE2}" type="slidenum">
              <a:rPr lang="en-US" smtClean="0"/>
              <a:pPr>
                <a:spcAft>
                  <a:spcPts val="600"/>
                </a:spcAft>
              </a:pPr>
              <a:t>29</a:t>
            </a:fld>
            <a:endParaRPr lang="en-US">
              <a:latin typeface="+mn-lt"/>
            </a:endParaRPr>
          </a:p>
        </p:txBody>
      </p:sp>
    </p:spTree>
    <p:extLst>
      <p:ext uri="{BB962C8B-B14F-4D97-AF65-F5344CB8AC3E}">
        <p14:creationId xmlns:p14="http://schemas.microsoft.com/office/powerpoint/2010/main" val="8113505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nline Media 6" title="SOSTAC®  Plan in 3 mins with Go-To">
            <a:hlinkClick r:id="" action="ppaction://media"/>
            <a:extLst>
              <a:ext uri="{FF2B5EF4-FFF2-40B4-BE49-F238E27FC236}">
                <a16:creationId xmlns:a16="http://schemas.microsoft.com/office/drawing/2014/main" id="{1293D4BC-C2F9-0047-8EA2-67E310A7E4B3}"/>
              </a:ext>
            </a:extLst>
          </p:cNvPr>
          <p:cNvPicPr>
            <a:picLocks noGrp="1" noRot="1" noChangeAspect="1"/>
          </p:cNvPicPr>
          <p:nvPr>
            <p:ph idx="1"/>
            <a:videoFile r:link="rId1"/>
          </p:nvPr>
        </p:nvPicPr>
        <p:blipFill rotWithShape="1">
          <a:blip r:embed="rId4"/>
          <a:srcRect b="443"/>
          <a:stretch/>
        </p:blipFill>
        <p:spPr>
          <a:xfrm>
            <a:off x="20" y="10"/>
            <a:ext cx="12191980" cy="6857990"/>
          </a:xfrm>
          <a:prstGeom prst="rect">
            <a:avLst/>
          </a:prstGeom>
          <a:noFill/>
        </p:spPr>
      </p:pic>
      <p:sp>
        <p:nvSpPr>
          <p:cNvPr id="6" name="Slide Number Placeholder 5" hidden="1">
            <a:extLst>
              <a:ext uri="{FF2B5EF4-FFF2-40B4-BE49-F238E27FC236}">
                <a16:creationId xmlns:a16="http://schemas.microsoft.com/office/drawing/2014/main" id="{DD203E12-9125-4BF3-AA42-5A082031CF57}"/>
              </a:ext>
            </a:extLst>
          </p:cNvPr>
          <p:cNvSpPr>
            <a:spLocks noGrp="1"/>
          </p:cNvSpPr>
          <p:nvPr>
            <p:ph type="sldNum" sz="quarter" idx="12"/>
          </p:nvPr>
        </p:nvSpPr>
        <p:spPr/>
        <p:txBody>
          <a:bodyPr/>
          <a:lstStyle/>
          <a:p>
            <a:pPr>
              <a:spcAft>
                <a:spcPts val="600"/>
              </a:spcAft>
            </a:pPr>
            <a:fld id="{3A98EE3D-8CD1-4C3F-BD1C-C98C9596463C}" type="slidenum">
              <a:rPr lang="en-US" smtClean="0"/>
              <a:pPr>
                <a:spcAft>
                  <a:spcPts val="600"/>
                </a:spcAft>
              </a:pPr>
              <a:t>30</a:t>
            </a:fld>
            <a:endParaRPr lang="en-US"/>
          </a:p>
        </p:txBody>
      </p:sp>
      <p:sp>
        <p:nvSpPr>
          <p:cNvPr id="2" name="Footer Placeholder 1">
            <a:extLst>
              <a:ext uri="{FF2B5EF4-FFF2-40B4-BE49-F238E27FC236}">
                <a16:creationId xmlns:a16="http://schemas.microsoft.com/office/drawing/2014/main" id="{6BA7B69C-CC6E-7E46-2651-389CD6F56C63}"/>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4231849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D8B3A5-9595-AF12-3594-D67E88DC2FCB}"/>
              </a:ext>
            </a:extLst>
          </p:cNvPr>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latin typeface="Calibri" panose="020F0502020204030204" pitchFamily="34" charset="0"/>
                <a:ea typeface="Calibri" panose="020F0502020204030204" pitchFamily="34" charset="0"/>
                <a:cs typeface="Calibri" panose="020F0502020204030204" pitchFamily="34" charset="0"/>
              </a:rPr>
              <a:t>Marketing Change</a:t>
            </a:r>
          </a:p>
        </p:txBody>
      </p:sp>
      <p:sp>
        <p:nvSpPr>
          <p:cNvPr id="3" name="Content Placeholder 2">
            <a:extLst>
              <a:ext uri="{FF2B5EF4-FFF2-40B4-BE49-F238E27FC236}">
                <a16:creationId xmlns:a16="http://schemas.microsoft.com/office/drawing/2014/main" id="{42B51994-B769-92A4-ED89-B5258A034E59}"/>
              </a:ext>
            </a:extLst>
          </p:cNvPr>
          <p:cNvSpPr>
            <a:spLocks noGrp="1"/>
          </p:cNvSpPr>
          <p:nvPr>
            <p:ph idx="1"/>
          </p:nvPr>
        </p:nvSpPr>
        <p:spPr>
          <a:xfrm>
            <a:off x="4367695" y="511388"/>
            <a:ext cx="7357583" cy="5749712"/>
          </a:xfrm>
        </p:spPr>
        <p:txBody>
          <a:bodyPr anchor="ctr">
            <a:normAutofit/>
          </a:bodyPr>
          <a:lstStyle/>
          <a:p>
            <a:pPr marL="0" indent="0">
              <a:buNone/>
            </a:pPr>
            <a:r>
              <a:rPr lang="en-GB" sz="3200" b="1" dirty="0">
                <a:latin typeface="Calibri" panose="020F0502020204030204" pitchFamily="34" charset="0"/>
                <a:ea typeface="Calibri" panose="020F0502020204030204" pitchFamily="34" charset="0"/>
                <a:cs typeface="Calibri" panose="020F0502020204030204" pitchFamily="34" charset="0"/>
              </a:rPr>
              <a:t>“The new constant is a disruptive state of flux. Winning strategies are those that embrace entrepreneurship and create transformational change and value for their organisations.”</a:t>
            </a:r>
          </a:p>
          <a:p>
            <a:pPr marL="0" indent="0">
              <a:buNone/>
            </a:pPr>
            <a:endParaRPr lang="en-GB" sz="3200" b="1" dirty="0">
              <a:latin typeface="Calibri" panose="020F0502020204030204" pitchFamily="34" charset="0"/>
              <a:ea typeface="Calibri" panose="020F0502020204030204" pitchFamily="34" charset="0"/>
              <a:cs typeface="Calibri" panose="020F0502020204030204" pitchFamily="34" charset="0"/>
            </a:endParaRPr>
          </a:p>
          <a:p>
            <a:pPr marL="0" indent="0" algn="r">
              <a:buNone/>
            </a:pPr>
            <a:r>
              <a:rPr lang="en-GB" sz="2400" b="1" dirty="0">
                <a:latin typeface="Calibri" panose="020F0502020204030204" pitchFamily="34" charset="0"/>
                <a:ea typeface="Calibri" panose="020F0502020204030204" pitchFamily="34" charset="0"/>
                <a:cs typeface="Calibri" panose="020F0502020204030204" pitchFamily="34" charset="0"/>
              </a:rPr>
              <a:t>The Chartered Institute of Marketing (2025)</a:t>
            </a:r>
          </a:p>
          <a:p>
            <a:endParaRPr lang="en-GB" sz="2000" dirty="0">
              <a:latin typeface="Calibri" panose="020F0502020204030204" pitchFamily="34" charset="0"/>
              <a:ea typeface="Calibri" panose="020F0502020204030204" pitchFamily="34" charset="0"/>
              <a:cs typeface="Calibri" panose="020F0502020204030204" pitchFamily="34" charset="0"/>
            </a:endParaRPr>
          </a:p>
          <a:p>
            <a:endParaRPr lang="en-GB" sz="2000" dirty="0">
              <a:latin typeface="Calibri" panose="020F0502020204030204" pitchFamily="34" charset="0"/>
              <a:ea typeface="Calibri" panose="020F0502020204030204" pitchFamily="34" charset="0"/>
              <a:cs typeface="Calibri" panose="020F0502020204030204" pitchFamily="34" charset="0"/>
            </a:endParaRPr>
          </a:p>
        </p:txBody>
      </p:sp>
      <p:sp>
        <p:nvSpPr>
          <p:cNvPr id="5" name="Footer Placeholder 4">
            <a:extLst>
              <a:ext uri="{FF2B5EF4-FFF2-40B4-BE49-F238E27FC236}">
                <a16:creationId xmlns:a16="http://schemas.microsoft.com/office/drawing/2014/main" id="{2433A2F4-4AD8-FDD4-B57C-D276DEE07D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BE4771-7071-7B8C-2560-F56F646206CA}"/>
              </a:ext>
            </a:extLst>
          </p:cNvPr>
          <p:cNvSpPr>
            <a:spLocks noGrp="1"/>
          </p:cNvSpPr>
          <p:nvPr>
            <p:ph type="sldNum" sz="quarter" idx="12"/>
          </p:nvPr>
        </p:nvSpPr>
        <p:spPr/>
        <p:txBody>
          <a:bodyPr/>
          <a:lstStyle/>
          <a:p>
            <a:fld id="{A9170E51-B795-4297-8905-0FCF38CF2F85}" type="slidenum">
              <a:rPr lang="en-GB" smtClean="0"/>
              <a:t>31</a:t>
            </a:fld>
            <a:endParaRPr lang="en-GB"/>
          </a:p>
        </p:txBody>
      </p:sp>
    </p:spTree>
    <p:extLst>
      <p:ext uri="{BB962C8B-B14F-4D97-AF65-F5344CB8AC3E}">
        <p14:creationId xmlns:p14="http://schemas.microsoft.com/office/powerpoint/2010/main" val="3393337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Quizzical burrowing owl looking forward">
            <a:extLst>
              <a:ext uri="{FF2B5EF4-FFF2-40B4-BE49-F238E27FC236}">
                <a16:creationId xmlns:a16="http://schemas.microsoft.com/office/drawing/2014/main" id="{DA2DF4EC-645E-4BA6-8628-BDC3F018980A}"/>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t="9522" b="9522"/>
          <a:stretch>
            <a:fillRect/>
          </a:stretch>
        </p:blipFill>
        <p:spPr/>
      </p:pic>
      <p:sp>
        <p:nvSpPr>
          <p:cNvPr id="3" name="Title 2">
            <a:extLst>
              <a:ext uri="{FF2B5EF4-FFF2-40B4-BE49-F238E27FC236}">
                <a16:creationId xmlns:a16="http://schemas.microsoft.com/office/drawing/2014/main" id="{862BE641-75C4-4E46-8941-FF881DEBFFC0}"/>
              </a:ext>
            </a:extLst>
          </p:cNvPr>
          <p:cNvSpPr>
            <a:spLocks noGrp="1"/>
          </p:cNvSpPr>
          <p:nvPr>
            <p:ph type="title"/>
          </p:nvPr>
        </p:nvSpPr>
        <p:spPr>
          <a:xfrm>
            <a:off x="6935057" y="2527443"/>
            <a:ext cx="5200364" cy="1128857"/>
          </a:xfrm>
        </p:spPr>
        <p:txBody>
          <a:bodyPr>
            <a:noAutofit/>
          </a:bodyPr>
          <a:lstStyle/>
          <a:p>
            <a:r>
              <a:rPr lang="en-GB" sz="5400">
                <a:solidFill>
                  <a:schemeClr val="bg1"/>
                </a:solidFill>
                <a:latin typeface="Aptos ExtraBold" panose="020F0502020204030204" pitchFamily="34" charset="0"/>
              </a:rPr>
              <a:t>Any Questions?</a:t>
            </a:r>
            <a:endParaRPr lang="en-GB" sz="5400" dirty="0">
              <a:solidFill>
                <a:schemeClr val="bg1"/>
              </a:solidFill>
              <a:latin typeface="Aptos ExtraBold" panose="020F0502020204030204" pitchFamily="34" charset="0"/>
            </a:endParaRPr>
          </a:p>
        </p:txBody>
      </p:sp>
    </p:spTree>
    <p:extLst>
      <p:ext uri="{BB962C8B-B14F-4D97-AF65-F5344CB8AC3E}">
        <p14:creationId xmlns:p14="http://schemas.microsoft.com/office/powerpoint/2010/main" val="18698742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2290</Words>
  <Application>Microsoft Office PowerPoint</Application>
  <PresentationFormat>Widescreen</PresentationFormat>
  <Paragraphs>247</Paragraphs>
  <Slides>32</Slides>
  <Notes>16</Notes>
  <HiddenSlides>0</HiddenSlides>
  <MMClips>6</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Graphik Web</vt:lpstr>
      <vt:lpstr>source-serif-pro</vt:lpstr>
      <vt:lpstr>Aptos ExtraBold</vt:lpstr>
      <vt:lpstr>Arial</vt:lpstr>
      <vt:lpstr>Calibri</vt:lpstr>
      <vt:lpstr>Calibri Light</vt:lpstr>
      <vt:lpstr>Office Theme</vt:lpstr>
      <vt:lpstr>BMMB7026 Managing Marketing Change</vt:lpstr>
      <vt:lpstr>Today we will look at….</vt:lpstr>
      <vt:lpstr>Review Questions</vt:lpstr>
      <vt:lpstr>Evolution of Marketing – Dr Philip Kotler</vt:lpstr>
      <vt:lpstr>PowerPoint Presentation</vt:lpstr>
      <vt:lpstr>PowerPoint Presentation</vt:lpstr>
      <vt:lpstr>Understanding the market-place and customer needs</vt:lpstr>
      <vt:lpstr>The Nature of Customer Value</vt:lpstr>
      <vt:lpstr>Forms of Customer Value</vt:lpstr>
      <vt:lpstr>Customer Relationship Management (CRM)</vt:lpstr>
      <vt:lpstr>Developing a Customer Centric Focus</vt:lpstr>
      <vt:lpstr>ACTIVITY</vt:lpstr>
      <vt:lpstr>Amazon</vt:lpstr>
      <vt:lpstr>PowerPoint Presentation</vt:lpstr>
      <vt:lpstr>PowerPoint Presentation</vt:lpstr>
      <vt:lpstr>A Simple Model of the Marketing Process</vt:lpstr>
      <vt:lpstr>The Marketing Concept</vt:lpstr>
      <vt:lpstr>Marketing Mix   The basic set of tools marketers use to carry out tactical marketing  The 4Ps of product marketing  (McCarthy, 1960)  The 7Ps of services marketing  (Booms and Bitner, 1981) </vt:lpstr>
      <vt:lpstr>PowerPoint Presentation</vt:lpstr>
      <vt:lpstr>So What is Marketing – Pulling It All Together</vt:lpstr>
      <vt:lpstr>Societal Marketing</vt:lpstr>
      <vt:lpstr>Key Components of Societal Marketing</vt:lpstr>
      <vt:lpstr>Key Components of Societal Marketing</vt:lpstr>
      <vt:lpstr>Societal Marketing Concept </vt:lpstr>
      <vt:lpstr>PowerPoint Presentation</vt:lpstr>
      <vt:lpstr>PowerPoint Presentation</vt:lpstr>
      <vt:lpstr>The Marketing Planning Process</vt:lpstr>
      <vt:lpstr>The Marketing Planning Process</vt:lpstr>
      <vt:lpstr>PowerPoint Presentation</vt:lpstr>
      <vt:lpstr>PowerPoint Presentation</vt:lpstr>
      <vt:lpstr>Marketing Change</vt:lpstr>
      <vt:lpstr>Any Questions?</vt:lpstr>
    </vt:vector>
  </TitlesOfParts>
  <Company>Solent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Gwyneth Jones</dc:creator>
  <cp:lastModifiedBy>Gwyneth Jones</cp:lastModifiedBy>
  <cp:revision>55</cp:revision>
  <dcterms:created xsi:type="dcterms:W3CDTF">2023-02-25T23:09:55Z</dcterms:created>
  <dcterms:modified xsi:type="dcterms:W3CDTF">2026-04-22T09:52:57Z</dcterms:modified>
</cp:coreProperties>
</file>