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1" r:id="rId1"/>
  </p:sldMasterIdLst>
  <p:notesMasterIdLst>
    <p:notesMasterId r:id="rId12"/>
  </p:notesMasterIdLst>
  <p:sldIdLst>
    <p:sldId id="256" r:id="rId2"/>
    <p:sldId id="258" r:id="rId3"/>
    <p:sldId id="257" r:id="rId4"/>
    <p:sldId id="259" r:id="rId5"/>
    <p:sldId id="262" r:id="rId6"/>
    <p:sldId id="269" r:id="rId7"/>
    <p:sldId id="270" r:id="rId8"/>
    <p:sldId id="271" r:id="rId9"/>
    <p:sldId id="268" r:id="rId10"/>
    <p:sldId id="272" r:id="rId11"/>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3FF"/>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5987" autoAdjust="0"/>
    <p:restoredTop sz="93362" autoAdjust="0"/>
  </p:normalViewPr>
  <p:slideViewPr>
    <p:cSldViewPr snapToGrid="0">
      <p:cViewPr varScale="1">
        <p:scale>
          <a:sx n="58" d="100"/>
          <a:sy n="58" d="100"/>
        </p:scale>
        <p:origin x="952" y="28"/>
      </p:cViewPr>
      <p:guideLst/>
    </p:cSldViewPr>
  </p:slideViewPr>
  <p:notesTextViewPr>
    <p:cViewPr>
      <p:scale>
        <a:sx n="1" d="1"/>
        <a:sy n="1" d="1"/>
      </p:scale>
      <p:origin x="0" y="0"/>
    </p:cViewPr>
  </p:notesTextViewPr>
  <p:notesViewPr>
    <p:cSldViewPr snapToGrid="0">
      <p:cViewPr>
        <p:scale>
          <a:sx n="44" d="100"/>
          <a:sy n="44" d="100"/>
        </p:scale>
        <p:origin x="2852" y="-6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DDC38C-4EA5-4DA7-8939-784705ED7259}" type="doc">
      <dgm:prSet loTypeId="urn:microsoft.com/office/officeart/2005/8/layout/cycle2" loCatId="cycle" qsTypeId="urn:microsoft.com/office/officeart/2005/8/quickstyle/simple1" qsCatId="simple" csTypeId="urn:microsoft.com/office/officeart/2005/8/colors/accent6_2" csCatId="accent6" phldr="1"/>
      <dgm:spPr/>
      <dgm:t>
        <a:bodyPr/>
        <a:lstStyle/>
        <a:p>
          <a:endParaRPr lang="en-US"/>
        </a:p>
      </dgm:t>
    </dgm:pt>
    <dgm:pt modelId="{141A59ED-EE6B-4DCE-B704-295322C6AB81}">
      <dgm:prSet phldrT="[Text]" custT="1">
        <dgm:style>
          <a:lnRef idx="1">
            <a:schemeClr val="accent5"/>
          </a:lnRef>
          <a:fillRef idx="2">
            <a:schemeClr val="accent5"/>
          </a:fillRef>
          <a:effectRef idx="1">
            <a:schemeClr val="accent5"/>
          </a:effectRef>
          <a:fontRef idx="minor">
            <a:schemeClr val="dk1"/>
          </a:fontRef>
        </dgm:style>
      </dgm:prSet>
      <dgm:spPr>
        <a:xfrm>
          <a:off x="1489702" y="0"/>
          <a:ext cx="2149085" cy="1169627"/>
        </a:xfrm>
        <a:prstGeom prst="ellipse">
          <a:avLst/>
        </a:prstGeom>
        <a:gradFill rotWithShape="1">
          <a:gsLst>
            <a:gs pos="0">
              <a:srgbClr val="4472C4">
                <a:lumMod val="110000"/>
                <a:satMod val="105000"/>
                <a:tint val="67000"/>
              </a:srgbClr>
            </a:gs>
            <a:gs pos="50000">
              <a:srgbClr val="4472C4">
                <a:lumMod val="105000"/>
                <a:satMod val="103000"/>
                <a:tint val="73000"/>
              </a:srgbClr>
            </a:gs>
            <a:gs pos="100000">
              <a:srgbClr val="4472C4">
                <a:lumMod val="105000"/>
                <a:satMod val="109000"/>
                <a:tint val="81000"/>
              </a:srgbClr>
            </a:gs>
          </a:gsLst>
          <a:lin ang="5400000" scaled="0"/>
        </a:gradFill>
        <a:ln w="6350" cap="flat" cmpd="sng" algn="ctr">
          <a:solidFill>
            <a:srgbClr val="4472C4"/>
          </a:solidFill>
          <a:prstDash val="solid"/>
          <a:miter lim="800000"/>
        </a:ln>
        <a:effectLst/>
      </dgm:spPr>
      <dgm:t>
        <a:bodyPr/>
        <a:lstStyle/>
        <a:p>
          <a:r>
            <a:rPr lang="en-GB" sz="2000" b="1" dirty="0" smtClean="0">
              <a:solidFill>
                <a:srgbClr val="002060"/>
              </a:solidFill>
              <a:latin typeface="Calibri" panose="020F0502020204030204"/>
              <a:ea typeface="+mn-ea"/>
              <a:cs typeface="+mn-cs"/>
            </a:rPr>
            <a:t>STAGE 1</a:t>
          </a:r>
        </a:p>
        <a:p>
          <a:r>
            <a:rPr lang="en-GB" sz="2400" b="1" dirty="0" smtClean="0">
              <a:solidFill>
                <a:sysClr val="windowText" lastClr="000000"/>
              </a:solidFill>
              <a:latin typeface="Calibri" panose="020F0502020204030204"/>
              <a:ea typeface="+mn-ea"/>
              <a:cs typeface="+mn-cs"/>
            </a:rPr>
            <a:t>EXPERIENCE</a:t>
          </a:r>
          <a:endParaRPr lang="en-US" sz="2400" b="1" dirty="0">
            <a:solidFill>
              <a:sysClr val="windowText" lastClr="000000"/>
            </a:solidFill>
            <a:latin typeface="Calibri" panose="020F0502020204030204"/>
            <a:ea typeface="+mn-ea"/>
            <a:cs typeface="+mn-cs"/>
          </a:endParaRPr>
        </a:p>
      </dgm:t>
    </dgm:pt>
    <dgm:pt modelId="{99F1EB71-DAF9-471A-A2B1-0DF8968FAAE6}" type="parTrans" cxnId="{880D19EA-95F8-41F9-A74C-F0D100A51814}">
      <dgm:prSet/>
      <dgm:spPr/>
      <dgm:t>
        <a:bodyPr/>
        <a:lstStyle/>
        <a:p>
          <a:endParaRPr lang="en-US" sz="2000" b="1"/>
        </a:p>
      </dgm:t>
    </dgm:pt>
    <dgm:pt modelId="{812EE7D5-274A-4DE4-9D47-D716E7413A80}" type="sibTrans" cxnId="{880D19EA-95F8-41F9-A74C-F0D100A51814}">
      <dgm:prSet custT="1"/>
      <dgm:spPr>
        <a:xfrm rot="3139221">
          <a:off x="3257983" y="952105"/>
          <a:ext cx="279893" cy="394749"/>
        </a:xfrm>
        <a:prstGeom prst="rightArrow">
          <a:avLst>
            <a:gd name="adj1" fmla="val 60000"/>
            <a:gd name="adj2" fmla="val 50000"/>
          </a:avLst>
        </a:prstGeom>
        <a:solidFill>
          <a:srgbClr val="0033CC"/>
        </a:solidFill>
        <a:ln>
          <a:noFill/>
        </a:ln>
        <a:effectLst/>
      </dgm:spPr>
      <dgm:t>
        <a:bodyPr/>
        <a:lstStyle/>
        <a:p>
          <a:endParaRPr lang="en-US" sz="2000" b="1">
            <a:solidFill>
              <a:sysClr val="window" lastClr="FFFFFF"/>
            </a:solidFill>
            <a:latin typeface="Calibri" panose="020F0502020204030204"/>
            <a:ea typeface="+mn-ea"/>
            <a:cs typeface="+mn-cs"/>
          </a:endParaRPr>
        </a:p>
      </dgm:t>
    </dgm:pt>
    <dgm:pt modelId="{D43A17AC-D8CC-4801-BF8E-7CCD420FC9B4}">
      <dgm:prSet phldrT="[Text]" custT="1">
        <dgm:style>
          <a:lnRef idx="1">
            <a:schemeClr val="accent5"/>
          </a:lnRef>
          <a:fillRef idx="2">
            <a:schemeClr val="accent5"/>
          </a:fillRef>
          <a:effectRef idx="1">
            <a:schemeClr val="accent5"/>
          </a:effectRef>
          <a:fontRef idx="minor">
            <a:schemeClr val="dk1"/>
          </a:fontRef>
        </dgm:style>
      </dgm:prSet>
      <dgm:spPr>
        <a:xfrm>
          <a:off x="2705400" y="1242329"/>
          <a:ext cx="2201332" cy="1169627"/>
        </a:xfrm>
        <a:prstGeom prst="ellipse">
          <a:avLst/>
        </a:prstGeom>
        <a:gradFill rotWithShape="1">
          <a:gsLst>
            <a:gs pos="0">
              <a:srgbClr val="4472C4">
                <a:lumMod val="110000"/>
                <a:satMod val="105000"/>
                <a:tint val="67000"/>
              </a:srgbClr>
            </a:gs>
            <a:gs pos="50000">
              <a:srgbClr val="4472C4">
                <a:lumMod val="105000"/>
                <a:satMod val="103000"/>
                <a:tint val="73000"/>
              </a:srgbClr>
            </a:gs>
            <a:gs pos="100000">
              <a:srgbClr val="4472C4">
                <a:lumMod val="105000"/>
                <a:satMod val="109000"/>
                <a:tint val="81000"/>
              </a:srgbClr>
            </a:gs>
          </a:gsLst>
          <a:lin ang="5400000" scaled="0"/>
        </a:gradFill>
        <a:ln w="6350" cap="flat" cmpd="sng" algn="ctr">
          <a:solidFill>
            <a:srgbClr val="4472C4"/>
          </a:solidFill>
          <a:prstDash val="solid"/>
          <a:miter lim="800000"/>
        </a:ln>
        <a:effectLst/>
      </dgm:spPr>
      <dgm:t>
        <a:bodyPr/>
        <a:lstStyle/>
        <a:p>
          <a:r>
            <a:rPr lang="en-GB" sz="2000" b="1" dirty="0" smtClean="0">
              <a:solidFill>
                <a:srgbClr val="002060"/>
              </a:solidFill>
              <a:latin typeface="Calibri" panose="020F0502020204030204"/>
              <a:ea typeface="+mn-ea"/>
              <a:cs typeface="+mn-cs"/>
            </a:rPr>
            <a:t>STAGE 2 </a:t>
          </a:r>
        </a:p>
        <a:p>
          <a:r>
            <a:rPr lang="en-GB" sz="2400" b="1" dirty="0" smtClean="0">
              <a:solidFill>
                <a:sysClr val="windowText" lastClr="000000"/>
              </a:solidFill>
              <a:latin typeface="Calibri" panose="020F0502020204030204"/>
              <a:ea typeface="+mn-ea"/>
              <a:cs typeface="+mn-cs"/>
            </a:rPr>
            <a:t>WHAT</a:t>
          </a:r>
          <a:endParaRPr lang="en-US" sz="2400" b="1" dirty="0">
            <a:solidFill>
              <a:sysClr val="windowText" lastClr="000000"/>
            </a:solidFill>
            <a:latin typeface="Calibri" panose="020F0502020204030204"/>
            <a:ea typeface="+mn-ea"/>
            <a:cs typeface="+mn-cs"/>
          </a:endParaRPr>
        </a:p>
      </dgm:t>
    </dgm:pt>
    <dgm:pt modelId="{2B114DA6-9C91-4356-9DB0-63297588AACF}" type="parTrans" cxnId="{EB764EC2-C489-4ABC-A923-6D0DB0B5375D}">
      <dgm:prSet/>
      <dgm:spPr/>
      <dgm:t>
        <a:bodyPr/>
        <a:lstStyle/>
        <a:p>
          <a:endParaRPr lang="en-US" sz="2000" b="1"/>
        </a:p>
      </dgm:t>
    </dgm:pt>
    <dgm:pt modelId="{E9CF10EA-1826-41FF-95C3-6EE5D7802713}" type="sibTrans" cxnId="{EB764EC2-C489-4ABC-A923-6D0DB0B5375D}">
      <dgm:prSet custT="1"/>
      <dgm:spPr>
        <a:xfrm rot="7154369">
          <a:off x="3578183" y="2425051"/>
          <a:ext cx="283252" cy="394749"/>
        </a:xfrm>
        <a:prstGeom prst="rightArrow">
          <a:avLst>
            <a:gd name="adj1" fmla="val 60000"/>
            <a:gd name="adj2" fmla="val 50000"/>
          </a:avLst>
        </a:prstGeom>
        <a:solidFill>
          <a:srgbClr val="0033CC"/>
        </a:solidFill>
        <a:ln>
          <a:noFill/>
        </a:ln>
        <a:effectLst/>
      </dgm:spPr>
      <dgm:t>
        <a:bodyPr/>
        <a:lstStyle/>
        <a:p>
          <a:endParaRPr lang="en-US" sz="2000" b="1">
            <a:solidFill>
              <a:sysClr val="window" lastClr="FFFFFF"/>
            </a:solidFill>
            <a:latin typeface="Calibri" panose="020F0502020204030204"/>
            <a:ea typeface="+mn-ea"/>
            <a:cs typeface="+mn-cs"/>
          </a:endParaRPr>
        </a:p>
      </dgm:t>
    </dgm:pt>
    <dgm:pt modelId="{9E6CA664-0570-40ED-ACD1-C81AB25DE12A}">
      <dgm:prSet phldrT="[Text]" custT="1">
        <dgm:style>
          <a:lnRef idx="1">
            <a:schemeClr val="accent5"/>
          </a:lnRef>
          <a:fillRef idx="2">
            <a:schemeClr val="accent5"/>
          </a:fillRef>
          <a:effectRef idx="1">
            <a:schemeClr val="accent5"/>
          </a:effectRef>
          <a:fontRef idx="minor">
            <a:schemeClr val="dk1"/>
          </a:fontRef>
        </dgm:style>
      </dgm:prSet>
      <dgm:spPr>
        <a:xfrm>
          <a:off x="1370119" y="2484151"/>
          <a:ext cx="2388251" cy="1169627"/>
        </a:xfrm>
        <a:prstGeom prst="ellipse">
          <a:avLst/>
        </a:prstGeom>
        <a:gradFill rotWithShape="1">
          <a:gsLst>
            <a:gs pos="0">
              <a:srgbClr val="4472C4">
                <a:lumMod val="110000"/>
                <a:satMod val="105000"/>
                <a:tint val="67000"/>
              </a:srgbClr>
            </a:gs>
            <a:gs pos="50000">
              <a:srgbClr val="4472C4">
                <a:lumMod val="105000"/>
                <a:satMod val="103000"/>
                <a:tint val="73000"/>
              </a:srgbClr>
            </a:gs>
            <a:gs pos="100000">
              <a:srgbClr val="4472C4">
                <a:lumMod val="105000"/>
                <a:satMod val="109000"/>
                <a:tint val="81000"/>
              </a:srgbClr>
            </a:gs>
          </a:gsLst>
          <a:lin ang="5400000" scaled="0"/>
        </a:gradFill>
        <a:ln w="6350" cap="flat" cmpd="sng" algn="ctr">
          <a:solidFill>
            <a:srgbClr val="4472C4"/>
          </a:solidFill>
          <a:prstDash val="solid"/>
          <a:miter lim="800000"/>
        </a:ln>
        <a:effectLst/>
      </dgm:spPr>
      <dgm:t>
        <a:bodyPr/>
        <a:lstStyle/>
        <a:p>
          <a:r>
            <a:rPr lang="en-GB" sz="2000" b="1" dirty="0" smtClean="0">
              <a:solidFill>
                <a:srgbClr val="002060"/>
              </a:solidFill>
              <a:latin typeface="Calibri" panose="020F0502020204030204"/>
              <a:ea typeface="+mn-ea"/>
              <a:cs typeface="+mn-cs"/>
            </a:rPr>
            <a:t>STAGE 3 </a:t>
          </a:r>
        </a:p>
        <a:p>
          <a:r>
            <a:rPr lang="en-GB" sz="2400" b="1" dirty="0" smtClean="0">
              <a:solidFill>
                <a:sysClr val="windowText" lastClr="000000"/>
              </a:solidFill>
              <a:latin typeface="Calibri" panose="020F0502020204030204"/>
              <a:ea typeface="+mn-ea"/>
              <a:cs typeface="+mn-cs"/>
            </a:rPr>
            <a:t>SO WHAT</a:t>
          </a:r>
          <a:endParaRPr lang="en-US" sz="2400" b="1" dirty="0">
            <a:solidFill>
              <a:sysClr val="windowText" lastClr="000000"/>
            </a:solidFill>
            <a:latin typeface="Calibri" panose="020F0502020204030204"/>
            <a:ea typeface="+mn-ea"/>
            <a:cs typeface="+mn-cs"/>
          </a:endParaRPr>
        </a:p>
      </dgm:t>
    </dgm:pt>
    <dgm:pt modelId="{AB21D4CD-AA81-408A-B62D-D4BF2E8F730F}" type="parTrans" cxnId="{7AD22252-EA26-4A8D-831D-D4048A368D1B}">
      <dgm:prSet/>
      <dgm:spPr/>
      <dgm:t>
        <a:bodyPr/>
        <a:lstStyle/>
        <a:p>
          <a:endParaRPr lang="en-US" sz="2000" b="1"/>
        </a:p>
      </dgm:t>
    </dgm:pt>
    <dgm:pt modelId="{F43D774E-D594-4C32-AA2A-906D19C6C23F}" type="sibTrans" cxnId="{7AD22252-EA26-4A8D-831D-D4048A368D1B}">
      <dgm:prSet custT="1"/>
      <dgm:spPr>
        <a:xfrm rot="13811849">
          <a:off x="1214401" y="2408102"/>
          <a:ext cx="259476" cy="407957"/>
        </a:xfrm>
        <a:prstGeom prst="rightArrow">
          <a:avLst>
            <a:gd name="adj1" fmla="val 60000"/>
            <a:gd name="adj2" fmla="val 50000"/>
          </a:avLst>
        </a:prstGeom>
        <a:solidFill>
          <a:srgbClr val="0033CC"/>
        </a:solidFill>
        <a:ln>
          <a:noFill/>
        </a:ln>
        <a:effectLst/>
      </dgm:spPr>
      <dgm:t>
        <a:bodyPr/>
        <a:lstStyle/>
        <a:p>
          <a:endParaRPr lang="en-US" sz="2000" b="1">
            <a:solidFill>
              <a:sysClr val="window" lastClr="FFFFFF"/>
            </a:solidFill>
            <a:latin typeface="Calibri" panose="020F0502020204030204"/>
            <a:ea typeface="+mn-ea"/>
            <a:cs typeface="+mn-cs"/>
          </a:endParaRPr>
        </a:p>
      </dgm:t>
    </dgm:pt>
    <dgm:pt modelId="{9517FFE3-A217-414A-942E-15B0811B374A}">
      <dgm:prSet phldrT="[Text]" custT="1">
        <dgm:style>
          <a:lnRef idx="1">
            <a:schemeClr val="accent5"/>
          </a:lnRef>
          <a:fillRef idx="2">
            <a:schemeClr val="accent5"/>
          </a:fillRef>
          <a:effectRef idx="1">
            <a:schemeClr val="accent5"/>
          </a:effectRef>
          <a:fontRef idx="minor">
            <a:schemeClr val="dk1"/>
          </a:fontRef>
        </dgm:style>
      </dgm:prSet>
      <dgm:spPr>
        <a:xfrm>
          <a:off x="247736" y="1242329"/>
          <a:ext cx="2177636" cy="1169627"/>
        </a:xfrm>
        <a:prstGeom prst="ellipse">
          <a:avLst/>
        </a:prstGeom>
        <a:gradFill rotWithShape="1">
          <a:gsLst>
            <a:gs pos="0">
              <a:srgbClr val="4472C4">
                <a:lumMod val="110000"/>
                <a:satMod val="105000"/>
                <a:tint val="67000"/>
              </a:srgbClr>
            </a:gs>
            <a:gs pos="50000">
              <a:srgbClr val="4472C4">
                <a:lumMod val="105000"/>
                <a:satMod val="103000"/>
                <a:tint val="73000"/>
              </a:srgbClr>
            </a:gs>
            <a:gs pos="100000">
              <a:srgbClr val="4472C4">
                <a:lumMod val="105000"/>
                <a:satMod val="109000"/>
                <a:tint val="81000"/>
              </a:srgbClr>
            </a:gs>
          </a:gsLst>
          <a:lin ang="5400000" scaled="0"/>
        </a:gradFill>
        <a:ln w="6350" cap="flat" cmpd="sng" algn="ctr">
          <a:solidFill>
            <a:srgbClr val="4472C4"/>
          </a:solidFill>
          <a:prstDash val="solid"/>
          <a:miter lim="800000"/>
        </a:ln>
        <a:effectLst/>
      </dgm:spPr>
      <dgm:t>
        <a:bodyPr/>
        <a:lstStyle/>
        <a:p>
          <a:r>
            <a:rPr lang="en-GB" sz="2000" b="1" dirty="0" smtClean="0">
              <a:solidFill>
                <a:srgbClr val="002060"/>
              </a:solidFill>
              <a:latin typeface="Calibri" panose="020F0502020204030204"/>
              <a:ea typeface="+mn-ea"/>
              <a:cs typeface="+mn-cs"/>
            </a:rPr>
            <a:t>STAGE 4 </a:t>
          </a:r>
        </a:p>
        <a:p>
          <a:r>
            <a:rPr lang="en-GB" sz="2400" b="1" dirty="0" smtClean="0">
              <a:solidFill>
                <a:sysClr val="windowText" lastClr="000000"/>
              </a:solidFill>
              <a:latin typeface="Calibri" panose="020F0502020204030204"/>
              <a:ea typeface="+mn-ea"/>
              <a:cs typeface="+mn-cs"/>
            </a:rPr>
            <a:t>NOW WHAT</a:t>
          </a:r>
          <a:endParaRPr lang="en-US" sz="2400" b="1" dirty="0">
            <a:solidFill>
              <a:sysClr val="windowText" lastClr="000000"/>
            </a:solidFill>
            <a:latin typeface="Calibri" panose="020F0502020204030204"/>
            <a:ea typeface="+mn-ea"/>
            <a:cs typeface="+mn-cs"/>
          </a:endParaRPr>
        </a:p>
      </dgm:t>
    </dgm:pt>
    <dgm:pt modelId="{1D6F4501-DC39-46F2-BB72-C8D43F892147}" type="parTrans" cxnId="{87B83562-89B6-49D5-B9A2-D1D826A1FA10}">
      <dgm:prSet/>
      <dgm:spPr/>
      <dgm:t>
        <a:bodyPr/>
        <a:lstStyle/>
        <a:p>
          <a:endParaRPr lang="en-US" sz="2000" b="1"/>
        </a:p>
      </dgm:t>
    </dgm:pt>
    <dgm:pt modelId="{AA48664F-A7A2-4064-85EC-D895FB81D4C0}" type="sibTrans" cxnId="{87B83562-89B6-49D5-B9A2-D1D826A1FA10}">
      <dgm:prSet custT="1"/>
      <dgm:spPr>
        <a:xfrm rot="18444029">
          <a:off x="1367574" y="872526"/>
          <a:ext cx="274109" cy="394749"/>
        </a:xfrm>
        <a:prstGeom prst="rightArrow">
          <a:avLst>
            <a:gd name="adj1" fmla="val 60000"/>
            <a:gd name="adj2" fmla="val 50000"/>
          </a:avLst>
        </a:prstGeom>
        <a:solidFill>
          <a:srgbClr val="0033CC"/>
        </a:solidFill>
        <a:ln>
          <a:noFill/>
        </a:ln>
        <a:effectLst/>
      </dgm:spPr>
      <dgm:t>
        <a:bodyPr/>
        <a:lstStyle/>
        <a:p>
          <a:endParaRPr lang="en-US" sz="2000" b="1">
            <a:solidFill>
              <a:sysClr val="window" lastClr="FFFFFF"/>
            </a:solidFill>
            <a:latin typeface="Calibri" panose="020F0502020204030204"/>
            <a:ea typeface="+mn-ea"/>
            <a:cs typeface="+mn-cs"/>
          </a:endParaRPr>
        </a:p>
      </dgm:t>
    </dgm:pt>
    <dgm:pt modelId="{1A1FCC23-24A6-42D0-AFF1-42973EB0723A}" type="pres">
      <dgm:prSet presAssocID="{5DDDC38C-4EA5-4DA7-8939-784705ED7259}" presName="cycle" presStyleCnt="0">
        <dgm:presLayoutVars>
          <dgm:dir/>
          <dgm:resizeHandles val="exact"/>
        </dgm:presLayoutVars>
      </dgm:prSet>
      <dgm:spPr/>
      <dgm:t>
        <a:bodyPr/>
        <a:lstStyle/>
        <a:p>
          <a:endParaRPr lang="en-US"/>
        </a:p>
      </dgm:t>
    </dgm:pt>
    <dgm:pt modelId="{61E94F71-BAE3-4593-8DE3-8A87E93B2796}" type="pres">
      <dgm:prSet presAssocID="{141A59ED-EE6B-4DCE-B704-295322C6AB81}" presName="node" presStyleLbl="node1" presStyleIdx="0" presStyleCnt="4" custAng="0" custScaleX="183741" custRadScaleRad="101000">
        <dgm:presLayoutVars>
          <dgm:bulletEnabled val="1"/>
        </dgm:presLayoutVars>
      </dgm:prSet>
      <dgm:spPr/>
      <dgm:t>
        <a:bodyPr/>
        <a:lstStyle/>
        <a:p>
          <a:endParaRPr lang="en-US"/>
        </a:p>
      </dgm:t>
    </dgm:pt>
    <dgm:pt modelId="{D6120FD3-34F5-476C-8475-0974061D8C43}" type="pres">
      <dgm:prSet presAssocID="{812EE7D5-274A-4DE4-9D47-D716E7413A80}" presName="sibTrans" presStyleLbl="sibTrans2D1" presStyleIdx="0" presStyleCnt="4" custAng="438518" custScaleX="176074" custLinFactX="36724" custLinFactNeighborX="100000" custLinFactNeighborY="-13155"/>
      <dgm:spPr/>
      <dgm:t>
        <a:bodyPr/>
        <a:lstStyle/>
        <a:p>
          <a:endParaRPr lang="en-US"/>
        </a:p>
      </dgm:t>
    </dgm:pt>
    <dgm:pt modelId="{1F4DCB28-579E-458D-8ACE-D50A58B50376}" type="pres">
      <dgm:prSet presAssocID="{812EE7D5-274A-4DE4-9D47-D716E7413A80}" presName="connectorText" presStyleLbl="sibTrans2D1" presStyleIdx="0" presStyleCnt="4"/>
      <dgm:spPr/>
      <dgm:t>
        <a:bodyPr/>
        <a:lstStyle/>
        <a:p>
          <a:endParaRPr lang="en-US"/>
        </a:p>
      </dgm:t>
    </dgm:pt>
    <dgm:pt modelId="{1C2D13E8-E1F7-4E54-9328-DB03042EBA6E}" type="pres">
      <dgm:prSet presAssocID="{D43A17AC-D8CC-4801-BF8E-7CCD420FC9B4}" presName="node" presStyleLbl="node1" presStyleIdx="1" presStyleCnt="4" custScaleX="188208">
        <dgm:presLayoutVars>
          <dgm:bulletEnabled val="1"/>
        </dgm:presLayoutVars>
      </dgm:prSet>
      <dgm:spPr/>
      <dgm:t>
        <a:bodyPr/>
        <a:lstStyle/>
        <a:p>
          <a:endParaRPr lang="en-US"/>
        </a:p>
      </dgm:t>
    </dgm:pt>
    <dgm:pt modelId="{8F03CDB1-FD71-4759-879E-5B237E353316}" type="pres">
      <dgm:prSet presAssocID="{E9CF10EA-1826-41FF-95C3-6EE5D7802713}" presName="sibTrans" presStyleLbl="sibTrans2D1" presStyleIdx="1" presStyleCnt="4" custAng="20654369" custScaleX="188793" custLinFactX="151433" custLinFactNeighborX="200000" custLinFactNeighborY="46044"/>
      <dgm:spPr/>
      <dgm:t>
        <a:bodyPr/>
        <a:lstStyle/>
        <a:p>
          <a:endParaRPr lang="en-US"/>
        </a:p>
      </dgm:t>
    </dgm:pt>
    <dgm:pt modelId="{0F5FC59B-F835-4CDF-B94E-107C145D3B89}" type="pres">
      <dgm:prSet presAssocID="{E9CF10EA-1826-41FF-95C3-6EE5D7802713}" presName="connectorText" presStyleLbl="sibTrans2D1" presStyleIdx="1" presStyleCnt="4"/>
      <dgm:spPr/>
      <dgm:t>
        <a:bodyPr/>
        <a:lstStyle/>
        <a:p>
          <a:endParaRPr lang="en-US"/>
        </a:p>
      </dgm:t>
    </dgm:pt>
    <dgm:pt modelId="{AEB7692B-3AD6-434E-978C-2896BC509F23}" type="pres">
      <dgm:prSet presAssocID="{9E6CA664-0570-40ED-ACD1-C81AB25DE12A}" presName="node" presStyleLbl="node1" presStyleIdx="2" presStyleCnt="4" custScaleX="204189">
        <dgm:presLayoutVars>
          <dgm:bulletEnabled val="1"/>
        </dgm:presLayoutVars>
      </dgm:prSet>
      <dgm:spPr/>
      <dgm:t>
        <a:bodyPr/>
        <a:lstStyle/>
        <a:p>
          <a:endParaRPr lang="en-US"/>
        </a:p>
      </dgm:t>
    </dgm:pt>
    <dgm:pt modelId="{6612CDDD-4D3E-4B7A-BD89-B55BA7190E2B}" type="pres">
      <dgm:prSet presAssocID="{F43D774E-D594-4C32-AA2A-906D19C6C23F}" presName="sibTrans" presStyleLbl="sibTrans2D1" presStyleIdx="2" presStyleCnt="4" custAng="292176" custScaleX="175003" custScaleY="103346" custLinFactX="-200000" custLinFactNeighborX="-207595" custLinFactNeighborY="42044"/>
      <dgm:spPr/>
      <dgm:t>
        <a:bodyPr/>
        <a:lstStyle/>
        <a:p>
          <a:endParaRPr lang="en-US"/>
        </a:p>
      </dgm:t>
    </dgm:pt>
    <dgm:pt modelId="{4F7571E7-B2D3-42BB-92C7-8858F3DD8148}" type="pres">
      <dgm:prSet presAssocID="{F43D774E-D594-4C32-AA2A-906D19C6C23F}" presName="connectorText" presStyleLbl="sibTrans2D1" presStyleIdx="2" presStyleCnt="4"/>
      <dgm:spPr/>
      <dgm:t>
        <a:bodyPr/>
        <a:lstStyle/>
        <a:p>
          <a:endParaRPr lang="en-US"/>
        </a:p>
      </dgm:t>
    </dgm:pt>
    <dgm:pt modelId="{AFD2663B-07B3-44E0-85CB-C3CA0CC825D2}" type="pres">
      <dgm:prSet presAssocID="{9517FFE3-A217-414A-942E-15B0811B374A}" presName="node" presStyleLbl="node1" presStyleIdx="3" presStyleCnt="4" custScaleX="186182" custRadScaleRad="98862">
        <dgm:presLayoutVars>
          <dgm:bulletEnabled val="1"/>
        </dgm:presLayoutVars>
      </dgm:prSet>
      <dgm:spPr/>
      <dgm:t>
        <a:bodyPr/>
        <a:lstStyle/>
        <a:p>
          <a:endParaRPr lang="en-US"/>
        </a:p>
      </dgm:t>
    </dgm:pt>
    <dgm:pt modelId="{2E18125E-BAD1-4976-AD01-6D4117790245}" type="pres">
      <dgm:prSet presAssocID="{AA48664F-A7A2-4064-85EC-D895FB81D4C0}" presName="sibTrans" presStyleLbl="sibTrans2D1" presStyleIdx="3" presStyleCnt="4" custAng="21164404" custScaleX="174574" custLinFactX="-100000" custLinFactNeighborX="-182387" custLinFactNeighborY="-35081"/>
      <dgm:spPr/>
      <dgm:t>
        <a:bodyPr/>
        <a:lstStyle/>
        <a:p>
          <a:endParaRPr lang="en-US"/>
        </a:p>
      </dgm:t>
    </dgm:pt>
    <dgm:pt modelId="{1F7461A4-18D1-4B88-987D-0F0DBD10B26E}" type="pres">
      <dgm:prSet presAssocID="{AA48664F-A7A2-4064-85EC-D895FB81D4C0}" presName="connectorText" presStyleLbl="sibTrans2D1" presStyleIdx="3" presStyleCnt="4"/>
      <dgm:spPr/>
      <dgm:t>
        <a:bodyPr/>
        <a:lstStyle/>
        <a:p>
          <a:endParaRPr lang="en-US"/>
        </a:p>
      </dgm:t>
    </dgm:pt>
  </dgm:ptLst>
  <dgm:cxnLst>
    <dgm:cxn modelId="{9DB82700-5134-4DB3-A455-27F0A5BCA9F1}" type="presOf" srcId="{5DDDC38C-4EA5-4DA7-8939-784705ED7259}" destId="{1A1FCC23-24A6-42D0-AFF1-42973EB0723A}" srcOrd="0" destOrd="0" presId="urn:microsoft.com/office/officeart/2005/8/layout/cycle2"/>
    <dgm:cxn modelId="{ADE18CFC-C0BF-4A37-BC2E-364F3E210A6F}" type="presOf" srcId="{812EE7D5-274A-4DE4-9D47-D716E7413A80}" destId="{1F4DCB28-579E-458D-8ACE-D50A58B50376}" srcOrd="1" destOrd="0" presId="urn:microsoft.com/office/officeart/2005/8/layout/cycle2"/>
    <dgm:cxn modelId="{EB764EC2-C489-4ABC-A923-6D0DB0B5375D}" srcId="{5DDDC38C-4EA5-4DA7-8939-784705ED7259}" destId="{D43A17AC-D8CC-4801-BF8E-7CCD420FC9B4}" srcOrd="1" destOrd="0" parTransId="{2B114DA6-9C91-4356-9DB0-63297588AACF}" sibTransId="{E9CF10EA-1826-41FF-95C3-6EE5D7802713}"/>
    <dgm:cxn modelId="{7AD22252-EA26-4A8D-831D-D4048A368D1B}" srcId="{5DDDC38C-4EA5-4DA7-8939-784705ED7259}" destId="{9E6CA664-0570-40ED-ACD1-C81AB25DE12A}" srcOrd="2" destOrd="0" parTransId="{AB21D4CD-AA81-408A-B62D-D4BF2E8F730F}" sibTransId="{F43D774E-D594-4C32-AA2A-906D19C6C23F}"/>
    <dgm:cxn modelId="{880D19EA-95F8-41F9-A74C-F0D100A51814}" srcId="{5DDDC38C-4EA5-4DA7-8939-784705ED7259}" destId="{141A59ED-EE6B-4DCE-B704-295322C6AB81}" srcOrd="0" destOrd="0" parTransId="{99F1EB71-DAF9-471A-A2B1-0DF8968FAAE6}" sibTransId="{812EE7D5-274A-4DE4-9D47-D716E7413A80}"/>
    <dgm:cxn modelId="{577C01A9-C6B5-43D1-8215-99AC7EDA999F}" type="presOf" srcId="{812EE7D5-274A-4DE4-9D47-D716E7413A80}" destId="{D6120FD3-34F5-476C-8475-0974061D8C43}" srcOrd="0" destOrd="0" presId="urn:microsoft.com/office/officeart/2005/8/layout/cycle2"/>
    <dgm:cxn modelId="{B751F3B4-429A-401C-A06D-88877D2465B8}" type="presOf" srcId="{141A59ED-EE6B-4DCE-B704-295322C6AB81}" destId="{61E94F71-BAE3-4593-8DE3-8A87E93B2796}" srcOrd="0" destOrd="0" presId="urn:microsoft.com/office/officeart/2005/8/layout/cycle2"/>
    <dgm:cxn modelId="{48E8FEDD-0306-49E6-840A-17FD81265D80}" type="presOf" srcId="{9517FFE3-A217-414A-942E-15B0811B374A}" destId="{AFD2663B-07B3-44E0-85CB-C3CA0CC825D2}" srcOrd="0" destOrd="0" presId="urn:microsoft.com/office/officeart/2005/8/layout/cycle2"/>
    <dgm:cxn modelId="{DA391801-3E1F-4601-BA73-42539C3C5020}" type="presOf" srcId="{E9CF10EA-1826-41FF-95C3-6EE5D7802713}" destId="{0F5FC59B-F835-4CDF-B94E-107C145D3B89}" srcOrd="1" destOrd="0" presId="urn:microsoft.com/office/officeart/2005/8/layout/cycle2"/>
    <dgm:cxn modelId="{8ACDF4F3-11C1-4B45-9567-7E0840E9024B}" type="presOf" srcId="{9E6CA664-0570-40ED-ACD1-C81AB25DE12A}" destId="{AEB7692B-3AD6-434E-978C-2896BC509F23}" srcOrd="0" destOrd="0" presId="urn:microsoft.com/office/officeart/2005/8/layout/cycle2"/>
    <dgm:cxn modelId="{8D14142B-4B5F-4921-8A71-FA42EFC9BC06}" type="presOf" srcId="{F43D774E-D594-4C32-AA2A-906D19C6C23F}" destId="{4F7571E7-B2D3-42BB-92C7-8858F3DD8148}" srcOrd="1" destOrd="0" presId="urn:microsoft.com/office/officeart/2005/8/layout/cycle2"/>
    <dgm:cxn modelId="{BAB87344-BCB8-435E-8539-4A7F40F7AB3C}" type="presOf" srcId="{D43A17AC-D8CC-4801-BF8E-7CCD420FC9B4}" destId="{1C2D13E8-E1F7-4E54-9328-DB03042EBA6E}" srcOrd="0" destOrd="0" presId="urn:microsoft.com/office/officeart/2005/8/layout/cycle2"/>
    <dgm:cxn modelId="{8EDB5C2E-43E3-45AC-8379-67F2628CB58B}" type="presOf" srcId="{F43D774E-D594-4C32-AA2A-906D19C6C23F}" destId="{6612CDDD-4D3E-4B7A-BD89-B55BA7190E2B}" srcOrd="0" destOrd="0" presId="urn:microsoft.com/office/officeart/2005/8/layout/cycle2"/>
    <dgm:cxn modelId="{088785FD-029D-4644-9C4D-8A46F5BE82FA}" type="presOf" srcId="{E9CF10EA-1826-41FF-95C3-6EE5D7802713}" destId="{8F03CDB1-FD71-4759-879E-5B237E353316}" srcOrd="0" destOrd="0" presId="urn:microsoft.com/office/officeart/2005/8/layout/cycle2"/>
    <dgm:cxn modelId="{87B83562-89B6-49D5-B9A2-D1D826A1FA10}" srcId="{5DDDC38C-4EA5-4DA7-8939-784705ED7259}" destId="{9517FFE3-A217-414A-942E-15B0811B374A}" srcOrd="3" destOrd="0" parTransId="{1D6F4501-DC39-46F2-BB72-C8D43F892147}" sibTransId="{AA48664F-A7A2-4064-85EC-D895FB81D4C0}"/>
    <dgm:cxn modelId="{71B40B1C-E349-4068-A944-CAFB97593ECE}" type="presOf" srcId="{AA48664F-A7A2-4064-85EC-D895FB81D4C0}" destId="{1F7461A4-18D1-4B88-987D-0F0DBD10B26E}" srcOrd="1" destOrd="0" presId="urn:microsoft.com/office/officeart/2005/8/layout/cycle2"/>
    <dgm:cxn modelId="{27AEEF2F-592D-4D5A-B997-00F2C5E2DC67}" type="presOf" srcId="{AA48664F-A7A2-4064-85EC-D895FB81D4C0}" destId="{2E18125E-BAD1-4976-AD01-6D4117790245}" srcOrd="0" destOrd="0" presId="urn:microsoft.com/office/officeart/2005/8/layout/cycle2"/>
    <dgm:cxn modelId="{FF4D1B98-37F4-4BCE-B8AD-8D919530C664}" type="presParOf" srcId="{1A1FCC23-24A6-42D0-AFF1-42973EB0723A}" destId="{61E94F71-BAE3-4593-8DE3-8A87E93B2796}" srcOrd="0" destOrd="0" presId="urn:microsoft.com/office/officeart/2005/8/layout/cycle2"/>
    <dgm:cxn modelId="{76B54F63-095C-4FB8-8D75-006D34237336}" type="presParOf" srcId="{1A1FCC23-24A6-42D0-AFF1-42973EB0723A}" destId="{D6120FD3-34F5-476C-8475-0974061D8C43}" srcOrd="1" destOrd="0" presId="urn:microsoft.com/office/officeart/2005/8/layout/cycle2"/>
    <dgm:cxn modelId="{1C521C1F-8636-488C-B552-E5A06532D339}" type="presParOf" srcId="{D6120FD3-34F5-476C-8475-0974061D8C43}" destId="{1F4DCB28-579E-458D-8ACE-D50A58B50376}" srcOrd="0" destOrd="0" presId="urn:microsoft.com/office/officeart/2005/8/layout/cycle2"/>
    <dgm:cxn modelId="{72119298-7AE6-4B7C-B55A-12D5A64D65BF}" type="presParOf" srcId="{1A1FCC23-24A6-42D0-AFF1-42973EB0723A}" destId="{1C2D13E8-E1F7-4E54-9328-DB03042EBA6E}" srcOrd="2" destOrd="0" presId="urn:microsoft.com/office/officeart/2005/8/layout/cycle2"/>
    <dgm:cxn modelId="{D9924C8B-F48D-44EB-B209-F6CC7CC0AEE7}" type="presParOf" srcId="{1A1FCC23-24A6-42D0-AFF1-42973EB0723A}" destId="{8F03CDB1-FD71-4759-879E-5B237E353316}" srcOrd="3" destOrd="0" presId="urn:microsoft.com/office/officeart/2005/8/layout/cycle2"/>
    <dgm:cxn modelId="{CBE5263C-AA51-4B9E-9D20-31D26AC6E1DB}" type="presParOf" srcId="{8F03CDB1-FD71-4759-879E-5B237E353316}" destId="{0F5FC59B-F835-4CDF-B94E-107C145D3B89}" srcOrd="0" destOrd="0" presId="urn:microsoft.com/office/officeart/2005/8/layout/cycle2"/>
    <dgm:cxn modelId="{8F584CD8-FD22-4F56-8F59-DD4F6EDDBA13}" type="presParOf" srcId="{1A1FCC23-24A6-42D0-AFF1-42973EB0723A}" destId="{AEB7692B-3AD6-434E-978C-2896BC509F23}" srcOrd="4" destOrd="0" presId="urn:microsoft.com/office/officeart/2005/8/layout/cycle2"/>
    <dgm:cxn modelId="{97567C23-38B7-450C-AF57-98FAC66556EB}" type="presParOf" srcId="{1A1FCC23-24A6-42D0-AFF1-42973EB0723A}" destId="{6612CDDD-4D3E-4B7A-BD89-B55BA7190E2B}" srcOrd="5" destOrd="0" presId="urn:microsoft.com/office/officeart/2005/8/layout/cycle2"/>
    <dgm:cxn modelId="{0E652924-216C-4EA8-AB8A-BF27D98A13FC}" type="presParOf" srcId="{6612CDDD-4D3E-4B7A-BD89-B55BA7190E2B}" destId="{4F7571E7-B2D3-42BB-92C7-8858F3DD8148}" srcOrd="0" destOrd="0" presId="urn:microsoft.com/office/officeart/2005/8/layout/cycle2"/>
    <dgm:cxn modelId="{67D36A9A-DA54-4ABE-9DF8-C8DB0C6CFB93}" type="presParOf" srcId="{1A1FCC23-24A6-42D0-AFF1-42973EB0723A}" destId="{AFD2663B-07B3-44E0-85CB-C3CA0CC825D2}" srcOrd="6" destOrd="0" presId="urn:microsoft.com/office/officeart/2005/8/layout/cycle2"/>
    <dgm:cxn modelId="{E784A26C-34A9-41CC-8B47-D4F28650A5F4}" type="presParOf" srcId="{1A1FCC23-24A6-42D0-AFF1-42973EB0723A}" destId="{2E18125E-BAD1-4976-AD01-6D4117790245}" srcOrd="7" destOrd="0" presId="urn:microsoft.com/office/officeart/2005/8/layout/cycle2"/>
    <dgm:cxn modelId="{64575300-1D04-4E6F-A8A0-AB962BDAC714}" type="presParOf" srcId="{2E18125E-BAD1-4976-AD01-6D4117790245}" destId="{1F7461A4-18D1-4B88-987D-0F0DBD10B26E}" srcOrd="0" destOrd="0" presId="urn:microsoft.com/office/officeart/2005/8/layout/cycle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E94F71-BAE3-4593-8DE3-8A87E93B2796}">
      <dsp:nvSpPr>
        <dsp:cNvPr id="0" name=""/>
        <dsp:cNvSpPr/>
      </dsp:nvSpPr>
      <dsp:spPr>
        <a:xfrm>
          <a:off x="1422462" y="0"/>
          <a:ext cx="2282826" cy="1242415"/>
        </a:xfrm>
        <a:prstGeom prst="ellipse">
          <a:avLst/>
        </a:prstGeom>
        <a:gradFill rotWithShape="1">
          <a:gsLst>
            <a:gs pos="0">
              <a:srgbClr val="4472C4">
                <a:lumMod val="110000"/>
                <a:satMod val="105000"/>
                <a:tint val="67000"/>
              </a:srgbClr>
            </a:gs>
            <a:gs pos="50000">
              <a:srgbClr val="4472C4">
                <a:lumMod val="105000"/>
                <a:satMod val="103000"/>
                <a:tint val="73000"/>
              </a:srgbClr>
            </a:gs>
            <a:gs pos="100000">
              <a:srgbClr val="4472C4">
                <a:lumMod val="105000"/>
                <a:satMod val="109000"/>
                <a:tint val="81000"/>
              </a:srgbClr>
            </a:gs>
          </a:gsLst>
          <a:lin ang="5400000" scaled="0"/>
        </a:gradFill>
        <a:ln w="6350" cap="flat" cmpd="sng" algn="ctr">
          <a:solidFill>
            <a:srgbClr val="4472C4"/>
          </a:solidFill>
          <a:prstDash val="solid"/>
          <a:miter lim="800000"/>
        </a:ln>
        <a:effectLst/>
      </dsp:spPr>
      <dsp:style>
        <a:lnRef idx="1">
          <a:schemeClr val="accent5"/>
        </a:lnRef>
        <a:fillRef idx="2">
          <a:schemeClr val="accent5"/>
        </a:fillRef>
        <a:effectRef idx="1">
          <a:schemeClr val="accent5"/>
        </a:effectRef>
        <a:fontRef idx="minor">
          <a:schemeClr val="dk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b="1" kern="1200" dirty="0" smtClean="0">
              <a:solidFill>
                <a:srgbClr val="002060"/>
              </a:solidFill>
              <a:latin typeface="Calibri" panose="020F0502020204030204"/>
              <a:ea typeface="+mn-ea"/>
              <a:cs typeface="+mn-cs"/>
            </a:rPr>
            <a:t>STAGE 1</a:t>
          </a:r>
        </a:p>
        <a:p>
          <a:pPr lvl="0" algn="ctr" defTabSz="889000">
            <a:lnSpc>
              <a:spcPct val="90000"/>
            </a:lnSpc>
            <a:spcBef>
              <a:spcPct val="0"/>
            </a:spcBef>
            <a:spcAft>
              <a:spcPct val="35000"/>
            </a:spcAft>
          </a:pPr>
          <a:r>
            <a:rPr lang="en-GB" sz="2400" b="1" kern="1200" dirty="0" smtClean="0">
              <a:solidFill>
                <a:sysClr val="windowText" lastClr="000000"/>
              </a:solidFill>
              <a:latin typeface="Calibri" panose="020F0502020204030204"/>
              <a:ea typeface="+mn-ea"/>
              <a:cs typeface="+mn-cs"/>
            </a:rPr>
            <a:t>EXPERIENCE</a:t>
          </a:r>
          <a:endParaRPr lang="en-US" sz="2400" b="1" kern="1200" dirty="0">
            <a:solidFill>
              <a:sysClr val="windowText" lastClr="000000"/>
            </a:solidFill>
            <a:latin typeface="Calibri" panose="020F0502020204030204"/>
            <a:ea typeface="+mn-ea"/>
            <a:cs typeface="+mn-cs"/>
          </a:endParaRPr>
        </a:p>
      </dsp:txBody>
      <dsp:txXfrm>
        <a:off x="1756774" y="181947"/>
        <a:ext cx="1614202" cy="878521"/>
      </dsp:txXfrm>
    </dsp:sp>
    <dsp:sp modelId="{D6120FD3-34F5-476C-8475-0974061D8C43}">
      <dsp:nvSpPr>
        <dsp:cNvPr id="0" name=""/>
        <dsp:cNvSpPr/>
      </dsp:nvSpPr>
      <dsp:spPr>
        <a:xfrm rot="3139489">
          <a:off x="3301561" y="1011869"/>
          <a:ext cx="298628" cy="419315"/>
        </a:xfrm>
        <a:prstGeom prst="rightArrow">
          <a:avLst>
            <a:gd name="adj1" fmla="val 60000"/>
            <a:gd name="adj2" fmla="val 50000"/>
          </a:avLst>
        </a:prstGeom>
        <a:solidFill>
          <a:srgbClr val="0033CC"/>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89000">
            <a:lnSpc>
              <a:spcPct val="90000"/>
            </a:lnSpc>
            <a:spcBef>
              <a:spcPct val="0"/>
            </a:spcBef>
            <a:spcAft>
              <a:spcPct val="35000"/>
            </a:spcAft>
          </a:pPr>
          <a:endParaRPr lang="en-US" sz="2000" b="1" kern="1200">
            <a:solidFill>
              <a:sysClr val="window" lastClr="FFFFFF"/>
            </a:solidFill>
            <a:latin typeface="Calibri" panose="020F0502020204030204"/>
            <a:ea typeface="+mn-ea"/>
            <a:cs typeface="+mn-cs"/>
          </a:endParaRPr>
        </a:p>
      </dsp:txBody>
      <dsp:txXfrm>
        <a:off x="3318978" y="1060278"/>
        <a:ext cx="209040" cy="251589"/>
      </dsp:txXfrm>
    </dsp:sp>
    <dsp:sp modelId="{1C2D13E8-E1F7-4E54-9328-DB03042EBA6E}">
      <dsp:nvSpPr>
        <dsp:cNvPr id="0" name=""/>
        <dsp:cNvSpPr/>
      </dsp:nvSpPr>
      <dsp:spPr>
        <a:xfrm>
          <a:off x="2714663" y="1320696"/>
          <a:ext cx="2338325" cy="1242415"/>
        </a:xfrm>
        <a:prstGeom prst="ellipse">
          <a:avLst/>
        </a:prstGeom>
        <a:gradFill rotWithShape="1">
          <a:gsLst>
            <a:gs pos="0">
              <a:srgbClr val="4472C4">
                <a:lumMod val="110000"/>
                <a:satMod val="105000"/>
                <a:tint val="67000"/>
              </a:srgbClr>
            </a:gs>
            <a:gs pos="50000">
              <a:srgbClr val="4472C4">
                <a:lumMod val="105000"/>
                <a:satMod val="103000"/>
                <a:tint val="73000"/>
              </a:srgbClr>
            </a:gs>
            <a:gs pos="100000">
              <a:srgbClr val="4472C4">
                <a:lumMod val="105000"/>
                <a:satMod val="109000"/>
                <a:tint val="81000"/>
              </a:srgbClr>
            </a:gs>
          </a:gsLst>
          <a:lin ang="5400000" scaled="0"/>
        </a:gradFill>
        <a:ln w="6350" cap="flat" cmpd="sng" algn="ctr">
          <a:solidFill>
            <a:srgbClr val="4472C4"/>
          </a:solidFill>
          <a:prstDash val="solid"/>
          <a:miter lim="800000"/>
        </a:ln>
        <a:effectLst/>
      </dsp:spPr>
      <dsp:style>
        <a:lnRef idx="1">
          <a:schemeClr val="accent5"/>
        </a:lnRef>
        <a:fillRef idx="2">
          <a:schemeClr val="accent5"/>
        </a:fillRef>
        <a:effectRef idx="1">
          <a:schemeClr val="accent5"/>
        </a:effectRef>
        <a:fontRef idx="minor">
          <a:schemeClr val="dk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b="1" kern="1200" dirty="0" smtClean="0">
              <a:solidFill>
                <a:srgbClr val="002060"/>
              </a:solidFill>
              <a:latin typeface="Calibri" panose="020F0502020204030204"/>
              <a:ea typeface="+mn-ea"/>
              <a:cs typeface="+mn-cs"/>
            </a:rPr>
            <a:t>STAGE 2 </a:t>
          </a:r>
        </a:p>
        <a:p>
          <a:pPr lvl="0" algn="ctr" defTabSz="889000">
            <a:lnSpc>
              <a:spcPct val="90000"/>
            </a:lnSpc>
            <a:spcBef>
              <a:spcPct val="0"/>
            </a:spcBef>
            <a:spcAft>
              <a:spcPct val="35000"/>
            </a:spcAft>
          </a:pPr>
          <a:r>
            <a:rPr lang="en-GB" sz="2400" b="1" kern="1200" dirty="0" smtClean="0">
              <a:solidFill>
                <a:sysClr val="windowText" lastClr="000000"/>
              </a:solidFill>
              <a:latin typeface="Calibri" panose="020F0502020204030204"/>
              <a:ea typeface="+mn-ea"/>
              <a:cs typeface="+mn-cs"/>
            </a:rPr>
            <a:t>WHAT</a:t>
          </a:r>
          <a:endParaRPr lang="en-US" sz="2400" b="1" kern="1200" dirty="0">
            <a:solidFill>
              <a:sysClr val="windowText" lastClr="000000"/>
            </a:solidFill>
            <a:latin typeface="Calibri" panose="020F0502020204030204"/>
            <a:ea typeface="+mn-ea"/>
            <a:cs typeface="+mn-cs"/>
          </a:endParaRPr>
        </a:p>
      </dsp:txBody>
      <dsp:txXfrm>
        <a:off x="3057103" y="1502643"/>
        <a:ext cx="1653445" cy="878521"/>
      </dsp:txXfrm>
    </dsp:sp>
    <dsp:sp modelId="{8F03CDB1-FD71-4759-879E-5B237E353316}">
      <dsp:nvSpPr>
        <dsp:cNvPr id="0" name=""/>
        <dsp:cNvSpPr/>
      </dsp:nvSpPr>
      <dsp:spPr>
        <a:xfrm rot="7154369">
          <a:off x="3642984" y="2577431"/>
          <a:ext cx="302080" cy="419315"/>
        </a:xfrm>
        <a:prstGeom prst="rightArrow">
          <a:avLst>
            <a:gd name="adj1" fmla="val 60000"/>
            <a:gd name="adj2" fmla="val 50000"/>
          </a:avLst>
        </a:prstGeom>
        <a:solidFill>
          <a:srgbClr val="0033CC"/>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89000">
            <a:lnSpc>
              <a:spcPct val="90000"/>
            </a:lnSpc>
            <a:spcBef>
              <a:spcPct val="0"/>
            </a:spcBef>
            <a:spcAft>
              <a:spcPct val="35000"/>
            </a:spcAft>
          </a:pPr>
          <a:endParaRPr lang="en-US" sz="2000" b="1" kern="1200">
            <a:solidFill>
              <a:sysClr val="window" lastClr="FFFFFF"/>
            </a:solidFill>
            <a:latin typeface="Calibri" panose="020F0502020204030204"/>
            <a:ea typeface="+mn-ea"/>
            <a:cs typeface="+mn-cs"/>
          </a:endParaRPr>
        </a:p>
      </dsp:txBody>
      <dsp:txXfrm rot="10800000">
        <a:off x="3710429" y="2621755"/>
        <a:ext cx="211456" cy="251589"/>
      </dsp:txXfrm>
    </dsp:sp>
    <dsp:sp modelId="{AEB7692B-3AD6-434E-978C-2896BC509F23}">
      <dsp:nvSpPr>
        <dsp:cNvPr id="0" name=""/>
        <dsp:cNvSpPr/>
      </dsp:nvSpPr>
      <dsp:spPr>
        <a:xfrm>
          <a:off x="1295438" y="2640646"/>
          <a:ext cx="2536876" cy="1242415"/>
        </a:xfrm>
        <a:prstGeom prst="ellipse">
          <a:avLst/>
        </a:prstGeom>
        <a:gradFill rotWithShape="1">
          <a:gsLst>
            <a:gs pos="0">
              <a:srgbClr val="4472C4">
                <a:lumMod val="110000"/>
                <a:satMod val="105000"/>
                <a:tint val="67000"/>
              </a:srgbClr>
            </a:gs>
            <a:gs pos="50000">
              <a:srgbClr val="4472C4">
                <a:lumMod val="105000"/>
                <a:satMod val="103000"/>
                <a:tint val="73000"/>
              </a:srgbClr>
            </a:gs>
            <a:gs pos="100000">
              <a:srgbClr val="4472C4">
                <a:lumMod val="105000"/>
                <a:satMod val="109000"/>
                <a:tint val="81000"/>
              </a:srgbClr>
            </a:gs>
          </a:gsLst>
          <a:lin ang="5400000" scaled="0"/>
        </a:gradFill>
        <a:ln w="6350" cap="flat" cmpd="sng" algn="ctr">
          <a:solidFill>
            <a:srgbClr val="4472C4"/>
          </a:solidFill>
          <a:prstDash val="solid"/>
          <a:miter lim="800000"/>
        </a:ln>
        <a:effectLst/>
      </dsp:spPr>
      <dsp:style>
        <a:lnRef idx="1">
          <a:schemeClr val="accent5"/>
        </a:lnRef>
        <a:fillRef idx="2">
          <a:schemeClr val="accent5"/>
        </a:fillRef>
        <a:effectRef idx="1">
          <a:schemeClr val="accent5"/>
        </a:effectRef>
        <a:fontRef idx="minor">
          <a:schemeClr val="dk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b="1" kern="1200" dirty="0" smtClean="0">
              <a:solidFill>
                <a:srgbClr val="002060"/>
              </a:solidFill>
              <a:latin typeface="Calibri" panose="020F0502020204030204"/>
              <a:ea typeface="+mn-ea"/>
              <a:cs typeface="+mn-cs"/>
            </a:rPr>
            <a:t>STAGE 3 </a:t>
          </a:r>
        </a:p>
        <a:p>
          <a:pPr lvl="0" algn="ctr" defTabSz="889000">
            <a:lnSpc>
              <a:spcPct val="90000"/>
            </a:lnSpc>
            <a:spcBef>
              <a:spcPct val="0"/>
            </a:spcBef>
            <a:spcAft>
              <a:spcPct val="35000"/>
            </a:spcAft>
          </a:pPr>
          <a:r>
            <a:rPr lang="en-GB" sz="2400" b="1" kern="1200" dirty="0" smtClean="0">
              <a:solidFill>
                <a:sysClr val="windowText" lastClr="000000"/>
              </a:solidFill>
              <a:latin typeface="Calibri" panose="020F0502020204030204"/>
              <a:ea typeface="+mn-ea"/>
              <a:cs typeface="+mn-cs"/>
            </a:rPr>
            <a:t>SO WHAT</a:t>
          </a:r>
          <a:endParaRPr lang="en-US" sz="2400" b="1" kern="1200" dirty="0">
            <a:solidFill>
              <a:sysClr val="windowText" lastClr="000000"/>
            </a:solidFill>
            <a:latin typeface="Calibri" panose="020F0502020204030204"/>
            <a:ea typeface="+mn-ea"/>
            <a:cs typeface="+mn-cs"/>
          </a:endParaRPr>
        </a:p>
      </dsp:txBody>
      <dsp:txXfrm>
        <a:off x="1666955" y="2822593"/>
        <a:ext cx="1793842" cy="878521"/>
      </dsp:txXfrm>
    </dsp:sp>
    <dsp:sp modelId="{6612CDDD-4D3E-4B7A-BD89-B55BA7190E2B}">
      <dsp:nvSpPr>
        <dsp:cNvPr id="0" name=""/>
        <dsp:cNvSpPr/>
      </dsp:nvSpPr>
      <dsp:spPr>
        <a:xfrm rot="13811849">
          <a:off x="1126493" y="2559453"/>
          <a:ext cx="276730" cy="433345"/>
        </a:xfrm>
        <a:prstGeom prst="rightArrow">
          <a:avLst>
            <a:gd name="adj1" fmla="val 60000"/>
            <a:gd name="adj2" fmla="val 50000"/>
          </a:avLst>
        </a:prstGeom>
        <a:solidFill>
          <a:srgbClr val="0033CC"/>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89000">
            <a:lnSpc>
              <a:spcPct val="90000"/>
            </a:lnSpc>
            <a:spcBef>
              <a:spcPct val="0"/>
            </a:spcBef>
            <a:spcAft>
              <a:spcPct val="35000"/>
            </a:spcAft>
          </a:pPr>
          <a:endParaRPr lang="en-US" sz="2000" b="1" kern="1200">
            <a:solidFill>
              <a:sysClr val="window" lastClr="FFFFFF"/>
            </a:solidFill>
            <a:latin typeface="Calibri" panose="020F0502020204030204"/>
            <a:ea typeface="+mn-ea"/>
            <a:cs typeface="+mn-cs"/>
          </a:endParaRPr>
        </a:p>
      </dsp:txBody>
      <dsp:txXfrm rot="10800000">
        <a:off x="1194575" y="2678012"/>
        <a:ext cx="193711" cy="260007"/>
      </dsp:txXfrm>
    </dsp:sp>
    <dsp:sp modelId="{AFD2663B-07B3-44E0-85CB-C3CA0CC825D2}">
      <dsp:nvSpPr>
        <dsp:cNvPr id="0" name=""/>
        <dsp:cNvSpPr/>
      </dsp:nvSpPr>
      <dsp:spPr>
        <a:xfrm>
          <a:off x="102369" y="1320696"/>
          <a:ext cx="2313154" cy="1242415"/>
        </a:xfrm>
        <a:prstGeom prst="ellipse">
          <a:avLst/>
        </a:prstGeom>
        <a:gradFill rotWithShape="1">
          <a:gsLst>
            <a:gs pos="0">
              <a:srgbClr val="4472C4">
                <a:lumMod val="110000"/>
                <a:satMod val="105000"/>
                <a:tint val="67000"/>
              </a:srgbClr>
            </a:gs>
            <a:gs pos="50000">
              <a:srgbClr val="4472C4">
                <a:lumMod val="105000"/>
                <a:satMod val="103000"/>
                <a:tint val="73000"/>
              </a:srgbClr>
            </a:gs>
            <a:gs pos="100000">
              <a:srgbClr val="4472C4">
                <a:lumMod val="105000"/>
                <a:satMod val="109000"/>
                <a:tint val="81000"/>
              </a:srgbClr>
            </a:gs>
          </a:gsLst>
          <a:lin ang="5400000" scaled="0"/>
        </a:gradFill>
        <a:ln w="6350" cap="flat" cmpd="sng" algn="ctr">
          <a:solidFill>
            <a:srgbClr val="4472C4"/>
          </a:solidFill>
          <a:prstDash val="solid"/>
          <a:miter lim="800000"/>
        </a:ln>
        <a:effectLst/>
      </dsp:spPr>
      <dsp:style>
        <a:lnRef idx="1">
          <a:schemeClr val="accent5"/>
        </a:lnRef>
        <a:fillRef idx="2">
          <a:schemeClr val="accent5"/>
        </a:fillRef>
        <a:effectRef idx="1">
          <a:schemeClr val="accent5"/>
        </a:effectRef>
        <a:fontRef idx="minor">
          <a:schemeClr val="dk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b="1" kern="1200" dirty="0" smtClean="0">
              <a:solidFill>
                <a:srgbClr val="002060"/>
              </a:solidFill>
              <a:latin typeface="Calibri" panose="020F0502020204030204"/>
              <a:ea typeface="+mn-ea"/>
              <a:cs typeface="+mn-cs"/>
            </a:rPr>
            <a:t>STAGE 4 </a:t>
          </a:r>
        </a:p>
        <a:p>
          <a:pPr lvl="0" algn="ctr" defTabSz="889000">
            <a:lnSpc>
              <a:spcPct val="90000"/>
            </a:lnSpc>
            <a:spcBef>
              <a:spcPct val="0"/>
            </a:spcBef>
            <a:spcAft>
              <a:spcPct val="35000"/>
            </a:spcAft>
          </a:pPr>
          <a:r>
            <a:rPr lang="en-GB" sz="2400" b="1" kern="1200" dirty="0" smtClean="0">
              <a:solidFill>
                <a:sysClr val="windowText" lastClr="000000"/>
              </a:solidFill>
              <a:latin typeface="Calibri" panose="020F0502020204030204"/>
              <a:ea typeface="+mn-ea"/>
              <a:cs typeface="+mn-cs"/>
            </a:rPr>
            <a:t>NOW WHAT</a:t>
          </a:r>
          <a:endParaRPr lang="en-US" sz="2400" b="1" kern="1200" dirty="0">
            <a:solidFill>
              <a:sysClr val="windowText" lastClr="000000"/>
            </a:solidFill>
            <a:latin typeface="Calibri" panose="020F0502020204030204"/>
            <a:ea typeface="+mn-ea"/>
            <a:cs typeface="+mn-cs"/>
          </a:endParaRPr>
        </a:p>
      </dsp:txBody>
      <dsp:txXfrm>
        <a:off x="441123" y="1502643"/>
        <a:ext cx="1635646" cy="878521"/>
      </dsp:txXfrm>
    </dsp:sp>
    <dsp:sp modelId="{2E18125E-BAD1-4976-AD01-6D4117790245}">
      <dsp:nvSpPr>
        <dsp:cNvPr id="0" name=""/>
        <dsp:cNvSpPr/>
      </dsp:nvSpPr>
      <dsp:spPr>
        <a:xfrm rot="18443761">
          <a:off x="1289549" y="927368"/>
          <a:ext cx="292467" cy="419315"/>
        </a:xfrm>
        <a:prstGeom prst="rightArrow">
          <a:avLst>
            <a:gd name="adj1" fmla="val 60000"/>
            <a:gd name="adj2" fmla="val 50000"/>
          </a:avLst>
        </a:prstGeom>
        <a:solidFill>
          <a:srgbClr val="0033CC"/>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89000">
            <a:lnSpc>
              <a:spcPct val="90000"/>
            </a:lnSpc>
            <a:spcBef>
              <a:spcPct val="0"/>
            </a:spcBef>
            <a:spcAft>
              <a:spcPct val="35000"/>
            </a:spcAft>
          </a:pPr>
          <a:endParaRPr lang="en-US" sz="2000" b="1" kern="1200">
            <a:solidFill>
              <a:sysClr val="window" lastClr="FFFFFF"/>
            </a:solidFill>
            <a:latin typeface="Calibri" panose="020F0502020204030204"/>
            <a:ea typeface="+mn-ea"/>
            <a:cs typeface="+mn-cs"/>
          </a:endParaRPr>
        </a:p>
      </dsp:txBody>
      <dsp:txXfrm>
        <a:off x="1306776" y="1046084"/>
        <a:ext cx="204727" cy="251589"/>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C6855D7D-464D-46DB-BDFF-24BFA7C7B0EE}" type="datetimeFigureOut">
              <a:rPr lang="en-GB" smtClean="0"/>
              <a:t>06/03/2020</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7F11AAF8-3FA5-4BF2-806D-352D7D0111F9}" type="slidenum">
              <a:rPr lang="en-GB" smtClean="0"/>
              <a:t>‹#›</a:t>
            </a:fld>
            <a:endParaRPr lang="en-GB"/>
          </a:p>
        </p:txBody>
      </p:sp>
    </p:spTree>
    <p:extLst>
      <p:ext uri="{BB962C8B-B14F-4D97-AF65-F5344CB8AC3E}">
        <p14:creationId xmlns:p14="http://schemas.microsoft.com/office/powerpoint/2010/main" val="13713056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F11AAF8-3FA5-4BF2-806D-352D7D0111F9}" type="slidenum">
              <a:rPr lang="en-GB" smtClean="0"/>
              <a:t>1</a:t>
            </a:fld>
            <a:endParaRPr lang="en-GB"/>
          </a:p>
        </p:txBody>
      </p:sp>
    </p:spTree>
    <p:extLst>
      <p:ext uri="{BB962C8B-B14F-4D97-AF65-F5344CB8AC3E}">
        <p14:creationId xmlns:p14="http://schemas.microsoft.com/office/powerpoint/2010/main" val="29467102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F11AAF8-3FA5-4BF2-806D-352D7D0111F9}" type="slidenum">
              <a:rPr lang="en-GB" smtClean="0"/>
              <a:t>2</a:t>
            </a:fld>
            <a:endParaRPr lang="en-GB"/>
          </a:p>
        </p:txBody>
      </p:sp>
    </p:spTree>
    <p:extLst>
      <p:ext uri="{BB962C8B-B14F-4D97-AF65-F5344CB8AC3E}">
        <p14:creationId xmlns:p14="http://schemas.microsoft.com/office/powerpoint/2010/main" val="42262177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Trainer to explain: this session</a:t>
            </a:r>
          </a:p>
          <a:p>
            <a:endParaRPr lang="en-GB" dirty="0"/>
          </a:p>
        </p:txBody>
      </p:sp>
      <p:sp>
        <p:nvSpPr>
          <p:cNvPr id="4" name="Slide Number Placeholder 3"/>
          <p:cNvSpPr>
            <a:spLocks noGrp="1"/>
          </p:cNvSpPr>
          <p:nvPr>
            <p:ph type="sldNum" sz="quarter" idx="10"/>
          </p:nvPr>
        </p:nvSpPr>
        <p:spPr/>
        <p:txBody>
          <a:bodyPr/>
          <a:lstStyle/>
          <a:p>
            <a:fld id="{7F11AAF8-3FA5-4BF2-806D-352D7D0111F9}" type="slidenum">
              <a:rPr lang="en-GB" smtClean="0"/>
              <a:t>3</a:t>
            </a:fld>
            <a:endParaRPr lang="en-GB"/>
          </a:p>
        </p:txBody>
      </p:sp>
    </p:spTree>
    <p:extLst>
      <p:ext uri="{BB962C8B-B14F-4D97-AF65-F5344CB8AC3E}">
        <p14:creationId xmlns:p14="http://schemas.microsoft.com/office/powerpoint/2010/main" val="689421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 Me Monster:</a:t>
            </a:r>
            <a:r>
              <a:rPr lang="en-GB" dirty="0"/>
              <a:t> One of the greatest difficulties facilitators may face is the temptation to take control of a discussion. This is often out of a genuine desire to help the group move forwards. Alternatively it can be an opportunity for us to tell our favourite stories. Most of us love talking, but facilitation is primarily about listening to others. </a:t>
            </a:r>
          </a:p>
          <a:p>
            <a:r>
              <a:rPr lang="en-GB" dirty="0"/>
              <a:t>If we are used to a more formal teaching style, and have not had the chance to observe good facilitators at work, it can be very challenging to change our approach. Some trainers feel uncomfortable if they are not doing the bulk of the talking. Try to resist always giving your own examples, keep these as plan B if you have a quiet group. It’s always preferable to use theirs. </a:t>
            </a:r>
          </a:p>
          <a:p>
            <a:endParaRPr lang="en-GB" dirty="0"/>
          </a:p>
        </p:txBody>
      </p:sp>
      <p:sp>
        <p:nvSpPr>
          <p:cNvPr id="4" name="Slide Number Placeholder 3"/>
          <p:cNvSpPr>
            <a:spLocks noGrp="1"/>
          </p:cNvSpPr>
          <p:nvPr>
            <p:ph type="sldNum" sz="quarter" idx="10"/>
          </p:nvPr>
        </p:nvSpPr>
        <p:spPr/>
        <p:txBody>
          <a:bodyPr/>
          <a:lstStyle/>
          <a:p>
            <a:fld id="{7F11AAF8-3FA5-4BF2-806D-352D7D0111F9}" type="slidenum">
              <a:rPr lang="en-GB" smtClean="0"/>
              <a:t>4</a:t>
            </a:fld>
            <a:endParaRPr lang="en-GB"/>
          </a:p>
        </p:txBody>
      </p:sp>
    </p:spTree>
    <p:extLst>
      <p:ext uri="{BB962C8B-B14F-4D97-AF65-F5344CB8AC3E}">
        <p14:creationId xmlns:p14="http://schemas.microsoft.com/office/powerpoint/2010/main" val="11643759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smtClean="0">
                <a:solidFill>
                  <a:srgbClr val="002060"/>
                </a:solidFill>
              </a:rPr>
              <a:t>What is the definition of facilitation – 1.To make easier………2.An action or process….2.To assist the progress of…..(a person)</a:t>
            </a:r>
          </a:p>
          <a:p>
            <a:endParaRPr lang="en-GB" sz="1000" dirty="0">
              <a:solidFill>
                <a:srgbClr val="002060"/>
              </a:solidFill>
            </a:endParaRPr>
          </a:p>
          <a:p>
            <a:r>
              <a:rPr lang="en-GB" sz="1000" dirty="0" smtClean="0">
                <a:solidFill>
                  <a:srgbClr val="002060"/>
                </a:solidFill>
              </a:rPr>
              <a:t>What is facilitation?.........The process of helping participants to learn from an activity/event. The literal meaning of facilitator is ‘one who makes things easy’.</a:t>
            </a:r>
          </a:p>
          <a:p>
            <a:endParaRPr lang="en-GB" sz="1000" dirty="0">
              <a:solidFill>
                <a:srgbClr val="002060"/>
              </a:solidFill>
            </a:endParaRPr>
          </a:p>
          <a:p>
            <a:r>
              <a:rPr lang="en-GB" sz="1000" dirty="0" smtClean="0">
                <a:solidFill>
                  <a:srgbClr val="002060"/>
                </a:solidFill>
              </a:rPr>
              <a:t>What is a facilitator?........A person who has the role of empowering  participants to </a:t>
            </a:r>
            <a:r>
              <a:rPr lang="en-GB" sz="1000" dirty="0" err="1" smtClean="0">
                <a:solidFill>
                  <a:srgbClr val="002060"/>
                </a:solidFill>
              </a:rPr>
              <a:t>leaen</a:t>
            </a:r>
            <a:r>
              <a:rPr lang="en-GB" sz="1000" dirty="0" smtClean="0">
                <a:solidFill>
                  <a:srgbClr val="002060"/>
                </a:solidFill>
              </a:rPr>
              <a:t> in a experiential group. The primary  responsibility for learning lies with the group participant, the learner, only secondary with the facilitator.</a:t>
            </a:r>
            <a:r>
              <a:rPr lang="en-GB" sz="1000" dirty="0">
                <a:solidFill>
                  <a:srgbClr val="002060"/>
                </a:solidFill>
              </a:rPr>
              <a:t> What a facilitator does is plan, guide and manage a group event to ensure that the group's objectives are met effectively, with clear thinking, good participation and full buy-in from everyone who is involved</a:t>
            </a:r>
            <a:r>
              <a:rPr lang="en-GB" sz="1000" dirty="0" smtClean="0">
                <a:solidFill>
                  <a:srgbClr val="002060"/>
                </a:solidFill>
              </a:rPr>
              <a:t>.</a:t>
            </a:r>
            <a:r>
              <a:rPr lang="en-GB" sz="1000" dirty="0">
                <a:solidFill>
                  <a:srgbClr val="002060"/>
                </a:solidFill>
              </a:rPr>
              <a:t> To facilitate effectively, you must be objective. This doesn't mean you have to come from outside the organization or team, though. It simply means that, for the purposes of this group process, you will take a neutral stance. You step back from the detailed content and from your own personal views, and focus purely on the group process. (The "group process" is the approach used to manage discussions, get the best from all members, and bring the event through to a successful conclusion. How you design this depends on many factors, and we'll explore this in a little more detail later in the article. The secret of great facilitation is a group process that flows – and with it will flow the group's ideas, solutions, and decisions too.)</a:t>
            </a:r>
          </a:p>
          <a:p>
            <a:pPr fontAlgn="base"/>
            <a:r>
              <a:rPr lang="en-GB" sz="1000" dirty="0">
                <a:solidFill>
                  <a:srgbClr val="002060"/>
                </a:solidFill>
              </a:rPr>
              <a:t>Your key responsibility as a facilitator is to create this group process and an environment in which it can flourish, and so help the group reach a successful decision, solution or conclusion</a:t>
            </a:r>
          </a:p>
          <a:p>
            <a:endParaRPr lang="en-GB" sz="1100" dirty="0">
              <a:solidFill>
                <a:srgbClr val="002060"/>
              </a:solidFill>
            </a:endParaRPr>
          </a:p>
        </p:txBody>
      </p:sp>
      <p:sp>
        <p:nvSpPr>
          <p:cNvPr id="4" name="Slide Number Placeholder 3"/>
          <p:cNvSpPr>
            <a:spLocks noGrp="1"/>
          </p:cNvSpPr>
          <p:nvPr>
            <p:ph type="sldNum" sz="quarter" idx="10"/>
          </p:nvPr>
        </p:nvSpPr>
        <p:spPr/>
        <p:txBody>
          <a:bodyPr/>
          <a:lstStyle/>
          <a:p>
            <a:fld id="{7F11AAF8-3FA5-4BF2-806D-352D7D0111F9}" type="slidenum">
              <a:rPr lang="en-GB" smtClean="0"/>
              <a:t>5</a:t>
            </a:fld>
            <a:endParaRPr lang="en-GB"/>
          </a:p>
        </p:txBody>
      </p:sp>
    </p:spTree>
    <p:extLst>
      <p:ext uri="{BB962C8B-B14F-4D97-AF65-F5344CB8AC3E}">
        <p14:creationId xmlns:p14="http://schemas.microsoft.com/office/powerpoint/2010/main" val="2979731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solidFill>
                  <a:srgbClr val="002060"/>
                </a:solidFill>
              </a:rPr>
              <a:t>Role – as a facilitator you don’t have to have all the answers and you don’t have to lead the perfect discussions </a:t>
            </a:r>
            <a:r>
              <a:rPr lang="en-GB" sz="1100" dirty="0" err="1" smtClean="0">
                <a:solidFill>
                  <a:srgbClr val="002060"/>
                </a:solidFill>
              </a:rPr>
              <a:t>everytime</a:t>
            </a:r>
            <a:r>
              <a:rPr lang="en-GB" sz="1100" dirty="0" smtClean="0">
                <a:solidFill>
                  <a:srgbClr val="002060"/>
                </a:solidFill>
              </a:rPr>
              <a:t>. When facilitating a </a:t>
            </a:r>
            <a:r>
              <a:rPr lang="en-GB" sz="1100" dirty="0" err="1" smtClean="0">
                <a:solidFill>
                  <a:srgbClr val="002060"/>
                </a:solidFill>
              </a:rPr>
              <a:t>group,your</a:t>
            </a:r>
            <a:r>
              <a:rPr lang="en-GB" sz="1100" dirty="0" smtClean="0">
                <a:solidFill>
                  <a:srgbClr val="002060"/>
                </a:solidFill>
              </a:rPr>
              <a:t> main goals are to create </a:t>
            </a:r>
            <a:r>
              <a:rPr lang="en-GB" sz="1100" dirty="0" err="1" smtClean="0">
                <a:solidFill>
                  <a:srgbClr val="002060"/>
                </a:solidFill>
              </a:rPr>
              <a:t>discussions,to</a:t>
            </a:r>
            <a:r>
              <a:rPr lang="en-GB" sz="1100" dirty="0" smtClean="0">
                <a:solidFill>
                  <a:srgbClr val="002060"/>
                </a:solidFill>
              </a:rPr>
              <a:t> challenge peoples thinking about the topic and to </a:t>
            </a:r>
            <a:r>
              <a:rPr lang="en-GB" sz="1100" dirty="0" err="1" smtClean="0">
                <a:solidFill>
                  <a:srgbClr val="002060"/>
                </a:solidFill>
              </a:rPr>
              <a:t>creat</a:t>
            </a:r>
            <a:r>
              <a:rPr lang="en-GB" sz="1100" dirty="0" smtClean="0">
                <a:solidFill>
                  <a:srgbClr val="002060"/>
                </a:solidFill>
              </a:rPr>
              <a:t> a safe learning </a:t>
            </a:r>
            <a:r>
              <a:rPr lang="en-GB" sz="1100" dirty="0" err="1" smtClean="0">
                <a:solidFill>
                  <a:srgbClr val="002060"/>
                </a:solidFill>
              </a:rPr>
              <a:t>environmentfor</a:t>
            </a:r>
            <a:r>
              <a:rPr lang="en-GB" sz="1100" dirty="0" smtClean="0">
                <a:solidFill>
                  <a:srgbClr val="002060"/>
                </a:solidFill>
              </a:rPr>
              <a:t> people to share their </a:t>
            </a:r>
            <a:r>
              <a:rPr lang="en-GB" sz="1100" dirty="0" err="1" smtClean="0">
                <a:solidFill>
                  <a:srgbClr val="002060"/>
                </a:solidFill>
              </a:rPr>
              <a:t>thoughts,enabling</a:t>
            </a:r>
            <a:r>
              <a:rPr lang="en-GB" sz="1100" dirty="0" smtClean="0">
                <a:solidFill>
                  <a:srgbClr val="002060"/>
                </a:solidFill>
              </a:rPr>
              <a:t> everyone to feel valued abut the input they’ve </a:t>
            </a:r>
            <a:r>
              <a:rPr lang="en-GB" sz="1100" dirty="0" err="1" smtClean="0">
                <a:solidFill>
                  <a:srgbClr val="002060"/>
                </a:solidFill>
              </a:rPr>
              <a:t>offered.thankfully</a:t>
            </a:r>
            <a:r>
              <a:rPr lang="en-GB" sz="1100" dirty="0" smtClean="0">
                <a:solidFill>
                  <a:srgbClr val="002060"/>
                </a:solidFill>
              </a:rPr>
              <a:t> there are some well established practices and </a:t>
            </a:r>
            <a:r>
              <a:rPr lang="en-GB" sz="1100" dirty="0" err="1" smtClean="0">
                <a:solidFill>
                  <a:srgbClr val="002060"/>
                </a:solidFill>
              </a:rPr>
              <a:t>ptinciles</a:t>
            </a:r>
            <a:r>
              <a:rPr lang="en-GB" sz="1100" dirty="0" smtClean="0">
                <a:solidFill>
                  <a:srgbClr val="002060"/>
                </a:solidFill>
              </a:rPr>
              <a:t> that can help you accomplish these goals. These include:</a:t>
            </a:r>
            <a:r>
              <a:rPr lang="en-GB" sz="1100" dirty="0">
                <a:solidFill>
                  <a:srgbClr val="002060"/>
                </a:solidFill>
              </a:rPr>
              <a:t> </a:t>
            </a:r>
            <a:r>
              <a:rPr lang="en-GB" sz="1100" dirty="0" smtClean="0">
                <a:solidFill>
                  <a:srgbClr val="002060"/>
                </a:solidFill>
              </a:rPr>
              <a:t>1. asking good questions 2. creating a safe learning environment 3. handling challenging people.</a:t>
            </a:r>
          </a:p>
          <a:p>
            <a:r>
              <a:rPr lang="en-GB" sz="1100" dirty="0" smtClean="0">
                <a:solidFill>
                  <a:srgbClr val="002060"/>
                </a:solidFill>
              </a:rPr>
              <a:t>The role of a facilitator recognises strengths and abilities of individual group members and helps them to feel comfortable about sharing </a:t>
            </a:r>
            <a:r>
              <a:rPr lang="en-GB" sz="1100" dirty="0" err="1" smtClean="0">
                <a:solidFill>
                  <a:srgbClr val="002060"/>
                </a:solidFill>
              </a:rPr>
              <a:t>experiences.supports</a:t>
            </a:r>
            <a:r>
              <a:rPr lang="en-GB" sz="1100" dirty="0" smtClean="0">
                <a:solidFill>
                  <a:srgbClr val="002060"/>
                </a:solidFill>
              </a:rPr>
              <a:t> the </a:t>
            </a:r>
            <a:r>
              <a:rPr lang="en-GB" sz="1100" dirty="0" err="1" smtClean="0">
                <a:solidFill>
                  <a:srgbClr val="002060"/>
                </a:solidFill>
              </a:rPr>
              <a:t>group,giving</a:t>
            </a:r>
            <a:r>
              <a:rPr lang="en-GB" sz="1100" dirty="0" smtClean="0">
                <a:solidFill>
                  <a:srgbClr val="002060"/>
                </a:solidFill>
              </a:rPr>
              <a:t> participants confidence in sharing and trying out new ideas. Stimulates debates by asking questions and values the learners contributions. Values diversity and is sensitive to the different needs and interests of group members.. </a:t>
            </a:r>
            <a:r>
              <a:rPr lang="en-GB" sz="1100" b="1" u="sng" dirty="0" smtClean="0">
                <a:solidFill>
                  <a:srgbClr val="002060"/>
                </a:solidFill>
              </a:rPr>
              <a:t>Remains objective</a:t>
            </a:r>
          </a:p>
          <a:p>
            <a:endParaRPr lang="en-GB" sz="1100" dirty="0" smtClean="0">
              <a:solidFill>
                <a:srgbClr val="002060"/>
              </a:solidFill>
            </a:endParaRPr>
          </a:p>
        </p:txBody>
      </p:sp>
      <p:sp>
        <p:nvSpPr>
          <p:cNvPr id="4" name="Slide Number Placeholder 3"/>
          <p:cNvSpPr>
            <a:spLocks noGrp="1"/>
          </p:cNvSpPr>
          <p:nvPr>
            <p:ph type="sldNum" sz="quarter" idx="10"/>
          </p:nvPr>
        </p:nvSpPr>
        <p:spPr/>
        <p:txBody>
          <a:bodyPr/>
          <a:lstStyle/>
          <a:p>
            <a:fld id="{7F11AAF8-3FA5-4BF2-806D-352D7D0111F9}" type="slidenum">
              <a:rPr lang="en-GB" smtClean="0"/>
              <a:t>6</a:t>
            </a:fld>
            <a:endParaRPr lang="en-GB"/>
          </a:p>
        </p:txBody>
      </p:sp>
    </p:spTree>
    <p:extLst>
      <p:ext uri="{BB962C8B-B14F-4D97-AF65-F5344CB8AC3E}">
        <p14:creationId xmlns:p14="http://schemas.microsoft.com/office/powerpoint/2010/main" val="7510775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b="1" dirty="0"/>
              <a:t>Asking questions:</a:t>
            </a:r>
            <a:r>
              <a:rPr lang="en-GB" sz="1000" dirty="0"/>
              <a:t> This is a skill that every facilitator should develop and is the key to any effective facilitation session. For facilitators, effective questioning technique helps assess the understanding of the participants on the discussion content, and it also gives the group members a chance to evaluate information and develop critical thinking. The questions that facilitators ask to the participants are the catalyst for the debate and can bring a dramatic change in people’s lives. </a:t>
            </a:r>
          </a:p>
          <a:p>
            <a:r>
              <a:rPr lang="en-GB" sz="1000" dirty="0"/>
              <a:t>There are basically two types of questions that are used. Open questions and Closed </a:t>
            </a:r>
            <a:r>
              <a:rPr lang="en-GB" sz="1000" dirty="0" smtClean="0"/>
              <a:t>questions</a:t>
            </a:r>
          </a:p>
          <a:p>
            <a:r>
              <a:rPr lang="en-GB" sz="1000" b="1" dirty="0"/>
              <a:t>Open questions</a:t>
            </a:r>
            <a:r>
              <a:rPr lang="en-GB" sz="1000" dirty="0"/>
              <a:t> are designed to elicit more ideas and cannot be answered with a simple yes or no. They normally begin with one of the following words.</a:t>
            </a:r>
          </a:p>
          <a:p>
            <a:pPr lvl="0"/>
            <a:r>
              <a:rPr lang="en-GB" sz="1000" b="1" dirty="0"/>
              <a:t>Who</a:t>
            </a:r>
            <a:r>
              <a:rPr lang="en-GB" sz="1000" dirty="0"/>
              <a:t> is it about?</a:t>
            </a:r>
          </a:p>
          <a:p>
            <a:pPr lvl="0"/>
            <a:r>
              <a:rPr lang="en-GB" sz="1000" b="1" dirty="0"/>
              <a:t>What</a:t>
            </a:r>
            <a:r>
              <a:rPr lang="en-GB" sz="1000" dirty="0"/>
              <a:t> happened?</a:t>
            </a:r>
          </a:p>
          <a:p>
            <a:pPr lvl="0"/>
            <a:r>
              <a:rPr lang="en-GB" sz="1000" b="1" dirty="0"/>
              <a:t>When</a:t>
            </a:r>
            <a:r>
              <a:rPr lang="en-GB" sz="1000" dirty="0"/>
              <a:t> did it take place?</a:t>
            </a:r>
          </a:p>
          <a:p>
            <a:pPr lvl="0"/>
            <a:r>
              <a:rPr lang="en-GB" sz="1000" b="1" dirty="0"/>
              <a:t>Where</a:t>
            </a:r>
            <a:r>
              <a:rPr lang="en-GB" sz="1000" dirty="0"/>
              <a:t> did it take place?</a:t>
            </a:r>
          </a:p>
          <a:p>
            <a:pPr lvl="0"/>
            <a:r>
              <a:rPr lang="en-GB" sz="1000" b="1" dirty="0"/>
              <a:t>Why</a:t>
            </a:r>
            <a:r>
              <a:rPr lang="en-GB" sz="1000" dirty="0"/>
              <a:t> did it happen?</a:t>
            </a:r>
          </a:p>
          <a:p>
            <a:pPr lvl="0"/>
            <a:r>
              <a:rPr lang="en-GB" sz="1000" b="1" dirty="0"/>
              <a:t>How </a:t>
            </a:r>
            <a:r>
              <a:rPr lang="en-GB" sz="1000" dirty="0"/>
              <a:t>did you feel?</a:t>
            </a:r>
          </a:p>
          <a:p>
            <a:pPr lvl="0"/>
            <a:r>
              <a:rPr lang="en-GB" sz="1000" b="1" dirty="0"/>
              <a:t>Tell </a:t>
            </a:r>
            <a:r>
              <a:rPr lang="en-GB" sz="1000" dirty="0"/>
              <a:t>me what happened?</a:t>
            </a:r>
          </a:p>
          <a:p>
            <a:pPr lvl="0"/>
            <a:r>
              <a:rPr lang="en-GB" sz="1000" dirty="0"/>
              <a:t> </a:t>
            </a:r>
          </a:p>
          <a:p>
            <a:r>
              <a:rPr lang="en-GB" sz="1000" dirty="0"/>
              <a:t>Open questions are the best type of question to ask when initiating a discussion, and will increase participation from the group. Open questions allow for a deeper understanding of the group’s thoughts and feelings.</a:t>
            </a:r>
          </a:p>
          <a:p>
            <a:pPr lvl="0"/>
            <a:r>
              <a:rPr lang="en-GB" sz="1000" b="1" dirty="0"/>
              <a:t>“</a:t>
            </a:r>
            <a:r>
              <a:rPr lang="en-GB" sz="1000" b="1" i="1" dirty="0"/>
              <a:t>How did you deal with that situation?</a:t>
            </a:r>
            <a:r>
              <a:rPr lang="en-GB" sz="1000" b="1" dirty="0"/>
              <a:t> “ </a:t>
            </a:r>
            <a:endParaRPr lang="en-GB" sz="1000" dirty="0"/>
          </a:p>
          <a:p>
            <a:pPr lvl="0"/>
            <a:r>
              <a:rPr lang="en-GB" sz="1000" b="1" i="1" dirty="0"/>
              <a:t>“What impact did that have on you” </a:t>
            </a:r>
            <a:endParaRPr lang="en-GB" sz="1000" dirty="0"/>
          </a:p>
          <a:p>
            <a:pPr lvl="0"/>
            <a:r>
              <a:rPr lang="en-GB" sz="1000" b="1" i="1" dirty="0"/>
              <a:t>“Why do you think your manager reacted like that?” </a:t>
            </a:r>
            <a:endParaRPr lang="en-GB" sz="1000" dirty="0"/>
          </a:p>
          <a:p>
            <a:pPr lvl="0"/>
            <a:r>
              <a:rPr lang="en-GB" sz="1000" b="1" i="1" dirty="0"/>
              <a:t>“Tell me why that made you so proud?”</a:t>
            </a:r>
            <a:endParaRPr lang="en-GB" sz="1000" dirty="0"/>
          </a:p>
          <a:p>
            <a:pPr lvl="0"/>
            <a:r>
              <a:rPr lang="en-GB" sz="1000" b="1" i="1" dirty="0"/>
              <a:t>“How do the rest of you feel about that?”</a:t>
            </a:r>
            <a:endParaRPr lang="en-GB" sz="1000" dirty="0"/>
          </a:p>
          <a:p>
            <a:r>
              <a:rPr lang="en-GB" sz="1000" dirty="0"/>
              <a:t> </a:t>
            </a:r>
          </a:p>
          <a:p>
            <a:r>
              <a:rPr lang="en-GB" sz="1000" dirty="0"/>
              <a:t> </a:t>
            </a:r>
            <a:r>
              <a:rPr lang="en-GB" sz="1000" b="1" dirty="0"/>
              <a:t>Closed questions</a:t>
            </a:r>
            <a:r>
              <a:rPr lang="en-GB" sz="1000" dirty="0"/>
              <a:t> are designed to recall facts or information. These questions may be one-word answers or answerable by yes or no. </a:t>
            </a:r>
          </a:p>
          <a:p>
            <a:pPr lvl="0"/>
            <a:r>
              <a:rPr lang="en-GB" sz="1000" b="1" i="1" dirty="0"/>
              <a:t>“Is that difficult to achieve?”</a:t>
            </a:r>
            <a:endParaRPr lang="en-GB" sz="1000" dirty="0"/>
          </a:p>
          <a:p>
            <a:pPr lvl="0"/>
            <a:r>
              <a:rPr lang="en-GB" sz="1000" b="1" i="1" dirty="0"/>
              <a:t>“Can we allow that to happen?”</a:t>
            </a:r>
            <a:endParaRPr lang="en-GB" sz="1000" dirty="0"/>
          </a:p>
          <a:p>
            <a:r>
              <a:rPr lang="en-GB" sz="1000" i="1" dirty="0"/>
              <a:t> </a:t>
            </a:r>
            <a:endParaRPr lang="en-GB" sz="1000" dirty="0"/>
          </a:p>
          <a:p>
            <a:r>
              <a:rPr lang="en-GB" sz="1000" b="1" dirty="0"/>
              <a:t>Reflecting: </a:t>
            </a:r>
            <a:r>
              <a:rPr lang="en-GB" sz="1000" dirty="0"/>
              <a:t>feeding back the content and feeling of the message.  </a:t>
            </a:r>
          </a:p>
          <a:p>
            <a:pPr lvl="0"/>
            <a:r>
              <a:rPr lang="en-GB" sz="1000" b="1" i="1" dirty="0"/>
              <a:t>“Let me see if I’m hearing you correctly…” </a:t>
            </a:r>
            <a:endParaRPr lang="en-GB" sz="1000" dirty="0"/>
          </a:p>
          <a:p>
            <a:pPr lvl="0"/>
            <a:r>
              <a:rPr lang="en-GB" sz="1000" b="1" i="1" dirty="0"/>
              <a:t>“Are you saying this made you feel............”</a:t>
            </a:r>
            <a:endParaRPr lang="en-GB" sz="1000" dirty="0"/>
          </a:p>
          <a:p>
            <a:r>
              <a:rPr lang="en-GB" sz="1000" dirty="0"/>
              <a:t>  </a:t>
            </a:r>
          </a:p>
          <a:p>
            <a:r>
              <a:rPr lang="en-GB" sz="1000" b="1" dirty="0"/>
              <a:t>Clarifying: </a:t>
            </a:r>
            <a:r>
              <a:rPr lang="en-GB" sz="1000" dirty="0"/>
              <a:t>Restating an idea or thought to make it clearer.  </a:t>
            </a:r>
          </a:p>
          <a:p>
            <a:pPr lvl="0"/>
            <a:r>
              <a:rPr lang="en-GB" sz="1000" b="1" i="1" dirty="0"/>
              <a:t>“What I believe you’re saying is…” </a:t>
            </a:r>
            <a:endParaRPr lang="en-GB" sz="1000" dirty="0"/>
          </a:p>
          <a:p>
            <a:pPr lvl="0"/>
            <a:r>
              <a:rPr lang="en-GB" sz="1000" b="1" i="1" dirty="0"/>
              <a:t>“Can you explain what you mean...........” </a:t>
            </a:r>
            <a:endParaRPr lang="en-GB" sz="1000" dirty="0"/>
          </a:p>
          <a:p>
            <a:r>
              <a:rPr lang="en-GB" sz="1000" b="1" i="1" dirty="0"/>
              <a:t> </a:t>
            </a:r>
            <a:endParaRPr lang="en-GB" sz="1000" dirty="0"/>
          </a:p>
          <a:p>
            <a:r>
              <a:rPr lang="en-GB" sz="1000" b="1" dirty="0"/>
              <a:t>Summarising: </a:t>
            </a:r>
            <a:r>
              <a:rPr lang="en-GB" sz="1000" dirty="0"/>
              <a:t>Stating concisely the main thoughts.  </a:t>
            </a:r>
          </a:p>
          <a:p>
            <a:pPr lvl="0"/>
            <a:r>
              <a:rPr lang="en-GB" sz="1000" b="1" i="1" dirty="0"/>
              <a:t>“It sounds to me as if we have identified the main reasons why this happens?” </a:t>
            </a:r>
            <a:endParaRPr lang="en-GB" sz="1000" dirty="0"/>
          </a:p>
          <a:p>
            <a:pPr lvl="0"/>
            <a:r>
              <a:rPr lang="en-GB" sz="1000" b="1" i="1" dirty="0"/>
              <a:t>“Is that a fair summary of what we’ve covered so far?”</a:t>
            </a:r>
            <a:endParaRPr lang="en-GB" sz="1000" dirty="0"/>
          </a:p>
          <a:p>
            <a:r>
              <a:rPr lang="en-GB" sz="1000" i="1" dirty="0"/>
              <a:t> </a:t>
            </a:r>
            <a:endParaRPr lang="en-GB" sz="1000" dirty="0"/>
          </a:p>
          <a:p>
            <a:r>
              <a:rPr lang="en-GB" sz="1000" b="1" dirty="0"/>
              <a:t>Shifting focus</a:t>
            </a:r>
            <a:r>
              <a:rPr lang="en-GB" sz="1000" dirty="0"/>
              <a:t>: Moving from one speaker or topic to another.  </a:t>
            </a:r>
          </a:p>
          <a:p>
            <a:pPr lvl="0"/>
            <a:r>
              <a:rPr lang="en-GB" sz="1000" dirty="0"/>
              <a:t>“</a:t>
            </a:r>
            <a:r>
              <a:rPr lang="en-GB" sz="1000" b="1" i="1" dirty="0"/>
              <a:t>Thank you, Amelia.  Do you have anything to add, Jeff?”  </a:t>
            </a:r>
            <a:endParaRPr lang="en-GB" sz="1000" dirty="0"/>
          </a:p>
          <a:p>
            <a:pPr lvl="0"/>
            <a:r>
              <a:rPr lang="en-GB" sz="1000" b="1" i="1" dirty="0"/>
              <a:t>“Great point Ben, what do the rest of us feel about this?” </a:t>
            </a:r>
            <a:endParaRPr lang="en-GB" sz="1000" dirty="0"/>
          </a:p>
          <a:p>
            <a:pPr lvl="0"/>
            <a:r>
              <a:rPr lang="en-GB" sz="1000" b="1" i="1" dirty="0"/>
              <a:t>“We’ve been focusing on managers, what views do we have on the training we received?” </a:t>
            </a:r>
            <a:endParaRPr lang="en-GB" sz="1000" dirty="0"/>
          </a:p>
          <a:p>
            <a:r>
              <a:rPr lang="en-GB" sz="1000" b="1" dirty="0"/>
              <a:t> </a:t>
            </a:r>
            <a:endParaRPr lang="en-GB" sz="1000" dirty="0"/>
          </a:p>
          <a:p>
            <a:r>
              <a:rPr lang="en-GB" sz="1000" b="1" dirty="0"/>
              <a:t>Valuing Contributions: </a:t>
            </a:r>
            <a:r>
              <a:rPr lang="en-GB" sz="1000" dirty="0"/>
              <a:t>Provides motivation and participation</a:t>
            </a:r>
            <a:r>
              <a:rPr lang="en-GB" sz="1000" b="1" dirty="0"/>
              <a:t>.</a:t>
            </a:r>
            <a:endParaRPr lang="en-GB" sz="1000" dirty="0"/>
          </a:p>
          <a:p>
            <a:pPr lvl="0"/>
            <a:r>
              <a:rPr lang="en-GB" sz="1000" b="1" i="1" dirty="0"/>
              <a:t>“Thanks Mark that’s an excellent point”</a:t>
            </a:r>
            <a:r>
              <a:rPr lang="en-GB" sz="1000" b="1" dirty="0"/>
              <a:t>  </a:t>
            </a:r>
            <a:endParaRPr lang="en-GB" sz="1000" dirty="0"/>
          </a:p>
          <a:p>
            <a:pPr lvl="0"/>
            <a:r>
              <a:rPr lang="en-GB" sz="1000" b="1" i="1" dirty="0"/>
              <a:t>“ Well done Aimee, thanks for sharing that with us it must have been quite difficult for you”</a:t>
            </a:r>
            <a:r>
              <a:rPr lang="en-GB" sz="1000" b="1" dirty="0"/>
              <a:t>  </a:t>
            </a:r>
            <a:endParaRPr lang="en-GB" sz="1000" b="1" dirty="0" smtClean="0"/>
          </a:p>
          <a:p>
            <a:pPr lvl="0"/>
            <a:r>
              <a:rPr lang="en-GB" sz="1000" b="1" dirty="0" smtClean="0"/>
              <a:t>Trainer to play video to confirm input(link </a:t>
            </a:r>
            <a:r>
              <a:rPr lang="en-GB" sz="1000" b="1" smtClean="0"/>
              <a:t>on slide)</a:t>
            </a:r>
            <a:endParaRPr lang="en-GB" sz="1000" dirty="0"/>
          </a:p>
          <a:p>
            <a:endParaRPr lang="en-GB" sz="1000" dirty="0" smtClean="0"/>
          </a:p>
          <a:p>
            <a:endParaRPr lang="en-GB" sz="1000" dirty="0"/>
          </a:p>
          <a:p>
            <a:endParaRPr lang="en-GB" sz="1100" dirty="0">
              <a:solidFill>
                <a:srgbClr val="FF0000"/>
              </a:solidFill>
            </a:endParaRPr>
          </a:p>
        </p:txBody>
      </p:sp>
      <p:sp>
        <p:nvSpPr>
          <p:cNvPr id="4" name="Slide Number Placeholder 3"/>
          <p:cNvSpPr>
            <a:spLocks noGrp="1"/>
          </p:cNvSpPr>
          <p:nvPr>
            <p:ph type="sldNum" sz="quarter" idx="10"/>
          </p:nvPr>
        </p:nvSpPr>
        <p:spPr/>
        <p:txBody>
          <a:bodyPr/>
          <a:lstStyle/>
          <a:p>
            <a:fld id="{7F11AAF8-3FA5-4BF2-806D-352D7D0111F9}" type="slidenum">
              <a:rPr lang="en-GB" smtClean="0"/>
              <a:t>7</a:t>
            </a:fld>
            <a:endParaRPr lang="en-GB"/>
          </a:p>
        </p:txBody>
      </p:sp>
    </p:spTree>
    <p:extLst>
      <p:ext uri="{BB962C8B-B14F-4D97-AF65-F5344CB8AC3E}">
        <p14:creationId xmlns:p14="http://schemas.microsoft.com/office/powerpoint/2010/main" val="10475278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Trainer to split the group into pairs. Or a group of 3 if odd number.</a:t>
            </a:r>
          </a:p>
          <a:p>
            <a:r>
              <a:rPr lang="en-GB" dirty="0" smtClean="0"/>
              <a:t>Learner to pick laminated sheet with topic and take 2 minutes to plan how they will structure the discussion.</a:t>
            </a:r>
          </a:p>
          <a:p>
            <a:r>
              <a:rPr lang="en-GB" dirty="0" smtClean="0"/>
              <a:t>Pairs to be put in far corners of the room so as not to disturb each other.</a:t>
            </a:r>
          </a:p>
          <a:p>
            <a:r>
              <a:rPr lang="en-GB" dirty="0" smtClean="0"/>
              <a:t>Trainer to monitor groups equally and time first conversation – 5-7 minutes (depending on group numbers)</a:t>
            </a:r>
          </a:p>
          <a:p>
            <a:r>
              <a:rPr lang="en-GB" dirty="0" smtClean="0"/>
              <a:t>2</a:t>
            </a:r>
            <a:r>
              <a:rPr lang="en-GB" baseline="30000" dirty="0" smtClean="0"/>
              <a:t>nd</a:t>
            </a:r>
            <a:r>
              <a:rPr lang="en-GB" dirty="0" smtClean="0"/>
              <a:t> leaner to then pick a topic, 2 </a:t>
            </a:r>
            <a:r>
              <a:rPr lang="en-GB" dirty="0" err="1" smtClean="0"/>
              <a:t>mins</a:t>
            </a:r>
            <a:r>
              <a:rPr lang="en-GB" dirty="0" smtClean="0"/>
              <a:t> to plan. 5-7 </a:t>
            </a:r>
            <a:r>
              <a:rPr lang="en-GB" dirty="0" err="1" smtClean="0"/>
              <a:t>minytes</a:t>
            </a:r>
            <a:r>
              <a:rPr lang="en-GB" dirty="0" smtClean="0"/>
              <a:t> for conversation</a:t>
            </a:r>
          </a:p>
          <a:p>
            <a:endParaRPr lang="en-GB" dirty="0"/>
          </a:p>
          <a:p>
            <a:r>
              <a:rPr lang="en-GB" dirty="0" smtClean="0"/>
              <a:t>Pairs to be brought back into plenary to discuss </a:t>
            </a:r>
          </a:p>
          <a:p>
            <a:pPr marL="228600" indent="-228600">
              <a:buAutoNum type="arabicPeriod"/>
            </a:pPr>
            <a:r>
              <a:rPr lang="en-GB" dirty="0" smtClean="0"/>
              <a:t>How did they plan?</a:t>
            </a:r>
          </a:p>
          <a:p>
            <a:pPr marL="228600" indent="-228600">
              <a:buAutoNum type="arabicPeriod"/>
            </a:pPr>
            <a:r>
              <a:rPr lang="en-GB" dirty="0" smtClean="0"/>
              <a:t>What questions they used.</a:t>
            </a:r>
          </a:p>
          <a:p>
            <a:pPr marL="228600" indent="-228600">
              <a:buAutoNum type="arabicPeriod"/>
            </a:pPr>
            <a:r>
              <a:rPr lang="en-GB" dirty="0" smtClean="0"/>
              <a:t>How easy it was</a:t>
            </a:r>
          </a:p>
          <a:p>
            <a:pPr marL="228600" indent="-228600">
              <a:buAutoNum type="arabicPeriod"/>
            </a:pPr>
            <a:r>
              <a:rPr lang="en-GB" dirty="0" smtClean="0"/>
              <a:t>What was difficult?</a:t>
            </a:r>
          </a:p>
          <a:p>
            <a:pPr marL="228600" indent="-228600">
              <a:buAutoNum type="arabicPeriod"/>
            </a:pPr>
            <a:r>
              <a:rPr lang="en-GB" dirty="0" smtClean="0"/>
              <a:t>Did they remain objective?</a:t>
            </a:r>
          </a:p>
          <a:p>
            <a:pPr marL="228600" indent="-228600">
              <a:buAutoNum type="arabicPeriod"/>
            </a:pPr>
            <a:r>
              <a:rPr lang="en-GB" dirty="0" smtClean="0"/>
              <a:t>How easy was it to remain objective?</a:t>
            </a:r>
          </a:p>
          <a:p>
            <a:pPr marL="228600" indent="-228600">
              <a:buAutoNum type="arabicPeriod"/>
            </a:pPr>
            <a:r>
              <a:rPr lang="en-GB" dirty="0" smtClean="0"/>
              <a:t>What they might do differently if they had to facilitate the same </a:t>
            </a:r>
            <a:r>
              <a:rPr lang="en-GB" smtClean="0"/>
              <a:t>topic again</a:t>
            </a:r>
            <a:endParaRPr lang="en-GB" dirty="0" smtClean="0"/>
          </a:p>
          <a:p>
            <a:pPr marL="228600" indent="-228600">
              <a:buAutoNum type="arabicPeriod"/>
            </a:pPr>
            <a:endParaRPr lang="en-GB" dirty="0" smtClean="0"/>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7F11AAF8-3FA5-4BF2-806D-352D7D0111F9}" type="slidenum">
              <a:rPr lang="en-GB" smtClean="0"/>
              <a:t>8</a:t>
            </a:fld>
            <a:endParaRPr lang="en-GB"/>
          </a:p>
        </p:txBody>
      </p:sp>
    </p:spTree>
    <p:extLst>
      <p:ext uri="{BB962C8B-B14F-4D97-AF65-F5344CB8AC3E}">
        <p14:creationId xmlns:p14="http://schemas.microsoft.com/office/powerpoint/2010/main" val="33622539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F11AAF8-3FA5-4BF2-806D-352D7D0111F9}" type="slidenum">
              <a:rPr lang="en-GB" smtClean="0"/>
              <a:t>9</a:t>
            </a:fld>
            <a:endParaRPr lang="en-GB"/>
          </a:p>
        </p:txBody>
      </p:sp>
    </p:spTree>
    <p:extLst>
      <p:ext uri="{BB962C8B-B14F-4D97-AF65-F5344CB8AC3E}">
        <p14:creationId xmlns:p14="http://schemas.microsoft.com/office/powerpoint/2010/main" val="3847539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524533C-2235-48A5-9D41-B39C348BC494}"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C77A62-71DB-448E-A71B-1B2793B6393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69562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524533C-2235-48A5-9D41-B39C348BC494}"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C77A62-71DB-448E-A71B-1B2793B6393C}" type="slidenum">
              <a:rPr lang="en-GB" smtClean="0"/>
              <a:t>‹#›</a:t>
            </a:fld>
            <a:endParaRPr lang="en-GB"/>
          </a:p>
        </p:txBody>
      </p:sp>
    </p:spTree>
    <p:extLst>
      <p:ext uri="{BB962C8B-B14F-4D97-AF65-F5344CB8AC3E}">
        <p14:creationId xmlns:p14="http://schemas.microsoft.com/office/powerpoint/2010/main" val="1480348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524533C-2235-48A5-9D41-B39C348BC494}"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C77A62-71DB-448E-A71B-1B2793B6393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7395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524533C-2235-48A5-9D41-B39C348BC494}" type="datetimeFigureOut">
              <a:rPr lang="en-GB" smtClean="0"/>
              <a:t>06/03/2020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C77A62-71DB-448E-A71B-1B2793B6393C}" type="slidenum">
              <a:rPr lang="en-GB" smtClean="0"/>
              <a:t>‹#›</a:t>
            </a:fld>
            <a:endParaRPr lang="en-GB"/>
          </a:p>
        </p:txBody>
      </p:sp>
    </p:spTree>
    <p:extLst>
      <p:ext uri="{BB962C8B-B14F-4D97-AF65-F5344CB8AC3E}">
        <p14:creationId xmlns:p14="http://schemas.microsoft.com/office/powerpoint/2010/main" val="40106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524533C-2235-48A5-9D41-B39C348BC494}" type="datetimeFigureOut">
              <a:rPr lang="en-GB" smtClean="0"/>
              <a:t>06/03/2020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C77A62-71DB-448E-A71B-1B2793B6393C}" type="slidenum">
              <a:rPr lang="en-GB" smtClean="0"/>
              <a:t>‹#›</a:t>
            </a:fld>
            <a:endParaRPr lang="en-GB"/>
          </a:p>
        </p:txBody>
      </p:sp>
    </p:spTree>
    <p:extLst>
      <p:ext uri="{BB962C8B-B14F-4D97-AF65-F5344CB8AC3E}">
        <p14:creationId xmlns:p14="http://schemas.microsoft.com/office/powerpoint/2010/main" val="859986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524533C-2235-48A5-9D41-B39C348BC494}" type="datetimeFigureOut">
              <a:rPr lang="en-GB" smtClean="0"/>
              <a:t>06/03/2020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C77A62-71DB-448E-A71B-1B2793B6393C}" type="slidenum">
              <a:rPr lang="en-GB" smtClean="0"/>
              <a:t>‹#›</a:t>
            </a:fld>
            <a:endParaRPr lang="en-GB"/>
          </a:p>
        </p:txBody>
      </p:sp>
    </p:spTree>
    <p:extLst>
      <p:ext uri="{BB962C8B-B14F-4D97-AF65-F5344CB8AC3E}">
        <p14:creationId xmlns:p14="http://schemas.microsoft.com/office/powerpoint/2010/main" val="8655866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D524533C-2235-48A5-9D41-B39C348BC494}" type="datetimeFigureOut">
              <a:rPr lang="en-GB" smtClean="0"/>
              <a:t>06/03/2020</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31C77A62-71DB-448E-A71B-1B2793B6393C}" type="slidenum">
              <a:rPr lang="en-GB" smtClean="0"/>
              <a:t>‹#›</a:t>
            </a:fld>
            <a:endParaRPr lang="en-GB"/>
          </a:p>
        </p:txBody>
      </p:sp>
    </p:spTree>
    <p:extLst>
      <p:ext uri="{BB962C8B-B14F-4D97-AF65-F5344CB8AC3E}">
        <p14:creationId xmlns:p14="http://schemas.microsoft.com/office/powerpoint/2010/main" val="16956448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D524533C-2235-48A5-9D41-B39C348BC494}" type="datetimeFigureOut">
              <a:rPr lang="en-GB" smtClean="0"/>
              <a:t>06/03/2020</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1C77A62-71DB-448E-A71B-1B2793B6393C}" type="slidenum">
              <a:rPr lang="en-GB" smtClean="0"/>
              <a:t>‹#›</a:t>
            </a:fld>
            <a:endParaRPr lang="en-GB"/>
          </a:p>
        </p:txBody>
      </p:sp>
    </p:spTree>
    <p:extLst>
      <p:ext uri="{BB962C8B-B14F-4D97-AF65-F5344CB8AC3E}">
        <p14:creationId xmlns:p14="http://schemas.microsoft.com/office/powerpoint/2010/main" val="1206347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524533C-2235-48A5-9D41-B39C348BC494}" type="datetimeFigureOut">
              <a:rPr lang="en-GB" smtClean="0"/>
              <a:t>06/03/2020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C77A62-71DB-448E-A71B-1B2793B6393C}" type="slidenum">
              <a:rPr lang="en-GB" smtClean="0"/>
              <a:t>‹#›</a:t>
            </a:fld>
            <a:endParaRPr lang="en-GB"/>
          </a:p>
        </p:txBody>
      </p:sp>
    </p:spTree>
    <p:extLst>
      <p:ext uri="{BB962C8B-B14F-4D97-AF65-F5344CB8AC3E}">
        <p14:creationId xmlns:p14="http://schemas.microsoft.com/office/powerpoint/2010/main" val="25725117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524533C-2235-48A5-9D41-B39C348BC494}"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C77A62-71DB-448E-A71B-1B2793B6393C}" type="slidenum">
              <a:rPr lang="en-GB" smtClean="0"/>
              <a:t>‹#›</a:t>
            </a:fld>
            <a:endParaRPr lang="en-GB"/>
          </a:p>
        </p:txBody>
      </p:sp>
    </p:spTree>
    <p:extLst>
      <p:ext uri="{BB962C8B-B14F-4D97-AF65-F5344CB8AC3E}">
        <p14:creationId xmlns:p14="http://schemas.microsoft.com/office/powerpoint/2010/main" val="4250384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524533C-2235-48A5-9D41-B39C348BC494}"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C77A62-71DB-448E-A71B-1B2793B6393C}" type="slidenum">
              <a:rPr lang="en-GB" smtClean="0"/>
              <a:t>‹#›</a:t>
            </a:fld>
            <a:endParaRPr lang="en-GB"/>
          </a:p>
        </p:txBody>
      </p:sp>
    </p:spTree>
    <p:extLst>
      <p:ext uri="{BB962C8B-B14F-4D97-AF65-F5344CB8AC3E}">
        <p14:creationId xmlns:p14="http://schemas.microsoft.com/office/powerpoint/2010/main" val="2482779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D524533C-2235-48A5-9D41-B39C348BC494}" type="datetimeFigureOut">
              <a:rPr lang="en-GB" smtClean="0"/>
              <a:t>06/03/2020</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1C77A62-71DB-448E-A71B-1B2793B6393C}"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1"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12"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4646391"/>
      </p:ext>
    </p:extLst>
  </p:cSld>
  <p:clrMap bg1="lt1" tx1="dk1" bg2="lt2" tx2="dk2" accent1="accent1" accent2="accent2" accent3="accent3" accent4="accent4" accent5="accent5" accent6="accent6" hlink="hlink" folHlink="folHlink"/>
  <p:sldLayoutIdLst>
    <p:sldLayoutId id="2147483952" r:id="rId1"/>
    <p:sldLayoutId id="2147483953" r:id="rId2"/>
    <p:sldLayoutId id="2147483954" r:id="rId3"/>
    <p:sldLayoutId id="2147483955" r:id="rId4"/>
    <p:sldLayoutId id="2147483956" r:id="rId5"/>
    <p:sldLayoutId id="2147483957" r:id="rId6"/>
    <p:sldLayoutId id="2147483958" r:id="rId7"/>
    <p:sldLayoutId id="2147483959" r:id="rId8"/>
    <p:sldLayoutId id="2147483960" r:id="rId9"/>
    <p:sldLayoutId id="2147483961" r:id="rId10"/>
    <p:sldLayoutId id="214748396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tdan.com/complete-set-of-data-governance-roles-responsibilities/21589" TargetMode="Externa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jpeg"/><Relationship Id="rId7" Type="http://schemas.openxmlformats.org/officeDocument/2006/relationships/diagramColors" Target="../diagrams/colors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hyperlink" Target="https://www.youtube.com/watch?v=1dO0dO__wmE"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97947" y="1103780"/>
            <a:ext cx="7766936" cy="1646302"/>
          </a:xfrm>
        </p:spPr>
        <p:txBody>
          <a:bodyPr/>
          <a:lstStyle/>
          <a:p>
            <a:pPr algn="ctr"/>
            <a:r>
              <a:rPr lang="en-GB" b="1" dirty="0" smtClean="0">
                <a:solidFill>
                  <a:srgbClr val="002060"/>
                </a:solidFill>
              </a:rPr>
              <a:t>Facilitation</a:t>
            </a:r>
            <a:r>
              <a:rPr lang="en-GB" dirty="0" smtClean="0"/>
              <a:t>	</a:t>
            </a:r>
            <a:endParaRPr lang="en-GB" dirty="0"/>
          </a:p>
        </p:txBody>
      </p:sp>
      <p:sp>
        <p:nvSpPr>
          <p:cNvPr id="3" name="Subtitle 2"/>
          <p:cNvSpPr>
            <a:spLocks noGrp="1"/>
          </p:cNvSpPr>
          <p:nvPr>
            <p:ph type="subTitle" idx="1"/>
          </p:nvPr>
        </p:nvSpPr>
        <p:spPr>
          <a:xfrm>
            <a:off x="1911819" y="3435841"/>
            <a:ext cx="7766936" cy="1096899"/>
          </a:xfrm>
        </p:spPr>
        <p:txBody>
          <a:bodyPr>
            <a:noAutofit/>
          </a:bodyPr>
          <a:lstStyle/>
          <a:p>
            <a:pPr algn="ctr"/>
            <a:r>
              <a:rPr lang="en-GB" sz="2400" b="1" dirty="0" smtClean="0">
                <a:solidFill>
                  <a:schemeClr val="tx1"/>
                </a:solidFill>
                <a:latin typeface="Arial" panose="020B0604020202020204" pitchFamily="34" charset="0"/>
                <a:cs typeface="Arial" panose="020B0604020202020204" pitchFamily="34" charset="0"/>
              </a:rPr>
              <a:t>PCET</a:t>
            </a:r>
          </a:p>
          <a:p>
            <a:pPr algn="ctr"/>
            <a:r>
              <a:rPr lang="en-GB" sz="2400" b="1" dirty="0" smtClean="0">
                <a:solidFill>
                  <a:schemeClr val="tx1"/>
                </a:solidFill>
                <a:latin typeface="Arial" panose="020B0604020202020204" pitchFamily="34" charset="0"/>
                <a:cs typeface="Arial" panose="020B0604020202020204" pitchFamily="34" charset="0"/>
              </a:rPr>
              <a:t>Shairon </a:t>
            </a:r>
            <a:r>
              <a:rPr lang="en-GB" sz="2400" b="1" dirty="0" err="1" smtClean="0">
                <a:solidFill>
                  <a:schemeClr val="tx1"/>
                </a:solidFill>
                <a:latin typeface="Arial" panose="020B0604020202020204" pitchFamily="34" charset="0"/>
                <a:cs typeface="Arial" panose="020B0604020202020204" pitchFamily="34" charset="0"/>
              </a:rPr>
              <a:t>harris</a:t>
            </a:r>
            <a:endParaRPr lang="en-GB" sz="2400" b="1" dirty="0" smtClean="0">
              <a:solidFill>
                <a:schemeClr val="tx1"/>
              </a:solidFill>
              <a:latin typeface="Arial" panose="020B0604020202020204" pitchFamily="34" charset="0"/>
              <a:cs typeface="Arial" panose="020B0604020202020204" pitchFamily="34" charset="0"/>
            </a:endParaRPr>
          </a:p>
          <a:p>
            <a:pPr algn="ctr"/>
            <a:r>
              <a:rPr lang="en-GB" sz="3200" b="1" dirty="0" smtClean="0">
                <a:solidFill>
                  <a:schemeClr val="tx1"/>
                </a:solidFill>
              </a:rPr>
              <a:t>March 2020</a:t>
            </a:r>
            <a:endParaRPr lang="en-GB" sz="3200" b="1" dirty="0">
              <a:solidFill>
                <a:schemeClr val="tx1"/>
              </a:solidFill>
            </a:endParaRPr>
          </a:p>
        </p:txBody>
      </p:sp>
    </p:spTree>
    <p:extLst>
      <p:ext uri="{BB962C8B-B14F-4D97-AF65-F5344CB8AC3E}">
        <p14:creationId xmlns:p14="http://schemas.microsoft.com/office/powerpoint/2010/main" val="123938914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4264" y="0"/>
            <a:ext cx="10058400" cy="1450757"/>
          </a:xfrm>
        </p:spPr>
        <p:txBody>
          <a:bodyPr/>
          <a:lstStyle/>
          <a:p>
            <a:pPr algn="ctr"/>
            <a:r>
              <a:rPr lang="en-GB" b="1" dirty="0" smtClean="0">
                <a:solidFill>
                  <a:srgbClr val="002060"/>
                </a:solidFill>
              </a:rPr>
              <a:t>MASLOW</a:t>
            </a:r>
            <a:endParaRPr lang="en-GB" b="1" dirty="0">
              <a:solidFill>
                <a:srgbClr val="002060"/>
              </a:solidFill>
            </a:endParaRPr>
          </a:p>
        </p:txBody>
      </p:sp>
      <p:pic>
        <p:nvPicPr>
          <p:cNvPr id="4" name="Content Placeholder 3"/>
          <p:cNvPicPr>
            <a:picLocks noGrp="1" noChangeAspect="1"/>
          </p:cNvPicPr>
          <p:nvPr>
            <p:ph idx="1"/>
          </p:nvPr>
        </p:nvPicPr>
        <p:blipFill>
          <a:blip r:embed="rId3"/>
          <a:stretch>
            <a:fillRect/>
          </a:stretch>
        </p:blipFill>
        <p:spPr>
          <a:xfrm>
            <a:off x="677334" y="1557611"/>
            <a:ext cx="1924050" cy="1828800"/>
          </a:xfrm>
          <a:prstGeom prst="rect">
            <a:avLst/>
          </a:prstGeom>
        </p:spPr>
      </p:pic>
      <p:pic>
        <p:nvPicPr>
          <p:cNvPr id="5" name="Picture 4"/>
          <p:cNvPicPr>
            <a:picLocks noChangeAspect="1"/>
          </p:cNvPicPr>
          <p:nvPr/>
        </p:nvPicPr>
        <p:blipFill>
          <a:blip r:embed="rId4"/>
          <a:stretch>
            <a:fillRect/>
          </a:stretch>
        </p:blipFill>
        <p:spPr>
          <a:xfrm>
            <a:off x="3388598" y="1964011"/>
            <a:ext cx="2417242" cy="3124732"/>
          </a:xfrm>
          <a:prstGeom prst="rect">
            <a:avLst/>
          </a:prstGeom>
        </p:spPr>
      </p:pic>
      <p:pic>
        <p:nvPicPr>
          <p:cNvPr id="6" name="Picture 5"/>
          <p:cNvPicPr>
            <a:picLocks noChangeAspect="1"/>
          </p:cNvPicPr>
          <p:nvPr/>
        </p:nvPicPr>
        <p:blipFill>
          <a:blip r:embed="rId5"/>
          <a:stretch>
            <a:fillRect/>
          </a:stretch>
        </p:blipFill>
        <p:spPr>
          <a:xfrm>
            <a:off x="7777954" y="1735411"/>
            <a:ext cx="2385753" cy="2385753"/>
          </a:xfrm>
          <a:prstGeom prst="rect">
            <a:avLst/>
          </a:prstGeom>
        </p:spPr>
      </p:pic>
      <p:sp>
        <p:nvSpPr>
          <p:cNvPr id="7" name="Oval 6"/>
          <p:cNvSpPr/>
          <p:nvPr/>
        </p:nvSpPr>
        <p:spPr>
          <a:xfrm>
            <a:off x="781396" y="4513809"/>
            <a:ext cx="1953491" cy="1521229"/>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solidFill>
              </a:rPr>
              <a:t>45 minutes</a:t>
            </a:r>
            <a:endParaRPr lang="en-GB" sz="2000" dirty="0">
              <a:solidFill>
                <a:schemeClr val="tx1"/>
              </a:solidFill>
            </a:endParaRPr>
          </a:p>
        </p:txBody>
      </p:sp>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937693" y="3941580"/>
            <a:ext cx="2055180" cy="2055180"/>
          </a:xfrm>
          <a:prstGeom prst="rect">
            <a:avLst/>
          </a:prstGeom>
        </p:spPr>
      </p:pic>
      <p:sp>
        <p:nvSpPr>
          <p:cNvPr id="9" name="Action Button: Help 8">
            <a:hlinkClick r:id="" action="ppaction://noaction" highlightClick="1"/>
          </p:cNvPr>
          <p:cNvSpPr/>
          <p:nvPr/>
        </p:nvSpPr>
        <p:spPr>
          <a:xfrm>
            <a:off x="8780087" y="4637907"/>
            <a:ext cx="1669948" cy="1172094"/>
          </a:xfrm>
          <a:prstGeom prst="actionButtonHelp">
            <a:avLst/>
          </a:prstGeom>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7362192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8720" y="753963"/>
            <a:ext cx="10058400" cy="1450757"/>
          </a:xfrm>
        </p:spPr>
        <p:txBody>
          <a:bodyPr>
            <a:normAutofit fontScale="90000"/>
          </a:bodyPr>
          <a:lstStyle/>
          <a:p>
            <a:pPr algn="ctr"/>
            <a:r>
              <a:rPr lang="en-GB" dirty="0" smtClean="0">
                <a:solidFill>
                  <a:schemeClr val="accent6">
                    <a:lumMod val="75000"/>
                  </a:schemeClr>
                </a:solidFill>
              </a:rPr>
              <a:t>Aim: </a:t>
            </a:r>
            <a:br>
              <a:rPr lang="en-GB" dirty="0" smtClean="0">
                <a:solidFill>
                  <a:schemeClr val="accent6">
                    <a:lumMod val="75000"/>
                  </a:schemeClr>
                </a:solidFill>
              </a:rPr>
            </a:br>
            <a:r>
              <a:rPr lang="en-GB" dirty="0" smtClean="0">
                <a:solidFill>
                  <a:schemeClr val="accent6">
                    <a:lumMod val="75000"/>
                  </a:schemeClr>
                </a:solidFill>
              </a:rPr>
              <a:t/>
            </a:r>
            <a:br>
              <a:rPr lang="en-GB" dirty="0" smtClean="0">
                <a:solidFill>
                  <a:schemeClr val="accent6">
                    <a:lumMod val="75000"/>
                  </a:schemeClr>
                </a:solidFill>
              </a:rPr>
            </a:br>
            <a:r>
              <a:rPr lang="en-GB" dirty="0">
                <a:solidFill>
                  <a:schemeClr val="accent6">
                    <a:lumMod val="75000"/>
                  </a:schemeClr>
                </a:solidFill>
              </a:rPr>
              <a:t/>
            </a:r>
            <a:br>
              <a:rPr lang="en-GB" dirty="0">
                <a:solidFill>
                  <a:schemeClr val="accent6">
                    <a:lumMod val="75000"/>
                  </a:schemeClr>
                </a:solidFill>
              </a:rPr>
            </a:br>
            <a:r>
              <a:rPr lang="en-GB" b="1" dirty="0" smtClean="0">
                <a:solidFill>
                  <a:srgbClr val="002060"/>
                </a:solidFill>
              </a:rPr>
              <a:t>To introduce the learners </a:t>
            </a:r>
            <a:r>
              <a:rPr lang="en-GB" b="1" dirty="0" smtClean="0">
                <a:solidFill>
                  <a:srgbClr val="002060"/>
                </a:solidFill>
              </a:rPr>
              <a:t>to </a:t>
            </a:r>
            <a:r>
              <a:rPr lang="en-GB" b="1" dirty="0" smtClean="0">
                <a:solidFill>
                  <a:srgbClr val="002060"/>
                </a:solidFill>
              </a:rPr>
              <a:t>effective facilitation techniques</a:t>
            </a:r>
            <a:r>
              <a:rPr lang="en-GB" dirty="0" smtClean="0">
                <a:solidFill>
                  <a:schemeClr val="accent6">
                    <a:lumMod val="75000"/>
                  </a:schemeClr>
                </a:solidFill>
              </a:rPr>
              <a:t/>
            </a:r>
            <a:br>
              <a:rPr lang="en-GB" dirty="0" smtClean="0">
                <a:solidFill>
                  <a:schemeClr val="accent6">
                    <a:lumMod val="75000"/>
                  </a:schemeClr>
                </a:solidFill>
              </a:rPr>
            </a:br>
            <a:endParaRPr lang="en-GB" dirty="0">
              <a:solidFill>
                <a:schemeClr val="accent6">
                  <a:lumMod val="75000"/>
                </a:schemeClr>
              </a:solidFill>
            </a:endParaRPr>
          </a:p>
        </p:txBody>
      </p:sp>
      <p:pic>
        <p:nvPicPr>
          <p:cNvPr id="9" name="Content Placeholder 8"/>
          <p:cNvPicPr>
            <a:picLocks noGrp="1" noChangeAspect="1"/>
          </p:cNvPicPr>
          <p:nvPr>
            <p:ph idx="1"/>
          </p:nvPr>
        </p:nvPicPr>
        <p:blipFill>
          <a:blip r:embed="rId3"/>
          <a:stretch>
            <a:fillRect/>
          </a:stretch>
        </p:blipFill>
        <p:spPr>
          <a:xfrm>
            <a:off x="3302000" y="1978274"/>
            <a:ext cx="5181599" cy="3448118"/>
          </a:xfrm>
          <a:prstGeom prst="rect">
            <a:avLst/>
          </a:prstGeom>
        </p:spPr>
      </p:pic>
      <p:sp>
        <p:nvSpPr>
          <p:cNvPr id="10" name="TextBox 9"/>
          <p:cNvSpPr txBox="1"/>
          <p:nvPr/>
        </p:nvSpPr>
        <p:spPr>
          <a:xfrm>
            <a:off x="8463278" y="5720080"/>
            <a:ext cx="3464562" cy="523220"/>
          </a:xfrm>
          <a:prstGeom prst="rect">
            <a:avLst/>
          </a:prstGeom>
          <a:noFill/>
        </p:spPr>
        <p:txBody>
          <a:bodyPr wrap="square" rtlCol="0">
            <a:spAutoFit/>
          </a:bodyPr>
          <a:lstStyle/>
          <a:p>
            <a:r>
              <a:rPr lang="en-GB" sz="1400" dirty="0" smtClean="0"/>
              <a:t>Image:</a:t>
            </a:r>
          </a:p>
          <a:p>
            <a:r>
              <a:rPr lang="en-GB" sz="1400" dirty="0" smtClean="0"/>
              <a:t>http</a:t>
            </a:r>
            <a:r>
              <a:rPr lang="en-GB" sz="1400" dirty="0"/>
              <a:t>://www.inspired.org/training-facilitation</a:t>
            </a:r>
          </a:p>
        </p:txBody>
      </p:sp>
    </p:spTree>
    <p:extLst>
      <p:ext uri="{BB962C8B-B14F-4D97-AF65-F5344CB8AC3E}">
        <p14:creationId xmlns:p14="http://schemas.microsoft.com/office/powerpoint/2010/main" val="407383615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rgbClr val="002060"/>
                </a:solidFill>
                <a:latin typeface="Arial" panose="020B0604020202020204" pitchFamily="34" charset="0"/>
                <a:cs typeface="Arial" panose="020B0604020202020204" pitchFamily="34" charset="0"/>
              </a:rPr>
              <a:t>Objectives:</a:t>
            </a:r>
            <a:r>
              <a:rPr lang="en-GB" dirty="0" smtClean="0">
                <a:solidFill>
                  <a:schemeClr val="accent6">
                    <a:lumMod val="75000"/>
                  </a:schemeClr>
                </a:solidFill>
              </a:rPr>
              <a:t/>
            </a:r>
            <a:br>
              <a:rPr lang="en-GB" dirty="0" smtClean="0">
                <a:solidFill>
                  <a:schemeClr val="accent6">
                    <a:lumMod val="75000"/>
                  </a:schemeClr>
                </a:solidFill>
              </a:rPr>
            </a:br>
            <a:endParaRPr lang="en-GB" dirty="0">
              <a:solidFill>
                <a:schemeClr val="accent6">
                  <a:lumMod val="75000"/>
                </a:schemeClr>
              </a:solidFill>
            </a:endParaRPr>
          </a:p>
        </p:txBody>
      </p:sp>
      <p:sp>
        <p:nvSpPr>
          <p:cNvPr id="3" name="Content Placeholder 2"/>
          <p:cNvSpPr>
            <a:spLocks noGrp="1"/>
          </p:cNvSpPr>
          <p:nvPr>
            <p:ph idx="1"/>
          </p:nvPr>
        </p:nvSpPr>
        <p:spPr/>
        <p:txBody>
          <a:bodyPr/>
          <a:lstStyle/>
          <a:p>
            <a:r>
              <a:rPr lang="en-GB" b="1" dirty="0">
                <a:solidFill>
                  <a:srgbClr val="002060"/>
                </a:solidFill>
                <a:latin typeface="Arial" panose="020B0604020202020204" pitchFamily="34" charset="0"/>
                <a:cs typeface="Arial" panose="020B0604020202020204" pitchFamily="34" charset="0"/>
              </a:rPr>
              <a:t>1. Explain what is meant by facilitation</a:t>
            </a:r>
          </a:p>
          <a:p>
            <a:endParaRPr lang="en-GB" b="1" dirty="0">
              <a:solidFill>
                <a:srgbClr val="002060"/>
              </a:solidFill>
              <a:latin typeface="Arial" panose="020B0604020202020204" pitchFamily="34" charset="0"/>
              <a:cs typeface="Arial" panose="020B0604020202020204" pitchFamily="34" charset="0"/>
            </a:endParaRPr>
          </a:p>
          <a:p>
            <a:r>
              <a:rPr lang="en-GB" b="1" dirty="0">
                <a:solidFill>
                  <a:srgbClr val="002060"/>
                </a:solidFill>
                <a:latin typeface="Arial" panose="020B0604020202020204" pitchFamily="34" charset="0"/>
                <a:cs typeface="Arial" panose="020B0604020202020204" pitchFamily="34" charset="0"/>
              </a:rPr>
              <a:t>2. Describe the role and responsibilities of a facilitator</a:t>
            </a:r>
          </a:p>
          <a:p>
            <a:endParaRPr lang="en-GB" b="1" dirty="0">
              <a:solidFill>
                <a:srgbClr val="002060"/>
              </a:solidFill>
              <a:latin typeface="Arial" panose="020B0604020202020204" pitchFamily="34" charset="0"/>
              <a:cs typeface="Arial" panose="020B0604020202020204" pitchFamily="34" charset="0"/>
            </a:endParaRPr>
          </a:p>
          <a:p>
            <a:r>
              <a:rPr lang="en-GB" b="1" dirty="0">
                <a:solidFill>
                  <a:srgbClr val="002060"/>
                </a:solidFill>
                <a:latin typeface="Arial" panose="020B0604020202020204" pitchFamily="34" charset="0"/>
                <a:cs typeface="Arial" panose="020B0604020202020204" pitchFamily="34" charset="0"/>
              </a:rPr>
              <a:t>3. Identify questions that can be used to be an effective facilitator</a:t>
            </a:r>
          </a:p>
          <a:p>
            <a:endParaRPr lang="en-GB" b="1" dirty="0">
              <a:solidFill>
                <a:srgbClr val="002060"/>
              </a:solidFill>
              <a:latin typeface="Arial" panose="020B0604020202020204" pitchFamily="34" charset="0"/>
              <a:cs typeface="Arial" panose="020B0604020202020204" pitchFamily="34" charset="0"/>
            </a:endParaRPr>
          </a:p>
          <a:p>
            <a:r>
              <a:rPr lang="en-GB" b="1" dirty="0">
                <a:solidFill>
                  <a:srgbClr val="002060"/>
                </a:solidFill>
                <a:latin typeface="Arial" panose="020B0604020202020204" pitchFamily="34" charset="0"/>
                <a:cs typeface="Arial" panose="020B0604020202020204" pitchFamily="34" charset="0"/>
              </a:rPr>
              <a:t>4. Use facilitation techniques to manage a discussion </a:t>
            </a:r>
          </a:p>
          <a:p>
            <a:endParaRPr lang="en-GB" dirty="0"/>
          </a:p>
        </p:txBody>
      </p:sp>
    </p:spTree>
    <p:extLst>
      <p:ext uri="{BB962C8B-B14F-4D97-AF65-F5344CB8AC3E}">
        <p14:creationId xmlns:p14="http://schemas.microsoft.com/office/powerpoint/2010/main" val="174517982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rgbClr val="002060"/>
                </a:solidFill>
                <a:latin typeface="Arial" panose="020B0604020202020204" pitchFamily="34" charset="0"/>
                <a:cs typeface="Arial" panose="020B0604020202020204" pitchFamily="34" charset="0"/>
              </a:rPr>
              <a:t>Activity 1</a:t>
            </a:r>
            <a:endParaRPr lang="en-GB" b="1" dirty="0">
              <a:solidFill>
                <a:srgbClr val="002060"/>
              </a:solidFill>
              <a:latin typeface="Arial" panose="020B0604020202020204" pitchFamily="34" charset="0"/>
              <a:cs typeface="Arial" panose="020B0604020202020204" pitchFamily="34" charset="0"/>
            </a:endParaRPr>
          </a:p>
        </p:txBody>
      </p:sp>
      <p:sp>
        <p:nvSpPr>
          <p:cNvPr id="9" name="Content Placeholder 2"/>
          <p:cNvSpPr>
            <a:spLocks noGrp="1"/>
          </p:cNvSpPr>
          <p:nvPr>
            <p:ph idx="1"/>
          </p:nvPr>
        </p:nvSpPr>
        <p:spPr>
          <a:xfrm>
            <a:off x="1097280" y="1845734"/>
            <a:ext cx="10058400" cy="4023360"/>
          </a:xfrm>
        </p:spPr>
        <p:txBody>
          <a:bodyPr/>
          <a:lstStyle/>
          <a:p>
            <a:r>
              <a:rPr lang="en-GB" sz="2400" b="1" dirty="0" smtClean="0">
                <a:solidFill>
                  <a:srgbClr val="002060"/>
                </a:solidFill>
                <a:latin typeface="Arial" panose="020B0604020202020204" pitchFamily="34" charset="0"/>
                <a:cs typeface="Arial" panose="020B0604020202020204" pitchFamily="34" charset="0"/>
              </a:rPr>
              <a:t>Group 1  -  What is the definition of ‘ to facilitate’?</a:t>
            </a:r>
          </a:p>
          <a:p>
            <a:endParaRPr lang="en-GB" sz="2400" b="1" dirty="0">
              <a:solidFill>
                <a:srgbClr val="002060"/>
              </a:solidFill>
              <a:latin typeface="Arial" panose="020B0604020202020204" pitchFamily="34" charset="0"/>
              <a:cs typeface="Arial" panose="020B0604020202020204" pitchFamily="34" charset="0"/>
            </a:endParaRPr>
          </a:p>
          <a:p>
            <a:endParaRPr lang="en-GB" sz="2400" b="1" dirty="0" smtClean="0">
              <a:solidFill>
                <a:srgbClr val="002060"/>
              </a:solidFill>
              <a:latin typeface="Arial" panose="020B0604020202020204" pitchFamily="34" charset="0"/>
              <a:cs typeface="Arial" panose="020B0604020202020204" pitchFamily="34" charset="0"/>
            </a:endParaRPr>
          </a:p>
          <a:p>
            <a:r>
              <a:rPr lang="en-GB" sz="2400" b="1" dirty="0" smtClean="0">
                <a:solidFill>
                  <a:srgbClr val="002060"/>
                </a:solidFill>
                <a:latin typeface="Arial" panose="020B0604020202020204" pitchFamily="34" charset="0"/>
                <a:cs typeface="Arial" panose="020B0604020202020204" pitchFamily="34" charset="0"/>
              </a:rPr>
              <a:t>Group 2  -  What is facilitation?</a:t>
            </a:r>
          </a:p>
          <a:p>
            <a:endParaRPr lang="en-GB" sz="2400" b="1" dirty="0">
              <a:solidFill>
                <a:srgbClr val="002060"/>
              </a:solidFill>
              <a:latin typeface="Arial" panose="020B0604020202020204" pitchFamily="34" charset="0"/>
              <a:cs typeface="Arial" panose="020B0604020202020204" pitchFamily="34" charset="0"/>
            </a:endParaRPr>
          </a:p>
          <a:p>
            <a:endParaRPr lang="en-GB" sz="2400" b="1" dirty="0">
              <a:solidFill>
                <a:srgbClr val="002060"/>
              </a:solidFill>
              <a:latin typeface="Arial" panose="020B0604020202020204" pitchFamily="34" charset="0"/>
              <a:cs typeface="Arial" panose="020B0604020202020204" pitchFamily="34" charset="0"/>
            </a:endParaRPr>
          </a:p>
          <a:p>
            <a:r>
              <a:rPr lang="en-GB" sz="2400" b="1" dirty="0" smtClean="0">
                <a:solidFill>
                  <a:srgbClr val="002060"/>
                </a:solidFill>
                <a:latin typeface="Arial" panose="020B0604020202020204" pitchFamily="34" charset="0"/>
                <a:cs typeface="Arial" panose="020B0604020202020204" pitchFamily="34" charset="0"/>
              </a:rPr>
              <a:t>Group 3  - What is a facilitator?</a:t>
            </a:r>
          </a:p>
          <a:p>
            <a:endParaRPr lang="en-GB" dirty="0" smtClean="0"/>
          </a:p>
        </p:txBody>
      </p:sp>
    </p:spTree>
    <p:extLst>
      <p:ext uri="{BB962C8B-B14F-4D97-AF65-F5344CB8AC3E}">
        <p14:creationId xmlns:p14="http://schemas.microsoft.com/office/powerpoint/2010/main" val="362092063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rgbClr val="002060"/>
                </a:solidFill>
                <a:latin typeface="Arial" panose="020B0604020202020204" pitchFamily="34" charset="0"/>
                <a:cs typeface="Arial" panose="020B0604020202020204" pitchFamily="34" charset="0"/>
              </a:rPr>
              <a:t>Activity 2</a:t>
            </a:r>
            <a:endParaRPr lang="en-GB" b="1" dirty="0">
              <a:solidFill>
                <a:srgbClr val="002060"/>
              </a:solidFill>
              <a:latin typeface="Arial" panose="020B0604020202020204" pitchFamily="34" charset="0"/>
              <a:cs typeface="Arial" panose="020B0604020202020204" pitchFamily="34" charset="0"/>
            </a:endParaRPr>
          </a:p>
        </p:txBody>
      </p:sp>
      <p:sp>
        <p:nvSpPr>
          <p:cNvPr id="9" name="Content Placeholder 2"/>
          <p:cNvSpPr>
            <a:spLocks noGrp="1"/>
          </p:cNvSpPr>
          <p:nvPr>
            <p:ph idx="1"/>
          </p:nvPr>
        </p:nvSpPr>
        <p:spPr>
          <a:xfrm>
            <a:off x="1097280" y="1845734"/>
            <a:ext cx="10058400" cy="4023360"/>
          </a:xfrm>
        </p:spPr>
        <p:txBody>
          <a:bodyPr>
            <a:normAutofit/>
          </a:bodyPr>
          <a:lstStyle/>
          <a:p>
            <a:pPr algn="ctr"/>
            <a:r>
              <a:rPr lang="en-GB" sz="3600" b="1" dirty="0" smtClean="0">
                <a:solidFill>
                  <a:srgbClr val="002060"/>
                </a:solidFill>
                <a:latin typeface="Arial" panose="020B0604020202020204" pitchFamily="34" charset="0"/>
                <a:cs typeface="Arial" panose="020B0604020202020204" pitchFamily="34" charset="0"/>
              </a:rPr>
              <a:t>Roles </a:t>
            </a:r>
            <a:r>
              <a:rPr lang="en-GB" sz="3600" b="1" smtClean="0">
                <a:solidFill>
                  <a:srgbClr val="002060"/>
                </a:solidFill>
                <a:latin typeface="Arial" panose="020B0604020202020204" pitchFamily="34" charset="0"/>
                <a:cs typeface="Arial" panose="020B0604020202020204" pitchFamily="34" charset="0"/>
              </a:rPr>
              <a:t>and responsibilities </a:t>
            </a:r>
            <a:r>
              <a:rPr lang="en-GB" sz="3600" b="1" dirty="0" smtClean="0">
                <a:solidFill>
                  <a:srgbClr val="002060"/>
                </a:solidFill>
                <a:latin typeface="Arial" panose="020B0604020202020204" pitchFamily="34" charset="0"/>
                <a:cs typeface="Arial" panose="020B0604020202020204" pitchFamily="34" charset="0"/>
              </a:rPr>
              <a:t>of a facilitator.</a:t>
            </a:r>
          </a:p>
          <a:p>
            <a:endParaRPr lang="en-GB" sz="2400" b="1" dirty="0">
              <a:solidFill>
                <a:srgbClr val="002060"/>
              </a:solidFill>
              <a:latin typeface="Arial" panose="020B0604020202020204" pitchFamily="34" charset="0"/>
              <a:cs typeface="Arial" panose="020B0604020202020204" pitchFamily="34" charset="0"/>
            </a:endParaRPr>
          </a:p>
          <a:p>
            <a:endParaRPr lang="en-GB" sz="2400" b="1" dirty="0">
              <a:solidFill>
                <a:srgbClr val="002060"/>
              </a:solidFill>
              <a:latin typeface="Arial" panose="020B0604020202020204" pitchFamily="34" charset="0"/>
              <a:cs typeface="Arial" panose="020B0604020202020204" pitchFamily="34" charset="0"/>
            </a:endParaRPr>
          </a:p>
          <a:p>
            <a:endParaRPr lang="en-GB" sz="2400" b="1" dirty="0" smtClean="0">
              <a:solidFill>
                <a:srgbClr val="002060"/>
              </a:solidFill>
              <a:latin typeface="Arial" panose="020B0604020202020204" pitchFamily="34" charset="0"/>
              <a:cs typeface="Arial" panose="020B0604020202020204" pitchFamily="34" charset="0"/>
            </a:endParaRPr>
          </a:p>
          <a:p>
            <a:endParaRPr lang="en-GB" sz="2400" b="1" dirty="0" smtClean="0">
              <a:solidFill>
                <a:srgbClr val="002060"/>
              </a:solidFill>
              <a:latin typeface="Arial" panose="020B0604020202020204" pitchFamily="34" charset="0"/>
              <a:cs typeface="Arial" panose="020B0604020202020204" pitchFamily="34" charset="0"/>
            </a:endParaRPr>
          </a:p>
          <a:p>
            <a:endParaRPr lang="en-GB" sz="2400" b="1" dirty="0">
              <a:solidFill>
                <a:srgbClr val="002060"/>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stretch>
            <a:fillRect/>
          </a:stretch>
        </p:blipFill>
        <p:spPr>
          <a:xfrm>
            <a:off x="1356190" y="2749602"/>
            <a:ext cx="2608918" cy="2608918"/>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996700" y="2749603"/>
            <a:ext cx="3824764" cy="2549842"/>
          </a:xfrm>
          <a:prstGeom prst="rect">
            <a:avLst/>
          </a:prstGeom>
        </p:spPr>
      </p:pic>
      <p:sp>
        <p:nvSpPr>
          <p:cNvPr id="7" name="TextBox 6"/>
          <p:cNvSpPr txBox="1"/>
          <p:nvPr/>
        </p:nvSpPr>
        <p:spPr>
          <a:xfrm>
            <a:off x="9255988" y="5667540"/>
            <a:ext cx="2589088" cy="430887"/>
          </a:xfrm>
          <a:prstGeom prst="rect">
            <a:avLst/>
          </a:prstGeom>
          <a:noFill/>
        </p:spPr>
        <p:txBody>
          <a:bodyPr wrap="square" rtlCol="0">
            <a:spAutoFit/>
          </a:bodyPr>
          <a:lstStyle/>
          <a:p>
            <a:r>
              <a:rPr lang="en-GB" sz="1100" dirty="0">
                <a:solidFill>
                  <a:srgbClr val="002060"/>
                </a:solidFill>
                <a:latin typeface="Arial" panose="020B0604020202020204" pitchFamily="34" charset="0"/>
                <a:cs typeface="Arial" panose="020B0604020202020204" pitchFamily="34" charset="0"/>
              </a:rPr>
              <a:t>https://</a:t>
            </a:r>
            <a:r>
              <a:rPr lang="en-GB" sz="1100" dirty="0" smtClean="0">
                <a:solidFill>
                  <a:srgbClr val="002060"/>
                </a:solidFill>
                <a:latin typeface="Arial" panose="020B0604020202020204" pitchFamily="34" charset="0"/>
                <a:cs typeface="Arial" panose="020B0604020202020204" pitchFamily="34" charset="0"/>
              </a:rPr>
              <a:t>www.thebalancecareers.com/meeting-facilitation-skills-227591</a:t>
            </a:r>
            <a:endParaRPr lang="en-GB" sz="1100" dirty="0"/>
          </a:p>
        </p:txBody>
      </p:sp>
      <p:sp>
        <p:nvSpPr>
          <p:cNvPr id="8" name="TextBox 7"/>
          <p:cNvSpPr txBox="1"/>
          <p:nvPr/>
        </p:nvSpPr>
        <p:spPr>
          <a:xfrm>
            <a:off x="108719" y="5693840"/>
            <a:ext cx="3754364" cy="430887"/>
          </a:xfrm>
          <a:prstGeom prst="rect">
            <a:avLst/>
          </a:prstGeom>
          <a:noFill/>
        </p:spPr>
        <p:txBody>
          <a:bodyPr wrap="square" rtlCol="0">
            <a:spAutoFit/>
          </a:bodyPr>
          <a:lstStyle/>
          <a:p>
            <a:r>
              <a:rPr lang="en-GB" sz="1100" dirty="0">
                <a:solidFill>
                  <a:srgbClr val="002060"/>
                </a:solidFill>
                <a:latin typeface="Arial" panose="020B0604020202020204" pitchFamily="34" charset="0"/>
                <a:cs typeface="Arial" panose="020B0604020202020204" pitchFamily="34" charset="0"/>
                <a:hlinkClick r:id="rId5"/>
              </a:rPr>
              <a:t>https://</a:t>
            </a:r>
            <a:r>
              <a:rPr lang="en-GB" sz="1100" dirty="0" smtClean="0">
                <a:solidFill>
                  <a:srgbClr val="002060"/>
                </a:solidFill>
                <a:latin typeface="Arial" panose="020B0604020202020204" pitchFamily="34" charset="0"/>
                <a:cs typeface="Arial" panose="020B0604020202020204" pitchFamily="34" charset="0"/>
                <a:hlinkClick r:id="rId5"/>
              </a:rPr>
              <a:t>tdan.com/complete-set-of-data-governance-roles-responsibilities/21589</a:t>
            </a:r>
            <a:endParaRPr lang="en-GB" sz="1100" dirty="0"/>
          </a:p>
        </p:txBody>
      </p:sp>
    </p:spTree>
    <p:extLst>
      <p:ext uri="{BB962C8B-B14F-4D97-AF65-F5344CB8AC3E}">
        <p14:creationId xmlns:p14="http://schemas.microsoft.com/office/powerpoint/2010/main" val="335758858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rgbClr val="002060"/>
                </a:solidFill>
                <a:latin typeface="Arial" panose="020B0604020202020204" pitchFamily="34" charset="0"/>
                <a:cs typeface="Arial" panose="020B0604020202020204" pitchFamily="34" charset="0"/>
              </a:rPr>
              <a:t>Activity 3</a:t>
            </a:r>
            <a:endParaRPr lang="en-GB" b="1" dirty="0">
              <a:solidFill>
                <a:srgbClr val="002060"/>
              </a:solidFill>
              <a:latin typeface="Arial" panose="020B0604020202020204" pitchFamily="34" charset="0"/>
              <a:cs typeface="Arial" panose="020B0604020202020204" pitchFamily="34" charset="0"/>
            </a:endParaRPr>
          </a:p>
        </p:txBody>
      </p:sp>
      <p:sp>
        <p:nvSpPr>
          <p:cNvPr id="9" name="Content Placeholder 2"/>
          <p:cNvSpPr>
            <a:spLocks noGrp="1"/>
          </p:cNvSpPr>
          <p:nvPr>
            <p:ph idx="1"/>
          </p:nvPr>
        </p:nvSpPr>
        <p:spPr>
          <a:xfrm>
            <a:off x="3524036" y="1737360"/>
            <a:ext cx="5313525" cy="737493"/>
          </a:xfrm>
        </p:spPr>
        <p:txBody>
          <a:bodyPr>
            <a:normAutofit/>
          </a:bodyPr>
          <a:lstStyle/>
          <a:p>
            <a:pPr marL="0" indent="0" algn="ctr">
              <a:buNone/>
            </a:pPr>
            <a:r>
              <a:rPr lang="en-GB" sz="3600" b="1" dirty="0" smtClean="0">
                <a:solidFill>
                  <a:srgbClr val="002060"/>
                </a:solidFill>
                <a:latin typeface="Arial" panose="020B0604020202020204" pitchFamily="34" charset="0"/>
                <a:cs typeface="Arial" panose="020B0604020202020204" pitchFamily="34" charset="0"/>
              </a:rPr>
              <a:t>Questioning</a:t>
            </a:r>
          </a:p>
          <a:p>
            <a:endParaRPr lang="en-GB" sz="2400" b="1" dirty="0">
              <a:solidFill>
                <a:srgbClr val="002060"/>
              </a:solidFill>
              <a:latin typeface="Arial" panose="020B0604020202020204" pitchFamily="34" charset="0"/>
              <a:cs typeface="Arial" panose="020B0604020202020204" pitchFamily="34" charset="0"/>
            </a:endParaRPr>
          </a:p>
          <a:p>
            <a:endParaRPr lang="en-GB" sz="2400" b="1" dirty="0">
              <a:solidFill>
                <a:srgbClr val="002060"/>
              </a:solidFill>
              <a:latin typeface="Arial" panose="020B0604020202020204" pitchFamily="34" charset="0"/>
              <a:cs typeface="Arial" panose="020B0604020202020204" pitchFamily="34" charset="0"/>
            </a:endParaRPr>
          </a:p>
          <a:p>
            <a:endParaRPr lang="en-GB" sz="2400" b="1" dirty="0" smtClean="0">
              <a:solidFill>
                <a:srgbClr val="002060"/>
              </a:solidFill>
              <a:latin typeface="Arial" panose="020B0604020202020204" pitchFamily="34" charset="0"/>
              <a:cs typeface="Arial" panose="020B0604020202020204" pitchFamily="34" charset="0"/>
            </a:endParaRPr>
          </a:p>
          <a:p>
            <a:endParaRPr lang="en-GB" sz="2400" b="1" dirty="0" smtClean="0">
              <a:solidFill>
                <a:srgbClr val="002060"/>
              </a:solidFill>
              <a:latin typeface="Arial" panose="020B0604020202020204" pitchFamily="34" charset="0"/>
              <a:cs typeface="Arial" panose="020B0604020202020204" pitchFamily="34" charset="0"/>
            </a:endParaRPr>
          </a:p>
          <a:p>
            <a:endParaRPr lang="en-GB" sz="2400" b="1" dirty="0">
              <a:solidFill>
                <a:srgbClr val="002060"/>
              </a:solidFill>
              <a:latin typeface="Arial" panose="020B0604020202020204" pitchFamily="34" charset="0"/>
              <a:cs typeface="Arial" panose="020B0604020202020204" pitchFamily="34" charset="0"/>
            </a:endParaRPr>
          </a:p>
        </p:txBody>
      </p:sp>
      <p:pic>
        <p:nvPicPr>
          <p:cNvPr id="1026" name="Picture 2" descr="question mark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737360"/>
            <a:ext cx="4437491" cy="295259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5" name="Content Placeholder 3"/>
          <p:cNvGraphicFramePr>
            <a:graphicFrameLocks noGrp="1"/>
          </p:cNvGraphicFramePr>
          <p:nvPr>
            <p:extLst>
              <p:ext uri="{D42A27DB-BD31-4B8C-83A1-F6EECF244321}">
                <p14:modId xmlns:p14="http://schemas.microsoft.com/office/powerpoint/2010/main" val="3813704561"/>
              </p:ext>
            </p:extLst>
          </p:nvPr>
        </p:nvGraphicFramePr>
        <p:xfrm>
          <a:off x="6015342" y="2226865"/>
          <a:ext cx="5140338" cy="38838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4" name="TextBox 13"/>
          <p:cNvSpPr txBox="1"/>
          <p:nvPr/>
        </p:nvSpPr>
        <p:spPr>
          <a:xfrm>
            <a:off x="-104796" y="5712963"/>
            <a:ext cx="4337749" cy="261610"/>
          </a:xfrm>
          <a:prstGeom prst="rect">
            <a:avLst/>
          </a:prstGeom>
          <a:noFill/>
        </p:spPr>
        <p:txBody>
          <a:bodyPr wrap="square" rtlCol="0">
            <a:spAutoFit/>
          </a:bodyPr>
          <a:lstStyle/>
          <a:p>
            <a:r>
              <a:rPr lang="en-GB" sz="1100" dirty="0"/>
              <a:t>https://www.nojitter.com/file/question-mark-21107671280jpg</a:t>
            </a:r>
          </a:p>
        </p:txBody>
      </p:sp>
      <p:sp>
        <p:nvSpPr>
          <p:cNvPr id="3" name="TextBox 2"/>
          <p:cNvSpPr txBox="1"/>
          <p:nvPr/>
        </p:nvSpPr>
        <p:spPr>
          <a:xfrm>
            <a:off x="9782979" y="5974573"/>
            <a:ext cx="2409021" cy="954107"/>
          </a:xfrm>
          <a:prstGeom prst="rect">
            <a:avLst/>
          </a:prstGeom>
          <a:noFill/>
        </p:spPr>
        <p:txBody>
          <a:bodyPr wrap="square" rtlCol="0">
            <a:spAutoFit/>
          </a:bodyPr>
          <a:lstStyle/>
          <a:p>
            <a:r>
              <a:rPr lang="en-GB" sz="1000" dirty="0">
                <a:hlinkClick r:id="rId9"/>
              </a:rPr>
              <a:t>https://www.youtube.com/watch?v=1dO0dO__</a:t>
            </a:r>
            <a:r>
              <a:rPr lang="en-GB" sz="1000" dirty="0" smtClean="0">
                <a:hlinkClick r:id="rId9"/>
              </a:rPr>
              <a:t>wmE</a:t>
            </a:r>
            <a:endParaRPr lang="en-GB" sz="1000" dirty="0" smtClean="0"/>
          </a:p>
          <a:p>
            <a:endParaRPr lang="en-GB" dirty="0"/>
          </a:p>
          <a:p>
            <a:endParaRPr lang="en-GB" dirty="0"/>
          </a:p>
        </p:txBody>
      </p:sp>
    </p:spTree>
    <p:extLst>
      <p:ext uri="{BB962C8B-B14F-4D97-AF65-F5344CB8AC3E}">
        <p14:creationId xmlns:p14="http://schemas.microsoft.com/office/powerpoint/2010/main" val="71616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32"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circle(out)">
                                      <p:cBhvr>
                                        <p:cTn id="12" dur="20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AsOne/>
      </p:bldGraphic>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rgbClr val="002060"/>
                </a:solidFill>
                <a:latin typeface="Arial" panose="020B0604020202020204" pitchFamily="34" charset="0"/>
                <a:cs typeface="Arial" panose="020B0604020202020204" pitchFamily="34" charset="0"/>
              </a:rPr>
              <a:t>Activity </a:t>
            </a:r>
            <a:r>
              <a:rPr lang="en-GB" b="1" dirty="0" smtClean="0">
                <a:solidFill>
                  <a:srgbClr val="002060"/>
                </a:solidFill>
                <a:latin typeface="Arial" panose="020B0604020202020204" pitchFamily="34" charset="0"/>
                <a:cs typeface="Arial" panose="020B0604020202020204" pitchFamily="34" charset="0"/>
              </a:rPr>
              <a:t>4</a:t>
            </a:r>
            <a:endParaRPr lang="en-GB" dirty="0"/>
          </a:p>
        </p:txBody>
      </p:sp>
      <p:sp>
        <p:nvSpPr>
          <p:cNvPr id="5" name="Content Placeholder 4"/>
          <p:cNvSpPr>
            <a:spLocks noGrp="1"/>
          </p:cNvSpPr>
          <p:nvPr>
            <p:ph idx="1"/>
          </p:nvPr>
        </p:nvSpPr>
        <p:spPr/>
        <p:txBody>
          <a:bodyPr/>
          <a:lstStyle/>
          <a:p>
            <a:endParaRPr lang="en-GB" dirty="0"/>
          </a:p>
        </p:txBody>
      </p:sp>
      <p:sp>
        <p:nvSpPr>
          <p:cNvPr id="6" name="Rectangle 5"/>
          <p:cNvSpPr/>
          <p:nvPr/>
        </p:nvSpPr>
        <p:spPr>
          <a:xfrm>
            <a:off x="2702104" y="3010327"/>
            <a:ext cx="7387118" cy="1015663"/>
          </a:xfrm>
          <a:prstGeom prst="rect">
            <a:avLst/>
          </a:prstGeom>
          <a:noFill/>
        </p:spPr>
        <p:txBody>
          <a:bodyPr wrap="square" lIns="91440" tIns="45720" rIns="91440" bIns="45720">
            <a:spAutoFit/>
          </a:bodyPr>
          <a:lstStyle/>
          <a:p>
            <a:pPr algn="ctr"/>
            <a:r>
              <a:rPr lang="en-US" sz="6000" b="1" cap="none" spc="0" dirty="0" smtClean="0">
                <a:ln w="12700">
                  <a:solidFill>
                    <a:schemeClr val="tx2">
                      <a:lumMod val="75000"/>
                    </a:schemeClr>
                  </a:solidFill>
                  <a:prstDash val="solid"/>
                </a:ln>
                <a:solidFill>
                  <a:srgbClr val="7030A0"/>
                </a:solidFill>
                <a:effectLst>
                  <a:outerShdw dist="38100" dir="2640000" algn="bl" rotWithShape="0">
                    <a:schemeClr val="tx2">
                      <a:lumMod val="75000"/>
                    </a:schemeClr>
                  </a:outerShdw>
                </a:effectLst>
              </a:rPr>
              <a:t>Your turn to have a go</a:t>
            </a:r>
            <a:endParaRPr lang="en-US" sz="6000" b="1" cap="none" spc="0" dirty="0">
              <a:ln w="12700">
                <a:solidFill>
                  <a:schemeClr val="tx2">
                    <a:lumMod val="75000"/>
                  </a:schemeClr>
                </a:solidFill>
                <a:prstDash val="solid"/>
              </a:ln>
              <a:solidFill>
                <a:srgbClr val="7030A0"/>
              </a:solid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12950467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2403" y="2363448"/>
            <a:ext cx="8596668" cy="2553325"/>
          </a:xfrm>
        </p:spPr>
        <p:txBody>
          <a:bodyPr>
            <a:normAutofit fontScale="90000"/>
          </a:bodyPr>
          <a:lstStyle/>
          <a:p>
            <a:pPr algn="ctr"/>
            <a:r>
              <a:rPr lang="en-GB" dirty="0"/>
              <a:t/>
            </a:r>
            <a:br>
              <a:rPr lang="en-GB" dirty="0"/>
            </a:br>
            <a:r>
              <a:rPr lang="en-GB" dirty="0" smtClean="0"/>
              <a:t/>
            </a:r>
            <a:br>
              <a:rPr lang="en-GB" dirty="0" smtClean="0"/>
            </a:br>
            <a:r>
              <a:rPr lang="en-GB" dirty="0" smtClean="0"/>
              <a:t/>
            </a:r>
            <a:br>
              <a:rPr lang="en-GB" dirty="0" smtClean="0"/>
            </a:br>
            <a:endParaRPr lang="en-GB" dirty="0"/>
          </a:p>
        </p:txBody>
      </p:sp>
      <p:sp>
        <p:nvSpPr>
          <p:cNvPr id="3" name="Content Placeholder 2"/>
          <p:cNvSpPr>
            <a:spLocks noGrp="1"/>
          </p:cNvSpPr>
          <p:nvPr>
            <p:ph idx="1"/>
          </p:nvPr>
        </p:nvSpPr>
        <p:spPr>
          <a:xfrm>
            <a:off x="1097280" y="1845734"/>
            <a:ext cx="10058400" cy="4023360"/>
          </a:xfrm>
        </p:spPr>
        <p:txBody>
          <a:bodyPr/>
          <a:lstStyle/>
          <a:p>
            <a:r>
              <a:rPr lang="en-GB" b="1" dirty="0" smtClean="0">
                <a:solidFill>
                  <a:srgbClr val="002060"/>
                </a:solidFill>
                <a:latin typeface="Arial" panose="020B0604020202020204" pitchFamily="34" charset="0"/>
                <a:cs typeface="Arial" panose="020B0604020202020204" pitchFamily="34" charset="0"/>
              </a:rPr>
              <a:t>1. </a:t>
            </a:r>
            <a:r>
              <a:rPr lang="en-GB" sz="2400" b="1" dirty="0" smtClean="0">
                <a:solidFill>
                  <a:srgbClr val="002060"/>
                </a:solidFill>
                <a:latin typeface="Arial" panose="020B0604020202020204" pitchFamily="34" charset="0"/>
                <a:cs typeface="Arial" panose="020B0604020202020204" pitchFamily="34" charset="0"/>
              </a:rPr>
              <a:t>Explain what is meant by facilitation</a:t>
            </a:r>
          </a:p>
          <a:p>
            <a:endParaRPr lang="en-GB" sz="2400" b="1" dirty="0">
              <a:solidFill>
                <a:srgbClr val="002060"/>
              </a:solidFill>
              <a:latin typeface="Arial" panose="020B0604020202020204" pitchFamily="34" charset="0"/>
              <a:cs typeface="Arial" panose="020B0604020202020204" pitchFamily="34" charset="0"/>
            </a:endParaRPr>
          </a:p>
          <a:p>
            <a:r>
              <a:rPr lang="en-GB" sz="2400" b="1" dirty="0" smtClean="0">
                <a:solidFill>
                  <a:srgbClr val="002060"/>
                </a:solidFill>
                <a:latin typeface="Arial" panose="020B0604020202020204" pitchFamily="34" charset="0"/>
                <a:cs typeface="Arial" panose="020B0604020202020204" pitchFamily="34" charset="0"/>
              </a:rPr>
              <a:t>2. Describe the role and responsibilities of a facilitator</a:t>
            </a:r>
          </a:p>
          <a:p>
            <a:endParaRPr lang="en-GB" sz="2400" b="1" dirty="0">
              <a:solidFill>
                <a:srgbClr val="002060"/>
              </a:solidFill>
              <a:latin typeface="Arial" panose="020B0604020202020204" pitchFamily="34" charset="0"/>
              <a:cs typeface="Arial" panose="020B0604020202020204" pitchFamily="34" charset="0"/>
            </a:endParaRPr>
          </a:p>
          <a:p>
            <a:r>
              <a:rPr lang="en-GB" sz="2400" b="1" dirty="0" smtClean="0">
                <a:solidFill>
                  <a:srgbClr val="002060"/>
                </a:solidFill>
                <a:latin typeface="Arial" panose="020B0604020202020204" pitchFamily="34" charset="0"/>
                <a:cs typeface="Arial" panose="020B0604020202020204" pitchFamily="34" charset="0"/>
              </a:rPr>
              <a:t>3. Identify questions that can be used to be an effective facilitator</a:t>
            </a:r>
          </a:p>
          <a:p>
            <a:endParaRPr lang="en-GB" sz="2400" b="1" dirty="0">
              <a:solidFill>
                <a:srgbClr val="002060"/>
              </a:solidFill>
              <a:latin typeface="Arial" panose="020B0604020202020204" pitchFamily="34" charset="0"/>
              <a:cs typeface="Arial" panose="020B0604020202020204" pitchFamily="34" charset="0"/>
            </a:endParaRPr>
          </a:p>
          <a:p>
            <a:r>
              <a:rPr lang="en-GB" sz="2400" b="1" dirty="0" smtClean="0">
                <a:solidFill>
                  <a:srgbClr val="002060"/>
                </a:solidFill>
                <a:latin typeface="Arial" panose="020B0604020202020204" pitchFamily="34" charset="0"/>
                <a:cs typeface="Arial" panose="020B0604020202020204" pitchFamily="34" charset="0"/>
              </a:rPr>
              <a:t>4. Use facilitation techniques to manage a discussion </a:t>
            </a:r>
          </a:p>
          <a:p>
            <a:endParaRPr lang="en-GB" dirty="0"/>
          </a:p>
        </p:txBody>
      </p:sp>
      <p:sp>
        <p:nvSpPr>
          <p:cNvPr id="4" name="Title 1"/>
          <p:cNvSpPr txBox="1">
            <a:spLocks/>
          </p:cNvSpPr>
          <p:nvPr/>
        </p:nvSpPr>
        <p:spPr>
          <a:xfrm>
            <a:off x="1097280" y="286603"/>
            <a:ext cx="10058400" cy="1450757"/>
          </a:xfrm>
          <a:prstGeom prst="rect">
            <a:avLst/>
          </a:prstGeom>
        </p:spPr>
        <p:txBody>
          <a:bodyPr vert="horz" lIns="91440" tIns="45720" rIns="91440" bIns="45720" rtlCol="0" anchor="b">
            <a:normAutofit/>
          </a:bodyPr>
          <a:lstStyle>
            <a:lvl1pPr marL="0"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a:r>
              <a:rPr lang="en-GB" b="1" dirty="0" smtClean="0">
                <a:solidFill>
                  <a:srgbClr val="002060"/>
                </a:solidFill>
                <a:latin typeface="Arial" panose="020B0604020202020204" pitchFamily="34" charset="0"/>
                <a:cs typeface="Arial" panose="020B0604020202020204" pitchFamily="34" charset="0"/>
              </a:rPr>
              <a:t>Re Cap</a:t>
            </a:r>
            <a:r>
              <a:rPr lang="en-GB" b="1" dirty="0" smtClean="0"/>
              <a:t>	</a:t>
            </a:r>
            <a:endParaRPr lang="en-GB" b="1" dirty="0"/>
          </a:p>
        </p:txBody>
      </p:sp>
    </p:spTree>
    <p:extLst>
      <p:ext uri="{BB962C8B-B14F-4D97-AF65-F5344CB8AC3E}">
        <p14:creationId xmlns:p14="http://schemas.microsoft.com/office/powerpoint/2010/main" val="212842610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pPr algn="ctr"/>
            <a:r>
              <a:rPr lang="en-GB" sz="4400" b="1" dirty="0" smtClean="0">
                <a:solidFill>
                  <a:srgbClr val="002060"/>
                </a:solidFill>
                <a:latin typeface="Arial" panose="020B0604020202020204" pitchFamily="34" charset="0"/>
                <a:cs typeface="Arial" panose="020B0604020202020204" pitchFamily="34" charset="0"/>
              </a:rPr>
              <a:t>Thank you</a:t>
            </a:r>
          </a:p>
          <a:p>
            <a:pPr algn="ctr"/>
            <a:endParaRPr lang="en-GB" sz="4400" b="1" dirty="0">
              <a:solidFill>
                <a:srgbClr val="002060"/>
              </a:solidFill>
              <a:latin typeface="Arial" panose="020B0604020202020204" pitchFamily="34" charset="0"/>
              <a:cs typeface="Arial" panose="020B0604020202020204" pitchFamily="34" charset="0"/>
            </a:endParaRPr>
          </a:p>
          <a:p>
            <a:pPr algn="ctr"/>
            <a:endParaRPr lang="en-GB" sz="4400" b="1" dirty="0" smtClean="0">
              <a:solidFill>
                <a:srgbClr val="002060"/>
              </a:solidFill>
              <a:latin typeface="Arial" panose="020B0604020202020204" pitchFamily="34" charset="0"/>
              <a:cs typeface="Arial" panose="020B0604020202020204" pitchFamily="34" charset="0"/>
            </a:endParaRPr>
          </a:p>
          <a:p>
            <a:pPr algn="ctr"/>
            <a:r>
              <a:rPr lang="en-GB" sz="4400" b="1" dirty="0" smtClean="0">
                <a:solidFill>
                  <a:srgbClr val="002060"/>
                </a:solidFill>
                <a:latin typeface="Arial" panose="020B0604020202020204" pitchFamily="34" charset="0"/>
                <a:cs typeface="Arial" panose="020B0604020202020204" pitchFamily="34" charset="0"/>
              </a:rPr>
              <a:t>Any questions?</a:t>
            </a:r>
            <a:endParaRPr lang="en-GB" sz="4400" b="1"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2713343"/>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495</TotalTime>
  <Words>1480</Words>
  <Application>Microsoft Office PowerPoint</Application>
  <PresentationFormat>Widescreen</PresentationFormat>
  <Paragraphs>140</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Microsoft Sans Serif</vt:lpstr>
      <vt:lpstr>Retrospect</vt:lpstr>
      <vt:lpstr>Facilitation </vt:lpstr>
      <vt:lpstr>MASLOW</vt:lpstr>
      <vt:lpstr>Aim:    To introduce the learners to effective facilitation techniques </vt:lpstr>
      <vt:lpstr>Objectives: </vt:lpstr>
      <vt:lpstr>Activity 1</vt:lpstr>
      <vt:lpstr>Activity 2</vt:lpstr>
      <vt:lpstr>Activity 3</vt:lpstr>
      <vt:lpstr>Activity 4</vt:lpstr>
      <vt:lpstr>   </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Harris,Shairon swp51360</dc:creator>
  <cp:lastModifiedBy>Shairon Harris</cp:lastModifiedBy>
  <cp:revision>67</cp:revision>
  <cp:lastPrinted>2019-11-18T15:27:58Z</cp:lastPrinted>
  <dcterms:created xsi:type="dcterms:W3CDTF">2019-11-04T14:02:13Z</dcterms:created>
  <dcterms:modified xsi:type="dcterms:W3CDTF">2020-03-06T11:14:07Z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b78947b3-d362-4ae1-8215-4a912a6492be</vt:lpwstr>
  </property>
  <property fmtid="{D5CDD505-2E9C-101B-9397-08002B2CF9AE}" pid="3" name="Classification">
    <vt:lpwstr>OFFICIAL</vt:lpwstr>
  </property>
  <property fmtid="{D5CDD505-2E9C-101B-9397-08002B2CF9AE}" pid="4" name="Visibility">
    <vt:lpwstr>NOT VISIBLE</vt:lpwstr>
  </property>
</Properties>
</file>