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3" r:id="rId1"/>
  </p:sldMasterIdLst>
  <p:notesMasterIdLst>
    <p:notesMasterId r:id="rId17"/>
  </p:notesMasterIdLst>
  <p:sldIdLst>
    <p:sldId id="256" r:id="rId2"/>
    <p:sldId id="257" r:id="rId3"/>
    <p:sldId id="258" r:id="rId4"/>
    <p:sldId id="259" r:id="rId5"/>
    <p:sldId id="260" r:id="rId6"/>
    <p:sldId id="27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58"/>
    <p:restoredTop sz="94695"/>
  </p:normalViewPr>
  <p:slideViewPr>
    <p:cSldViewPr snapToGrid="0">
      <p:cViewPr varScale="1">
        <p:scale>
          <a:sx n="113" d="100"/>
          <a:sy n="113" d="100"/>
        </p:scale>
        <p:origin x="35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56FCC7-4B4A-CD4C-8FE6-EDDB3B444D02}" type="datetimeFigureOut">
              <a:rPr lang="en-US" smtClean="0"/>
              <a:t>4/16/26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3945F9-09F9-3A4C-BABE-981EA4D36FF6}" type="slidenum">
              <a:rPr lang="en-US" smtClean="0"/>
              <a:t>‹#›</a:t>
            </a:fld>
            <a:endParaRPr lang="en-US"/>
          </a:p>
        </p:txBody>
      </p:sp>
    </p:spTree>
    <p:extLst>
      <p:ext uri="{BB962C8B-B14F-4D97-AF65-F5344CB8AC3E}">
        <p14:creationId xmlns:p14="http://schemas.microsoft.com/office/powerpoint/2010/main" val="1213310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3945F9-09F9-3A4C-BABE-981EA4D36FF6}" type="slidenum">
              <a:rPr lang="en-US" smtClean="0"/>
              <a:t>5</a:t>
            </a:fld>
            <a:endParaRPr lang="en-US"/>
          </a:p>
        </p:txBody>
      </p:sp>
    </p:spTree>
    <p:extLst>
      <p:ext uri="{BB962C8B-B14F-4D97-AF65-F5344CB8AC3E}">
        <p14:creationId xmlns:p14="http://schemas.microsoft.com/office/powerpoint/2010/main" val="20886687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128FA71-3A18-48C0-980F-4B68F7F63042}" type="datetime1">
              <a:rPr lang="en-US" smtClean="0"/>
              <a:t>4/16/26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19310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F45AC6-C491-4585-A584-9CE2AF7D5500}" type="datetime1">
              <a:rPr lang="en-US" smtClean="0"/>
              <a:t>4/16/26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9139375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01EA198-6CAB-4B8F-B93F-1F9C8C4B6CE7}" type="datetime1">
              <a:rPr lang="en-US" smtClean="0"/>
              <a:t>4/16/26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701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7F45AC6-C491-4585-A584-9CE2AF7D5500}" type="datetime1">
              <a:rPr lang="en-US" smtClean="0"/>
              <a:t>4/16/26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8997143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7F45AC6-C491-4585-A584-9CE2AF7D5500}" type="datetime1">
              <a:rPr lang="en-US" smtClean="0"/>
              <a:t>4/16/26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0490499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D6B226B-77A6-410C-9796-083F278E0125}" type="datetime1">
              <a:rPr lang="en-US" smtClean="0"/>
              <a:t>4/16/26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16861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A23A578B-D289-4C40-8593-3D356C49DA58}" type="datetime1">
              <a:rPr lang="en-US" smtClean="0"/>
              <a:t>4/16/26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89283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4/16/26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877655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2C5EAEF-6478-4102-8F5D-A5FE9FC97ACB}" type="datetime1">
              <a:rPr lang="en-US" smtClean="0"/>
              <a:t>4/16/26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32661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4/16/26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1685232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4/16/26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0644209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4/16/26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8542029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4/16/26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2874022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67F45AC6-C491-4585-A584-9CE2AF7D5500}" type="datetime1">
              <a:rPr lang="en-US" smtClean="0"/>
              <a:t>4/16/26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9440736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67F45AC6-C491-4585-A584-9CE2AF7D5500}" type="datetime1">
              <a:rPr lang="en-US" smtClean="0"/>
              <a:t>4/16/26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7795606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F45AC6-C491-4585-A584-9CE2AF7D5500}" type="datetime1">
              <a:rPr lang="en-US" smtClean="0"/>
              <a:t>4/16/26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10251913"/>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F45AC6-C491-4585-A584-9CE2AF7D5500}" type="datetime1">
              <a:rPr lang="en-US" smtClean="0"/>
              <a:t>4/16/26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73507830"/>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4/16/26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723614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67F45AC6-C491-4585-A584-9CE2AF7D5500}" type="datetime1">
              <a:rPr lang="en-US" smtClean="0"/>
              <a:t>4/16/26</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985295047"/>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 id="2147483778" r:id="rId15"/>
    <p:sldLayoutId id="2147483779" r:id="rId16"/>
    <p:sldLayoutId id="2147483780" r:id="rId17"/>
    <p:sldLayoutId id="2147483781" r:id="rId18"/>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002/14651858.cd010880.pub2" TargetMode="External"/><Relationship Id="rId3" Type="http://schemas.openxmlformats.org/officeDocument/2006/relationships/hyperlink" Target="https://doi.org/10.1177/0269881119889296" TargetMode="External"/><Relationship Id="rId7" Type="http://schemas.openxmlformats.org/officeDocument/2006/relationships/hyperlink" Target="https://doi.org/10.1016/s2215-0366(23)00143-8" TargetMode="External"/><Relationship Id="rId2" Type="http://schemas.openxmlformats.org/officeDocument/2006/relationships/hyperlink" Target="https://doi.org/10.1016/j.ajp.2022.103102" TargetMode="External"/><Relationship Id="rId1" Type="http://schemas.openxmlformats.org/officeDocument/2006/relationships/slideLayout" Target="../slideLayouts/slideLayout18.xml"/><Relationship Id="rId6" Type="http://schemas.openxmlformats.org/officeDocument/2006/relationships/hyperlink" Target="https://doi.org/10.18773/austprescr.2023.024" TargetMode="External"/><Relationship Id="rId5" Type="http://schemas.openxmlformats.org/officeDocument/2006/relationships/hyperlink" Target="https://www.cqc.org.uk/publications/monitoring-mental-health-act/2023-2024" TargetMode="External"/><Relationship Id="rId4" Type="http://schemas.openxmlformats.org/officeDocument/2006/relationships/hyperlink" Target="https://doi.org/10.1093/schbul/sbw026" TargetMode="External"/><Relationship Id="rId9" Type="http://schemas.openxmlformats.org/officeDocument/2006/relationships/hyperlink" Target="https://doi.org/10.1007/s11948-021-00302-z"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doi.org/10.1007/s11920-022-01329-0" TargetMode="External"/><Relationship Id="rId3" Type="http://schemas.openxmlformats.org/officeDocument/2006/relationships/hyperlink" Target="https://doi.org/10.1002/wps.20793" TargetMode="External"/><Relationship Id="rId7" Type="http://schemas.openxmlformats.org/officeDocument/2006/relationships/hyperlink" Target="https://doi.org/10.64719/pb.4584" TargetMode="External"/><Relationship Id="rId2" Type="http://schemas.openxmlformats.org/officeDocument/2006/relationships/hyperlink" Target="https://doi.org/10.1002/14651858.cd007906.pub3" TargetMode="External"/><Relationship Id="rId1" Type="http://schemas.openxmlformats.org/officeDocument/2006/relationships/slideLayout" Target="../slideLayouts/slideLayout18.xml"/><Relationship Id="rId6" Type="http://schemas.openxmlformats.org/officeDocument/2006/relationships/hyperlink" Target="https://doi.org/10.1016/j.scog.2017.04.001" TargetMode="External"/><Relationship Id="rId5" Type="http://schemas.openxmlformats.org/officeDocument/2006/relationships/hyperlink" Target="https://doi.org/10.3389/fpsyt.2025.1684168" TargetMode="External"/><Relationship Id="rId4" Type="http://schemas.openxmlformats.org/officeDocument/2006/relationships/hyperlink" Target="https://doi.org/10.5604/12321966.1233566" TargetMode="External"/><Relationship Id="rId9" Type="http://schemas.openxmlformats.org/officeDocument/2006/relationships/hyperlink" Target="https://www.ncbi.nlm.nih.gov/books/NBK539864/"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doi.org/10.1016/j.scog.2023.100284" TargetMode="External"/><Relationship Id="rId13" Type="http://schemas.openxmlformats.org/officeDocument/2006/relationships/hyperlink" Target="https://www.nice.org.uk/guidance/cg178/resources/surveillance-report-2017-psychosis-and-schizophrenia-in-adults-prevention-and-management-2014-nice-guideline-cg178-4661271325/chapter/Commentary-on-selected-evidence%E2%80%8C" TargetMode="External"/><Relationship Id="rId3" Type="http://schemas.openxmlformats.org/officeDocument/2006/relationships/hyperlink" Target="https://doi.org/10.1016/s0140-6736(21)01730-x" TargetMode="External"/><Relationship Id="rId7" Type="http://schemas.openxmlformats.org/officeDocument/2006/relationships/hyperlink" Target="https://mentalhealth-uk.org/help-and-information/conditions/schizophrenia/" TargetMode="External"/><Relationship Id="rId12" Type="http://schemas.openxmlformats.org/officeDocument/2006/relationships/hyperlink" Target="https://www.humber.nhs.uk/services/adult-mental-health-services/psypher-psychosis-service-for-people-in-hull-and-east-riding/" TargetMode="External"/><Relationship Id="rId2" Type="http://schemas.openxmlformats.org/officeDocument/2006/relationships/hyperlink" Target="https://doi.org/10.1016/s2352-3018(15)00089-2" TargetMode="External"/><Relationship Id="rId1" Type="http://schemas.openxmlformats.org/officeDocument/2006/relationships/slideLayout" Target="../slideLayouts/slideLayout18.xml"/><Relationship Id="rId6" Type="http://schemas.openxmlformats.org/officeDocument/2006/relationships/hyperlink" Target="https://doi.org/10.1017/s0033291718001629" TargetMode="External"/><Relationship Id="rId11" Type="http://schemas.openxmlformats.org/officeDocument/2006/relationships/hyperlink" Target="https://www.england.nhs.uk/2019/01/long-term-plan/" TargetMode="External"/><Relationship Id="rId5" Type="http://schemas.openxmlformats.org/officeDocument/2006/relationships/hyperlink" Target="https://doi.org/10.1016/j.envres.2023.116305" TargetMode="External"/><Relationship Id="rId10" Type="http://schemas.openxmlformats.org/officeDocument/2006/relationships/hyperlink" Target="http://england.nhs.uk/" TargetMode="External"/><Relationship Id="rId4" Type="http://schemas.openxmlformats.org/officeDocument/2006/relationships/hyperlink" Target="https://doi.org/10.1176/appi.ajp.2020.20020147" TargetMode="External"/><Relationship Id="rId9" Type="http://schemas.openxmlformats.org/officeDocument/2006/relationships/hyperlink" Target="https://www.gov.uk/government/statistics/mental-health-services-monthly-statistics-performance-september-2024" TargetMode="External"/><Relationship Id="rId14" Type="http://schemas.openxmlformats.org/officeDocument/2006/relationships/hyperlink" Target="https://www.nice.org.uk/guidance/cg178/chapter/Recommendations#subsequent-acute-episodes-of-psychosis-or-schizophrenia-and-referral-in-crisis"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doi.org/10.1016/s2215-0366(19)30393-1" TargetMode="External"/><Relationship Id="rId13" Type="http://schemas.openxmlformats.org/officeDocument/2006/relationships/hyperlink" Target="https://www.psychiatrictimes.com/view/end-of-life-care-for-patients-with-psychiatric-disorders" TargetMode="External"/><Relationship Id="rId3" Type="http://schemas.openxmlformats.org/officeDocument/2006/relationships/hyperlink" Target="https://doi.org/10.1017/s0033291723000247" TargetMode="External"/><Relationship Id="rId7" Type="http://schemas.openxmlformats.org/officeDocument/2006/relationships/hyperlink" Target="https://doi.org/10.7861/futurehosp.5-3-188" TargetMode="External"/><Relationship Id="rId12" Type="http://schemas.openxmlformats.org/officeDocument/2006/relationships/hyperlink" Target="https://www.who.int/news-room/fact-sheets/detail/schizophrenia" TargetMode="External"/><Relationship Id="rId2" Type="http://schemas.openxmlformats.org/officeDocument/2006/relationships/hyperlink" Target="https://www.gov.uk/government/publications/premature-mortality-in-adults-with-severe-mental-illness/premature-mortality-in-adults-with-severe-mental-illness-smi" TargetMode="External"/><Relationship Id="rId1" Type="http://schemas.openxmlformats.org/officeDocument/2006/relationships/slideLayout" Target="../slideLayouts/slideLayout18.xml"/><Relationship Id="rId6" Type="http://schemas.openxmlformats.org/officeDocument/2006/relationships/hyperlink" Target="https://doi.org/10.1089/jpm.2017.0164" TargetMode="External"/><Relationship Id="rId11" Type="http://schemas.openxmlformats.org/officeDocument/2006/relationships/hyperlink" Target="https://doi.org/10.1038/s41586-022-04434-5" TargetMode="External"/><Relationship Id="rId5" Type="http://schemas.openxmlformats.org/officeDocument/2006/relationships/hyperlink" Target="https://doi.org/10.1136/bmjopen-2022-067304" TargetMode="External"/><Relationship Id="rId10" Type="http://schemas.openxmlformats.org/officeDocument/2006/relationships/hyperlink" Target="https://www.kingsfund.org.uk/insight-and-analysis/long-reads/integrated-care-systems-explained" TargetMode="External"/><Relationship Id="rId4" Type="http://schemas.openxmlformats.org/officeDocument/2006/relationships/hyperlink" Target="https://doi.org/10.3389/fnins.2019.00274" TargetMode="External"/><Relationship Id="rId9" Type="http://schemas.openxmlformats.org/officeDocument/2006/relationships/hyperlink" Target="https://www.kingsfund.org.uk/insight-and-analysis/reports/physical-mental-health" TargetMode="External"/><Relationship Id="rId14" Type="http://schemas.openxmlformats.org/officeDocument/2006/relationships/hyperlink" Target="https://doi.org/10.1016/j.anr.2024.04.0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901AC53-8BFA-435C-B2CC-06FA6C6046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7" name="Picture 2">
            <a:extLst>
              <a:ext uri="{FF2B5EF4-FFF2-40B4-BE49-F238E27FC236}">
                <a16:creationId xmlns:a16="http://schemas.microsoft.com/office/drawing/2014/main" id="{1DCE25B9-8EDB-4B3C-ADB3-C57646CF9E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y Schizophrenia Checklist | NAMI: National Alliance on Mental Illness">
            <a:extLst>
              <a:ext uri="{FF2B5EF4-FFF2-40B4-BE49-F238E27FC236}">
                <a16:creationId xmlns:a16="http://schemas.microsoft.com/office/drawing/2014/main" id="{6004B4D1-5C5E-99EB-1668-D083D899CA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499" r="13854" b="1"/>
          <a:stretch>
            <a:fillRect/>
          </a:stretch>
        </p:blipFill>
        <p:spPr bwMode="auto">
          <a:xfrm>
            <a:off x="20" y="-4679"/>
            <a:ext cx="4634663" cy="4187739"/>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4">
            <a:extLst>
              <a:ext uri="{FF2B5EF4-FFF2-40B4-BE49-F238E27FC236}">
                <a16:creationId xmlns:a16="http://schemas.microsoft.com/office/drawing/2014/main" id="{FCC5B9B9-209A-A469-C469-496B2822EEA7}"/>
              </a:ext>
            </a:extLst>
          </p:cNvPr>
          <p:cNvPicPr>
            <a:picLocks noChangeAspect="1"/>
          </p:cNvPicPr>
          <p:nvPr/>
        </p:nvPicPr>
        <p:blipFill>
          <a:blip r:embed="rId4"/>
          <a:srcRect t="30734" r="-2" b="-2"/>
          <a:stretch>
            <a:fillRect/>
          </a:stretch>
        </p:blipFill>
        <p:spPr>
          <a:xfrm>
            <a:off x="4634683" y="-4679"/>
            <a:ext cx="7557317" cy="4187739"/>
          </a:xfrm>
          <a:prstGeom prst="rect">
            <a:avLst/>
          </a:prstGeom>
        </p:spPr>
      </p:pic>
      <p:sp>
        <p:nvSpPr>
          <p:cNvPr id="2059" name="Rectangle 2058">
            <a:extLst>
              <a:ext uri="{FF2B5EF4-FFF2-40B4-BE49-F238E27FC236}">
                <a16:creationId xmlns:a16="http://schemas.microsoft.com/office/drawing/2014/main" id="{262B8CE2-C1CF-4A8F-B97D-5C1DAD6CD8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35" y="-2"/>
            <a:ext cx="82296" cy="4197096"/>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61" name="Straight Connector 2060">
            <a:extLst>
              <a:ext uri="{FF2B5EF4-FFF2-40B4-BE49-F238E27FC236}">
                <a16:creationId xmlns:a16="http://schemas.microsoft.com/office/drawing/2014/main" id="{0A974C95-BAD1-4DA2-AD68-CB4FF37207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229100"/>
            <a:ext cx="12192000" cy="0"/>
          </a:xfrm>
          <a:prstGeom prst="line">
            <a:avLst/>
          </a:prstGeom>
          <a:ln w="82550" cap="sq">
            <a:solidFill>
              <a:srgbClr val="D9D9D9"/>
            </a:solidFill>
            <a:miter lim="800000"/>
          </a:ln>
          <a:scene3d>
            <a:camera prst="orthographicFront"/>
            <a:lightRig rig="threePt" dir="t">
              <a:rot lat="0" lon="0" rev="2700000"/>
            </a:lightRig>
          </a:scene3d>
          <a:sp3d contourW="6350">
            <a:bevelT h="38100"/>
            <a:contourClr>
              <a:srgbClr val="BFBFBF"/>
            </a:contourClr>
          </a:sp3d>
        </p:spPr>
        <p:style>
          <a:lnRef idx="1">
            <a:schemeClr val="accent1"/>
          </a:lnRef>
          <a:fillRef idx="0">
            <a:schemeClr val="accent1"/>
          </a:fillRef>
          <a:effectRef idx="0">
            <a:schemeClr val="accent1"/>
          </a:effectRef>
          <a:fontRef idx="minor">
            <a:schemeClr val="tx1"/>
          </a:fontRef>
        </p:style>
      </p:cxnSp>
      <p:pic>
        <p:nvPicPr>
          <p:cNvPr id="2063" name="Picture 2062">
            <a:extLst>
              <a:ext uri="{FF2B5EF4-FFF2-40B4-BE49-F238E27FC236}">
                <a16:creationId xmlns:a16="http://schemas.microsoft.com/office/drawing/2014/main" id="{DA88AB32-A424-48D1-A026-288619456F0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BD3E6CD-85C3-71FD-A3AC-1180782BC690}"/>
              </a:ext>
            </a:extLst>
          </p:cNvPr>
          <p:cNvSpPr>
            <a:spLocks noGrp="1"/>
          </p:cNvSpPr>
          <p:nvPr>
            <p:ph type="ctrTitle"/>
          </p:nvPr>
        </p:nvSpPr>
        <p:spPr>
          <a:xfrm>
            <a:off x="1595991" y="4352287"/>
            <a:ext cx="9899904" cy="941960"/>
          </a:xfrm>
        </p:spPr>
        <p:txBody>
          <a:bodyPr>
            <a:normAutofit fontScale="90000"/>
          </a:bodyPr>
          <a:lstStyle/>
          <a:p>
            <a:r>
              <a:rPr lang="en-GB" sz="3700" noProof="1"/>
              <a:t>Management of long-term conditions: Schizophrenia</a:t>
            </a:r>
          </a:p>
        </p:txBody>
      </p:sp>
      <p:sp>
        <p:nvSpPr>
          <p:cNvPr id="3" name="Subtitle 2">
            <a:extLst>
              <a:ext uri="{FF2B5EF4-FFF2-40B4-BE49-F238E27FC236}">
                <a16:creationId xmlns:a16="http://schemas.microsoft.com/office/drawing/2014/main" id="{C0CD6968-45B1-CDA5-1AA2-88987783DE58}"/>
              </a:ext>
            </a:extLst>
          </p:cNvPr>
          <p:cNvSpPr>
            <a:spLocks noGrp="1"/>
          </p:cNvSpPr>
          <p:nvPr>
            <p:ph type="subTitle" idx="1"/>
          </p:nvPr>
        </p:nvSpPr>
        <p:spPr>
          <a:xfrm>
            <a:off x="1751012" y="5481448"/>
            <a:ext cx="8689976" cy="535939"/>
          </a:xfrm>
        </p:spPr>
        <p:txBody>
          <a:bodyPr>
            <a:normAutofit fontScale="62500" lnSpcReduction="20000"/>
          </a:bodyPr>
          <a:lstStyle/>
          <a:p>
            <a:r>
              <a:rPr lang="en-GB" noProof="1">
                <a:solidFill>
                  <a:schemeClr val="tx1">
                    <a:lumMod val="50000"/>
                    <a:lumOff val="50000"/>
                  </a:schemeClr>
                </a:solidFill>
              </a:rPr>
              <a:t>LORINe AIKPAOJIE 2532537  LCHS7003   community care and management of  long-term conditions   Muhammed khan</a:t>
            </a:r>
          </a:p>
        </p:txBody>
      </p:sp>
      <p:sp>
        <p:nvSpPr>
          <p:cNvPr id="4" name="TextBox 3">
            <a:extLst>
              <a:ext uri="{FF2B5EF4-FFF2-40B4-BE49-F238E27FC236}">
                <a16:creationId xmlns:a16="http://schemas.microsoft.com/office/drawing/2014/main" id="{3B262770-C5A2-8996-B3FC-27924E4A184F}"/>
              </a:ext>
            </a:extLst>
          </p:cNvPr>
          <p:cNvSpPr txBox="1"/>
          <p:nvPr/>
        </p:nvSpPr>
        <p:spPr>
          <a:xfrm>
            <a:off x="0" y="4391847"/>
            <a:ext cx="1751012" cy="646331"/>
          </a:xfrm>
          <a:prstGeom prst="rect">
            <a:avLst/>
          </a:prstGeom>
          <a:noFill/>
        </p:spPr>
        <p:txBody>
          <a:bodyPr wrap="square" rtlCol="0">
            <a:spAutoFit/>
          </a:bodyPr>
          <a:lstStyle/>
          <a:p>
            <a:r>
              <a:rPr lang="en-US" dirty="0"/>
              <a:t>Jason Jepson (2023)</a:t>
            </a:r>
          </a:p>
        </p:txBody>
      </p:sp>
    </p:spTree>
    <p:extLst>
      <p:ext uri="{BB962C8B-B14F-4D97-AF65-F5344CB8AC3E}">
        <p14:creationId xmlns:p14="http://schemas.microsoft.com/office/powerpoint/2010/main" val="3316567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081" name="Rectangle 2080">
            <a:extLst>
              <a:ext uri="{FF2B5EF4-FFF2-40B4-BE49-F238E27FC236}">
                <a16:creationId xmlns:a16="http://schemas.microsoft.com/office/drawing/2014/main" id="{446F2B05-D14A-46C1-B94D-81BAFA34C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83" name="Picture 2082">
            <a:extLst>
              <a:ext uri="{FF2B5EF4-FFF2-40B4-BE49-F238E27FC236}">
                <a16:creationId xmlns:a16="http://schemas.microsoft.com/office/drawing/2014/main" id="{DC21F734-A85A-4FEA-8CB8-6C72B8195C3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8082143C-D271-7D8B-DA69-E5F331332EF4}"/>
              </a:ext>
            </a:extLst>
          </p:cNvPr>
          <p:cNvSpPr>
            <a:spLocks noGrp="1"/>
          </p:cNvSpPr>
          <p:nvPr>
            <p:ph idx="1"/>
          </p:nvPr>
        </p:nvSpPr>
        <p:spPr>
          <a:xfrm>
            <a:off x="278780" y="1070517"/>
            <a:ext cx="10859155" cy="5144019"/>
          </a:xfrm>
        </p:spPr>
        <p:txBody>
          <a:bodyPr>
            <a:normAutofit/>
          </a:bodyPr>
          <a:lstStyle/>
          <a:p>
            <a:pPr>
              <a:lnSpc>
                <a:spcPct val="110000"/>
              </a:lnSpc>
            </a:pPr>
            <a:r>
              <a:rPr lang="en-GB" sz="1600" cap="none" noProof="1">
                <a:latin typeface="Arial" panose="020B0604020202020204" pitchFamily="34" charset="0"/>
                <a:cs typeface="Arial" panose="020B0604020202020204" pitchFamily="34" charset="0"/>
              </a:rPr>
              <a:t>Schizophrenia is a concerning long-term health condition, which is relatively rare. hany and rizvi (2024) define schizophrenia as a disabling psychiatric condition characterised by disturbances in perception, thinking, emotion and behaviour. this condition is characterised by positive psychotic symptoms, such as disorganised behaviours and speech, delusions and hallucinations (jauhar et al.,2022).</a:t>
            </a:r>
          </a:p>
          <a:p>
            <a:pPr>
              <a:lnSpc>
                <a:spcPct val="110000"/>
              </a:lnSpc>
            </a:pPr>
            <a:r>
              <a:rPr lang="en-GB" sz="1600" cap="none" noProof="1">
                <a:latin typeface="Arial" panose="020B0604020202020204" pitchFamily="34" charset="0"/>
                <a:cs typeface="Arial" panose="020B0604020202020204" pitchFamily="34" charset="0"/>
              </a:rPr>
              <a:t>Negative psychotic symptoms include reduced emotional expression and motivation and cognitive impairments that impair mental processing speed, memory and executive function.</a:t>
            </a:r>
          </a:p>
          <a:p>
            <a:pPr>
              <a:lnSpc>
                <a:spcPct val="110000"/>
              </a:lnSpc>
            </a:pPr>
            <a:r>
              <a:rPr lang="en-GB" sz="1600" cap="none" noProof="1">
                <a:latin typeface="Arial" panose="020B0604020202020204" pitchFamily="34" charset="0"/>
                <a:cs typeface="Arial" panose="020B0604020202020204" pitchFamily="34" charset="0"/>
              </a:rPr>
              <a:t>Jauhar et al. (2022) note that considerable ventricular enlargement, accompanied by a reduction in brain volume of about 2%, has been established in research (kahn,2020). Schizophrenia may be more common in men than women and symptoms become generally recognisable in late adolescence or early adulthood. This condition, however, is often viewed from a developmental perspective, where unusual behaviours and cognitive may be diagnosed in childhood. Persistent presence of advanced symptoms represents a later stage of the condition (Rizvi,2024). symptoms associated with schizophrenia may reflect exposure to environmental factors such as prenatal or early life stress, as well as disruption in brain development.	</a:t>
            </a:r>
            <a:r>
              <a:rPr lang="en-GB" sz="1000" cap="none" noProof="1"/>
              <a:t> </a:t>
            </a:r>
          </a:p>
        </p:txBody>
      </p:sp>
      <p:sp>
        <p:nvSpPr>
          <p:cNvPr id="2" name="Title 1">
            <a:extLst>
              <a:ext uri="{FF2B5EF4-FFF2-40B4-BE49-F238E27FC236}">
                <a16:creationId xmlns:a16="http://schemas.microsoft.com/office/drawing/2014/main" id="{09F70318-2603-2D0D-2C50-A6206F5E8F69}"/>
              </a:ext>
            </a:extLst>
          </p:cNvPr>
          <p:cNvSpPr>
            <a:spLocks noGrp="1"/>
          </p:cNvSpPr>
          <p:nvPr>
            <p:ph type="title"/>
          </p:nvPr>
        </p:nvSpPr>
        <p:spPr>
          <a:xfrm>
            <a:off x="5628208" y="0"/>
            <a:ext cx="5855416" cy="485454"/>
          </a:xfrm>
        </p:spPr>
        <p:txBody>
          <a:bodyPr>
            <a:normAutofit fontScale="90000"/>
          </a:bodyPr>
          <a:lstStyle/>
          <a:p>
            <a:r>
              <a:rPr lang="en-GB" noProof="1">
                <a:latin typeface="Arial" panose="020B0604020202020204" pitchFamily="34" charset="0"/>
                <a:cs typeface="Arial" panose="020B0604020202020204" pitchFamily="34" charset="0"/>
              </a:rPr>
              <a:t>Definition</a:t>
            </a:r>
            <a:endParaRPr lang="en-GB" b="0" noProof="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1542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9C15D4-2EE7-4D05-B87C-91D1F3B96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5" y="0"/>
            <a:ext cx="813206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4ED7B0FB-9654-4441-9545-02D458B68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935"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7BB94C57-FDF3-45A3-9D1F-904523D795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4059935" cy="1514475"/>
          </a:xfrm>
          <a:prstGeom prst="rect">
            <a:avLst/>
          </a:prstGeom>
        </p:spPr>
      </p:pic>
      <p:sp>
        <p:nvSpPr>
          <p:cNvPr id="2" name="Title 1">
            <a:extLst>
              <a:ext uri="{FF2B5EF4-FFF2-40B4-BE49-F238E27FC236}">
                <a16:creationId xmlns:a16="http://schemas.microsoft.com/office/drawing/2014/main" id="{789EA299-9EF1-4353-E1A6-86128E1E2EFC}"/>
              </a:ext>
            </a:extLst>
          </p:cNvPr>
          <p:cNvSpPr>
            <a:spLocks noGrp="1"/>
          </p:cNvSpPr>
          <p:nvPr>
            <p:ph type="title"/>
          </p:nvPr>
        </p:nvSpPr>
        <p:spPr>
          <a:xfrm>
            <a:off x="641074" y="1419900"/>
            <a:ext cx="2844002" cy="4018201"/>
          </a:xfrm>
        </p:spPr>
        <p:txBody>
          <a:bodyPr>
            <a:normAutofit/>
          </a:bodyPr>
          <a:lstStyle/>
          <a:p>
            <a:pPr algn="l"/>
            <a:r>
              <a:rPr lang="en-US" sz="3100">
                <a:latin typeface="Arial" panose="020B0604020202020204" pitchFamily="34" charset="0"/>
                <a:cs typeface="Arial" panose="020B0604020202020204" pitchFamily="34" charset="0"/>
              </a:rPr>
              <a:t>Prevalance</a:t>
            </a:r>
          </a:p>
        </p:txBody>
      </p:sp>
      <p:sp>
        <p:nvSpPr>
          <p:cNvPr id="3" name="Content Placeholder 2">
            <a:extLst>
              <a:ext uri="{FF2B5EF4-FFF2-40B4-BE49-F238E27FC236}">
                <a16:creationId xmlns:a16="http://schemas.microsoft.com/office/drawing/2014/main" id="{40BC9C37-442A-16A5-8609-83462A993AAE}"/>
              </a:ext>
            </a:extLst>
          </p:cNvPr>
          <p:cNvSpPr>
            <a:spLocks noGrp="1"/>
          </p:cNvSpPr>
          <p:nvPr>
            <p:ph idx="1"/>
          </p:nvPr>
        </p:nvSpPr>
        <p:spPr>
          <a:xfrm>
            <a:off x="4701008" y="-1"/>
            <a:ext cx="6576591" cy="6858001"/>
          </a:xfrm>
        </p:spPr>
        <p:txBody>
          <a:bodyPr anchor="ctr">
            <a:noAutofit/>
          </a:bodyPr>
          <a:lstStyle/>
          <a:p>
            <a:pPr>
              <a:lnSpc>
                <a:spcPct val="110000"/>
              </a:lnSpc>
            </a:pPr>
            <a:r>
              <a:rPr lang="en-GB" sz="1400" cap="none" dirty="0">
                <a:latin typeface="Arial" panose="020B0604020202020204" pitchFamily="34" charset="0"/>
                <a:cs typeface="Arial" panose="020B0604020202020204" pitchFamily="34" charset="0"/>
              </a:rPr>
              <a:t>Globally, the prevalence of schizophrenia is considered relatively rare compared to other psychotic disorders. It is, however, noteworthy that this condition impacts around 1% of the global population and ranks among the top 10 causes of disability (Rizvi, 2024). Li et al. (2023) note that approximately 24 million people were diagnosed with schizophrenia. According to Jauhar et al. (2022), this shows that precise prevalence of schizophrenia may be challenging to obtain due to methodological and clinical elements such as different methods of diagnostic, overlap with other disorders and diagnostic complexities. Men often experiencing earlier onset (Feng et al., 2026). </a:t>
            </a:r>
          </a:p>
          <a:p>
            <a:pPr>
              <a:lnSpc>
                <a:spcPct val="110000"/>
              </a:lnSpc>
            </a:pPr>
            <a:r>
              <a:rPr lang="en-GB" sz="1400" cap="none" dirty="0">
                <a:latin typeface="Arial" panose="020B0604020202020204" pitchFamily="34" charset="0"/>
                <a:cs typeface="Arial" panose="020B0604020202020204" pitchFamily="34" charset="0"/>
              </a:rPr>
              <a:t>Schizophrenia also represents a major component of psychotic disorders managed by the NHS in the united kingdom. Data from mental health UK shows that 1 in 100 people are diagnosed with schizophrenia (Mental health UK, 2025). Additionally, around 220,000 individuals are receiving treatment for the condition at any given time. While this data represents national averages, statistical data have indicated unequal distribution in the prevalence across ethnic groups and geographical locations (Morris et al., 2025). Generally, psychotic disorders are among the leading causes of suicide and mortality across the UK, where individuals with schizophrenia experience premature deaths at an average of 15 to 20 years (Corell et al., 2022). </a:t>
            </a:r>
          </a:p>
          <a:p>
            <a:pPr marL="0" indent="0">
              <a:lnSpc>
                <a:spcPct val="110000"/>
              </a:lnSpc>
              <a:buNone/>
            </a:pPr>
            <a:br>
              <a:rPr lang="en-GB"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6AEBDF1A-221A-4497-BBA9-57A70D16151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377059" y="5962903"/>
            <a:ext cx="2590800" cy="892925"/>
          </a:xfrm>
          <a:prstGeom prst="rect">
            <a:avLst/>
          </a:prstGeom>
        </p:spPr>
      </p:pic>
    </p:spTree>
    <p:extLst>
      <p:ext uri="{BB962C8B-B14F-4D97-AF65-F5344CB8AC3E}">
        <p14:creationId xmlns:p14="http://schemas.microsoft.com/office/powerpoint/2010/main" val="2344921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4F95DE6-BC61-4DB8-97B8-E32959EA0E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48D9C176-456B-4F71-AB87-9D14B8B3D1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0" y="138157"/>
            <a:ext cx="1712063" cy="1045389"/>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 name="Title 1">
            <a:extLst>
              <a:ext uri="{FF2B5EF4-FFF2-40B4-BE49-F238E27FC236}">
                <a16:creationId xmlns:a16="http://schemas.microsoft.com/office/drawing/2014/main" id="{0FDB9368-2055-294A-5674-F4A09002E3D3}"/>
              </a:ext>
            </a:extLst>
          </p:cNvPr>
          <p:cNvSpPr>
            <a:spLocks noGrp="1"/>
          </p:cNvSpPr>
          <p:nvPr>
            <p:ph type="title"/>
          </p:nvPr>
        </p:nvSpPr>
        <p:spPr>
          <a:xfrm>
            <a:off x="725089" y="183232"/>
            <a:ext cx="7859564" cy="448284"/>
          </a:xfrm>
        </p:spPr>
        <p:txBody>
          <a:bodyPr>
            <a:normAutofit fontScale="90000"/>
          </a:bodyPr>
          <a:lstStyle/>
          <a:p>
            <a:r>
              <a:rPr lang="en-US" sz="4000" dirty="0">
                <a:latin typeface="Arial" panose="020B0604020202020204" pitchFamily="34" charset="0"/>
                <a:cs typeface="Arial" panose="020B0604020202020204" pitchFamily="34" charset="0"/>
              </a:rPr>
              <a:t>Aetiology</a:t>
            </a:r>
          </a:p>
        </p:txBody>
      </p:sp>
      <p:pic>
        <p:nvPicPr>
          <p:cNvPr id="21" name="Picture 20">
            <a:extLst>
              <a:ext uri="{FF2B5EF4-FFF2-40B4-BE49-F238E27FC236}">
                <a16:creationId xmlns:a16="http://schemas.microsoft.com/office/drawing/2014/main" id="{CFF97C55-868F-4FDD-BD3C-D2F191796F4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55183" t="89413" r="18746"/>
          <a:stretch/>
        </p:blipFill>
        <p:spPr>
          <a:xfrm>
            <a:off x="8404564" y="0"/>
            <a:ext cx="2589690" cy="591546"/>
          </a:xfrm>
          <a:prstGeom prst="rect">
            <a:avLst/>
          </a:prstGeom>
        </p:spPr>
      </p:pic>
      <p:pic>
        <p:nvPicPr>
          <p:cNvPr id="23" name="Picture 22">
            <a:extLst>
              <a:ext uri="{FF2B5EF4-FFF2-40B4-BE49-F238E27FC236}">
                <a16:creationId xmlns:a16="http://schemas.microsoft.com/office/drawing/2014/main" id="{69722FB9-EA01-42A6-96B2-185F5CC120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10471066" y="183232"/>
            <a:ext cx="1720934" cy="1683522"/>
          </a:xfrm>
          <a:prstGeom prst="rect">
            <a:avLst/>
          </a:prstGeom>
        </p:spPr>
      </p:pic>
      <p:sp>
        <p:nvSpPr>
          <p:cNvPr id="3" name="Content Placeholder 2">
            <a:extLst>
              <a:ext uri="{FF2B5EF4-FFF2-40B4-BE49-F238E27FC236}">
                <a16:creationId xmlns:a16="http://schemas.microsoft.com/office/drawing/2014/main" id="{37CA49AF-8D41-668D-813A-F8C1DE044A37}"/>
              </a:ext>
            </a:extLst>
          </p:cNvPr>
          <p:cNvSpPr>
            <a:spLocks noGrp="1"/>
          </p:cNvSpPr>
          <p:nvPr>
            <p:ph idx="1"/>
          </p:nvPr>
        </p:nvSpPr>
        <p:spPr>
          <a:xfrm>
            <a:off x="61519" y="814748"/>
            <a:ext cx="11883738" cy="4976451"/>
          </a:xfrm>
        </p:spPr>
        <p:txBody>
          <a:bodyPr>
            <a:normAutofit/>
          </a:bodyPr>
          <a:lstStyle/>
          <a:p>
            <a:pPr>
              <a:lnSpc>
                <a:spcPct val="110000"/>
              </a:lnSpc>
            </a:pPr>
            <a:r>
              <a:rPr lang="en-GB" sz="1500" cap="none" dirty="0">
                <a:latin typeface="Arial" panose="020B0604020202020204" pitchFamily="34" charset="0"/>
                <a:cs typeface="Arial" panose="020B0604020202020204" pitchFamily="34" charset="0"/>
              </a:rPr>
              <a:t>Note other potential vulnerability factors such as perinatal vitamin d exposure, nutrition, social cognition, smoking, infection with human endogenous retroviruses (HERVS), social defeat, childhood trauma and use of cannabis. Recent studies have constantly associated the use of cannabis with </a:t>
            </a:r>
            <a:r>
              <a:rPr lang="en-GB" sz="1500" cap="none" dirty="0" err="1">
                <a:latin typeface="Arial" panose="020B0604020202020204" pitchFamily="34" charset="0"/>
                <a:cs typeface="Arial" panose="020B0604020202020204" pitchFamily="34" charset="0"/>
              </a:rPr>
              <a:t>Schizthe</a:t>
            </a:r>
            <a:r>
              <a:rPr lang="en-GB" sz="1500" cap="none" dirty="0">
                <a:latin typeface="Arial" panose="020B0604020202020204" pitchFamily="34" charset="0"/>
                <a:cs typeface="Arial" panose="020B0604020202020204" pitchFamily="34" charset="0"/>
              </a:rPr>
              <a:t> world health organisation (WHO) suggests that studies have not identified one single cause of schizophrenia (WHO, 2025). It is said that the condition results from a complex interaction between genetic predispositions, psychological elements and environmental factors. </a:t>
            </a:r>
            <a:r>
              <a:rPr lang="en-GB" sz="1500" cap="none" dirty="0" err="1">
                <a:latin typeface="Arial" panose="020B0604020202020204" pitchFamily="34" charset="0"/>
                <a:cs typeface="Arial" panose="020B0604020202020204" pitchFamily="34" charset="0"/>
              </a:rPr>
              <a:t>Trubetsko</a:t>
            </a:r>
            <a:r>
              <a:rPr lang="en-GB" sz="1500" cap="none" dirty="0">
                <a:latin typeface="Arial" panose="020B0604020202020204" pitchFamily="34" charset="0"/>
                <a:cs typeface="Arial" panose="020B0604020202020204" pitchFamily="34" charset="0"/>
              </a:rPr>
              <a:t> et al. (2022) emphasise that individuals with a first-degree relative diagnosed with schizophrenia have a higher risk of being diagnosed with the condition, marking genetic vulnerability as a critical risk factor. </a:t>
            </a:r>
          </a:p>
          <a:p>
            <a:pPr>
              <a:lnSpc>
                <a:spcPct val="110000"/>
              </a:lnSpc>
            </a:pPr>
            <a:r>
              <a:rPr lang="en-GB" sz="1500" cap="none" dirty="0">
                <a:latin typeface="Arial" panose="020B0604020202020204" pitchFamily="34" charset="0"/>
                <a:cs typeface="Arial" panose="020B0604020202020204" pitchFamily="34" charset="0"/>
              </a:rPr>
              <a:t>Davis et al. (2016) </a:t>
            </a:r>
            <a:r>
              <a:rPr lang="en-GB" sz="1500" cap="none" dirty="0" err="1">
                <a:latin typeface="Arial" panose="020B0604020202020204" pitchFamily="34" charset="0"/>
                <a:cs typeface="Arial" panose="020B0604020202020204" pitchFamily="34" charset="0"/>
              </a:rPr>
              <a:t>Ophrenia</a:t>
            </a:r>
            <a:r>
              <a:rPr lang="en-GB" sz="1500" cap="none" dirty="0">
                <a:latin typeface="Arial" panose="020B0604020202020204" pitchFamily="34" charset="0"/>
                <a:cs typeface="Arial" panose="020B0604020202020204" pitchFamily="34" charset="0"/>
              </a:rPr>
              <a:t>, especially when the drug is consumed during adolescence (Davis et al., 2016). The 2010 global burden of disease study noted that the use of cannabis remained constant at 0.2% globally since 1990 (Cheng et al., 2023).Davis et al. (2016) further found that individuals who have ever used cannabis experienced up to 40% higher risk of psychosis than the general population. besides, child trauma, including physical and psychological maltreatment resulting from parental loss, divorce, sexual abuse and poverty (Popovic et al., 2019) have also been highlighted as potential risk factors for schizophrenia later in life. Although each factor may not pose a substantial risk, a combination of these factors increases vulnerability. </a:t>
            </a:r>
          </a:p>
          <a:p>
            <a:pPr marL="0" indent="0">
              <a:lnSpc>
                <a:spcPct val="110000"/>
              </a:lnSpc>
              <a:buNone/>
            </a:pPr>
            <a:br>
              <a:rPr lang="en-GB" sz="1000" cap="none" dirty="0"/>
            </a:br>
            <a:endParaRPr lang="en-US" sz="1000" cap="none" dirty="0"/>
          </a:p>
        </p:txBody>
      </p:sp>
      <p:pic>
        <p:nvPicPr>
          <p:cNvPr id="25" name="Picture 24">
            <a:extLst>
              <a:ext uri="{FF2B5EF4-FFF2-40B4-BE49-F238E27FC236}">
                <a16:creationId xmlns:a16="http://schemas.microsoft.com/office/drawing/2014/main" id="{D2B4E49C-E7B4-4F6A-8B93-646A0E2411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91927" t="72411" b="10341"/>
          <a:stretch/>
        </p:blipFill>
        <p:spPr>
          <a:xfrm>
            <a:off x="11494523" y="2664767"/>
            <a:ext cx="635958" cy="764233"/>
          </a:xfrm>
          <a:custGeom>
            <a:avLst/>
            <a:gdLst>
              <a:gd name="connsiteX0" fmla="*/ 0 w 984308"/>
              <a:gd name="connsiteY0" fmla="*/ 0 h 1182847"/>
              <a:gd name="connsiteX1" fmla="*/ 984308 w 984308"/>
              <a:gd name="connsiteY1" fmla="*/ 0 h 1182847"/>
              <a:gd name="connsiteX2" fmla="*/ 984308 w 984308"/>
              <a:gd name="connsiteY2" fmla="*/ 1161661 h 1182847"/>
              <a:gd name="connsiteX3" fmla="*/ 966627 w 984308"/>
              <a:gd name="connsiteY3" fmla="*/ 1165915 h 1182847"/>
              <a:gd name="connsiteX4" fmla="*/ 787132 w 984308"/>
              <a:gd name="connsiteY4" fmla="*/ 1182847 h 1182847"/>
              <a:gd name="connsiteX5" fmla="*/ 48601 w 984308"/>
              <a:gd name="connsiteY5" fmla="*/ 815395 h 1182847"/>
              <a:gd name="connsiteX6" fmla="*/ 0 w 984308"/>
              <a:gd name="connsiteY6" fmla="*/ 731606 h 118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4308" h="1182847">
                <a:moveTo>
                  <a:pt x="0" y="0"/>
                </a:moveTo>
                <a:lnTo>
                  <a:pt x="984308" y="0"/>
                </a:lnTo>
                <a:lnTo>
                  <a:pt x="984308" y="1161661"/>
                </a:lnTo>
                <a:lnTo>
                  <a:pt x="966627" y="1165915"/>
                </a:lnTo>
                <a:cubicBezTo>
                  <a:pt x="908648" y="1177017"/>
                  <a:pt x="848618" y="1182847"/>
                  <a:pt x="787132" y="1182847"/>
                </a:cubicBezTo>
                <a:cubicBezTo>
                  <a:pt x="479703" y="1182847"/>
                  <a:pt x="208655" y="1037089"/>
                  <a:pt x="48601" y="815395"/>
                </a:cubicBezTo>
                <a:lnTo>
                  <a:pt x="0" y="731606"/>
                </a:lnTo>
                <a:close/>
              </a:path>
            </a:pathLst>
          </a:custGeom>
        </p:spPr>
      </p:pic>
      <p:pic>
        <p:nvPicPr>
          <p:cNvPr id="27" name="Picture 26">
            <a:extLst>
              <a:ext uri="{FF2B5EF4-FFF2-40B4-BE49-F238E27FC236}">
                <a16:creationId xmlns:a16="http://schemas.microsoft.com/office/drawing/2014/main" id="{46528FBF-1727-4546-8131-BA22ED8B54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65973" t="81531" r="19879"/>
          <a:stretch/>
        </p:blipFill>
        <p:spPr>
          <a:xfrm>
            <a:off x="8887626" y="5982056"/>
            <a:ext cx="1192806" cy="8759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Tree>
    <p:extLst>
      <p:ext uri="{BB962C8B-B14F-4D97-AF65-F5344CB8AC3E}">
        <p14:creationId xmlns:p14="http://schemas.microsoft.com/office/powerpoint/2010/main" val="32158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22081EA-7107-46FA-A893-B15086A74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DD8889DF-D030-4BCD-9797-4BBD1986C26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0CF443C-6EAA-764A-D0E3-6F4DC0AE26A7}"/>
              </a:ext>
            </a:extLst>
          </p:cNvPr>
          <p:cNvSpPr>
            <a:spLocks noGrp="1"/>
          </p:cNvSpPr>
          <p:nvPr>
            <p:ph type="title"/>
          </p:nvPr>
        </p:nvSpPr>
        <p:spPr>
          <a:xfrm>
            <a:off x="7984273" y="5486399"/>
            <a:ext cx="3990640" cy="1099914"/>
          </a:xfrm>
        </p:spPr>
        <p:txBody>
          <a:bodyPr anchor="b">
            <a:normAutofit/>
          </a:bodyPr>
          <a:lstStyle/>
          <a:p>
            <a:pPr algn="l"/>
            <a:r>
              <a:rPr lang="en-US" sz="3100" dirty="0">
                <a:solidFill>
                  <a:schemeClr val="tx1">
                    <a:lumMod val="75000"/>
                    <a:lumOff val="25000"/>
                  </a:schemeClr>
                </a:solidFill>
                <a:latin typeface="Arial" panose="020B0604020202020204" pitchFamily="34" charset="0"/>
                <a:cs typeface="Arial" panose="020B0604020202020204" pitchFamily="34" charset="0"/>
              </a:rPr>
              <a:t>The impact of schizophrenia</a:t>
            </a:r>
          </a:p>
        </p:txBody>
      </p:sp>
      <p:sp>
        <p:nvSpPr>
          <p:cNvPr id="3" name="Content Placeholder 2">
            <a:extLst>
              <a:ext uri="{FF2B5EF4-FFF2-40B4-BE49-F238E27FC236}">
                <a16:creationId xmlns:a16="http://schemas.microsoft.com/office/drawing/2014/main" id="{BA7DC8AA-0D7C-8EE3-2765-219FE0E4E69D}"/>
              </a:ext>
            </a:extLst>
          </p:cNvPr>
          <p:cNvSpPr>
            <a:spLocks noGrp="1"/>
          </p:cNvSpPr>
          <p:nvPr>
            <p:ph idx="1"/>
          </p:nvPr>
        </p:nvSpPr>
        <p:spPr>
          <a:xfrm>
            <a:off x="913774" y="159657"/>
            <a:ext cx="11061138" cy="5613856"/>
          </a:xfrm>
        </p:spPr>
        <p:txBody>
          <a:bodyPr anchor="ctr">
            <a:normAutofit/>
          </a:bodyPr>
          <a:lstStyle/>
          <a:p>
            <a:pPr>
              <a:lnSpc>
                <a:spcPct val="110000"/>
              </a:lnSpc>
            </a:pPr>
            <a:r>
              <a:rPr lang="en-GB" sz="1400" cap="none" dirty="0">
                <a:latin typeface="Arial" panose="020B0604020202020204" pitchFamily="34" charset="0"/>
                <a:cs typeface="Arial" panose="020B0604020202020204" pitchFamily="34" charset="0"/>
              </a:rPr>
              <a:t>Without a doubt schizophrenia contributes to significant physical health problems, but the physical perspective has often been seen as a secondary effect of the condition. Health professionals conventionally focus on the psychological implications while the physical cost of schizophrenia to those living with the condition and the wider society contribute to premature deaths, poor quality of life and other serious illnesses (Castle and li, 2023). Larsson et al. (2025) note that antipsychotic drugs are highly associated with weight gain, which increases the prevalence of obesity among people living with schizophrenia. Along with obesity comes other related issues including type 2 diabetes, cancers and a whole lot of other chronic illnesses with serious implications on quality of life (Larsson et al., 2025). From a psychological perspective, individuals living with schizophrenia often experience hallucinations and delusions, especially during the early stage when some don’t even understand what may be happening (Larsson et al., 2025). Additionally, individuals with schizophrenia experience difficulties in managing daily tasks due to memory loss, reduced attention and cognitive deficits, which are widely known to cause reduced life expectancy (Mohn et al., 2023). Heldin et al. (2015) observe that reduced cognitive capacity, that limit the brain’s ability to plan, initiate, and memorise are among the primary factors inhibiting people with schizophrenia from managing their physical wellbeing. </a:t>
            </a:r>
          </a:p>
        </p:txBody>
      </p:sp>
    </p:spTree>
    <p:extLst>
      <p:ext uri="{BB962C8B-B14F-4D97-AF65-F5344CB8AC3E}">
        <p14:creationId xmlns:p14="http://schemas.microsoft.com/office/powerpoint/2010/main" val="176615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DA3AF-7CBA-E1A9-8992-C624218750ED}"/>
              </a:ext>
            </a:extLst>
          </p:cNvPr>
          <p:cNvSpPr>
            <a:spLocks noGrp="1"/>
          </p:cNvSpPr>
          <p:nvPr>
            <p:ph type="title"/>
          </p:nvPr>
        </p:nvSpPr>
        <p:spPr>
          <a:xfrm>
            <a:off x="233551" y="250526"/>
            <a:ext cx="10364451" cy="448283"/>
          </a:xfrm>
        </p:spPr>
        <p:txBody>
          <a:bodyPr>
            <a:normAutofit fontScale="90000"/>
          </a:bodyPr>
          <a:lstStyle/>
          <a:p>
            <a:r>
              <a:rPr lang="en-US" sz="3200" dirty="0">
                <a:latin typeface="Arial" panose="020B0604020202020204" pitchFamily="34" charset="0"/>
                <a:cs typeface="Arial" panose="020B0604020202020204" pitchFamily="34" charset="0"/>
              </a:rPr>
              <a:t>The impact of schizophrenia</a:t>
            </a:r>
          </a:p>
        </p:txBody>
      </p:sp>
      <p:sp>
        <p:nvSpPr>
          <p:cNvPr id="3" name="Content Placeholder 2">
            <a:extLst>
              <a:ext uri="{FF2B5EF4-FFF2-40B4-BE49-F238E27FC236}">
                <a16:creationId xmlns:a16="http://schemas.microsoft.com/office/drawing/2014/main" id="{23FE4848-C076-04BA-CF1C-0100AA1BBA78}"/>
              </a:ext>
            </a:extLst>
          </p:cNvPr>
          <p:cNvSpPr>
            <a:spLocks noGrp="1"/>
          </p:cNvSpPr>
          <p:nvPr>
            <p:ph idx="1"/>
          </p:nvPr>
        </p:nvSpPr>
        <p:spPr>
          <a:xfrm>
            <a:off x="913775" y="970157"/>
            <a:ext cx="10364452" cy="4821044"/>
          </a:xfrm>
        </p:spPr>
        <p:txBody>
          <a:bodyPr>
            <a:normAutofit fontScale="25000" lnSpcReduction="20000"/>
          </a:bodyPr>
          <a:lstStyle/>
          <a:p>
            <a:r>
              <a:rPr lang="en-GB" sz="5600" cap="none" dirty="0">
                <a:latin typeface="Arial" panose="020B0604020202020204" pitchFamily="34" charset="0"/>
                <a:cs typeface="Arial" panose="020B0604020202020204" pitchFamily="34" charset="0"/>
              </a:rPr>
              <a:t>On the social aspect, WHO (2025) observes that individuals living with schizophrenia experience widespread and intense stigma, which causes them to isolate, affecting their relationships with family and friends. This further intensifies discrimination and marginalisation, limiting access to basic necessities like education, employment, healthcare and housing (Campellone et al., 2016). Negative symptoms, such as reduced emotional expression and motivation, limit their ability to initiate and maintain meaningful interactions (</a:t>
            </a:r>
            <a:r>
              <a:rPr lang="en-GB" sz="5600" cap="none" dirty="0" err="1">
                <a:latin typeface="Arial" panose="020B0604020202020204" pitchFamily="34" charset="0"/>
                <a:cs typeface="Arial" panose="020B0604020202020204" pitchFamily="34" charset="0"/>
              </a:rPr>
              <a:t>Weittenhiller</a:t>
            </a:r>
            <a:r>
              <a:rPr lang="en-GB" sz="5600" cap="none" dirty="0">
                <a:latin typeface="Arial" panose="020B0604020202020204" pitchFamily="34" charset="0"/>
                <a:cs typeface="Arial" panose="020B0604020202020204" pitchFamily="34" charset="0"/>
              </a:rPr>
              <a:t> et al., 2021). </a:t>
            </a:r>
          </a:p>
          <a:p>
            <a:r>
              <a:rPr lang="en-GB" sz="5600" cap="none" dirty="0">
                <a:latin typeface="Arial" panose="020B0604020202020204" pitchFamily="34" charset="0"/>
                <a:cs typeface="Arial" panose="020B0604020202020204" pitchFamily="34" charset="0"/>
              </a:rPr>
              <a:t>Family members play a critical role in supporting individuals with schizophrenia. </a:t>
            </a:r>
            <a:r>
              <a:rPr lang="en-GB" sz="5600" cap="none" dirty="0" err="1">
                <a:latin typeface="Arial" panose="020B0604020202020204" pitchFamily="34" charset="0"/>
                <a:cs typeface="Arial" panose="020B0604020202020204" pitchFamily="34" charset="0"/>
              </a:rPr>
              <a:t>Dziwota</a:t>
            </a:r>
            <a:r>
              <a:rPr lang="en-GB" sz="5600" cap="none" dirty="0">
                <a:latin typeface="Arial" panose="020B0604020202020204" pitchFamily="34" charset="0"/>
                <a:cs typeface="Arial" panose="020B0604020202020204" pitchFamily="34" charset="0"/>
              </a:rPr>
              <a:t> et al. (2018) observe that the family of a schizophrenic patient becomes co-therapists, patients and helping hands to support the patients through the journey. Although close relationships with family bring satisfaction to individuals with schizophrenia, caregivers may feel stress, anxiety or even frustration, especially when symptoms relapse (</a:t>
            </a:r>
            <a:r>
              <a:rPr lang="en-GB" sz="5600" cap="none" dirty="0" err="1">
                <a:latin typeface="Arial" panose="020B0604020202020204" pitchFamily="34" charset="0"/>
                <a:cs typeface="Arial" panose="020B0604020202020204" pitchFamily="34" charset="0"/>
              </a:rPr>
              <a:t>Dziwota</a:t>
            </a:r>
            <a:r>
              <a:rPr lang="en-GB" sz="5600" cap="none" dirty="0">
                <a:latin typeface="Arial" panose="020B0604020202020204" pitchFamily="34" charset="0"/>
                <a:cs typeface="Arial" panose="020B0604020202020204" pitchFamily="34" charset="0"/>
              </a:rPr>
              <a:t> et al., 2018). Challenges in securing employment also mean that the patients’ financial burden are shifted to family members, which reduces the predictability of daily living. Spouses and adult children also report uncertainty about the future, guilt and a sense of loss, especially when the patient was the caregiver before the condition (Villena Jimena et al., 2024). Villena </a:t>
            </a:r>
            <a:r>
              <a:rPr lang="en-GB" sz="5600" cap="none" dirty="0" err="1">
                <a:latin typeface="Arial" panose="020B0604020202020204" pitchFamily="34" charset="0"/>
                <a:cs typeface="Arial" panose="020B0604020202020204" pitchFamily="34" charset="0"/>
              </a:rPr>
              <a:t>Jmena</a:t>
            </a:r>
            <a:r>
              <a:rPr lang="en-GB" sz="5600" cap="none" dirty="0">
                <a:latin typeface="Arial" panose="020B0604020202020204" pitchFamily="34" charset="0"/>
                <a:cs typeface="Arial" panose="020B0604020202020204" pitchFamily="34" charset="0"/>
              </a:rPr>
              <a:t> et al. (2024) further note that repeated conflicts caused by the patients defeatist beliefs, alcohol and drug abuse increase tension, miscommunication and misunderstanding within the family. </a:t>
            </a:r>
          </a:p>
          <a:p>
            <a:pPr marL="0" indent="0">
              <a:buNone/>
            </a:pPr>
            <a:br>
              <a:rPr lang="en-GB" sz="1800" cap="none" dirty="0">
                <a:latin typeface="Arial" panose="020B0604020202020204" pitchFamily="34" charset="0"/>
                <a:cs typeface="Arial" panose="020B0604020202020204" pitchFamily="34" charset="0"/>
              </a:rPr>
            </a:br>
            <a:endParaRPr lang="en-US" sz="1800" cap="none"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284165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CF75-E49A-D23B-53B6-A96D67F96DA6}"/>
              </a:ext>
            </a:extLst>
          </p:cNvPr>
          <p:cNvSpPr>
            <a:spLocks noGrp="1"/>
          </p:cNvSpPr>
          <p:nvPr>
            <p:ph type="title"/>
          </p:nvPr>
        </p:nvSpPr>
        <p:spPr>
          <a:xfrm>
            <a:off x="434229" y="293277"/>
            <a:ext cx="10653578" cy="510726"/>
          </a:xfrm>
        </p:spPr>
        <p:txBody>
          <a:bodyPr>
            <a:normAutofit fontScale="90000"/>
          </a:bodyPr>
          <a:lstStyle/>
          <a:p>
            <a:r>
              <a:rPr lang="en-GB" sz="3200" dirty="0">
                <a:latin typeface="Arial" panose="020B0604020202020204" pitchFamily="34" charset="0"/>
                <a:cs typeface="Arial" panose="020B0604020202020204" pitchFamily="34" charset="0"/>
              </a:rPr>
              <a:t>Evidence-Based Treatment in the UK</a:t>
            </a:r>
            <a:endParaRPr lang="en-US"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8AAD389-9297-4E16-3345-69593373BD37}"/>
              </a:ext>
            </a:extLst>
          </p:cNvPr>
          <p:cNvSpPr>
            <a:spLocks noGrp="1"/>
          </p:cNvSpPr>
          <p:nvPr>
            <p:ph idx="1"/>
          </p:nvPr>
        </p:nvSpPr>
        <p:spPr>
          <a:xfrm>
            <a:off x="612647" y="936702"/>
            <a:ext cx="10653579" cy="5372658"/>
          </a:xfrm>
        </p:spPr>
        <p:txBody>
          <a:bodyPr>
            <a:noAutofit/>
          </a:bodyPr>
          <a:lstStyle/>
          <a:p>
            <a:r>
              <a:rPr lang="en-GB" sz="1400" cap="none" dirty="0">
                <a:latin typeface="Arial" panose="020B0604020202020204" pitchFamily="34" charset="0"/>
                <a:cs typeface="Arial" panose="020B0604020202020204" pitchFamily="34" charset="0"/>
              </a:rPr>
              <a:t>For psychological interventions over antipsychotic medication, evidence from clinical trials shows that the drugs are more effective in preventing relapse (NICE, 2017). </a:t>
            </a:r>
            <a:br>
              <a:rPr lang="en-GB" sz="1600" cap="none" dirty="0">
                <a:latin typeface="Arial" panose="020B0604020202020204" pitchFamily="34" charset="0"/>
                <a:cs typeface="Arial" panose="020B0604020202020204" pitchFamily="34" charset="0"/>
              </a:rPr>
            </a:br>
            <a:r>
              <a:rPr lang="en-GB" sz="1600" cap="none" dirty="0">
                <a:latin typeface="Arial" panose="020B0604020202020204" pitchFamily="34" charset="0"/>
                <a:cs typeface="Arial" panose="020B0604020202020204" pitchFamily="34" charset="0"/>
              </a:rPr>
              <a:t>In the UK, the NHS outlines evidence-based treatment of schizophrenia through the national institute for health and care excellence (nice) (Barnes et al., 2019). A combination of pharmacological and psychosocial approaches is used to deliver these treatments through the NHS. Since effective intervention for schizophrenia relies on multifactorial approaches, nice guidelines focus on improving care by enhancing early recognition, treatment and long-term recovery (NICE, 2025). This approach also emphasizes checking other related health conditions and providing support for caregivers and family members. the skills to conduct assessments for people from diverse ethnic and cultural backgrounds play a critical role in effective management. </a:t>
            </a:r>
          </a:p>
          <a:p>
            <a:r>
              <a:rPr lang="en-GB" sz="1600" cap="none" dirty="0">
                <a:latin typeface="Arial" panose="020B0604020202020204" pitchFamily="34" charset="0"/>
                <a:cs typeface="Arial" panose="020B0604020202020204" pitchFamily="34" charset="0"/>
              </a:rPr>
              <a:t>The initial approach in service-line interventions includes providing crisis resolutions to support individuals diagnosed with schizophrenia during acute episodes within community services. Teams leading crisis resolution and home treatment provide a reference point for subsequent interventions in the community service and hospitals (NICE, 2025). Barnes et al. (2019) suggest that intervention during the initial episodes significantly improves outcomes. First line of pharmacological intervention for individuals presenting attenuated psychotic symptoms includes low-dose antipsychotic medication to reduce the symptoms in the short term (Barnes et al., 2019). The drugs have been seen to act on the dopamine pathway and significantly reduce delusions and hallucinations in days or weeks. Although individuals with at-risk mental states often express a preference </a:t>
            </a:r>
            <a:endParaRPr lang="en-US" sz="1600" cap="non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4130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9FF70-6925-ADE0-3F5B-DF50D446CC95}"/>
              </a:ext>
            </a:extLst>
          </p:cNvPr>
          <p:cNvSpPr>
            <a:spLocks noGrp="1"/>
          </p:cNvSpPr>
          <p:nvPr>
            <p:ph type="title"/>
          </p:nvPr>
        </p:nvSpPr>
        <p:spPr>
          <a:xfrm>
            <a:off x="612647" y="124895"/>
            <a:ext cx="10653578" cy="423745"/>
          </a:xfrm>
        </p:spPr>
        <p:txBody>
          <a:bodyPr>
            <a:normAutofit fontScale="90000"/>
          </a:bodyPr>
          <a:lstStyle/>
          <a:p>
            <a:r>
              <a:rPr lang="en-GB" sz="3200" dirty="0">
                <a:latin typeface="Arial" panose="020B0604020202020204" pitchFamily="34" charset="0"/>
                <a:cs typeface="Arial" panose="020B0604020202020204" pitchFamily="34" charset="0"/>
              </a:rPr>
              <a:t>Current Theories for Improved Outcomes</a:t>
            </a:r>
            <a:endParaRPr lang="en-US"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4675FE0-6219-EFEA-CEEA-8282F8E311B3}"/>
              </a:ext>
            </a:extLst>
          </p:cNvPr>
          <p:cNvSpPr>
            <a:spLocks noGrp="1"/>
          </p:cNvSpPr>
          <p:nvPr>
            <p:ph idx="1"/>
          </p:nvPr>
        </p:nvSpPr>
        <p:spPr>
          <a:xfrm>
            <a:off x="156117" y="670188"/>
            <a:ext cx="11697629" cy="5764065"/>
          </a:xfrm>
        </p:spPr>
        <p:txBody>
          <a:bodyPr>
            <a:noAutofit/>
          </a:bodyPr>
          <a:lstStyle/>
          <a:p>
            <a:r>
              <a:rPr lang="en-GB" sz="1400" cap="none" dirty="0">
                <a:latin typeface="Arial" panose="020B0604020202020204" pitchFamily="34" charset="0"/>
                <a:cs typeface="Arial" panose="020B0604020202020204" pitchFamily="34" charset="0"/>
              </a:rPr>
              <a:t>Improving outcomes for people with schizophrenia (PWS) is a primary objective of UK health policy. Contemporary theoretical frameworks increasingly demonstrate the effectiveness of applying multiple strategies to manage the condition, rather than relying on single approaches. The NHS’s integrated care systems (ICSS) is a key model used in improving physical care for adults living with mental illness, which emphasises enhanced checks for physical health and supported follow-up interventions (NHS ENGLAND, 2025). ICSS integrate services in NHS organisations, local authorities and community partners to provide coordinated care at a system level, rather than treating health and social care separately. this model seeks to do away with the traditional, fragmented treatments that have failed to effectively manage the health needs of PWS. Office for health improvement $ disparities (2023) highlights that individuals living with severe mental illness experience significant health inequality in England, for instance. Their life expectancy is significantly reduced by 15-20 years, largely due to preventable physical illnesses. Addressing this disparity is a core element of core20pluss, NHS ENGLAND’S primary model for addressing health inequalities (NHS ENGLAND, 2025). ICSS align with this NHS objective by supporting continuity of care across multiple settings, including primary care, specialist mental health services and social support. </a:t>
            </a:r>
          </a:p>
          <a:p>
            <a:r>
              <a:rPr lang="en-GB" sz="1400" cap="none" dirty="0">
                <a:latin typeface="Arial" panose="020B0604020202020204" pitchFamily="34" charset="0"/>
                <a:cs typeface="Arial" panose="020B0604020202020204" pitchFamily="34" charset="0"/>
              </a:rPr>
              <a:t>On the international level, Gowda and Isaac (2022) propose that the assertive community treatment (act) model is a time-tested and cost-effective approach for schizophrenia. ACT is a team-based model that involves high-intensity services, including 24-hr emergency care, to promote medication adherence and engagement among uncooperative patients (Gowda and Isaac, 2022). </a:t>
            </a:r>
            <a:r>
              <a:rPr lang="en-GB" sz="1400" cap="none" dirty="0" err="1">
                <a:latin typeface="Arial" panose="020B0604020202020204" pitchFamily="34" charset="0"/>
                <a:cs typeface="Arial" panose="020B0604020202020204" pitchFamily="34" charset="0"/>
              </a:rPr>
              <a:t>Arahanthabailu</a:t>
            </a:r>
            <a:r>
              <a:rPr lang="en-GB" sz="1400" cap="none" dirty="0">
                <a:latin typeface="Arial" panose="020B0604020202020204" pitchFamily="34" charset="0"/>
                <a:cs typeface="Arial" panose="020B0604020202020204" pitchFamily="34" charset="0"/>
              </a:rPr>
              <a:t> et al., (2022) assert that, unlike conventional community management approaches, which coordinate service providers within health and social care services, act provides all necessary medical services for PWS in their immediate settings, including home and work. This model forms a multidisciplinary team of psychiatrists, nurses and primary care providers that provide care services exclusively to a defined group of patients (</a:t>
            </a:r>
            <a:r>
              <a:rPr lang="en-GB" sz="1400" cap="none" dirty="0" err="1">
                <a:latin typeface="Arial" panose="020B0604020202020204" pitchFamily="34" charset="0"/>
                <a:cs typeface="Arial" panose="020B0604020202020204" pitchFamily="34" charset="0"/>
              </a:rPr>
              <a:t>Arahanthabailu</a:t>
            </a:r>
            <a:r>
              <a:rPr lang="en-GB" sz="1400" cap="none" dirty="0">
                <a:latin typeface="Arial" panose="020B0604020202020204" pitchFamily="34" charset="0"/>
                <a:cs typeface="Arial" panose="020B0604020202020204" pitchFamily="34" charset="0"/>
              </a:rPr>
              <a:t> et al., 2022). </a:t>
            </a:r>
            <a:br>
              <a:rPr lang="en-GB" sz="1600" cap="none" dirty="0">
                <a:latin typeface="Arial" panose="020B0604020202020204" pitchFamily="34" charset="0"/>
                <a:cs typeface="Arial" panose="020B0604020202020204" pitchFamily="34" charset="0"/>
              </a:rPr>
            </a:br>
            <a:endParaRPr lang="en-US" sz="1600" cap="non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0889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74691-4063-CB60-B8EF-073F51A1DE34}"/>
              </a:ext>
            </a:extLst>
          </p:cNvPr>
          <p:cNvSpPr>
            <a:spLocks noGrp="1"/>
          </p:cNvSpPr>
          <p:nvPr>
            <p:ph type="title"/>
          </p:nvPr>
        </p:nvSpPr>
        <p:spPr>
          <a:xfrm>
            <a:off x="445380" y="0"/>
            <a:ext cx="10653578" cy="555331"/>
          </a:xfrm>
        </p:spPr>
        <p:txBody>
          <a:bodyPr>
            <a:normAutofit fontScale="90000"/>
          </a:bodyPr>
          <a:lstStyle/>
          <a:p>
            <a:r>
              <a:rPr lang="en-GB" dirty="0">
                <a:latin typeface="Arial" panose="020B0604020202020204" pitchFamily="34" charset="0"/>
                <a:cs typeface="Arial" panose="020B0604020202020204" pitchFamily="34" charset="0"/>
              </a:rPr>
              <a:t>Political and Social Care Agendas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2A223F6-AF92-3409-B610-4AC28856C39E}"/>
              </a:ext>
            </a:extLst>
          </p:cNvPr>
          <p:cNvSpPr>
            <a:spLocks noGrp="1"/>
          </p:cNvSpPr>
          <p:nvPr>
            <p:ph idx="1"/>
          </p:nvPr>
        </p:nvSpPr>
        <p:spPr>
          <a:xfrm>
            <a:off x="78059" y="434898"/>
            <a:ext cx="11188167" cy="6345043"/>
          </a:xfrm>
        </p:spPr>
        <p:txBody>
          <a:bodyPr>
            <a:noAutofit/>
          </a:bodyPr>
          <a:lstStyle/>
          <a:p>
            <a:r>
              <a:rPr lang="en-GB" sz="1400" cap="none" dirty="0">
                <a:latin typeface="Arial" panose="020B0604020202020204" pitchFamily="34" charset="0"/>
                <a:cs typeface="Arial" panose="020B0604020202020204" pitchFamily="34" charset="0"/>
              </a:rPr>
              <a:t>Current political and social care agendas for improving the management of schizophrenia in the UK are implemented in line with the principles of the NHS long term plan (2019) and the community mental health framework (2019). The primary objectives for these agendas include shifting care from hospital to community-based settings, reducing access inequalities and expanding access to mental health services across the UK (NHS ENGLAND, 2019). The national target for early interventions in psychosis (EIP) services is a core element in the national agenda. EIP seeks to enhance early intervention by ensuring that over 60% of individuals experiencing initial symptoms access treatment within two weeks of first-episode psychosis (Dieterich et al., 2017). Data from the NHS indicate the target has been significantly met with performance exceeding 55-60% (NHS Digital, 2024). Still, evidence shows considerable disparity in access. Although NHS ENGLAND claims early intervention has been significantly achieved, Pelosi and Arulnathan (2023) argue that 1 in 3 individuals with schizophrenia cannot access quick services when they need them, and many don’t even know where to get the services from. Additionally, a report from the care quality commission (CQC) highlights that less than half of people with schizophrenia receive the full package of nice-recommended interventions, including psychological therapy and family support (CQC, 2023). </a:t>
            </a:r>
            <a:r>
              <a:rPr lang="en-GB" sz="1400" cap="none" dirty="0" err="1">
                <a:latin typeface="Arial" panose="020B0604020202020204" pitchFamily="34" charset="0"/>
                <a:cs typeface="Arial" panose="020B0604020202020204" pitchFamily="34" charset="0"/>
              </a:rPr>
              <a:t>Septoe</a:t>
            </a:r>
            <a:r>
              <a:rPr lang="en-GB" sz="1400" cap="none" dirty="0">
                <a:latin typeface="Arial" panose="020B0604020202020204" pitchFamily="34" charset="0"/>
                <a:cs typeface="Arial" panose="020B0604020202020204" pitchFamily="34" charset="0"/>
              </a:rPr>
              <a:t> and Fancourt (2019) further highlight gaps in physical health monitoring, including checks for cardiovascular risk. </a:t>
            </a:r>
          </a:p>
          <a:p>
            <a:r>
              <a:rPr lang="en-GB" sz="1400" cap="none" dirty="0">
                <a:latin typeface="Arial" panose="020B0604020202020204" pitchFamily="34" charset="0"/>
                <a:cs typeface="Arial" panose="020B0604020202020204" pitchFamily="34" charset="0"/>
              </a:rPr>
              <a:t>At the local level, care operations through ICSS and NHS trusts are designed to promote early intervention and continuous monitoring for PWS. Although ICSS are meant to coordinate services across hospitals, social care and community-based settings, the king’s fund (2022) elucidates that leadership and local infrastructure create significant disparities. mental health teams with housing and employment services have already been successfully implemented in some regions, significantly reducing hospital admissions and improving patients' stability. Nonetheless, some rural areas still operate under conventional, fragmented frameworks due to limited infrastructure supporting partnerships between local authorities and NHS services (Zhang et al., 2024). </a:t>
            </a:r>
          </a:p>
          <a:p>
            <a:br>
              <a:rPr lang="en-GB" sz="1400" cap="none" dirty="0"/>
            </a:br>
            <a:endParaRPr lang="en-US" sz="1400" cap="none" dirty="0"/>
          </a:p>
        </p:txBody>
      </p:sp>
    </p:spTree>
    <p:extLst>
      <p:ext uri="{BB962C8B-B14F-4D97-AF65-F5344CB8AC3E}">
        <p14:creationId xmlns:p14="http://schemas.microsoft.com/office/powerpoint/2010/main" val="2532717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C28BA-97B1-9723-9F42-20314779428D}"/>
              </a:ext>
            </a:extLst>
          </p:cNvPr>
          <p:cNvSpPr>
            <a:spLocks noGrp="1"/>
          </p:cNvSpPr>
          <p:nvPr>
            <p:ph type="title"/>
          </p:nvPr>
        </p:nvSpPr>
        <p:spPr>
          <a:xfrm>
            <a:off x="266960" y="791736"/>
            <a:ext cx="10653578" cy="521171"/>
          </a:xfrm>
        </p:spPr>
        <p:txBody>
          <a:bodyPr>
            <a:normAutofit fontScale="90000"/>
          </a:bodyPr>
          <a:lstStyle/>
          <a:p>
            <a:r>
              <a:rPr lang="en-GB" dirty="0">
                <a:latin typeface="Arial" panose="020B0604020202020204" pitchFamily="34" charset="0"/>
                <a:cs typeface="Arial" panose="020B0604020202020204" pitchFamily="34" charset="0"/>
              </a:rPr>
              <a:t>Recommendations for Improvement in Person-</a:t>
            </a:r>
            <a:r>
              <a:rPr lang="en-GB" dirty="0" err="1">
                <a:latin typeface="Arial" panose="020B0604020202020204" pitchFamily="34" charset="0"/>
                <a:cs typeface="Arial" panose="020B0604020202020204" pitchFamily="34" charset="0"/>
              </a:rPr>
              <a:t>Centered</a:t>
            </a:r>
            <a:r>
              <a:rPr lang="en-GB" dirty="0">
                <a:latin typeface="Arial" panose="020B0604020202020204" pitchFamily="34" charset="0"/>
                <a:cs typeface="Arial" panose="020B0604020202020204" pitchFamily="34" charset="0"/>
              </a:rPr>
              <a:t> Care</a:t>
            </a:r>
            <a:br>
              <a:rPr lang="en-GB" b="0" dirty="0"/>
            </a:br>
            <a:br>
              <a:rPr lang="en-GB" dirty="0"/>
            </a:br>
            <a:endParaRPr lang="en-US" dirty="0"/>
          </a:p>
        </p:txBody>
      </p:sp>
      <p:sp>
        <p:nvSpPr>
          <p:cNvPr id="3" name="Content Placeholder 2">
            <a:extLst>
              <a:ext uri="{FF2B5EF4-FFF2-40B4-BE49-F238E27FC236}">
                <a16:creationId xmlns:a16="http://schemas.microsoft.com/office/drawing/2014/main" id="{063462BB-2A4F-C865-3E58-D93F8723E0E6}"/>
              </a:ext>
            </a:extLst>
          </p:cNvPr>
          <p:cNvSpPr>
            <a:spLocks noGrp="1"/>
          </p:cNvSpPr>
          <p:nvPr>
            <p:ph idx="1"/>
          </p:nvPr>
        </p:nvSpPr>
        <p:spPr>
          <a:xfrm>
            <a:off x="266961" y="1312908"/>
            <a:ext cx="10999266" cy="4996452"/>
          </a:xfrm>
        </p:spPr>
        <p:txBody>
          <a:bodyPr>
            <a:normAutofit/>
          </a:bodyPr>
          <a:lstStyle/>
          <a:p>
            <a:pPr marL="0" indent="0">
              <a:buNone/>
            </a:pPr>
            <a:r>
              <a:rPr lang="en-GB" sz="1600" b="1" dirty="0">
                <a:latin typeface="Arial" panose="020B0604020202020204" pitchFamily="34" charset="0"/>
                <a:cs typeface="Arial" panose="020B0604020202020204" pitchFamily="34" charset="0"/>
              </a:rPr>
              <a:t>Self-Management:</a:t>
            </a:r>
          </a:p>
          <a:p>
            <a:r>
              <a:rPr lang="en-GB" sz="1400" cap="none" dirty="0">
                <a:latin typeface="Arial" panose="020B0604020202020204" pitchFamily="34" charset="0"/>
                <a:cs typeface="Arial" panose="020B0604020202020204" pitchFamily="34" charset="0"/>
              </a:rPr>
              <a:t>For effective person-</a:t>
            </a:r>
            <a:r>
              <a:rPr lang="en-GB" sz="1400" cap="none" dirty="0" err="1">
                <a:latin typeface="Arial" panose="020B0604020202020204" pitchFamily="34" charset="0"/>
                <a:cs typeface="Arial" panose="020B0604020202020204" pitchFamily="34" charset="0"/>
              </a:rPr>
              <a:t>centered</a:t>
            </a:r>
            <a:r>
              <a:rPr lang="en-GB" sz="1400" cap="none" dirty="0">
                <a:latin typeface="Arial" panose="020B0604020202020204" pitchFamily="34" charset="0"/>
                <a:cs typeface="Arial" panose="020B0604020202020204" pitchFamily="34" charset="0"/>
              </a:rPr>
              <a:t> self-management care to be achieved, Silver (2018) emphasises the significance of sustained practical support embedded within routine care. one key recommendation is to use structured self-management programmes that combine relapse-prevention planning, symptom monitoring, and goal setting. </a:t>
            </a:r>
            <a:r>
              <a:rPr lang="en-GB" sz="1400" cap="none" dirty="0" err="1">
                <a:latin typeface="Arial" panose="020B0604020202020204" pitchFamily="34" charset="0"/>
                <a:cs typeface="Arial" panose="020B0604020202020204" pitchFamily="34" charset="0"/>
              </a:rPr>
              <a:t>Chivilgina</a:t>
            </a:r>
            <a:r>
              <a:rPr lang="en-GB" sz="1400" cap="none" dirty="0">
                <a:latin typeface="Arial" panose="020B0604020202020204" pitchFamily="34" charset="0"/>
                <a:cs typeface="Arial" panose="020B0604020202020204" pitchFamily="34" charset="0"/>
              </a:rPr>
              <a:t> et al. (2021) note that mobile-based interventions can allow individuals to track mood, medication, and early warning signs. Integrating these technologies into the act model can effectively reduce crisis episodes and improve responsiveness. They further caution that limited evidence regarding efficacy and impact on self-perception means not every technology is effective for PWS (</a:t>
            </a:r>
            <a:r>
              <a:rPr lang="en-GB" sz="1400" cap="none" dirty="0" err="1">
                <a:latin typeface="Arial" panose="020B0604020202020204" pitchFamily="34" charset="0"/>
                <a:cs typeface="Arial" panose="020B0604020202020204" pitchFamily="34" charset="0"/>
              </a:rPr>
              <a:t>Chivilgina</a:t>
            </a:r>
            <a:r>
              <a:rPr lang="en-GB" sz="1400" cap="none" dirty="0">
                <a:latin typeface="Arial" panose="020B0604020202020204" pitchFamily="34" charset="0"/>
                <a:cs typeface="Arial" panose="020B0604020202020204" pitchFamily="34" charset="0"/>
              </a:rPr>
              <a:t> et al., 2021). Secondly, peer support should be expanded within the NHS to create room for social interactions among PWS and care providers. Evidence by Chien et al. (2019) shows that individuals with schizophrenia respond better to shared experiences than isolated clinical interventions. </a:t>
            </a:r>
            <a:endParaRPr lang="en-US" sz="1400" cap="non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0032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93EEB-A67C-8A7C-E17F-30693696627E}"/>
              </a:ext>
            </a:extLst>
          </p:cNvPr>
          <p:cNvSpPr>
            <a:spLocks noGrp="1"/>
          </p:cNvSpPr>
          <p:nvPr>
            <p:ph type="title"/>
          </p:nvPr>
        </p:nvSpPr>
        <p:spPr>
          <a:xfrm>
            <a:off x="612647" y="292162"/>
            <a:ext cx="10653578" cy="1132258"/>
          </a:xfrm>
        </p:spPr>
        <p:txBody>
          <a:bodyPr>
            <a:normAutofit/>
          </a:bodyPr>
          <a:lstStyle/>
          <a:p>
            <a:r>
              <a:rPr lang="en-GB" sz="3200" dirty="0">
                <a:latin typeface="Arial" panose="020B0604020202020204" pitchFamily="34" charset="0"/>
                <a:cs typeface="Arial" panose="020B0604020202020204" pitchFamily="34" charset="0"/>
              </a:rPr>
              <a:t>Recommendations for Improvement in Person-</a:t>
            </a:r>
            <a:r>
              <a:rPr lang="en-GB" sz="3200" dirty="0" err="1">
                <a:latin typeface="Arial" panose="020B0604020202020204" pitchFamily="34" charset="0"/>
                <a:cs typeface="Arial" panose="020B0604020202020204" pitchFamily="34" charset="0"/>
              </a:rPr>
              <a:t>Centered</a:t>
            </a:r>
            <a:r>
              <a:rPr lang="en-GB" sz="3200" dirty="0">
                <a:latin typeface="Arial" panose="020B0604020202020204" pitchFamily="34" charset="0"/>
                <a:cs typeface="Arial" panose="020B0604020202020204" pitchFamily="34" charset="0"/>
              </a:rPr>
              <a:t> Care</a:t>
            </a:r>
            <a:endParaRPr lang="en-US"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0C34AF3-838F-7D9E-71EF-97C0EF732EAB}"/>
              </a:ext>
            </a:extLst>
          </p:cNvPr>
          <p:cNvSpPr>
            <a:spLocks noGrp="1"/>
          </p:cNvSpPr>
          <p:nvPr>
            <p:ph idx="1"/>
          </p:nvPr>
        </p:nvSpPr>
        <p:spPr>
          <a:xfrm>
            <a:off x="612647" y="1424420"/>
            <a:ext cx="10653579" cy="5141418"/>
          </a:xfrm>
        </p:spPr>
        <p:txBody>
          <a:bodyPr>
            <a:noAutofit/>
          </a:bodyPr>
          <a:lstStyle/>
          <a:p>
            <a:pPr marL="0" indent="0">
              <a:buNone/>
            </a:pPr>
            <a:r>
              <a:rPr lang="en-GB" sz="1600" b="1" dirty="0">
                <a:latin typeface="Arial" panose="020B0604020202020204" pitchFamily="34" charset="0"/>
                <a:cs typeface="Arial" panose="020B0604020202020204" pitchFamily="34" charset="0"/>
              </a:rPr>
              <a:t>End of Life Care:</a:t>
            </a:r>
          </a:p>
          <a:p>
            <a:r>
              <a:rPr lang="en-GB" sz="1400" cap="none" dirty="0">
                <a:latin typeface="Arial" panose="020B0604020202020204" pitchFamily="34" charset="0"/>
                <a:cs typeface="Arial" panose="020B0604020202020204" pitchFamily="34" charset="0"/>
              </a:rPr>
              <a:t>Shavel et al. (2017) claim that PWS are over half as likely to receive palliative care in the last six months of life. they are also more likely to spend this period in a nursing home and less likely to participate in advance care planning, although evidence shows most patients can do so (Shalev et al., 2017). Identifying end-of-life care needs for PWS can reduce this disparity. advance care planning for PWS can help them participate in discussions regarding their care and prevent delays in implementation. Care providers should encourage structured conversations in the earlier stages to ensure that end-of-life care aligns with patients' values and preferences (Yager et al., 2024). In addition, integrating mental health services with palliative care can allow multidisciplinary teams to share responsibilities, improve symptom management and continuity of care. A lack of effective collaboration forces patients to fall between services, especially following deterioration in physical health. Training is another area where improvement is needed; multidisciplinary teams in schizophrenia care should have basic training for basic management of patients at the end of life. Gaps exist among care providers where mental health professionals have limited skills in providing end-of-life care, while palliative care providers lack knowledge of managing severe psychotic symptoms (Liu et al., 2025). In addition, there is a need to involve family members in advance care planning. Family members carry a significant burden but are often unrecognised in the end-of-life care (Pun et al., 2023). Structured support can promote acceptance of end-of-life for both patients and families, enhancing wellbeing.</a:t>
            </a:r>
          </a:p>
          <a:p>
            <a:br>
              <a:rPr lang="en-GB"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4572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49A81-BF87-6528-34BD-33DC94026E94}"/>
              </a:ext>
            </a:extLst>
          </p:cNvPr>
          <p:cNvSpPr>
            <a:spLocks noGrp="1"/>
          </p:cNvSpPr>
          <p:nvPr>
            <p:ph type="title"/>
          </p:nvPr>
        </p:nvSpPr>
        <p:spPr/>
        <p:txBody>
          <a:bodyPr/>
          <a:lstStyle/>
          <a:p>
            <a:r>
              <a:rPr lang="en-US" dirty="0"/>
              <a:t>References</a:t>
            </a:r>
            <a:br>
              <a:rPr lang="en-US" dirty="0"/>
            </a:br>
            <a:endParaRPr lang="en-US" dirty="0"/>
          </a:p>
        </p:txBody>
      </p:sp>
      <p:sp>
        <p:nvSpPr>
          <p:cNvPr id="3" name="Content Placeholder 2">
            <a:extLst>
              <a:ext uri="{FF2B5EF4-FFF2-40B4-BE49-F238E27FC236}">
                <a16:creationId xmlns:a16="http://schemas.microsoft.com/office/drawing/2014/main" id="{1FD17675-9C8E-9140-EA85-2F3722BE18BF}"/>
              </a:ext>
            </a:extLst>
          </p:cNvPr>
          <p:cNvSpPr>
            <a:spLocks noGrp="1"/>
          </p:cNvSpPr>
          <p:nvPr>
            <p:ph idx="1"/>
          </p:nvPr>
        </p:nvSpPr>
        <p:spPr>
          <a:xfrm>
            <a:off x="612647" y="1126273"/>
            <a:ext cx="10653579" cy="5183087"/>
          </a:xfrm>
        </p:spPr>
        <p:txBody>
          <a:bodyPr>
            <a:noAutofit/>
          </a:bodyPr>
          <a:lstStyle/>
          <a:p>
            <a:r>
              <a:rPr lang="en-GB" sz="1100" dirty="0" err="1"/>
              <a:t>Arahanthabailu</a:t>
            </a:r>
            <a:r>
              <a:rPr lang="en-GB" sz="1100" dirty="0"/>
              <a:t>, P., Purohith, A. N., </a:t>
            </a:r>
            <a:r>
              <a:rPr lang="en-GB" sz="1100" dirty="0" err="1"/>
              <a:t>Kanakode</a:t>
            </a:r>
            <a:r>
              <a:rPr lang="en-GB" sz="1100" dirty="0"/>
              <a:t>, R., Praharaj, S. K., Bhandary, R. P., &amp; Venkata Narasimha Sharma, P. S. (2022). Modified assertive community treatment program for patients with schizophrenia: Effectiveness and perspectives of service consumers from a South Indian setting. </a:t>
            </a:r>
            <a:r>
              <a:rPr lang="en-GB" sz="1100" i="1" dirty="0"/>
              <a:t>Asian Journal of Psychiatry</a:t>
            </a:r>
            <a:r>
              <a:rPr lang="en-GB" sz="1100" dirty="0"/>
              <a:t>, </a:t>
            </a:r>
            <a:r>
              <a:rPr lang="en-GB" sz="1100" i="1" dirty="0"/>
              <a:t>73</a:t>
            </a:r>
            <a:r>
              <a:rPr lang="en-GB" sz="1100" dirty="0"/>
              <a:t>, 103102. </a:t>
            </a:r>
            <a:r>
              <a:rPr lang="en-GB" sz="1100" u="sng" dirty="0">
                <a:hlinkClick r:id="rId2"/>
              </a:rPr>
              <a:t>https://doi.org/10.1016/j.ajp.2022.103102</a:t>
            </a:r>
            <a:r>
              <a:rPr lang="en-GB" sz="1100" dirty="0"/>
              <a:t> </a:t>
            </a:r>
          </a:p>
          <a:p>
            <a:br>
              <a:rPr lang="en-GB" sz="1100" dirty="0"/>
            </a:br>
            <a:r>
              <a:rPr lang="en-GB" sz="1100" dirty="0"/>
              <a:t>Barnes, T. R., Drake, R., Paton, C., Cooper, S. J., Deakin, B., Ferrier, I. N., Gregory, C. J., Haddad, P. M., Howes, O. D., Jones, I., Joyce, E. M., Lewis, S., Lingford-Hughes, A., MacCabe, J. H., Owens, D. C., Patel, M. X., Sinclair, J. M., Stone, J. M., Talbot, P. S., &amp; Upthegrove, R. (2019). Evidence-based guidelines for the pharmacological treatment of schizophrenia: Updated recommendations from the British Association for Psychopharmacology. </a:t>
            </a:r>
            <a:r>
              <a:rPr lang="en-GB" sz="1100" i="1" dirty="0"/>
              <a:t>Journal of Psychopharmacology</a:t>
            </a:r>
            <a:r>
              <a:rPr lang="en-GB" sz="1100" dirty="0"/>
              <a:t>, </a:t>
            </a:r>
            <a:r>
              <a:rPr lang="en-GB" sz="1100" i="1" dirty="0"/>
              <a:t>34</a:t>
            </a:r>
            <a:r>
              <a:rPr lang="en-GB" sz="1100" dirty="0"/>
              <a:t>(1), 3–78. </a:t>
            </a:r>
            <a:r>
              <a:rPr lang="en-GB" sz="1100" u="sng" dirty="0">
                <a:hlinkClick r:id="rId3"/>
              </a:rPr>
              <a:t>https://doi.org/10.1177/0269881119889296</a:t>
            </a:r>
            <a:r>
              <a:rPr lang="en-GB" sz="1100" dirty="0"/>
              <a:t> </a:t>
            </a:r>
          </a:p>
          <a:p>
            <a:r>
              <a:rPr lang="en-GB" sz="1100" dirty="0"/>
              <a:t>Campellone, T. R., Sanchez, A. H., &amp; Kring, A. M. (2016). Defeatist Performance Beliefs, Negative Symptoms, and Functional Outcome in Schizophrenia: A Meta-analytic Review. </a:t>
            </a:r>
            <a:r>
              <a:rPr lang="en-GB" sz="1100" i="1" dirty="0"/>
              <a:t>Schizophrenia Bulletin</a:t>
            </a:r>
            <a:r>
              <a:rPr lang="en-GB" sz="1100" dirty="0"/>
              <a:t>, </a:t>
            </a:r>
            <a:r>
              <a:rPr lang="en-GB" sz="1100" i="1" dirty="0"/>
              <a:t>42</a:t>
            </a:r>
            <a:r>
              <a:rPr lang="en-GB" sz="1100" dirty="0"/>
              <a:t>(6), 1343–1352. </a:t>
            </a:r>
            <a:r>
              <a:rPr lang="en-GB" sz="1100" u="sng" dirty="0">
                <a:hlinkClick r:id="rId4"/>
              </a:rPr>
              <a:t>https://doi.org/10.1093/schbul/sbw026</a:t>
            </a:r>
            <a:r>
              <a:rPr lang="en-GB" sz="1100" dirty="0"/>
              <a:t> </a:t>
            </a:r>
          </a:p>
          <a:p>
            <a:r>
              <a:rPr lang="en-GB" sz="1100" dirty="0"/>
              <a:t>Care Quality Commission. (2023). </a:t>
            </a:r>
            <a:r>
              <a:rPr lang="en-GB" sz="1100" i="1" dirty="0"/>
              <a:t>Monitoring the Mental Health Act in 2023/24</a:t>
            </a:r>
            <a:r>
              <a:rPr lang="en-GB" sz="1100" dirty="0"/>
              <a:t>. </a:t>
            </a:r>
            <a:r>
              <a:rPr lang="en-GB" sz="1100" dirty="0" err="1"/>
              <a:t>Cqc.org.uk</a:t>
            </a:r>
            <a:r>
              <a:rPr lang="en-GB" sz="1100" dirty="0"/>
              <a:t>. </a:t>
            </a:r>
            <a:r>
              <a:rPr lang="en-GB" sz="1100" u="sng" dirty="0">
                <a:hlinkClick r:id="rId5"/>
              </a:rPr>
              <a:t>https://www.cqc.org.uk/publications/monitoring-mental-health-act/2023-2024</a:t>
            </a:r>
            <a:r>
              <a:rPr lang="en-GB" sz="1100" dirty="0"/>
              <a:t> </a:t>
            </a:r>
          </a:p>
          <a:p>
            <a:r>
              <a:rPr lang="en-GB" sz="1100" dirty="0"/>
              <a:t>Castle, D., &amp; Li, A. (2023). Physical health monitoring for people with schizophrenia. </a:t>
            </a:r>
            <a:r>
              <a:rPr lang="en-GB" sz="1100" i="1" dirty="0"/>
              <a:t>Australian Prescriber</a:t>
            </a:r>
            <a:r>
              <a:rPr lang="en-GB" sz="1100" dirty="0"/>
              <a:t>, </a:t>
            </a:r>
            <a:r>
              <a:rPr lang="en-GB" sz="1100" i="1" dirty="0"/>
              <a:t>46</a:t>
            </a:r>
            <a:r>
              <a:rPr lang="en-GB" sz="1100" dirty="0"/>
              <a:t>(4), 75–79. </a:t>
            </a:r>
            <a:r>
              <a:rPr lang="en-GB" sz="1100" u="sng" dirty="0">
                <a:hlinkClick r:id="rId6"/>
              </a:rPr>
              <a:t>https://doi.org/10.18773/austprescr.2023.024</a:t>
            </a:r>
            <a:r>
              <a:rPr lang="en-GB" sz="1100" dirty="0"/>
              <a:t> </a:t>
            </a:r>
          </a:p>
          <a:p>
            <a:r>
              <a:rPr lang="en-GB" sz="1100" dirty="0"/>
              <a:t>Cheng, W., Parker, N., Karadag, N., Koch, E., Hindley, G., </a:t>
            </a:r>
            <a:r>
              <a:rPr lang="en-GB" sz="1100" dirty="0" err="1"/>
              <a:t>Icick</a:t>
            </a:r>
            <a:r>
              <a:rPr lang="en-GB" sz="1100" dirty="0"/>
              <a:t>, R., Shadrin, A., O’Connell, K. S., Bjella, T., Bahrami, S., Rahman, Z., Tesfaye, M., </a:t>
            </a:r>
            <a:r>
              <a:rPr lang="en-GB" sz="1100" dirty="0" err="1"/>
              <a:t>Jaholkowski</a:t>
            </a:r>
            <a:r>
              <a:rPr lang="en-GB" sz="1100" dirty="0"/>
              <a:t>, P., </a:t>
            </a:r>
            <a:r>
              <a:rPr lang="en-GB" sz="1100" dirty="0" err="1"/>
              <a:t>Rødevand</a:t>
            </a:r>
            <a:r>
              <a:rPr lang="en-GB" sz="1100" dirty="0"/>
              <a:t>, L., Holen, B., Lagerberg, T. V., Steen, N. E., </a:t>
            </a:r>
            <a:r>
              <a:rPr lang="en-GB" sz="1100" dirty="0" err="1"/>
              <a:t>Djurovic</a:t>
            </a:r>
            <a:r>
              <a:rPr lang="en-GB" sz="1100" dirty="0"/>
              <a:t>, S., Dale, A. M., &amp; Frei, O. (2023). The relationship between cannabis use, schizophrenia, and bipolar disorder: a genetically informed study. </a:t>
            </a:r>
            <a:r>
              <a:rPr lang="en-GB" sz="1100" i="1" dirty="0"/>
              <a:t>The Lancet Psychiatry</a:t>
            </a:r>
            <a:r>
              <a:rPr lang="en-GB" sz="1100" dirty="0"/>
              <a:t>, </a:t>
            </a:r>
            <a:r>
              <a:rPr lang="en-GB" sz="1100" i="1" dirty="0"/>
              <a:t>10</a:t>
            </a:r>
            <a:r>
              <a:rPr lang="en-GB" sz="1100" dirty="0"/>
              <a:t>(6), 441–451. </a:t>
            </a:r>
            <a:r>
              <a:rPr lang="en-GB" sz="1100" u="sng" dirty="0">
                <a:hlinkClick r:id="rId7"/>
              </a:rPr>
              <a:t>https://doi.org/10.1016/s2215-0366(23)00143-8</a:t>
            </a:r>
            <a:r>
              <a:rPr lang="en-GB" sz="1100" dirty="0"/>
              <a:t> </a:t>
            </a:r>
          </a:p>
          <a:p>
            <a:r>
              <a:rPr lang="en-GB" sz="1100" dirty="0"/>
              <a:t>Chien, W. T., Clifton, A. V., Zhao, S., &amp; Lui, S. (2019). Peer support for people with schizophrenia or other serious mental illness. </a:t>
            </a:r>
            <a:r>
              <a:rPr lang="en-GB" sz="1100" i="1" dirty="0"/>
              <a:t>Cochrane Database of Systematic Reviews</a:t>
            </a:r>
            <a:r>
              <a:rPr lang="en-GB" sz="1100" dirty="0"/>
              <a:t>, </a:t>
            </a:r>
            <a:r>
              <a:rPr lang="en-GB" sz="1100" i="1" dirty="0"/>
              <a:t>2019</a:t>
            </a:r>
            <a:r>
              <a:rPr lang="en-GB" sz="1100" dirty="0"/>
              <a:t>(6). </a:t>
            </a:r>
            <a:r>
              <a:rPr lang="en-GB" sz="1100" u="sng" dirty="0">
                <a:hlinkClick r:id="rId8"/>
              </a:rPr>
              <a:t>https://doi.org/10.1002/14651858.cd010880.pub2</a:t>
            </a:r>
            <a:r>
              <a:rPr lang="en-GB" sz="1100" dirty="0"/>
              <a:t> </a:t>
            </a:r>
          </a:p>
          <a:p>
            <a:r>
              <a:rPr lang="en-GB" sz="1100" dirty="0" err="1"/>
              <a:t>Chivilgina</a:t>
            </a:r>
            <a:r>
              <a:rPr lang="en-GB" sz="1100" dirty="0"/>
              <a:t>, O., Elger, B. S., &amp; </a:t>
            </a:r>
            <a:r>
              <a:rPr lang="en-GB" sz="1100" dirty="0" err="1"/>
              <a:t>Jotterand</a:t>
            </a:r>
            <a:r>
              <a:rPr lang="en-GB" sz="1100" dirty="0"/>
              <a:t>, F. (2021). Digital Technologies for Schizophrenia Management: A Descriptive Review. </a:t>
            </a:r>
            <a:r>
              <a:rPr lang="en-GB" sz="1100" i="1" dirty="0"/>
              <a:t>Science and Engineering Ethics</a:t>
            </a:r>
            <a:r>
              <a:rPr lang="en-GB" sz="1100" dirty="0"/>
              <a:t>, </a:t>
            </a:r>
            <a:r>
              <a:rPr lang="en-GB" sz="1100" i="1" dirty="0"/>
              <a:t>27</a:t>
            </a:r>
            <a:r>
              <a:rPr lang="en-GB" sz="1100" dirty="0"/>
              <a:t>(2). </a:t>
            </a:r>
            <a:r>
              <a:rPr lang="en-GB" sz="1100" u="sng" dirty="0">
                <a:hlinkClick r:id="rId9"/>
              </a:rPr>
              <a:t>https://doi.org/10.1007/s11948-021-00302-z</a:t>
            </a:r>
            <a:r>
              <a:rPr lang="en-GB" sz="1100" dirty="0"/>
              <a:t> </a:t>
            </a:r>
          </a:p>
          <a:p>
            <a:br>
              <a:rPr lang="en-GB" sz="1100" dirty="0"/>
            </a:br>
            <a:endParaRPr lang="en-US" sz="1100" dirty="0"/>
          </a:p>
        </p:txBody>
      </p:sp>
    </p:spTree>
    <p:extLst>
      <p:ext uri="{BB962C8B-B14F-4D97-AF65-F5344CB8AC3E}">
        <p14:creationId xmlns:p14="http://schemas.microsoft.com/office/powerpoint/2010/main" val="2604915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05B86-8234-7D18-F37F-229F4058EAEC}"/>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274BD6F8-1406-D029-1C28-F2AEA596B016}"/>
              </a:ext>
            </a:extLst>
          </p:cNvPr>
          <p:cNvSpPr>
            <a:spLocks noGrp="1"/>
          </p:cNvSpPr>
          <p:nvPr>
            <p:ph idx="1"/>
          </p:nvPr>
        </p:nvSpPr>
        <p:spPr>
          <a:xfrm>
            <a:off x="612647" y="1081668"/>
            <a:ext cx="10653579" cy="5776332"/>
          </a:xfrm>
        </p:spPr>
        <p:txBody>
          <a:bodyPr>
            <a:normAutofit fontScale="55000" lnSpcReduction="20000"/>
          </a:bodyPr>
          <a:lstStyle/>
          <a:p>
            <a:r>
              <a:rPr lang="en-GB" dirty="0"/>
              <a:t>Correll, C. U., </a:t>
            </a:r>
            <a:r>
              <a:rPr lang="en-GB" dirty="0" err="1"/>
              <a:t>Solmi</a:t>
            </a:r>
            <a:r>
              <a:rPr lang="en-GB" dirty="0"/>
              <a:t>, M., Croatto, G., Schneider, L. K., Rohani‐Montez, S. C., Fairley, L., ... &amp; Tiihonen, J. (2022). Mortality in people with schizophrenia: a systematic review and meta‐analysis of relative risk and aggravating or attenuating factors. </a:t>
            </a:r>
            <a:r>
              <a:rPr lang="en-GB" i="1" dirty="0"/>
              <a:t>World Psychiatry, 21</a:t>
            </a:r>
            <a:r>
              <a:rPr lang="en-GB" dirty="0"/>
              <a:t>(2), 248-271.  </a:t>
            </a:r>
          </a:p>
          <a:p>
            <a:r>
              <a:rPr lang="en-GB" dirty="0"/>
              <a:t>Dieterich, M., Irving, C. B., Bergman, H., Khokhar, M. A., Park, B., &amp; Marshall, M. (2017). Intensive case management for severe mental illness. </a:t>
            </a:r>
            <a:r>
              <a:rPr lang="en-GB" i="1" dirty="0"/>
              <a:t>Cochrane Database of Systematic Reviews</a:t>
            </a:r>
            <a:r>
              <a:rPr lang="en-GB" dirty="0"/>
              <a:t>, </a:t>
            </a:r>
            <a:r>
              <a:rPr lang="en-GB" i="1" dirty="0"/>
              <a:t>1</a:t>
            </a:r>
            <a:r>
              <a:rPr lang="en-GB" dirty="0"/>
              <a:t>(1). </a:t>
            </a:r>
            <a:r>
              <a:rPr lang="en-GB" u="sng" dirty="0">
                <a:hlinkClick r:id="rId2"/>
              </a:rPr>
              <a:t>https://doi.org/10.1002/14651858.cd007906.pub3</a:t>
            </a:r>
            <a:r>
              <a:rPr lang="en-GB" dirty="0"/>
              <a:t> </a:t>
            </a:r>
          </a:p>
          <a:p>
            <a:r>
              <a:rPr lang="en-GB" dirty="0"/>
              <a:t>Drake, R. E., Xie, H., &amp; McHugo, G. J. (2020). A 16‐year follow‐up of patients with serious mental illness and co‐occurring substance use disorder. </a:t>
            </a:r>
            <a:r>
              <a:rPr lang="en-GB" i="1" dirty="0"/>
              <a:t>World Psychiatry</a:t>
            </a:r>
            <a:r>
              <a:rPr lang="en-GB" dirty="0"/>
              <a:t>, </a:t>
            </a:r>
            <a:r>
              <a:rPr lang="en-GB" i="1" dirty="0"/>
              <a:t>19</a:t>
            </a:r>
            <a:r>
              <a:rPr lang="en-GB" dirty="0"/>
              <a:t>(3), 397–398. </a:t>
            </a:r>
            <a:r>
              <a:rPr lang="en-GB" u="sng" dirty="0">
                <a:hlinkClick r:id="rId3"/>
              </a:rPr>
              <a:t>https://doi.org/10.1002/wps.20793</a:t>
            </a:r>
            <a:r>
              <a:rPr lang="en-GB" dirty="0"/>
              <a:t> </a:t>
            </a:r>
          </a:p>
          <a:p>
            <a:r>
              <a:rPr lang="en-GB" dirty="0" err="1"/>
              <a:t>Dziwota</a:t>
            </a:r>
            <a:r>
              <a:rPr lang="en-GB" dirty="0"/>
              <a:t>, E., </a:t>
            </a:r>
            <a:r>
              <a:rPr lang="en-GB" dirty="0" err="1"/>
              <a:t>Stepulak</a:t>
            </a:r>
            <a:r>
              <a:rPr lang="en-GB" dirty="0"/>
              <a:t>, M. Z., </a:t>
            </a:r>
            <a:r>
              <a:rPr lang="en-GB" dirty="0" err="1"/>
              <a:t>Włoszczak-Szubzda</a:t>
            </a:r>
            <a:r>
              <a:rPr lang="en-GB" dirty="0"/>
              <a:t>, A., &amp; </a:t>
            </a:r>
            <a:r>
              <a:rPr lang="en-GB" dirty="0" err="1"/>
              <a:t>Olajossy</a:t>
            </a:r>
            <a:r>
              <a:rPr lang="en-GB" dirty="0"/>
              <a:t>, M. (2018). Social functioning and the quality of life of patients diagnosed with schizophrenia. </a:t>
            </a:r>
            <a:r>
              <a:rPr lang="en-GB" i="1" dirty="0"/>
              <a:t>Annals of Agricultural and Environmental Medicine: AAEM</a:t>
            </a:r>
            <a:r>
              <a:rPr lang="en-GB" dirty="0"/>
              <a:t>, </a:t>
            </a:r>
            <a:r>
              <a:rPr lang="en-GB" i="1" dirty="0"/>
              <a:t>25</a:t>
            </a:r>
            <a:r>
              <a:rPr lang="en-GB" dirty="0"/>
              <a:t>(1), 50–55. </a:t>
            </a:r>
            <a:r>
              <a:rPr lang="en-GB" u="sng" dirty="0">
                <a:hlinkClick r:id="rId4"/>
              </a:rPr>
              <a:t>https://doi.org/10.5604/12321966.1233566</a:t>
            </a:r>
            <a:r>
              <a:rPr lang="en-GB" dirty="0"/>
              <a:t> </a:t>
            </a:r>
          </a:p>
          <a:p>
            <a:r>
              <a:rPr lang="en-GB" dirty="0"/>
              <a:t>Feng, Z., Shan, X., Fan, B., Yang, L., &amp; Gong, F. (2026). Global burden of schizophrenia in 204 countries and regions from 1990 to 2021 and machine learning-based projections to 2036: an analysis of the 2021 global burden of disease study. </a:t>
            </a:r>
            <a:r>
              <a:rPr lang="en-GB" i="1" dirty="0"/>
              <a:t>Frontiers in Psychiatry</a:t>
            </a:r>
            <a:r>
              <a:rPr lang="en-GB" dirty="0"/>
              <a:t>, </a:t>
            </a:r>
            <a:r>
              <a:rPr lang="en-GB" i="1" dirty="0"/>
              <a:t>16</a:t>
            </a:r>
            <a:r>
              <a:rPr lang="en-GB" dirty="0"/>
              <a:t>. </a:t>
            </a:r>
            <a:r>
              <a:rPr lang="en-GB" u="sng" dirty="0">
                <a:hlinkClick r:id="rId5"/>
              </a:rPr>
              <a:t>https://doi.org/10.3389/fpsyt.2025.1684168</a:t>
            </a:r>
            <a:r>
              <a:rPr lang="en-GB" dirty="0"/>
              <a:t> </a:t>
            </a:r>
          </a:p>
          <a:p>
            <a:r>
              <a:rPr lang="en-GB" dirty="0"/>
              <a:t>Ermel, J., Carter, C. S., Gold, J. M., MacDonald, A. W., Daniel Ragland, J., Silverstein, S. M., Strauss, M. E., &amp; Barch, D. M. (2017). Self versus informant reports on the specific levels of functioning scale: Relationships to depression and cognition in schizophrenia and schizoaffective disorder. </a:t>
            </a:r>
            <a:r>
              <a:rPr lang="en-GB" i="1" dirty="0"/>
              <a:t>Schizophrenia Research: Cognition</a:t>
            </a:r>
            <a:r>
              <a:rPr lang="en-GB" dirty="0"/>
              <a:t>, </a:t>
            </a:r>
            <a:r>
              <a:rPr lang="en-GB" i="1" dirty="0"/>
              <a:t>9</a:t>
            </a:r>
            <a:r>
              <a:rPr lang="en-GB" dirty="0"/>
              <a:t>, 1–7. </a:t>
            </a:r>
            <a:r>
              <a:rPr lang="en-GB" u="sng" dirty="0">
                <a:hlinkClick r:id="rId6"/>
              </a:rPr>
              <a:t>https://doi.org/10.1016/j.scog.2017.04.001</a:t>
            </a:r>
            <a:r>
              <a:rPr lang="en-GB" dirty="0"/>
              <a:t> </a:t>
            </a:r>
          </a:p>
          <a:p>
            <a:r>
              <a:rPr lang="en-GB" dirty="0"/>
              <a:t>Girdler, S. J., Confino, J. E., &amp; </a:t>
            </a:r>
            <a:r>
              <a:rPr lang="en-GB" dirty="0" err="1"/>
              <a:t>Woesner</a:t>
            </a:r>
            <a:r>
              <a:rPr lang="en-GB" dirty="0"/>
              <a:t>, M. E. (2025). Exercise as a Treatment for Schizophrenia: A Review. Psychopharmacology Bulletin, 49(1), 56–69. </a:t>
            </a:r>
            <a:r>
              <a:rPr lang="en-GB" u="sng" dirty="0">
                <a:hlinkClick r:id="rId7"/>
              </a:rPr>
              <a:t>https://doi.org/10.64719/pb.4584</a:t>
            </a:r>
            <a:r>
              <a:rPr lang="en-GB" dirty="0"/>
              <a:t> </a:t>
            </a:r>
          </a:p>
          <a:p>
            <a:r>
              <a:rPr lang="en-GB" dirty="0"/>
              <a:t>Gowda, G. S., &amp; Isaac, M. K. (2022). Models of Care of Schizophrenia in the Community—An International Perspective. </a:t>
            </a:r>
            <a:r>
              <a:rPr lang="en-GB" i="1" dirty="0"/>
              <a:t>Current Psychiatry Reports</a:t>
            </a:r>
            <a:r>
              <a:rPr lang="en-GB" dirty="0"/>
              <a:t>, </a:t>
            </a:r>
            <a:r>
              <a:rPr lang="en-GB" i="1" dirty="0"/>
              <a:t>24</a:t>
            </a:r>
            <a:r>
              <a:rPr lang="en-GB" dirty="0"/>
              <a:t>(3), 195–202. </a:t>
            </a:r>
            <a:r>
              <a:rPr lang="en-GB" u="sng" dirty="0">
                <a:hlinkClick r:id="rId8"/>
              </a:rPr>
              <a:t>https://doi.org/10.1007/s11920-022-01329-0</a:t>
            </a:r>
            <a:r>
              <a:rPr lang="en-GB" dirty="0"/>
              <a:t> </a:t>
            </a:r>
          </a:p>
          <a:p>
            <a:r>
              <a:rPr lang="en-GB" dirty="0"/>
              <a:t>Hany, M., &amp; Rizvi, A. (2024, February 23). </a:t>
            </a:r>
            <a:r>
              <a:rPr lang="en-GB" i="1" dirty="0"/>
              <a:t>Schizophrenia</a:t>
            </a:r>
            <a:r>
              <a:rPr lang="en-GB" dirty="0"/>
              <a:t>. </a:t>
            </a:r>
            <a:r>
              <a:rPr lang="en-GB" dirty="0" err="1"/>
              <a:t>Nih.gov</a:t>
            </a:r>
            <a:r>
              <a:rPr lang="en-GB" dirty="0"/>
              <a:t>; </a:t>
            </a:r>
            <a:r>
              <a:rPr lang="en-GB" dirty="0" err="1"/>
              <a:t>StatPearls</a:t>
            </a:r>
            <a:r>
              <a:rPr lang="en-GB" dirty="0"/>
              <a:t> Publishing. </a:t>
            </a:r>
            <a:r>
              <a:rPr lang="en-GB" u="sng" dirty="0">
                <a:hlinkClick r:id="rId9"/>
              </a:rPr>
              <a:t>https://www.ncbi.nlm.nih.gov/books/NBK539864/</a:t>
            </a:r>
            <a:endParaRPr lang="en-GB" dirty="0"/>
          </a:p>
          <a:p>
            <a:r>
              <a:rPr lang="en-GB" dirty="0" err="1"/>
              <a:t>Helldin</a:t>
            </a:r>
            <a:r>
              <a:rPr lang="en-GB" dirty="0"/>
              <a:t>, L., </a:t>
            </a:r>
            <a:r>
              <a:rPr lang="en-GB" dirty="0" err="1"/>
              <a:t>Hjärthag</a:t>
            </a:r>
            <a:r>
              <a:rPr lang="en-GB" dirty="0"/>
              <a:t>, F., Olsson, A. K., &amp; Harvey, P. D. (2015). Cognitive performance, symptom severity, and survival among patients with schizophrenia spectrum disorder: A prospective 15-year study. </a:t>
            </a:r>
            <a:r>
              <a:rPr lang="en-GB" i="1" dirty="0"/>
              <a:t>Schizophrenia research</a:t>
            </a:r>
            <a:r>
              <a:rPr lang="en-GB" dirty="0"/>
              <a:t>, </a:t>
            </a:r>
            <a:r>
              <a:rPr lang="en-GB" i="1" dirty="0"/>
              <a:t>169</a:t>
            </a:r>
            <a:r>
              <a:rPr lang="en-GB" dirty="0"/>
              <a:t>(1-3), 141-146.</a:t>
            </a:r>
          </a:p>
          <a:p>
            <a:br>
              <a:rPr lang="en-GB" dirty="0"/>
            </a:br>
            <a:endParaRPr lang="en-US" dirty="0"/>
          </a:p>
        </p:txBody>
      </p:sp>
    </p:spTree>
    <p:extLst>
      <p:ext uri="{BB962C8B-B14F-4D97-AF65-F5344CB8AC3E}">
        <p14:creationId xmlns:p14="http://schemas.microsoft.com/office/powerpoint/2010/main" val="215676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E4C38-1C6D-0906-D60B-223969EB71BD}"/>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A09256B0-6265-F7BF-EE9D-99A4DC84CEEF}"/>
              </a:ext>
            </a:extLst>
          </p:cNvPr>
          <p:cNvSpPr>
            <a:spLocks noGrp="1"/>
          </p:cNvSpPr>
          <p:nvPr>
            <p:ph idx="1"/>
          </p:nvPr>
        </p:nvSpPr>
        <p:spPr/>
        <p:txBody>
          <a:bodyPr>
            <a:normAutofit fontScale="25000" lnSpcReduction="20000"/>
          </a:bodyPr>
          <a:lstStyle/>
          <a:p>
            <a:r>
              <a:rPr lang="en-GB" dirty="0"/>
              <a:t>Helleberg, M., Pedersen, M. G., Pedersen, C. B., Mortensen, P. B., &amp; Obel, N. (2015). Associations between HIV and schizophrenia and their effect on HIV treatment outcomes: a nationwide population-based cohort study in Denmark. </a:t>
            </a:r>
            <a:r>
              <a:rPr lang="en-GB" i="1" dirty="0"/>
              <a:t>The Lancet HIV</a:t>
            </a:r>
            <a:r>
              <a:rPr lang="en-GB" dirty="0"/>
              <a:t>, </a:t>
            </a:r>
            <a:r>
              <a:rPr lang="en-GB" i="1" dirty="0"/>
              <a:t>2</a:t>
            </a:r>
            <a:r>
              <a:rPr lang="en-GB" dirty="0"/>
              <a:t>(8), e344–e350. </a:t>
            </a:r>
            <a:r>
              <a:rPr lang="en-GB" u="sng" dirty="0">
                <a:hlinkClick r:id="rId2"/>
              </a:rPr>
              <a:t>https://doi.org/10.1016/s2352-3018(15)00089-2</a:t>
            </a:r>
            <a:r>
              <a:rPr lang="en-GB" dirty="0"/>
              <a:t> </a:t>
            </a:r>
          </a:p>
          <a:p>
            <a:endParaRPr lang="en-GB" dirty="0"/>
          </a:p>
          <a:p>
            <a:r>
              <a:rPr lang="en-GB" dirty="0"/>
              <a:t> Jason Jepson (2023) https://</a:t>
            </a:r>
            <a:r>
              <a:rPr lang="en-GB" dirty="0" err="1"/>
              <a:t>www.nami.org</a:t>
            </a:r>
            <a:r>
              <a:rPr lang="en-GB" dirty="0"/>
              <a:t>/blog/my-schizophrenia-checklist/</a:t>
            </a:r>
          </a:p>
          <a:p>
            <a:r>
              <a:rPr lang="en-GB" dirty="0"/>
              <a:t>Jauhar, S., Johnstone, M., &amp; McKenna, P. J. (2022). Schizophrenia. </a:t>
            </a:r>
            <a:r>
              <a:rPr lang="en-GB" i="1" dirty="0"/>
              <a:t>The Lancet</a:t>
            </a:r>
            <a:r>
              <a:rPr lang="en-GB" dirty="0"/>
              <a:t>, </a:t>
            </a:r>
            <a:r>
              <a:rPr lang="en-GB" i="1" dirty="0"/>
              <a:t>399</a:t>
            </a:r>
            <a:r>
              <a:rPr lang="en-GB" dirty="0"/>
              <a:t>(10323), 473–486. </a:t>
            </a:r>
            <a:r>
              <a:rPr lang="en-GB" u="sng" dirty="0">
                <a:hlinkClick r:id="rId3"/>
              </a:rPr>
              <a:t>https://doi.org/10.1016/s0140-6736(21)01730-x</a:t>
            </a:r>
            <a:endParaRPr lang="en-GB" dirty="0"/>
          </a:p>
          <a:p>
            <a:r>
              <a:rPr lang="en-GB" dirty="0"/>
              <a:t>Kahn, R. S. (2020). On the Origins of Schizophrenia. </a:t>
            </a:r>
            <a:r>
              <a:rPr lang="en-GB" i="1" dirty="0"/>
              <a:t>American Journal of Psychiatry</a:t>
            </a:r>
            <a:r>
              <a:rPr lang="en-GB" dirty="0"/>
              <a:t>, </a:t>
            </a:r>
            <a:r>
              <a:rPr lang="en-GB" i="1" dirty="0"/>
              <a:t>177</a:t>
            </a:r>
            <a:r>
              <a:rPr lang="en-GB" dirty="0"/>
              <a:t>(4), 291–297. </a:t>
            </a:r>
            <a:r>
              <a:rPr lang="en-GB" u="sng" dirty="0">
                <a:hlinkClick r:id="rId4"/>
              </a:rPr>
              <a:t>https://doi.org/10.1176/appi.ajp.2020.20020147</a:t>
            </a:r>
            <a:endParaRPr lang="en-GB" dirty="0"/>
          </a:p>
          <a:p>
            <a:r>
              <a:rPr lang="en-GB" dirty="0"/>
              <a:t>Li, X., Wei, N., Song, J., Liu, J., Yuan, J., Song, R., Liu, L., Mei, L., Yan, S., Wu, Y., Pan, R., Yi, W., Jin, X., Li, Y., Liang, Y., Sun, X., Cheng, J., &amp; Su, H. (2023). The global burden of schizophrenia and the impact of urbanization during 1990–2019: An analysis of the global burden of disease study 2019. </a:t>
            </a:r>
            <a:r>
              <a:rPr lang="en-GB" i="1" dirty="0"/>
              <a:t>Environmental Research</a:t>
            </a:r>
            <a:r>
              <a:rPr lang="en-GB" dirty="0"/>
              <a:t>, </a:t>
            </a:r>
            <a:r>
              <a:rPr lang="en-GB" i="1" dirty="0"/>
              <a:t>232</a:t>
            </a:r>
            <a:r>
              <a:rPr lang="en-GB" dirty="0"/>
              <a:t>, 116305. </a:t>
            </a:r>
            <a:r>
              <a:rPr lang="en-GB" u="sng" dirty="0">
                <a:hlinkClick r:id="rId5"/>
              </a:rPr>
              <a:t>https://doi.org/10.1016/j.envres.2023.116305</a:t>
            </a:r>
            <a:r>
              <a:rPr lang="en-GB" dirty="0"/>
              <a:t>‌</a:t>
            </a:r>
          </a:p>
          <a:p>
            <a:r>
              <a:rPr lang="en-GB" dirty="0"/>
              <a:t>Liu, C., Liu, X., Yan, X., Chen, X., He, X., Liu, J., &amp; Zeng, T. (2025). Psychiatric nurses’ knowledge of palliative care: current status and influencing factors. </a:t>
            </a:r>
            <a:r>
              <a:rPr lang="en-GB" i="1" dirty="0"/>
              <a:t>Frontiers in Psychology</a:t>
            </a:r>
            <a:r>
              <a:rPr lang="en-GB" dirty="0"/>
              <a:t>, </a:t>
            </a:r>
            <a:r>
              <a:rPr lang="en-GB" i="1" dirty="0"/>
              <a:t>16</a:t>
            </a:r>
            <a:r>
              <a:rPr lang="en-GB" dirty="0"/>
              <a:t>. https://</a:t>
            </a:r>
            <a:r>
              <a:rPr lang="en-GB" dirty="0" err="1"/>
              <a:t>doi.org</a:t>
            </a:r>
            <a:r>
              <a:rPr lang="en-GB" dirty="0"/>
              <a:t>/10.3389/fpsyg.2025.1575655 </a:t>
            </a:r>
          </a:p>
          <a:p>
            <a:r>
              <a:rPr lang="en-GB" dirty="0"/>
              <a:t>Luo, X., Law, S. F., Wang, X., Shi, J., Zeng, W., Ma, X., Chow, W., Liu, S., Zhao, W., Liu, X., Yao, S., &amp; Phillips, M. R. (2018). Effectiveness of an Assertive Community Treatment program for people with severe schizophrenia in mainland China – a 12-month randomized controlled trial. </a:t>
            </a:r>
            <a:r>
              <a:rPr lang="en-GB" i="1" dirty="0"/>
              <a:t>Psychological Medicine</a:t>
            </a:r>
            <a:r>
              <a:rPr lang="en-GB" dirty="0"/>
              <a:t>, </a:t>
            </a:r>
            <a:r>
              <a:rPr lang="en-GB" i="1" dirty="0"/>
              <a:t>49</a:t>
            </a:r>
            <a:r>
              <a:rPr lang="en-GB" dirty="0"/>
              <a:t>(6), 969–979. </a:t>
            </a:r>
            <a:r>
              <a:rPr lang="en-GB" u="sng" dirty="0">
                <a:hlinkClick r:id="rId6"/>
              </a:rPr>
              <a:t>https://doi.org/10.1017/s0033291718001629</a:t>
            </a:r>
            <a:r>
              <a:rPr lang="en-GB" dirty="0"/>
              <a:t> </a:t>
            </a:r>
          </a:p>
          <a:p>
            <a:r>
              <a:rPr lang="en-GB" dirty="0"/>
              <a:t>Mental Health UK. (2025, September 18). What is schizophrenia? Mental Health UK. </a:t>
            </a:r>
            <a:r>
              <a:rPr lang="en-GB" u="sng" dirty="0">
                <a:hlinkClick r:id="rId7"/>
              </a:rPr>
              <a:t>https://mentalhealth-uk.org/help-and-information/conditions/schizophrenia/</a:t>
            </a:r>
            <a:endParaRPr lang="en-GB" dirty="0"/>
          </a:p>
          <a:p>
            <a:r>
              <a:rPr lang="en-GB" dirty="0"/>
              <a:t>Mohn, C., Olsson, A.-K., van Dijk </a:t>
            </a:r>
            <a:r>
              <a:rPr lang="en-GB" dirty="0" err="1"/>
              <a:t>Härd</a:t>
            </a:r>
            <a:r>
              <a:rPr lang="en-GB" dirty="0"/>
              <a:t>, I., &amp; </a:t>
            </a:r>
            <a:r>
              <a:rPr lang="en-GB" dirty="0" err="1"/>
              <a:t>Helldin</a:t>
            </a:r>
            <a:r>
              <a:rPr lang="en-GB" dirty="0"/>
              <a:t>, L. (2023). Neurocognitive function and mortality in patients with schizophrenia spectrum disorders. </a:t>
            </a:r>
            <a:r>
              <a:rPr lang="en-GB" i="1" dirty="0"/>
              <a:t>Schizophrenia Research: Cognition</a:t>
            </a:r>
            <a:r>
              <a:rPr lang="en-GB" dirty="0"/>
              <a:t>, </a:t>
            </a:r>
            <a:r>
              <a:rPr lang="en-GB" i="1" dirty="0"/>
              <a:t>33</a:t>
            </a:r>
            <a:r>
              <a:rPr lang="en-GB" dirty="0"/>
              <a:t>, 100284. </a:t>
            </a:r>
            <a:r>
              <a:rPr lang="en-GB" u="sng" dirty="0">
                <a:hlinkClick r:id="rId8"/>
              </a:rPr>
              <a:t>https://doi.org/10.1016/j.scog.2023.100284</a:t>
            </a:r>
            <a:r>
              <a:rPr lang="en-GB" dirty="0"/>
              <a:t> </a:t>
            </a:r>
          </a:p>
          <a:p>
            <a:r>
              <a:rPr lang="en-GB" dirty="0"/>
              <a:t>Morris, S., Hill, S., </a:t>
            </a:r>
            <a:r>
              <a:rPr lang="en-GB" dirty="0" err="1"/>
              <a:t>Traolach</a:t>
            </a:r>
            <a:r>
              <a:rPr lang="en-GB" dirty="0"/>
              <a:t>, B., </a:t>
            </a:r>
            <a:r>
              <a:rPr lang="en-GB" dirty="0" err="1"/>
              <a:t>Tromans</a:t>
            </a:r>
            <a:r>
              <a:rPr lang="en-GB" dirty="0"/>
              <a:t>, S., Morgan, Z., Appleby, L., ... &amp; McManus, S. (2025). Adult psychiatric morbidity survey: survey of mental health and wellbeing, </a:t>
            </a:r>
            <a:r>
              <a:rPr lang="en-GB" dirty="0" err="1"/>
              <a:t>england</a:t>
            </a:r>
            <a:r>
              <a:rPr lang="en-GB" dirty="0"/>
              <a:t>, 2023/4.</a:t>
            </a:r>
          </a:p>
          <a:p>
            <a:r>
              <a:rPr lang="en-GB" dirty="0"/>
              <a:t>NHS Digital. (2024). </a:t>
            </a:r>
            <a:r>
              <a:rPr lang="en-GB" i="1" dirty="0"/>
              <a:t>Mental Health Services Monthly Statistics, Performance September 2024</a:t>
            </a:r>
            <a:r>
              <a:rPr lang="en-GB" dirty="0"/>
              <a:t>. GOV.UK. </a:t>
            </a:r>
            <a:r>
              <a:rPr lang="en-GB" u="sng" dirty="0">
                <a:hlinkClick r:id="rId9"/>
              </a:rPr>
              <a:t>https://www.gov.uk/government/statistics/mental-health-services-monthly-statistics-performance-september-2024</a:t>
            </a:r>
            <a:r>
              <a:rPr lang="en-GB" dirty="0"/>
              <a:t> </a:t>
            </a:r>
          </a:p>
          <a:p>
            <a:r>
              <a:rPr lang="en-GB" dirty="0"/>
              <a:t>NHS England. (2019). </a:t>
            </a:r>
            <a:r>
              <a:rPr lang="en-GB" i="1" dirty="0"/>
              <a:t>NHS Long Term Plan to tackle major killer conditions and save up to half a million lives</a:t>
            </a:r>
            <a:r>
              <a:rPr lang="en-GB" dirty="0"/>
              <a:t>. </a:t>
            </a:r>
            <a:r>
              <a:rPr lang="en-GB" u="sng" dirty="0">
                <a:hlinkClick r:id="rId10"/>
              </a:rPr>
              <a:t>England.nhs.uk</a:t>
            </a:r>
            <a:r>
              <a:rPr lang="en-GB" dirty="0"/>
              <a:t>.  </a:t>
            </a:r>
            <a:r>
              <a:rPr lang="en-GB" u="sng" dirty="0">
                <a:hlinkClick r:id="rId11"/>
              </a:rPr>
              <a:t>https://www.england.nhs.uk/2019/01/long-term-plan/</a:t>
            </a:r>
            <a:r>
              <a:rPr lang="en-GB" dirty="0"/>
              <a:t> </a:t>
            </a:r>
          </a:p>
          <a:p>
            <a:r>
              <a:rPr lang="en-GB" dirty="0"/>
              <a:t>NHS Foundation Trust. (2026). </a:t>
            </a:r>
            <a:r>
              <a:rPr lang="en-GB" i="1" dirty="0"/>
              <a:t>PSYPHER - Psychosis Service for People in Hull and East Riding. </a:t>
            </a:r>
            <a:r>
              <a:rPr lang="en-GB" dirty="0" err="1"/>
              <a:t>Humber.nhs.uk</a:t>
            </a:r>
            <a:r>
              <a:rPr lang="en-GB" dirty="0"/>
              <a:t>. </a:t>
            </a:r>
            <a:r>
              <a:rPr lang="en-GB" u="sng" dirty="0">
                <a:hlinkClick r:id="rId12"/>
              </a:rPr>
              <a:t>https://www.humber.nhs.uk/services/adult-mental-health-services/psypher-psychosis-service-for-people-in-hull-and-east-riding/</a:t>
            </a:r>
            <a:r>
              <a:rPr lang="en-GB" dirty="0"/>
              <a:t> </a:t>
            </a:r>
          </a:p>
          <a:p>
            <a:r>
              <a:rPr lang="en-GB" dirty="0"/>
              <a:t>NICE (2017). </a:t>
            </a:r>
            <a:r>
              <a:rPr lang="en-GB" i="1" dirty="0"/>
              <a:t>Surveillance report 2017 – Psychosis and schizophrenia in adults: prevention and management (2014) NICE guideline CG178. </a:t>
            </a:r>
            <a:r>
              <a:rPr lang="en-GB" dirty="0" err="1"/>
              <a:t>Nice.org.uk</a:t>
            </a:r>
            <a:r>
              <a:rPr lang="en-GB" dirty="0"/>
              <a:t>; NICE. </a:t>
            </a:r>
            <a:r>
              <a:rPr lang="en-GB" u="sng" dirty="0">
                <a:hlinkClick r:id="rId13"/>
              </a:rPr>
              <a:t>https://www.nice.org.uk/guidance/cg178/resources/surveillance-report-2017-psychosis-and-schizophrenia-in-adults-prevention-and-management-2014-nice-guideline-cg178-4661271325/chapter/Commentary-on-selected-evidence‌</a:t>
            </a:r>
            <a:r>
              <a:rPr lang="en-GB" dirty="0"/>
              <a:t> </a:t>
            </a:r>
            <a:endParaRPr lang="en-GB" b="1" dirty="0"/>
          </a:p>
          <a:p>
            <a:r>
              <a:rPr lang="en-GB" dirty="0"/>
              <a:t>NICE (2025).</a:t>
            </a:r>
            <a:r>
              <a:rPr lang="en-GB" i="1" dirty="0"/>
              <a:t> Psychosis and schizophrenia in adults: prevention and management | Guidance</a:t>
            </a:r>
            <a:r>
              <a:rPr lang="en-GB" dirty="0"/>
              <a:t>. </a:t>
            </a:r>
            <a:r>
              <a:rPr lang="en-GB" dirty="0" err="1"/>
              <a:t>Nice.org.uk</a:t>
            </a:r>
            <a:r>
              <a:rPr lang="en-GB" dirty="0"/>
              <a:t>; NICE. </a:t>
            </a:r>
            <a:r>
              <a:rPr lang="en-GB" u="sng" dirty="0">
                <a:hlinkClick r:id="rId14"/>
              </a:rPr>
              <a:t>https://www.nice.org.uk/guidance/cg178/chapter/Recommendations#subsequent-acute-episodes-of-psychosis-or-schizophrenia-and-referral-in-crisis</a:t>
            </a:r>
            <a:endParaRPr lang="en-US" dirty="0"/>
          </a:p>
        </p:txBody>
      </p:sp>
    </p:spTree>
    <p:extLst>
      <p:ext uri="{BB962C8B-B14F-4D97-AF65-F5344CB8AC3E}">
        <p14:creationId xmlns:p14="http://schemas.microsoft.com/office/powerpoint/2010/main" val="843653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25650-67EE-F035-AADC-DBEA9C6FAF82}"/>
              </a:ext>
            </a:extLst>
          </p:cNvPr>
          <p:cNvSpPr>
            <a:spLocks noGrp="1"/>
          </p:cNvSpPr>
          <p:nvPr>
            <p:ph type="title"/>
          </p:nvPr>
        </p:nvSpPr>
        <p:spPr>
          <a:xfrm>
            <a:off x="612647" y="102591"/>
            <a:ext cx="10653578" cy="533029"/>
          </a:xfrm>
        </p:spPr>
        <p:txBody>
          <a:bodyPr>
            <a:normAutofit fontScale="90000"/>
          </a:bodyPr>
          <a:lstStyle/>
          <a:p>
            <a:r>
              <a:rPr lang="en-US" dirty="0"/>
              <a:t>References</a:t>
            </a:r>
          </a:p>
        </p:txBody>
      </p:sp>
      <p:sp>
        <p:nvSpPr>
          <p:cNvPr id="3" name="Content Placeholder 2">
            <a:extLst>
              <a:ext uri="{FF2B5EF4-FFF2-40B4-BE49-F238E27FC236}">
                <a16:creationId xmlns:a16="http://schemas.microsoft.com/office/drawing/2014/main" id="{36E2FC5B-7B87-6D05-205C-E867B990EFE9}"/>
              </a:ext>
            </a:extLst>
          </p:cNvPr>
          <p:cNvSpPr>
            <a:spLocks noGrp="1"/>
          </p:cNvSpPr>
          <p:nvPr>
            <p:ph idx="1"/>
          </p:nvPr>
        </p:nvSpPr>
        <p:spPr>
          <a:xfrm>
            <a:off x="367991" y="524107"/>
            <a:ext cx="10898236" cy="6333893"/>
          </a:xfrm>
        </p:spPr>
        <p:txBody>
          <a:bodyPr>
            <a:normAutofit fontScale="25000" lnSpcReduction="20000"/>
          </a:bodyPr>
          <a:lstStyle/>
          <a:p>
            <a:r>
              <a:rPr lang="en-GB" sz="4000" dirty="0"/>
              <a:t>Office for Health Improvement $ Disparities (2023). Premature mortality in adults with severe mental illness (SMI). </a:t>
            </a:r>
            <a:r>
              <a:rPr lang="en-GB" sz="4000" u="sng" dirty="0">
                <a:hlinkClick r:id="rId2"/>
              </a:rPr>
              <a:t>https://www.gov.uk/government/publications/premature-mortality-in-adults-with-severe-mental-illness/premature-mortality-in-adults-with-severe-mental-illness-smi</a:t>
            </a:r>
            <a:r>
              <a:rPr lang="en-GB" sz="4000" dirty="0"/>
              <a:t> </a:t>
            </a:r>
            <a:endParaRPr lang="en-GB" sz="4000" b="1" dirty="0"/>
          </a:p>
          <a:p>
            <a:r>
              <a:rPr lang="en-GB" sz="4000" dirty="0"/>
              <a:t>Pelosi, A. J., &amp; Arulnathan, V. (2023). Neglecting the care of people with schizophrenia: here we go again. </a:t>
            </a:r>
            <a:r>
              <a:rPr lang="en-GB" sz="4000" i="1" dirty="0"/>
              <a:t>Psychological Medicine</a:t>
            </a:r>
            <a:r>
              <a:rPr lang="en-GB" sz="4000" dirty="0"/>
              <a:t>, </a:t>
            </a:r>
            <a:r>
              <a:rPr lang="en-GB" sz="4000" i="1" dirty="0"/>
              <a:t>53</a:t>
            </a:r>
            <a:r>
              <a:rPr lang="en-GB" sz="4000" dirty="0"/>
              <a:t>(4), 1137–1142. </a:t>
            </a:r>
            <a:r>
              <a:rPr lang="en-GB" sz="4000" u="sng" dirty="0">
                <a:hlinkClick r:id="rId3"/>
              </a:rPr>
              <a:t>https://doi.org/10.1017/s0033291723000247</a:t>
            </a:r>
            <a:r>
              <a:rPr lang="en-GB" sz="4000" dirty="0"/>
              <a:t> </a:t>
            </a:r>
          </a:p>
          <a:p>
            <a:r>
              <a:rPr lang="en-GB" sz="4000" dirty="0"/>
              <a:t>Popovic, D., Schmitt, A., </a:t>
            </a:r>
            <a:r>
              <a:rPr lang="en-GB" sz="4000" dirty="0" err="1"/>
              <a:t>Kaurani</a:t>
            </a:r>
            <a:r>
              <a:rPr lang="en-GB" sz="4000" dirty="0"/>
              <a:t>, L., Senner, F., </a:t>
            </a:r>
            <a:r>
              <a:rPr lang="en-GB" sz="4000" dirty="0" err="1"/>
              <a:t>Papiol</a:t>
            </a:r>
            <a:r>
              <a:rPr lang="en-GB" sz="4000" dirty="0"/>
              <a:t>, S., Malchow, B., Fischer, A., Schulze, T. G., </a:t>
            </a:r>
            <a:r>
              <a:rPr lang="en-GB" sz="4000" dirty="0" err="1"/>
              <a:t>Koutsouleris</a:t>
            </a:r>
            <a:r>
              <a:rPr lang="en-GB" sz="4000" dirty="0"/>
              <a:t>, N., &amp; </a:t>
            </a:r>
            <a:r>
              <a:rPr lang="en-GB" sz="4000" dirty="0" err="1"/>
              <a:t>Falkai</a:t>
            </a:r>
            <a:r>
              <a:rPr lang="en-GB" sz="4000" dirty="0"/>
              <a:t>, P. (2019). Childhood Trauma in Schizophrenia: Current Findings and Research Perspectives. </a:t>
            </a:r>
            <a:r>
              <a:rPr lang="en-GB" sz="4000" i="1" dirty="0"/>
              <a:t>Frontiers in Neuroscience</a:t>
            </a:r>
            <a:r>
              <a:rPr lang="en-GB" sz="4000" dirty="0"/>
              <a:t>, </a:t>
            </a:r>
            <a:r>
              <a:rPr lang="en-GB" sz="4000" i="1" dirty="0"/>
              <a:t>13</a:t>
            </a:r>
            <a:r>
              <a:rPr lang="en-GB" sz="4000" dirty="0"/>
              <a:t>. </a:t>
            </a:r>
            <a:r>
              <a:rPr lang="en-GB" sz="4000" u="sng" dirty="0">
                <a:hlinkClick r:id="rId4"/>
              </a:rPr>
              <a:t>https://doi.org/10.3389/fnins.2019.00274</a:t>
            </a:r>
            <a:r>
              <a:rPr lang="en-GB" sz="4000" dirty="0"/>
              <a:t> </a:t>
            </a:r>
          </a:p>
          <a:p>
            <a:r>
              <a:rPr lang="en-GB" sz="4000" dirty="0"/>
              <a:t>Pun, J., Chow, J. C. H., Fok, L., &amp; Cheung, K. M. (2023). Role of patients’ family members in end-of-life communication: an integrative review. </a:t>
            </a:r>
            <a:r>
              <a:rPr lang="en-GB" sz="4000" i="1" dirty="0"/>
              <a:t>BMJ Open</a:t>
            </a:r>
            <a:r>
              <a:rPr lang="en-GB" sz="4000" dirty="0"/>
              <a:t>, </a:t>
            </a:r>
            <a:r>
              <a:rPr lang="en-GB" sz="4000" i="1" dirty="0"/>
              <a:t>13</a:t>
            </a:r>
            <a:r>
              <a:rPr lang="en-GB" sz="4000" dirty="0"/>
              <a:t>(2), e067304. </a:t>
            </a:r>
            <a:r>
              <a:rPr lang="en-GB" sz="4000" u="sng" dirty="0">
                <a:hlinkClick r:id="rId5"/>
              </a:rPr>
              <a:t>https://doi.org/10.1136/bmjopen-2022-067304</a:t>
            </a:r>
            <a:r>
              <a:rPr lang="en-GB" sz="4000" dirty="0"/>
              <a:t> </a:t>
            </a:r>
          </a:p>
          <a:p>
            <a:r>
              <a:rPr lang="en-GB" sz="4000" dirty="0"/>
              <a:t>Shalev, D., Brewster, K. K., &amp; Levenson, J. A. (2017). End-of-Life Care for Patients with Schizophrenia #332. </a:t>
            </a:r>
            <a:r>
              <a:rPr lang="en-GB" sz="4000" i="1" dirty="0"/>
              <a:t>Journal of Palliative Medicine</a:t>
            </a:r>
            <a:r>
              <a:rPr lang="en-GB" sz="4000" dirty="0"/>
              <a:t>, </a:t>
            </a:r>
            <a:r>
              <a:rPr lang="en-GB" sz="4000" i="1" dirty="0"/>
              <a:t>20</a:t>
            </a:r>
            <a:r>
              <a:rPr lang="en-GB" sz="4000" dirty="0"/>
              <a:t>(7), 787–788. </a:t>
            </a:r>
            <a:r>
              <a:rPr lang="en-GB" sz="4000" u="sng" dirty="0">
                <a:hlinkClick r:id="rId6"/>
              </a:rPr>
              <a:t>https://doi.org/10.1089/jpm.2017.0164</a:t>
            </a:r>
            <a:r>
              <a:rPr lang="en-GB" sz="4000" dirty="0"/>
              <a:t> </a:t>
            </a:r>
          </a:p>
          <a:p>
            <a:r>
              <a:rPr lang="en-GB" sz="4000" dirty="0"/>
              <a:t>Silver, I. (2018). Bridging the gap: person centred, place-based self-management support. </a:t>
            </a:r>
            <a:r>
              <a:rPr lang="en-GB" sz="4000" i="1" dirty="0"/>
              <a:t>Future Healthcare Journal</a:t>
            </a:r>
            <a:r>
              <a:rPr lang="en-GB" sz="4000" dirty="0"/>
              <a:t>, </a:t>
            </a:r>
            <a:r>
              <a:rPr lang="en-GB" sz="4000" i="1" dirty="0"/>
              <a:t>5</a:t>
            </a:r>
            <a:r>
              <a:rPr lang="en-GB" sz="4000" dirty="0"/>
              <a:t>(3), 188. </a:t>
            </a:r>
            <a:r>
              <a:rPr lang="en-GB" sz="4000" u="sng" dirty="0">
                <a:hlinkClick r:id="rId7"/>
              </a:rPr>
              <a:t>https://doi.org/10.7861/futurehosp.5-3-188</a:t>
            </a:r>
            <a:r>
              <a:rPr lang="en-GB" sz="4000" dirty="0"/>
              <a:t> </a:t>
            </a:r>
          </a:p>
          <a:p>
            <a:r>
              <a:rPr lang="en-GB" sz="4000" dirty="0"/>
              <a:t>Steptoe, A., &amp; Fancourt, D. (2019). Protecting physical health in people with mental illness. </a:t>
            </a:r>
            <a:r>
              <a:rPr lang="en-GB" sz="4000" i="1" dirty="0"/>
              <a:t>The Lancet Psychiatry</a:t>
            </a:r>
            <a:r>
              <a:rPr lang="en-GB" sz="4000" dirty="0"/>
              <a:t>, </a:t>
            </a:r>
            <a:r>
              <a:rPr lang="en-GB" sz="4000" i="1" dirty="0"/>
              <a:t>6</a:t>
            </a:r>
            <a:r>
              <a:rPr lang="en-GB" sz="4000" dirty="0"/>
              <a:t>(11), 889–890. </a:t>
            </a:r>
            <a:r>
              <a:rPr lang="en-GB" sz="4000" u="sng" dirty="0">
                <a:hlinkClick r:id="rId8"/>
              </a:rPr>
              <a:t>https://doi.org/10.1016/s2215-0366(19)30393-1</a:t>
            </a:r>
            <a:r>
              <a:rPr lang="en-GB" sz="4000" dirty="0"/>
              <a:t> </a:t>
            </a:r>
          </a:p>
          <a:p>
            <a:r>
              <a:rPr lang="en-GB" sz="4000" dirty="0"/>
              <a:t>The King’s Fund (2016). </a:t>
            </a:r>
            <a:r>
              <a:rPr lang="en-GB" sz="4000" i="1" dirty="0"/>
              <a:t>Bringing together physical and mental health</a:t>
            </a:r>
            <a:r>
              <a:rPr lang="en-GB" sz="4000" dirty="0"/>
              <a:t>. The King’s Fund. </a:t>
            </a:r>
            <a:r>
              <a:rPr lang="en-GB" sz="4000" u="sng" dirty="0">
                <a:hlinkClick r:id="rId9"/>
              </a:rPr>
              <a:t>https://www.kingsfund.org.uk/insight-and-analysis/reports/physical-mental-health</a:t>
            </a:r>
            <a:r>
              <a:rPr lang="en-GB" sz="4000" dirty="0"/>
              <a:t> </a:t>
            </a:r>
          </a:p>
          <a:p>
            <a:r>
              <a:rPr lang="en-GB" sz="4000" dirty="0"/>
              <a:t>The King’s Fund (2022). </a:t>
            </a:r>
            <a:r>
              <a:rPr lang="en-GB" sz="4000" i="1" dirty="0"/>
              <a:t>Integrated care systems explained</a:t>
            </a:r>
            <a:r>
              <a:rPr lang="en-GB" sz="4000" dirty="0"/>
              <a:t>. The King’s Fund. </a:t>
            </a:r>
            <a:r>
              <a:rPr lang="en-GB" sz="4000" u="sng" dirty="0">
                <a:hlinkClick r:id="rId10"/>
              </a:rPr>
              <a:t>https://www.kingsfund.org.uk/insight-and-analysis/long-reads/integrated-care-systems-explained</a:t>
            </a:r>
            <a:r>
              <a:rPr lang="en-GB" sz="4000" dirty="0"/>
              <a:t> </a:t>
            </a:r>
          </a:p>
          <a:p>
            <a:r>
              <a:rPr lang="en-GB" sz="4000" dirty="0" err="1"/>
              <a:t>Trubetskoy</a:t>
            </a:r>
            <a:r>
              <a:rPr lang="en-GB" sz="4000" dirty="0"/>
              <a:t>, V., </a:t>
            </a:r>
            <a:r>
              <a:rPr lang="en-GB" sz="4000" dirty="0" err="1"/>
              <a:t>Pardiñas</a:t>
            </a:r>
            <a:r>
              <a:rPr lang="en-GB" sz="4000" dirty="0"/>
              <a:t>, A. F., Qi, T., </a:t>
            </a:r>
            <a:r>
              <a:rPr lang="en-GB" sz="4000" dirty="0" err="1"/>
              <a:t>Panagiotaropoulou</a:t>
            </a:r>
            <a:r>
              <a:rPr lang="en-GB" sz="4000" dirty="0"/>
              <a:t>, G., Awasthi, S., Bigdeli, T. B., </a:t>
            </a:r>
            <a:r>
              <a:rPr lang="en-GB" sz="4000" dirty="0" err="1"/>
              <a:t>Bryois</a:t>
            </a:r>
            <a:r>
              <a:rPr lang="en-GB" sz="4000" dirty="0"/>
              <a:t>, J., Chen, C.-Y., Dennison, C. A., Hall, L. S., Lam, M., Watanabe, K., Frei, O., Ge, T., Harwood, J. C., Koopmans, F., Magnusson, S., Richards, A. L., Sidorenko, J., &amp; Wu, Y. (2022). Mapping genomic loci implicates genes and synaptic biology in schizophrenia. </a:t>
            </a:r>
            <a:r>
              <a:rPr lang="en-GB" sz="4000" i="1" dirty="0"/>
              <a:t>Nature</a:t>
            </a:r>
            <a:r>
              <a:rPr lang="en-GB" sz="4000" dirty="0"/>
              <a:t>, </a:t>
            </a:r>
            <a:r>
              <a:rPr lang="en-GB" sz="4000" i="1" dirty="0"/>
              <a:t>604</a:t>
            </a:r>
            <a:r>
              <a:rPr lang="en-GB" sz="4000" dirty="0"/>
              <a:t>(7906), 502–508. </a:t>
            </a:r>
            <a:r>
              <a:rPr lang="en-GB" sz="4000" u="sng" dirty="0">
                <a:hlinkClick r:id="rId11"/>
              </a:rPr>
              <a:t>https://doi.org/10.1038/s41586-022-04434-5</a:t>
            </a:r>
            <a:r>
              <a:rPr lang="en-GB" sz="4000" dirty="0"/>
              <a:t> </a:t>
            </a:r>
          </a:p>
          <a:p>
            <a:r>
              <a:rPr lang="en-GB" sz="4000" dirty="0"/>
              <a:t>Villena Jimena, A., Morales-Asencio, J. M., Quemada, C., &amp; Hurtado, M. M. (2024). “Sustaining the burden”. A qualitative study on the emotional impact and social functioning of family caregivers of patients with psychosis. </a:t>
            </a:r>
            <a:r>
              <a:rPr lang="en-GB" sz="4000" i="1" dirty="0"/>
              <a:t>Archives of Psychiatric Nursing</a:t>
            </a:r>
            <a:r>
              <a:rPr lang="en-GB" sz="4000" dirty="0"/>
              <a:t>, </a:t>
            </a:r>
            <a:r>
              <a:rPr lang="en-GB" sz="4000" i="1" dirty="0"/>
              <a:t>51</a:t>
            </a:r>
            <a:r>
              <a:rPr lang="en-GB" sz="4000" dirty="0"/>
              <a:t>, 95–101. https://</a:t>
            </a:r>
            <a:r>
              <a:rPr lang="en-GB" sz="4000" dirty="0" err="1"/>
              <a:t>doi.org</a:t>
            </a:r>
            <a:r>
              <a:rPr lang="en-GB" sz="4000" dirty="0"/>
              <a:t>/10.1016/j.apnu.2024.05.015</a:t>
            </a:r>
          </a:p>
          <a:p>
            <a:r>
              <a:rPr lang="en-GB" sz="4000" dirty="0" err="1"/>
              <a:t>Weittenhiller</a:t>
            </a:r>
            <a:r>
              <a:rPr lang="en-GB" sz="4000" dirty="0"/>
              <a:t>, L. P., Mikhail, M. E., Mote, J., Campellone, T. R., &amp; Kring, A. M. (2021). What gets in the way of social engagement in schizophrenia? </a:t>
            </a:r>
            <a:r>
              <a:rPr lang="en-GB" sz="4000" i="1" dirty="0"/>
              <a:t>World Journal of Psychiatry</a:t>
            </a:r>
            <a:r>
              <a:rPr lang="en-GB" sz="4000" dirty="0"/>
              <a:t>, </a:t>
            </a:r>
            <a:r>
              <a:rPr lang="en-GB" sz="4000" i="1" dirty="0"/>
              <a:t>11</a:t>
            </a:r>
            <a:r>
              <a:rPr lang="en-GB" sz="4000" dirty="0"/>
              <a:t>(1), 13–26. https://</a:t>
            </a:r>
            <a:r>
              <a:rPr lang="en-GB" sz="4000" dirty="0" err="1"/>
              <a:t>doi.org</a:t>
            </a:r>
            <a:r>
              <a:rPr lang="en-GB" sz="4000" dirty="0"/>
              <a:t>/10.5498/wjp.v11.i1.13</a:t>
            </a:r>
          </a:p>
          <a:p>
            <a:r>
              <a:rPr lang="en-GB" sz="4000" dirty="0"/>
              <a:t>WHO. (2025). </a:t>
            </a:r>
            <a:r>
              <a:rPr lang="en-GB" sz="4000" i="1" dirty="0"/>
              <a:t>Schizophrenia</a:t>
            </a:r>
            <a:r>
              <a:rPr lang="en-GB" sz="4000" dirty="0"/>
              <a:t>. </a:t>
            </a:r>
            <a:r>
              <a:rPr lang="en-GB" sz="4000" dirty="0" err="1"/>
              <a:t>Who.int</a:t>
            </a:r>
            <a:r>
              <a:rPr lang="en-GB" sz="4000" dirty="0"/>
              <a:t>; World Health Organization. </a:t>
            </a:r>
            <a:r>
              <a:rPr lang="en-GB" sz="4000" u="sng" dirty="0">
                <a:hlinkClick r:id="rId12"/>
              </a:rPr>
              <a:t>https://www.who.int/news-room/fact-sheets/detail/schizophrenia</a:t>
            </a:r>
            <a:endParaRPr lang="en-GB" sz="4000" dirty="0"/>
          </a:p>
          <a:p>
            <a:r>
              <a:rPr lang="en-GB" sz="4000" dirty="0"/>
              <a:t>Yager, J., </a:t>
            </a:r>
            <a:r>
              <a:rPr lang="en-GB" sz="4000" dirty="0" err="1"/>
              <a:t>Treem</a:t>
            </a:r>
            <a:r>
              <a:rPr lang="en-GB" sz="4000" dirty="0"/>
              <a:t>, J., &amp; Strouse, T. (2024, September 20). </a:t>
            </a:r>
            <a:r>
              <a:rPr lang="en-GB" sz="4000" i="1" dirty="0"/>
              <a:t>End-of-Life Care for Patients With Psychiatric Disorders</a:t>
            </a:r>
            <a:r>
              <a:rPr lang="en-GB" sz="4000" dirty="0"/>
              <a:t>. </a:t>
            </a:r>
            <a:r>
              <a:rPr lang="en-GB" sz="4000" dirty="0" err="1"/>
              <a:t>Psychiatrictimes.com</a:t>
            </a:r>
            <a:r>
              <a:rPr lang="en-GB" sz="4000" dirty="0"/>
              <a:t>; Psychiatric Times. </a:t>
            </a:r>
            <a:r>
              <a:rPr lang="en-GB" sz="4000" u="sng" dirty="0">
                <a:hlinkClick r:id="rId13"/>
              </a:rPr>
              <a:t>https://www.psychiatrictimes.com/view/end-of-life-care-for-patients-with-psychiatric-disorders</a:t>
            </a:r>
            <a:r>
              <a:rPr lang="en-GB" sz="4000" dirty="0"/>
              <a:t> </a:t>
            </a:r>
          </a:p>
          <a:p>
            <a:r>
              <a:rPr lang="en-GB" sz="4000" dirty="0"/>
              <a:t>Zhang, L., Chen, Y., Li, Q., Zhang, J., &amp; Zhou, Y. (2024). Barriers and Facilitators to Medical Help-seeking in Rural Patients with Mental Illness: A Qualitative Meta-synthesis. </a:t>
            </a:r>
            <a:r>
              <a:rPr lang="en-GB" sz="4000" i="1" dirty="0"/>
              <a:t>Asian Nursing Research</a:t>
            </a:r>
            <a:r>
              <a:rPr lang="en-GB" sz="4000" dirty="0"/>
              <a:t>, </a:t>
            </a:r>
            <a:r>
              <a:rPr lang="en-GB" sz="4000" i="1" dirty="0"/>
              <a:t>18</a:t>
            </a:r>
            <a:r>
              <a:rPr lang="en-GB" sz="4000" dirty="0"/>
              <a:t>(2), 203–214. </a:t>
            </a:r>
            <a:r>
              <a:rPr lang="en-GB" sz="4000" u="sng" dirty="0">
                <a:hlinkClick r:id="rId14"/>
              </a:rPr>
              <a:t>https://doi.org/10.1016/j.anr.2024.04.010</a:t>
            </a:r>
            <a:r>
              <a:rPr lang="en-GB" sz="4000" dirty="0"/>
              <a:t> </a:t>
            </a:r>
          </a:p>
          <a:p>
            <a:br>
              <a:rPr lang="en-GB" dirty="0"/>
            </a:br>
            <a:endParaRPr lang="en-US" dirty="0"/>
          </a:p>
        </p:txBody>
      </p:sp>
    </p:spTree>
    <p:extLst>
      <p:ext uri="{BB962C8B-B14F-4D97-AF65-F5344CB8AC3E}">
        <p14:creationId xmlns:p14="http://schemas.microsoft.com/office/powerpoint/2010/main" val="2654623739"/>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Presentation schizophrenia 1" id="{C5FFB5CD-112E-F841-AC52-805404568534}" vid="{29B5F1BD-78EA-8F40-BF53-D4D38FA6987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351</TotalTime>
  <Words>5541</Words>
  <Application>Microsoft Macintosh PowerPoint</Application>
  <PresentationFormat>Widescreen</PresentationFormat>
  <Paragraphs>95</Paragraphs>
  <Slides>15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Arial</vt:lpstr>
      <vt:lpstr>Tw Cen MT</vt:lpstr>
      <vt:lpstr>Droplet</vt:lpstr>
      <vt:lpstr>Management of long-term conditions: Schizophrenia</vt:lpstr>
      <vt:lpstr>Definition</vt:lpstr>
      <vt:lpstr>Prevalance</vt:lpstr>
      <vt:lpstr>Aetiology</vt:lpstr>
      <vt:lpstr>The impact of schizophrenia</vt:lpstr>
      <vt:lpstr>The impact of schizophrenia</vt:lpstr>
      <vt:lpstr>Evidence-Based Treatment in the UK</vt:lpstr>
      <vt:lpstr>Current Theories for Improved Outcomes</vt:lpstr>
      <vt:lpstr>Political and Social Care Agendas</vt:lpstr>
      <vt:lpstr>Recommendations for Improvement in Person-Centered Care  </vt:lpstr>
      <vt:lpstr>Recommendations for Improvement in Person-Centered Care</vt:lpstr>
      <vt:lpstr>References </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Lorine Onyemhen Aikpaojie (2532537)</dc:creator>
  <cp:lastModifiedBy>Lorine Onyemhen Aikpaojie (2532537)</cp:lastModifiedBy>
  <cp:revision>6</cp:revision>
  <dcterms:created xsi:type="dcterms:W3CDTF">2026-04-15T04:51:06Z</dcterms:created>
  <dcterms:modified xsi:type="dcterms:W3CDTF">2026-04-16T18:34:55Z</dcterms:modified>
</cp:coreProperties>
</file>