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5"/>
  </p:notesMasterIdLst>
  <p:sldIdLst>
    <p:sldId id="342" r:id="rId2"/>
    <p:sldId id="266" r:id="rId3"/>
    <p:sldId id="274" r:id="rId4"/>
    <p:sldId id="276" r:id="rId5"/>
    <p:sldId id="398" r:id="rId6"/>
    <p:sldId id="339" r:id="rId7"/>
    <p:sldId id="404" r:id="rId8"/>
    <p:sldId id="393" r:id="rId9"/>
    <p:sldId id="394" r:id="rId10"/>
    <p:sldId id="395" r:id="rId11"/>
    <p:sldId id="396" r:id="rId12"/>
    <p:sldId id="397" r:id="rId13"/>
    <p:sldId id="401" r:id="rId14"/>
    <p:sldId id="258" r:id="rId15"/>
    <p:sldId id="260" r:id="rId16"/>
    <p:sldId id="257" r:id="rId17"/>
    <p:sldId id="400" r:id="rId18"/>
    <p:sldId id="264" r:id="rId19"/>
    <p:sldId id="399" r:id="rId20"/>
    <p:sldId id="275" r:id="rId21"/>
    <p:sldId id="294" r:id="rId22"/>
    <p:sldId id="293" r:id="rId23"/>
    <p:sldId id="288" r:id="rId24"/>
    <p:sldId id="402" r:id="rId25"/>
    <p:sldId id="295" r:id="rId26"/>
    <p:sldId id="403" r:id="rId27"/>
    <p:sldId id="268" r:id="rId28"/>
    <p:sldId id="269" r:id="rId29"/>
    <p:sldId id="270" r:id="rId30"/>
    <p:sldId id="271" r:id="rId31"/>
    <p:sldId id="279" r:id="rId32"/>
    <p:sldId id="296"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116" d="100"/>
          <a:sy n="116" d="100"/>
        </p:scale>
        <p:origin x="132" y="22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10/01/2024</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10/01/2024</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10/01/2024</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10/01/2024</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10/01/2024</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10/01/2024</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10/01/2024</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10/01/2024</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10/01/2024</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10/01/2024</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10/01/2024</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10/01/2024</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mBDULN6Jtn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ociologydictionary.org/society/" TargetMode="External"/><Relationship Id="rId2" Type="http://schemas.openxmlformats.org/officeDocument/2006/relationships/hyperlink" Target="https://sociologydictionary.org/theory/" TargetMode="External"/><Relationship Id="rId1" Type="http://schemas.openxmlformats.org/officeDocument/2006/relationships/slideLayout" Target="../slideLayouts/slideLayout2.xml"/><Relationship Id="rId5" Type="http://schemas.openxmlformats.org/officeDocument/2006/relationships/hyperlink" Target="https://sociologydictionary.org/functionalism/" TargetMode="External"/><Relationship Id="rId4" Type="http://schemas.openxmlformats.org/officeDocument/2006/relationships/hyperlink" Target="https://sociologydictionary.org/individua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LPYTndFFTko&amp;list=RDLVnjVknNGCjhE&amp;index=5"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JmyWxG4It3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zLHiWjMFYUU"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zLHiWjMFYUU"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a01zosRYGnk"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758456" y="601630"/>
            <a:ext cx="10972800" cy="1143000"/>
          </a:xfrm>
        </p:spPr>
        <p:txBody>
          <a:bodyPr/>
          <a:lstStyle/>
          <a:p>
            <a:r>
              <a:rPr lang="en-GB" b="1" dirty="0">
                <a:latin typeface="Arial" panose="020B0604020202020204" pitchFamily="34" charset="0"/>
                <a:cs typeface="Arial" panose="020B0604020202020204" pitchFamily="34" charset="0"/>
              </a:rPr>
              <a:t>BMHP6022</a:t>
            </a: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524540" y="2464721"/>
            <a:ext cx="10972800" cy="3917032"/>
          </a:xfrm>
        </p:spPr>
        <p:txBody>
          <a:bodyPr/>
          <a:lstStyle/>
          <a:p>
            <a:pPr marL="0" indent="0" algn="ctr">
              <a:buNone/>
            </a:pPr>
            <a:r>
              <a:rPr lang="en-GB" sz="5400" b="1" dirty="0">
                <a:latin typeface="Arial" panose="020B0604020202020204" pitchFamily="34" charset="0"/>
                <a:cs typeface="Arial" panose="020B0604020202020204" pitchFamily="34" charset="0"/>
              </a:rPr>
              <a:t>Theory Associated with Community Development</a:t>
            </a:r>
            <a:endParaRPr lang="en-GB" sz="5400" dirty="0"/>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10/01/2024</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1</a:t>
            </a:fld>
            <a:endParaRPr lang="en-GB" altLang="en-US"/>
          </a:p>
        </p:txBody>
      </p:sp>
    </p:spTree>
    <p:extLst>
      <p:ext uri="{BB962C8B-B14F-4D97-AF65-F5344CB8AC3E}">
        <p14:creationId xmlns:p14="http://schemas.microsoft.com/office/powerpoint/2010/main" val="78630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62C7-7035-42B9-8924-2AB5EC16D038}"/>
              </a:ext>
            </a:extLst>
          </p:cNvPr>
          <p:cNvSpPr>
            <a:spLocks noGrp="1"/>
          </p:cNvSpPr>
          <p:nvPr>
            <p:ph type="title"/>
          </p:nvPr>
        </p:nvSpPr>
        <p:spPr>
          <a:xfrm>
            <a:off x="239151" y="274638"/>
            <a:ext cx="11713698" cy="1143000"/>
          </a:xfrm>
        </p:spPr>
        <p:txBody>
          <a:bodyPr anchor="ctr">
            <a:normAutofit fontScale="90000"/>
          </a:bodyPr>
          <a:lstStyle/>
          <a:p>
            <a:pPr>
              <a:lnSpc>
                <a:spcPct val="90000"/>
              </a:lnSpc>
            </a:pPr>
            <a:r>
              <a:rPr lang="en-GB" sz="3700" b="1" dirty="0">
                <a:solidFill>
                  <a:srgbClr val="0070C0"/>
                </a:solidFill>
                <a:latin typeface="Arial" panose="020B0604020202020204" pitchFamily="34" charset="0"/>
                <a:cs typeface="Arial" panose="020B0604020202020204" pitchFamily="34" charset="0"/>
              </a:rPr>
              <a:t>Long- and Short-term Impact of Community Development: </a:t>
            </a:r>
            <a:br>
              <a:rPr lang="en-GB" sz="3700" b="1" dirty="0">
                <a:solidFill>
                  <a:srgbClr val="0070C0"/>
                </a:solidFill>
                <a:latin typeface="Arial" panose="020B0604020202020204" pitchFamily="34" charset="0"/>
                <a:cs typeface="Arial" panose="020B0604020202020204" pitchFamily="34" charset="0"/>
              </a:rPr>
            </a:br>
            <a:r>
              <a:rPr lang="en-GB" sz="4000" b="1" dirty="0">
                <a:solidFill>
                  <a:srgbClr val="7030A0"/>
                </a:solidFill>
                <a:latin typeface="Arial" panose="020B0604020202020204" pitchFamily="34" charset="0"/>
                <a:cs typeface="Arial" panose="020B0604020202020204" pitchFamily="34" charset="0"/>
              </a:rPr>
              <a:t>Positive Impacts </a:t>
            </a:r>
          </a:p>
        </p:txBody>
      </p:sp>
      <p:sp>
        <p:nvSpPr>
          <p:cNvPr id="3" name="Content Placeholder 2">
            <a:extLst>
              <a:ext uri="{FF2B5EF4-FFF2-40B4-BE49-F238E27FC236}">
                <a16:creationId xmlns:a16="http://schemas.microsoft.com/office/drawing/2014/main" id="{DD58242D-BDEB-4E55-807A-8428862E0BCF}"/>
              </a:ext>
            </a:extLst>
          </p:cNvPr>
          <p:cNvSpPr>
            <a:spLocks noGrp="1"/>
          </p:cNvSpPr>
          <p:nvPr>
            <p:ph sz="half" idx="1"/>
          </p:nvPr>
        </p:nvSpPr>
        <p:spPr>
          <a:xfrm>
            <a:off x="239152" y="1804596"/>
            <a:ext cx="5755249" cy="3989040"/>
          </a:xfrm>
        </p:spPr>
        <p:txBody>
          <a:bodyPr>
            <a:normAutofit/>
          </a:bodyPr>
          <a:lstStyle/>
          <a:p>
            <a:r>
              <a:rPr lang="en-GB" dirty="0">
                <a:latin typeface="Arial" panose="020B0604020202020204" pitchFamily="34" charset="0"/>
                <a:cs typeface="Arial" panose="020B0604020202020204" pitchFamily="34" charset="0"/>
              </a:rPr>
              <a:t>Changing attitudes and perceptions. </a:t>
            </a:r>
          </a:p>
          <a:p>
            <a:r>
              <a:rPr lang="en-GB" dirty="0">
                <a:latin typeface="Arial" panose="020B0604020202020204" pitchFamily="34" charset="0"/>
                <a:cs typeface="Arial" panose="020B0604020202020204" pitchFamily="34" charset="0"/>
              </a:rPr>
              <a:t>Continuing motivation. </a:t>
            </a:r>
          </a:p>
          <a:p>
            <a:r>
              <a:rPr lang="en-GB" dirty="0">
                <a:latin typeface="Arial" panose="020B0604020202020204" pitchFamily="34" charset="0"/>
                <a:cs typeface="Arial" panose="020B0604020202020204" pitchFamily="34" charset="0"/>
              </a:rPr>
              <a:t>Improved relationships. </a:t>
            </a:r>
          </a:p>
          <a:p>
            <a:r>
              <a:rPr lang="en-GB" dirty="0">
                <a:latin typeface="Arial" panose="020B0604020202020204" pitchFamily="34" charset="0"/>
                <a:cs typeface="Arial" panose="020B0604020202020204" pitchFamily="34" charset="0"/>
              </a:rPr>
              <a:t>Empowerment.  </a:t>
            </a:r>
          </a:p>
          <a:p>
            <a:r>
              <a:rPr lang="en-GB" dirty="0">
                <a:latin typeface="Arial" panose="020B0604020202020204" pitchFamily="34" charset="0"/>
                <a:cs typeface="Arial" panose="020B0604020202020204" pitchFamily="34" charset="0"/>
              </a:rPr>
              <a:t>Improved facilities and life chances.</a:t>
            </a:r>
          </a:p>
        </p:txBody>
      </p:sp>
      <p:pic>
        <p:nvPicPr>
          <p:cNvPr id="4" name="Picture 3">
            <a:extLst>
              <a:ext uri="{FF2B5EF4-FFF2-40B4-BE49-F238E27FC236}">
                <a16:creationId xmlns:a16="http://schemas.microsoft.com/office/drawing/2014/main" id="{0CB12660-C2E9-428D-8B43-D3D68DB96993}"/>
              </a:ext>
            </a:extLst>
          </p:cNvPr>
          <p:cNvPicPr>
            <a:picLocks noChangeAspect="1"/>
          </p:cNvPicPr>
          <p:nvPr/>
        </p:nvPicPr>
        <p:blipFill rotWithShape="1">
          <a:blip r:embed="rId2"/>
          <a:srcRect t="1227"/>
          <a:stretch/>
        </p:blipFill>
        <p:spPr>
          <a:xfrm>
            <a:off x="6197600" y="1600201"/>
            <a:ext cx="5384800" cy="3989040"/>
          </a:xfrm>
          <a:prstGeom prst="rect">
            <a:avLst/>
          </a:prstGeom>
          <a:noFill/>
        </p:spPr>
      </p:pic>
    </p:spTree>
    <p:extLst>
      <p:ext uri="{BB962C8B-B14F-4D97-AF65-F5344CB8AC3E}">
        <p14:creationId xmlns:p14="http://schemas.microsoft.com/office/powerpoint/2010/main" val="3068885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76E-4A8D-435B-AE4A-B6305AB3CA87}"/>
              </a:ext>
            </a:extLst>
          </p:cNvPr>
          <p:cNvSpPr>
            <a:spLocks noGrp="1"/>
          </p:cNvSpPr>
          <p:nvPr>
            <p:ph type="title"/>
          </p:nvPr>
        </p:nvSpPr>
        <p:spPr>
          <a:xfrm>
            <a:off x="21101" y="215407"/>
            <a:ext cx="12149797" cy="1143000"/>
          </a:xfrm>
        </p:spPr>
        <p:txBody>
          <a:bodyPr anchor="ctr">
            <a:normAutofit fontScale="90000"/>
          </a:bodyPr>
          <a:lstStyle/>
          <a:p>
            <a:pPr>
              <a:lnSpc>
                <a:spcPct val="90000"/>
              </a:lnSpc>
            </a:pPr>
            <a:r>
              <a:rPr lang="en-GB" sz="3700" b="1" dirty="0">
                <a:solidFill>
                  <a:srgbClr val="0070C0"/>
                </a:solidFill>
                <a:latin typeface="Arial" panose="020B0604020202020204" pitchFamily="34" charset="0"/>
                <a:cs typeface="Arial" panose="020B0604020202020204" pitchFamily="34" charset="0"/>
              </a:rPr>
              <a:t>Long- and Short-term Impact of Community Development: </a:t>
            </a:r>
            <a:br>
              <a:rPr lang="en-GB" sz="3700" b="1" dirty="0">
                <a:solidFill>
                  <a:srgbClr val="0070C0"/>
                </a:solidFill>
                <a:latin typeface="Arial" panose="020B0604020202020204" pitchFamily="34" charset="0"/>
                <a:cs typeface="Arial" panose="020B0604020202020204" pitchFamily="34" charset="0"/>
              </a:rPr>
            </a:br>
            <a:r>
              <a:rPr lang="en-GB" sz="4000" b="1" dirty="0">
                <a:solidFill>
                  <a:srgbClr val="C00000"/>
                </a:solidFill>
                <a:latin typeface="Arial" panose="020B0604020202020204" pitchFamily="34" charset="0"/>
                <a:cs typeface="Arial" panose="020B0604020202020204" pitchFamily="34" charset="0"/>
              </a:rPr>
              <a:t>Negative Impacts </a:t>
            </a:r>
          </a:p>
        </p:txBody>
      </p:sp>
      <p:sp>
        <p:nvSpPr>
          <p:cNvPr id="3" name="Content Placeholder 2">
            <a:extLst>
              <a:ext uri="{FF2B5EF4-FFF2-40B4-BE49-F238E27FC236}">
                <a16:creationId xmlns:a16="http://schemas.microsoft.com/office/drawing/2014/main" id="{61BF7A3D-A448-40E7-8EA5-10295041D574}"/>
              </a:ext>
            </a:extLst>
          </p:cNvPr>
          <p:cNvSpPr>
            <a:spLocks noGrp="1"/>
          </p:cNvSpPr>
          <p:nvPr>
            <p:ph sz="half" idx="1"/>
          </p:nvPr>
        </p:nvSpPr>
        <p:spPr>
          <a:xfrm>
            <a:off x="609600" y="1600201"/>
            <a:ext cx="5384800" cy="3989040"/>
          </a:xfrm>
        </p:spPr>
        <p:txBody>
          <a:bodyPr>
            <a:normAutofit/>
          </a:bodyPr>
          <a:lstStyle/>
          <a:p>
            <a:r>
              <a:rPr lang="en-GB" dirty="0">
                <a:latin typeface="Arial" panose="020B0604020202020204" pitchFamily="34" charset="0"/>
                <a:cs typeface="Arial" panose="020B0604020202020204" pitchFamily="34" charset="0"/>
              </a:rPr>
              <a:t>Marginalisation.  </a:t>
            </a:r>
          </a:p>
          <a:p>
            <a:r>
              <a:rPr lang="en-GB" dirty="0">
                <a:latin typeface="Arial" panose="020B0604020202020204" pitchFamily="34" charset="0"/>
                <a:cs typeface="Arial" panose="020B0604020202020204" pitchFamily="34" charset="0"/>
              </a:rPr>
              <a:t>Misinformation</a:t>
            </a:r>
          </a:p>
          <a:p>
            <a:r>
              <a:rPr lang="en-GB" dirty="0">
                <a:latin typeface="Arial" panose="020B0604020202020204" pitchFamily="34" charset="0"/>
                <a:cs typeface="Arial" panose="020B0604020202020204" pitchFamily="34" charset="0"/>
              </a:rPr>
              <a:t>Dependency. </a:t>
            </a:r>
          </a:p>
          <a:p>
            <a:r>
              <a:rPr lang="en-GB" dirty="0">
                <a:latin typeface="Arial" panose="020B0604020202020204" pitchFamily="34" charset="0"/>
                <a:cs typeface="Arial" panose="020B0604020202020204" pitchFamily="34" charset="0"/>
              </a:rPr>
              <a:t>Imbalance of power relationships.  </a:t>
            </a:r>
          </a:p>
          <a:p>
            <a:r>
              <a:rPr lang="en-GB" dirty="0">
                <a:latin typeface="Arial" panose="020B0604020202020204" pitchFamily="34" charset="0"/>
                <a:cs typeface="Arial" panose="020B0604020202020204" pitchFamily="34" charset="0"/>
              </a:rPr>
              <a:t>Sustainability problems. </a:t>
            </a:r>
          </a:p>
          <a:p>
            <a:endParaRPr lang="en-GB" dirty="0"/>
          </a:p>
        </p:txBody>
      </p:sp>
      <p:pic>
        <p:nvPicPr>
          <p:cNvPr id="4" name="Picture 3">
            <a:extLst>
              <a:ext uri="{FF2B5EF4-FFF2-40B4-BE49-F238E27FC236}">
                <a16:creationId xmlns:a16="http://schemas.microsoft.com/office/drawing/2014/main" id="{A94DB144-247B-4D10-A297-5A3957142658}"/>
              </a:ext>
            </a:extLst>
          </p:cNvPr>
          <p:cNvPicPr>
            <a:picLocks noChangeAspect="1"/>
          </p:cNvPicPr>
          <p:nvPr/>
        </p:nvPicPr>
        <p:blipFill>
          <a:blip r:embed="rId2"/>
          <a:stretch>
            <a:fillRect/>
          </a:stretch>
        </p:blipFill>
        <p:spPr>
          <a:xfrm>
            <a:off x="6197600" y="1689848"/>
            <a:ext cx="5384800" cy="3809745"/>
          </a:xfrm>
          <a:prstGeom prst="rect">
            <a:avLst/>
          </a:prstGeom>
          <a:noFill/>
        </p:spPr>
      </p:pic>
    </p:spTree>
    <p:extLst>
      <p:ext uri="{BB962C8B-B14F-4D97-AF65-F5344CB8AC3E}">
        <p14:creationId xmlns:p14="http://schemas.microsoft.com/office/powerpoint/2010/main" val="1622574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0867E-FDFA-4A7E-9F65-041E8DC85E4C}"/>
              </a:ext>
            </a:extLst>
          </p:cNvPr>
          <p:cNvSpPr>
            <a:spLocks noGrp="1"/>
          </p:cNvSpPr>
          <p:nvPr>
            <p:ph type="title"/>
          </p:nvPr>
        </p:nvSpPr>
        <p:spPr/>
        <p:txBody>
          <a:bodyPr>
            <a:normAutofit fontScale="90000"/>
          </a:bodyPr>
          <a:lstStyle/>
          <a:p>
            <a:r>
              <a:rPr lang="en-GB" b="1" dirty="0">
                <a:solidFill>
                  <a:srgbClr val="0070C0"/>
                </a:solidFill>
                <a:latin typeface="Arial" panose="020B0604020202020204" pitchFamily="34" charset="0"/>
                <a:cs typeface="Arial" panose="020B0604020202020204" pitchFamily="34" charset="0"/>
              </a:rPr>
              <a:t>The Importance of Theories of Motivation and Behaviour Change</a:t>
            </a:r>
          </a:p>
        </p:txBody>
      </p:sp>
      <p:sp>
        <p:nvSpPr>
          <p:cNvPr id="3" name="Content Placeholder 2">
            <a:extLst>
              <a:ext uri="{FF2B5EF4-FFF2-40B4-BE49-F238E27FC236}">
                <a16:creationId xmlns:a16="http://schemas.microsoft.com/office/drawing/2014/main" id="{DFDA474A-BDAF-4709-80FD-8AC10DC48D6C}"/>
              </a:ext>
            </a:extLst>
          </p:cNvPr>
          <p:cNvSpPr>
            <a:spLocks noGrp="1"/>
          </p:cNvSpPr>
          <p:nvPr>
            <p:ph sz="half" idx="1"/>
          </p:nvPr>
        </p:nvSpPr>
        <p:spPr>
          <a:xfrm>
            <a:off x="355600" y="2121899"/>
            <a:ext cx="8466667" cy="3542327"/>
          </a:xfrm>
        </p:spPr>
        <p:txBody>
          <a:bodyPr>
            <a:normAutofit/>
          </a:bodyPr>
          <a:lstStyle/>
          <a:p>
            <a:r>
              <a:rPr lang="en-GB" dirty="0">
                <a:latin typeface="Arial" panose="020B0604020202020204" pitchFamily="34" charset="0"/>
                <a:cs typeface="Arial" panose="020B0604020202020204" pitchFamily="34" charset="0"/>
              </a:rPr>
              <a:t>Theories provide a framework for understanding human behaviour, thought, and development. </a:t>
            </a:r>
          </a:p>
          <a:p>
            <a:r>
              <a:rPr lang="en-GB" dirty="0">
                <a:latin typeface="Arial" panose="020B0604020202020204" pitchFamily="34" charset="0"/>
                <a:cs typeface="Arial" panose="020B0604020202020204" pitchFamily="34" charset="0"/>
              </a:rPr>
              <a:t>Behaviour change is often a goal for staff working directly with constituents, organizations, governments, or communities. </a:t>
            </a:r>
          </a:p>
        </p:txBody>
      </p:sp>
      <p:pic>
        <p:nvPicPr>
          <p:cNvPr id="5" name="Content Placeholder 4">
            <a:extLst>
              <a:ext uri="{FF2B5EF4-FFF2-40B4-BE49-F238E27FC236}">
                <a16:creationId xmlns:a16="http://schemas.microsoft.com/office/drawing/2014/main" id="{E514F794-CA38-4C6E-8480-F295826F4A7D}"/>
              </a:ext>
            </a:extLst>
          </p:cNvPr>
          <p:cNvPicPr>
            <a:picLocks noGrp="1" noChangeAspect="1"/>
          </p:cNvPicPr>
          <p:nvPr>
            <p:ph sz="half" idx="2"/>
          </p:nvPr>
        </p:nvPicPr>
        <p:blipFill rotWithShape="1">
          <a:blip r:embed="rId2"/>
          <a:srcRect l="66537" t="39405" r="14018" b="35272"/>
          <a:stretch/>
        </p:blipFill>
        <p:spPr>
          <a:xfrm>
            <a:off x="9072580" y="2081586"/>
            <a:ext cx="2955637" cy="2886904"/>
          </a:xfrm>
          <a:prstGeom prst="rect">
            <a:avLst/>
          </a:prstGeom>
        </p:spPr>
      </p:pic>
    </p:spTree>
    <p:extLst>
      <p:ext uri="{BB962C8B-B14F-4D97-AF65-F5344CB8AC3E}">
        <p14:creationId xmlns:p14="http://schemas.microsoft.com/office/powerpoint/2010/main" val="155371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4FF17-A551-47DA-A5A7-A7323CAB1144}"/>
              </a:ext>
            </a:extLst>
          </p:cNvPr>
          <p:cNvSpPr>
            <a:spLocks noGrp="1"/>
          </p:cNvSpPr>
          <p:nvPr>
            <p:ph type="title"/>
          </p:nvPr>
        </p:nvSpPr>
        <p:spPr/>
        <p:txBody>
          <a:bodyPr/>
          <a:lstStyle/>
          <a:p>
            <a:r>
              <a:rPr lang="en-GB" b="1" dirty="0">
                <a:solidFill>
                  <a:srgbClr val="0070C0"/>
                </a:solidFill>
                <a:latin typeface="Arial" panose="020B0604020202020204" pitchFamily="34" charset="0"/>
                <a:cs typeface="Arial" panose="020B0604020202020204" pitchFamily="34" charset="0"/>
              </a:rPr>
              <a:t>Social Identity Theory (SIT)</a:t>
            </a:r>
          </a:p>
        </p:txBody>
      </p:sp>
      <p:sp>
        <p:nvSpPr>
          <p:cNvPr id="3" name="Content Placeholder 2">
            <a:extLst>
              <a:ext uri="{FF2B5EF4-FFF2-40B4-BE49-F238E27FC236}">
                <a16:creationId xmlns:a16="http://schemas.microsoft.com/office/drawing/2014/main" id="{C9ACD56E-7F51-4C88-981D-8D33B2178E1E}"/>
              </a:ext>
            </a:extLst>
          </p:cNvPr>
          <p:cNvSpPr>
            <a:spLocks noGrp="1"/>
          </p:cNvSpPr>
          <p:nvPr>
            <p:ph idx="1"/>
          </p:nvPr>
        </p:nvSpPr>
        <p:spPr>
          <a:xfrm>
            <a:off x="513907" y="1270592"/>
            <a:ext cx="10972800" cy="3917032"/>
          </a:xfrm>
        </p:spPr>
        <p:txBody>
          <a:bodyPr/>
          <a:lstStyle/>
          <a:p>
            <a:pPr marL="0" indent="0">
              <a:buNone/>
            </a:pPr>
            <a:r>
              <a:rPr lang="en-GB" sz="2400" dirty="0">
                <a:solidFill>
                  <a:srgbClr val="0070C0"/>
                </a:solidFill>
                <a:latin typeface="Arial" panose="020B0604020202020204" pitchFamily="34" charset="0"/>
                <a:cs typeface="Arial" panose="020B0604020202020204" pitchFamily="34" charset="0"/>
              </a:rPr>
              <a:t>SIT</a:t>
            </a:r>
            <a:r>
              <a:rPr lang="en-GB" sz="2400" dirty="0">
                <a:latin typeface="Arial" panose="020B0604020202020204" pitchFamily="34" charset="0"/>
                <a:cs typeface="Arial" panose="020B0604020202020204" pitchFamily="34" charset="0"/>
              </a:rPr>
              <a:t> </a:t>
            </a:r>
            <a:r>
              <a:rPr lang="en-GB" sz="2400" b="0" i="0" dirty="0">
                <a:solidFill>
                  <a:srgbClr val="2E2E2E"/>
                </a:solidFill>
                <a:effectLst/>
                <a:latin typeface="Arial" panose="020B0604020202020204" pitchFamily="34" charset="0"/>
                <a:cs typeface="Arial" panose="020B0604020202020204" pitchFamily="34" charset="0"/>
              </a:rPr>
              <a:t>refers to the ways that people's self-concepts are based on their membership in social groups</a:t>
            </a:r>
          </a:p>
          <a:p>
            <a:r>
              <a:rPr lang="en-GB" sz="2400" dirty="0">
                <a:solidFill>
                  <a:srgbClr val="2E2E2E"/>
                </a:solidFill>
                <a:latin typeface="Arial" panose="020B0604020202020204" pitchFamily="34" charset="0"/>
                <a:cs typeface="Arial" panose="020B0604020202020204" pitchFamily="34" charset="0"/>
              </a:rPr>
              <a:t>So… the way we see ourselves (and others) depends on which groups we belong to</a:t>
            </a:r>
          </a:p>
          <a:p>
            <a:r>
              <a:rPr lang="en-GB" sz="2400" dirty="0">
                <a:solidFill>
                  <a:srgbClr val="2E2E2E"/>
                </a:solidFill>
                <a:latin typeface="Arial" panose="020B0604020202020204" pitchFamily="34" charset="0"/>
                <a:cs typeface="Arial" panose="020B0604020202020204" pitchFamily="34" charset="0"/>
              </a:rPr>
              <a:t>For example, sports teams, religions, occupations, sexual orientation etc.</a:t>
            </a:r>
          </a:p>
          <a:p>
            <a:r>
              <a:rPr lang="en-GB" sz="2400" dirty="0">
                <a:solidFill>
                  <a:srgbClr val="2E2E2E"/>
                </a:solidFill>
                <a:latin typeface="Arial" panose="020B0604020202020204" pitchFamily="34" charset="0"/>
                <a:cs typeface="Arial" panose="020B0604020202020204" pitchFamily="34" charset="0"/>
              </a:rPr>
              <a:t>SIT looks at the ways that social identities affect people's attitudes and behaviours regarding their group and those outside their group</a:t>
            </a:r>
          </a:p>
          <a:p>
            <a:r>
              <a:rPr lang="en-GB" sz="2400" dirty="0">
                <a:solidFill>
                  <a:srgbClr val="2E2E2E"/>
                </a:solidFill>
                <a:latin typeface="Arial" panose="020B0604020202020204" pitchFamily="34" charset="0"/>
                <a:cs typeface="Arial" panose="020B0604020202020204" pitchFamily="34" charset="0"/>
              </a:rPr>
              <a:t>Group membership influences our behaviour</a:t>
            </a:r>
          </a:p>
          <a:p>
            <a:pPr marL="0" indent="0">
              <a:buNone/>
            </a:pPr>
            <a:r>
              <a:rPr lang="en-GB" sz="2400" dirty="0">
                <a:solidFill>
                  <a:srgbClr val="2E2E2E"/>
                </a:solidFill>
                <a:latin typeface="Arial" panose="020B0604020202020204" pitchFamily="34" charset="0"/>
                <a:cs typeface="Arial" panose="020B0604020202020204" pitchFamily="34" charset="0"/>
              </a:rPr>
              <a:t>3 Stages- Social Categorisation- Social Identification and Social Comparison</a:t>
            </a:r>
          </a:p>
          <a:p>
            <a:pPr marL="0" indent="0">
              <a:buNone/>
            </a:pPr>
            <a:r>
              <a:rPr lang="en-GB" sz="2400" dirty="0">
                <a:latin typeface="Arial" panose="020B0604020202020204" pitchFamily="34" charset="0"/>
                <a:cs typeface="Arial" panose="020B0604020202020204" pitchFamily="34" charset="0"/>
                <a:hlinkClick r:id="rId2"/>
              </a:rPr>
              <a:t>https://www.youtube.com/watch?v=mBDULN6Jtn0</a:t>
            </a:r>
            <a:r>
              <a:rPr lang="en-GB" sz="24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76820528-26A2-4C60-B8D4-47975C783DE1}"/>
              </a:ext>
            </a:extLst>
          </p:cNvPr>
          <p:cNvSpPr>
            <a:spLocks noGrp="1"/>
          </p:cNvSpPr>
          <p:nvPr>
            <p:ph type="dt" sz="half" idx="10"/>
          </p:nvPr>
        </p:nvSpPr>
        <p:spPr/>
        <p:txBody>
          <a:bodyPr/>
          <a:lstStyle/>
          <a:p>
            <a:pPr>
              <a:defRPr/>
            </a:pPr>
            <a:fld id="{ADEE70DA-8F40-C645-B0B2-ACC5C58BB2BA}" type="datetime1">
              <a:rPr lang="en-GB" altLang="en-US" smtClean="0"/>
              <a:pPr>
                <a:defRPr/>
              </a:pPr>
              <a:t>10/01/2024</a:t>
            </a:fld>
            <a:endParaRPr lang="en-GB" altLang="en-US" dirty="0"/>
          </a:p>
        </p:txBody>
      </p:sp>
      <p:sp>
        <p:nvSpPr>
          <p:cNvPr id="5" name="Slide Number Placeholder 4">
            <a:extLst>
              <a:ext uri="{FF2B5EF4-FFF2-40B4-BE49-F238E27FC236}">
                <a16:creationId xmlns:a16="http://schemas.microsoft.com/office/drawing/2014/main" id="{D8173824-B368-4B1C-A966-CAB68C5EEDB3}"/>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E990B246-35B1-48C0-ACE1-DF1243498B68}"/>
              </a:ext>
            </a:extLst>
          </p:cNvPr>
          <p:cNvSpPr txBox="1"/>
          <p:nvPr/>
        </p:nvSpPr>
        <p:spPr>
          <a:xfrm>
            <a:off x="9664996" y="5403320"/>
            <a:ext cx="3200400"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89704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solidFill>
                  <a:srgbClr val="0070C0"/>
                </a:solidFill>
                <a:latin typeface="Arial" panose="020B0604020202020204" pitchFamily="34" charset="0"/>
                <a:cs typeface="Arial" panose="020B0604020202020204" pitchFamily="34" charset="0"/>
              </a:rPr>
              <a:t>Sociological Theory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137737" y="1223058"/>
            <a:ext cx="11722888" cy="3917032"/>
          </a:xfrm>
        </p:spPr>
        <p:txBody>
          <a:bodyPr/>
          <a:lstStyle/>
          <a:p>
            <a:pPr marL="0" indent="0">
              <a:buNone/>
            </a:pPr>
            <a:r>
              <a:rPr lang="en-US" sz="2400" b="1" dirty="0">
                <a:latin typeface="Arial" panose="020B0604020202020204" pitchFamily="34" charset="0"/>
                <a:cs typeface="Arial" panose="020B0604020202020204" pitchFamily="34" charset="0"/>
              </a:rPr>
              <a:t>What Theories can you think of that may be relevant to the field of Community Development?</a:t>
            </a:r>
          </a:p>
          <a:p>
            <a:r>
              <a:rPr lang="en-US" sz="1800" dirty="0">
                <a:latin typeface="Arial" panose="020B0604020202020204" pitchFamily="34" charset="0"/>
                <a:cs typeface="Arial" panose="020B0604020202020204" pitchFamily="34" charset="0"/>
              </a:rPr>
              <a:t>Social Identity Theory?</a:t>
            </a:r>
          </a:p>
          <a:p>
            <a:r>
              <a:rPr lang="en-US" sz="1800" dirty="0">
                <a:latin typeface="Arial" panose="020B0604020202020204" pitchFamily="34" charset="0"/>
                <a:cs typeface="Arial" panose="020B0604020202020204" pitchFamily="34" charset="0"/>
              </a:rPr>
              <a:t>(Structural) Functionalism?</a:t>
            </a:r>
          </a:p>
          <a:p>
            <a:r>
              <a:rPr lang="en-US" sz="1800" dirty="0">
                <a:latin typeface="Arial" panose="020B0604020202020204" pitchFamily="34" charset="0"/>
                <a:cs typeface="Arial" panose="020B0604020202020204" pitchFamily="34" charset="0"/>
              </a:rPr>
              <a:t>Conflict Theory?</a:t>
            </a:r>
          </a:p>
          <a:p>
            <a:r>
              <a:rPr lang="en-US" sz="1800" dirty="0">
                <a:latin typeface="Arial" panose="020B0604020202020204" pitchFamily="34" charset="0"/>
                <a:cs typeface="Arial" panose="020B0604020202020204" pitchFamily="34" charset="0"/>
              </a:rPr>
              <a:t>Theory of Planned Behaviour?</a:t>
            </a:r>
          </a:p>
          <a:p>
            <a:r>
              <a:rPr lang="en-US" sz="1800" dirty="0">
                <a:latin typeface="Arial" panose="020B0604020202020204" pitchFamily="34" charset="0"/>
                <a:cs typeface="Arial" panose="020B0604020202020204" pitchFamily="34" charset="0"/>
              </a:rPr>
              <a:t>The Health Belief Model?</a:t>
            </a:r>
          </a:p>
          <a:p>
            <a:r>
              <a:rPr lang="en-US" sz="1800" dirty="0">
                <a:latin typeface="Arial" panose="020B0604020202020204" pitchFamily="34" charset="0"/>
                <a:cs typeface="Arial" panose="020B0604020202020204" pitchFamily="34" charset="0"/>
              </a:rPr>
              <a:t>The Medical Model?</a:t>
            </a:r>
          </a:p>
          <a:p>
            <a:r>
              <a:rPr lang="en-US" sz="1800" dirty="0">
                <a:latin typeface="Arial" panose="020B0604020202020204" pitchFamily="34" charset="0"/>
                <a:cs typeface="Arial" panose="020B0604020202020204" pitchFamily="34" charset="0"/>
              </a:rPr>
              <a:t>The Social Model?</a:t>
            </a:r>
          </a:p>
          <a:p>
            <a:r>
              <a:rPr lang="en-US" sz="1800" dirty="0">
                <a:latin typeface="Arial" panose="020B0604020202020204" pitchFamily="34" charset="0"/>
                <a:cs typeface="Arial" panose="020B0604020202020204" pitchFamily="34" charset="0"/>
              </a:rPr>
              <a:t>Maslow’s Theory?</a:t>
            </a:r>
          </a:p>
          <a:p>
            <a:r>
              <a:rPr lang="en-US" altLang="en-US" sz="1800" dirty="0">
                <a:latin typeface="Arial" panose="020B0604020202020204" pitchFamily="34" charset="0"/>
                <a:cs typeface="Arial" panose="020B0604020202020204" pitchFamily="34" charset="0"/>
              </a:rPr>
              <a:t>Bronfenbrenner Ecological Theory of Human Development?</a:t>
            </a:r>
          </a:p>
          <a:p>
            <a:pPr marL="0" indent="0">
              <a:buNone/>
            </a:pPr>
            <a:r>
              <a:rPr lang="en-US" sz="2400" dirty="0">
                <a:latin typeface="Arial" panose="020B0604020202020204" pitchFamily="34" charset="0"/>
                <a:cs typeface="Arial" panose="020B0604020202020204" pitchFamily="34" charset="0"/>
              </a:rPr>
              <a:t>We will now look at some of these in more detail…</a:t>
            </a: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10/01/2024</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6</a:t>
            </a:fld>
            <a:endParaRPr lang="en-GB" altLang="en-US"/>
          </a:p>
        </p:txBody>
      </p:sp>
    </p:spTree>
    <p:extLst>
      <p:ext uri="{BB962C8B-B14F-4D97-AF65-F5344CB8AC3E}">
        <p14:creationId xmlns:p14="http://schemas.microsoft.com/office/powerpoint/2010/main" val="193472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70E45-991E-54A5-57D4-C05DA7F08730}"/>
              </a:ext>
            </a:extLst>
          </p:cNvPr>
          <p:cNvSpPr>
            <a:spLocks noGrp="1"/>
          </p:cNvSpPr>
          <p:nvPr>
            <p:ph type="title"/>
          </p:nvPr>
        </p:nvSpPr>
        <p:spPr/>
        <p:txBody>
          <a:bodyPr/>
          <a:lstStyle/>
          <a:p>
            <a:endParaRPr lang="en-GB" dirty="0"/>
          </a:p>
        </p:txBody>
      </p:sp>
      <p:sp>
        <p:nvSpPr>
          <p:cNvPr id="4" name="Date Placeholder 3">
            <a:extLst>
              <a:ext uri="{FF2B5EF4-FFF2-40B4-BE49-F238E27FC236}">
                <a16:creationId xmlns:a16="http://schemas.microsoft.com/office/drawing/2014/main" id="{05F032C8-00FA-E096-05CC-8BAD9F22263E}"/>
              </a:ext>
            </a:extLst>
          </p:cNvPr>
          <p:cNvSpPr>
            <a:spLocks noGrp="1"/>
          </p:cNvSpPr>
          <p:nvPr>
            <p:ph type="dt" sz="half" idx="10"/>
          </p:nvPr>
        </p:nvSpPr>
        <p:spPr/>
        <p:txBody>
          <a:bodyPr/>
          <a:lstStyle/>
          <a:p>
            <a:pPr>
              <a:defRPr/>
            </a:pPr>
            <a:fld id="{ADEE70DA-8F40-C645-B0B2-ACC5C58BB2BA}" type="datetime1">
              <a:rPr lang="en-GB" altLang="en-US" smtClean="0"/>
              <a:pPr>
                <a:defRPr/>
              </a:pPr>
              <a:t>10/01/2024</a:t>
            </a:fld>
            <a:endParaRPr lang="en-GB" altLang="en-US" dirty="0"/>
          </a:p>
        </p:txBody>
      </p:sp>
      <p:sp>
        <p:nvSpPr>
          <p:cNvPr id="5" name="Slide Number Placeholder 4">
            <a:extLst>
              <a:ext uri="{FF2B5EF4-FFF2-40B4-BE49-F238E27FC236}">
                <a16:creationId xmlns:a16="http://schemas.microsoft.com/office/drawing/2014/main" id="{B59251F4-8902-313B-44A5-0D23070EEA0D}"/>
              </a:ext>
            </a:extLst>
          </p:cNvPr>
          <p:cNvSpPr>
            <a:spLocks noGrp="1"/>
          </p:cNvSpPr>
          <p:nvPr>
            <p:ph type="sldNum" sz="quarter" idx="12"/>
          </p:nvPr>
        </p:nvSpPr>
        <p:spPr/>
        <p:txBody>
          <a:bodyPr/>
          <a:lstStyle/>
          <a:p>
            <a:pPr>
              <a:defRPr/>
            </a:pPr>
            <a:fld id="{B4C3F47E-DD02-FB45-82B3-7F77F7ED4894}" type="slidenum">
              <a:rPr lang="en-GB" altLang="en-US" smtClean="0"/>
              <a:pPr>
                <a:defRPr/>
              </a:pPr>
              <a:t>7</a:t>
            </a:fld>
            <a:endParaRPr lang="en-GB" altLang="en-US"/>
          </a:p>
        </p:txBody>
      </p:sp>
      <p:pic>
        <p:nvPicPr>
          <p:cNvPr id="6" name="Content Placeholder 5" descr="A computer screen shot of a computer screen&#10;&#10;Description automatically generated">
            <a:extLst>
              <a:ext uri="{FF2B5EF4-FFF2-40B4-BE49-F238E27FC236}">
                <a16:creationId xmlns:a16="http://schemas.microsoft.com/office/drawing/2014/main" id="{835A0B7D-654A-DF54-3300-095EB36383B9}"/>
              </a:ext>
            </a:extLst>
          </p:cNvPr>
          <p:cNvPicPr>
            <a:picLocks noGrp="1" noChangeAspect="1"/>
          </p:cNvPicPr>
          <p:nvPr>
            <p:ph idx="1"/>
          </p:nvPr>
        </p:nvPicPr>
        <p:blipFill rotWithShape="1">
          <a:blip r:embed="rId2"/>
          <a:srcRect l="5816" t="12312" r="51807" b="23669"/>
          <a:stretch/>
        </p:blipFill>
        <p:spPr bwMode="auto">
          <a:xfrm>
            <a:off x="855133" y="274638"/>
            <a:ext cx="10642599" cy="5355695"/>
          </a:xfrm>
          <a:prstGeom prst="rect">
            <a:avLst/>
          </a:prstGeom>
          <a:ln w="19050">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50750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CE46A32-636A-4F41-9BBC-DA9D5AF7B210}"/>
              </a:ext>
            </a:extLst>
          </p:cNvPr>
          <p:cNvSpPr>
            <a:spLocks noGrp="1"/>
          </p:cNvSpPr>
          <p:nvPr>
            <p:ph type="title"/>
          </p:nvPr>
        </p:nvSpPr>
        <p:spPr/>
        <p:txBody>
          <a:bodyPr/>
          <a:lstStyle/>
          <a:p>
            <a:r>
              <a:rPr lang="en-GB" altLang="en-US" b="1" dirty="0">
                <a:solidFill>
                  <a:srgbClr val="0070C0"/>
                </a:solidFill>
                <a:latin typeface="Arial" panose="020B0604020202020204" pitchFamily="34" charset="0"/>
                <a:cs typeface="Arial" panose="020B0604020202020204" pitchFamily="34" charset="0"/>
              </a:rPr>
              <a:t>Functionalism</a:t>
            </a:r>
          </a:p>
        </p:txBody>
      </p:sp>
      <p:sp>
        <p:nvSpPr>
          <p:cNvPr id="16387" name="Content Placeholder 2">
            <a:extLst>
              <a:ext uri="{FF2B5EF4-FFF2-40B4-BE49-F238E27FC236}">
                <a16:creationId xmlns:a16="http://schemas.microsoft.com/office/drawing/2014/main" id="{A590208D-22F9-424C-9FAF-89E56DF95E8E}"/>
              </a:ext>
            </a:extLst>
          </p:cNvPr>
          <p:cNvSpPr>
            <a:spLocks noGrp="1"/>
          </p:cNvSpPr>
          <p:nvPr>
            <p:ph idx="1"/>
          </p:nvPr>
        </p:nvSpPr>
        <p:spPr>
          <a:xfrm>
            <a:off x="500063" y="1857374"/>
            <a:ext cx="11082337" cy="3357563"/>
          </a:xfrm>
        </p:spPr>
        <p:txBody>
          <a:bodyPr/>
          <a:lstStyle/>
          <a:p>
            <a:pPr>
              <a:defRPr/>
            </a:pPr>
            <a:r>
              <a:rPr lang="en-GB" sz="2800" dirty="0">
                <a:solidFill>
                  <a:srgbClr val="3A3A3A"/>
                </a:solidFill>
                <a:latin typeface="Arial" panose="020B0604020202020204" pitchFamily="34" charset="0"/>
                <a:cs typeface="Arial" panose="020B0604020202020204" pitchFamily="34" charset="0"/>
              </a:rPr>
              <a:t>A </a:t>
            </a:r>
            <a:r>
              <a:rPr lang="en-GB" sz="2800" dirty="0">
                <a:solidFill>
                  <a:srgbClr val="0000FF"/>
                </a:solidFill>
                <a:latin typeface="Arial" panose="020B0604020202020204" pitchFamily="34" charset="0"/>
                <a:cs typeface="Arial" panose="020B0604020202020204" pitchFamily="34" charset="0"/>
                <a:hlinkClick r:id="rId2"/>
              </a:rPr>
              <a:t>theory</a:t>
            </a:r>
            <a:r>
              <a:rPr lang="en-GB" sz="2800" dirty="0">
                <a:solidFill>
                  <a:srgbClr val="3A3A3A"/>
                </a:solidFill>
                <a:latin typeface="Arial" panose="020B0604020202020204" pitchFamily="34" charset="0"/>
                <a:cs typeface="Arial" panose="020B0604020202020204" pitchFamily="34" charset="0"/>
              </a:rPr>
              <a:t> that views </a:t>
            </a:r>
            <a:r>
              <a:rPr lang="en-GB" sz="2800" dirty="0">
                <a:solidFill>
                  <a:srgbClr val="0000FF"/>
                </a:solidFill>
                <a:latin typeface="Arial" panose="020B0604020202020204" pitchFamily="34" charset="0"/>
                <a:cs typeface="Arial" panose="020B0604020202020204" pitchFamily="34" charset="0"/>
                <a:hlinkClick r:id="rId3"/>
              </a:rPr>
              <a:t>society</a:t>
            </a:r>
            <a:r>
              <a:rPr lang="en-GB" sz="2800" dirty="0">
                <a:solidFill>
                  <a:srgbClr val="3A3A3A"/>
                </a:solidFill>
                <a:latin typeface="Arial" panose="020B0604020202020204" pitchFamily="34" charset="0"/>
                <a:cs typeface="Arial" panose="020B0604020202020204" pitchFamily="34" charset="0"/>
              </a:rPr>
              <a:t> as a complex but orderly and stable system with interconnected structures and functions or social patterns that operate to meet the needs of </a:t>
            </a:r>
            <a:r>
              <a:rPr lang="en-GB" sz="2800" dirty="0">
                <a:solidFill>
                  <a:srgbClr val="0000FF"/>
                </a:solidFill>
                <a:latin typeface="Arial" panose="020B0604020202020204" pitchFamily="34" charset="0"/>
                <a:cs typeface="Arial" panose="020B0604020202020204" pitchFamily="34" charset="0"/>
                <a:hlinkClick r:id="rId4"/>
              </a:rPr>
              <a:t>individuals</a:t>
            </a:r>
            <a:r>
              <a:rPr lang="en-GB" sz="2800" dirty="0">
                <a:solidFill>
                  <a:srgbClr val="3A3A3A"/>
                </a:solidFill>
                <a:latin typeface="Arial" panose="020B0604020202020204" pitchFamily="34" charset="0"/>
                <a:cs typeface="Arial" panose="020B0604020202020204" pitchFamily="34" charset="0"/>
              </a:rPr>
              <a:t> in a </a:t>
            </a:r>
            <a:r>
              <a:rPr lang="en-GB" sz="2800" dirty="0">
                <a:solidFill>
                  <a:srgbClr val="0000FF"/>
                </a:solidFill>
                <a:latin typeface="Arial" panose="020B0604020202020204" pitchFamily="34" charset="0"/>
                <a:cs typeface="Arial" panose="020B0604020202020204" pitchFamily="34" charset="0"/>
                <a:hlinkClick r:id="rId3"/>
              </a:rPr>
              <a:t>society</a:t>
            </a:r>
            <a:r>
              <a:rPr lang="en-GB" sz="2800" dirty="0">
                <a:solidFill>
                  <a:srgbClr val="3A3A3A"/>
                </a:solidFill>
                <a:latin typeface="Arial" panose="020B0604020202020204" pitchFamily="34" charset="0"/>
                <a:cs typeface="Arial" panose="020B0604020202020204" pitchFamily="34" charset="0"/>
              </a:rPr>
              <a:t>.</a:t>
            </a:r>
          </a:p>
          <a:p>
            <a:pPr>
              <a:defRPr/>
            </a:pPr>
            <a:r>
              <a:rPr lang="en-GB" sz="2800" dirty="0">
                <a:solidFill>
                  <a:srgbClr val="3A3A3A"/>
                </a:solidFill>
                <a:latin typeface="Arial" panose="020B0604020202020204" pitchFamily="34" charset="0"/>
                <a:cs typeface="Arial" panose="020B0604020202020204" pitchFamily="34" charset="0"/>
              </a:rPr>
              <a:t>All structures within society serve a purpose or function which contribute to the stability of a society.</a:t>
            </a:r>
          </a:p>
          <a:p>
            <a:pPr>
              <a:defRPr/>
            </a:pPr>
            <a:r>
              <a:rPr lang="en-GB" sz="2800" dirty="0">
                <a:solidFill>
                  <a:srgbClr val="3A3A3A"/>
                </a:solidFill>
                <a:latin typeface="Arial" panose="020B0604020202020204" pitchFamily="34" charset="0"/>
                <a:cs typeface="Arial" panose="020B0604020202020204" pitchFamily="34" charset="0"/>
                <a:hlinkClick r:id="rId5"/>
              </a:rPr>
              <a:t>https://sociologydictionary.org/functionalism/</a:t>
            </a:r>
            <a:r>
              <a:rPr lang="en-GB" sz="2800" dirty="0">
                <a:solidFill>
                  <a:srgbClr val="3A3A3A"/>
                </a:solidFill>
                <a:latin typeface="Arial" panose="020B0604020202020204" pitchFamily="34" charset="0"/>
                <a:cs typeface="Arial" panose="020B0604020202020204" pitchFamily="34" charset="0"/>
              </a:rPr>
              <a:t> </a:t>
            </a:r>
          </a:p>
          <a:p>
            <a:pPr>
              <a:defRPr/>
            </a:pPr>
            <a:endParaRPr lang="en-GB" dirty="0">
              <a:solidFill>
                <a:srgbClr val="3A3A3A"/>
              </a:solidFill>
              <a:latin typeface="Arial" panose="020B0604020202020204" pitchFamily="34" charset="0"/>
              <a:cs typeface="Arial" panose="020B0604020202020204" pitchFamily="34" charset="0"/>
            </a:endParaRPr>
          </a:p>
          <a:p>
            <a:pPr marL="0" indent="0">
              <a:buNone/>
              <a:defRPr/>
            </a:pPr>
            <a:br>
              <a:rPr lang="en-GB" dirty="0"/>
            </a:br>
            <a:endParaRPr lang="en-GB" altLang="en-US" dirty="0"/>
          </a:p>
        </p:txBody>
      </p:sp>
    </p:spTree>
    <p:extLst>
      <p:ext uri="{BB962C8B-B14F-4D97-AF65-F5344CB8AC3E}">
        <p14:creationId xmlns:p14="http://schemas.microsoft.com/office/powerpoint/2010/main" val="897771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6D7FBA8-2908-40BB-9646-50B79673563A}"/>
              </a:ext>
            </a:extLst>
          </p:cNvPr>
          <p:cNvSpPr>
            <a:spLocks noGrp="1"/>
          </p:cNvSpPr>
          <p:nvPr>
            <p:ph type="title"/>
          </p:nvPr>
        </p:nvSpPr>
        <p:spPr/>
        <p:txBody>
          <a:bodyPr/>
          <a:lstStyle/>
          <a:p>
            <a:r>
              <a:rPr lang="en-GB" altLang="en-US" b="1" dirty="0">
                <a:solidFill>
                  <a:srgbClr val="0070C0"/>
                </a:solidFill>
                <a:latin typeface="Arial" panose="020B0604020202020204" pitchFamily="34" charset="0"/>
                <a:cs typeface="Arial" panose="020B0604020202020204" pitchFamily="34" charset="0"/>
              </a:rPr>
              <a:t>Functionalism</a:t>
            </a:r>
          </a:p>
        </p:txBody>
      </p:sp>
      <p:sp>
        <p:nvSpPr>
          <p:cNvPr id="3" name="Content Placeholder 2">
            <a:extLst>
              <a:ext uri="{FF2B5EF4-FFF2-40B4-BE49-F238E27FC236}">
                <a16:creationId xmlns:a16="http://schemas.microsoft.com/office/drawing/2014/main" id="{5DF37318-45EA-4E99-A95E-0E9C185DA83A}"/>
              </a:ext>
            </a:extLst>
          </p:cNvPr>
          <p:cNvSpPr>
            <a:spLocks noGrp="1"/>
          </p:cNvSpPr>
          <p:nvPr>
            <p:ph idx="1"/>
          </p:nvPr>
        </p:nvSpPr>
        <p:spPr>
          <a:xfrm>
            <a:off x="397668" y="1417638"/>
            <a:ext cx="11396663" cy="3916363"/>
          </a:xfrm>
        </p:spPr>
        <p:txBody>
          <a:bodyPr>
            <a:normAutofit fontScale="92500" lnSpcReduction="20000"/>
          </a:bodyPr>
          <a:lstStyle/>
          <a:p>
            <a:pPr>
              <a:defRPr/>
            </a:pPr>
            <a:r>
              <a:rPr lang="en-GB" dirty="0">
                <a:latin typeface="Arial" panose="020B0604020202020204" pitchFamily="34" charset="0"/>
                <a:cs typeface="Arial" panose="020B0604020202020204" pitchFamily="34" charset="0"/>
              </a:rPr>
              <a:t>Society is likened to an organism such as the human body (Parsons)</a:t>
            </a:r>
          </a:p>
          <a:p>
            <a:pPr>
              <a:defRPr/>
            </a:pPr>
            <a:r>
              <a:rPr lang="en-GB" dirty="0">
                <a:latin typeface="Arial" panose="020B0604020202020204" pitchFamily="34" charset="0"/>
                <a:cs typeface="Arial" panose="020B0604020202020204" pitchFamily="34" charset="0"/>
              </a:rPr>
              <a:t>Made up of interlocking systems like the skeleton and circulatory system</a:t>
            </a:r>
          </a:p>
          <a:p>
            <a:pPr>
              <a:defRPr/>
            </a:pPr>
            <a:r>
              <a:rPr lang="en-GB" dirty="0">
                <a:latin typeface="Arial" panose="020B0604020202020204" pitchFamily="34" charset="0"/>
                <a:cs typeface="Arial" panose="020B0604020202020204" pitchFamily="34" charset="0"/>
              </a:rPr>
              <a:t>All work together to keep the body functioning  </a:t>
            </a:r>
          </a:p>
          <a:p>
            <a:pPr>
              <a:defRPr/>
            </a:pPr>
            <a:r>
              <a:rPr lang="en-GB" dirty="0">
                <a:latin typeface="Arial" panose="020B0604020202020204" pitchFamily="34" charset="0"/>
                <a:cs typeface="Arial" panose="020B0604020202020204" pitchFamily="34" charset="0"/>
              </a:rPr>
              <a:t>Society is comprised of cohesive groups or institutions</a:t>
            </a:r>
          </a:p>
          <a:p>
            <a:pPr>
              <a:defRPr/>
            </a:pPr>
            <a:r>
              <a:rPr lang="en-GB" dirty="0">
                <a:latin typeface="Arial" panose="020B0604020202020204" pitchFamily="34" charset="0"/>
                <a:cs typeface="Arial" panose="020B0604020202020204" pitchFamily="34" charset="0"/>
              </a:rPr>
              <a:t>Share common norms and values and have a definitive culture</a:t>
            </a:r>
          </a:p>
          <a:p>
            <a:pPr>
              <a:defRPr/>
            </a:pPr>
            <a:r>
              <a:rPr lang="en-GB" dirty="0">
                <a:latin typeface="Arial" panose="020B0604020202020204" pitchFamily="34" charset="0"/>
                <a:cs typeface="Arial" panose="020B0604020202020204" pitchFamily="34" charset="0"/>
              </a:rPr>
              <a:t>All work together to keep society functioning- </a:t>
            </a:r>
            <a:r>
              <a:rPr lang="en-GB" dirty="0">
                <a:solidFill>
                  <a:srgbClr val="FF0000"/>
                </a:solidFill>
                <a:latin typeface="Arial" panose="020B0604020202020204" pitchFamily="34" charset="0"/>
                <a:cs typeface="Arial" panose="020B0604020202020204" pitchFamily="34" charset="0"/>
              </a:rPr>
              <a:t>EQUILIBRIUM/ balance</a:t>
            </a:r>
          </a:p>
        </p:txBody>
      </p:sp>
    </p:spTree>
    <p:extLst>
      <p:ext uri="{BB962C8B-B14F-4D97-AF65-F5344CB8AC3E}">
        <p14:creationId xmlns:p14="http://schemas.microsoft.com/office/powerpoint/2010/main" val="24825754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04334FA-1086-4D6C-8027-B20D9A2F4520}"/>
              </a:ext>
            </a:extLst>
          </p:cNvPr>
          <p:cNvSpPr>
            <a:spLocks noGrp="1"/>
          </p:cNvSpPr>
          <p:nvPr>
            <p:ph type="title"/>
          </p:nvPr>
        </p:nvSpPr>
        <p:spPr/>
        <p:txBody>
          <a:bodyPr/>
          <a:lstStyle/>
          <a:p>
            <a:r>
              <a:rPr lang="en-GB" altLang="en-US" b="1" dirty="0">
                <a:solidFill>
                  <a:srgbClr val="0070C0"/>
                </a:solidFill>
                <a:latin typeface="Arial" panose="020B0604020202020204" pitchFamily="34" charset="0"/>
                <a:cs typeface="Arial" panose="020B0604020202020204" pitchFamily="34" charset="0"/>
              </a:rPr>
              <a:t>Functionalism</a:t>
            </a:r>
          </a:p>
        </p:txBody>
      </p:sp>
      <p:sp>
        <p:nvSpPr>
          <p:cNvPr id="3" name="Content Placeholder 2">
            <a:extLst>
              <a:ext uri="{FF2B5EF4-FFF2-40B4-BE49-F238E27FC236}">
                <a16:creationId xmlns:a16="http://schemas.microsoft.com/office/drawing/2014/main" id="{D0EABFDE-54A7-45E1-954E-4EF89A99B26E}"/>
              </a:ext>
            </a:extLst>
          </p:cNvPr>
          <p:cNvSpPr>
            <a:spLocks noGrp="1"/>
          </p:cNvSpPr>
          <p:nvPr>
            <p:ph idx="1"/>
          </p:nvPr>
        </p:nvSpPr>
        <p:spPr>
          <a:xfrm>
            <a:off x="1066800" y="1800226"/>
            <a:ext cx="10058400" cy="3916363"/>
          </a:xfrm>
        </p:spPr>
        <p:txBody>
          <a:bodyPr/>
          <a:lstStyle/>
          <a:p>
            <a:pPr>
              <a:lnSpc>
                <a:spcPct val="90000"/>
              </a:lnSpc>
            </a:pPr>
            <a:r>
              <a:rPr lang="en-US" altLang="en-US" sz="2800" dirty="0">
                <a:latin typeface="Arial" panose="020B0604020202020204" pitchFamily="34" charset="0"/>
                <a:cs typeface="Arial" panose="020B0604020202020204" pitchFamily="34" charset="0"/>
              </a:rPr>
              <a:t>Recurring behaviors (</a:t>
            </a:r>
            <a:r>
              <a:rPr lang="en-US" altLang="en-US" sz="2800" b="1" dirty="0">
                <a:latin typeface="Arial" panose="020B0604020202020204" pitchFamily="34" charset="0"/>
                <a:cs typeface="Arial" panose="020B0604020202020204" pitchFamily="34" charset="0"/>
              </a:rPr>
              <a:t>structures</a:t>
            </a:r>
            <a:r>
              <a:rPr lang="en-US" altLang="en-US" sz="2800" dirty="0">
                <a:latin typeface="Arial" panose="020B0604020202020204" pitchFamily="34" charset="0"/>
                <a:cs typeface="Arial" panose="020B0604020202020204" pitchFamily="34" charset="0"/>
              </a:rPr>
              <a:t>) exist because they contribute to the maintenance of the system (</a:t>
            </a:r>
            <a:r>
              <a:rPr lang="en-US" altLang="en-US" sz="2800" b="1" dirty="0">
                <a:latin typeface="Arial" panose="020B0604020202020204" pitchFamily="34" charset="0"/>
                <a:cs typeface="Arial" panose="020B0604020202020204" pitchFamily="34" charset="0"/>
              </a:rPr>
              <a:t>function</a:t>
            </a:r>
            <a:r>
              <a:rPr lang="en-US" altLang="en-US" sz="2800" dirty="0">
                <a:latin typeface="Arial" panose="020B0604020202020204" pitchFamily="34" charset="0"/>
                <a:cs typeface="Arial" panose="020B0604020202020204" pitchFamily="34" charset="0"/>
              </a:rPr>
              <a:t>)</a:t>
            </a:r>
          </a:p>
          <a:p>
            <a:pPr>
              <a:lnSpc>
                <a:spcPct val="90000"/>
              </a:lnSpc>
            </a:pPr>
            <a:r>
              <a:rPr lang="en-GB" altLang="en-US" sz="2800" dirty="0">
                <a:latin typeface="Arial" panose="020B0604020202020204" pitchFamily="34" charset="0"/>
                <a:cs typeface="Arial" panose="020B0604020202020204" pitchFamily="34" charset="0"/>
              </a:rPr>
              <a:t>Society is thought to maintain a balanced</a:t>
            </a:r>
            <a:r>
              <a:rPr lang="en-GB" altLang="en-US" sz="2800" b="1" dirty="0">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state and if forced out of that state will adjust in ways that tend to reinstate balance (though not necessarily the original one)</a:t>
            </a:r>
          </a:p>
          <a:p>
            <a:pPr>
              <a:lnSpc>
                <a:spcPct val="90000"/>
              </a:lnSpc>
            </a:pPr>
            <a:r>
              <a:rPr lang="en-GB" altLang="en-US" sz="2800" dirty="0">
                <a:latin typeface="Arial" panose="020B0604020202020204" pitchFamily="34" charset="0"/>
                <a:cs typeface="Arial" panose="020B0604020202020204" pitchFamily="34" charset="0"/>
              </a:rPr>
              <a:t>This is how this perspective explains societal change</a:t>
            </a:r>
          </a:p>
          <a:p>
            <a:pPr>
              <a:lnSpc>
                <a:spcPct val="90000"/>
              </a:lnSpc>
            </a:pPr>
            <a:endParaRPr lang="en-US" altLang="en-US" dirty="0"/>
          </a:p>
        </p:txBody>
      </p:sp>
    </p:spTree>
    <p:extLst>
      <p:ext uri="{BB962C8B-B14F-4D97-AF65-F5344CB8AC3E}">
        <p14:creationId xmlns:p14="http://schemas.microsoft.com/office/powerpoint/2010/main" val="9728921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FE8DAEF-63AF-4A76-837A-AE195BD0C8ED}"/>
              </a:ext>
            </a:extLst>
          </p:cNvPr>
          <p:cNvSpPr>
            <a:spLocks noGrp="1"/>
          </p:cNvSpPr>
          <p:nvPr>
            <p:ph type="title"/>
          </p:nvPr>
        </p:nvSpPr>
        <p:spPr>
          <a:xfrm>
            <a:off x="778668" y="249238"/>
            <a:ext cx="10972800" cy="1143000"/>
          </a:xfrm>
        </p:spPr>
        <p:txBody>
          <a:bodyPr/>
          <a:lstStyle/>
          <a:p>
            <a:r>
              <a:rPr lang="en-GB" altLang="en-US" b="1" dirty="0">
                <a:solidFill>
                  <a:srgbClr val="0070C0"/>
                </a:solidFill>
                <a:latin typeface="Arial" panose="020B0604020202020204" pitchFamily="34" charset="0"/>
                <a:cs typeface="Arial" panose="020B0604020202020204" pitchFamily="34" charset="0"/>
              </a:rPr>
              <a:t>Functionalism</a:t>
            </a:r>
          </a:p>
        </p:txBody>
      </p:sp>
      <p:sp>
        <p:nvSpPr>
          <p:cNvPr id="3" name="Content Placeholder 2">
            <a:extLst>
              <a:ext uri="{FF2B5EF4-FFF2-40B4-BE49-F238E27FC236}">
                <a16:creationId xmlns:a16="http://schemas.microsoft.com/office/drawing/2014/main" id="{4954A367-B871-4F85-8247-EAC6FC827BEC}"/>
              </a:ext>
            </a:extLst>
          </p:cNvPr>
          <p:cNvSpPr>
            <a:spLocks noGrp="1"/>
          </p:cNvSpPr>
          <p:nvPr>
            <p:ph idx="1"/>
          </p:nvPr>
        </p:nvSpPr>
        <p:spPr>
          <a:xfrm>
            <a:off x="1631950" y="1392238"/>
            <a:ext cx="9266237" cy="3917950"/>
          </a:xfrm>
        </p:spPr>
        <p:txBody>
          <a:bodyPr/>
          <a:lstStyle/>
          <a:p>
            <a:r>
              <a:rPr lang="en-GB" altLang="en-US" sz="2400" dirty="0">
                <a:latin typeface="Arial" panose="020B0604020202020204" pitchFamily="34" charset="0"/>
                <a:cs typeface="Arial" panose="020B0604020202020204" pitchFamily="34" charset="0"/>
              </a:rPr>
              <a:t>Social order cannot be achieved without shared beliefs, ideas, attitudes and knowledge</a:t>
            </a: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Well-being of society cannot be achieved without social order</a:t>
            </a:r>
          </a:p>
        </p:txBody>
      </p:sp>
      <p:pic>
        <p:nvPicPr>
          <p:cNvPr id="20484" name="Picture 3">
            <a:extLst>
              <a:ext uri="{FF2B5EF4-FFF2-40B4-BE49-F238E27FC236}">
                <a16:creationId xmlns:a16="http://schemas.microsoft.com/office/drawing/2014/main" id="{EDEAA232-0F10-460D-9600-533E5AD1E5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1229" t="22581" r="13322" b="28012"/>
          <a:stretch>
            <a:fillRect/>
          </a:stretch>
        </p:blipFill>
        <p:spPr bwMode="auto">
          <a:xfrm>
            <a:off x="4537075" y="3252788"/>
            <a:ext cx="3455988" cy="236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1218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63B3782-00A5-44B9-BD13-68B64936B2BB}"/>
              </a:ext>
            </a:extLst>
          </p:cNvPr>
          <p:cNvSpPr>
            <a:spLocks noGrp="1"/>
          </p:cNvSpPr>
          <p:nvPr>
            <p:ph type="title"/>
          </p:nvPr>
        </p:nvSpPr>
        <p:spPr/>
        <p:txBody>
          <a:bodyPr/>
          <a:lstStyle/>
          <a:p>
            <a:r>
              <a:rPr lang="en-GB" altLang="en-US" b="1" dirty="0">
                <a:solidFill>
                  <a:srgbClr val="0070C0"/>
                </a:solidFill>
                <a:latin typeface="Arial" panose="020B0604020202020204" pitchFamily="34" charset="0"/>
                <a:cs typeface="Arial" panose="020B0604020202020204" pitchFamily="34" charset="0"/>
              </a:rPr>
              <a:t>Functionalism</a:t>
            </a:r>
          </a:p>
        </p:txBody>
      </p:sp>
      <p:sp>
        <p:nvSpPr>
          <p:cNvPr id="21507" name="Text Placeholder 2">
            <a:extLst>
              <a:ext uri="{FF2B5EF4-FFF2-40B4-BE49-F238E27FC236}">
                <a16:creationId xmlns:a16="http://schemas.microsoft.com/office/drawing/2014/main" id="{1A49D463-57AB-4EB3-8EC2-FBEB5FDF215D}"/>
              </a:ext>
            </a:extLst>
          </p:cNvPr>
          <p:cNvSpPr>
            <a:spLocks noGrp="1"/>
          </p:cNvSpPr>
          <p:nvPr>
            <p:ph type="body" idx="1"/>
          </p:nvPr>
        </p:nvSpPr>
        <p:spPr>
          <a:xfrm>
            <a:off x="1262063" y="1164430"/>
            <a:ext cx="3206750" cy="639762"/>
          </a:xfrm>
        </p:spPr>
        <p:txBody>
          <a:bodyPr/>
          <a:lstStyle/>
          <a:p>
            <a:r>
              <a:rPr lang="en-GB" altLang="en-US" dirty="0">
                <a:solidFill>
                  <a:srgbClr val="0070C0"/>
                </a:solidFill>
                <a:latin typeface="Arial" panose="020B0604020202020204" pitchFamily="34" charset="0"/>
                <a:cs typeface="Arial" panose="020B0604020202020204" pitchFamily="34" charset="0"/>
              </a:rPr>
              <a:t>Institution</a:t>
            </a:r>
          </a:p>
        </p:txBody>
      </p:sp>
      <p:sp>
        <p:nvSpPr>
          <p:cNvPr id="4" name="Content Placeholder 3">
            <a:extLst>
              <a:ext uri="{FF2B5EF4-FFF2-40B4-BE49-F238E27FC236}">
                <a16:creationId xmlns:a16="http://schemas.microsoft.com/office/drawing/2014/main" id="{4E847BC6-1A66-484E-9B0D-7BA6F38DE279}"/>
              </a:ext>
            </a:extLst>
          </p:cNvPr>
          <p:cNvSpPr>
            <a:spLocks noGrp="1"/>
          </p:cNvSpPr>
          <p:nvPr>
            <p:ph sz="half" idx="2"/>
          </p:nvPr>
        </p:nvSpPr>
        <p:spPr>
          <a:xfrm>
            <a:off x="1262063" y="1906588"/>
            <a:ext cx="2603500" cy="3569497"/>
          </a:xfrm>
        </p:spPr>
        <p:txBody>
          <a:bodyPr/>
          <a:lstStyle/>
          <a:p>
            <a:pPr marL="457200" indent="-457200">
              <a:buFont typeface="+mj-lt"/>
              <a:buAutoNum type="arabicPeriod"/>
              <a:defRPr/>
            </a:pPr>
            <a:r>
              <a:rPr lang="en-GB" dirty="0">
                <a:latin typeface="Arial" panose="020B0604020202020204" pitchFamily="34" charset="0"/>
                <a:cs typeface="Arial" panose="020B0604020202020204" pitchFamily="34" charset="0"/>
              </a:rPr>
              <a:t>Family</a:t>
            </a:r>
          </a:p>
          <a:p>
            <a:pPr marL="457200" indent="-457200">
              <a:buFont typeface="+mj-lt"/>
              <a:buAutoNum type="arabicPeriod"/>
              <a:defRPr/>
            </a:pPr>
            <a:r>
              <a:rPr lang="en-GB" dirty="0">
                <a:latin typeface="Arial" panose="020B0604020202020204" pitchFamily="34" charset="0"/>
                <a:cs typeface="Arial" panose="020B0604020202020204" pitchFamily="34" charset="0"/>
              </a:rPr>
              <a:t>Schools</a:t>
            </a:r>
          </a:p>
          <a:p>
            <a:pPr marL="457200" indent="-457200">
              <a:buFont typeface="+mj-lt"/>
              <a:buAutoNum type="arabicPeriod"/>
              <a:defRPr/>
            </a:pPr>
            <a:r>
              <a:rPr lang="en-GB" dirty="0">
                <a:latin typeface="Arial" panose="020B0604020202020204" pitchFamily="34" charset="0"/>
                <a:cs typeface="Arial" panose="020B0604020202020204" pitchFamily="34" charset="0"/>
              </a:rPr>
              <a:t>Workplace</a:t>
            </a:r>
          </a:p>
          <a:p>
            <a:pPr marL="457200" indent="-457200">
              <a:buFont typeface="+mj-lt"/>
              <a:buAutoNum type="arabicPeriod"/>
              <a:defRPr/>
            </a:pPr>
            <a:r>
              <a:rPr lang="en-GB" dirty="0">
                <a:latin typeface="Arial" panose="020B0604020202020204" pitchFamily="34" charset="0"/>
                <a:cs typeface="Arial" panose="020B0604020202020204" pitchFamily="34" charset="0"/>
              </a:rPr>
              <a:t>Religion</a:t>
            </a:r>
          </a:p>
          <a:p>
            <a:pPr marL="457200" indent="-457200">
              <a:buFont typeface="+mj-lt"/>
              <a:buAutoNum type="arabicPeriod"/>
              <a:defRPr/>
            </a:pPr>
            <a:r>
              <a:rPr lang="en-GB" dirty="0">
                <a:latin typeface="Arial" panose="020B0604020202020204" pitchFamily="34" charset="0"/>
                <a:cs typeface="Arial" panose="020B0604020202020204" pitchFamily="34" charset="0"/>
              </a:rPr>
              <a:t>Health Service</a:t>
            </a:r>
          </a:p>
          <a:p>
            <a:pPr marL="457200" indent="-457200">
              <a:buFont typeface="+mj-lt"/>
              <a:buAutoNum type="arabicPeriod"/>
              <a:defRPr/>
            </a:pPr>
            <a:r>
              <a:rPr lang="en-GB" dirty="0">
                <a:latin typeface="Arial" panose="020B0604020202020204" pitchFamily="34" charset="0"/>
                <a:cs typeface="Arial" panose="020B0604020202020204" pitchFamily="34" charset="0"/>
              </a:rPr>
              <a:t>Justice System</a:t>
            </a:r>
          </a:p>
          <a:p>
            <a:pPr>
              <a:defRPr/>
            </a:pPr>
            <a:endParaRPr lang="en-GB" dirty="0"/>
          </a:p>
        </p:txBody>
      </p:sp>
      <p:sp>
        <p:nvSpPr>
          <p:cNvPr id="21509" name="Text Placeholder 4">
            <a:extLst>
              <a:ext uri="{FF2B5EF4-FFF2-40B4-BE49-F238E27FC236}">
                <a16:creationId xmlns:a16="http://schemas.microsoft.com/office/drawing/2014/main" id="{97FC137F-AF72-4F19-B022-DB226B5E8969}"/>
              </a:ext>
            </a:extLst>
          </p:cNvPr>
          <p:cNvSpPr>
            <a:spLocks noGrp="1"/>
          </p:cNvSpPr>
          <p:nvPr>
            <p:ph type="body" sz="quarter" idx="3"/>
          </p:nvPr>
        </p:nvSpPr>
        <p:spPr>
          <a:xfrm>
            <a:off x="6566958" y="1164429"/>
            <a:ext cx="4041775" cy="639763"/>
          </a:xfrm>
        </p:spPr>
        <p:txBody>
          <a:bodyPr/>
          <a:lstStyle/>
          <a:p>
            <a:r>
              <a:rPr lang="en-GB" altLang="en-US" dirty="0">
                <a:solidFill>
                  <a:srgbClr val="0070C0"/>
                </a:solidFill>
                <a:latin typeface="Arial" panose="020B0604020202020204" pitchFamily="34" charset="0"/>
                <a:cs typeface="Arial" panose="020B0604020202020204" pitchFamily="34" charset="0"/>
              </a:rPr>
              <a:t>Function</a:t>
            </a:r>
          </a:p>
        </p:txBody>
      </p:sp>
      <p:sp>
        <p:nvSpPr>
          <p:cNvPr id="6" name="Content Placeholder 5">
            <a:extLst>
              <a:ext uri="{FF2B5EF4-FFF2-40B4-BE49-F238E27FC236}">
                <a16:creationId xmlns:a16="http://schemas.microsoft.com/office/drawing/2014/main" id="{C263CCA4-DD51-44A3-8C1B-768EA75BE755}"/>
              </a:ext>
            </a:extLst>
          </p:cNvPr>
          <p:cNvSpPr>
            <a:spLocks noGrp="1"/>
          </p:cNvSpPr>
          <p:nvPr>
            <p:ph sz="quarter" idx="4"/>
          </p:nvPr>
        </p:nvSpPr>
        <p:spPr>
          <a:xfrm>
            <a:off x="4521201" y="1906588"/>
            <a:ext cx="7518400" cy="3414712"/>
          </a:xfrm>
        </p:spPr>
        <p:txBody>
          <a:bodyPr/>
          <a:lstStyle/>
          <a:p>
            <a:pPr>
              <a:buFont typeface="Myriad Pro"/>
              <a:buAutoNum type="arabicPeriod"/>
            </a:pPr>
            <a:r>
              <a:rPr lang="en-GB" altLang="en-US" sz="1800" dirty="0">
                <a:latin typeface="Arial" panose="020B0604020202020204" pitchFamily="34" charset="0"/>
                <a:cs typeface="Arial" panose="020B0604020202020204" pitchFamily="34" charset="0"/>
              </a:rPr>
              <a:t>Reproduce and socialise children to maintain society</a:t>
            </a:r>
          </a:p>
          <a:p>
            <a:pPr>
              <a:buFont typeface="Myriad Pro"/>
              <a:buAutoNum type="arabicPeriod"/>
            </a:pPr>
            <a:endParaRPr lang="en-GB" altLang="en-US" sz="1800" dirty="0">
              <a:latin typeface="Arial" panose="020B0604020202020204" pitchFamily="34" charset="0"/>
              <a:cs typeface="Arial" panose="020B0604020202020204" pitchFamily="34" charset="0"/>
            </a:endParaRPr>
          </a:p>
          <a:p>
            <a:pPr>
              <a:buFont typeface="Myriad Pro"/>
              <a:buAutoNum type="arabicPeriod"/>
            </a:pPr>
            <a:r>
              <a:rPr lang="en-GB" altLang="en-US" sz="1800" dirty="0">
                <a:latin typeface="Arial" panose="020B0604020202020204" pitchFamily="34" charset="0"/>
                <a:cs typeface="Arial" panose="020B0604020202020204" pitchFamily="34" charset="0"/>
              </a:rPr>
              <a:t>Educate, teach life skills and prepare for workforce</a:t>
            </a:r>
          </a:p>
          <a:p>
            <a:pPr>
              <a:buFont typeface="Myriad Pro"/>
              <a:buAutoNum type="arabicPeriod"/>
            </a:pPr>
            <a:endParaRPr lang="en-GB" altLang="en-US" sz="1800" dirty="0">
              <a:latin typeface="Arial" panose="020B0604020202020204" pitchFamily="34" charset="0"/>
              <a:cs typeface="Arial" panose="020B0604020202020204" pitchFamily="34" charset="0"/>
            </a:endParaRPr>
          </a:p>
          <a:p>
            <a:pPr>
              <a:buFont typeface="Myriad Pro"/>
              <a:buAutoNum type="arabicPeriod"/>
            </a:pPr>
            <a:r>
              <a:rPr lang="en-GB" altLang="en-US" sz="1800" dirty="0">
                <a:latin typeface="Arial" panose="020B0604020202020204" pitchFamily="34" charset="0"/>
                <a:cs typeface="Arial" panose="020B0604020202020204" pitchFamily="34" charset="0"/>
              </a:rPr>
              <a:t>Contribute to the economy, produce goods and services</a:t>
            </a:r>
          </a:p>
          <a:p>
            <a:pPr>
              <a:buFont typeface="Myriad Pro"/>
              <a:buAutoNum type="arabicPeriod"/>
            </a:pPr>
            <a:endParaRPr lang="en-GB" altLang="en-US" sz="1800" dirty="0">
              <a:latin typeface="Arial" panose="020B0604020202020204" pitchFamily="34" charset="0"/>
              <a:cs typeface="Arial" panose="020B0604020202020204" pitchFamily="34" charset="0"/>
            </a:endParaRPr>
          </a:p>
          <a:p>
            <a:pPr>
              <a:buFont typeface="Myriad Pro"/>
              <a:buAutoNum type="arabicPeriod"/>
            </a:pPr>
            <a:r>
              <a:rPr lang="en-GB" altLang="en-US" sz="1800" dirty="0">
                <a:latin typeface="Arial" panose="020B0604020202020204" pitchFamily="34" charset="0"/>
                <a:cs typeface="Arial" panose="020B0604020202020204" pitchFamily="34" charset="0"/>
              </a:rPr>
              <a:t>Create a sense of social solidarity (not so evident now)</a:t>
            </a:r>
          </a:p>
          <a:p>
            <a:pPr>
              <a:buFont typeface="Myriad Pro"/>
              <a:buAutoNum type="arabicPeriod"/>
            </a:pPr>
            <a:endParaRPr lang="en-GB" altLang="en-US" sz="1800" dirty="0">
              <a:latin typeface="Arial" panose="020B0604020202020204" pitchFamily="34" charset="0"/>
              <a:cs typeface="Arial" panose="020B0604020202020204" pitchFamily="34" charset="0"/>
            </a:endParaRPr>
          </a:p>
          <a:p>
            <a:pPr>
              <a:buFont typeface="Myriad Pro"/>
              <a:buAutoNum type="arabicPeriod"/>
            </a:pPr>
            <a:r>
              <a:rPr lang="en-GB" altLang="en-US" sz="1800" dirty="0">
                <a:latin typeface="Arial" panose="020B0604020202020204" pitchFamily="34" charset="0"/>
                <a:cs typeface="Arial" panose="020B0604020202020204" pitchFamily="34" charset="0"/>
              </a:rPr>
              <a:t>Enables population able to be productive</a:t>
            </a:r>
          </a:p>
          <a:p>
            <a:pPr>
              <a:buFont typeface="Myriad Pro"/>
              <a:buAutoNum type="arabicPeriod"/>
            </a:pPr>
            <a:endParaRPr lang="en-GB" altLang="en-US" sz="1800" dirty="0">
              <a:latin typeface="Arial" panose="020B0604020202020204" pitchFamily="34" charset="0"/>
              <a:cs typeface="Arial" panose="020B0604020202020204" pitchFamily="34" charset="0"/>
            </a:endParaRPr>
          </a:p>
          <a:p>
            <a:pPr>
              <a:buFont typeface="Myriad Pro"/>
              <a:buAutoNum type="arabicPeriod"/>
            </a:pPr>
            <a:r>
              <a:rPr lang="en-GB" altLang="en-US" sz="1800" dirty="0">
                <a:latin typeface="Arial" panose="020B0604020202020204" pitchFamily="34" charset="0"/>
                <a:cs typeface="Arial" panose="020B0604020202020204" pitchFamily="34" charset="0"/>
              </a:rPr>
              <a:t>Resolve and deal with conflict and punish deviants</a:t>
            </a:r>
          </a:p>
          <a:p>
            <a:endParaRPr lang="en-GB" altLang="en-US" dirty="0"/>
          </a:p>
        </p:txBody>
      </p:sp>
      <p:sp>
        <p:nvSpPr>
          <p:cNvPr id="7" name="Date Placeholder 6">
            <a:extLst>
              <a:ext uri="{FF2B5EF4-FFF2-40B4-BE49-F238E27FC236}">
                <a16:creationId xmlns:a16="http://schemas.microsoft.com/office/drawing/2014/main" id="{017D31CA-556D-47DD-B105-1A6A56DFE163}"/>
              </a:ext>
            </a:extLst>
          </p:cNvPr>
          <p:cNvSpPr>
            <a:spLocks noGrp="1"/>
          </p:cNvSpPr>
          <p:nvPr>
            <p:ph type="dt" sz="quarter" idx="10"/>
          </p:nvPr>
        </p:nvSpPr>
        <p:spPr/>
        <p:txBody>
          <a:bodyPr/>
          <a:lstStyle/>
          <a:p>
            <a:pPr>
              <a:defRPr/>
            </a:pPr>
            <a:fld id="{2BBA9720-1DD3-45E5-B0C7-E19B376BACE5}" type="datetime1">
              <a:rPr lang="en-GB" altLang="en-US" smtClean="0"/>
              <a:pPr>
                <a:defRPr/>
              </a:pPr>
              <a:t>10/01/2024</a:t>
            </a:fld>
            <a:endParaRPr lang="en-GB" altLang="en-US" dirty="0"/>
          </a:p>
        </p:txBody>
      </p:sp>
      <p:sp>
        <p:nvSpPr>
          <p:cNvPr id="21512" name="Slide Number Placeholder 7">
            <a:extLst>
              <a:ext uri="{FF2B5EF4-FFF2-40B4-BE49-F238E27FC236}">
                <a16:creationId xmlns:a16="http://schemas.microsoft.com/office/drawing/2014/main" id="{0AB5F48F-F9E1-44E4-882E-88BE0238A0A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28B2E06-4265-4DF2-8543-98CFCD44D86A}" type="slidenum">
              <a:rPr lang="en-GB" altLang="en-US" sz="120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1407565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solidFill>
                  <a:srgbClr val="0070C0"/>
                </a:solidFill>
                <a:latin typeface="Arial" panose="020B0604020202020204" pitchFamily="34" charset="0"/>
                <a:cs typeface="Arial" panose="020B0604020202020204" pitchFamily="34" charset="0"/>
              </a:rPr>
              <a:t>Discussion</a:t>
            </a:r>
            <a:r>
              <a:rPr lang="en-GB"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Functionalist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827209" y="3186113"/>
            <a:ext cx="3112538" cy="2331120"/>
          </a:xfrm>
          <a:prstGeom prst="rect">
            <a:avLst/>
          </a:prstGeom>
        </p:spPr>
      </p:pic>
    </p:spTree>
    <p:extLst>
      <p:ext uri="{BB962C8B-B14F-4D97-AF65-F5344CB8AC3E}">
        <p14:creationId xmlns:p14="http://schemas.microsoft.com/office/powerpoint/2010/main" val="3277498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1782AA-97C8-492C-867C-58420C20B4E0}"/>
              </a:ext>
            </a:extLst>
          </p:cNvPr>
          <p:cNvSpPr>
            <a:spLocks noGrp="1"/>
          </p:cNvSpPr>
          <p:nvPr>
            <p:ph type="title"/>
          </p:nvPr>
        </p:nvSpPr>
        <p:spPr/>
        <p:txBody>
          <a:bodyPr/>
          <a:lstStyle/>
          <a:p>
            <a:r>
              <a:rPr lang="en-GB" altLang="en-US" b="1" dirty="0">
                <a:solidFill>
                  <a:srgbClr val="0070C0"/>
                </a:solidFill>
                <a:latin typeface="Arial" panose="020B0604020202020204" pitchFamily="34" charset="0"/>
                <a:cs typeface="Arial" panose="020B0604020202020204" pitchFamily="34" charset="0"/>
              </a:rPr>
              <a:t>Conflict Theory</a:t>
            </a:r>
          </a:p>
        </p:txBody>
      </p:sp>
      <p:sp>
        <p:nvSpPr>
          <p:cNvPr id="3" name="Content Placeholder 2">
            <a:extLst>
              <a:ext uri="{FF2B5EF4-FFF2-40B4-BE49-F238E27FC236}">
                <a16:creationId xmlns:a16="http://schemas.microsoft.com/office/drawing/2014/main" id="{BBE7ED1D-66D4-4E8B-B5F7-061D9D11F5E9}"/>
              </a:ext>
            </a:extLst>
          </p:cNvPr>
          <p:cNvSpPr>
            <a:spLocks noGrp="1"/>
          </p:cNvSpPr>
          <p:nvPr>
            <p:ph idx="1"/>
          </p:nvPr>
        </p:nvSpPr>
        <p:spPr>
          <a:xfrm>
            <a:off x="212652" y="1252834"/>
            <a:ext cx="11759608" cy="3916363"/>
          </a:xfrm>
        </p:spPr>
        <p:txBody>
          <a:bodyPr/>
          <a:lstStyle/>
          <a:p>
            <a:pPr>
              <a:defRPr/>
            </a:pPr>
            <a:r>
              <a:rPr lang="en-GB" altLang="en-US" sz="2400" dirty="0">
                <a:latin typeface="Arial" panose="020B0604020202020204" pitchFamily="34" charset="0"/>
                <a:cs typeface="Arial" panose="020B0604020202020204" pitchFamily="34" charset="0"/>
              </a:rPr>
              <a:t>Society is made of Power Struggles and this theory </a:t>
            </a:r>
            <a:r>
              <a:rPr lang="en-GB" sz="2400" dirty="0">
                <a:latin typeface="Arial" panose="020B0604020202020204" pitchFamily="34" charset="0"/>
                <a:cs typeface="Arial" panose="020B0604020202020204" pitchFamily="34" charset="0"/>
              </a:rPr>
              <a:t>suggests that conflict is an integral part of social life. There are conflicts between economic classes, ethnic groups, young and old, male and female, etc. </a:t>
            </a:r>
            <a:endParaRPr lang="en-GB" altLang="en-US" sz="2400" dirty="0">
              <a:latin typeface="Arial" panose="020B0604020202020204" pitchFamily="34" charset="0"/>
              <a:cs typeface="Arial" panose="020B0604020202020204" pitchFamily="34" charset="0"/>
            </a:endParaRPr>
          </a:p>
          <a:p>
            <a:pPr>
              <a:defRPr/>
            </a:pPr>
            <a:r>
              <a:rPr lang="en-GB" altLang="en-US" sz="2400" dirty="0">
                <a:latin typeface="Arial" panose="020B0604020202020204" pitchFamily="34" charset="0"/>
                <a:cs typeface="Arial" panose="020B0604020202020204" pitchFamily="34" charset="0"/>
              </a:rPr>
              <a:t>Tensions and conflicts arise when resources, status, and power are unevenly distributed between groups in society</a:t>
            </a:r>
          </a:p>
          <a:p>
            <a:pPr>
              <a:defRPr/>
            </a:pPr>
            <a:r>
              <a:rPr lang="en-GB" altLang="en-US" sz="2400" dirty="0">
                <a:latin typeface="Arial" panose="020B0604020202020204" pitchFamily="34" charset="0"/>
                <a:cs typeface="Arial" panose="020B0604020202020204" pitchFamily="34" charset="0"/>
              </a:rPr>
              <a:t>Conflicts are the catalyst for social change</a:t>
            </a:r>
          </a:p>
          <a:p>
            <a:pPr>
              <a:defRPr/>
            </a:pPr>
            <a:r>
              <a:rPr lang="en-GB" sz="2400" dirty="0"/>
              <a:t>Therefore one party has power over the other and it is assumed that whoever holds this power will protect their own interests at the expense of others causing conflict</a:t>
            </a:r>
          </a:p>
          <a:p>
            <a:pPr marL="0" indent="0">
              <a:buNone/>
              <a:defRPr/>
            </a:pPr>
            <a:endParaRPr lang="en-GB" altLang="en-US" sz="2400" dirty="0">
              <a:latin typeface="Arial" panose="020B0604020202020204" pitchFamily="34" charset="0"/>
              <a:cs typeface="Arial" panose="020B0604020202020204" pitchFamily="34" charset="0"/>
            </a:endParaRPr>
          </a:p>
          <a:p>
            <a:pPr marL="0" indent="0">
              <a:buNone/>
              <a:defRPr/>
            </a:pPr>
            <a:r>
              <a:rPr lang="en-GB" altLang="en-US" sz="2000" dirty="0">
                <a:latin typeface="Arial" panose="020B0604020202020204" pitchFamily="34" charset="0"/>
                <a:cs typeface="Arial" panose="020B0604020202020204" pitchFamily="34" charset="0"/>
                <a:hlinkClick r:id="rId2"/>
              </a:rPr>
              <a:t>https://www.youtube.com/watch?v=LPYTndFFTko&amp;list=RDLVnjVknNGCjhE&amp;index=5</a:t>
            </a:r>
            <a:r>
              <a:rPr lang="en-GB" altLang="en-US" sz="2000" dirty="0">
                <a:latin typeface="Arial" panose="020B0604020202020204" pitchFamily="34" charset="0"/>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5BC12B7-2274-4990-99CC-378542D39D3F}"/>
              </a:ext>
            </a:extLst>
          </p:cNvPr>
          <p:cNvSpPr>
            <a:spLocks noGrp="1"/>
          </p:cNvSpPr>
          <p:nvPr>
            <p:ph type="title"/>
          </p:nvPr>
        </p:nvSpPr>
        <p:spPr>
          <a:xfrm>
            <a:off x="1631949" y="598488"/>
            <a:ext cx="8713788" cy="1143000"/>
          </a:xfrm>
        </p:spPr>
        <p:txBody>
          <a:bodyPr/>
          <a:lstStyle/>
          <a:p>
            <a:r>
              <a:rPr lang="en-GB" altLang="en-US" b="1" dirty="0">
                <a:solidFill>
                  <a:srgbClr val="0070C0"/>
                </a:solidFill>
                <a:latin typeface="Arial" panose="020B0604020202020204" pitchFamily="34" charset="0"/>
                <a:cs typeface="Arial" panose="020B0604020202020204" pitchFamily="34" charset="0"/>
              </a:rPr>
              <a:t>Conflict Theory: Class Conflict</a:t>
            </a:r>
            <a:br>
              <a:rPr lang="en-GB" altLang="en-US" b="1" dirty="0">
                <a:solidFill>
                  <a:srgbClr val="0070C0"/>
                </a:solidFill>
                <a:latin typeface="Arial" panose="020B0604020202020204" pitchFamily="34" charset="0"/>
                <a:cs typeface="Arial" panose="020B0604020202020204" pitchFamily="34" charset="0"/>
              </a:rPr>
            </a:br>
            <a:endParaRPr lang="en-GB" altLang="en-US"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7BFBEC-F146-4EA8-AD4B-CD10B6385381}"/>
              </a:ext>
            </a:extLst>
          </p:cNvPr>
          <p:cNvSpPr>
            <a:spLocks noGrp="1"/>
          </p:cNvSpPr>
          <p:nvPr>
            <p:ph idx="1"/>
          </p:nvPr>
        </p:nvSpPr>
        <p:spPr>
          <a:xfrm>
            <a:off x="1062831" y="1741488"/>
            <a:ext cx="9852025" cy="3916362"/>
          </a:xfrm>
        </p:spPr>
        <p:txBody>
          <a:bodyPr>
            <a:normAutofit lnSpcReduction="10000"/>
          </a:bodyPr>
          <a:lstStyle/>
          <a:p>
            <a:pPr>
              <a:defRPr/>
            </a:pPr>
            <a:r>
              <a:rPr lang="en-GB" dirty="0">
                <a:latin typeface="Arial" panose="020B0604020202020204" pitchFamily="34" charset="0"/>
                <a:cs typeface="Arial" panose="020B0604020202020204" pitchFamily="34" charset="0"/>
              </a:rPr>
              <a:t>The struggle between groups occupying different socioeconomic positions in the same society</a:t>
            </a:r>
          </a:p>
          <a:p>
            <a:pPr lvl="1">
              <a:defRPr/>
            </a:pPr>
            <a:r>
              <a:rPr lang="en-GB" dirty="0">
                <a:latin typeface="Arial" panose="020B0604020202020204" pitchFamily="34" charset="0"/>
                <a:cs typeface="Arial" panose="020B0604020202020204" pitchFamily="34" charset="0"/>
              </a:rPr>
              <a:t>Competition for control of </a:t>
            </a:r>
          </a:p>
          <a:p>
            <a:pPr lvl="2">
              <a:defRPr/>
            </a:pPr>
            <a:r>
              <a:rPr lang="en-GB" dirty="0">
                <a:latin typeface="Arial" panose="020B0604020202020204" pitchFamily="34" charset="0"/>
                <a:cs typeface="Arial" panose="020B0604020202020204" pitchFamily="34" charset="0"/>
              </a:rPr>
              <a:t>Economic</a:t>
            </a:r>
          </a:p>
          <a:p>
            <a:pPr lvl="2">
              <a:defRPr/>
            </a:pPr>
            <a:r>
              <a:rPr lang="en-GB" dirty="0">
                <a:latin typeface="Arial" panose="020B0604020202020204" pitchFamily="34" charset="0"/>
                <a:cs typeface="Arial" panose="020B0604020202020204" pitchFamily="34" charset="0"/>
              </a:rPr>
              <a:t>Political </a:t>
            </a:r>
          </a:p>
          <a:p>
            <a:pPr lvl="2">
              <a:defRPr/>
            </a:pPr>
            <a:r>
              <a:rPr lang="en-GB" dirty="0">
                <a:latin typeface="Arial" panose="020B0604020202020204" pitchFamily="34" charset="0"/>
                <a:cs typeface="Arial" panose="020B0604020202020204" pitchFamily="34" charset="0"/>
              </a:rPr>
              <a:t>and Social resources</a:t>
            </a:r>
          </a:p>
          <a:p>
            <a:pPr>
              <a:defRPr/>
            </a:pPr>
            <a:r>
              <a:rPr lang="en-GB" dirty="0">
                <a:latin typeface="Arial" panose="020B0604020202020204" pitchFamily="34" charset="0"/>
                <a:cs typeface="Arial" panose="020B0604020202020204" pitchFamily="34" charset="0"/>
              </a:rPr>
              <a:t>Class Conflict:</a:t>
            </a:r>
          </a:p>
          <a:p>
            <a:pPr lvl="1">
              <a:defRPr/>
            </a:pPr>
            <a:r>
              <a:rPr lang="en-GB" dirty="0">
                <a:latin typeface="Arial" panose="020B0604020202020204" pitchFamily="34" charset="0"/>
                <a:cs typeface="Arial" panose="020B0604020202020204" pitchFamily="34" charset="0"/>
              </a:rPr>
              <a:t>physical violence</a:t>
            </a:r>
          </a:p>
          <a:p>
            <a:pPr marL="274320" lvl="1" indent="0" algn="r">
              <a:buNone/>
              <a:defRPr/>
            </a:pPr>
            <a:endParaRPr lang="en-GB" sz="1425"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81955B2-794E-4F9A-839E-EA12C997ECFC}"/>
              </a:ext>
            </a:extLst>
          </p:cNvPr>
          <p:cNvSpPr>
            <a:spLocks noGrp="1"/>
          </p:cNvSpPr>
          <p:nvPr>
            <p:ph type="title"/>
          </p:nvPr>
        </p:nvSpPr>
        <p:spPr/>
        <p:txBody>
          <a:bodyPr/>
          <a:lstStyle/>
          <a:p>
            <a:r>
              <a:rPr lang="en-GB" altLang="en-US" b="1" dirty="0">
                <a:solidFill>
                  <a:srgbClr val="0070C0"/>
                </a:solidFill>
                <a:latin typeface="Arial" panose="020B0604020202020204" pitchFamily="34" charset="0"/>
                <a:cs typeface="Arial" panose="020B0604020202020204" pitchFamily="34" charset="0"/>
              </a:rPr>
              <a:t>Criticisms of Conflict Theory</a:t>
            </a:r>
          </a:p>
        </p:txBody>
      </p:sp>
      <p:sp>
        <p:nvSpPr>
          <p:cNvPr id="3" name="Content Placeholder 2">
            <a:extLst>
              <a:ext uri="{FF2B5EF4-FFF2-40B4-BE49-F238E27FC236}">
                <a16:creationId xmlns:a16="http://schemas.microsoft.com/office/drawing/2014/main" id="{CE157DE1-0D40-4154-B370-7AEF20C1529F}"/>
              </a:ext>
            </a:extLst>
          </p:cNvPr>
          <p:cNvSpPr>
            <a:spLocks noGrp="1"/>
          </p:cNvSpPr>
          <p:nvPr>
            <p:ph idx="1"/>
          </p:nvPr>
        </p:nvSpPr>
        <p:spPr>
          <a:xfrm>
            <a:off x="609600" y="1743741"/>
            <a:ext cx="11244264" cy="3916363"/>
          </a:xfrm>
        </p:spPr>
        <p:txBody>
          <a:bodyPr/>
          <a:lstStyle/>
          <a:p>
            <a:r>
              <a:rPr lang="en-GB" altLang="en-US" sz="2800" dirty="0">
                <a:latin typeface="Arial" panose="020B0604020202020204" pitchFamily="34" charset="0"/>
                <a:cs typeface="Arial" panose="020B0604020202020204" pitchFamily="34" charset="0"/>
              </a:rPr>
              <a:t>Focuses on explaining social change and neglects an explanation of stability</a:t>
            </a:r>
          </a:p>
          <a:p>
            <a:r>
              <a:rPr lang="en-GB" altLang="en-US" sz="2800" dirty="0">
                <a:latin typeface="Arial" panose="020B0604020202020204" pitchFamily="34" charset="0"/>
                <a:cs typeface="Arial" panose="020B0604020202020204" pitchFamily="34" charset="0"/>
              </a:rPr>
              <a:t>Not all change is revolutionary!</a:t>
            </a:r>
          </a:p>
          <a:p>
            <a:pPr algn="just"/>
            <a:r>
              <a:rPr lang="en-GB" altLang="en-US" sz="2800" dirty="0">
                <a:latin typeface="Arial" panose="020B0604020202020204" pitchFamily="34" charset="0"/>
                <a:cs typeface="Arial" panose="020B0604020202020204" pitchFamily="34" charset="0"/>
              </a:rPr>
              <a:t>It assumes, without argument, that human nature is generally good but corrupted by “civilization” in its varied forms. Hence, once “domination” is eliminated, people will then begin to cooperate</a:t>
            </a:r>
          </a:p>
          <a:p>
            <a:endParaRPr lang="en-GB"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solidFill>
                  <a:srgbClr val="0070C0"/>
                </a:solidFill>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Conflict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482500" y="3100388"/>
            <a:ext cx="3226999" cy="2416845"/>
          </a:xfrm>
          <a:prstGeom prst="rect">
            <a:avLst/>
          </a:prstGeom>
        </p:spPr>
      </p:pic>
    </p:spTree>
    <p:extLst>
      <p:ext uri="{BB962C8B-B14F-4D97-AF65-F5344CB8AC3E}">
        <p14:creationId xmlns:p14="http://schemas.microsoft.com/office/powerpoint/2010/main" val="2889738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68079-5CC2-4E16-B9A4-79C250C24AAF}"/>
              </a:ext>
            </a:extLst>
          </p:cNvPr>
          <p:cNvSpPr>
            <a:spLocks noGrp="1"/>
          </p:cNvSpPr>
          <p:nvPr>
            <p:ph type="title"/>
          </p:nvPr>
        </p:nvSpPr>
        <p:spPr/>
        <p:txBody>
          <a:bodyPr>
            <a:normAutofit fontScale="90000"/>
          </a:bodyPr>
          <a:lstStyle/>
          <a:p>
            <a:r>
              <a:rPr lang="en-US" altLang="en-US" sz="4400" b="1" dirty="0">
                <a:solidFill>
                  <a:srgbClr val="0070C0"/>
                </a:solidFill>
                <a:latin typeface="Arial" panose="020B0604020202020204" pitchFamily="34" charset="0"/>
                <a:cs typeface="Arial" panose="020B0604020202020204" pitchFamily="34" charset="0"/>
              </a:rPr>
              <a:t>Bronfenbrenner Ecological Theory of Human Development</a:t>
            </a:r>
            <a:endParaRPr lang="en-GB" b="1" dirty="0">
              <a:solidFill>
                <a:srgbClr val="0070C0"/>
              </a:solidFill>
            </a:endParaRPr>
          </a:p>
        </p:txBody>
      </p:sp>
      <p:sp>
        <p:nvSpPr>
          <p:cNvPr id="3" name="Content Placeholder 2">
            <a:extLst>
              <a:ext uri="{FF2B5EF4-FFF2-40B4-BE49-F238E27FC236}">
                <a16:creationId xmlns:a16="http://schemas.microsoft.com/office/drawing/2014/main" id="{0B3109D6-2C30-4E24-B625-0ECD6FDDB531}"/>
              </a:ext>
            </a:extLst>
          </p:cNvPr>
          <p:cNvSpPr>
            <a:spLocks noGrp="1"/>
          </p:cNvSpPr>
          <p:nvPr>
            <p:ph idx="1"/>
          </p:nvPr>
        </p:nvSpPr>
        <p:spPr>
          <a:xfrm>
            <a:off x="109538" y="1935764"/>
            <a:ext cx="11234738" cy="3917032"/>
          </a:xfrm>
        </p:spPr>
        <p:txBody>
          <a:bodyPr>
            <a:normAutofit/>
          </a:bodyPr>
          <a:lstStyle/>
          <a:p>
            <a:pPr algn="just"/>
            <a:r>
              <a:rPr lang="en-US" sz="2800" dirty="0">
                <a:latin typeface="Arial" panose="020B0604020202020204" pitchFamily="34" charset="0"/>
                <a:cs typeface="Arial" panose="020B0604020202020204" pitchFamily="34" charset="0"/>
              </a:rPr>
              <a:t>The inherent qualities of a child and their environment interact to influence growth and development. </a:t>
            </a:r>
          </a:p>
          <a:p>
            <a:pPr algn="just"/>
            <a:r>
              <a:rPr lang="en-GB" sz="2800" dirty="0"/>
              <a:t>Emphasizes the importance of studying children in multiple environments, also known as ecological systems, in the attempt to understand their development. </a:t>
            </a:r>
          </a:p>
          <a:p>
            <a:pPr algn="just"/>
            <a:r>
              <a:rPr lang="en-GB" sz="2800" dirty="0"/>
              <a:t>Each of these ecological systems inevitably interact with and influence each other in all aspects of the children's lives.</a:t>
            </a:r>
          </a:p>
          <a:p>
            <a:endParaRPr lang="en-GB" dirty="0"/>
          </a:p>
        </p:txBody>
      </p:sp>
    </p:spTree>
    <p:extLst>
      <p:ext uri="{BB962C8B-B14F-4D97-AF65-F5344CB8AC3E}">
        <p14:creationId xmlns:p14="http://schemas.microsoft.com/office/powerpoint/2010/main" val="216468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A327-567A-4836-A77E-B0E034B9B329}"/>
              </a:ext>
            </a:extLst>
          </p:cNvPr>
          <p:cNvSpPr>
            <a:spLocks noGrp="1"/>
          </p:cNvSpPr>
          <p:nvPr>
            <p:ph type="title"/>
          </p:nvPr>
        </p:nvSpPr>
        <p:spPr/>
        <p:txBody>
          <a:bodyPr>
            <a:noAutofit/>
          </a:bodyPr>
          <a:lstStyle/>
          <a:p>
            <a:r>
              <a:rPr lang="en-GB" b="1" dirty="0">
                <a:solidFill>
                  <a:srgbClr val="0070C0"/>
                </a:solidFill>
                <a:latin typeface="Arial" panose="020B0604020202020204" pitchFamily="34" charset="0"/>
                <a:cs typeface="Arial" panose="020B0604020202020204" pitchFamily="34" charset="0"/>
              </a:rPr>
              <a:t>Bronfenbrenner’s Ecological Systems Theory</a:t>
            </a:r>
          </a:p>
        </p:txBody>
      </p:sp>
      <p:sp>
        <p:nvSpPr>
          <p:cNvPr id="3" name="Content Placeholder 2">
            <a:extLst>
              <a:ext uri="{FF2B5EF4-FFF2-40B4-BE49-F238E27FC236}">
                <a16:creationId xmlns:a16="http://schemas.microsoft.com/office/drawing/2014/main" id="{16D13A92-EBC4-4385-BB43-F26425369C1B}"/>
              </a:ext>
            </a:extLst>
          </p:cNvPr>
          <p:cNvSpPr>
            <a:spLocks noGrp="1"/>
          </p:cNvSpPr>
          <p:nvPr>
            <p:ph idx="1"/>
          </p:nvPr>
        </p:nvSpPr>
        <p:spPr>
          <a:xfrm>
            <a:off x="357188" y="2099931"/>
            <a:ext cx="11701462" cy="3917032"/>
          </a:xfrm>
        </p:spPr>
        <p:txBody>
          <a:bodyPr/>
          <a:lstStyle/>
          <a:p>
            <a:pPr algn="just"/>
            <a:r>
              <a:rPr lang="en-GB" dirty="0">
                <a:latin typeface="Arial" panose="020B0604020202020204" pitchFamily="34" charset="0"/>
                <a:cs typeface="Arial" panose="020B0604020202020204" pitchFamily="34" charset="0"/>
              </a:rPr>
              <a:t>Bronfenbrenner's ecological systems theory proposes that children don't develop only by influence from their close familial environment - surrounding environments are influential on the development of the child as well.</a:t>
            </a:r>
          </a:p>
          <a:p>
            <a:r>
              <a:rPr lang="en-GB" altLang="en-US" sz="3200" dirty="0">
                <a:latin typeface="Arial" panose="020B0604020202020204" pitchFamily="34" charset="0"/>
                <a:cs typeface="Arial" panose="020B0604020202020204" pitchFamily="34" charset="0"/>
                <a:hlinkClick r:id="rId2"/>
              </a:rPr>
              <a:t>https://www.youtube.com/watch?v=JmyWxG4It3M</a:t>
            </a:r>
            <a:r>
              <a:rPr lang="en-GB" altLang="en-US" sz="32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786496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FF06-69E0-4760-A2B2-2B4F4090227E}"/>
              </a:ext>
            </a:extLst>
          </p:cNvPr>
          <p:cNvSpPr>
            <a:spLocks noGrp="1"/>
          </p:cNvSpPr>
          <p:nvPr>
            <p:ph type="title"/>
          </p:nvPr>
        </p:nvSpPr>
        <p:spPr/>
        <p:txBody>
          <a:bodyPr>
            <a:normAutofit fontScale="90000"/>
          </a:bodyPr>
          <a:lstStyle/>
          <a:p>
            <a:r>
              <a:rPr lang="en-GB" b="1" dirty="0">
                <a:solidFill>
                  <a:srgbClr val="0070C0"/>
                </a:solidFill>
              </a:rPr>
              <a:t>Bronfenbrenner’s Ecological Systems Theory</a:t>
            </a:r>
          </a:p>
        </p:txBody>
      </p:sp>
      <p:pic>
        <p:nvPicPr>
          <p:cNvPr id="4" name="Picture 3">
            <a:extLst>
              <a:ext uri="{FF2B5EF4-FFF2-40B4-BE49-F238E27FC236}">
                <a16:creationId xmlns:a16="http://schemas.microsoft.com/office/drawing/2014/main" id="{44D9242E-3DDF-4519-B8F6-E7AEACEBEFA6}"/>
              </a:ext>
            </a:extLst>
          </p:cNvPr>
          <p:cNvPicPr>
            <a:picLocks noChangeAspect="1"/>
          </p:cNvPicPr>
          <p:nvPr/>
        </p:nvPicPr>
        <p:blipFill>
          <a:blip r:embed="rId2"/>
          <a:stretch>
            <a:fillRect/>
          </a:stretch>
        </p:blipFill>
        <p:spPr>
          <a:xfrm>
            <a:off x="480004" y="1437314"/>
            <a:ext cx="5615996" cy="5118364"/>
          </a:xfrm>
          <a:prstGeom prst="rect">
            <a:avLst/>
          </a:prstGeom>
        </p:spPr>
      </p:pic>
      <p:pic>
        <p:nvPicPr>
          <p:cNvPr id="5" name="Picture 4">
            <a:extLst>
              <a:ext uri="{FF2B5EF4-FFF2-40B4-BE49-F238E27FC236}">
                <a16:creationId xmlns:a16="http://schemas.microsoft.com/office/drawing/2014/main" id="{48936BD7-0BFB-49BB-BB98-E37F927548AD}"/>
              </a:ext>
            </a:extLst>
          </p:cNvPr>
          <p:cNvPicPr>
            <a:picLocks noChangeAspect="1"/>
          </p:cNvPicPr>
          <p:nvPr/>
        </p:nvPicPr>
        <p:blipFill>
          <a:blip r:embed="rId3"/>
          <a:stretch>
            <a:fillRect/>
          </a:stretch>
        </p:blipFill>
        <p:spPr>
          <a:xfrm>
            <a:off x="6515100" y="1437314"/>
            <a:ext cx="5444694" cy="5134865"/>
          </a:xfrm>
          <a:prstGeom prst="rect">
            <a:avLst/>
          </a:prstGeom>
        </p:spPr>
      </p:pic>
    </p:spTree>
    <p:extLst>
      <p:ext uri="{BB962C8B-B14F-4D97-AF65-F5344CB8AC3E}">
        <p14:creationId xmlns:p14="http://schemas.microsoft.com/office/powerpoint/2010/main" val="2669418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a:xfrm>
            <a:off x="609600" y="32668"/>
            <a:ext cx="10972800" cy="1143000"/>
          </a:xfrm>
        </p:spPr>
        <p:txBody>
          <a:bodyPr>
            <a:normAutofit/>
          </a:bodyPr>
          <a:lstStyle/>
          <a:p>
            <a:r>
              <a:rPr lang="en-GB" b="1" dirty="0">
                <a:solidFill>
                  <a:srgbClr val="0070C0"/>
                </a:solidFill>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a:xfrm>
            <a:off x="609600" y="1345198"/>
            <a:ext cx="10972800" cy="3917032"/>
          </a:xfrm>
        </p:spPr>
        <p:txBody>
          <a:bodyPr>
            <a:normAutofit/>
          </a:bodyPr>
          <a:lstStyle/>
          <a:p>
            <a:pPr algn="ctr"/>
            <a:r>
              <a:rPr lang="en-GB" sz="3600" b="1" dirty="0">
                <a:latin typeface="Arial" panose="020B0604020202020204" pitchFamily="34" charset="0"/>
                <a:cs typeface="Arial" panose="020B0604020202020204" pitchFamily="34" charset="0"/>
              </a:rPr>
              <a:t>How can Bronfenbrenner's ecological systems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580004" y="3242007"/>
            <a:ext cx="3031991" cy="2270795"/>
          </a:xfrm>
          <a:prstGeom prst="rect">
            <a:avLst/>
          </a:prstGeom>
        </p:spPr>
      </p:pic>
    </p:spTree>
    <p:extLst>
      <p:ext uri="{BB962C8B-B14F-4D97-AF65-F5344CB8AC3E}">
        <p14:creationId xmlns:p14="http://schemas.microsoft.com/office/powerpoint/2010/main" val="15784251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814" y="238693"/>
            <a:ext cx="10419126" cy="1535185"/>
          </a:xfrm>
        </p:spPr>
        <p:txBody>
          <a:bodyPr>
            <a:normAutofit/>
          </a:bodyPr>
          <a:lstStyle/>
          <a:p>
            <a:r>
              <a:rPr lang="en-GB" b="1" dirty="0">
                <a:solidFill>
                  <a:srgbClr val="0070C0"/>
                </a:solidFill>
                <a:latin typeface="Arial" panose="020B0604020202020204" pitchFamily="34" charset="0"/>
                <a:cs typeface="Arial" panose="020B0604020202020204" pitchFamily="34" charset="0"/>
              </a:rPr>
              <a:t>The Theory of Planned Behaviour</a:t>
            </a:r>
          </a:p>
        </p:txBody>
      </p:sp>
      <p:sp>
        <p:nvSpPr>
          <p:cNvPr id="3" name="Content Placeholder 2"/>
          <p:cNvSpPr>
            <a:spLocks noGrp="1"/>
          </p:cNvSpPr>
          <p:nvPr>
            <p:ph idx="1"/>
          </p:nvPr>
        </p:nvSpPr>
        <p:spPr>
          <a:xfrm>
            <a:off x="818141" y="1208014"/>
            <a:ext cx="10940472" cy="4824485"/>
          </a:xfrm>
          <a:noFill/>
          <a:ln>
            <a:noFill/>
          </a:ln>
        </p:spPr>
        <p:txBody>
          <a:bodyPr anchor="ctr">
            <a:normAutofit/>
          </a:bodyPr>
          <a:lstStyle/>
          <a:p>
            <a:pPr algn="just"/>
            <a:r>
              <a:rPr lang="en-GB" sz="2400" dirty="0">
                <a:latin typeface="Arial" panose="020B0604020202020204" pitchFamily="34" charset="0"/>
                <a:cs typeface="Arial" panose="020B0604020202020204" pitchFamily="34" charset="0"/>
              </a:rPr>
              <a:t>The Theory of Planned Behaviour intends to explain all behaviours over which people have the ability to exert self-control. </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key component to this model is behavioural intent. </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TPB has been used successfully to predict and explain a wide range of health behaviours and intentions including smoking, drinking, health services utilization, breastfeeding, and substance use, among others</a:t>
            </a:r>
          </a:p>
        </p:txBody>
      </p:sp>
    </p:spTree>
    <p:extLst>
      <p:ext uri="{BB962C8B-B14F-4D97-AF65-F5344CB8AC3E}">
        <p14:creationId xmlns:p14="http://schemas.microsoft.com/office/powerpoint/2010/main" val="289861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5633-750A-428B-B1E1-F47E028770AD}"/>
              </a:ext>
            </a:extLst>
          </p:cNvPr>
          <p:cNvSpPr>
            <a:spLocks noGrp="1"/>
          </p:cNvSpPr>
          <p:nvPr>
            <p:ph type="title"/>
          </p:nvPr>
        </p:nvSpPr>
        <p:spPr/>
        <p:txBody>
          <a:bodyPr/>
          <a:lstStyle/>
          <a:p>
            <a:r>
              <a:rPr lang="en-GB" sz="4400" b="1" dirty="0">
                <a:solidFill>
                  <a:srgbClr val="0070C0"/>
                </a:solidFill>
                <a:latin typeface="Arial" panose="020B0604020202020204" pitchFamily="34" charset="0"/>
                <a:cs typeface="Arial" panose="020B0604020202020204" pitchFamily="34" charset="0"/>
              </a:rPr>
              <a:t>The Theory of Planned Behaviour</a:t>
            </a:r>
            <a:endParaRPr lang="en-GB" dirty="0">
              <a:solidFill>
                <a:srgbClr val="0070C0"/>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5D9DD85A-A95E-45BF-A4CF-35CC36998C9E}"/>
              </a:ext>
            </a:extLst>
          </p:cNvPr>
          <p:cNvPicPr>
            <a:picLocks noGrp="1" noChangeAspect="1"/>
          </p:cNvPicPr>
          <p:nvPr>
            <p:ph idx="1"/>
          </p:nvPr>
        </p:nvPicPr>
        <p:blipFill rotWithShape="1">
          <a:blip r:embed="rId2"/>
          <a:srcRect l="7794" t="10961" r="1225" b="10891"/>
          <a:stretch/>
        </p:blipFill>
        <p:spPr>
          <a:xfrm>
            <a:off x="1259681" y="1243313"/>
            <a:ext cx="9901237" cy="4385962"/>
          </a:xfrm>
          <a:prstGeom prst="rect">
            <a:avLst/>
          </a:prstGeom>
        </p:spPr>
      </p:pic>
    </p:spTree>
    <p:extLst>
      <p:ext uri="{BB962C8B-B14F-4D97-AF65-F5344CB8AC3E}">
        <p14:creationId xmlns:p14="http://schemas.microsoft.com/office/powerpoint/2010/main" val="2082132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solidFill>
                  <a:srgbClr val="0070C0"/>
                </a:solidFill>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a:xfrm>
            <a:off x="609600" y="1417638"/>
            <a:ext cx="10972800" cy="3917032"/>
          </a:xfrm>
        </p:spPr>
        <p:txBody>
          <a:bodyPr>
            <a:normAutofit/>
          </a:bodyPr>
          <a:lstStyle/>
          <a:p>
            <a:pPr marL="0" indent="0" algn="ctr">
              <a:buNone/>
            </a:pPr>
            <a:r>
              <a:rPr lang="en-GB" sz="3600" b="1" dirty="0">
                <a:latin typeface="Arial" panose="020B0604020202020204" pitchFamily="34" charset="0"/>
                <a:cs typeface="Arial" panose="020B0604020202020204" pitchFamily="34" charset="0"/>
              </a:rPr>
              <a:t>How can the theory of Planned Behaviour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591050" y="3200400"/>
            <a:ext cx="3009899" cy="2254249"/>
          </a:xfrm>
          <a:prstGeom prst="rect">
            <a:avLst/>
          </a:prstGeom>
        </p:spPr>
      </p:pic>
    </p:spTree>
    <p:extLst>
      <p:ext uri="{BB962C8B-B14F-4D97-AF65-F5344CB8AC3E}">
        <p14:creationId xmlns:p14="http://schemas.microsoft.com/office/powerpoint/2010/main" val="3761325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3AC081-9B06-4720-9284-2D883B9B15D4}"/>
              </a:ext>
            </a:extLst>
          </p:cNvPr>
          <p:cNvSpPr>
            <a:spLocks noGrp="1"/>
          </p:cNvSpPr>
          <p:nvPr>
            <p:ph type="title"/>
          </p:nvPr>
        </p:nvSpPr>
        <p:spPr>
          <a:xfrm>
            <a:off x="1981200" y="136525"/>
            <a:ext cx="8229600" cy="915988"/>
          </a:xfrm>
        </p:spPr>
        <p:txBody>
          <a:bodyPr/>
          <a:lstStyle/>
          <a:p>
            <a:r>
              <a:rPr lang="en-GB" altLang="en-US" sz="3600" b="1" dirty="0">
                <a:solidFill>
                  <a:srgbClr val="0070C0"/>
                </a:solidFill>
                <a:latin typeface="Arial" panose="020B0604020202020204" pitchFamily="34" charset="0"/>
                <a:cs typeface="Arial" panose="020B0604020202020204" pitchFamily="34" charset="0"/>
              </a:rPr>
              <a:t>Maslow's Hierarchy of Needs 1943</a:t>
            </a:r>
          </a:p>
        </p:txBody>
      </p:sp>
      <p:pic>
        <p:nvPicPr>
          <p:cNvPr id="34819" name="Content Placeholder 5">
            <a:extLst>
              <a:ext uri="{FF2B5EF4-FFF2-40B4-BE49-F238E27FC236}">
                <a16:creationId xmlns:a16="http://schemas.microsoft.com/office/drawing/2014/main" id="{1AFBD022-9F9A-4818-A3B4-669368EC44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351088" y="1268413"/>
            <a:ext cx="7753350" cy="3916362"/>
          </a:xfrm>
        </p:spPr>
      </p:pic>
      <p:sp>
        <p:nvSpPr>
          <p:cNvPr id="4" name="Date Placeholder 3">
            <a:extLst>
              <a:ext uri="{FF2B5EF4-FFF2-40B4-BE49-F238E27FC236}">
                <a16:creationId xmlns:a16="http://schemas.microsoft.com/office/drawing/2014/main" id="{00DD6010-1B3E-41B3-BF30-05BAF3508B13}"/>
              </a:ext>
            </a:extLst>
          </p:cNvPr>
          <p:cNvSpPr>
            <a:spLocks noGrp="1"/>
          </p:cNvSpPr>
          <p:nvPr>
            <p:ph type="dt" sz="quarter" idx="10"/>
          </p:nvPr>
        </p:nvSpPr>
        <p:spPr/>
        <p:txBody>
          <a:bodyPr/>
          <a:lstStyle/>
          <a:p>
            <a:pPr>
              <a:defRPr/>
            </a:pPr>
            <a:fld id="{28DDA8DA-7A9D-4D8F-A771-5117253E7342}" type="datetime1">
              <a:rPr lang="en-GB" altLang="en-US" smtClean="0"/>
              <a:pPr>
                <a:defRPr/>
              </a:pPr>
              <a:t>10/01/2024</a:t>
            </a:fld>
            <a:endParaRPr lang="en-GB" altLang="en-US" dirty="0"/>
          </a:p>
        </p:txBody>
      </p:sp>
      <p:sp>
        <p:nvSpPr>
          <p:cNvPr id="34821" name="Slide Number Placeholder 4">
            <a:extLst>
              <a:ext uri="{FF2B5EF4-FFF2-40B4-BE49-F238E27FC236}">
                <a16:creationId xmlns:a16="http://schemas.microsoft.com/office/drawing/2014/main" id="{670042B1-FD15-4DBB-8F90-60009CC221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AA4554-D602-4BE1-90EF-025F0397D980}" type="slidenum">
              <a:rPr lang="en-GB" altLang="en-US" sz="1200">
                <a:solidFill>
                  <a:srgbClr val="898989"/>
                </a:solidFill>
              </a:rPr>
              <a:pPr>
                <a:spcBef>
                  <a:spcPct val="0"/>
                </a:spcBef>
                <a:buFontTx/>
                <a:buNone/>
              </a:pPr>
              <a:t>25</a:t>
            </a:fld>
            <a:endParaRPr lang="en-GB" altLang="en-US" sz="1200">
              <a:solidFill>
                <a:srgbClr val="898989"/>
              </a:solidFill>
            </a:endParaRPr>
          </a:p>
        </p:txBody>
      </p:sp>
      <p:sp>
        <p:nvSpPr>
          <p:cNvPr id="34822" name="TextBox 6">
            <a:extLst>
              <a:ext uri="{FF2B5EF4-FFF2-40B4-BE49-F238E27FC236}">
                <a16:creationId xmlns:a16="http://schemas.microsoft.com/office/drawing/2014/main" id="{1BC5A4CC-9564-40A0-85D1-6543561D03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3"/>
              </a:rPr>
              <a:t>https://www.youtube.com/watch?v=zLHiWjMFYUU</a:t>
            </a:r>
            <a:r>
              <a:rPr lang="en-GB" altLang="en-US"/>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3AC081-9B06-4720-9284-2D883B9B15D4}"/>
              </a:ext>
            </a:extLst>
          </p:cNvPr>
          <p:cNvSpPr>
            <a:spLocks noGrp="1"/>
          </p:cNvSpPr>
          <p:nvPr>
            <p:ph type="title"/>
          </p:nvPr>
        </p:nvSpPr>
        <p:spPr>
          <a:xfrm>
            <a:off x="1981200" y="136525"/>
            <a:ext cx="8229600" cy="915988"/>
          </a:xfrm>
        </p:spPr>
        <p:txBody>
          <a:bodyPr/>
          <a:lstStyle/>
          <a:p>
            <a:r>
              <a:rPr lang="en-GB" altLang="en-US" sz="3600" b="1" dirty="0">
                <a:solidFill>
                  <a:srgbClr val="0070C0"/>
                </a:solidFill>
                <a:latin typeface="Arial" panose="020B0604020202020204" pitchFamily="34" charset="0"/>
                <a:cs typeface="Arial" panose="020B0604020202020204" pitchFamily="34" charset="0"/>
              </a:rPr>
              <a:t>Maslow's Hierarchy of Needs 1943</a:t>
            </a:r>
          </a:p>
        </p:txBody>
      </p:sp>
      <p:sp>
        <p:nvSpPr>
          <p:cNvPr id="4" name="Date Placeholder 3">
            <a:extLst>
              <a:ext uri="{FF2B5EF4-FFF2-40B4-BE49-F238E27FC236}">
                <a16:creationId xmlns:a16="http://schemas.microsoft.com/office/drawing/2014/main" id="{00DD6010-1B3E-41B3-BF30-05BAF3508B13}"/>
              </a:ext>
            </a:extLst>
          </p:cNvPr>
          <p:cNvSpPr>
            <a:spLocks noGrp="1"/>
          </p:cNvSpPr>
          <p:nvPr>
            <p:ph type="dt" sz="quarter" idx="10"/>
          </p:nvPr>
        </p:nvSpPr>
        <p:spPr/>
        <p:txBody>
          <a:bodyPr/>
          <a:lstStyle/>
          <a:p>
            <a:pPr>
              <a:defRPr/>
            </a:pPr>
            <a:fld id="{28DDA8DA-7A9D-4D8F-A771-5117253E7342}" type="datetime1">
              <a:rPr lang="en-GB" altLang="en-US" smtClean="0"/>
              <a:pPr>
                <a:defRPr/>
              </a:pPr>
              <a:t>10/01/2024</a:t>
            </a:fld>
            <a:endParaRPr lang="en-GB" altLang="en-US" dirty="0"/>
          </a:p>
        </p:txBody>
      </p:sp>
      <p:sp>
        <p:nvSpPr>
          <p:cNvPr id="34821" name="Slide Number Placeholder 4">
            <a:extLst>
              <a:ext uri="{FF2B5EF4-FFF2-40B4-BE49-F238E27FC236}">
                <a16:creationId xmlns:a16="http://schemas.microsoft.com/office/drawing/2014/main" id="{670042B1-FD15-4DBB-8F90-60009CC221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AA4554-D602-4BE1-90EF-025F0397D980}" type="slidenum">
              <a:rPr lang="en-GB" altLang="en-US" sz="1200">
                <a:solidFill>
                  <a:srgbClr val="898989"/>
                </a:solidFill>
              </a:rPr>
              <a:pPr>
                <a:spcBef>
                  <a:spcPct val="0"/>
                </a:spcBef>
                <a:buFontTx/>
                <a:buNone/>
              </a:pPr>
              <a:t>26</a:t>
            </a:fld>
            <a:endParaRPr lang="en-GB" altLang="en-US" sz="1200">
              <a:solidFill>
                <a:srgbClr val="898989"/>
              </a:solidFill>
            </a:endParaRPr>
          </a:p>
        </p:txBody>
      </p:sp>
      <p:sp>
        <p:nvSpPr>
          <p:cNvPr id="34822" name="TextBox 6">
            <a:extLst>
              <a:ext uri="{FF2B5EF4-FFF2-40B4-BE49-F238E27FC236}">
                <a16:creationId xmlns:a16="http://schemas.microsoft.com/office/drawing/2014/main" id="{1BC5A4CC-9564-40A0-85D1-6543561D03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2"/>
              </a:rPr>
              <a:t>https://www.youtube.com/watch?v=zLHiWjMFYUU</a:t>
            </a:r>
            <a:r>
              <a:rPr lang="en-GB" altLang="en-US"/>
              <a:t> </a:t>
            </a:r>
          </a:p>
        </p:txBody>
      </p:sp>
      <p:sp>
        <p:nvSpPr>
          <p:cNvPr id="2" name="Content Placeholder 1">
            <a:extLst>
              <a:ext uri="{FF2B5EF4-FFF2-40B4-BE49-F238E27FC236}">
                <a16:creationId xmlns:a16="http://schemas.microsoft.com/office/drawing/2014/main" id="{C7EB14D9-DED6-9C46-CDDE-FFD2ABB59339}"/>
              </a:ext>
            </a:extLst>
          </p:cNvPr>
          <p:cNvSpPr>
            <a:spLocks noGrp="1"/>
          </p:cNvSpPr>
          <p:nvPr>
            <p:ph idx="1"/>
          </p:nvPr>
        </p:nvSpPr>
        <p:spPr>
          <a:xfrm>
            <a:off x="609600" y="1052513"/>
            <a:ext cx="10972800" cy="4464720"/>
          </a:xfrm>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Abraham Maslow’s hierarchy of needs now focuses on motivation of people by five levels of needs namely: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Physiological needs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Safety needs or security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3.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Love and belonging needs or social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Esteem and prestige needs or ego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Self-actualization needs or self – realization needs.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00492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3F26-0C53-4DE0-A56A-B2F42CBDB449}"/>
              </a:ext>
            </a:extLst>
          </p:cNvPr>
          <p:cNvSpPr>
            <a:spLocks noGrp="1"/>
          </p:cNvSpPr>
          <p:nvPr>
            <p:ph type="title"/>
          </p:nvPr>
        </p:nvSpPr>
        <p:spPr>
          <a:xfrm>
            <a:off x="609600" y="0"/>
            <a:ext cx="10972800" cy="1143000"/>
          </a:xfrm>
        </p:spPr>
        <p:txBody>
          <a:bodyPr>
            <a:normAutofit fontScale="90000"/>
          </a:bodyPr>
          <a:lstStyle/>
          <a:p>
            <a:r>
              <a:rPr lang="en-GB" b="1" dirty="0">
                <a:solidFill>
                  <a:srgbClr val="0070C0"/>
                </a:solidFill>
                <a:latin typeface="Arial" panose="020B0604020202020204" pitchFamily="34" charset="0"/>
                <a:cs typeface="Arial" panose="020B0604020202020204" pitchFamily="34" charset="0"/>
              </a:rPr>
              <a:t>Love and Belonging Needs or Social Needs </a:t>
            </a:r>
          </a:p>
        </p:txBody>
      </p:sp>
      <p:sp>
        <p:nvSpPr>
          <p:cNvPr id="3" name="Content Placeholder 2">
            <a:extLst>
              <a:ext uri="{FF2B5EF4-FFF2-40B4-BE49-F238E27FC236}">
                <a16:creationId xmlns:a16="http://schemas.microsoft.com/office/drawing/2014/main" id="{A28AAAF4-FE5B-4686-954E-22C2D05F7B4A}"/>
              </a:ext>
            </a:extLst>
          </p:cNvPr>
          <p:cNvSpPr>
            <a:spLocks noGrp="1"/>
          </p:cNvSpPr>
          <p:nvPr>
            <p:ph idx="1"/>
          </p:nvPr>
        </p:nvSpPr>
        <p:spPr>
          <a:xfrm>
            <a:off x="227703" y="1143000"/>
            <a:ext cx="11736593" cy="4983161"/>
          </a:xfrm>
        </p:spPr>
        <p:txBody>
          <a:bodyPr>
            <a:normAutofit fontScale="92500" lnSpcReduction="10000"/>
          </a:bodyPr>
          <a:lstStyle/>
          <a:p>
            <a:pPr marL="0" indent="0">
              <a:buNone/>
            </a:pPr>
            <a:r>
              <a:rPr lang="en-GB" sz="3000" dirty="0">
                <a:latin typeface="Arial" panose="020B0604020202020204" pitchFamily="34" charset="0"/>
                <a:cs typeface="Arial" panose="020B0604020202020204" pitchFamily="34" charset="0"/>
              </a:rPr>
              <a:t>When people in various communities feel secured and safe enough in an environment the tendency is that they feel the need to identify and belong to a social organization of family, community, community based organization (CBO) among others in the society. </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This, undoubtedly, helps them to contribute reasonably to community development in various communities in the society.</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Once people feel reasonably safe, that is when they tend to worry about belonging the a social group where they can love and be loved in the society.</a:t>
            </a:r>
          </a:p>
          <a:p>
            <a:pPr marL="0" indent="0" algn="r">
              <a:buNone/>
            </a:pPr>
            <a:r>
              <a:rPr lang="en-GB" sz="1300" dirty="0">
                <a:latin typeface="Arial" panose="020B0604020202020204" pitchFamily="34" charset="0"/>
                <a:cs typeface="Arial" panose="020B0604020202020204" pitchFamily="34" charset="0"/>
              </a:rPr>
              <a:t>(Aruma and Hanachor, 2017) </a:t>
            </a:r>
          </a:p>
        </p:txBody>
      </p:sp>
    </p:spTree>
    <p:extLst>
      <p:ext uri="{BB962C8B-B14F-4D97-AF65-F5344CB8AC3E}">
        <p14:creationId xmlns:p14="http://schemas.microsoft.com/office/powerpoint/2010/main" val="3821542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98473-8451-46C2-A290-327D2DB61592}"/>
              </a:ext>
            </a:extLst>
          </p:cNvPr>
          <p:cNvSpPr>
            <a:spLocks noGrp="1"/>
          </p:cNvSpPr>
          <p:nvPr>
            <p:ph type="title"/>
          </p:nvPr>
        </p:nvSpPr>
        <p:spPr/>
        <p:txBody>
          <a:bodyPr>
            <a:normAutofit fontScale="90000"/>
          </a:bodyPr>
          <a:lstStyle/>
          <a:p>
            <a:r>
              <a:rPr lang="en-GB" b="1" dirty="0">
                <a:solidFill>
                  <a:srgbClr val="0070C0"/>
                </a:solidFill>
                <a:latin typeface="Arial" panose="020B0604020202020204" pitchFamily="34" charset="0"/>
                <a:cs typeface="Arial" panose="020B0604020202020204" pitchFamily="34" charset="0"/>
              </a:rPr>
              <a:t>Love and Belonging Needs or Social Needs </a:t>
            </a:r>
          </a:p>
        </p:txBody>
      </p:sp>
      <p:sp>
        <p:nvSpPr>
          <p:cNvPr id="3" name="Content Placeholder 2">
            <a:extLst>
              <a:ext uri="{FF2B5EF4-FFF2-40B4-BE49-F238E27FC236}">
                <a16:creationId xmlns:a16="http://schemas.microsoft.com/office/drawing/2014/main" id="{CE8E4C59-8D7D-4091-9F2F-83EE80E5D492}"/>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Love and belonging indicate the need to be a part of a group such as family, group of colleagues in a workplace, friendship, community,  social group among others in the society.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Love and belonging help people to have the confidence in their own abilities of contributing reasonably to decision-making process that promotes community development in various communities in the society.</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CE63A6D-7565-4EE2-B93F-FD5319B04C3B}"/>
              </a:ext>
            </a:extLst>
          </p:cNvPr>
          <p:cNvSpPr txBox="1"/>
          <p:nvPr/>
        </p:nvSpPr>
        <p:spPr>
          <a:xfrm>
            <a:off x="10393721" y="5142383"/>
            <a:ext cx="1798279" cy="230832"/>
          </a:xfrm>
          <a:prstGeom prst="rect">
            <a:avLst/>
          </a:prstGeom>
          <a:noFill/>
        </p:spPr>
        <p:txBody>
          <a:bodyPr wrap="square">
            <a:spAutoFit/>
          </a:bodyPr>
          <a:lstStyle/>
          <a:p>
            <a:r>
              <a:rPr lang="en-GB" sz="900" dirty="0"/>
              <a:t> (Aruma and Hanachor, 2017) </a:t>
            </a:r>
          </a:p>
        </p:txBody>
      </p:sp>
    </p:spTree>
    <p:extLst>
      <p:ext uri="{BB962C8B-B14F-4D97-AF65-F5344CB8AC3E}">
        <p14:creationId xmlns:p14="http://schemas.microsoft.com/office/powerpoint/2010/main" val="1788331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21E4-17C1-44C2-BB6B-21DA0D41BC7D}"/>
              </a:ext>
            </a:extLst>
          </p:cNvPr>
          <p:cNvSpPr>
            <a:spLocks noGrp="1"/>
          </p:cNvSpPr>
          <p:nvPr>
            <p:ph type="title"/>
          </p:nvPr>
        </p:nvSpPr>
        <p:spPr/>
        <p:txBody>
          <a:bodyPr/>
          <a:lstStyle/>
          <a:p>
            <a:r>
              <a:rPr lang="en-GB" b="1" dirty="0">
                <a:solidFill>
                  <a:srgbClr val="0070C0"/>
                </a:solidFill>
                <a:latin typeface="Arial" panose="020B0604020202020204" pitchFamily="34" charset="0"/>
                <a:cs typeface="Arial" panose="020B0604020202020204" pitchFamily="34" charset="0"/>
              </a:rPr>
              <a:t>Love and Belonging Needs </a:t>
            </a:r>
          </a:p>
        </p:txBody>
      </p:sp>
      <p:sp>
        <p:nvSpPr>
          <p:cNvPr id="3" name="Content Placeholder 2">
            <a:extLst>
              <a:ext uri="{FF2B5EF4-FFF2-40B4-BE49-F238E27FC236}">
                <a16:creationId xmlns:a16="http://schemas.microsoft.com/office/drawing/2014/main" id="{4DE39288-A8A7-4E27-A30F-25C389AE1EFD}"/>
              </a:ext>
            </a:extLst>
          </p:cNvPr>
          <p:cNvSpPr>
            <a:spLocks noGrp="1"/>
          </p:cNvSpPr>
          <p:nvPr>
            <p:ph idx="1"/>
          </p:nvPr>
        </p:nvSpPr>
        <p:spPr>
          <a:xfrm>
            <a:off x="609600" y="1600201"/>
            <a:ext cx="7485776" cy="3917032"/>
          </a:xfrm>
        </p:spPr>
        <p:txBody>
          <a:bodyPr>
            <a:normAutofit lnSpcReduction="10000"/>
          </a:bodyPr>
          <a:lstStyle/>
          <a:p>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No man is an island unto himself in the society. Cultural identity, social grouping, association, affiliation and belonging which are based on love is greatly needed to enhance harmonious human co-existence in various social settings in the society</a:t>
            </a:r>
            <a:r>
              <a:rPr lang="en-GB"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(Aruma and Hanachor, 2017, p. 26) </a:t>
            </a:r>
          </a:p>
        </p:txBody>
      </p:sp>
      <p:pic>
        <p:nvPicPr>
          <p:cNvPr id="5" name="Picture 4">
            <a:extLst>
              <a:ext uri="{FF2B5EF4-FFF2-40B4-BE49-F238E27FC236}">
                <a16:creationId xmlns:a16="http://schemas.microsoft.com/office/drawing/2014/main" id="{2B2B5424-4A86-4C88-9FC0-BBC459784F5D}"/>
              </a:ext>
            </a:extLst>
          </p:cNvPr>
          <p:cNvPicPr>
            <a:picLocks noChangeAspect="1"/>
          </p:cNvPicPr>
          <p:nvPr/>
        </p:nvPicPr>
        <p:blipFill>
          <a:blip r:embed="rId2"/>
          <a:stretch>
            <a:fillRect/>
          </a:stretch>
        </p:blipFill>
        <p:spPr>
          <a:xfrm>
            <a:off x="8003012" y="1947718"/>
            <a:ext cx="3950085" cy="2962564"/>
          </a:xfrm>
          <a:prstGeom prst="rect">
            <a:avLst/>
          </a:prstGeom>
        </p:spPr>
      </p:pic>
    </p:spTree>
    <p:extLst>
      <p:ext uri="{BB962C8B-B14F-4D97-AF65-F5344CB8AC3E}">
        <p14:creationId xmlns:p14="http://schemas.microsoft.com/office/powerpoint/2010/main" val="3935972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BB89C-BD8D-418C-A271-2FEAE2B5656B}"/>
              </a:ext>
            </a:extLst>
          </p:cNvPr>
          <p:cNvSpPr>
            <a:spLocks noGrp="1"/>
          </p:cNvSpPr>
          <p:nvPr>
            <p:ph type="title"/>
          </p:nvPr>
        </p:nvSpPr>
        <p:spPr/>
        <p:txBody>
          <a:bodyPr>
            <a:normAutofit fontScale="90000"/>
          </a:bodyPr>
          <a:lstStyle/>
          <a:p>
            <a:r>
              <a:rPr lang="en-GB" b="1" dirty="0">
                <a:solidFill>
                  <a:srgbClr val="0070C0"/>
                </a:solidFill>
                <a:latin typeface="Arial" panose="020B0604020202020204" pitchFamily="34" charset="0"/>
                <a:cs typeface="Arial" panose="020B0604020202020204" pitchFamily="34" charset="0"/>
              </a:rPr>
              <a:t>Esteem and Prestige Needs or Ego Needs:</a:t>
            </a:r>
          </a:p>
        </p:txBody>
      </p:sp>
      <p:sp>
        <p:nvSpPr>
          <p:cNvPr id="3" name="Content Placeholder 2">
            <a:extLst>
              <a:ext uri="{FF2B5EF4-FFF2-40B4-BE49-F238E27FC236}">
                <a16:creationId xmlns:a16="http://schemas.microsoft.com/office/drawing/2014/main" id="{B3466A1F-85A1-48A0-88BC-2CAAB436B45D}"/>
              </a:ext>
            </a:extLst>
          </p:cNvPr>
          <p:cNvSpPr>
            <a:spLocks noGrp="1"/>
          </p:cNvSpPr>
          <p:nvPr>
            <p:ph idx="1"/>
          </p:nvPr>
        </p:nvSpPr>
        <p:spPr>
          <a:xfrm>
            <a:off x="609599" y="1600201"/>
            <a:ext cx="7745835" cy="3917032"/>
          </a:xfrm>
        </p:spPr>
        <p:txBody>
          <a:bodyPr>
            <a:normAutofit/>
          </a:bodyPr>
          <a:lstStyle/>
          <a:p>
            <a:r>
              <a:rPr lang="en-GB" sz="2400" dirty="0">
                <a:latin typeface="Arial" panose="020B0604020202020204" pitchFamily="34" charset="0"/>
                <a:cs typeface="Arial" panose="020B0604020202020204" pitchFamily="34" charset="0"/>
              </a:rPr>
              <a:t>Esteem and Prestige needs can equally be referred to as ego needs in human environment.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always natural that people seek for esteem and prestige in human environment when it is obvious that they feel secure in their respective social groups such family group, social group, communal group, working group, group of colleagues, group of friends among others in their various communities in the society. </a:t>
            </a:r>
          </a:p>
        </p:txBody>
      </p:sp>
      <p:sp>
        <p:nvSpPr>
          <p:cNvPr id="7" name="TextBox 6">
            <a:extLst>
              <a:ext uri="{FF2B5EF4-FFF2-40B4-BE49-F238E27FC236}">
                <a16:creationId xmlns:a16="http://schemas.microsoft.com/office/drawing/2014/main" id="{86A403FB-EA25-4CE5-B0A7-E10E7547E485}"/>
              </a:ext>
            </a:extLst>
          </p:cNvPr>
          <p:cNvSpPr txBox="1"/>
          <p:nvPr/>
        </p:nvSpPr>
        <p:spPr>
          <a:xfrm>
            <a:off x="609599" y="5444455"/>
            <a:ext cx="4037901" cy="246221"/>
          </a:xfrm>
          <a:prstGeom prst="rect">
            <a:avLst/>
          </a:prstGeom>
          <a:noFill/>
        </p:spPr>
        <p:txBody>
          <a:bodyPr wrap="square">
            <a:spAutoFit/>
          </a:bodyPr>
          <a:lstStyle/>
          <a:p>
            <a:r>
              <a:rPr lang="en-GB" sz="1000" dirty="0"/>
              <a:t>          (Aruma and Hanachor, 2017) </a:t>
            </a:r>
          </a:p>
        </p:txBody>
      </p:sp>
      <p:pic>
        <p:nvPicPr>
          <p:cNvPr id="8" name="Picture 7">
            <a:extLst>
              <a:ext uri="{FF2B5EF4-FFF2-40B4-BE49-F238E27FC236}">
                <a16:creationId xmlns:a16="http://schemas.microsoft.com/office/drawing/2014/main" id="{F71676D1-D7F3-4AF5-B639-90D6E774E52F}"/>
              </a:ext>
            </a:extLst>
          </p:cNvPr>
          <p:cNvPicPr>
            <a:picLocks noChangeAspect="1"/>
          </p:cNvPicPr>
          <p:nvPr/>
        </p:nvPicPr>
        <p:blipFill rotWithShape="1">
          <a:blip r:embed="rId2"/>
          <a:srcRect l="18415" t="17388" r="19935" b="23334"/>
          <a:stretch/>
        </p:blipFill>
        <p:spPr>
          <a:xfrm>
            <a:off x="9625212" y="3537507"/>
            <a:ext cx="1464790" cy="1877878"/>
          </a:xfrm>
          <a:prstGeom prst="rect">
            <a:avLst/>
          </a:prstGeom>
        </p:spPr>
      </p:pic>
      <p:pic>
        <p:nvPicPr>
          <p:cNvPr id="9" name="Picture 8">
            <a:extLst>
              <a:ext uri="{FF2B5EF4-FFF2-40B4-BE49-F238E27FC236}">
                <a16:creationId xmlns:a16="http://schemas.microsoft.com/office/drawing/2014/main" id="{2B05AF41-5787-4D4E-9341-87450E7C46D8}"/>
              </a:ext>
            </a:extLst>
          </p:cNvPr>
          <p:cNvPicPr>
            <a:picLocks noChangeAspect="1"/>
          </p:cNvPicPr>
          <p:nvPr/>
        </p:nvPicPr>
        <p:blipFill rotWithShape="1">
          <a:blip r:embed="rId3"/>
          <a:srcRect l="18436" t="23863" r="19027" b="32018"/>
          <a:stretch/>
        </p:blipFill>
        <p:spPr>
          <a:xfrm>
            <a:off x="9132814" y="1600201"/>
            <a:ext cx="2449586" cy="1728133"/>
          </a:xfrm>
          <a:prstGeom prst="rect">
            <a:avLst/>
          </a:prstGeom>
        </p:spPr>
      </p:pic>
    </p:spTree>
    <p:extLst>
      <p:ext uri="{BB962C8B-B14F-4D97-AF65-F5344CB8AC3E}">
        <p14:creationId xmlns:p14="http://schemas.microsoft.com/office/powerpoint/2010/main" val="1685707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a:xfrm>
            <a:off x="609600" y="52618"/>
            <a:ext cx="10972800" cy="1143000"/>
          </a:xfrm>
        </p:spPr>
        <p:txBody>
          <a:bodyPr>
            <a:normAutofit/>
          </a:bodyPr>
          <a:lstStyle/>
          <a:p>
            <a:r>
              <a:rPr lang="en-GB" b="1" dirty="0">
                <a:solidFill>
                  <a:srgbClr val="0070C0"/>
                </a:solidFill>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a:xfrm>
            <a:off x="609600" y="1224194"/>
            <a:ext cx="10972800" cy="3917032"/>
          </a:xfrm>
        </p:spPr>
        <p:txBody>
          <a:bodyPr>
            <a:normAutofit/>
          </a:bodyPr>
          <a:lstStyle/>
          <a:p>
            <a:pPr algn="ctr"/>
            <a:r>
              <a:rPr lang="en-GB" sz="3600" b="1" dirty="0">
                <a:latin typeface="Arial" panose="020B0604020202020204" pitchFamily="34" charset="0"/>
                <a:cs typeface="Arial" panose="020B0604020202020204" pitchFamily="34" charset="0"/>
              </a:rPr>
              <a:t>How can Maslow’s Hierarchy of Needs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12366" y="3429000"/>
            <a:ext cx="2794148" cy="2092663"/>
          </a:xfrm>
          <a:prstGeom prst="rect">
            <a:avLst/>
          </a:prstGeom>
        </p:spPr>
      </p:pic>
    </p:spTree>
    <p:extLst>
      <p:ext uri="{BB962C8B-B14F-4D97-AF65-F5344CB8AC3E}">
        <p14:creationId xmlns:p14="http://schemas.microsoft.com/office/powerpoint/2010/main" val="2351598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E2B05534-2858-4EF1-B507-B60BCE7CBEDC}"/>
              </a:ext>
            </a:extLst>
          </p:cNvPr>
          <p:cNvSpPr>
            <a:spLocks noGrp="1"/>
          </p:cNvSpPr>
          <p:nvPr>
            <p:ph type="title"/>
          </p:nvPr>
        </p:nvSpPr>
        <p:spPr>
          <a:xfrm>
            <a:off x="1981200" y="274638"/>
            <a:ext cx="8229600" cy="850900"/>
          </a:xfrm>
        </p:spPr>
        <p:txBody>
          <a:bodyPr/>
          <a:lstStyle/>
          <a:p>
            <a:r>
              <a:rPr lang="en-GB" altLang="en-US" sz="3200" b="1" dirty="0">
                <a:solidFill>
                  <a:srgbClr val="0070C0"/>
                </a:solidFill>
                <a:latin typeface="Arial" panose="020B0604020202020204" pitchFamily="34" charset="0"/>
                <a:cs typeface="Arial" panose="020B0604020202020204" pitchFamily="34" charset="0"/>
              </a:rPr>
              <a:t>Alderfer ERG Theory of Motivation 1969</a:t>
            </a:r>
          </a:p>
        </p:txBody>
      </p:sp>
      <p:sp>
        <p:nvSpPr>
          <p:cNvPr id="4" name="Date Placeholder 3">
            <a:extLst>
              <a:ext uri="{FF2B5EF4-FFF2-40B4-BE49-F238E27FC236}">
                <a16:creationId xmlns:a16="http://schemas.microsoft.com/office/drawing/2014/main" id="{FBF9575F-A4EA-40CD-A9B6-A40AD0ABE79D}"/>
              </a:ext>
            </a:extLst>
          </p:cNvPr>
          <p:cNvSpPr>
            <a:spLocks noGrp="1"/>
          </p:cNvSpPr>
          <p:nvPr>
            <p:ph type="dt" sz="quarter" idx="10"/>
          </p:nvPr>
        </p:nvSpPr>
        <p:spPr/>
        <p:txBody>
          <a:bodyPr/>
          <a:lstStyle/>
          <a:p>
            <a:pPr>
              <a:defRPr/>
            </a:pPr>
            <a:fld id="{28DDA8DA-7A9D-4D8F-A771-5117253E7342}" type="datetime1">
              <a:rPr lang="en-GB" altLang="en-US" smtClean="0"/>
              <a:pPr>
                <a:defRPr/>
              </a:pPr>
              <a:t>10/01/2024</a:t>
            </a:fld>
            <a:endParaRPr lang="en-GB" altLang="en-US" dirty="0"/>
          </a:p>
        </p:txBody>
      </p:sp>
      <p:sp>
        <p:nvSpPr>
          <p:cNvPr id="35844" name="Slide Number Placeholder 4">
            <a:extLst>
              <a:ext uri="{FF2B5EF4-FFF2-40B4-BE49-F238E27FC236}">
                <a16:creationId xmlns:a16="http://schemas.microsoft.com/office/drawing/2014/main" id="{CD4DC8BD-30A8-4EED-8F3D-7FE4717A7E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BFCF7DF-B31C-49BF-9A6F-5FC590397434}" type="slidenum">
              <a:rPr lang="en-GB" altLang="en-US" sz="1200">
                <a:solidFill>
                  <a:srgbClr val="898989"/>
                </a:solidFill>
              </a:rPr>
              <a:pPr>
                <a:spcBef>
                  <a:spcPct val="0"/>
                </a:spcBef>
                <a:buFontTx/>
                <a:buNone/>
              </a:pPr>
              <a:t>32</a:t>
            </a:fld>
            <a:endParaRPr lang="en-GB" altLang="en-US" sz="1200">
              <a:solidFill>
                <a:srgbClr val="898989"/>
              </a:solidFill>
            </a:endParaRPr>
          </a:p>
        </p:txBody>
      </p:sp>
      <p:sp>
        <p:nvSpPr>
          <p:cNvPr id="7" name="Content Placeholder 6">
            <a:extLst>
              <a:ext uri="{FF2B5EF4-FFF2-40B4-BE49-F238E27FC236}">
                <a16:creationId xmlns:a16="http://schemas.microsoft.com/office/drawing/2014/main" id="{4B617E79-1B9D-4A4E-91D6-5124E21D2E8C}"/>
              </a:ext>
            </a:extLst>
          </p:cNvPr>
          <p:cNvSpPr>
            <a:spLocks noGrp="1"/>
          </p:cNvSpPr>
          <p:nvPr>
            <p:ph idx="1"/>
          </p:nvPr>
        </p:nvSpPr>
        <p:spPr>
          <a:xfrm>
            <a:off x="983456" y="893763"/>
            <a:ext cx="5662613" cy="2520950"/>
          </a:xfrm>
        </p:spPr>
        <p:txBody>
          <a:bodyPr/>
          <a:lstStyle/>
          <a:p>
            <a:pPr marL="0" indent="0">
              <a:buNone/>
              <a:defRPr/>
            </a:pPr>
            <a:endParaRPr lang="en-US" sz="2400" dirty="0"/>
          </a:p>
          <a:p>
            <a:pPr marL="0" indent="0">
              <a:buNone/>
              <a:defRPr/>
            </a:pPr>
            <a:endParaRPr lang="en-US" sz="2400" dirty="0"/>
          </a:p>
          <a:p>
            <a:pPr marL="0" indent="0">
              <a:buNone/>
              <a:defRPr/>
            </a:pPr>
            <a:r>
              <a:rPr lang="en-US" sz="2400" dirty="0">
                <a:latin typeface="Arial" panose="020B0604020202020204" pitchFamily="34" charset="0"/>
                <a:cs typeface="Arial" panose="020B0604020202020204" pitchFamily="34" charset="0"/>
              </a:rPr>
              <a:t>Alderfer has compacted Maslow’s five needs into three broad categories.</a:t>
            </a:r>
          </a:p>
          <a:p>
            <a:pPr marL="0" indent="0">
              <a:buNone/>
              <a:defRPr/>
            </a:pPr>
            <a:endParaRPr lang="en-US" sz="2400" dirty="0"/>
          </a:p>
          <a:p>
            <a:pPr>
              <a:defRPr/>
            </a:pPr>
            <a:r>
              <a:rPr lang="en-US" sz="2400" dirty="0">
                <a:latin typeface="Arial" panose="020B0604020202020204" pitchFamily="34" charset="0"/>
                <a:cs typeface="Arial" panose="020B0604020202020204" pitchFamily="34" charset="0"/>
              </a:rPr>
              <a:t>Existence, </a:t>
            </a:r>
          </a:p>
          <a:p>
            <a:pPr>
              <a:defRPr/>
            </a:pPr>
            <a:r>
              <a:rPr lang="en-US" sz="2400" dirty="0">
                <a:latin typeface="Arial" panose="020B0604020202020204" pitchFamily="34" charset="0"/>
                <a:cs typeface="Arial" panose="020B0604020202020204" pitchFamily="34" charset="0"/>
              </a:rPr>
              <a:t>Relatedness, </a:t>
            </a:r>
          </a:p>
          <a:p>
            <a:pPr>
              <a:defRPr/>
            </a:pPr>
            <a:r>
              <a:rPr lang="en-US" sz="2400" dirty="0">
                <a:latin typeface="Arial" panose="020B0604020202020204" pitchFamily="34" charset="0"/>
                <a:cs typeface="Arial" panose="020B0604020202020204" pitchFamily="34" charset="0"/>
              </a:rPr>
              <a:t>Growth</a:t>
            </a:r>
            <a:endParaRPr lang="en-GB" sz="2400" dirty="0">
              <a:latin typeface="Arial" panose="020B0604020202020204" pitchFamily="34" charset="0"/>
              <a:cs typeface="Arial" panose="020B0604020202020204" pitchFamily="34" charset="0"/>
            </a:endParaRPr>
          </a:p>
        </p:txBody>
      </p:sp>
      <p:pic>
        <p:nvPicPr>
          <p:cNvPr id="35846" name="Picture 7">
            <a:extLst>
              <a:ext uri="{FF2B5EF4-FFF2-40B4-BE49-F238E27FC236}">
                <a16:creationId xmlns:a16="http://schemas.microsoft.com/office/drawing/2014/main" id="{07F306D8-E768-41D0-A98D-F51A5A0C8F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5550" y="961792"/>
            <a:ext cx="5742345" cy="4523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7">
            <a:extLst>
              <a:ext uri="{FF2B5EF4-FFF2-40B4-BE49-F238E27FC236}">
                <a16:creationId xmlns:a16="http://schemas.microsoft.com/office/drawing/2014/main" id="{C7340322-171F-4038-9725-FA8C33B73979}"/>
              </a:ext>
            </a:extLst>
          </p:cNvPr>
          <p:cNvSpPr txBox="1">
            <a:spLocks noChangeArrowheads="1"/>
          </p:cNvSpPr>
          <p:nvPr/>
        </p:nvSpPr>
        <p:spPr bwMode="auto">
          <a:xfrm>
            <a:off x="1314451" y="5162231"/>
            <a:ext cx="4572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3"/>
              </a:rPr>
              <a:t>https://www.youtube.com/</a:t>
            </a:r>
            <a:r>
              <a:rPr lang="en-GB" altLang="en-US" dirty="0">
                <a:hlinkClick r:id="rId3"/>
              </a:rPr>
              <a:t>watch</a:t>
            </a:r>
            <a:r>
              <a:rPr lang="en-GB" altLang="en-US" sz="1400" dirty="0">
                <a:hlinkClick r:id="rId3"/>
              </a:rPr>
              <a:t>?v=a01zosRYGnk</a:t>
            </a:r>
            <a:r>
              <a:rPr lang="en-GB" altLang="en-US" sz="1400" dirty="0"/>
              <a:t> </a:t>
            </a:r>
          </a:p>
        </p:txBody>
      </p:sp>
      <p:sp>
        <p:nvSpPr>
          <p:cNvPr id="2" name="TextBox 1">
            <a:extLst>
              <a:ext uri="{FF2B5EF4-FFF2-40B4-BE49-F238E27FC236}">
                <a16:creationId xmlns:a16="http://schemas.microsoft.com/office/drawing/2014/main" id="{926D4778-13CF-49E1-A9DC-45F004FB1BBA}"/>
              </a:ext>
            </a:extLst>
          </p:cNvPr>
          <p:cNvSpPr txBox="1"/>
          <p:nvPr/>
        </p:nvSpPr>
        <p:spPr>
          <a:xfrm>
            <a:off x="10608733" y="5346897"/>
            <a:ext cx="185693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Aldefer</a:t>
            </a:r>
            <a:r>
              <a:rPr lang="en-GB" sz="1200" dirty="0">
                <a:latin typeface="Arial" panose="020B0604020202020204" pitchFamily="34" charset="0"/>
                <a:cs typeface="Arial" panose="020B0604020202020204" pitchFamily="34" charset="0"/>
              </a:rPr>
              <a:t>, 1969)</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6A9C11A-BFFD-4BA3-8649-51EB08887CB9}"/>
              </a:ext>
            </a:extLst>
          </p:cNvPr>
          <p:cNvSpPr>
            <a:spLocks noGrp="1"/>
          </p:cNvSpPr>
          <p:nvPr>
            <p:ph type="title"/>
          </p:nvPr>
        </p:nvSpPr>
        <p:spPr>
          <a:xfrm>
            <a:off x="1631951" y="136525"/>
            <a:ext cx="8856663" cy="844550"/>
          </a:xfrm>
        </p:spPr>
        <p:txBody>
          <a:bodyPr/>
          <a:lstStyle/>
          <a:p>
            <a:r>
              <a:rPr lang="en-GB" altLang="en-US" sz="2400" b="1" dirty="0">
                <a:solidFill>
                  <a:srgbClr val="0070C0"/>
                </a:solidFill>
              </a:rPr>
              <a:t>REFERENCES</a:t>
            </a:r>
          </a:p>
        </p:txBody>
      </p:sp>
      <p:sp>
        <p:nvSpPr>
          <p:cNvPr id="41987" name="Content Placeholder 2">
            <a:extLst>
              <a:ext uri="{FF2B5EF4-FFF2-40B4-BE49-F238E27FC236}">
                <a16:creationId xmlns:a16="http://schemas.microsoft.com/office/drawing/2014/main" id="{0D4CD33F-3FCA-49F6-92D2-A178D2C6EC98}"/>
              </a:ext>
            </a:extLst>
          </p:cNvPr>
          <p:cNvSpPr>
            <a:spLocks noGrp="1"/>
          </p:cNvSpPr>
          <p:nvPr>
            <p:ph idx="1"/>
          </p:nvPr>
        </p:nvSpPr>
        <p:spPr>
          <a:xfrm>
            <a:off x="1631951" y="836613"/>
            <a:ext cx="8856663" cy="4824412"/>
          </a:xfrm>
        </p:spPr>
        <p:txBody>
          <a:bodyPr/>
          <a:lstStyle/>
          <a:p>
            <a:pPr marL="0" indent="0">
              <a:buNone/>
            </a:pPr>
            <a:r>
              <a:rPr lang="en-US" altLang="en-US" sz="2000" dirty="0">
                <a:cs typeface="Arial" panose="020B0604020202020204" pitchFamily="34" charset="0"/>
              </a:rPr>
              <a:t>Alderfer, C.P. (1969) 'An Empirical Test of a New Theory of Human Needs', </a:t>
            </a:r>
            <a:r>
              <a:rPr lang="en-US" altLang="en-US" sz="2000" i="1" dirty="0">
                <a:cs typeface="Arial" panose="020B0604020202020204" pitchFamily="34" charset="0"/>
              </a:rPr>
              <a:t>Organizational Behaviour and Human Performance</a:t>
            </a:r>
            <a:r>
              <a:rPr lang="en-US" altLang="en-US" sz="2000" dirty="0">
                <a:cs typeface="Arial" panose="020B0604020202020204" pitchFamily="34" charset="0"/>
              </a:rPr>
              <a:t>, 4, pp.142—175</a:t>
            </a:r>
          </a:p>
          <a:p>
            <a:pPr marL="0" indent="0">
              <a:buNone/>
            </a:pPr>
            <a:endParaRPr lang="en-US" altLang="en-US" sz="2000" dirty="0">
              <a:cs typeface="Arial" panose="020B0604020202020204" pitchFamily="34" charset="0"/>
            </a:endParaRPr>
          </a:p>
          <a:p>
            <a:pPr marL="0" indent="0">
              <a:buNone/>
            </a:pPr>
            <a:r>
              <a:rPr lang="en-GB" sz="2000" dirty="0" err="1"/>
              <a:t>Aruma</a:t>
            </a:r>
            <a:r>
              <a:rPr lang="en-GB" sz="2000" dirty="0"/>
              <a:t>, E. O.  and M. E. </a:t>
            </a:r>
            <a:r>
              <a:rPr lang="en-GB" sz="2000" dirty="0" err="1"/>
              <a:t>Hanachor</a:t>
            </a:r>
            <a:r>
              <a:rPr lang="en-GB" sz="2000" dirty="0"/>
              <a:t> (2017) ‘Abraham Maslow’s hierarchy of needs and assessment of needs in community development’, </a:t>
            </a:r>
            <a:r>
              <a:rPr lang="en-GB" sz="2000" i="1" dirty="0"/>
              <a:t>International Journal of Development and Economic Sustainability, </a:t>
            </a:r>
            <a:r>
              <a:rPr lang="en-GB" sz="2000" dirty="0"/>
              <a:t>5(7), pp.15-27.</a:t>
            </a:r>
          </a:p>
          <a:p>
            <a:pPr marL="0" indent="0">
              <a:buNone/>
            </a:pPr>
            <a:r>
              <a:rPr lang="en-GB" sz="2000" dirty="0"/>
              <a:t> </a:t>
            </a:r>
            <a:endParaRPr lang="en-US" altLang="en-US" sz="2000" dirty="0">
              <a:cs typeface="Arial" panose="020B0604020202020204" pitchFamily="34" charset="0"/>
            </a:endParaRPr>
          </a:p>
          <a:p>
            <a:pPr marL="0" indent="0">
              <a:buNone/>
            </a:pPr>
            <a:r>
              <a:rPr lang="en-US" altLang="en-US" sz="2000" dirty="0"/>
              <a:t>Bronfenbrenner, U. (1979). </a:t>
            </a:r>
            <a:r>
              <a:rPr lang="en-US" altLang="en-US" sz="2000" i="1" dirty="0"/>
              <a:t>The Ecology of Human Development: Experiments by nature and design.</a:t>
            </a:r>
            <a:r>
              <a:rPr lang="en-US" altLang="en-US" sz="2000" dirty="0"/>
              <a:t> Cambridge, MA: Harvard University Press.</a:t>
            </a:r>
          </a:p>
          <a:p>
            <a:pPr marL="0" indent="0">
              <a:buNone/>
            </a:pPr>
            <a:endParaRPr lang="en-US" altLang="en-US" sz="2000" dirty="0"/>
          </a:p>
        </p:txBody>
      </p:sp>
      <p:sp>
        <p:nvSpPr>
          <p:cNvPr id="4" name="Date Placeholder 3">
            <a:extLst>
              <a:ext uri="{FF2B5EF4-FFF2-40B4-BE49-F238E27FC236}">
                <a16:creationId xmlns:a16="http://schemas.microsoft.com/office/drawing/2014/main" id="{2F34A6FF-BC35-4DC0-B6C5-942EF948ACFA}"/>
              </a:ext>
            </a:extLst>
          </p:cNvPr>
          <p:cNvSpPr>
            <a:spLocks noGrp="1"/>
          </p:cNvSpPr>
          <p:nvPr>
            <p:ph type="dt" sz="quarter" idx="10"/>
          </p:nvPr>
        </p:nvSpPr>
        <p:spPr/>
        <p:txBody>
          <a:bodyPr/>
          <a:lstStyle/>
          <a:p>
            <a:pPr>
              <a:defRPr/>
            </a:pPr>
            <a:fld id="{C329EE58-E6A4-4677-BD48-D1D3A6272A9B}" type="datetime1">
              <a:rPr lang="en-GB" altLang="en-US" smtClean="0"/>
              <a:pPr>
                <a:defRPr/>
              </a:pPr>
              <a:t>10/01/2024</a:t>
            </a:fld>
            <a:endParaRPr lang="en-GB" altLang="en-US" dirty="0"/>
          </a:p>
        </p:txBody>
      </p:sp>
      <p:sp>
        <p:nvSpPr>
          <p:cNvPr id="41989" name="Slide Number Placeholder 4">
            <a:extLst>
              <a:ext uri="{FF2B5EF4-FFF2-40B4-BE49-F238E27FC236}">
                <a16:creationId xmlns:a16="http://schemas.microsoft.com/office/drawing/2014/main" id="{EC1DE3C1-974E-4496-8EAB-921324D3DBE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EB3BC8-EC03-488B-AD8F-4A975AC36EFD}" type="slidenum">
              <a:rPr lang="en-GB" altLang="en-US" sz="1200">
                <a:solidFill>
                  <a:srgbClr val="898989"/>
                </a:solidFill>
              </a:rPr>
              <a:pPr>
                <a:spcBef>
                  <a:spcPct val="0"/>
                </a:spcBef>
                <a:buFontTx/>
                <a:buNone/>
              </a:pPr>
              <a:t>33</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15452</TotalTime>
  <Words>1618</Words>
  <Application>Microsoft Office PowerPoint</Application>
  <PresentationFormat>Widescreen</PresentationFormat>
  <Paragraphs>193</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Myriad Pro</vt:lpstr>
      <vt:lpstr>Arial</vt:lpstr>
      <vt:lpstr>Calibri</vt:lpstr>
      <vt:lpstr>20140311PresentationUWTSDTemplate</vt:lpstr>
      <vt:lpstr>BMHP6022</vt:lpstr>
      <vt:lpstr>Long- and Short-term Impact of Community Development:  Positive Impacts </vt:lpstr>
      <vt:lpstr>Long- and Short-term Impact of Community Development:  Negative Impacts </vt:lpstr>
      <vt:lpstr>The Importance of Theories of Motivation and Behaviour Change</vt:lpstr>
      <vt:lpstr>Social Identity Theory (SIT)</vt:lpstr>
      <vt:lpstr>Sociological Theory</vt:lpstr>
      <vt:lpstr>PowerPoint Presentation</vt:lpstr>
      <vt:lpstr>Functionalism</vt:lpstr>
      <vt:lpstr>Functionalism</vt:lpstr>
      <vt:lpstr>Functionalism</vt:lpstr>
      <vt:lpstr>Functionalism</vt:lpstr>
      <vt:lpstr>Functionalism</vt:lpstr>
      <vt:lpstr>Discussion </vt:lpstr>
      <vt:lpstr>Conflict Theory</vt:lpstr>
      <vt:lpstr>Conflict Theory: Class Conflict </vt:lpstr>
      <vt:lpstr>Criticisms of Conflict Theory</vt:lpstr>
      <vt:lpstr>Discussion </vt:lpstr>
      <vt:lpstr>Bronfenbrenner Ecological Theory of Human Development</vt:lpstr>
      <vt:lpstr>Bronfenbrenner’s Ecological Systems Theory</vt:lpstr>
      <vt:lpstr>Bronfenbrenner’s Ecological Systems Theory</vt:lpstr>
      <vt:lpstr>Discussion </vt:lpstr>
      <vt:lpstr>The Theory of Planned Behaviour</vt:lpstr>
      <vt:lpstr>The Theory of Planned Behaviour</vt:lpstr>
      <vt:lpstr>Discussion </vt:lpstr>
      <vt:lpstr>Maslow's Hierarchy of Needs 1943</vt:lpstr>
      <vt:lpstr>Maslow's Hierarchy of Needs 1943</vt:lpstr>
      <vt:lpstr>Love and Belonging Needs or Social Needs </vt:lpstr>
      <vt:lpstr>Love and Belonging Needs or Social Needs </vt:lpstr>
      <vt:lpstr>Love and Belonging Needs </vt:lpstr>
      <vt:lpstr>Esteem and Prestige Needs or Ego Needs:</vt:lpstr>
      <vt:lpstr>Discussion </vt:lpstr>
      <vt:lpstr>Alderfer ERG Theory of Motivation 1969</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Joanne Davies (Yr Athrofa)</cp:lastModifiedBy>
  <cp:revision>25</cp:revision>
  <dcterms:created xsi:type="dcterms:W3CDTF">2020-10-07T11:02:52Z</dcterms:created>
  <dcterms:modified xsi:type="dcterms:W3CDTF">2024-01-10T15:10:48Z</dcterms:modified>
</cp:coreProperties>
</file>