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56" r:id="rId2"/>
    <p:sldId id="257" r:id="rId3"/>
    <p:sldId id="259" r:id="rId4"/>
    <p:sldId id="260" r:id="rId5"/>
    <p:sldId id="269" r:id="rId6"/>
    <p:sldId id="261" r:id="rId7"/>
    <p:sldId id="262" r:id="rId8"/>
    <p:sldId id="273" r:id="rId9"/>
    <p:sldId id="276" r:id="rId10"/>
    <p:sldId id="270" r:id="rId11"/>
    <p:sldId id="271" r:id="rId12"/>
    <p:sldId id="258" r:id="rId13"/>
    <p:sldId id="267" r:id="rId14"/>
    <p:sldId id="274" r:id="rId15"/>
    <p:sldId id="268" r:id="rId16"/>
    <p:sldId id="264" r:id="rId17"/>
    <p:sldId id="278" r:id="rId18"/>
    <p:sldId id="266" r:id="rId19"/>
    <p:sldId id="263" r:id="rId20"/>
    <p:sldId id="275" r:id="rId21"/>
    <p:sldId id="277"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96757"/>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1C9E94A-6030-43F0-9AAF-AA7956074EA2}" v="31" dt="2026-01-12T09:15:57.046"/>
    <p1510:client id="{F6326BB4-1756-4DF7-9913-4D87BE748BF8}" v="12" dt="2026-01-13T08:17:08.2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43" autoAdjust="0"/>
    <p:restoredTop sz="72468" autoAdjust="0"/>
  </p:normalViewPr>
  <p:slideViewPr>
    <p:cSldViewPr snapToGrid="0">
      <p:cViewPr varScale="1">
        <p:scale>
          <a:sx n="59" d="100"/>
          <a:sy n="59" d="100"/>
        </p:scale>
        <p:origin x="161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ourtney Rumsey" userId="fbf6f5dd92410b7d" providerId="LiveId" clId="{5C80AA7B-B7F1-47CF-A1EF-FE6BA359EC0F}"/>
    <pc:docChg chg="undo custSel modSld">
      <pc:chgData name="Courtney Rumsey" userId="fbf6f5dd92410b7d" providerId="LiveId" clId="{5C80AA7B-B7F1-47CF-A1EF-FE6BA359EC0F}" dt="2026-01-13T08:17:55.278" v="426" actId="20577"/>
      <pc:docMkLst>
        <pc:docMk/>
      </pc:docMkLst>
      <pc:sldChg chg="modNotesTx">
        <pc:chgData name="Courtney Rumsey" userId="fbf6f5dd92410b7d" providerId="LiveId" clId="{5C80AA7B-B7F1-47CF-A1EF-FE6BA359EC0F}" dt="2026-01-12T12:32:38.881" v="168" actId="20577"/>
        <pc:sldMkLst>
          <pc:docMk/>
          <pc:sldMk cId="4071128695" sldId="259"/>
        </pc:sldMkLst>
      </pc:sldChg>
      <pc:sldChg chg="modSp mod">
        <pc:chgData name="Courtney Rumsey" userId="fbf6f5dd92410b7d" providerId="LiveId" clId="{5C80AA7B-B7F1-47CF-A1EF-FE6BA359EC0F}" dt="2026-01-13T08:13:17.815" v="324" actId="20577"/>
        <pc:sldMkLst>
          <pc:docMk/>
          <pc:sldMk cId="1416205401" sldId="263"/>
        </pc:sldMkLst>
        <pc:spChg chg="mod">
          <ac:chgData name="Courtney Rumsey" userId="fbf6f5dd92410b7d" providerId="LiveId" clId="{5C80AA7B-B7F1-47CF-A1EF-FE6BA359EC0F}" dt="2026-01-13T08:13:17.815" v="324" actId="20577"/>
          <ac:spMkLst>
            <pc:docMk/>
            <pc:sldMk cId="1416205401" sldId="263"/>
            <ac:spMk id="3" creationId="{A1E2824C-7B40-C811-405D-3FB2615B4499}"/>
          </ac:spMkLst>
        </pc:spChg>
      </pc:sldChg>
      <pc:sldChg chg="modSp mod">
        <pc:chgData name="Courtney Rumsey" userId="fbf6f5dd92410b7d" providerId="LiveId" clId="{5C80AA7B-B7F1-47CF-A1EF-FE6BA359EC0F}" dt="2026-01-13T08:17:55.278" v="426" actId="20577"/>
        <pc:sldMkLst>
          <pc:docMk/>
          <pc:sldMk cId="3409530550" sldId="275"/>
        </pc:sldMkLst>
        <pc:spChg chg="mod">
          <ac:chgData name="Courtney Rumsey" userId="fbf6f5dd92410b7d" providerId="LiveId" clId="{5C80AA7B-B7F1-47CF-A1EF-FE6BA359EC0F}" dt="2026-01-13T08:17:55.278" v="426" actId="20577"/>
          <ac:spMkLst>
            <pc:docMk/>
            <pc:sldMk cId="3409530550" sldId="275"/>
            <ac:spMk id="3" creationId="{4192323F-74B4-C623-4AD6-5C0A5F6FF861}"/>
          </ac:spMkLst>
        </pc:spChg>
      </pc:sldChg>
    </pc:docChg>
  </pc:docChgLst>
</pc:chgInfo>
</file>

<file path=ppt/diagrams/_rels/data5.xml.rels><?xml version="1.0" encoding="UTF-8" standalone="yes"?>
<Relationships xmlns="http://schemas.openxmlformats.org/package/2006/relationships"><Relationship Id="rId3" Type="http://schemas.openxmlformats.org/officeDocument/2006/relationships/hyperlink" Target="https://www.mariecollinsfoundation.org.uk/" TargetMode="External"/><Relationship Id="rId2" Type="http://schemas.openxmlformats.org/officeDocument/2006/relationships/hyperlink" Target="https://www.themohnwestlakefoundation.co.uk/current-grants/educating-young-people-about-healthy-and-unhealthy-behaviours-so-that-they-can-thrive-in-their-relationships/" TargetMode="External"/><Relationship Id="rId1" Type="http://schemas.openxmlformats.org/officeDocument/2006/relationships/hyperlink" Target="https://youthendowmentfund.org.uk/news/half-of-teens-in-relationships-suffer-violence-or-controlling-behaviour-reveals-new-report/" TargetMode="External"/></Relationships>
</file>

<file path=ppt/diagrams/_rels/drawing5.xml.rels><?xml version="1.0" encoding="UTF-8" standalone="yes"?>
<Relationships xmlns="http://schemas.openxmlformats.org/package/2006/relationships"><Relationship Id="rId3" Type="http://schemas.openxmlformats.org/officeDocument/2006/relationships/hyperlink" Target="https://www.mariecollinsfoundation.org.uk/" TargetMode="External"/><Relationship Id="rId2" Type="http://schemas.openxmlformats.org/officeDocument/2006/relationships/hyperlink" Target="https://www.themohnwestlakefoundation.co.uk/current-grants/educating-young-people-about-healthy-and-unhealthy-behaviours-so-that-they-can-thrive-in-their-relationships/" TargetMode="External"/><Relationship Id="rId1" Type="http://schemas.openxmlformats.org/officeDocument/2006/relationships/hyperlink" Target="https://youthendowmentfund.org.uk/news/half-of-teens-in-relationships-suffer-violence-or-controlling-behaviour-reveals-new-report/" TargetMode="Externa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8681AF6-FDF1-4493-9F18-6EE7EE2737BC}"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8E6D4E7-535B-4471-85FD-E918DB82BECF}">
      <dgm:prSet/>
      <dgm:spPr/>
      <dgm:t>
        <a:bodyPr/>
        <a:lstStyle/>
        <a:p>
          <a:r>
            <a:rPr lang="en-GB"/>
            <a:t>Terminology definitions.</a:t>
          </a:r>
          <a:endParaRPr lang="en-US"/>
        </a:p>
      </dgm:t>
    </dgm:pt>
    <dgm:pt modelId="{CA0B0B3E-3780-4016-A2DC-6E39AEA7070E}" type="parTrans" cxnId="{F8C8B580-E380-4416-870D-6451BB03231A}">
      <dgm:prSet/>
      <dgm:spPr/>
      <dgm:t>
        <a:bodyPr/>
        <a:lstStyle/>
        <a:p>
          <a:endParaRPr lang="en-US"/>
        </a:p>
      </dgm:t>
    </dgm:pt>
    <dgm:pt modelId="{F6F5B767-D4A4-4FCA-825B-CDD7604EF798}" type="sibTrans" cxnId="{F8C8B580-E380-4416-870D-6451BB03231A}">
      <dgm:prSet/>
      <dgm:spPr/>
      <dgm:t>
        <a:bodyPr/>
        <a:lstStyle/>
        <a:p>
          <a:endParaRPr lang="en-US"/>
        </a:p>
      </dgm:t>
    </dgm:pt>
    <dgm:pt modelId="{4669F137-6791-4B17-A67B-3888DC555E61}">
      <dgm:prSet/>
      <dgm:spPr/>
      <dgm:t>
        <a:bodyPr/>
        <a:lstStyle/>
        <a:p>
          <a:r>
            <a:rPr lang="en-GB"/>
            <a:t>Proposal to sector decision makers: </a:t>
          </a:r>
          <a:endParaRPr lang="en-US"/>
        </a:p>
      </dgm:t>
    </dgm:pt>
    <dgm:pt modelId="{92CC997B-A9D9-4787-84E1-26DA35D6ED30}" type="parTrans" cxnId="{7E9E4035-D4C2-4358-9BF0-E3DBC53B4309}">
      <dgm:prSet/>
      <dgm:spPr/>
      <dgm:t>
        <a:bodyPr/>
        <a:lstStyle/>
        <a:p>
          <a:endParaRPr lang="en-US"/>
        </a:p>
      </dgm:t>
    </dgm:pt>
    <dgm:pt modelId="{4C410E2F-A2D5-4DA5-9CD5-8C81C954B647}" type="sibTrans" cxnId="{7E9E4035-D4C2-4358-9BF0-E3DBC53B4309}">
      <dgm:prSet/>
      <dgm:spPr/>
      <dgm:t>
        <a:bodyPr/>
        <a:lstStyle/>
        <a:p>
          <a:endParaRPr lang="en-US"/>
        </a:p>
      </dgm:t>
    </dgm:pt>
    <dgm:pt modelId="{53C7C186-F5C7-4B7E-AEDE-DD895F10F7D7}">
      <dgm:prSet/>
      <dgm:spPr/>
      <dgm:t>
        <a:bodyPr/>
        <a:lstStyle/>
        <a:p>
          <a:r>
            <a:rPr lang="en-GB"/>
            <a:t>12-month Youth Work programme looking at the positive and negative effects of relationships on young people’s mental health and wellbeing.</a:t>
          </a:r>
          <a:endParaRPr lang="en-US"/>
        </a:p>
      </dgm:t>
    </dgm:pt>
    <dgm:pt modelId="{CE3577BE-62D8-46C5-AEF6-135257ECAAF5}" type="parTrans" cxnId="{7B70FDB7-A69D-4814-84CF-1D05B2A1E8F9}">
      <dgm:prSet/>
      <dgm:spPr/>
      <dgm:t>
        <a:bodyPr/>
        <a:lstStyle/>
        <a:p>
          <a:endParaRPr lang="en-US"/>
        </a:p>
      </dgm:t>
    </dgm:pt>
    <dgm:pt modelId="{08F7A355-B148-4A8E-AAA0-70E4FFBDC073}" type="sibTrans" cxnId="{7B70FDB7-A69D-4814-84CF-1D05B2A1E8F9}">
      <dgm:prSet/>
      <dgm:spPr/>
      <dgm:t>
        <a:bodyPr/>
        <a:lstStyle/>
        <a:p>
          <a:endParaRPr lang="en-US"/>
        </a:p>
      </dgm:t>
    </dgm:pt>
    <dgm:pt modelId="{95498D5B-BE71-4C55-81BE-03369C10F8B9}">
      <dgm:prSet/>
      <dgm:spPr/>
      <dgm:t>
        <a:bodyPr/>
        <a:lstStyle/>
        <a:p>
          <a:r>
            <a:rPr lang="en-GB"/>
            <a:t>Aims, objectives and rationale </a:t>
          </a:r>
          <a:endParaRPr lang="en-US"/>
        </a:p>
      </dgm:t>
    </dgm:pt>
    <dgm:pt modelId="{A7C5E4C9-959D-4853-81D6-E3CC0E128944}" type="parTrans" cxnId="{4E2DD4B2-7C2F-4B58-BDA8-7FB7D4106255}">
      <dgm:prSet/>
      <dgm:spPr/>
      <dgm:t>
        <a:bodyPr/>
        <a:lstStyle/>
        <a:p>
          <a:endParaRPr lang="en-US"/>
        </a:p>
      </dgm:t>
    </dgm:pt>
    <dgm:pt modelId="{A7EC7FDB-C29C-43E3-BCCD-8887B2FBFD2B}" type="sibTrans" cxnId="{4E2DD4B2-7C2F-4B58-BDA8-7FB7D4106255}">
      <dgm:prSet/>
      <dgm:spPr/>
      <dgm:t>
        <a:bodyPr/>
        <a:lstStyle/>
        <a:p>
          <a:endParaRPr lang="en-US"/>
        </a:p>
      </dgm:t>
    </dgm:pt>
    <dgm:pt modelId="{0E4501FF-B820-4F8C-8258-FA6A0834F001}">
      <dgm:prSet/>
      <dgm:spPr/>
      <dgm:t>
        <a:bodyPr/>
        <a:lstStyle/>
        <a:p>
          <a:r>
            <a:rPr lang="en-GB"/>
            <a:t>Key activities – linked to the 5 ways of wellbeing, principles and values of Youth Work.</a:t>
          </a:r>
          <a:endParaRPr lang="en-US"/>
        </a:p>
      </dgm:t>
    </dgm:pt>
    <dgm:pt modelId="{B9E76E96-0C68-45D2-B8CB-7FA2187FF305}" type="parTrans" cxnId="{D0CFF630-18F7-4589-A129-8AE6524A868E}">
      <dgm:prSet/>
      <dgm:spPr/>
      <dgm:t>
        <a:bodyPr/>
        <a:lstStyle/>
        <a:p>
          <a:endParaRPr lang="en-US"/>
        </a:p>
      </dgm:t>
    </dgm:pt>
    <dgm:pt modelId="{BF72FC15-549F-45A3-93E5-2B9D3276D57C}" type="sibTrans" cxnId="{D0CFF630-18F7-4589-A129-8AE6524A868E}">
      <dgm:prSet/>
      <dgm:spPr/>
      <dgm:t>
        <a:bodyPr/>
        <a:lstStyle/>
        <a:p>
          <a:endParaRPr lang="en-US"/>
        </a:p>
      </dgm:t>
    </dgm:pt>
    <dgm:pt modelId="{625C8F27-0A2B-4567-A8DD-A65FB1D21980}">
      <dgm:prSet/>
      <dgm:spPr/>
      <dgm:t>
        <a:bodyPr/>
        <a:lstStyle/>
        <a:p>
          <a:r>
            <a:rPr lang="en-GB"/>
            <a:t>Ethical considerations and risk assessment.</a:t>
          </a:r>
          <a:endParaRPr lang="en-US"/>
        </a:p>
      </dgm:t>
    </dgm:pt>
    <dgm:pt modelId="{1E2BABE4-4489-4B0D-9BDA-1860E06DE5FE}" type="parTrans" cxnId="{F0A89513-173C-4AA2-82FC-657F8BC50297}">
      <dgm:prSet/>
      <dgm:spPr/>
      <dgm:t>
        <a:bodyPr/>
        <a:lstStyle/>
        <a:p>
          <a:endParaRPr lang="en-US"/>
        </a:p>
      </dgm:t>
    </dgm:pt>
    <dgm:pt modelId="{19051E4F-A1E4-49AB-ABE9-5E7FF07215D6}" type="sibTrans" cxnId="{F0A89513-173C-4AA2-82FC-657F8BC50297}">
      <dgm:prSet/>
      <dgm:spPr/>
      <dgm:t>
        <a:bodyPr/>
        <a:lstStyle/>
        <a:p>
          <a:endParaRPr lang="en-US"/>
        </a:p>
      </dgm:t>
    </dgm:pt>
    <dgm:pt modelId="{AFB3236E-63FB-4E52-9058-59E3BD0C5D6E}">
      <dgm:prSet/>
      <dgm:spPr/>
      <dgm:t>
        <a:bodyPr/>
        <a:lstStyle/>
        <a:p>
          <a:r>
            <a:rPr lang="en-GB"/>
            <a:t>Strengths, positives, advantages </a:t>
          </a:r>
          <a:endParaRPr lang="en-US"/>
        </a:p>
      </dgm:t>
    </dgm:pt>
    <dgm:pt modelId="{D9470E8D-0DBB-45B1-989B-EDD8B604ADE2}" type="parTrans" cxnId="{E1C9F232-140B-47AD-9370-3F874D9ABB49}">
      <dgm:prSet/>
      <dgm:spPr/>
      <dgm:t>
        <a:bodyPr/>
        <a:lstStyle/>
        <a:p>
          <a:endParaRPr lang="en-US"/>
        </a:p>
      </dgm:t>
    </dgm:pt>
    <dgm:pt modelId="{4B8BD57F-B3B4-4BC3-9992-0A7C3E9F2C3F}" type="sibTrans" cxnId="{E1C9F232-140B-47AD-9370-3F874D9ABB49}">
      <dgm:prSet/>
      <dgm:spPr/>
      <dgm:t>
        <a:bodyPr/>
        <a:lstStyle/>
        <a:p>
          <a:endParaRPr lang="en-US"/>
        </a:p>
      </dgm:t>
    </dgm:pt>
    <dgm:pt modelId="{626A3979-40E8-42BC-9295-A2B719A8C576}">
      <dgm:prSet/>
      <dgm:spPr/>
      <dgm:t>
        <a:bodyPr/>
        <a:lstStyle/>
        <a:p>
          <a:r>
            <a:rPr lang="en-GB"/>
            <a:t>Potential weaknesses, limitations and barriers.</a:t>
          </a:r>
          <a:endParaRPr lang="en-US"/>
        </a:p>
      </dgm:t>
    </dgm:pt>
    <dgm:pt modelId="{AB330C4D-BFC4-4E33-8190-C30191340CD1}" type="parTrans" cxnId="{F310B0B5-0F25-4BDF-B84E-B70002BEC4EF}">
      <dgm:prSet/>
      <dgm:spPr/>
      <dgm:t>
        <a:bodyPr/>
        <a:lstStyle/>
        <a:p>
          <a:endParaRPr lang="en-US"/>
        </a:p>
      </dgm:t>
    </dgm:pt>
    <dgm:pt modelId="{80A571C0-B62E-4E33-B65A-6C506C083276}" type="sibTrans" cxnId="{F310B0B5-0F25-4BDF-B84E-B70002BEC4EF}">
      <dgm:prSet/>
      <dgm:spPr/>
      <dgm:t>
        <a:bodyPr/>
        <a:lstStyle/>
        <a:p>
          <a:endParaRPr lang="en-US"/>
        </a:p>
      </dgm:t>
    </dgm:pt>
    <dgm:pt modelId="{F07DD774-1CDD-47F2-A817-199E54CCC6A1}">
      <dgm:prSet/>
      <dgm:spPr/>
      <dgm:t>
        <a:bodyPr/>
        <a:lstStyle/>
        <a:p>
          <a:r>
            <a:rPr lang="en-GB"/>
            <a:t>Timelines.</a:t>
          </a:r>
          <a:endParaRPr lang="en-US"/>
        </a:p>
      </dgm:t>
    </dgm:pt>
    <dgm:pt modelId="{7145D458-45EB-4374-B24C-5C18E7917BC1}" type="parTrans" cxnId="{9A5B03E4-7833-4579-8755-EFD45C7102A5}">
      <dgm:prSet/>
      <dgm:spPr/>
      <dgm:t>
        <a:bodyPr/>
        <a:lstStyle/>
        <a:p>
          <a:endParaRPr lang="en-US"/>
        </a:p>
      </dgm:t>
    </dgm:pt>
    <dgm:pt modelId="{2D135289-DFAC-4FEB-914D-F3D20454E449}" type="sibTrans" cxnId="{9A5B03E4-7833-4579-8755-EFD45C7102A5}">
      <dgm:prSet/>
      <dgm:spPr/>
      <dgm:t>
        <a:bodyPr/>
        <a:lstStyle/>
        <a:p>
          <a:endParaRPr lang="en-US"/>
        </a:p>
      </dgm:t>
    </dgm:pt>
    <dgm:pt modelId="{425BC213-1D01-474A-9260-DD6AF23EDBC6}">
      <dgm:prSet/>
      <dgm:spPr/>
      <dgm:t>
        <a:bodyPr/>
        <a:lstStyle/>
        <a:p>
          <a:r>
            <a:rPr lang="en-GB"/>
            <a:t>Intended outcomes and how they will be measured and evaluated.</a:t>
          </a:r>
          <a:endParaRPr lang="en-US"/>
        </a:p>
      </dgm:t>
    </dgm:pt>
    <dgm:pt modelId="{0168F01B-D799-45FE-B390-188128A99E64}" type="parTrans" cxnId="{5F7C713A-4753-4E5C-9FD3-05E64B9B2E70}">
      <dgm:prSet/>
      <dgm:spPr/>
      <dgm:t>
        <a:bodyPr/>
        <a:lstStyle/>
        <a:p>
          <a:endParaRPr lang="en-US"/>
        </a:p>
      </dgm:t>
    </dgm:pt>
    <dgm:pt modelId="{81D071BA-B2C4-467C-9A20-D8FAA5362C52}" type="sibTrans" cxnId="{5F7C713A-4753-4E5C-9FD3-05E64B9B2E70}">
      <dgm:prSet/>
      <dgm:spPr/>
      <dgm:t>
        <a:bodyPr/>
        <a:lstStyle/>
        <a:p>
          <a:endParaRPr lang="en-US"/>
        </a:p>
      </dgm:t>
    </dgm:pt>
    <dgm:pt modelId="{FBF78869-3AA6-41BE-8098-3A143664C6AA}" type="pres">
      <dgm:prSet presAssocID="{38681AF6-FDF1-4493-9F18-6EE7EE2737BC}" presName="linear" presStyleCnt="0">
        <dgm:presLayoutVars>
          <dgm:animLvl val="lvl"/>
          <dgm:resizeHandles val="exact"/>
        </dgm:presLayoutVars>
      </dgm:prSet>
      <dgm:spPr/>
    </dgm:pt>
    <dgm:pt modelId="{22C73821-75C3-4140-9FDA-D374DA4178C5}" type="pres">
      <dgm:prSet presAssocID="{88E6D4E7-535B-4471-85FD-E918DB82BECF}" presName="parentText" presStyleLbl="node1" presStyleIdx="0" presStyleCnt="9">
        <dgm:presLayoutVars>
          <dgm:chMax val="0"/>
          <dgm:bulletEnabled val="1"/>
        </dgm:presLayoutVars>
      </dgm:prSet>
      <dgm:spPr/>
    </dgm:pt>
    <dgm:pt modelId="{7C0C22A1-B279-4495-8B24-A64DB8B93D8A}" type="pres">
      <dgm:prSet presAssocID="{F6F5B767-D4A4-4FCA-825B-CDD7604EF798}" presName="spacer" presStyleCnt="0"/>
      <dgm:spPr/>
    </dgm:pt>
    <dgm:pt modelId="{A93536FF-A95E-44D4-B9B4-266772DB95C5}" type="pres">
      <dgm:prSet presAssocID="{4669F137-6791-4B17-A67B-3888DC555E61}" presName="parentText" presStyleLbl="node1" presStyleIdx="1" presStyleCnt="9">
        <dgm:presLayoutVars>
          <dgm:chMax val="0"/>
          <dgm:bulletEnabled val="1"/>
        </dgm:presLayoutVars>
      </dgm:prSet>
      <dgm:spPr/>
    </dgm:pt>
    <dgm:pt modelId="{41A5EFB0-7B74-4335-A855-BE16330BA87B}" type="pres">
      <dgm:prSet presAssocID="{4669F137-6791-4B17-A67B-3888DC555E61}" presName="childText" presStyleLbl="revTx" presStyleIdx="0" presStyleCnt="1">
        <dgm:presLayoutVars>
          <dgm:bulletEnabled val="1"/>
        </dgm:presLayoutVars>
      </dgm:prSet>
      <dgm:spPr/>
    </dgm:pt>
    <dgm:pt modelId="{875626A2-3FF6-45EC-BB99-D6209CF88374}" type="pres">
      <dgm:prSet presAssocID="{95498D5B-BE71-4C55-81BE-03369C10F8B9}" presName="parentText" presStyleLbl="node1" presStyleIdx="2" presStyleCnt="9">
        <dgm:presLayoutVars>
          <dgm:chMax val="0"/>
          <dgm:bulletEnabled val="1"/>
        </dgm:presLayoutVars>
      </dgm:prSet>
      <dgm:spPr/>
    </dgm:pt>
    <dgm:pt modelId="{4FB1CD5D-2CDC-4407-B6FB-6909ECD27F70}" type="pres">
      <dgm:prSet presAssocID="{A7EC7FDB-C29C-43E3-BCCD-8887B2FBFD2B}" presName="spacer" presStyleCnt="0"/>
      <dgm:spPr/>
    </dgm:pt>
    <dgm:pt modelId="{7AC5A217-A3E1-4B14-927A-14A4A1864702}" type="pres">
      <dgm:prSet presAssocID="{0E4501FF-B820-4F8C-8258-FA6A0834F001}" presName="parentText" presStyleLbl="node1" presStyleIdx="3" presStyleCnt="9">
        <dgm:presLayoutVars>
          <dgm:chMax val="0"/>
          <dgm:bulletEnabled val="1"/>
        </dgm:presLayoutVars>
      </dgm:prSet>
      <dgm:spPr/>
    </dgm:pt>
    <dgm:pt modelId="{F98E083B-8B2D-4EDE-8702-EB423C101EB1}" type="pres">
      <dgm:prSet presAssocID="{BF72FC15-549F-45A3-93E5-2B9D3276D57C}" presName="spacer" presStyleCnt="0"/>
      <dgm:spPr/>
    </dgm:pt>
    <dgm:pt modelId="{CDCB1890-E53A-4065-80C1-EE5B1FA1862F}" type="pres">
      <dgm:prSet presAssocID="{625C8F27-0A2B-4567-A8DD-A65FB1D21980}" presName="parentText" presStyleLbl="node1" presStyleIdx="4" presStyleCnt="9">
        <dgm:presLayoutVars>
          <dgm:chMax val="0"/>
          <dgm:bulletEnabled val="1"/>
        </dgm:presLayoutVars>
      </dgm:prSet>
      <dgm:spPr/>
    </dgm:pt>
    <dgm:pt modelId="{30682699-3897-4055-9260-DACCB2A2A86B}" type="pres">
      <dgm:prSet presAssocID="{19051E4F-A1E4-49AB-ABE9-5E7FF07215D6}" presName="spacer" presStyleCnt="0"/>
      <dgm:spPr/>
    </dgm:pt>
    <dgm:pt modelId="{04FFE50F-BC39-4A0D-9133-3A53DEFF59AB}" type="pres">
      <dgm:prSet presAssocID="{AFB3236E-63FB-4E52-9058-59E3BD0C5D6E}" presName="parentText" presStyleLbl="node1" presStyleIdx="5" presStyleCnt="9">
        <dgm:presLayoutVars>
          <dgm:chMax val="0"/>
          <dgm:bulletEnabled val="1"/>
        </dgm:presLayoutVars>
      </dgm:prSet>
      <dgm:spPr/>
    </dgm:pt>
    <dgm:pt modelId="{17AD72C3-F17A-4DA9-970B-FC1692B1C662}" type="pres">
      <dgm:prSet presAssocID="{4B8BD57F-B3B4-4BC3-9992-0A7C3E9F2C3F}" presName="spacer" presStyleCnt="0"/>
      <dgm:spPr/>
    </dgm:pt>
    <dgm:pt modelId="{3127FE03-CB4D-4657-B2EF-837BB681B5BF}" type="pres">
      <dgm:prSet presAssocID="{626A3979-40E8-42BC-9295-A2B719A8C576}" presName="parentText" presStyleLbl="node1" presStyleIdx="6" presStyleCnt="9">
        <dgm:presLayoutVars>
          <dgm:chMax val="0"/>
          <dgm:bulletEnabled val="1"/>
        </dgm:presLayoutVars>
      </dgm:prSet>
      <dgm:spPr/>
    </dgm:pt>
    <dgm:pt modelId="{551344C4-0C74-4B35-9833-05D1F97F67D4}" type="pres">
      <dgm:prSet presAssocID="{80A571C0-B62E-4E33-B65A-6C506C083276}" presName="spacer" presStyleCnt="0"/>
      <dgm:spPr/>
    </dgm:pt>
    <dgm:pt modelId="{CC04C0D9-C0B0-4F89-93D6-FA62EC90784A}" type="pres">
      <dgm:prSet presAssocID="{F07DD774-1CDD-47F2-A817-199E54CCC6A1}" presName="parentText" presStyleLbl="node1" presStyleIdx="7" presStyleCnt="9">
        <dgm:presLayoutVars>
          <dgm:chMax val="0"/>
          <dgm:bulletEnabled val="1"/>
        </dgm:presLayoutVars>
      </dgm:prSet>
      <dgm:spPr/>
    </dgm:pt>
    <dgm:pt modelId="{2E5A5CE1-08A3-460A-85D0-74A5FD79C478}" type="pres">
      <dgm:prSet presAssocID="{2D135289-DFAC-4FEB-914D-F3D20454E449}" presName="spacer" presStyleCnt="0"/>
      <dgm:spPr/>
    </dgm:pt>
    <dgm:pt modelId="{95F3A883-76EE-4FF5-8E71-8942436C6536}" type="pres">
      <dgm:prSet presAssocID="{425BC213-1D01-474A-9260-DD6AF23EDBC6}" presName="parentText" presStyleLbl="node1" presStyleIdx="8" presStyleCnt="9">
        <dgm:presLayoutVars>
          <dgm:chMax val="0"/>
          <dgm:bulletEnabled val="1"/>
        </dgm:presLayoutVars>
      </dgm:prSet>
      <dgm:spPr/>
    </dgm:pt>
  </dgm:ptLst>
  <dgm:cxnLst>
    <dgm:cxn modelId="{2D7A1303-8DEB-409D-A049-655A25912CF7}" type="presOf" srcId="{AFB3236E-63FB-4E52-9058-59E3BD0C5D6E}" destId="{04FFE50F-BC39-4A0D-9133-3A53DEFF59AB}" srcOrd="0" destOrd="0" presId="urn:microsoft.com/office/officeart/2005/8/layout/vList2"/>
    <dgm:cxn modelId="{C555C205-52E4-430D-BED1-61935A0A2BE8}" type="presOf" srcId="{88E6D4E7-535B-4471-85FD-E918DB82BECF}" destId="{22C73821-75C3-4140-9FDA-D374DA4178C5}" srcOrd="0" destOrd="0" presId="urn:microsoft.com/office/officeart/2005/8/layout/vList2"/>
    <dgm:cxn modelId="{4F46CD06-ADF5-4A71-A1DC-2D5786591BD3}" type="presOf" srcId="{F07DD774-1CDD-47F2-A817-199E54CCC6A1}" destId="{CC04C0D9-C0B0-4F89-93D6-FA62EC90784A}" srcOrd="0" destOrd="0" presId="urn:microsoft.com/office/officeart/2005/8/layout/vList2"/>
    <dgm:cxn modelId="{90CEF608-63CC-4845-B6AD-6C216829D188}" type="presOf" srcId="{53C7C186-F5C7-4B7E-AEDE-DD895F10F7D7}" destId="{41A5EFB0-7B74-4335-A855-BE16330BA87B}" srcOrd="0" destOrd="0" presId="urn:microsoft.com/office/officeart/2005/8/layout/vList2"/>
    <dgm:cxn modelId="{F0A89513-173C-4AA2-82FC-657F8BC50297}" srcId="{38681AF6-FDF1-4493-9F18-6EE7EE2737BC}" destId="{625C8F27-0A2B-4567-A8DD-A65FB1D21980}" srcOrd="4" destOrd="0" parTransId="{1E2BABE4-4489-4B0D-9BDA-1860E06DE5FE}" sibTransId="{19051E4F-A1E4-49AB-ABE9-5E7FF07215D6}"/>
    <dgm:cxn modelId="{D0CFF630-18F7-4589-A129-8AE6524A868E}" srcId="{38681AF6-FDF1-4493-9F18-6EE7EE2737BC}" destId="{0E4501FF-B820-4F8C-8258-FA6A0834F001}" srcOrd="3" destOrd="0" parTransId="{B9E76E96-0C68-45D2-B8CB-7FA2187FF305}" sibTransId="{BF72FC15-549F-45A3-93E5-2B9D3276D57C}"/>
    <dgm:cxn modelId="{E1C9F232-140B-47AD-9370-3F874D9ABB49}" srcId="{38681AF6-FDF1-4493-9F18-6EE7EE2737BC}" destId="{AFB3236E-63FB-4E52-9058-59E3BD0C5D6E}" srcOrd="5" destOrd="0" parTransId="{D9470E8D-0DBB-45B1-989B-EDD8B604ADE2}" sibTransId="{4B8BD57F-B3B4-4BC3-9992-0A7C3E9F2C3F}"/>
    <dgm:cxn modelId="{7E9E4035-D4C2-4358-9BF0-E3DBC53B4309}" srcId="{38681AF6-FDF1-4493-9F18-6EE7EE2737BC}" destId="{4669F137-6791-4B17-A67B-3888DC555E61}" srcOrd="1" destOrd="0" parTransId="{92CC997B-A9D9-4787-84E1-26DA35D6ED30}" sibTransId="{4C410E2F-A2D5-4DA5-9CD5-8C81C954B647}"/>
    <dgm:cxn modelId="{5F7C713A-4753-4E5C-9FD3-05E64B9B2E70}" srcId="{38681AF6-FDF1-4493-9F18-6EE7EE2737BC}" destId="{425BC213-1D01-474A-9260-DD6AF23EDBC6}" srcOrd="8" destOrd="0" parTransId="{0168F01B-D799-45FE-B390-188128A99E64}" sibTransId="{81D071BA-B2C4-467C-9A20-D8FAA5362C52}"/>
    <dgm:cxn modelId="{295D6E46-0E97-4E5A-B963-375CE02A31B0}" type="presOf" srcId="{95498D5B-BE71-4C55-81BE-03369C10F8B9}" destId="{875626A2-3FF6-45EC-BB99-D6209CF88374}" srcOrd="0" destOrd="0" presId="urn:microsoft.com/office/officeart/2005/8/layout/vList2"/>
    <dgm:cxn modelId="{D9529C58-3BD0-4289-A378-10BB95AA4169}" type="presOf" srcId="{425BC213-1D01-474A-9260-DD6AF23EDBC6}" destId="{95F3A883-76EE-4FF5-8E71-8942436C6536}" srcOrd="0" destOrd="0" presId="urn:microsoft.com/office/officeart/2005/8/layout/vList2"/>
    <dgm:cxn modelId="{F8C8B580-E380-4416-870D-6451BB03231A}" srcId="{38681AF6-FDF1-4493-9F18-6EE7EE2737BC}" destId="{88E6D4E7-535B-4471-85FD-E918DB82BECF}" srcOrd="0" destOrd="0" parTransId="{CA0B0B3E-3780-4016-A2DC-6E39AEA7070E}" sibTransId="{F6F5B767-D4A4-4FCA-825B-CDD7604EF798}"/>
    <dgm:cxn modelId="{201EB983-12E9-4D7D-9867-687620E543D4}" type="presOf" srcId="{626A3979-40E8-42BC-9295-A2B719A8C576}" destId="{3127FE03-CB4D-4657-B2EF-837BB681B5BF}" srcOrd="0" destOrd="0" presId="urn:microsoft.com/office/officeart/2005/8/layout/vList2"/>
    <dgm:cxn modelId="{97042086-F4BF-4549-8235-752D059AAACB}" type="presOf" srcId="{0E4501FF-B820-4F8C-8258-FA6A0834F001}" destId="{7AC5A217-A3E1-4B14-927A-14A4A1864702}" srcOrd="0" destOrd="0" presId="urn:microsoft.com/office/officeart/2005/8/layout/vList2"/>
    <dgm:cxn modelId="{D45AA4A1-00FF-4B35-A612-422673B887B8}" type="presOf" srcId="{38681AF6-FDF1-4493-9F18-6EE7EE2737BC}" destId="{FBF78869-3AA6-41BE-8098-3A143664C6AA}" srcOrd="0" destOrd="0" presId="urn:microsoft.com/office/officeart/2005/8/layout/vList2"/>
    <dgm:cxn modelId="{C6C780A6-C454-44A5-B409-B364DB014EA7}" type="presOf" srcId="{4669F137-6791-4B17-A67B-3888DC555E61}" destId="{A93536FF-A95E-44D4-B9B4-266772DB95C5}" srcOrd="0" destOrd="0" presId="urn:microsoft.com/office/officeart/2005/8/layout/vList2"/>
    <dgm:cxn modelId="{4E2DD4B2-7C2F-4B58-BDA8-7FB7D4106255}" srcId="{38681AF6-FDF1-4493-9F18-6EE7EE2737BC}" destId="{95498D5B-BE71-4C55-81BE-03369C10F8B9}" srcOrd="2" destOrd="0" parTransId="{A7C5E4C9-959D-4853-81D6-E3CC0E128944}" sibTransId="{A7EC7FDB-C29C-43E3-BCCD-8887B2FBFD2B}"/>
    <dgm:cxn modelId="{F310B0B5-0F25-4BDF-B84E-B70002BEC4EF}" srcId="{38681AF6-FDF1-4493-9F18-6EE7EE2737BC}" destId="{626A3979-40E8-42BC-9295-A2B719A8C576}" srcOrd="6" destOrd="0" parTransId="{AB330C4D-BFC4-4E33-8190-C30191340CD1}" sibTransId="{80A571C0-B62E-4E33-B65A-6C506C083276}"/>
    <dgm:cxn modelId="{7B70FDB7-A69D-4814-84CF-1D05B2A1E8F9}" srcId="{4669F137-6791-4B17-A67B-3888DC555E61}" destId="{53C7C186-F5C7-4B7E-AEDE-DD895F10F7D7}" srcOrd="0" destOrd="0" parTransId="{CE3577BE-62D8-46C5-AEF6-135257ECAAF5}" sibTransId="{08F7A355-B148-4A8E-AAA0-70E4FFBDC073}"/>
    <dgm:cxn modelId="{6AF2E3D4-3686-45F4-AE03-5CB5447E2054}" type="presOf" srcId="{625C8F27-0A2B-4567-A8DD-A65FB1D21980}" destId="{CDCB1890-E53A-4065-80C1-EE5B1FA1862F}" srcOrd="0" destOrd="0" presId="urn:microsoft.com/office/officeart/2005/8/layout/vList2"/>
    <dgm:cxn modelId="{9A5B03E4-7833-4579-8755-EFD45C7102A5}" srcId="{38681AF6-FDF1-4493-9F18-6EE7EE2737BC}" destId="{F07DD774-1CDD-47F2-A817-199E54CCC6A1}" srcOrd="7" destOrd="0" parTransId="{7145D458-45EB-4374-B24C-5C18E7917BC1}" sibTransId="{2D135289-DFAC-4FEB-914D-F3D20454E449}"/>
    <dgm:cxn modelId="{29D7A2C1-13F1-4304-97B9-670DA8F74DFA}" type="presParOf" srcId="{FBF78869-3AA6-41BE-8098-3A143664C6AA}" destId="{22C73821-75C3-4140-9FDA-D374DA4178C5}" srcOrd="0" destOrd="0" presId="urn:microsoft.com/office/officeart/2005/8/layout/vList2"/>
    <dgm:cxn modelId="{824FABD2-7934-486F-9A6E-5F8F5F975FE4}" type="presParOf" srcId="{FBF78869-3AA6-41BE-8098-3A143664C6AA}" destId="{7C0C22A1-B279-4495-8B24-A64DB8B93D8A}" srcOrd="1" destOrd="0" presId="urn:microsoft.com/office/officeart/2005/8/layout/vList2"/>
    <dgm:cxn modelId="{6CE08744-0E2D-4020-ACF9-770134D208B3}" type="presParOf" srcId="{FBF78869-3AA6-41BE-8098-3A143664C6AA}" destId="{A93536FF-A95E-44D4-B9B4-266772DB95C5}" srcOrd="2" destOrd="0" presId="urn:microsoft.com/office/officeart/2005/8/layout/vList2"/>
    <dgm:cxn modelId="{85529104-A7E9-4D81-A860-D9163AE7B717}" type="presParOf" srcId="{FBF78869-3AA6-41BE-8098-3A143664C6AA}" destId="{41A5EFB0-7B74-4335-A855-BE16330BA87B}" srcOrd="3" destOrd="0" presId="urn:microsoft.com/office/officeart/2005/8/layout/vList2"/>
    <dgm:cxn modelId="{ECE17CFC-8A3F-460B-8829-1F8662DAD4BC}" type="presParOf" srcId="{FBF78869-3AA6-41BE-8098-3A143664C6AA}" destId="{875626A2-3FF6-45EC-BB99-D6209CF88374}" srcOrd="4" destOrd="0" presId="urn:microsoft.com/office/officeart/2005/8/layout/vList2"/>
    <dgm:cxn modelId="{269BD5D2-609A-473C-9AED-A898C1327C33}" type="presParOf" srcId="{FBF78869-3AA6-41BE-8098-3A143664C6AA}" destId="{4FB1CD5D-2CDC-4407-B6FB-6909ECD27F70}" srcOrd="5" destOrd="0" presId="urn:microsoft.com/office/officeart/2005/8/layout/vList2"/>
    <dgm:cxn modelId="{7A0F6576-EC84-4AED-A293-B26769DA62E1}" type="presParOf" srcId="{FBF78869-3AA6-41BE-8098-3A143664C6AA}" destId="{7AC5A217-A3E1-4B14-927A-14A4A1864702}" srcOrd="6" destOrd="0" presId="urn:microsoft.com/office/officeart/2005/8/layout/vList2"/>
    <dgm:cxn modelId="{38DF068A-660C-4959-BA44-68F7D3620F64}" type="presParOf" srcId="{FBF78869-3AA6-41BE-8098-3A143664C6AA}" destId="{F98E083B-8B2D-4EDE-8702-EB423C101EB1}" srcOrd="7" destOrd="0" presId="urn:microsoft.com/office/officeart/2005/8/layout/vList2"/>
    <dgm:cxn modelId="{1EFEB79B-8B05-4F84-94AD-3697FA4E3AEF}" type="presParOf" srcId="{FBF78869-3AA6-41BE-8098-3A143664C6AA}" destId="{CDCB1890-E53A-4065-80C1-EE5B1FA1862F}" srcOrd="8" destOrd="0" presId="urn:microsoft.com/office/officeart/2005/8/layout/vList2"/>
    <dgm:cxn modelId="{BC3AB74E-638B-4DA7-812A-DB3557A71DF9}" type="presParOf" srcId="{FBF78869-3AA6-41BE-8098-3A143664C6AA}" destId="{30682699-3897-4055-9260-DACCB2A2A86B}" srcOrd="9" destOrd="0" presId="urn:microsoft.com/office/officeart/2005/8/layout/vList2"/>
    <dgm:cxn modelId="{34433AC2-803A-4932-88EF-2F91DE55D2A4}" type="presParOf" srcId="{FBF78869-3AA6-41BE-8098-3A143664C6AA}" destId="{04FFE50F-BC39-4A0D-9133-3A53DEFF59AB}" srcOrd="10" destOrd="0" presId="urn:microsoft.com/office/officeart/2005/8/layout/vList2"/>
    <dgm:cxn modelId="{93E9DF05-4FD3-47F1-9810-5A2BDAA0ABF7}" type="presParOf" srcId="{FBF78869-3AA6-41BE-8098-3A143664C6AA}" destId="{17AD72C3-F17A-4DA9-970B-FC1692B1C662}" srcOrd="11" destOrd="0" presId="urn:microsoft.com/office/officeart/2005/8/layout/vList2"/>
    <dgm:cxn modelId="{E25DAFE8-91BA-4986-84C8-076E6CE609EA}" type="presParOf" srcId="{FBF78869-3AA6-41BE-8098-3A143664C6AA}" destId="{3127FE03-CB4D-4657-B2EF-837BB681B5BF}" srcOrd="12" destOrd="0" presId="urn:microsoft.com/office/officeart/2005/8/layout/vList2"/>
    <dgm:cxn modelId="{15EAC354-AFFF-4FDB-A4FE-4F575613A927}" type="presParOf" srcId="{FBF78869-3AA6-41BE-8098-3A143664C6AA}" destId="{551344C4-0C74-4B35-9833-05D1F97F67D4}" srcOrd="13" destOrd="0" presId="urn:microsoft.com/office/officeart/2005/8/layout/vList2"/>
    <dgm:cxn modelId="{B3E98479-6A00-4EAA-B329-DEA06755EEE4}" type="presParOf" srcId="{FBF78869-3AA6-41BE-8098-3A143664C6AA}" destId="{CC04C0D9-C0B0-4F89-93D6-FA62EC90784A}" srcOrd="14" destOrd="0" presId="urn:microsoft.com/office/officeart/2005/8/layout/vList2"/>
    <dgm:cxn modelId="{EF95EE6E-5A05-4B80-A1F9-DFB6AC5FA4F1}" type="presParOf" srcId="{FBF78869-3AA6-41BE-8098-3A143664C6AA}" destId="{2E5A5CE1-08A3-460A-85D0-74A5FD79C478}" srcOrd="15" destOrd="0" presId="urn:microsoft.com/office/officeart/2005/8/layout/vList2"/>
    <dgm:cxn modelId="{F11F35C0-866C-40A1-9AF1-F61D0B5F0636}" type="presParOf" srcId="{FBF78869-3AA6-41BE-8098-3A143664C6AA}" destId="{95F3A883-76EE-4FF5-8E71-8942436C6536}"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3988CFB-7362-47DC-BCBE-0134472969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FF0996DB-3BD2-4743-A4CC-6E54FB6A5212}">
      <dgm:prSet/>
      <dgm:spPr/>
      <dgm:t>
        <a:bodyPr/>
        <a:lstStyle/>
        <a:p>
          <a:r>
            <a:rPr lang="en-GB" b="1"/>
            <a:t>Subjective wellbeing</a:t>
          </a:r>
          <a:endParaRPr lang="en-US"/>
        </a:p>
      </dgm:t>
    </dgm:pt>
    <dgm:pt modelId="{7498E8F7-BBC6-4CDA-9936-85AFF374D108}" type="parTrans" cxnId="{B0EEB5BA-3691-4EF0-8485-85E9A02B2A47}">
      <dgm:prSet/>
      <dgm:spPr/>
      <dgm:t>
        <a:bodyPr/>
        <a:lstStyle/>
        <a:p>
          <a:endParaRPr lang="en-US"/>
        </a:p>
      </dgm:t>
    </dgm:pt>
    <dgm:pt modelId="{C460F0FC-CBEC-4EAF-8EAD-C7F2B61E09C8}" type="sibTrans" cxnId="{B0EEB5BA-3691-4EF0-8485-85E9A02B2A47}">
      <dgm:prSet/>
      <dgm:spPr/>
      <dgm:t>
        <a:bodyPr/>
        <a:lstStyle/>
        <a:p>
          <a:endParaRPr lang="en-US"/>
        </a:p>
      </dgm:t>
    </dgm:pt>
    <dgm:pt modelId="{FD79CA7A-E636-4356-BFF2-03AEA91366E6}">
      <dgm:prSet/>
      <dgm:spPr/>
      <dgm:t>
        <a:bodyPr/>
        <a:lstStyle/>
        <a:p>
          <a:r>
            <a:rPr lang="en-GB"/>
            <a:t>“…refers to how people experience and evaluate their lives and specific domains and activities in their lives” (Stone and Mackie, 2013). </a:t>
          </a:r>
          <a:endParaRPr lang="en-US"/>
        </a:p>
      </dgm:t>
    </dgm:pt>
    <dgm:pt modelId="{97276528-EECA-465C-919D-D2878CB18813}" type="parTrans" cxnId="{C3EF3107-40F5-419F-8B56-360D5A23DE67}">
      <dgm:prSet/>
      <dgm:spPr/>
      <dgm:t>
        <a:bodyPr/>
        <a:lstStyle/>
        <a:p>
          <a:endParaRPr lang="en-US"/>
        </a:p>
      </dgm:t>
    </dgm:pt>
    <dgm:pt modelId="{FEF0E82A-151B-420A-B0AF-E225B7EA8682}" type="sibTrans" cxnId="{C3EF3107-40F5-419F-8B56-360D5A23DE67}">
      <dgm:prSet/>
      <dgm:spPr/>
      <dgm:t>
        <a:bodyPr/>
        <a:lstStyle/>
        <a:p>
          <a:endParaRPr lang="en-US"/>
        </a:p>
      </dgm:t>
    </dgm:pt>
    <dgm:pt modelId="{901867A5-BC67-4195-8045-F76247354988}">
      <dgm:prSet/>
      <dgm:spPr/>
      <dgm:t>
        <a:bodyPr/>
        <a:lstStyle/>
        <a:p>
          <a:r>
            <a:rPr lang="en-GB"/>
            <a:t>“…encompasses life satisfaction, positive emotions and low levels of negative emotions reflecting overall happiness… involves practices like gratitude fostering positive relationships and setting meaningful goals…self-reflection and mindfulness can help improve personal wellbeing over time” (Moore, 2019).</a:t>
          </a:r>
          <a:endParaRPr lang="en-US"/>
        </a:p>
      </dgm:t>
    </dgm:pt>
    <dgm:pt modelId="{9184B4A0-703A-45B9-9974-96F0DBAD3B71}" type="parTrans" cxnId="{C61DEBD3-B96C-4B99-8684-3EC0FF1A7068}">
      <dgm:prSet/>
      <dgm:spPr/>
      <dgm:t>
        <a:bodyPr/>
        <a:lstStyle/>
        <a:p>
          <a:endParaRPr lang="en-US"/>
        </a:p>
      </dgm:t>
    </dgm:pt>
    <dgm:pt modelId="{606A1C82-A314-40FE-9045-4D0A650BC8F1}" type="sibTrans" cxnId="{C61DEBD3-B96C-4B99-8684-3EC0FF1A7068}">
      <dgm:prSet/>
      <dgm:spPr/>
      <dgm:t>
        <a:bodyPr/>
        <a:lstStyle/>
        <a:p>
          <a:endParaRPr lang="en-US"/>
        </a:p>
      </dgm:t>
    </dgm:pt>
    <dgm:pt modelId="{58EBBD0D-0BB1-4B1D-8E85-03F30B738EE3}">
      <dgm:prSet/>
      <dgm:spPr/>
      <dgm:t>
        <a:bodyPr/>
        <a:lstStyle/>
        <a:p>
          <a:r>
            <a:rPr lang="en-GB" b="1"/>
            <a:t>Objective wellbeing</a:t>
          </a:r>
          <a:endParaRPr lang="en-US"/>
        </a:p>
      </dgm:t>
    </dgm:pt>
    <dgm:pt modelId="{D251110D-9213-4B1D-8B2B-39FB33A10FC6}" type="parTrans" cxnId="{D00410B0-F5D3-4F28-B713-28FBF12B0C84}">
      <dgm:prSet/>
      <dgm:spPr/>
      <dgm:t>
        <a:bodyPr/>
        <a:lstStyle/>
        <a:p>
          <a:endParaRPr lang="en-US"/>
        </a:p>
      </dgm:t>
    </dgm:pt>
    <dgm:pt modelId="{70132909-F391-4597-B85E-722A25CAA7E9}" type="sibTrans" cxnId="{D00410B0-F5D3-4F28-B713-28FBF12B0C84}">
      <dgm:prSet/>
      <dgm:spPr/>
      <dgm:t>
        <a:bodyPr/>
        <a:lstStyle/>
        <a:p>
          <a:endParaRPr lang="en-US"/>
        </a:p>
      </dgm:t>
    </dgm:pt>
    <dgm:pt modelId="{E30CC961-28D3-47DA-99F9-C89173E6F08D}">
      <dgm:prSet/>
      <dgm:spPr/>
      <dgm:t>
        <a:bodyPr/>
        <a:lstStyle/>
        <a:p>
          <a:r>
            <a:rPr lang="en-GB"/>
            <a:t>“…is a measure of good life based on tangible, verifiable conditions like health, education and a stable environment” (Sustainability Directory, 2024).</a:t>
          </a:r>
          <a:endParaRPr lang="en-US"/>
        </a:p>
      </dgm:t>
    </dgm:pt>
    <dgm:pt modelId="{0C589C3E-902E-49F9-B050-A5E6A26744BB}" type="parTrans" cxnId="{551CC18A-5B0A-4DEE-9A3D-9D16469848D4}">
      <dgm:prSet/>
      <dgm:spPr/>
      <dgm:t>
        <a:bodyPr/>
        <a:lstStyle/>
        <a:p>
          <a:endParaRPr lang="en-US"/>
        </a:p>
      </dgm:t>
    </dgm:pt>
    <dgm:pt modelId="{1496AABB-6C68-44B9-BF3B-6ADAD860DAB0}" type="sibTrans" cxnId="{551CC18A-5B0A-4DEE-9A3D-9D16469848D4}">
      <dgm:prSet/>
      <dgm:spPr/>
      <dgm:t>
        <a:bodyPr/>
        <a:lstStyle/>
        <a:p>
          <a:endParaRPr lang="en-US"/>
        </a:p>
      </dgm:t>
    </dgm:pt>
    <dgm:pt modelId="{6BDE9A57-5638-45E4-B0AA-25EB9FD68686}">
      <dgm:prSet/>
      <dgm:spPr/>
      <dgm:t>
        <a:bodyPr/>
        <a:lstStyle/>
        <a:p>
          <a:r>
            <a:rPr lang="en-GB"/>
            <a:t>“…can be assessed using administrative or other data, including indices capturing aspects of the social and physical environment, communities, organisations or the economy…such information are derived from material concrete and quantifiable information” (Harvard University, 2026).</a:t>
          </a:r>
          <a:endParaRPr lang="en-US"/>
        </a:p>
      </dgm:t>
    </dgm:pt>
    <dgm:pt modelId="{2B4A3B74-5D16-41E3-BDDC-7F92905965F2}" type="parTrans" cxnId="{9ABB9D4C-6663-46E6-B208-E59AEA1FA083}">
      <dgm:prSet/>
      <dgm:spPr/>
      <dgm:t>
        <a:bodyPr/>
        <a:lstStyle/>
        <a:p>
          <a:endParaRPr lang="en-US"/>
        </a:p>
      </dgm:t>
    </dgm:pt>
    <dgm:pt modelId="{E1D255A0-6757-4CBF-AE7B-8FA9F46BF591}" type="sibTrans" cxnId="{9ABB9D4C-6663-46E6-B208-E59AEA1FA083}">
      <dgm:prSet/>
      <dgm:spPr/>
      <dgm:t>
        <a:bodyPr/>
        <a:lstStyle/>
        <a:p>
          <a:endParaRPr lang="en-US"/>
        </a:p>
      </dgm:t>
    </dgm:pt>
    <dgm:pt modelId="{00882316-9DD4-46DD-99AE-A62B85D49569}">
      <dgm:prSet/>
      <dgm:spPr/>
      <dgm:t>
        <a:bodyPr/>
        <a:lstStyle/>
        <a:p>
          <a:r>
            <a:rPr lang="en-GB" b="1"/>
            <a:t>Wellbeing and resilience</a:t>
          </a:r>
          <a:endParaRPr lang="en-US"/>
        </a:p>
      </dgm:t>
    </dgm:pt>
    <dgm:pt modelId="{1AF921D4-782C-4460-9CA4-16508DD18A3C}" type="parTrans" cxnId="{3828F2BF-CC03-4FA2-973A-2BA2BC8EC4DB}">
      <dgm:prSet/>
      <dgm:spPr/>
      <dgm:t>
        <a:bodyPr/>
        <a:lstStyle/>
        <a:p>
          <a:endParaRPr lang="en-US"/>
        </a:p>
      </dgm:t>
    </dgm:pt>
    <dgm:pt modelId="{07002F31-7882-4498-B31F-36FB3050E79E}" type="sibTrans" cxnId="{3828F2BF-CC03-4FA2-973A-2BA2BC8EC4DB}">
      <dgm:prSet/>
      <dgm:spPr/>
      <dgm:t>
        <a:bodyPr/>
        <a:lstStyle/>
        <a:p>
          <a:endParaRPr lang="en-US"/>
        </a:p>
      </dgm:t>
    </dgm:pt>
    <dgm:pt modelId="{2287F3EC-4151-47BE-8DEE-43BDC2065537}">
      <dgm:prSet/>
      <dgm:spPr/>
      <dgm:t>
        <a:bodyPr/>
        <a:lstStyle/>
        <a:p>
          <a:r>
            <a:rPr lang="en-GB"/>
            <a:t>“[wellbeing]…is the experience of health, happiness and prosperity. It includes having good mental health, high life satisfaction, a sense of meaning or purpose, an ability to manage stress” (Drevitch, 2024).</a:t>
          </a:r>
          <a:endParaRPr lang="en-US"/>
        </a:p>
      </dgm:t>
    </dgm:pt>
    <dgm:pt modelId="{CDD81965-0C06-4148-AB98-53F0749FD289}" type="parTrans" cxnId="{946E2FB0-5651-4618-86A5-48E75C0CEBB9}">
      <dgm:prSet/>
      <dgm:spPr/>
      <dgm:t>
        <a:bodyPr/>
        <a:lstStyle/>
        <a:p>
          <a:endParaRPr lang="en-US"/>
        </a:p>
      </dgm:t>
    </dgm:pt>
    <dgm:pt modelId="{AD7EC69E-5252-4768-95A2-33630FB3E19E}" type="sibTrans" cxnId="{946E2FB0-5651-4618-86A5-48E75C0CEBB9}">
      <dgm:prSet/>
      <dgm:spPr/>
      <dgm:t>
        <a:bodyPr/>
        <a:lstStyle/>
        <a:p>
          <a:endParaRPr lang="en-US"/>
        </a:p>
      </dgm:t>
    </dgm:pt>
    <dgm:pt modelId="{D84840CE-3D30-45A7-A6A2-1705B52E63B5}">
      <dgm:prSet/>
      <dgm:spPr/>
      <dgm:t>
        <a:bodyPr/>
        <a:lstStyle/>
        <a:p>
          <a:r>
            <a:rPr lang="en-GB"/>
            <a:t>“[resilience]…the process and outcome of successfully adapting to difficult or challenging life experiences, especially through mental, emotional, and behavioural flexibility and adjustment to external and internal demands” (Americal Psychological Association, 2026). </a:t>
          </a:r>
          <a:endParaRPr lang="en-US"/>
        </a:p>
      </dgm:t>
    </dgm:pt>
    <dgm:pt modelId="{D178B756-D90A-49CC-94DC-47AC396D9E77}" type="parTrans" cxnId="{C45E8A87-5719-4A69-A148-3A33D85BCD9D}">
      <dgm:prSet/>
      <dgm:spPr/>
      <dgm:t>
        <a:bodyPr/>
        <a:lstStyle/>
        <a:p>
          <a:endParaRPr lang="en-US"/>
        </a:p>
      </dgm:t>
    </dgm:pt>
    <dgm:pt modelId="{EC709047-DE76-41E2-88CE-817537F1F52E}" type="sibTrans" cxnId="{C45E8A87-5719-4A69-A148-3A33D85BCD9D}">
      <dgm:prSet/>
      <dgm:spPr/>
      <dgm:t>
        <a:bodyPr/>
        <a:lstStyle/>
        <a:p>
          <a:endParaRPr lang="en-US"/>
        </a:p>
      </dgm:t>
    </dgm:pt>
    <dgm:pt modelId="{FC2295DF-3E43-4B82-8749-ADAD8FB699C0}" type="pres">
      <dgm:prSet presAssocID="{43988CFB-7362-47DC-BCBE-0134472969A2}" presName="linear" presStyleCnt="0">
        <dgm:presLayoutVars>
          <dgm:animLvl val="lvl"/>
          <dgm:resizeHandles val="exact"/>
        </dgm:presLayoutVars>
      </dgm:prSet>
      <dgm:spPr/>
    </dgm:pt>
    <dgm:pt modelId="{16CB8976-6AFE-485A-8F41-ADF4A73127E8}" type="pres">
      <dgm:prSet presAssocID="{FF0996DB-3BD2-4743-A4CC-6E54FB6A5212}" presName="parentText" presStyleLbl="node1" presStyleIdx="0" presStyleCnt="3">
        <dgm:presLayoutVars>
          <dgm:chMax val="0"/>
          <dgm:bulletEnabled val="1"/>
        </dgm:presLayoutVars>
      </dgm:prSet>
      <dgm:spPr/>
    </dgm:pt>
    <dgm:pt modelId="{1C500AF1-5B13-4DD7-BB57-9F2DB7F93B04}" type="pres">
      <dgm:prSet presAssocID="{FF0996DB-3BD2-4743-A4CC-6E54FB6A5212}" presName="childText" presStyleLbl="revTx" presStyleIdx="0" presStyleCnt="3">
        <dgm:presLayoutVars>
          <dgm:bulletEnabled val="1"/>
        </dgm:presLayoutVars>
      </dgm:prSet>
      <dgm:spPr/>
    </dgm:pt>
    <dgm:pt modelId="{9944F77E-3A3F-4403-9E60-D504531296F0}" type="pres">
      <dgm:prSet presAssocID="{58EBBD0D-0BB1-4B1D-8E85-03F30B738EE3}" presName="parentText" presStyleLbl="node1" presStyleIdx="1" presStyleCnt="3">
        <dgm:presLayoutVars>
          <dgm:chMax val="0"/>
          <dgm:bulletEnabled val="1"/>
        </dgm:presLayoutVars>
      </dgm:prSet>
      <dgm:spPr/>
    </dgm:pt>
    <dgm:pt modelId="{4CBD0714-02A1-4D36-83E3-0AC0CA63F598}" type="pres">
      <dgm:prSet presAssocID="{58EBBD0D-0BB1-4B1D-8E85-03F30B738EE3}" presName="childText" presStyleLbl="revTx" presStyleIdx="1" presStyleCnt="3">
        <dgm:presLayoutVars>
          <dgm:bulletEnabled val="1"/>
        </dgm:presLayoutVars>
      </dgm:prSet>
      <dgm:spPr/>
    </dgm:pt>
    <dgm:pt modelId="{4A1C82BB-89C8-478C-BAA2-98C94635A2EC}" type="pres">
      <dgm:prSet presAssocID="{00882316-9DD4-46DD-99AE-A62B85D49569}" presName="parentText" presStyleLbl="node1" presStyleIdx="2" presStyleCnt="3">
        <dgm:presLayoutVars>
          <dgm:chMax val="0"/>
          <dgm:bulletEnabled val="1"/>
        </dgm:presLayoutVars>
      </dgm:prSet>
      <dgm:spPr/>
    </dgm:pt>
    <dgm:pt modelId="{B132713B-B09F-41B9-91EE-CA98448584D9}" type="pres">
      <dgm:prSet presAssocID="{00882316-9DD4-46DD-99AE-A62B85D49569}" presName="childText" presStyleLbl="revTx" presStyleIdx="2" presStyleCnt="3">
        <dgm:presLayoutVars>
          <dgm:bulletEnabled val="1"/>
        </dgm:presLayoutVars>
      </dgm:prSet>
      <dgm:spPr/>
    </dgm:pt>
  </dgm:ptLst>
  <dgm:cxnLst>
    <dgm:cxn modelId="{FD5C8E06-A913-48B1-A48A-CB2E2E62628C}" type="presOf" srcId="{FD79CA7A-E636-4356-BFF2-03AEA91366E6}" destId="{1C500AF1-5B13-4DD7-BB57-9F2DB7F93B04}" srcOrd="0" destOrd="0" presId="urn:microsoft.com/office/officeart/2005/8/layout/vList2"/>
    <dgm:cxn modelId="{27D8B406-5E7F-46CB-8633-702681D7C845}" type="presOf" srcId="{6BDE9A57-5638-45E4-B0AA-25EB9FD68686}" destId="{4CBD0714-02A1-4D36-83E3-0AC0CA63F598}" srcOrd="0" destOrd="1" presId="urn:microsoft.com/office/officeart/2005/8/layout/vList2"/>
    <dgm:cxn modelId="{C3EF3107-40F5-419F-8B56-360D5A23DE67}" srcId="{FF0996DB-3BD2-4743-A4CC-6E54FB6A5212}" destId="{FD79CA7A-E636-4356-BFF2-03AEA91366E6}" srcOrd="0" destOrd="0" parTransId="{97276528-EECA-465C-919D-D2878CB18813}" sibTransId="{FEF0E82A-151B-420A-B0AF-E225B7EA8682}"/>
    <dgm:cxn modelId="{85E31F26-D4E8-4FE9-9F0E-C2ED331B1476}" type="presOf" srcId="{FF0996DB-3BD2-4743-A4CC-6E54FB6A5212}" destId="{16CB8976-6AFE-485A-8F41-ADF4A73127E8}" srcOrd="0" destOrd="0" presId="urn:microsoft.com/office/officeart/2005/8/layout/vList2"/>
    <dgm:cxn modelId="{32875A2B-8742-4BCA-820B-48D839D2D313}" type="presOf" srcId="{00882316-9DD4-46DD-99AE-A62B85D49569}" destId="{4A1C82BB-89C8-478C-BAA2-98C94635A2EC}" srcOrd="0" destOrd="0" presId="urn:microsoft.com/office/officeart/2005/8/layout/vList2"/>
    <dgm:cxn modelId="{CD52223A-1360-415D-BB04-D4BD2089B056}" type="presOf" srcId="{43988CFB-7362-47DC-BCBE-0134472969A2}" destId="{FC2295DF-3E43-4B82-8749-ADAD8FB699C0}" srcOrd="0" destOrd="0" presId="urn:microsoft.com/office/officeart/2005/8/layout/vList2"/>
    <dgm:cxn modelId="{40FEB142-4193-4898-8D91-00C3659544AD}" type="presOf" srcId="{D84840CE-3D30-45A7-A6A2-1705B52E63B5}" destId="{B132713B-B09F-41B9-91EE-CA98448584D9}" srcOrd="0" destOrd="1" presId="urn:microsoft.com/office/officeart/2005/8/layout/vList2"/>
    <dgm:cxn modelId="{9ABB9D4C-6663-46E6-B208-E59AEA1FA083}" srcId="{58EBBD0D-0BB1-4B1D-8E85-03F30B738EE3}" destId="{6BDE9A57-5638-45E4-B0AA-25EB9FD68686}" srcOrd="1" destOrd="0" parTransId="{2B4A3B74-5D16-41E3-BDDC-7F92905965F2}" sibTransId="{E1D255A0-6757-4CBF-AE7B-8FA9F46BF591}"/>
    <dgm:cxn modelId="{C45E8A87-5719-4A69-A148-3A33D85BCD9D}" srcId="{00882316-9DD4-46DD-99AE-A62B85D49569}" destId="{D84840CE-3D30-45A7-A6A2-1705B52E63B5}" srcOrd="1" destOrd="0" parTransId="{D178B756-D90A-49CC-94DC-47AC396D9E77}" sibTransId="{EC709047-DE76-41E2-88CE-817537F1F52E}"/>
    <dgm:cxn modelId="{551CC18A-5B0A-4DEE-9A3D-9D16469848D4}" srcId="{58EBBD0D-0BB1-4B1D-8E85-03F30B738EE3}" destId="{E30CC961-28D3-47DA-99F9-C89173E6F08D}" srcOrd="0" destOrd="0" parTransId="{0C589C3E-902E-49F9-B050-A5E6A26744BB}" sibTransId="{1496AABB-6C68-44B9-BF3B-6ADAD860DAB0}"/>
    <dgm:cxn modelId="{64ABA28E-203C-458F-A207-528C6B798AE3}" type="presOf" srcId="{2287F3EC-4151-47BE-8DEE-43BDC2065537}" destId="{B132713B-B09F-41B9-91EE-CA98448584D9}" srcOrd="0" destOrd="0" presId="urn:microsoft.com/office/officeart/2005/8/layout/vList2"/>
    <dgm:cxn modelId="{197F469C-B321-4E60-8AAF-CB189474B32E}" type="presOf" srcId="{58EBBD0D-0BB1-4B1D-8E85-03F30B738EE3}" destId="{9944F77E-3A3F-4403-9E60-D504531296F0}" srcOrd="0" destOrd="0" presId="urn:microsoft.com/office/officeart/2005/8/layout/vList2"/>
    <dgm:cxn modelId="{D00410B0-F5D3-4F28-B713-28FBF12B0C84}" srcId="{43988CFB-7362-47DC-BCBE-0134472969A2}" destId="{58EBBD0D-0BB1-4B1D-8E85-03F30B738EE3}" srcOrd="1" destOrd="0" parTransId="{D251110D-9213-4B1D-8B2B-39FB33A10FC6}" sibTransId="{70132909-F391-4597-B85E-722A25CAA7E9}"/>
    <dgm:cxn modelId="{946E2FB0-5651-4618-86A5-48E75C0CEBB9}" srcId="{00882316-9DD4-46DD-99AE-A62B85D49569}" destId="{2287F3EC-4151-47BE-8DEE-43BDC2065537}" srcOrd="0" destOrd="0" parTransId="{CDD81965-0C06-4148-AB98-53F0749FD289}" sibTransId="{AD7EC69E-5252-4768-95A2-33630FB3E19E}"/>
    <dgm:cxn modelId="{B0EEB5BA-3691-4EF0-8485-85E9A02B2A47}" srcId="{43988CFB-7362-47DC-BCBE-0134472969A2}" destId="{FF0996DB-3BD2-4743-A4CC-6E54FB6A5212}" srcOrd="0" destOrd="0" parTransId="{7498E8F7-BBC6-4CDA-9936-85AFF374D108}" sibTransId="{C460F0FC-CBEC-4EAF-8EAD-C7F2B61E09C8}"/>
    <dgm:cxn modelId="{3828F2BF-CC03-4FA2-973A-2BA2BC8EC4DB}" srcId="{43988CFB-7362-47DC-BCBE-0134472969A2}" destId="{00882316-9DD4-46DD-99AE-A62B85D49569}" srcOrd="2" destOrd="0" parTransId="{1AF921D4-782C-4460-9CA4-16508DD18A3C}" sibTransId="{07002F31-7882-4498-B31F-36FB3050E79E}"/>
    <dgm:cxn modelId="{EFBD34C6-09E2-4841-8EFD-6DA24E57528F}" type="presOf" srcId="{901867A5-BC67-4195-8045-F76247354988}" destId="{1C500AF1-5B13-4DD7-BB57-9F2DB7F93B04}" srcOrd="0" destOrd="1" presId="urn:microsoft.com/office/officeart/2005/8/layout/vList2"/>
    <dgm:cxn modelId="{73482BCA-9226-4FE4-99FB-3D3787657119}" type="presOf" srcId="{E30CC961-28D3-47DA-99F9-C89173E6F08D}" destId="{4CBD0714-02A1-4D36-83E3-0AC0CA63F598}" srcOrd="0" destOrd="0" presId="urn:microsoft.com/office/officeart/2005/8/layout/vList2"/>
    <dgm:cxn modelId="{C61DEBD3-B96C-4B99-8684-3EC0FF1A7068}" srcId="{FF0996DB-3BD2-4743-A4CC-6E54FB6A5212}" destId="{901867A5-BC67-4195-8045-F76247354988}" srcOrd="1" destOrd="0" parTransId="{9184B4A0-703A-45B9-9974-96F0DBAD3B71}" sibTransId="{606A1C82-A314-40FE-9045-4D0A650BC8F1}"/>
    <dgm:cxn modelId="{AB2BF467-EE58-4654-A041-4B7EAE142991}" type="presParOf" srcId="{FC2295DF-3E43-4B82-8749-ADAD8FB699C0}" destId="{16CB8976-6AFE-485A-8F41-ADF4A73127E8}" srcOrd="0" destOrd="0" presId="urn:microsoft.com/office/officeart/2005/8/layout/vList2"/>
    <dgm:cxn modelId="{D9CF0825-C7CE-4D6A-A85E-CBBE6D19F8AE}" type="presParOf" srcId="{FC2295DF-3E43-4B82-8749-ADAD8FB699C0}" destId="{1C500AF1-5B13-4DD7-BB57-9F2DB7F93B04}" srcOrd="1" destOrd="0" presId="urn:microsoft.com/office/officeart/2005/8/layout/vList2"/>
    <dgm:cxn modelId="{540280CD-2B77-4E17-A5F4-4BDE33578D69}" type="presParOf" srcId="{FC2295DF-3E43-4B82-8749-ADAD8FB699C0}" destId="{9944F77E-3A3F-4403-9E60-D504531296F0}" srcOrd="2" destOrd="0" presId="urn:microsoft.com/office/officeart/2005/8/layout/vList2"/>
    <dgm:cxn modelId="{57098094-66BD-426B-AFFA-03655B14B3C4}" type="presParOf" srcId="{FC2295DF-3E43-4B82-8749-ADAD8FB699C0}" destId="{4CBD0714-02A1-4D36-83E3-0AC0CA63F598}" srcOrd="3" destOrd="0" presId="urn:microsoft.com/office/officeart/2005/8/layout/vList2"/>
    <dgm:cxn modelId="{E59CAEBE-6B58-4563-91B8-008D1E41EA90}" type="presParOf" srcId="{FC2295DF-3E43-4B82-8749-ADAD8FB699C0}" destId="{4A1C82BB-89C8-478C-BAA2-98C94635A2EC}" srcOrd="4" destOrd="0" presId="urn:microsoft.com/office/officeart/2005/8/layout/vList2"/>
    <dgm:cxn modelId="{652D0437-107A-484D-8B92-673A625852B7}" type="presParOf" srcId="{FC2295DF-3E43-4B82-8749-ADAD8FB699C0}" destId="{B132713B-B09F-41B9-91EE-CA98448584D9}"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5E70584-162B-4FCB-B746-607B5E3D8026}" type="doc">
      <dgm:prSet loTypeId="urn:microsoft.com/office/officeart/2005/8/layout/hList1" loCatId="list" qsTypeId="urn:microsoft.com/office/officeart/2005/8/quickstyle/simple5" qsCatId="simple" csTypeId="urn:microsoft.com/office/officeart/2005/8/colors/accent1_2" csCatId="accent1"/>
      <dgm:spPr/>
      <dgm:t>
        <a:bodyPr/>
        <a:lstStyle/>
        <a:p>
          <a:endParaRPr lang="en-US"/>
        </a:p>
      </dgm:t>
    </dgm:pt>
    <dgm:pt modelId="{630F10EB-C30F-4EA5-814B-20DF97A07B14}">
      <dgm:prSet/>
      <dgm:spPr/>
      <dgm:t>
        <a:bodyPr/>
        <a:lstStyle/>
        <a:p>
          <a:r>
            <a:rPr lang="en-GB"/>
            <a:t>This proposal sets out to raise awareness by:</a:t>
          </a:r>
          <a:endParaRPr lang="en-US"/>
        </a:p>
      </dgm:t>
    </dgm:pt>
    <dgm:pt modelId="{36E931B5-50E4-411B-93EB-4B2C8D90FC39}" type="parTrans" cxnId="{776EB579-62CE-433B-9F54-0A8180979C22}">
      <dgm:prSet/>
      <dgm:spPr/>
      <dgm:t>
        <a:bodyPr/>
        <a:lstStyle/>
        <a:p>
          <a:endParaRPr lang="en-US"/>
        </a:p>
      </dgm:t>
    </dgm:pt>
    <dgm:pt modelId="{21696B0F-874E-4D1D-908D-A259AA1766D2}" type="sibTrans" cxnId="{776EB579-62CE-433B-9F54-0A8180979C22}">
      <dgm:prSet/>
      <dgm:spPr/>
      <dgm:t>
        <a:bodyPr/>
        <a:lstStyle/>
        <a:p>
          <a:endParaRPr lang="en-US"/>
        </a:p>
      </dgm:t>
    </dgm:pt>
    <dgm:pt modelId="{93D3CC3A-B446-4591-835D-75145043B695}">
      <dgm:prSet/>
      <dgm:spPr/>
      <dgm:t>
        <a:bodyPr/>
        <a:lstStyle/>
        <a:p>
          <a:r>
            <a:rPr lang="en-GB" b="1"/>
            <a:t>Aim 1</a:t>
          </a:r>
          <a:endParaRPr lang="en-US"/>
        </a:p>
      </dgm:t>
    </dgm:pt>
    <dgm:pt modelId="{BD938009-DB0D-4C55-9684-A9AE0C377B1C}" type="parTrans" cxnId="{9008045B-F8D2-4CC1-98D7-683493DCA942}">
      <dgm:prSet/>
      <dgm:spPr/>
      <dgm:t>
        <a:bodyPr/>
        <a:lstStyle/>
        <a:p>
          <a:endParaRPr lang="en-US"/>
        </a:p>
      </dgm:t>
    </dgm:pt>
    <dgm:pt modelId="{36B4B9AA-7D7D-4D36-A2E3-3BCA4BBB2533}" type="sibTrans" cxnId="{9008045B-F8D2-4CC1-98D7-683493DCA942}">
      <dgm:prSet/>
      <dgm:spPr/>
      <dgm:t>
        <a:bodyPr/>
        <a:lstStyle/>
        <a:p>
          <a:endParaRPr lang="en-US"/>
        </a:p>
      </dgm:t>
    </dgm:pt>
    <dgm:pt modelId="{2C699DA3-DA4F-4B24-ABCF-855D2BB02A6B}">
      <dgm:prSet/>
      <dgm:spPr/>
      <dgm:t>
        <a:bodyPr/>
        <a:lstStyle/>
        <a:p>
          <a:r>
            <a:rPr lang="en-GB"/>
            <a:t>educating young people about what healthy and unhealthy relationships look like</a:t>
          </a:r>
          <a:endParaRPr lang="en-US"/>
        </a:p>
      </dgm:t>
    </dgm:pt>
    <dgm:pt modelId="{BDF2748C-24EF-44B7-9A93-7F5AE13641C5}" type="parTrans" cxnId="{B57322E6-0FF9-498A-9EC4-8F8E291EABDB}">
      <dgm:prSet/>
      <dgm:spPr/>
      <dgm:t>
        <a:bodyPr/>
        <a:lstStyle/>
        <a:p>
          <a:endParaRPr lang="en-US"/>
        </a:p>
      </dgm:t>
    </dgm:pt>
    <dgm:pt modelId="{87D4E41F-5933-410E-B7A9-374EDDC7AF22}" type="sibTrans" cxnId="{B57322E6-0FF9-498A-9EC4-8F8E291EABDB}">
      <dgm:prSet/>
      <dgm:spPr/>
      <dgm:t>
        <a:bodyPr/>
        <a:lstStyle/>
        <a:p>
          <a:endParaRPr lang="en-US"/>
        </a:p>
      </dgm:t>
    </dgm:pt>
    <dgm:pt modelId="{DBC1C3FB-B752-4F28-B365-FDB8635FB9C7}">
      <dgm:prSet/>
      <dgm:spPr/>
      <dgm:t>
        <a:bodyPr/>
        <a:lstStyle/>
        <a:p>
          <a:r>
            <a:rPr lang="en-GB"/>
            <a:t>highlighting the potential detrimental effects on mental health and wellbeing</a:t>
          </a:r>
          <a:endParaRPr lang="en-US"/>
        </a:p>
      </dgm:t>
    </dgm:pt>
    <dgm:pt modelId="{8EAFC2C4-B9C3-4993-AD45-B00E8AC85319}" type="parTrans" cxnId="{545A07FC-5EF8-400C-80C8-B618C61D01FB}">
      <dgm:prSet/>
      <dgm:spPr/>
      <dgm:t>
        <a:bodyPr/>
        <a:lstStyle/>
        <a:p>
          <a:endParaRPr lang="en-US"/>
        </a:p>
      </dgm:t>
    </dgm:pt>
    <dgm:pt modelId="{12F4CE51-5BBC-43E2-A2A2-0E6D37A37686}" type="sibTrans" cxnId="{545A07FC-5EF8-400C-80C8-B618C61D01FB}">
      <dgm:prSet/>
      <dgm:spPr/>
      <dgm:t>
        <a:bodyPr/>
        <a:lstStyle/>
        <a:p>
          <a:endParaRPr lang="en-US"/>
        </a:p>
      </dgm:t>
    </dgm:pt>
    <dgm:pt modelId="{D5304E43-1093-4F77-95C9-173A8CD848A2}">
      <dgm:prSet/>
      <dgm:spPr/>
      <dgm:t>
        <a:bodyPr/>
        <a:lstStyle/>
        <a:p>
          <a:r>
            <a:rPr lang="en-GB" b="1"/>
            <a:t>Aim 2</a:t>
          </a:r>
          <a:endParaRPr lang="en-US"/>
        </a:p>
      </dgm:t>
    </dgm:pt>
    <dgm:pt modelId="{7E6D92A8-68B3-44D9-8020-F34F64D99AFD}" type="parTrans" cxnId="{856421C3-424C-4BE7-8B6C-330CF766E421}">
      <dgm:prSet/>
      <dgm:spPr/>
      <dgm:t>
        <a:bodyPr/>
        <a:lstStyle/>
        <a:p>
          <a:endParaRPr lang="en-US"/>
        </a:p>
      </dgm:t>
    </dgm:pt>
    <dgm:pt modelId="{C205CE44-42C5-4FB7-B243-B17422DF108E}" type="sibTrans" cxnId="{856421C3-424C-4BE7-8B6C-330CF766E421}">
      <dgm:prSet/>
      <dgm:spPr/>
      <dgm:t>
        <a:bodyPr/>
        <a:lstStyle/>
        <a:p>
          <a:endParaRPr lang="en-US"/>
        </a:p>
      </dgm:t>
    </dgm:pt>
    <dgm:pt modelId="{8C82BF84-6A32-4AFD-8E08-808BE6173575}">
      <dgm:prSet/>
      <dgm:spPr/>
      <dgm:t>
        <a:bodyPr/>
        <a:lstStyle/>
        <a:p>
          <a:r>
            <a:rPr lang="en-GB"/>
            <a:t>demonstrating the importance of listening and respecting other’s views and opinions, and maintaining confidentiality</a:t>
          </a:r>
          <a:endParaRPr lang="en-US"/>
        </a:p>
      </dgm:t>
    </dgm:pt>
    <dgm:pt modelId="{196AB9D9-D64D-463E-A02D-CD4D4BE11BBE}" type="parTrans" cxnId="{F674C6FD-4C6D-4BCC-A49F-8BB173B9D02D}">
      <dgm:prSet/>
      <dgm:spPr/>
      <dgm:t>
        <a:bodyPr/>
        <a:lstStyle/>
        <a:p>
          <a:endParaRPr lang="en-US"/>
        </a:p>
      </dgm:t>
    </dgm:pt>
    <dgm:pt modelId="{CB7CCA2B-512C-4BEA-A423-F6E84230F9ED}" type="sibTrans" cxnId="{F674C6FD-4C6D-4BCC-A49F-8BB173B9D02D}">
      <dgm:prSet/>
      <dgm:spPr/>
      <dgm:t>
        <a:bodyPr/>
        <a:lstStyle/>
        <a:p>
          <a:endParaRPr lang="en-US"/>
        </a:p>
      </dgm:t>
    </dgm:pt>
    <dgm:pt modelId="{67969B86-617E-4BB3-8C0C-60599DC23B47}">
      <dgm:prSet/>
      <dgm:spPr/>
      <dgm:t>
        <a:bodyPr/>
        <a:lstStyle/>
        <a:p>
          <a:r>
            <a:rPr lang="en-GB" b="1"/>
            <a:t>Aim 3</a:t>
          </a:r>
          <a:endParaRPr lang="en-US"/>
        </a:p>
      </dgm:t>
    </dgm:pt>
    <dgm:pt modelId="{3ADA9484-E5E0-4504-ADB5-E1A4353D2573}" type="parTrans" cxnId="{9540A1B2-A010-4F32-BCC0-16A053AF8390}">
      <dgm:prSet/>
      <dgm:spPr/>
      <dgm:t>
        <a:bodyPr/>
        <a:lstStyle/>
        <a:p>
          <a:endParaRPr lang="en-US"/>
        </a:p>
      </dgm:t>
    </dgm:pt>
    <dgm:pt modelId="{DC8ED528-6B70-41D5-93AF-C2B499510D2D}" type="sibTrans" cxnId="{9540A1B2-A010-4F32-BCC0-16A053AF8390}">
      <dgm:prSet/>
      <dgm:spPr/>
      <dgm:t>
        <a:bodyPr/>
        <a:lstStyle/>
        <a:p>
          <a:endParaRPr lang="en-US"/>
        </a:p>
      </dgm:t>
    </dgm:pt>
    <dgm:pt modelId="{76AE81D9-DC33-42AD-A83E-6CB45C62B2FB}">
      <dgm:prSet/>
      <dgm:spPr/>
      <dgm:t>
        <a:bodyPr/>
        <a:lstStyle/>
        <a:p>
          <a:r>
            <a:rPr lang="en-GB"/>
            <a:t>showing young people where they can access help and support </a:t>
          </a:r>
          <a:endParaRPr lang="en-US"/>
        </a:p>
      </dgm:t>
    </dgm:pt>
    <dgm:pt modelId="{CED033AC-9A7D-4EBF-9B59-087463EC8194}" type="parTrans" cxnId="{DA721708-29FB-4019-9D61-A4871BE89167}">
      <dgm:prSet/>
      <dgm:spPr/>
      <dgm:t>
        <a:bodyPr/>
        <a:lstStyle/>
        <a:p>
          <a:endParaRPr lang="en-US"/>
        </a:p>
      </dgm:t>
    </dgm:pt>
    <dgm:pt modelId="{1064BE25-48B6-4448-A6EB-707CAD23D9C4}" type="sibTrans" cxnId="{DA721708-29FB-4019-9D61-A4871BE89167}">
      <dgm:prSet/>
      <dgm:spPr/>
      <dgm:t>
        <a:bodyPr/>
        <a:lstStyle/>
        <a:p>
          <a:endParaRPr lang="en-US"/>
        </a:p>
      </dgm:t>
    </dgm:pt>
    <dgm:pt modelId="{6956D44B-BCFD-4983-8128-F310AA1E9908}" type="pres">
      <dgm:prSet presAssocID="{15E70584-162B-4FCB-B746-607B5E3D8026}" presName="Name0" presStyleCnt="0">
        <dgm:presLayoutVars>
          <dgm:dir/>
          <dgm:animLvl val="lvl"/>
          <dgm:resizeHandles val="exact"/>
        </dgm:presLayoutVars>
      </dgm:prSet>
      <dgm:spPr/>
    </dgm:pt>
    <dgm:pt modelId="{899D84B2-36DE-4CC9-9025-6B80473254E5}" type="pres">
      <dgm:prSet presAssocID="{630F10EB-C30F-4EA5-814B-20DF97A07B14}" presName="composite" presStyleCnt="0"/>
      <dgm:spPr/>
    </dgm:pt>
    <dgm:pt modelId="{0221BF31-C3A2-421F-80AA-10D9208CC1DA}" type="pres">
      <dgm:prSet presAssocID="{630F10EB-C30F-4EA5-814B-20DF97A07B14}" presName="parTx" presStyleLbl="alignNode1" presStyleIdx="0" presStyleCnt="4">
        <dgm:presLayoutVars>
          <dgm:chMax val="0"/>
          <dgm:chPref val="0"/>
          <dgm:bulletEnabled val="1"/>
        </dgm:presLayoutVars>
      </dgm:prSet>
      <dgm:spPr/>
    </dgm:pt>
    <dgm:pt modelId="{4BA43897-0AEE-4DA0-8AD4-5A532A29FDA0}" type="pres">
      <dgm:prSet presAssocID="{630F10EB-C30F-4EA5-814B-20DF97A07B14}" presName="desTx" presStyleLbl="alignAccFollowNode1" presStyleIdx="0" presStyleCnt="4">
        <dgm:presLayoutVars>
          <dgm:bulletEnabled val="1"/>
        </dgm:presLayoutVars>
      </dgm:prSet>
      <dgm:spPr/>
    </dgm:pt>
    <dgm:pt modelId="{F9E97E4B-168C-41D0-AADF-8EF5EAE4D9F1}" type="pres">
      <dgm:prSet presAssocID="{21696B0F-874E-4D1D-908D-A259AA1766D2}" presName="space" presStyleCnt="0"/>
      <dgm:spPr/>
    </dgm:pt>
    <dgm:pt modelId="{51207F44-FBF5-4AB0-A6AB-AAF29AA48E38}" type="pres">
      <dgm:prSet presAssocID="{93D3CC3A-B446-4591-835D-75145043B695}" presName="composite" presStyleCnt="0"/>
      <dgm:spPr/>
    </dgm:pt>
    <dgm:pt modelId="{3B2E9D41-D571-4E5A-B416-2782D49681D4}" type="pres">
      <dgm:prSet presAssocID="{93D3CC3A-B446-4591-835D-75145043B695}" presName="parTx" presStyleLbl="alignNode1" presStyleIdx="1" presStyleCnt="4">
        <dgm:presLayoutVars>
          <dgm:chMax val="0"/>
          <dgm:chPref val="0"/>
          <dgm:bulletEnabled val="1"/>
        </dgm:presLayoutVars>
      </dgm:prSet>
      <dgm:spPr/>
    </dgm:pt>
    <dgm:pt modelId="{3DFF77B7-F0CB-44BF-B5C9-880C1328156F}" type="pres">
      <dgm:prSet presAssocID="{93D3CC3A-B446-4591-835D-75145043B695}" presName="desTx" presStyleLbl="alignAccFollowNode1" presStyleIdx="1" presStyleCnt="4">
        <dgm:presLayoutVars>
          <dgm:bulletEnabled val="1"/>
        </dgm:presLayoutVars>
      </dgm:prSet>
      <dgm:spPr/>
    </dgm:pt>
    <dgm:pt modelId="{D72BFD30-6DDF-4665-B903-770C28D9475A}" type="pres">
      <dgm:prSet presAssocID="{36B4B9AA-7D7D-4D36-A2E3-3BCA4BBB2533}" presName="space" presStyleCnt="0"/>
      <dgm:spPr/>
    </dgm:pt>
    <dgm:pt modelId="{364257BA-1578-4005-8158-064B47F9B2A1}" type="pres">
      <dgm:prSet presAssocID="{D5304E43-1093-4F77-95C9-173A8CD848A2}" presName="composite" presStyleCnt="0"/>
      <dgm:spPr/>
    </dgm:pt>
    <dgm:pt modelId="{6D93067F-967B-4B88-9320-C0A523A1F174}" type="pres">
      <dgm:prSet presAssocID="{D5304E43-1093-4F77-95C9-173A8CD848A2}" presName="parTx" presStyleLbl="alignNode1" presStyleIdx="2" presStyleCnt="4">
        <dgm:presLayoutVars>
          <dgm:chMax val="0"/>
          <dgm:chPref val="0"/>
          <dgm:bulletEnabled val="1"/>
        </dgm:presLayoutVars>
      </dgm:prSet>
      <dgm:spPr/>
    </dgm:pt>
    <dgm:pt modelId="{A0885C86-9FAA-442F-97B6-EE5A96C01CFF}" type="pres">
      <dgm:prSet presAssocID="{D5304E43-1093-4F77-95C9-173A8CD848A2}" presName="desTx" presStyleLbl="alignAccFollowNode1" presStyleIdx="2" presStyleCnt="4">
        <dgm:presLayoutVars>
          <dgm:bulletEnabled val="1"/>
        </dgm:presLayoutVars>
      </dgm:prSet>
      <dgm:spPr/>
    </dgm:pt>
    <dgm:pt modelId="{22892757-E247-4171-939D-A3ED5591971C}" type="pres">
      <dgm:prSet presAssocID="{C205CE44-42C5-4FB7-B243-B17422DF108E}" presName="space" presStyleCnt="0"/>
      <dgm:spPr/>
    </dgm:pt>
    <dgm:pt modelId="{A7EBBFD3-A60C-4D33-808E-597E7DC172F7}" type="pres">
      <dgm:prSet presAssocID="{67969B86-617E-4BB3-8C0C-60599DC23B47}" presName="composite" presStyleCnt="0"/>
      <dgm:spPr/>
    </dgm:pt>
    <dgm:pt modelId="{B75467C3-03A1-4EC8-ADCC-D63C31EDBF25}" type="pres">
      <dgm:prSet presAssocID="{67969B86-617E-4BB3-8C0C-60599DC23B47}" presName="parTx" presStyleLbl="alignNode1" presStyleIdx="3" presStyleCnt="4">
        <dgm:presLayoutVars>
          <dgm:chMax val="0"/>
          <dgm:chPref val="0"/>
          <dgm:bulletEnabled val="1"/>
        </dgm:presLayoutVars>
      </dgm:prSet>
      <dgm:spPr/>
    </dgm:pt>
    <dgm:pt modelId="{B05E7AFD-FE74-40FB-831C-6A59D78CBA4E}" type="pres">
      <dgm:prSet presAssocID="{67969B86-617E-4BB3-8C0C-60599DC23B47}" presName="desTx" presStyleLbl="alignAccFollowNode1" presStyleIdx="3" presStyleCnt="4">
        <dgm:presLayoutVars>
          <dgm:bulletEnabled val="1"/>
        </dgm:presLayoutVars>
      </dgm:prSet>
      <dgm:spPr/>
    </dgm:pt>
  </dgm:ptLst>
  <dgm:cxnLst>
    <dgm:cxn modelId="{0106F305-82C3-423A-B437-2A15DED64A75}" type="presOf" srcId="{8C82BF84-6A32-4AFD-8E08-808BE6173575}" destId="{A0885C86-9FAA-442F-97B6-EE5A96C01CFF}" srcOrd="0" destOrd="0" presId="urn:microsoft.com/office/officeart/2005/8/layout/hList1"/>
    <dgm:cxn modelId="{DA721708-29FB-4019-9D61-A4871BE89167}" srcId="{67969B86-617E-4BB3-8C0C-60599DC23B47}" destId="{76AE81D9-DC33-42AD-A83E-6CB45C62B2FB}" srcOrd="0" destOrd="0" parTransId="{CED033AC-9A7D-4EBF-9B59-087463EC8194}" sibTransId="{1064BE25-48B6-4448-A6EB-707CAD23D9C4}"/>
    <dgm:cxn modelId="{16D57015-A9B4-41F5-816F-7BB787AA6D46}" type="presOf" srcId="{2C699DA3-DA4F-4B24-ABCF-855D2BB02A6B}" destId="{3DFF77B7-F0CB-44BF-B5C9-880C1328156F}" srcOrd="0" destOrd="0" presId="urn:microsoft.com/office/officeart/2005/8/layout/hList1"/>
    <dgm:cxn modelId="{7A12F01D-A1B6-495B-B0AF-CC166B195CBF}" type="presOf" srcId="{67969B86-617E-4BB3-8C0C-60599DC23B47}" destId="{B75467C3-03A1-4EC8-ADCC-D63C31EDBF25}" srcOrd="0" destOrd="0" presId="urn:microsoft.com/office/officeart/2005/8/layout/hList1"/>
    <dgm:cxn modelId="{FC5A3021-CBC7-4462-A52E-C1C6656541C4}" type="presOf" srcId="{DBC1C3FB-B752-4F28-B365-FDB8635FB9C7}" destId="{3DFF77B7-F0CB-44BF-B5C9-880C1328156F}" srcOrd="0" destOrd="1" presId="urn:microsoft.com/office/officeart/2005/8/layout/hList1"/>
    <dgm:cxn modelId="{43BCBA2D-3370-4153-A597-2D979E85DB35}" type="presOf" srcId="{15E70584-162B-4FCB-B746-607B5E3D8026}" destId="{6956D44B-BCFD-4983-8128-F310AA1E9908}" srcOrd="0" destOrd="0" presId="urn:microsoft.com/office/officeart/2005/8/layout/hList1"/>
    <dgm:cxn modelId="{9008045B-F8D2-4CC1-98D7-683493DCA942}" srcId="{15E70584-162B-4FCB-B746-607B5E3D8026}" destId="{93D3CC3A-B446-4591-835D-75145043B695}" srcOrd="1" destOrd="0" parTransId="{BD938009-DB0D-4C55-9684-A9AE0C377B1C}" sibTransId="{36B4B9AA-7D7D-4D36-A2E3-3BCA4BBB2533}"/>
    <dgm:cxn modelId="{776EB579-62CE-433B-9F54-0A8180979C22}" srcId="{15E70584-162B-4FCB-B746-607B5E3D8026}" destId="{630F10EB-C30F-4EA5-814B-20DF97A07B14}" srcOrd="0" destOrd="0" parTransId="{36E931B5-50E4-411B-93EB-4B2C8D90FC39}" sibTransId="{21696B0F-874E-4D1D-908D-A259AA1766D2}"/>
    <dgm:cxn modelId="{700DAE5A-4AB7-44C9-8220-8D3387A6597D}" type="presOf" srcId="{93D3CC3A-B446-4591-835D-75145043B695}" destId="{3B2E9D41-D571-4E5A-B416-2782D49681D4}" srcOrd="0" destOrd="0" presId="urn:microsoft.com/office/officeart/2005/8/layout/hList1"/>
    <dgm:cxn modelId="{9540A1B2-A010-4F32-BCC0-16A053AF8390}" srcId="{15E70584-162B-4FCB-B746-607B5E3D8026}" destId="{67969B86-617E-4BB3-8C0C-60599DC23B47}" srcOrd="3" destOrd="0" parTransId="{3ADA9484-E5E0-4504-ADB5-E1A4353D2573}" sibTransId="{DC8ED528-6B70-41D5-93AF-C2B499510D2D}"/>
    <dgm:cxn modelId="{856421C3-424C-4BE7-8B6C-330CF766E421}" srcId="{15E70584-162B-4FCB-B746-607B5E3D8026}" destId="{D5304E43-1093-4F77-95C9-173A8CD848A2}" srcOrd="2" destOrd="0" parTransId="{7E6D92A8-68B3-44D9-8020-F34F64D99AFD}" sibTransId="{C205CE44-42C5-4FB7-B243-B17422DF108E}"/>
    <dgm:cxn modelId="{19B770DA-8EDD-4F44-8328-E25DBFF2D8AC}" type="presOf" srcId="{76AE81D9-DC33-42AD-A83E-6CB45C62B2FB}" destId="{B05E7AFD-FE74-40FB-831C-6A59D78CBA4E}" srcOrd="0" destOrd="0" presId="urn:microsoft.com/office/officeart/2005/8/layout/hList1"/>
    <dgm:cxn modelId="{B57322E6-0FF9-498A-9EC4-8F8E291EABDB}" srcId="{93D3CC3A-B446-4591-835D-75145043B695}" destId="{2C699DA3-DA4F-4B24-ABCF-855D2BB02A6B}" srcOrd="0" destOrd="0" parTransId="{BDF2748C-24EF-44B7-9A93-7F5AE13641C5}" sibTransId="{87D4E41F-5933-410E-B7A9-374EDDC7AF22}"/>
    <dgm:cxn modelId="{850FB8F5-26C6-491D-BFC4-8D31DCB67647}" type="presOf" srcId="{630F10EB-C30F-4EA5-814B-20DF97A07B14}" destId="{0221BF31-C3A2-421F-80AA-10D9208CC1DA}" srcOrd="0" destOrd="0" presId="urn:microsoft.com/office/officeart/2005/8/layout/hList1"/>
    <dgm:cxn modelId="{545A07FC-5EF8-400C-80C8-B618C61D01FB}" srcId="{93D3CC3A-B446-4591-835D-75145043B695}" destId="{DBC1C3FB-B752-4F28-B365-FDB8635FB9C7}" srcOrd="1" destOrd="0" parTransId="{8EAFC2C4-B9C3-4993-AD45-B00E8AC85319}" sibTransId="{12F4CE51-5BBC-43E2-A2A2-0E6D37A37686}"/>
    <dgm:cxn modelId="{F674C6FD-4C6D-4BCC-A49F-8BB173B9D02D}" srcId="{D5304E43-1093-4F77-95C9-173A8CD848A2}" destId="{8C82BF84-6A32-4AFD-8E08-808BE6173575}" srcOrd="0" destOrd="0" parTransId="{196AB9D9-D64D-463E-A02D-CD4D4BE11BBE}" sibTransId="{CB7CCA2B-512C-4BEA-A423-F6E84230F9ED}"/>
    <dgm:cxn modelId="{39FBBDFF-76B1-45CA-B784-74FCB4809351}" type="presOf" srcId="{D5304E43-1093-4F77-95C9-173A8CD848A2}" destId="{6D93067F-967B-4B88-9320-C0A523A1F174}" srcOrd="0" destOrd="0" presId="urn:microsoft.com/office/officeart/2005/8/layout/hList1"/>
    <dgm:cxn modelId="{14907C6A-DE18-45E8-8E7B-6C33AFBEADF7}" type="presParOf" srcId="{6956D44B-BCFD-4983-8128-F310AA1E9908}" destId="{899D84B2-36DE-4CC9-9025-6B80473254E5}" srcOrd="0" destOrd="0" presId="urn:microsoft.com/office/officeart/2005/8/layout/hList1"/>
    <dgm:cxn modelId="{AA9EF13D-A6E3-40B5-BB1A-0043FB3CEB76}" type="presParOf" srcId="{899D84B2-36DE-4CC9-9025-6B80473254E5}" destId="{0221BF31-C3A2-421F-80AA-10D9208CC1DA}" srcOrd="0" destOrd="0" presId="urn:microsoft.com/office/officeart/2005/8/layout/hList1"/>
    <dgm:cxn modelId="{A3134FDC-61B8-4BC2-9CFE-0FA2F3DBCFAC}" type="presParOf" srcId="{899D84B2-36DE-4CC9-9025-6B80473254E5}" destId="{4BA43897-0AEE-4DA0-8AD4-5A532A29FDA0}" srcOrd="1" destOrd="0" presId="urn:microsoft.com/office/officeart/2005/8/layout/hList1"/>
    <dgm:cxn modelId="{E14F1B65-0492-4CFC-BB95-30467BA1C212}" type="presParOf" srcId="{6956D44B-BCFD-4983-8128-F310AA1E9908}" destId="{F9E97E4B-168C-41D0-AADF-8EF5EAE4D9F1}" srcOrd="1" destOrd="0" presId="urn:microsoft.com/office/officeart/2005/8/layout/hList1"/>
    <dgm:cxn modelId="{BC7EE863-5CAF-464A-BBAC-989C5F930199}" type="presParOf" srcId="{6956D44B-BCFD-4983-8128-F310AA1E9908}" destId="{51207F44-FBF5-4AB0-A6AB-AAF29AA48E38}" srcOrd="2" destOrd="0" presId="urn:microsoft.com/office/officeart/2005/8/layout/hList1"/>
    <dgm:cxn modelId="{C2D2C8F1-C09F-438F-A697-0D69CD350B0C}" type="presParOf" srcId="{51207F44-FBF5-4AB0-A6AB-AAF29AA48E38}" destId="{3B2E9D41-D571-4E5A-B416-2782D49681D4}" srcOrd="0" destOrd="0" presId="urn:microsoft.com/office/officeart/2005/8/layout/hList1"/>
    <dgm:cxn modelId="{01002212-9F96-410C-848E-FE6D67AA6220}" type="presParOf" srcId="{51207F44-FBF5-4AB0-A6AB-AAF29AA48E38}" destId="{3DFF77B7-F0CB-44BF-B5C9-880C1328156F}" srcOrd="1" destOrd="0" presId="urn:microsoft.com/office/officeart/2005/8/layout/hList1"/>
    <dgm:cxn modelId="{823B2969-20B1-415A-8265-9D22934040F7}" type="presParOf" srcId="{6956D44B-BCFD-4983-8128-F310AA1E9908}" destId="{D72BFD30-6DDF-4665-B903-770C28D9475A}" srcOrd="3" destOrd="0" presId="urn:microsoft.com/office/officeart/2005/8/layout/hList1"/>
    <dgm:cxn modelId="{82184323-575E-49F4-BACB-AA436FA364B5}" type="presParOf" srcId="{6956D44B-BCFD-4983-8128-F310AA1E9908}" destId="{364257BA-1578-4005-8158-064B47F9B2A1}" srcOrd="4" destOrd="0" presId="urn:microsoft.com/office/officeart/2005/8/layout/hList1"/>
    <dgm:cxn modelId="{97159BA2-42E7-4137-8AC3-1B2C0E14C2FB}" type="presParOf" srcId="{364257BA-1578-4005-8158-064B47F9B2A1}" destId="{6D93067F-967B-4B88-9320-C0A523A1F174}" srcOrd="0" destOrd="0" presId="urn:microsoft.com/office/officeart/2005/8/layout/hList1"/>
    <dgm:cxn modelId="{AE42A6D4-9A00-4FFB-A534-34CE0FBE55AA}" type="presParOf" srcId="{364257BA-1578-4005-8158-064B47F9B2A1}" destId="{A0885C86-9FAA-442F-97B6-EE5A96C01CFF}" srcOrd="1" destOrd="0" presId="urn:microsoft.com/office/officeart/2005/8/layout/hList1"/>
    <dgm:cxn modelId="{160F0E55-5483-4439-AA32-0002684417E7}" type="presParOf" srcId="{6956D44B-BCFD-4983-8128-F310AA1E9908}" destId="{22892757-E247-4171-939D-A3ED5591971C}" srcOrd="5" destOrd="0" presId="urn:microsoft.com/office/officeart/2005/8/layout/hList1"/>
    <dgm:cxn modelId="{27FC6641-09BF-4EC7-85F5-2FCDA3443CEE}" type="presParOf" srcId="{6956D44B-BCFD-4983-8128-F310AA1E9908}" destId="{A7EBBFD3-A60C-4D33-808E-597E7DC172F7}" srcOrd="6" destOrd="0" presId="urn:microsoft.com/office/officeart/2005/8/layout/hList1"/>
    <dgm:cxn modelId="{B0B57622-4224-40B8-BA4D-6629D1F644BA}" type="presParOf" srcId="{A7EBBFD3-A60C-4D33-808E-597E7DC172F7}" destId="{B75467C3-03A1-4EC8-ADCC-D63C31EDBF25}" srcOrd="0" destOrd="0" presId="urn:microsoft.com/office/officeart/2005/8/layout/hList1"/>
    <dgm:cxn modelId="{76EAC6E3-D21E-42BF-AA96-38D5385A1085}" type="presParOf" srcId="{A7EBBFD3-A60C-4D33-808E-597E7DC172F7}" destId="{B05E7AFD-FE74-40FB-831C-6A59D78CBA4E}" srcOrd="1" destOrd="0" presId="urn:microsoft.com/office/officeart/2005/8/layout/h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9BEF542C-8B5E-4C5E-A2DC-861EC01CC722}" type="doc">
      <dgm:prSet loTypeId="urn:microsoft.com/office/officeart/2005/8/layout/vList5" loCatId="list" qsTypeId="urn:microsoft.com/office/officeart/2005/8/quickstyle/simple4" qsCatId="simple" csTypeId="urn:microsoft.com/office/officeart/2005/8/colors/accent1_2" csCatId="accent1"/>
      <dgm:spPr/>
      <dgm:t>
        <a:bodyPr/>
        <a:lstStyle/>
        <a:p>
          <a:endParaRPr lang="en-US"/>
        </a:p>
      </dgm:t>
    </dgm:pt>
    <dgm:pt modelId="{50C51487-BE7D-4755-B4C1-40D5253B6B99}">
      <dgm:prSet/>
      <dgm:spPr/>
      <dgm:t>
        <a:bodyPr/>
        <a:lstStyle/>
        <a:p>
          <a:r>
            <a:rPr lang="en-GB"/>
            <a:t>Feels safe</a:t>
          </a:r>
          <a:endParaRPr lang="en-US"/>
        </a:p>
      </dgm:t>
    </dgm:pt>
    <dgm:pt modelId="{179F0BD4-F800-47B4-B9A8-F4B563A9C041}" type="parTrans" cxnId="{AF582DED-BEA5-4161-BCAA-A2D984BB114D}">
      <dgm:prSet/>
      <dgm:spPr/>
      <dgm:t>
        <a:bodyPr/>
        <a:lstStyle/>
        <a:p>
          <a:endParaRPr lang="en-US"/>
        </a:p>
      </dgm:t>
    </dgm:pt>
    <dgm:pt modelId="{9F6CF596-8D55-4680-B466-B75D1A63CF5C}" type="sibTrans" cxnId="{AF582DED-BEA5-4161-BCAA-A2D984BB114D}">
      <dgm:prSet/>
      <dgm:spPr/>
      <dgm:t>
        <a:bodyPr/>
        <a:lstStyle/>
        <a:p>
          <a:endParaRPr lang="en-US"/>
        </a:p>
      </dgm:t>
    </dgm:pt>
    <dgm:pt modelId="{B1986D41-5C48-4A49-BE40-FCC5763FDE31}">
      <dgm:prSet/>
      <dgm:spPr/>
      <dgm:t>
        <a:bodyPr/>
        <a:lstStyle/>
        <a:p>
          <a:r>
            <a:rPr lang="en-GB"/>
            <a:t>Respects the other person and feels respected</a:t>
          </a:r>
          <a:endParaRPr lang="en-US"/>
        </a:p>
      </dgm:t>
    </dgm:pt>
    <dgm:pt modelId="{CDA5ED64-78C0-41AA-B75E-033A086360A0}" type="parTrans" cxnId="{431BCD2D-4469-4DC3-96DB-A9EC9EE7F2AD}">
      <dgm:prSet/>
      <dgm:spPr/>
      <dgm:t>
        <a:bodyPr/>
        <a:lstStyle/>
        <a:p>
          <a:endParaRPr lang="en-US"/>
        </a:p>
      </dgm:t>
    </dgm:pt>
    <dgm:pt modelId="{03D22A4A-8443-4969-A8C8-5943A3A95A45}" type="sibTrans" cxnId="{431BCD2D-4469-4DC3-96DB-A9EC9EE7F2AD}">
      <dgm:prSet/>
      <dgm:spPr/>
      <dgm:t>
        <a:bodyPr/>
        <a:lstStyle/>
        <a:p>
          <a:endParaRPr lang="en-US"/>
        </a:p>
      </dgm:t>
    </dgm:pt>
    <dgm:pt modelId="{4D3FB0CA-E80A-4E26-97B0-E822FAF6EB76}">
      <dgm:prSet/>
      <dgm:spPr/>
      <dgm:t>
        <a:bodyPr/>
        <a:lstStyle/>
        <a:p>
          <a:r>
            <a:rPr lang="en-GB"/>
            <a:t>Trust the other person and is trusted</a:t>
          </a:r>
          <a:endParaRPr lang="en-US"/>
        </a:p>
      </dgm:t>
    </dgm:pt>
    <dgm:pt modelId="{07B976E0-04D6-4DB1-8AF8-B24AA0694407}" type="parTrans" cxnId="{5D90D088-4C64-4F8E-B435-0FFEBBE7ED13}">
      <dgm:prSet/>
      <dgm:spPr/>
      <dgm:t>
        <a:bodyPr/>
        <a:lstStyle/>
        <a:p>
          <a:endParaRPr lang="en-US"/>
        </a:p>
      </dgm:t>
    </dgm:pt>
    <dgm:pt modelId="{E7D64BC8-8162-4C37-8A74-EB78424E127D}" type="sibTrans" cxnId="{5D90D088-4C64-4F8E-B435-0FFEBBE7ED13}">
      <dgm:prSet/>
      <dgm:spPr/>
      <dgm:t>
        <a:bodyPr/>
        <a:lstStyle/>
        <a:p>
          <a:endParaRPr lang="en-US"/>
        </a:p>
      </dgm:t>
    </dgm:pt>
    <dgm:pt modelId="{538B6971-32BA-4856-879D-CD12F3312329}">
      <dgm:prSet/>
      <dgm:spPr/>
      <dgm:t>
        <a:bodyPr/>
        <a:lstStyle/>
        <a:p>
          <a:r>
            <a:rPr lang="en-GB"/>
            <a:t>Can be honest</a:t>
          </a:r>
          <a:endParaRPr lang="en-US"/>
        </a:p>
      </dgm:t>
    </dgm:pt>
    <dgm:pt modelId="{A5B04D9D-2749-435E-840F-BA95815160AF}" type="parTrans" cxnId="{1A652B5C-669B-4151-93BA-637B8A1D5BB0}">
      <dgm:prSet/>
      <dgm:spPr/>
      <dgm:t>
        <a:bodyPr/>
        <a:lstStyle/>
        <a:p>
          <a:endParaRPr lang="en-US"/>
        </a:p>
      </dgm:t>
    </dgm:pt>
    <dgm:pt modelId="{94AFA2E5-9FDC-40D1-9A3A-922B6D33FF2D}" type="sibTrans" cxnId="{1A652B5C-669B-4151-93BA-637B8A1D5BB0}">
      <dgm:prSet/>
      <dgm:spPr/>
      <dgm:t>
        <a:bodyPr/>
        <a:lstStyle/>
        <a:p>
          <a:endParaRPr lang="en-US"/>
        </a:p>
      </dgm:t>
    </dgm:pt>
    <dgm:pt modelId="{A01AA9D3-A63C-441D-A3DF-B2BD868ACF82}">
      <dgm:prSet/>
      <dgm:spPr/>
      <dgm:t>
        <a:bodyPr/>
        <a:lstStyle/>
        <a:p>
          <a:r>
            <a:rPr lang="en-GB"/>
            <a:t>Can maintain good communication with the other person</a:t>
          </a:r>
          <a:endParaRPr lang="en-US"/>
        </a:p>
      </dgm:t>
    </dgm:pt>
    <dgm:pt modelId="{97693F25-A20B-40A3-B937-1F62B0B5088A}" type="parTrans" cxnId="{4608809E-0A66-45D7-A159-1BB2057154A6}">
      <dgm:prSet/>
      <dgm:spPr/>
      <dgm:t>
        <a:bodyPr/>
        <a:lstStyle/>
        <a:p>
          <a:endParaRPr lang="en-US"/>
        </a:p>
      </dgm:t>
    </dgm:pt>
    <dgm:pt modelId="{79086E7A-725A-429F-A5C1-78505C704161}" type="sibTrans" cxnId="{4608809E-0A66-45D7-A159-1BB2057154A6}">
      <dgm:prSet/>
      <dgm:spPr/>
      <dgm:t>
        <a:bodyPr/>
        <a:lstStyle/>
        <a:p>
          <a:endParaRPr lang="en-US"/>
        </a:p>
      </dgm:t>
    </dgm:pt>
    <dgm:pt modelId="{CE2AD526-87E3-40B1-A668-C14BFA9C10FB}">
      <dgm:prSet/>
      <dgm:spPr/>
      <dgm:t>
        <a:bodyPr/>
        <a:lstStyle/>
        <a:p>
          <a:r>
            <a:rPr lang="en-GB"/>
            <a:t>Can stay calm during arguments</a:t>
          </a:r>
          <a:endParaRPr lang="en-US"/>
        </a:p>
      </dgm:t>
    </dgm:pt>
    <dgm:pt modelId="{C7F01AA4-33C3-42F5-ADC0-378F861FA53A}" type="parTrans" cxnId="{F6758DEF-945F-4F10-9C9D-C60991E7FE0B}">
      <dgm:prSet/>
      <dgm:spPr/>
      <dgm:t>
        <a:bodyPr/>
        <a:lstStyle/>
        <a:p>
          <a:endParaRPr lang="en-US"/>
        </a:p>
      </dgm:t>
    </dgm:pt>
    <dgm:pt modelId="{CE99E6D7-5B44-4F6F-BF68-FF20CFB81EC6}" type="sibTrans" cxnId="{F6758DEF-945F-4F10-9C9D-C60991E7FE0B}">
      <dgm:prSet/>
      <dgm:spPr/>
      <dgm:t>
        <a:bodyPr/>
        <a:lstStyle/>
        <a:p>
          <a:endParaRPr lang="en-US"/>
        </a:p>
      </dgm:t>
    </dgm:pt>
    <dgm:pt modelId="{3AB15E74-F636-44CE-B22B-4E878D4A81E7}">
      <dgm:prSet/>
      <dgm:spPr/>
      <dgm:t>
        <a:bodyPr/>
        <a:lstStyle/>
        <a:p>
          <a:r>
            <a:rPr lang="en-GB"/>
            <a:t>Has an even power balance, e.g., similar ages</a:t>
          </a:r>
          <a:endParaRPr lang="en-US"/>
        </a:p>
      </dgm:t>
    </dgm:pt>
    <dgm:pt modelId="{508BA210-D3A5-4A41-8A38-6A082A3F8B8A}" type="parTrans" cxnId="{D8C1943D-EFE7-49FC-8AF9-636B0029D3CD}">
      <dgm:prSet/>
      <dgm:spPr/>
      <dgm:t>
        <a:bodyPr/>
        <a:lstStyle/>
        <a:p>
          <a:endParaRPr lang="en-US"/>
        </a:p>
      </dgm:t>
    </dgm:pt>
    <dgm:pt modelId="{10A13321-A402-47CE-B052-7D97A632FAE5}" type="sibTrans" cxnId="{D8C1943D-EFE7-49FC-8AF9-636B0029D3CD}">
      <dgm:prSet/>
      <dgm:spPr/>
      <dgm:t>
        <a:bodyPr/>
        <a:lstStyle/>
        <a:p>
          <a:endParaRPr lang="en-US"/>
        </a:p>
      </dgm:t>
    </dgm:pt>
    <dgm:pt modelId="{4F0FE783-C1C9-4C3D-B032-D0329BC67C45}">
      <dgm:prSet/>
      <dgm:spPr/>
      <dgm:t>
        <a:bodyPr/>
        <a:lstStyle/>
        <a:p>
          <a:r>
            <a:rPr lang="en-GB"/>
            <a:t>Shares and understanding of consent with the other person</a:t>
          </a:r>
          <a:endParaRPr lang="en-US"/>
        </a:p>
      </dgm:t>
    </dgm:pt>
    <dgm:pt modelId="{F7C0E014-8941-4952-BCE9-67BD11261FCB}" type="parTrans" cxnId="{EA17DF40-8031-475D-8D6C-34B25ED49E65}">
      <dgm:prSet/>
      <dgm:spPr/>
      <dgm:t>
        <a:bodyPr/>
        <a:lstStyle/>
        <a:p>
          <a:endParaRPr lang="en-US"/>
        </a:p>
      </dgm:t>
    </dgm:pt>
    <dgm:pt modelId="{67308602-48E1-489E-91CC-0688E8F79752}" type="sibTrans" cxnId="{EA17DF40-8031-475D-8D6C-34B25ED49E65}">
      <dgm:prSet/>
      <dgm:spPr/>
      <dgm:t>
        <a:bodyPr/>
        <a:lstStyle/>
        <a:p>
          <a:endParaRPr lang="en-US"/>
        </a:p>
      </dgm:t>
    </dgm:pt>
    <dgm:pt modelId="{B249D00D-8D21-4551-AEEE-81C2933664C4}" type="pres">
      <dgm:prSet presAssocID="{9BEF542C-8B5E-4C5E-A2DC-861EC01CC722}" presName="Name0" presStyleCnt="0">
        <dgm:presLayoutVars>
          <dgm:dir/>
          <dgm:animLvl val="lvl"/>
          <dgm:resizeHandles val="exact"/>
        </dgm:presLayoutVars>
      </dgm:prSet>
      <dgm:spPr/>
    </dgm:pt>
    <dgm:pt modelId="{90116F70-041A-4529-8670-CB2C4A51B1A0}" type="pres">
      <dgm:prSet presAssocID="{50C51487-BE7D-4755-B4C1-40D5253B6B99}" presName="linNode" presStyleCnt="0"/>
      <dgm:spPr/>
    </dgm:pt>
    <dgm:pt modelId="{3DDCCA63-D7E0-4F1C-93E3-146122FD00CB}" type="pres">
      <dgm:prSet presAssocID="{50C51487-BE7D-4755-B4C1-40D5253B6B99}" presName="parentText" presStyleLbl="node1" presStyleIdx="0" presStyleCnt="8">
        <dgm:presLayoutVars>
          <dgm:chMax val="1"/>
          <dgm:bulletEnabled val="1"/>
        </dgm:presLayoutVars>
      </dgm:prSet>
      <dgm:spPr/>
    </dgm:pt>
    <dgm:pt modelId="{91A8BD64-15CE-4586-9074-3878F50F4457}" type="pres">
      <dgm:prSet presAssocID="{9F6CF596-8D55-4680-B466-B75D1A63CF5C}" presName="sp" presStyleCnt="0"/>
      <dgm:spPr/>
    </dgm:pt>
    <dgm:pt modelId="{8C655D30-6F15-49DB-ABD1-946CA4A2F6A5}" type="pres">
      <dgm:prSet presAssocID="{B1986D41-5C48-4A49-BE40-FCC5763FDE31}" presName="linNode" presStyleCnt="0"/>
      <dgm:spPr/>
    </dgm:pt>
    <dgm:pt modelId="{8FA5D762-FEAA-488B-9F32-2A26FB8457EB}" type="pres">
      <dgm:prSet presAssocID="{B1986D41-5C48-4A49-BE40-FCC5763FDE31}" presName="parentText" presStyleLbl="node1" presStyleIdx="1" presStyleCnt="8">
        <dgm:presLayoutVars>
          <dgm:chMax val="1"/>
          <dgm:bulletEnabled val="1"/>
        </dgm:presLayoutVars>
      </dgm:prSet>
      <dgm:spPr/>
    </dgm:pt>
    <dgm:pt modelId="{407C9C36-6BB2-4652-B77C-1AC5363F30BC}" type="pres">
      <dgm:prSet presAssocID="{03D22A4A-8443-4969-A8C8-5943A3A95A45}" presName="sp" presStyleCnt="0"/>
      <dgm:spPr/>
    </dgm:pt>
    <dgm:pt modelId="{6EA220D6-26B1-45DD-AF0C-6B519107CC28}" type="pres">
      <dgm:prSet presAssocID="{4D3FB0CA-E80A-4E26-97B0-E822FAF6EB76}" presName="linNode" presStyleCnt="0"/>
      <dgm:spPr/>
    </dgm:pt>
    <dgm:pt modelId="{5059465A-D89F-430F-9275-711D581FEB2F}" type="pres">
      <dgm:prSet presAssocID="{4D3FB0CA-E80A-4E26-97B0-E822FAF6EB76}" presName="parentText" presStyleLbl="node1" presStyleIdx="2" presStyleCnt="8">
        <dgm:presLayoutVars>
          <dgm:chMax val="1"/>
          <dgm:bulletEnabled val="1"/>
        </dgm:presLayoutVars>
      </dgm:prSet>
      <dgm:spPr/>
    </dgm:pt>
    <dgm:pt modelId="{1FE03A3F-F40D-4BE5-A0D4-2930083E3ED0}" type="pres">
      <dgm:prSet presAssocID="{E7D64BC8-8162-4C37-8A74-EB78424E127D}" presName="sp" presStyleCnt="0"/>
      <dgm:spPr/>
    </dgm:pt>
    <dgm:pt modelId="{75D56EBB-B3ED-45CF-8CF5-2192D7599807}" type="pres">
      <dgm:prSet presAssocID="{538B6971-32BA-4856-879D-CD12F3312329}" presName="linNode" presStyleCnt="0"/>
      <dgm:spPr/>
    </dgm:pt>
    <dgm:pt modelId="{122F1AD2-581D-4B2B-9D1B-DD275B6ABBAA}" type="pres">
      <dgm:prSet presAssocID="{538B6971-32BA-4856-879D-CD12F3312329}" presName="parentText" presStyleLbl="node1" presStyleIdx="3" presStyleCnt="8">
        <dgm:presLayoutVars>
          <dgm:chMax val="1"/>
          <dgm:bulletEnabled val="1"/>
        </dgm:presLayoutVars>
      </dgm:prSet>
      <dgm:spPr/>
    </dgm:pt>
    <dgm:pt modelId="{C5A33FC9-389F-45B1-AB63-D0275E09BD25}" type="pres">
      <dgm:prSet presAssocID="{94AFA2E5-9FDC-40D1-9A3A-922B6D33FF2D}" presName="sp" presStyleCnt="0"/>
      <dgm:spPr/>
    </dgm:pt>
    <dgm:pt modelId="{58272BE9-ED4C-40E5-96F3-7F85C170D229}" type="pres">
      <dgm:prSet presAssocID="{A01AA9D3-A63C-441D-A3DF-B2BD868ACF82}" presName="linNode" presStyleCnt="0"/>
      <dgm:spPr/>
    </dgm:pt>
    <dgm:pt modelId="{E51CF71D-4352-446E-B7A8-F0B8EBDDAC50}" type="pres">
      <dgm:prSet presAssocID="{A01AA9D3-A63C-441D-A3DF-B2BD868ACF82}" presName="parentText" presStyleLbl="node1" presStyleIdx="4" presStyleCnt="8">
        <dgm:presLayoutVars>
          <dgm:chMax val="1"/>
          <dgm:bulletEnabled val="1"/>
        </dgm:presLayoutVars>
      </dgm:prSet>
      <dgm:spPr/>
    </dgm:pt>
    <dgm:pt modelId="{63E8C208-D409-442A-9C22-F0EE7BB15287}" type="pres">
      <dgm:prSet presAssocID="{79086E7A-725A-429F-A5C1-78505C704161}" presName="sp" presStyleCnt="0"/>
      <dgm:spPr/>
    </dgm:pt>
    <dgm:pt modelId="{4E7F77BA-AD12-4C61-A232-D08B13B54367}" type="pres">
      <dgm:prSet presAssocID="{CE2AD526-87E3-40B1-A668-C14BFA9C10FB}" presName="linNode" presStyleCnt="0"/>
      <dgm:spPr/>
    </dgm:pt>
    <dgm:pt modelId="{0114C99E-17C7-4AA2-803B-DBD0DE0DC2AF}" type="pres">
      <dgm:prSet presAssocID="{CE2AD526-87E3-40B1-A668-C14BFA9C10FB}" presName="parentText" presStyleLbl="node1" presStyleIdx="5" presStyleCnt="8">
        <dgm:presLayoutVars>
          <dgm:chMax val="1"/>
          <dgm:bulletEnabled val="1"/>
        </dgm:presLayoutVars>
      </dgm:prSet>
      <dgm:spPr/>
    </dgm:pt>
    <dgm:pt modelId="{D5230585-0975-420C-AABC-FE990F3FE528}" type="pres">
      <dgm:prSet presAssocID="{CE99E6D7-5B44-4F6F-BF68-FF20CFB81EC6}" presName="sp" presStyleCnt="0"/>
      <dgm:spPr/>
    </dgm:pt>
    <dgm:pt modelId="{CD7B5998-DD44-41BD-A97A-FB5DCD34E499}" type="pres">
      <dgm:prSet presAssocID="{3AB15E74-F636-44CE-B22B-4E878D4A81E7}" presName="linNode" presStyleCnt="0"/>
      <dgm:spPr/>
    </dgm:pt>
    <dgm:pt modelId="{C84CE174-84CB-4A7D-B812-E8772C3D2B5B}" type="pres">
      <dgm:prSet presAssocID="{3AB15E74-F636-44CE-B22B-4E878D4A81E7}" presName="parentText" presStyleLbl="node1" presStyleIdx="6" presStyleCnt="8">
        <dgm:presLayoutVars>
          <dgm:chMax val="1"/>
          <dgm:bulletEnabled val="1"/>
        </dgm:presLayoutVars>
      </dgm:prSet>
      <dgm:spPr/>
    </dgm:pt>
    <dgm:pt modelId="{F23028A7-EC1D-40CF-BE16-24CBD7355028}" type="pres">
      <dgm:prSet presAssocID="{10A13321-A402-47CE-B052-7D97A632FAE5}" presName="sp" presStyleCnt="0"/>
      <dgm:spPr/>
    </dgm:pt>
    <dgm:pt modelId="{244E3B90-899F-46C3-94A1-6A61D8BFF1EE}" type="pres">
      <dgm:prSet presAssocID="{4F0FE783-C1C9-4C3D-B032-D0329BC67C45}" presName="linNode" presStyleCnt="0"/>
      <dgm:spPr/>
    </dgm:pt>
    <dgm:pt modelId="{D7C78275-014A-43AF-B007-CDF5AAA037A6}" type="pres">
      <dgm:prSet presAssocID="{4F0FE783-C1C9-4C3D-B032-D0329BC67C45}" presName="parentText" presStyleLbl="node1" presStyleIdx="7" presStyleCnt="8">
        <dgm:presLayoutVars>
          <dgm:chMax val="1"/>
          <dgm:bulletEnabled val="1"/>
        </dgm:presLayoutVars>
      </dgm:prSet>
      <dgm:spPr/>
    </dgm:pt>
  </dgm:ptLst>
  <dgm:cxnLst>
    <dgm:cxn modelId="{8C6F6405-0FA9-46E7-9E75-F1CD3793CDFF}" type="presOf" srcId="{50C51487-BE7D-4755-B4C1-40D5253B6B99}" destId="{3DDCCA63-D7E0-4F1C-93E3-146122FD00CB}" srcOrd="0" destOrd="0" presId="urn:microsoft.com/office/officeart/2005/8/layout/vList5"/>
    <dgm:cxn modelId="{50951213-2630-4687-99B6-98C607563B8C}" type="presOf" srcId="{4F0FE783-C1C9-4C3D-B032-D0329BC67C45}" destId="{D7C78275-014A-43AF-B007-CDF5AAA037A6}" srcOrd="0" destOrd="0" presId="urn:microsoft.com/office/officeart/2005/8/layout/vList5"/>
    <dgm:cxn modelId="{431BCD2D-4469-4DC3-96DB-A9EC9EE7F2AD}" srcId="{9BEF542C-8B5E-4C5E-A2DC-861EC01CC722}" destId="{B1986D41-5C48-4A49-BE40-FCC5763FDE31}" srcOrd="1" destOrd="0" parTransId="{CDA5ED64-78C0-41AA-B75E-033A086360A0}" sibTransId="{03D22A4A-8443-4969-A8C8-5943A3A95A45}"/>
    <dgm:cxn modelId="{E4256A32-047A-45F2-B733-6923C8380F90}" type="presOf" srcId="{B1986D41-5C48-4A49-BE40-FCC5763FDE31}" destId="{8FA5D762-FEAA-488B-9F32-2A26FB8457EB}" srcOrd="0" destOrd="0" presId="urn:microsoft.com/office/officeart/2005/8/layout/vList5"/>
    <dgm:cxn modelId="{914D4738-58E3-46E2-9983-6112CAAFB40C}" type="presOf" srcId="{538B6971-32BA-4856-879D-CD12F3312329}" destId="{122F1AD2-581D-4B2B-9D1B-DD275B6ABBAA}" srcOrd="0" destOrd="0" presId="urn:microsoft.com/office/officeart/2005/8/layout/vList5"/>
    <dgm:cxn modelId="{D8C1943D-EFE7-49FC-8AF9-636B0029D3CD}" srcId="{9BEF542C-8B5E-4C5E-A2DC-861EC01CC722}" destId="{3AB15E74-F636-44CE-B22B-4E878D4A81E7}" srcOrd="6" destOrd="0" parTransId="{508BA210-D3A5-4A41-8A38-6A082A3F8B8A}" sibTransId="{10A13321-A402-47CE-B052-7D97A632FAE5}"/>
    <dgm:cxn modelId="{EA17DF40-8031-475D-8D6C-34B25ED49E65}" srcId="{9BEF542C-8B5E-4C5E-A2DC-861EC01CC722}" destId="{4F0FE783-C1C9-4C3D-B032-D0329BC67C45}" srcOrd="7" destOrd="0" parTransId="{F7C0E014-8941-4952-BCE9-67BD11261FCB}" sibTransId="{67308602-48E1-489E-91CC-0688E8F79752}"/>
    <dgm:cxn modelId="{1A652B5C-669B-4151-93BA-637B8A1D5BB0}" srcId="{9BEF542C-8B5E-4C5E-A2DC-861EC01CC722}" destId="{538B6971-32BA-4856-879D-CD12F3312329}" srcOrd="3" destOrd="0" parTransId="{A5B04D9D-2749-435E-840F-BA95815160AF}" sibTransId="{94AFA2E5-9FDC-40D1-9A3A-922B6D33FF2D}"/>
    <dgm:cxn modelId="{095C0E57-F7E9-4827-B456-DC15525FB01E}" type="presOf" srcId="{9BEF542C-8B5E-4C5E-A2DC-861EC01CC722}" destId="{B249D00D-8D21-4551-AEEE-81C2933664C4}" srcOrd="0" destOrd="0" presId="urn:microsoft.com/office/officeart/2005/8/layout/vList5"/>
    <dgm:cxn modelId="{5D90D088-4C64-4F8E-B435-0FFEBBE7ED13}" srcId="{9BEF542C-8B5E-4C5E-A2DC-861EC01CC722}" destId="{4D3FB0CA-E80A-4E26-97B0-E822FAF6EB76}" srcOrd="2" destOrd="0" parTransId="{07B976E0-04D6-4DB1-8AF8-B24AA0694407}" sibTransId="{E7D64BC8-8162-4C37-8A74-EB78424E127D}"/>
    <dgm:cxn modelId="{4608809E-0A66-45D7-A159-1BB2057154A6}" srcId="{9BEF542C-8B5E-4C5E-A2DC-861EC01CC722}" destId="{A01AA9D3-A63C-441D-A3DF-B2BD868ACF82}" srcOrd="4" destOrd="0" parTransId="{97693F25-A20B-40A3-B937-1F62B0B5088A}" sibTransId="{79086E7A-725A-429F-A5C1-78505C704161}"/>
    <dgm:cxn modelId="{3CC5A9E0-AD4E-4E64-88D0-0AC17EC88E9E}" type="presOf" srcId="{3AB15E74-F636-44CE-B22B-4E878D4A81E7}" destId="{C84CE174-84CB-4A7D-B812-E8772C3D2B5B}" srcOrd="0" destOrd="0" presId="urn:microsoft.com/office/officeart/2005/8/layout/vList5"/>
    <dgm:cxn modelId="{AF582DED-BEA5-4161-BCAA-A2D984BB114D}" srcId="{9BEF542C-8B5E-4C5E-A2DC-861EC01CC722}" destId="{50C51487-BE7D-4755-B4C1-40D5253B6B99}" srcOrd="0" destOrd="0" parTransId="{179F0BD4-F800-47B4-B9A8-F4B563A9C041}" sibTransId="{9F6CF596-8D55-4680-B466-B75D1A63CF5C}"/>
    <dgm:cxn modelId="{F6758DEF-945F-4F10-9C9D-C60991E7FE0B}" srcId="{9BEF542C-8B5E-4C5E-A2DC-861EC01CC722}" destId="{CE2AD526-87E3-40B1-A668-C14BFA9C10FB}" srcOrd="5" destOrd="0" parTransId="{C7F01AA4-33C3-42F5-ADC0-378F861FA53A}" sibTransId="{CE99E6D7-5B44-4F6F-BF68-FF20CFB81EC6}"/>
    <dgm:cxn modelId="{D9615FF2-F867-4102-97E0-09E23FE3F05D}" type="presOf" srcId="{4D3FB0CA-E80A-4E26-97B0-E822FAF6EB76}" destId="{5059465A-D89F-430F-9275-711D581FEB2F}" srcOrd="0" destOrd="0" presId="urn:microsoft.com/office/officeart/2005/8/layout/vList5"/>
    <dgm:cxn modelId="{260F43F3-0920-4FCB-A3F9-F8EEE6B6796B}" type="presOf" srcId="{CE2AD526-87E3-40B1-A668-C14BFA9C10FB}" destId="{0114C99E-17C7-4AA2-803B-DBD0DE0DC2AF}" srcOrd="0" destOrd="0" presId="urn:microsoft.com/office/officeart/2005/8/layout/vList5"/>
    <dgm:cxn modelId="{F3461CF4-7387-4578-909B-74235F553665}" type="presOf" srcId="{A01AA9D3-A63C-441D-A3DF-B2BD868ACF82}" destId="{E51CF71D-4352-446E-B7A8-F0B8EBDDAC50}" srcOrd="0" destOrd="0" presId="urn:microsoft.com/office/officeart/2005/8/layout/vList5"/>
    <dgm:cxn modelId="{AFC39A72-F4F4-473A-B5D3-86026325C67B}" type="presParOf" srcId="{B249D00D-8D21-4551-AEEE-81C2933664C4}" destId="{90116F70-041A-4529-8670-CB2C4A51B1A0}" srcOrd="0" destOrd="0" presId="urn:microsoft.com/office/officeart/2005/8/layout/vList5"/>
    <dgm:cxn modelId="{D8EB83C9-78AB-4657-956F-E29546B8DDBE}" type="presParOf" srcId="{90116F70-041A-4529-8670-CB2C4A51B1A0}" destId="{3DDCCA63-D7E0-4F1C-93E3-146122FD00CB}" srcOrd="0" destOrd="0" presId="urn:microsoft.com/office/officeart/2005/8/layout/vList5"/>
    <dgm:cxn modelId="{CA169A50-77F2-499A-95E6-7B0066BE4FA4}" type="presParOf" srcId="{B249D00D-8D21-4551-AEEE-81C2933664C4}" destId="{91A8BD64-15CE-4586-9074-3878F50F4457}" srcOrd="1" destOrd="0" presId="urn:microsoft.com/office/officeart/2005/8/layout/vList5"/>
    <dgm:cxn modelId="{ACAFCC60-A619-4B58-B443-B3F19115E35D}" type="presParOf" srcId="{B249D00D-8D21-4551-AEEE-81C2933664C4}" destId="{8C655D30-6F15-49DB-ABD1-946CA4A2F6A5}" srcOrd="2" destOrd="0" presId="urn:microsoft.com/office/officeart/2005/8/layout/vList5"/>
    <dgm:cxn modelId="{1A6A9A64-7901-4EB6-97D4-702175C05E76}" type="presParOf" srcId="{8C655D30-6F15-49DB-ABD1-946CA4A2F6A5}" destId="{8FA5D762-FEAA-488B-9F32-2A26FB8457EB}" srcOrd="0" destOrd="0" presId="urn:microsoft.com/office/officeart/2005/8/layout/vList5"/>
    <dgm:cxn modelId="{7E210B3C-A4EE-4D99-9DD9-6A737AAC8254}" type="presParOf" srcId="{B249D00D-8D21-4551-AEEE-81C2933664C4}" destId="{407C9C36-6BB2-4652-B77C-1AC5363F30BC}" srcOrd="3" destOrd="0" presId="urn:microsoft.com/office/officeart/2005/8/layout/vList5"/>
    <dgm:cxn modelId="{C2118AE3-1CA0-4E47-9294-86E757473F4A}" type="presParOf" srcId="{B249D00D-8D21-4551-AEEE-81C2933664C4}" destId="{6EA220D6-26B1-45DD-AF0C-6B519107CC28}" srcOrd="4" destOrd="0" presId="urn:microsoft.com/office/officeart/2005/8/layout/vList5"/>
    <dgm:cxn modelId="{61160728-BB1F-44A1-AED1-C9E2FD04E723}" type="presParOf" srcId="{6EA220D6-26B1-45DD-AF0C-6B519107CC28}" destId="{5059465A-D89F-430F-9275-711D581FEB2F}" srcOrd="0" destOrd="0" presId="urn:microsoft.com/office/officeart/2005/8/layout/vList5"/>
    <dgm:cxn modelId="{CC004A4C-91E2-4116-AFEC-00A79A198970}" type="presParOf" srcId="{B249D00D-8D21-4551-AEEE-81C2933664C4}" destId="{1FE03A3F-F40D-4BE5-A0D4-2930083E3ED0}" srcOrd="5" destOrd="0" presId="urn:microsoft.com/office/officeart/2005/8/layout/vList5"/>
    <dgm:cxn modelId="{4122B993-B17A-4F00-A73B-C87452B26340}" type="presParOf" srcId="{B249D00D-8D21-4551-AEEE-81C2933664C4}" destId="{75D56EBB-B3ED-45CF-8CF5-2192D7599807}" srcOrd="6" destOrd="0" presId="urn:microsoft.com/office/officeart/2005/8/layout/vList5"/>
    <dgm:cxn modelId="{0B226FC8-C263-44A7-ABCD-553206C0DE8B}" type="presParOf" srcId="{75D56EBB-B3ED-45CF-8CF5-2192D7599807}" destId="{122F1AD2-581D-4B2B-9D1B-DD275B6ABBAA}" srcOrd="0" destOrd="0" presId="urn:microsoft.com/office/officeart/2005/8/layout/vList5"/>
    <dgm:cxn modelId="{24A81885-8515-4816-A112-B04ECF602915}" type="presParOf" srcId="{B249D00D-8D21-4551-AEEE-81C2933664C4}" destId="{C5A33FC9-389F-45B1-AB63-D0275E09BD25}" srcOrd="7" destOrd="0" presId="urn:microsoft.com/office/officeart/2005/8/layout/vList5"/>
    <dgm:cxn modelId="{F7BCAA6A-B50B-4AB8-83B2-AC7D325394B4}" type="presParOf" srcId="{B249D00D-8D21-4551-AEEE-81C2933664C4}" destId="{58272BE9-ED4C-40E5-96F3-7F85C170D229}" srcOrd="8" destOrd="0" presId="urn:microsoft.com/office/officeart/2005/8/layout/vList5"/>
    <dgm:cxn modelId="{6FCE8DA4-692A-487E-9363-37ECFB202110}" type="presParOf" srcId="{58272BE9-ED4C-40E5-96F3-7F85C170D229}" destId="{E51CF71D-4352-446E-B7A8-F0B8EBDDAC50}" srcOrd="0" destOrd="0" presId="urn:microsoft.com/office/officeart/2005/8/layout/vList5"/>
    <dgm:cxn modelId="{23C72F4B-0C45-49E2-BD29-D05FE4A246CC}" type="presParOf" srcId="{B249D00D-8D21-4551-AEEE-81C2933664C4}" destId="{63E8C208-D409-442A-9C22-F0EE7BB15287}" srcOrd="9" destOrd="0" presId="urn:microsoft.com/office/officeart/2005/8/layout/vList5"/>
    <dgm:cxn modelId="{C7A53446-E2F9-40E4-AFF0-B1364B3D4CDA}" type="presParOf" srcId="{B249D00D-8D21-4551-AEEE-81C2933664C4}" destId="{4E7F77BA-AD12-4C61-A232-D08B13B54367}" srcOrd="10" destOrd="0" presId="urn:microsoft.com/office/officeart/2005/8/layout/vList5"/>
    <dgm:cxn modelId="{AAC5AD14-170E-471D-B9B9-06AD2BE089E2}" type="presParOf" srcId="{4E7F77BA-AD12-4C61-A232-D08B13B54367}" destId="{0114C99E-17C7-4AA2-803B-DBD0DE0DC2AF}" srcOrd="0" destOrd="0" presId="urn:microsoft.com/office/officeart/2005/8/layout/vList5"/>
    <dgm:cxn modelId="{F4C093DC-B97D-46E4-BF69-5BA7C535F268}" type="presParOf" srcId="{B249D00D-8D21-4551-AEEE-81C2933664C4}" destId="{D5230585-0975-420C-AABC-FE990F3FE528}" srcOrd="11" destOrd="0" presId="urn:microsoft.com/office/officeart/2005/8/layout/vList5"/>
    <dgm:cxn modelId="{7DF7F9EC-A0CE-4593-B0B9-2ECFB369847F}" type="presParOf" srcId="{B249D00D-8D21-4551-AEEE-81C2933664C4}" destId="{CD7B5998-DD44-41BD-A97A-FB5DCD34E499}" srcOrd="12" destOrd="0" presId="urn:microsoft.com/office/officeart/2005/8/layout/vList5"/>
    <dgm:cxn modelId="{530FEAD2-123C-4C0C-AF84-6178CA182E09}" type="presParOf" srcId="{CD7B5998-DD44-41BD-A97A-FB5DCD34E499}" destId="{C84CE174-84CB-4A7D-B812-E8772C3D2B5B}" srcOrd="0" destOrd="0" presId="urn:microsoft.com/office/officeart/2005/8/layout/vList5"/>
    <dgm:cxn modelId="{F7421BC5-D961-4AFA-A9BB-EAB7A42922E5}" type="presParOf" srcId="{B249D00D-8D21-4551-AEEE-81C2933664C4}" destId="{F23028A7-EC1D-40CF-BE16-24CBD7355028}" srcOrd="13" destOrd="0" presId="urn:microsoft.com/office/officeart/2005/8/layout/vList5"/>
    <dgm:cxn modelId="{ABA5F8BE-AF77-4857-9209-D7CE30538187}" type="presParOf" srcId="{B249D00D-8D21-4551-AEEE-81C2933664C4}" destId="{244E3B90-899F-46C3-94A1-6A61D8BFF1EE}" srcOrd="14" destOrd="0" presId="urn:microsoft.com/office/officeart/2005/8/layout/vList5"/>
    <dgm:cxn modelId="{D2EDEAF6-3CBD-4B48-B4EB-8AC4DA3E7C76}" type="presParOf" srcId="{244E3B90-899F-46C3-94A1-6A61D8BFF1EE}" destId="{D7C78275-014A-43AF-B007-CDF5AAA037A6}" srcOrd="0" destOrd="0" presId="urn:microsoft.com/office/officeart/2005/8/layout/vList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CAC731-AFF7-4087-A957-F809124D4E50}"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FCF5C153-9330-4756-982F-377D59C160B2}">
      <dgm:prSet/>
      <dgm:spPr/>
      <dgm:t>
        <a:bodyPr/>
        <a:lstStyle/>
        <a:p>
          <a:r>
            <a:rPr lang="en-GB"/>
            <a:t>showing young people where they can access help and support </a:t>
          </a:r>
          <a:endParaRPr lang="en-US"/>
        </a:p>
      </dgm:t>
    </dgm:pt>
    <dgm:pt modelId="{21367C52-B056-4770-9721-1280F6309616}" type="parTrans" cxnId="{3522C7DC-796E-488E-B70F-E702227F761F}">
      <dgm:prSet/>
      <dgm:spPr/>
      <dgm:t>
        <a:bodyPr/>
        <a:lstStyle/>
        <a:p>
          <a:endParaRPr lang="en-US"/>
        </a:p>
      </dgm:t>
    </dgm:pt>
    <dgm:pt modelId="{52FA54B3-C214-4B27-A06F-D773CF9A52EF}" type="sibTrans" cxnId="{3522C7DC-796E-488E-B70F-E702227F761F}">
      <dgm:prSet/>
      <dgm:spPr/>
      <dgm:t>
        <a:bodyPr/>
        <a:lstStyle/>
        <a:p>
          <a:endParaRPr lang="en-US"/>
        </a:p>
      </dgm:t>
    </dgm:pt>
    <dgm:pt modelId="{93618E31-3574-424F-847A-7D14C4A12002}">
      <dgm:prSet/>
      <dgm:spPr/>
      <dgm:t>
        <a:bodyPr/>
        <a:lstStyle/>
        <a:p>
          <a:r>
            <a:rPr lang="en-GB">
              <a:hlinkClick xmlns:r="http://schemas.openxmlformats.org/officeDocument/2006/relationships" r:id="rId1"/>
            </a:rPr>
            <a:t>Half of teens in relationships suffer violence or controlling behaviour, reveals new report  | Youth Endowment Fund</a:t>
          </a:r>
          <a:endParaRPr lang="en-US"/>
        </a:p>
      </dgm:t>
    </dgm:pt>
    <dgm:pt modelId="{28138B4C-6A29-492E-AD83-BF1F94CF993C}" type="parTrans" cxnId="{38F2107D-70C2-48BB-B14F-307412E60115}">
      <dgm:prSet/>
      <dgm:spPr/>
      <dgm:t>
        <a:bodyPr/>
        <a:lstStyle/>
        <a:p>
          <a:endParaRPr lang="en-US"/>
        </a:p>
      </dgm:t>
    </dgm:pt>
    <dgm:pt modelId="{361D79B5-2740-44A8-B0FF-BA7386CD7BDE}" type="sibTrans" cxnId="{38F2107D-70C2-48BB-B14F-307412E60115}">
      <dgm:prSet/>
      <dgm:spPr/>
      <dgm:t>
        <a:bodyPr/>
        <a:lstStyle/>
        <a:p>
          <a:endParaRPr lang="en-US"/>
        </a:p>
      </dgm:t>
    </dgm:pt>
    <dgm:pt modelId="{467513E8-558E-4A1C-86B4-1265F87397C1}">
      <dgm:prSet/>
      <dgm:spPr/>
      <dgm:t>
        <a:bodyPr/>
        <a:lstStyle/>
        <a:p>
          <a:r>
            <a:rPr lang="en-GB">
              <a:hlinkClick xmlns:r="http://schemas.openxmlformats.org/officeDocument/2006/relationships" r:id="rId2"/>
            </a:rPr>
            <a:t>Educating young people about healthy and unhealthy behaviours, so that they can thrive in their relationships - The Mohn Westlake Foundation</a:t>
          </a:r>
          <a:endParaRPr lang="en-US"/>
        </a:p>
      </dgm:t>
    </dgm:pt>
    <dgm:pt modelId="{F07CC7D6-77D6-4610-B745-5A71579D4356}" type="parTrans" cxnId="{AB830843-9A0A-49A6-BFD4-C948542F6EF9}">
      <dgm:prSet/>
      <dgm:spPr/>
      <dgm:t>
        <a:bodyPr/>
        <a:lstStyle/>
        <a:p>
          <a:endParaRPr lang="en-US"/>
        </a:p>
      </dgm:t>
    </dgm:pt>
    <dgm:pt modelId="{071ED617-23E1-4A75-8B6A-64DADDAA7453}" type="sibTrans" cxnId="{AB830843-9A0A-49A6-BFD4-C948542F6EF9}">
      <dgm:prSet/>
      <dgm:spPr/>
      <dgm:t>
        <a:bodyPr/>
        <a:lstStyle/>
        <a:p>
          <a:endParaRPr lang="en-US"/>
        </a:p>
      </dgm:t>
    </dgm:pt>
    <dgm:pt modelId="{47B4082E-E4A7-4418-BA44-2D669ACC2837}">
      <dgm:prSet/>
      <dgm:spPr/>
      <dgm:t>
        <a:bodyPr/>
        <a:lstStyle/>
        <a:p>
          <a:r>
            <a:rPr lang="en-GB">
              <a:hlinkClick xmlns:r="http://schemas.openxmlformats.org/officeDocument/2006/relationships" r:id="rId3"/>
            </a:rPr>
            <a:t>Welcome to Marie Collins Foundation</a:t>
          </a:r>
          <a:endParaRPr lang="en-US"/>
        </a:p>
      </dgm:t>
    </dgm:pt>
    <dgm:pt modelId="{2EC387FF-F088-47AA-BC92-9ED7CE6B33AA}" type="parTrans" cxnId="{1D4B58E8-FE3B-4E8B-817B-B26AA1CC91D9}">
      <dgm:prSet/>
      <dgm:spPr/>
      <dgm:t>
        <a:bodyPr/>
        <a:lstStyle/>
        <a:p>
          <a:endParaRPr lang="en-US"/>
        </a:p>
      </dgm:t>
    </dgm:pt>
    <dgm:pt modelId="{C7BF82EE-6C2C-4D4A-A288-2C958F4053B0}" type="sibTrans" cxnId="{1D4B58E8-FE3B-4E8B-817B-B26AA1CC91D9}">
      <dgm:prSet/>
      <dgm:spPr/>
      <dgm:t>
        <a:bodyPr/>
        <a:lstStyle/>
        <a:p>
          <a:endParaRPr lang="en-US"/>
        </a:p>
      </dgm:t>
    </dgm:pt>
    <dgm:pt modelId="{8687E508-2CE0-4E51-B671-1E51393E8537}" type="pres">
      <dgm:prSet presAssocID="{B7CAC731-AFF7-4087-A957-F809124D4E50}" presName="vert0" presStyleCnt="0">
        <dgm:presLayoutVars>
          <dgm:dir/>
          <dgm:animOne val="branch"/>
          <dgm:animLvl val="lvl"/>
        </dgm:presLayoutVars>
      </dgm:prSet>
      <dgm:spPr/>
    </dgm:pt>
    <dgm:pt modelId="{93CF328B-9A43-4009-817B-96527E3C15A8}" type="pres">
      <dgm:prSet presAssocID="{FCF5C153-9330-4756-982F-377D59C160B2}" presName="thickLine" presStyleLbl="alignNode1" presStyleIdx="0" presStyleCnt="4"/>
      <dgm:spPr/>
    </dgm:pt>
    <dgm:pt modelId="{AFC0F15F-CD75-417B-82B3-507C62EA239A}" type="pres">
      <dgm:prSet presAssocID="{FCF5C153-9330-4756-982F-377D59C160B2}" presName="horz1" presStyleCnt="0"/>
      <dgm:spPr/>
    </dgm:pt>
    <dgm:pt modelId="{46511D12-4E7D-4141-823E-0CE6ED42287A}" type="pres">
      <dgm:prSet presAssocID="{FCF5C153-9330-4756-982F-377D59C160B2}" presName="tx1" presStyleLbl="revTx" presStyleIdx="0" presStyleCnt="4"/>
      <dgm:spPr/>
    </dgm:pt>
    <dgm:pt modelId="{E1A79C0A-6245-424F-B7D7-5DD55CEBAF24}" type="pres">
      <dgm:prSet presAssocID="{FCF5C153-9330-4756-982F-377D59C160B2}" presName="vert1" presStyleCnt="0"/>
      <dgm:spPr/>
    </dgm:pt>
    <dgm:pt modelId="{5CE00FFD-51B9-47B8-87BC-4508CCFBD818}" type="pres">
      <dgm:prSet presAssocID="{93618E31-3574-424F-847A-7D14C4A12002}" presName="thickLine" presStyleLbl="alignNode1" presStyleIdx="1" presStyleCnt="4"/>
      <dgm:spPr/>
    </dgm:pt>
    <dgm:pt modelId="{7D43C9E0-6055-4258-B597-E8FE7ADDD559}" type="pres">
      <dgm:prSet presAssocID="{93618E31-3574-424F-847A-7D14C4A12002}" presName="horz1" presStyleCnt="0"/>
      <dgm:spPr/>
    </dgm:pt>
    <dgm:pt modelId="{B1B9110A-563A-4148-AC10-4B8D8924F744}" type="pres">
      <dgm:prSet presAssocID="{93618E31-3574-424F-847A-7D14C4A12002}" presName="tx1" presStyleLbl="revTx" presStyleIdx="1" presStyleCnt="4"/>
      <dgm:spPr/>
    </dgm:pt>
    <dgm:pt modelId="{19421928-4D38-4F7E-AD53-E55E5A2E63E6}" type="pres">
      <dgm:prSet presAssocID="{93618E31-3574-424F-847A-7D14C4A12002}" presName="vert1" presStyleCnt="0"/>
      <dgm:spPr/>
    </dgm:pt>
    <dgm:pt modelId="{A91DB835-8146-41A9-B709-169339CD24E4}" type="pres">
      <dgm:prSet presAssocID="{467513E8-558E-4A1C-86B4-1265F87397C1}" presName="thickLine" presStyleLbl="alignNode1" presStyleIdx="2" presStyleCnt="4"/>
      <dgm:spPr/>
    </dgm:pt>
    <dgm:pt modelId="{7309BBCD-D3EE-46FF-BC6E-DFCF13774E73}" type="pres">
      <dgm:prSet presAssocID="{467513E8-558E-4A1C-86B4-1265F87397C1}" presName="horz1" presStyleCnt="0"/>
      <dgm:spPr/>
    </dgm:pt>
    <dgm:pt modelId="{87B65C99-0B2D-4584-A4EB-184962F4FC10}" type="pres">
      <dgm:prSet presAssocID="{467513E8-558E-4A1C-86B4-1265F87397C1}" presName="tx1" presStyleLbl="revTx" presStyleIdx="2" presStyleCnt="4"/>
      <dgm:spPr/>
    </dgm:pt>
    <dgm:pt modelId="{462A428E-A240-499C-9555-47606C2ECDDF}" type="pres">
      <dgm:prSet presAssocID="{467513E8-558E-4A1C-86B4-1265F87397C1}" presName="vert1" presStyleCnt="0"/>
      <dgm:spPr/>
    </dgm:pt>
    <dgm:pt modelId="{EFA61506-C7B9-42CF-BE07-823D1B516285}" type="pres">
      <dgm:prSet presAssocID="{47B4082E-E4A7-4418-BA44-2D669ACC2837}" presName="thickLine" presStyleLbl="alignNode1" presStyleIdx="3" presStyleCnt="4"/>
      <dgm:spPr/>
    </dgm:pt>
    <dgm:pt modelId="{A4256EC1-D398-4758-A44A-B0957B3BAA98}" type="pres">
      <dgm:prSet presAssocID="{47B4082E-E4A7-4418-BA44-2D669ACC2837}" presName="horz1" presStyleCnt="0"/>
      <dgm:spPr/>
    </dgm:pt>
    <dgm:pt modelId="{BEE4A0C5-5139-414B-907F-20A336B07F9D}" type="pres">
      <dgm:prSet presAssocID="{47B4082E-E4A7-4418-BA44-2D669ACC2837}" presName="tx1" presStyleLbl="revTx" presStyleIdx="3" presStyleCnt="4"/>
      <dgm:spPr/>
    </dgm:pt>
    <dgm:pt modelId="{6F9C42FA-FB86-44C9-B581-47DFBC8A80D1}" type="pres">
      <dgm:prSet presAssocID="{47B4082E-E4A7-4418-BA44-2D669ACC2837}" presName="vert1" presStyleCnt="0"/>
      <dgm:spPr/>
    </dgm:pt>
  </dgm:ptLst>
  <dgm:cxnLst>
    <dgm:cxn modelId="{41AB3B1B-8CF9-4F9B-AA99-2562169CE24A}" type="presOf" srcId="{467513E8-558E-4A1C-86B4-1265F87397C1}" destId="{87B65C99-0B2D-4584-A4EB-184962F4FC10}" srcOrd="0" destOrd="0" presId="urn:microsoft.com/office/officeart/2008/layout/LinedList"/>
    <dgm:cxn modelId="{AB830843-9A0A-49A6-BFD4-C948542F6EF9}" srcId="{B7CAC731-AFF7-4087-A957-F809124D4E50}" destId="{467513E8-558E-4A1C-86B4-1265F87397C1}" srcOrd="2" destOrd="0" parTransId="{F07CC7D6-77D6-4610-B745-5A71579D4356}" sibTransId="{071ED617-23E1-4A75-8B6A-64DADDAA7453}"/>
    <dgm:cxn modelId="{38F2107D-70C2-48BB-B14F-307412E60115}" srcId="{B7CAC731-AFF7-4087-A957-F809124D4E50}" destId="{93618E31-3574-424F-847A-7D14C4A12002}" srcOrd="1" destOrd="0" parTransId="{28138B4C-6A29-492E-AD83-BF1F94CF993C}" sibTransId="{361D79B5-2740-44A8-B0FF-BA7386CD7BDE}"/>
    <dgm:cxn modelId="{A1F0257F-49CF-4F1B-965E-E52FB25AE380}" type="presOf" srcId="{47B4082E-E4A7-4418-BA44-2D669ACC2837}" destId="{BEE4A0C5-5139-414B-907F-20A336B07F9D}" srcOrd="0" destOrd="0" presId="urn:microsoft.com/office/officeart/2008/layout/LinedList"/>
    <dgm:cxn modelId="{A7BFCA89-20F0-472F-B478-216272D518BC}" type="presOf" srcId="{B7CAC731-AFF7-4087-A957-F809124D4E50}" destId="{8687E508-2CE0-4E51-B671-1E51393E8537}" srcOrd="0" destOrd="0" presId="urn:microsoft.com/office/officeart/2008/layout/LinedList"/>
    <dgm:cxn modelId="{3522C7DC-796E-488E-B70F-E702227F761F}" srcId="{B7CAC731-AFF7-4087-A957-F809124D4E50}" destId="{FCF5C153-9330-4756-982F-377D59C160B2}" srcOrd="0" destOrd="0" parTransId="{21367C52-B056-4770-9721-1280F6309616}" sibTransId="{52FA54B3-C214-4B27-A06F-D773CF9A52EF}"/>
    <dgm:cxn modelId="{399665DD-E59C-4BAB-81BE-76BE3EE51088}" type="presOf" srcId="{93618E31-3574-424F-847A-7D14C4A12002}" destId="{B1B9110A-563A-4148-AC10-4B8D8924F744}" srcOrd="0" destOrd="0" presId="urn:microsoft.com/office/officeart/2008/layout/LinedList"/>
    <dgm:cxn modelId="{3EFC16E6-FA33-454C-B80E-A4B181ABBC87}" type="presOf" srcId="{FCF5C153-9330-4756-982F-377D59C160B2}" destId="{46511D12-4E7D-4141-823E-0CE6ED42287A}" srcOrd="0" destOrd="0" presId="urn:microsoft.com/office/officeart/2008/layout/LinedList"/>
    <dgm:cxn modelId="{1D4B58E8-FE3B-4E8B-817B-B26AA1CC91D9}" srcId="{B7CAC731-AFF7-4087-A957-F809124D4E50}" destId="{47B4082E-E4A7-4418-BA44-2D669ACC2837}" srcOrd="3" destOrd="0" parTransId="{2EC387FF-F088-47AA-BC92-9ED7CE6B33AA}" sibTransId="{C7BF82EE-6C2C-4D4A-A288-2C958F4053B0}"/>
    <dgm:cxn modelId="{BFE6CF56-238D-4B48-A436-A6EC4494236B}" type="presParOf" srcId="{8687E508-2CE0-4E51-B671-1E51393E8537}" destId="{93CF328B-9A43-4009-817B-96527E3C15A8}" srcOrd="0" destOrd="0" presId="urn:microsoft.com/office/officeart/2008/layout/LinedList"/>
    <dgm:cxn modelId="{D946CF4B-EB39-4109-A257-AC76F819CA44}" type="presParOf" srcId="{8687E508-2CE0-4E51-B671-1E51393E8537}" destId="{AFC0F15F-CD75-417B-82B3-507C62EA239A}" srcOrd="1" destOrd="0" presId="urn:microsoft.com/office/officeart/2008/layout/LinedList"/>
    <dgm:cxn modelId="{7C75D836-8F64-4B6F-B3A2-E70794F05EFC}" type="presParOf" srcId="{AFC0F15F-CD75-417B-82B3-507C62EA239A}" destId="{46511D12-4E7D-4141-823E-0CE6ED42287A}" srcOrd="0" destOrd="0" presId="urn:microsoft.com/office/officeart/2008/layout/LinedList"/>
    <dgm:cxn modelId="{75050B1B-72AC-4595-BE81-32A002962C52}" type="presParOf" srcId="{AFC0F15F-CD75-417B-82B3-507C62EA239A}" destId="{E1A79C0A-6245-424F-B7D7-5DD55CEBAF24}" srcOrd="1" destOrd="0" presId="urn:microsoft.com/office/officeart/2008/layout/LinedList"/>
    <dgm:cxn modelId="{D9EF14A9-800B-4B4E-9B21-4EC3DF7F0FBB}" type="presParOf" srcId="{8687E508-2CE0-4E51-B671-1E51393E8537}" destId="{5CE00FFD-51B9-47B8-87BC-4508CCFBD818}" srcOrd="2" destOrd="0" presId="urn:microsoft.com/office/officeart/2008/layout/LinedList"/>
    <dgm:cxn modelId="{5903AA25-C001-42A1-BA27-CA9F643AE869}" type="presParOf" srcId="{8687E508-2CE0-4E51-B671-1E51393E8537}" destId="{7D43C9E0-6055-4258-B597-E8FE7ADDD559}" srcOrd="3" destOrd="0" presId="urn:microsoft.com/office/officeart/2008/layout/LinedList"/>
    <dgm:cxn modelId="{4C4DE8B1-2406-494A-8609-385D2373F82E}" type="presParOf" srcId="{7D43C9E0-6055-4258-B597-E8FE7ADDD559}" destId="{B1B9110A-563A-4148-AC10-4B8D8924F744}" srcOrd="0" destOrd="0" presId="urn:microsoft.com/office/officeart/2008/layout/LinedList"/>
    <dgm:cxn modelId="{64DFD8F4-F5F8-4574-A818-1E02F80019C7}" type="presParOf" srcId="{7D43C9E0-6055-4258-B597-E8FE7ADDD559}" destId="{19421928-4D38-4F7E-AD53-E55E5A2E63E6}" srcOrd="1" destOrd="0" presId="urn:microsoft.com/office/officeart/2008/layout/LinedList"/>
    <dgm:cxn modelId="{85DC0C8D-A158-4EAD-8608-EC9F722A1DB4}" type="presParOf" srcId="{8687E508-2CE0-4E51-B671-1E51393E8537}" destId="{A91DB835-8146-41A9-B709-169339CD24E4}" srcOrd="4" destOrd="0" presId="urn:microsoft.com/office/officeart/2008/layout/LinedList"/>
    <dgm:cxn modelId="{79807365-455A-4909-9F9B-DD8D964CDCBB}" type="presParOf" srcId="{8687E508-2CE0-4E51-B671-1E51393E8537}" destId="{7309BBCD-D3EE-46FF-BC6E-DFCF13774E73}" srcOrd="5" destOrd="0" presId="urn:microsoft.com/office/officeart/2008/layout/LinedList"/>
    <dgm:cxn modelId="{1A5C49E0-AE5A-4E0D-99EB-CF684C342AAD}" type="presParOf" srcId="{7309BBCD-D3EE-46FF-BC6E-DFCF13774E73}" destId="{87B65C99-0B2D-4584-A4EB-184962F4FC10}" srcOrd="0" destOrd="0" presId="urn:microsoft.com/office/officeart/2008/layout/LinedList"/>
    <dgm:cxn modelId="{2D51E19B-424E-4326-B303-2AF262CDE30B}" type="presParOf" srcId="{7309BBCD-D3EE-46FF-BC6E-DFCF13774E73}" destId="{462A428E-A240-499C-9555-47606C2ECDDF}" srcOrd="1" destOrd="0" presId="urn:microsoft.com/office/officeart/2008/layout/LinedList"/>
    <dgm:cxn modelId="{6BCB55AC-EF9F-4429-AE8C-9FB28D421EB6}" type="presParOf" srcId="{8687E508-2CE0-4E51-B671-1E51393E8537}" destId="{EFA61506-C7B9-42CF-BE07-823D1B516285}" srcOrd="6" destOrd="0" presId="urn:microsoft.com/office/officeart/2008/layout/LinedList"/>
    <dgm:cxn modelId="{5959B7B9-E61C-4912-AF2D-0E54524C8EC6}" type="presParOf" srcId="{8687E508-2CE0-4E51-B671-1E51393E8537}" destId="{A4256EC1-D398-4758-A44A-B0957B3BAA98}" srcOrd="7" destOrd="0" presId="urn:microsoft.com/office/officeart/2008/layout/LinedList"/>
    <dgm:cxn modelId="{49CBAD91-56BE-4084-A34F-04D30274FD49}" type="presParOf" srcId="{A4256EC1-D398-4758-A44A-B0957B3BAA98}" destId="{BEE4A0C5-5139-414B-907F-20A336B07F9D}" srcOrd="0" destOrd="0" presId="urn:microsoft.com/office/officeart/2008/layout/LinedList"/>
    <dgm:cxn modelId="{2B609AA8-1B70-4ED9-B556-337466FAA3BA}" type="presParOf" srcId="{A4256EC1-D398-4758-A44A-B0957B3BAA98}" destId="{6F9C42FA-FB86-44C9-B581-47DFBC8A80D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D4DD999-E0CA-4719-BC13-89E916DBD47D}"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57E3331-B427-41E8-BB3B-0BA54CAFE7FD}">
      <dgm:prSet/>
      <dgm:spPr/>
      <dgm:t>
        <a:bodyPr/>
        <a:lstStyle/>
        <a:p>
          <a:r>
            <a:rPr lang="en-GB"/>
            <a:t>I am hoping that young people will become able over time to talk about their relationships and the impacts on their lives. </a:t>
          </a:r>
          <a:endParaRPr lang="en-US"/>
        </a:p>
      </dgm:t>
    </dgm:pt>
    <dgm:pt modelId="{B9C41F0F-9568-4B70-9FE4-A190E1E5BA37}" type="parTrans" cxnId="{6A69D638-7E9E-4730-A085-13F69E787A71}">
      <dgm:prSet/>
      <dgm:spPr/>
      <dgm:t>
        <a:bodyPr/>
        <a:lstStyle/>
        <a:p>
          <a:endParaRPr lang="en-US"/>
        </a:p>
      </dgm:t>
    </dgm:pt>
    <dgm:pt modelId="{ACFB64F0-21FF-4272-8358-D58137205944}" type="sibTrans" cxnId="{6A69D638-7E9E-4730-A085-13F69E787A71}">
      <dgm:prSet/>
      <dgm:spPr/>
      <dgm:t>
        <a:bodyPr/>
        <a:lstStyle/>
        <a:p>
          <a:endParaRPr lang="en-US"/>
        </a:p>
      </dgm:t>
    </dgm:pt>
    <dgm:pt modelId="{5DC40236-E60A-4B73-84EA-FB75F27C7356}">
      <dgm:prSet/>
      <dgm:spPr/>
      <dgm:t>
        <a:bodyPr/>
        <a:lstStyle/>
        <a:p>
          <a:r>
            <a:rPr lang="en-GB"/>
            <a:t>I am hoping that young people will build better coping strategies for their mental health and wellbeing.</a:t>
          </a:r>
          <a:endParaRPr lang="en-US"/>
        </a:p>
      </dgm:t>
    </dgm:pt>
    <dgm:pt modelId="{9613307E-453D-470F-805C-B5BC3A0F768D}" type="parTrans" cxnId="{20E15E46-C059-4CC1-8E9A-14D638D5D3D2}">
      <dgm:prSet/>
      <dgm:spPr/>
      <dgm:t>
        <a:bodyPr/>
        <a:lstStyle/>
        <a:p>
          <a:endParaRPr lang="en-US"/>
        </a:p>
      </dgm:t>
    </dgm:pt>
    <dgm:pt modelId="{C2FA0F5D-952C-437F-9D44-49A1D7751DD9}" type="sibTrans" cxnId="{20E15E46-C059-4CC1-8E9A-14D638D5D3D2}">
      <dgm:prSet/>
      <dgm:spPr/>
      <dgm:t>
        <a:bodyPr/>
        <a:lstStyle/>
        <a:p>
          <a:endParaRPr lang="en-US"/>
        </a:p>
      </dgm:t>
    </dgm:pt>
    <dgm:pt modelId="{5E1E4D0D-ED89-4870-8773-22B60543778C}">
      <dgm:prSet/>
      <dgm:spPr/>
      <dgm:t>
        <a:bodyPr/>
        <a:lstStyle/>
        <a:p>
          <a:r>
            <a:rPr lang="en-GB"/>
            <a:t>I am hoping that young people will be able to build resilience.</a:t>
          </a:r>
          <a:endParaRPr lang="en-US"/>
        </a:p>
      </dgm:t>
    </dgm:pt>
    <dgm:pt modelId="{9688DF87-2DF0-4741-8ACC-92B397A917D3}" type="parTrans" cxnId="{72B31857-427B-4E5A-B5FE-6F2317288C78}">
      <dgm:prSet/>
      <dgm:spPr/>
      <dgm:t>
        <a:bodyPr/>
        <a:lstStyle/>
        <a:p>
          <a:endParaRPr lang="en-US"/>
        </a:p>
      </dgm:t>
    </dgm:pt>
    <dgm:pt modelId="{16CC42A3-8444-496F-AA62-00F9B44A828E}" type="sibTrans" cxnId="{72B31857-427B-4E5A-B5FE-6F2317288C78}">
      <dgm:prSet/>
      <dgm:spPr/>
      <dgm:t>
        <a:bodyPr/>
        <a:lstStyle/>
        <a:p>
          <a:endParaRPr lang="en-US"/>
        </a:p>
      </dgm:t>
    </dgm:pt>
    <dgm:pt modelId="{8CBFD5CC-7A93-47CB-948D-D4794C4E9B5B}">
      <dgm:prSet/>
      <dgm:spPr/>
      <dgm:t>
        <a:bodyPr/>
        <a:lstStyle/>
        <a:p>
          <a:r>
            <a:rPr lang="en-GB"/>
            <a:t>I will know that my programme has been effective by achieving the learning objectives and aims and getting feedback from the survey or questionnaires. </a:t>
          </a:r>
          <a:endParaRPr lang="en-US"/>
        </a:p>
      </dgm:t>
    </dgm:pt>
    <dgm:pt modelId="{0839F0BB-1030-463E-B268-F0AE2E719AF6}" type="parTrans" cxnId="{2CC820BA-7BE8-452E-B189-3A8F78652196}">
      <dgm:prSet/>
      <dgm:spPr/>
      <dgm:t>
        <a:bodyPr/>
        <a:lstStyle/>
        <a:p>
          <a:endParaRPr lang="en-US"/>
        </a:p>
      </dgm:t>
    </dgm:pt>
    <dgm:pt modelId="{A48AE2F1-D870-4F16-85C5-66ADC1B1E117}" type="sibTrans" cxnId="{2CC820BA-7BE8-452E-B189-3A8F78652196}">
      <dgm:prSet/>
      <dgm:spPr/>
      <dgm:t>
        <a:bodyPr/>
        <a:lstStyle/>
        <a:p>
          <a:endParaRPr lang="en-US"/>
        </a:p>
      </dgm:t>
    </dgm:pt>
    <dgm:pt modelId="{B089A082-470C-4DEA-8398-449647584D36}">
      <dgm:prSet/>
      <dgm:spPr/>
      <dgm:t>
        <a:bodyPr/>
        <a:lstStyle/>
        <a:p>
          <a:r>
            <a:rPr lang="en-GB"/>
            <a:t>For example, you might ask the young people to fill out a survey or questionnaire at the start and end of the programme, and then compare results to see if they have more understanding or confidence around the issues raised</a:t>
          </a:r>
          <a:endParaRPr lang="en-US"/>
        </a:p>
      </dgm:t>
    </dgm:pt>
    <dgm:pt modelId="{5ECFAC5B-C01E-4B45-BE1D-5953F2362647}" type="parTrans" cxnId="{88633B4C-2086-42FD-8D9A-D425A86D95E9}">
      <dgm:prSet/>
      <dgm:spPr/>
      <dgm:t>
        <a:bodyPr/>
        <a:lstStyle/>
        <a:p>
          <a:endParaRPr lang="en-US"/>
        </a:p>
      </dgm:t>
    </dgm:pt>
    <dgm:pt modelId="{0A44175A-2BDC-41F2-B23B-064F5B7A51A4}" type="sibTrans" cxnId="{88633B4C-2086-42FD-8D9A-D425A86D95E9}">
      <dgm:prSet/>
      <dgm:spPr/>
      <dgm:t>
        <a:bodyPr/>
        <a:lstStyle/>
        <a:p>
          <a:endParaRPr lang="en-US"/>
        </a:p>
      </dgm:t>
    </dgm:pt>
    <dgm:pt modelId="{F67A79AF-B790-460D-B2FD-850CDF3CD362}" type="pres">
      <dgm:prSet presAssocID="{2D4DD999-E0CA-4719-BC13-89E916DBD47D}" presName="linear" presStyleCnt="0">
        <dgm:presLayoutVars>
          <dgm:animLvl val="lvl"/>
          <dgm:resizeHandles val="exact"/>
        </dgm:presLayoutVars>
      </dgm:prSet>
      <dgm:spPr/>
    </dgm:pt>
    <dgm:pt modelId="{A5D9E954-A23F-481D-8B3A-506C19EDC61C}" type="pres">
      <dgm:prSet presAssocID="{457E3331-B427-41E8-BB3B-0BA54CAFE7FD}" presName="parentText" presStyleLbl="node1" presStyleIdx="0" presStyleCnt="5">
        <dgm:presLayoutVars>
          <dgm:chMax val="0"/>
          <dgm:bulletEnabled val="1"/>
        </dgm:presLayoutVars>
      </dgm:prSet>
      <dgm:spPr/>
    </dgm:pt>
    <dgm:pt modelId="{B427B831-1C1C-4D4B-B3D7-EB2BC664ABDF}" type="pres">
      <dgm:prSet presAssocID="{ACFB64F0-21FF-4272-8358-D58137205944}" presName="spacer" presStyleCnt="0"/>
      <dgm:spPr/>
    </dgm:pt>
    <dgm:pt modelId="{B4E06CC0-B0CB-498F-B305-27604846C399}" type="pres">
      <dgm:prSet presAssocID="{5DC40236-E60A-4B73-84EA-FB75F27C7356}" presName="parentText" presStyleLbl="node1" presStyleIdx="1" presStyleCnt="5">
        <dgm:presLayoutVars>
          <dgm:chMax val="0"/>
          <dgm:bulletEnabled val="1"/>
        </dgm:presLayoutVars>
      </dgm:prSet>
      <dgm:spPr/>
    </dgm:pt>
    <dgm:pt modelId="{FA520EB0-C006-4773-B9AA-A8531C5FA1E7}" type="pres">
      <dgm:prSet presAssocID="{C2FA0F5D-952C-437F-9D44-49A1D7751DD9}" presName="spacer" presStyleCnt="0"/>
      <dgm:spPr/>
    </dgm:pt>
    <dgm:pt modelId="{D05D9E6B-25AF-4E9C-B827-9C88A31853B5}" type="pres">
      <dgm:prSet presAssocID="{5E1E4D0D-ED89-4870-8773-22B60543778C}" presName="parentText" presStyleLbl="node1" presStyleIdx="2" presStyleCnt="5">
        <dgm:presLayoutVars>
          <dgm:chMax val="0"/>
          <dgm:bulletEnabled val="1"/>
        </dgm:presLayoutVars>
      </dgm:prSet>
      <dgm:spPr/>
    </dgm:pt>
    <dgm:pt modelId="{653CECF5-CEE7-483B-B571-1A8CBB0D4BA2}" type="pres">
      <dgm:prSet presAssocID="{16CC42A3-8444-496F-AA62-00F9B44A828E}" presName="spacer" presStyleCnt="0"/>
      <dgm:spPr/>
    </dgm:pt>
    <dgm:pt modelId="{269B09BE-AF03-4E1D-B478-3E91732E7762}" type="pres">
      <dgm:prSet presAssocID="{8CBFD5CC-7A93-47CB-948D-D4794C4E9B5B}" presName="parentText" presStyleLbl="node1" presStyleIdx="3" presStyleCnt="5">
        <dgm:presLayoutVars>
          <dgm:chMax val="0"/>
          <dgm:bulletEnabled val="1"/>
        </dgm:presLayoutVars>
      </dgm:prSet>
      <dgm:spPr/>
    </dgm:pt>
    <dgm:pt modelId="{EBA3CA6C-0DC5-472D-8F56-663E4E805651}" type="pres">
      <dgm:prSet presAssocID="{A48AE2F1-D870-4F16-85C5-66ADC1B1E117}" presName="spacer" presStyleCnt="0"/>
      <dgm:spPr/>
    </dgm:pt>
    <dgm:pt modelId="{DE747F85-B325-4706-8F56-62E9215B8BFE}" type="pres">
      <dgm:prSet presAssocID="{B089A082-470C-4DEA-8398-449647584D36}" presName="parentText" presStyleLbl="node1" presStyleIdx="4" presStyleCnt="5">
        <dgm:presLayoutVars>
          <dgm:chMax val="0"/>
          <dgm:bulletEnabled val="1"/>
        </dgm:presLayoutVars>
      </dgm:prSet>
      <dgm:spPr/>
    </dgm:pt>
  </dgm:ptLst>
  <dgm:cxnLst>
    <dgm:cxn modelId="{AE933D06-7CB7-428E-8A53-C23EB6765A95}" type="presOf" srcId="{457E3331-B427-41E8-BB3B-0BA54CAFE7FD}" destId="{A5D9E954-A23F-481D-8B3A-506C19EDC61C}" srcOrd="0" destOrd="0" presId="urn:microsoft.com/office/officeart/2005/8/layout/vList2"/>
    <dgm:cxn modelId="{8844520E-E80A-4237-B278-9BE71EB0DA24}" type="presOf" srcId="{5DC40236-E60A-4B73-84EA-FB75F27C7356}" destId="{B4E06CC0-B0CB-498F-B305-27604846C399}" srcOrd="0" destOrd="0" presId="urn:microsoft.com/office/officeart/2005/8/layout/vList2"/>
    <dgm:cxn modelId="{6A69D638-7E9E-4730-A085-13F69E787A71}" srcId="{2D4DD999-E0CA-4719-BC13-89E916DBD47D}" destId="{457E3331-B427-41E8-BB3B-0BA54CAFE7FD}" srcOrd="0" destOrd="0" parTransId="{B9C41F0F-9568-4B70-9FE4-A190E1E5BA37}" sibTransId="{ACFB64F0-21FF-4272-8358-D58137205944}"/>
    <dgm:cxn modelId="{20E15E46-C059-4CC1-8E9A-14D638D5D3D2}" srcId="{2D4DD999-E0CA-4719-BC13-89E916DBD47D}" destId="{5DC40236-E60A-4B73-84EA-FB75F27C7356}" srcOrd="1" destOrd="0" parTransId="{9613307E-453D-470F-805C-B5BC3A0F768D}" sibTransId="{C2FA0F5D-952C-437F-9D44-49A1D7751DD9}"/>
    <dgm:cxn modelId="{410DFD48-8E9C-468B-BAE4-57B5BACF2CAB}" type="presOf" srcId="{8CBFD5CC-7A93-47CB-948D-D4794C4E9B5B}" destId="{269B09BE-AF03-4E1D-B478-3E91732E7762}" srcOrd="0" destOrd="0" presId="urn:microsoft.com/office/officeart/2005/8/layout/vList2"/>
    <dgm:cxn modelId="{88633B4C-2086-42FD-8D9A-D425A86D95E9}" srcId="{2D4DD999-E0CA-4719-BC13-89E916DBD47D}" destId="{B089A082-470C-4DEA-8398-449647584D36}" srcOrd="4" destOrd="0" parTransId="{5ECFAC5B-C01E-4B45-BE1D-5953F2362647}" sibTransId="{0A44175A-2BDC-41F2-B23B-064F5B7A51A4}"/>
    <dgm:cxn modelId="{995CC34E-AC16-4AEC-B1D2-14F23D5DB3C6}" type="presOf" srcId="{5E1E4D0D-ED89-4870-8773-22B60543778C}" destId="{D05D9E6B-25AF-4E9C-B827-9C88A31853B5}" srcOrd="0" destOrd="0" presId="urn:microsoft.com/office/officeart/2005/8/layout/vList2"/>
    <dgm:cxn modelId="{72B31857-427B-4E5A-B5FE-6F2317288C78}" srcId="{2D4DD999-E0CA-4719-BC13-89E916DBD47D}" destId="{5E1E4D0D-ED89-4870-8773-22B60543778C}" srcOrd="2" destOrd="0" parTransId="{9688DF87-2DF0-4741-8ACC-92B397A917D3}" sibTransId="{16CC42A3-8444-496F-AA62-00F9B44A828E}"/>
    <dgm:cxn modelId="{B18C9179-46B5-4EBD-9CC5-D8F15A832D63}" type="presOf" srcId="{2D4DD999-E0CA-4719-BC13-89E916DBD47D}" destId="{F67A79AF-B790-460D-B2FD-850CDF3CD362}" srcOrd="0" destOrd="0" presId="urn:microsoft.com/office/officeart/2005/8/layout/vList2"/>
    <dgm:cxn modelId="{285C56B4-64BD-4C47-9A9C-0E7F3175DF06}" type="presOf" srcId="{B089A082-470C-4DEA-8398-449647584D36}" destId="{DE747F85-B325-4706-8F56-62E9215B8BFE}" srcOrd="0" destOrd="0" presId="urn:microsoft.com/office/officeart/2005/8/layout/vList2"/>
    <dgm:cxn modelId="{2CC820BA-7BE8-452E-B189-3A8F78652196}" srcId="{2D4DD999-E0CA-4719-BC13-89E916DBD47D}" destId="{8CBFD5CC-7A93-47CB-948D-D4794C4E9B5B}" srcOrd="3" destOrd="0" parTransId="{0839F0BB-1030-463E-B268-F0AE2E719AF6}" sibTransId="{A48AE2F1-D870-4F16-85C5-66ADC1B1E117}"/>
    <dgm:cxn modelId="{B1B09F1F-4509-4343-B73B-E7ECE293DBDD}" type="presParOf" srcId="{F67A79AF-B790-460D-B2FD-850CDF3CD362}" destId="{A5D9E954-A23F-481D-8B3A-506C19EDC61C}" srcOrd="0" destOrd="0" presId="urn:microsoft.com/office/officeart/2005/8/layout/vList2"/>
    <dgm:cxn modelId="{F4C4A0DE-A4A4-4D9A-8EC0-3AD0D113E46B}" type="presParOf" srcId="{F67A79AF-B790-460D-B2FD-850CDF3CD362}" destId="{B427B831-1C1C-4D4B-B3D7-EB2BC664ABDF}" srcOrd="1" destOrd="0" presId="urn:microsoft.com/office/officeart/2005/8/layout/vList2"/>
    <dgm:cxn modelId="{F09D722A-0BDB-42A1-A605-C79D45F30928}" type="presParOf" srcId="{F67A79AF-B790-460D-B2FD-850CDF3CD362}" destId="{B4E06CC0-B0CB-498F-B305-27604846C399}" srcOrd="2" destOrd="0" presId="urn:microsoft.com/office/officeart/2005/8/layout/vList2"/>
    <dgm:cxn modelId="{7085CE77-C45B-480C-8272-B6A5ED174394}" type="presParOf" srcId="{F67A79AF-B790-460D-B2FD-850CDF3CD362}" destId="{FA520EB0-C006-4773-B9AA-A8531C5FA1E7}" srcOrd="3" destOrd="0" presId="urn:microsoft.com/office/officeart/2005/8/layout/vList2"/>
    <dgm:cxn modelId="{0EF3C100-BC9D-4813-BDEE-3E6A75D2017A}" type="presParOf" srcId="{F67A79AF-B790-460D-B2FD-850CDF3CD362}" destId="{D05D9E6B-25AF-4E9C-B827-9C88A31853B5}" srcOrd="4" destOrd="0" presId="urn:microsoft.com/office/officeart/2005/8/layout/vList2"/>
    <dgm:cxn modelId="{955CC9EF-1AE0-4A80-BEFD-0292197D5193}" type="presParOf" srcId="{F67A79AF-B790-460D-B2FD-850CDF3CD362}" destId="{653CECF5-CEE7-483B-B571-1A8CBB0D4BA2}" srcOrd="5" destOrd="0" presId="urn:microsoft.com/office/officeart/2005/8/layout/vList2"/>
    <dgm:cxn modelId="{B4016128-FF93-411B-9596-0C6CFECABC53}" type="presParOf" srcId="{F67A79AF-B790-460D-B2FD-850CDF3CD362}" destId="{269B09BE-AF03-4E1D-B478-3E91732E7762}" srcOrd="6" destOrd="0" presId="urn:microsoft.com/office/officeart/2005/8/layout/vList2"/>
    <dgm:cxn modelId="{49745712-7FFE-4089-814D-C7DAB48D864C}" type="presParOf" srcId="{F67A79AF-B790-460D-B2FD-850CDF3CD362}" destId="{EBA3CA6C-0DC5-472D-8F56-663E4E805651}" srcOrd="7" destOrd="0" presId="urn:microsoft.com/office/officeart/2005/8/layout/vList2"/>
    <dgm:cxn modelId="{9D038A81-EF34-4A09-8A81-85F4C29BFBE0}" type="presParOf" srcId="{F67A79AF-B790-460D-B2FD-850CDF3CD362}" destId="{DE747F85-B325-4706-8F56-62E9215B8BFE}" srcOrd="8"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6F3BF8A-8841-473D-ACF9-96C200B8EC97}" type="doc">
      <dgm:prSet loTypeId="urn:microsoft.com/office/officeart/2008/layout/LinedList" loCatId="list" qsTypeId="urn:microsoft.com/office/officeart/2005/8/quickstyle/simple1" qsCatId="simple" csTypeId="urn:microsoft.com/office/officeart/2005/8/colors/colorful1" csCatId="colorful"/>
      <dgm:spPr/>
      <dgm:t>
        <a:bodyPr/>
        <a:lstStyle/>
        <a:p>
          <a:endParaRPr lang="en-US"/>
        </a:p>
      </dgm:t>
    </dgm:pt>
    <dgm:pt modelId="{507BD54A-ECA6-4856-B514-740A651FE2AA}">
      <dgm:prSet/>
      <dgm:spPr/>
      <dgm:t>
        <a:bodyPr/>
        <a:lstStyle/>
        <a:p>
          <a:r>
            <a:rPr lang="en-GB"/>
            <a:t>Awareness of triggers for young people</a:t>
          </a:r>
          <a:endParaRPr lang="en-US"/>
        </a:p>
      </dgm:t>
    </dgm:pt>
    <dgm:pt modelId="{1413CED2-168A-49E1-997F-6F1B6ED7BA9B}" type="parTrans" cxnId="{67D200AA-6119-4DD2-B6A6-DAB64105A797}">
      <dgm:prSet/>
      <dgm:spPr/>
      <dgm:t>
        <a:bodyPr/>
        <a:lstStyle/>
        <a:p>
          <a:endParaRPr lang="en-US"/>
        </a:p>
      </dgm:t>
    </dgm:pt>
    <dgm:pt modelId="{B20EFD38-A5A8-4B8C-AA3B-530AE2258250}" type="sibTrans" cxnId="{67D200AA-6119-4DD2-B6A6-DAB64105A797}">
      <dgm:prSet/>
      <dgm:spPr/>
      <dgm:t>
        <a:bodyPr/>
        <a:lstStyle/>
        <a:p>
          <a:endParaRPr lang="en-US"/>
        </a:p>
      </dgm:t>
    </dgm:pt>
    <dgm:pt modelId="{CA369496-0EF4-4F30-9273-56323F1D0578}">
      <dgm:prSet/>
      <dgm:spPr/>
      <dgm:t>
        <a:bodyPr/>
        <a:lstStyle/>
        <a:p>
          <a:r>
            <a:rPr lang="en-GB"/>
            <a:t>Effects on mental health and wellbeing</a:t>
          </a:r>
          <a:endParaRPr lang="en-US"/>
        </a:p>
      </dgm:t>
    </dgm:pt>
    <dgm:pt modelId="{3D711FC8-B9C6-4096-8168-DA44801B17A2}" type="parTrans" cxnId="{4A1A00E2-217B-4ACF-AF70-17F9E87A4898}">
      <dgm:prSet/>
      <dgm:spPr/>
      <dgm:t>
        <a:bodyPr/>
        <a:lstStyle/>
        <a:p>
          <a:endParaRPr lang="en-US"/>
        </a:p>
      </dgm:t>
    </dgm:pt>
    <dgm:pt modelId="{EF0878E8-A766-4D6B-BC69-F924F9D4DBEC}" type="sibTrans" cxnId="{4A1A00E2-217B-4ACF-AF70-17F9E87A4898}">
      <dgm:prSet/>
      <dgm:spPr/>
      <dgm:t>
        <a:bodyPr/>
        <a:lstStyle/>
        <a:p>
          <a:endParaRPr lang="en-US"/>
        </a:p>
      </dgm:t>
    </dgm:pt>
    <dgm:pt modelId="{500B511E-38B3-4F5B-AD95-73C6228C54FA}">
      <dgm:prSet/>
      <dgm:spPr/>
      <dgm:t>
        <a:bodyPr/>
        <a:lstStyle/>
        <a:p>
          <a:r>
            <a:rPr lang="en-GB"/>
            <a:t>Disclosure, consent, confidentiality</a:t>
          </a:r>
          <a:endParaRPr lang="en-US"/>
        </a:p>
      </dgm:t>
    </dgm:pt>
    <dgm:pt modelId="{CF6929CD-A54E-4A4C-A778-2617ED2E8CBE}" type="parTrans" cxnId="{87D2B2B4-F0D7-4268-897F-67EFF8151024}">
      <dgm:prSet/>
      <dgm:spPr/>
      <dgm:t>
        <a:bodyPr/>
        <a:lstStyle/>
        <a:p>
          <a:endParaRPr lang="en-US"/>
        </a:p>
      </dgm:t>
    </dgm:pt>
    <dgm:pt modelId="{59275218-5179-4714-B361-1CA9B709AA4F}" type="sibTrans" cxnId="{87D2B2B4-F0D7-4268-897F-67EFF8151024}">
      <dgm:prSet/>
      <dgm:spPr/>
      <dgm:t>
        <a:bodyPr/>
        <a:lstStyle/>
        <a:p>
          <a:endParaRPr lang="en-US"/>
        </a:p>
      </dgm:t>
    </dgm:pt>
    <dgm:pt modelId="{55022C0B-3BB5-4C6E-91F9-606C6A600512}">
      <dgm:prSet/>
      <dgm:spPr/>
      <dgm:t>
        <a:bodyPr/>
        <a:lstStyle/>
        <a:p>
          <a:r>
            <a:rPr lang="en-GB"/>
            <a:t>Young people may not want to share, this should be respected</a:t>
          </a:r>
          <a:endParaRPr lang="en-US"/>
        </a:p>
      </dgm:t>
    </dgm:pt>
    <dgm:pt modelId="{DD808B6A-7255-4C6C-94E1-19161A7FCBF6}" type="parTrans" cxnId="{1B423966-3D2C-44C6-9C63-FA879C9F8760}">
      <dgm:prSet/>
      <dgm:spPr/>
      <dgm:t>
        <a:bodyPr/>
        <a:lstStyle/>
        <a:p>
          <a:endParaRPr lang="en-US"/>
        </a:p>
      </dgm:t>
    </dgm:pt>
    <dgm:pt modelId="{E981F207-B5BB-450C-BF44-464C422A5482}" type="sibTrans" cxnId="{1B423966-3D2C-44C6-9C63-FA879C9F8760}">
      <dgm:prSet/>
      <dgm:spPr/>
      <dgm:t>
        <a:bodyPr/>
        <a:lstStyle/>
        <a:p>
          <a:endParaRPr lang="en-US"/>
        </a:p>
      </dgm:t>
    </dgm:pt>
    <dgm:pt modelId="{C61D5549-9196-4434-BF75-3CBF559A1C36}">
      <dgm:prSet/>
      <dgm:spPr/>
      <dgm:t>
        <a:bodyPr/>
        <a:lstStyle/>
        <a:p>
          <a:r>
            <a:rPr lang="en-GB"/>
            <a:t>Young people may be living with these issues daily</a:t>
          </a:r>
          <a:endParaRPr lang="en-US"/>
        </a:p>
      </dgm:t>
    </dgm:pt>
    <dgm:pt modelId="{AC74BE37-B910-4265-AF67-6DD78A64DA33}" type="parTrans" cxnId="{3645B180-AE6D-4A4E-8598-5C84DDD61CAC}">
      <dgm:prSet/>
      <dgm:spPr/>
      <dgm:t>
        <a:bodyPr/>
        <a:lstStyle/>
        <a:p>
          <a:endParaRPr lang="en-US"/>
        </a:p>
      </dgm:t>
    </dgm:pt>
    <dgm:pt modelId="{327AB69C-3000-42F3-A1AD-56DC6E64FBC8}" type="sibTrans" cxnId="{3645B180-AE6D-4A4E-8598-5C84DDD61CAC}">
      <dgm:prSet/>
      <dgm:spPr/>
      <dgm:t>
        <a:bodyPr/>
        <a:lstStyle/>
        <a:p>
          <a:endParaRPr lang="en-US"/>
        </a:p>
      </dgm:t>
    </dgm:pt>
    <dgm:pt modelId="{1F21280A-FE45-41A8-B4F1-56943E62ED86}">
      <dgm:prSet/>
      <dgm:spPr/>
      <dgm:t>
        <a:bodyPr/>
        <a:lstStyle/>
        <a:p>
          <a:r>
            <a:rPr lang="en-GB"/>
            <a:t>Young people have the right to decline support offered</a:t>
          </a:r>
          <a:endParaRPr lang="en-US"/>
        </a:p>
      </dgm:t>
    </dgm:pt>
    <dgm:pt modelId="{F0385268-E815-4C20-8B2A-8CCC162C9B48}" type="parTrans" cxnId="{7A0C4561-059C-4191-A893-A0517EE38D54}">
      <dgm:prSet/>
      <dgm:spPr/>
      <dgm:t>
        <a:bodyPr/>
        <a:lstStyle/>
        <a:p>
          <a:endParaRPr lang="en-US"/>
        </a:p>
      </dgm:t>
    </dgm:pt>
    <dgm:pt modelId="{3361D4E2-E5D6-477D-BD8C-BDAEE0FF6755}" type="sibTrans" cxnId="{7A0C4561-059C-4191-A893-A0517EE38D54}">
      <dgm:prSet/>
      <dgm:spPr/>
      <dgm:t>
        <a:bodyPr/>
        <a:lstStyle/>
        <a:p>
          <a:endParaRPr lang="en-US"/>
        </a:p>
      </dgm:t>
    </dgm:pt>
    <dgm:pt modelId="{71B4AFFF-7FED-4310-90E1-77379F1C82D6}">
      <dgm:prSet/>
      <dgm:spPr/>
      <dgm:t>
        <a:bodyPr/>
        <a:lstStyle/>
        <a:p>
          <a:r>
            <a:rPr lang="en-GB"/>
            <a:t>All activities should undertake a thorough risk assessment before the young people participate in them</a:t>
          </a:r>
          <a:endParaRPr lang="en-US"/>
        </a:p>
      </dgm:t>
    </dgm:pt>
    <dgm:pt modelId="{97235B2B-C0C1-40EC-8904-AACD8678FBD6}" type="parTrans" cxnId="{B77103A4-5C96-4158-ACC5-AF1B7BB0E3D1}">
      <dgm:prSet/>
      <dgm:spPr/>
      <dgm:t>
        <a:bodyPr/>
        <a:lstStyle/>
        <a:p>
          <a:endParaRPr lang="en-US"/>
        </a:p>
      </dgm:t>
    </dgm:pt>
    <dgm:pt modelId="{17B1E180-AC49-4E94-B34E-332FE84C7792}" type="sibTrans" cxnId="{B77103A4-5C96-4158-ACC5-AF1B7BB0E3D1}">
      <dgm:prSet/>
      <dgm:spPr/>
      <dgm:t>
        <a:bodyPr/>
        <a:lstStyle/>
        <a:p>
          <a:endParaRPr lang="en-US"/>
        </a:p>
      </dgm:t>
    </dgm:pt>
    <dgm:pt modelId="{53F173DD-D890-401C-B179-7F9DC3866E78}" type="pres">
      <dgm:prSet presAssocID="{16F3BF8A-8841-473D-ACF9-96C200B8EC97}" presName="vert0" presStyleCnt="0">
        <dgm:presLayoutVars>
          <dgm:dir/>
          <dgm:animOne val="branch"/>
          <dgm:animLvl val="lvl"/>
        </dgm:presLayoutVars>
      </dgm:prSet>
      <dgm:spPr/>
    </dgm:pt>
    <dgm:pt modelId="{C74091F6-8626-4FBD-BC8C-E08EC08CA890}" type="pres">
      <dgm:prSet presAssocID="{507BD54A-ECA6-4856-B514-740A651FE2AA}" presName="thickLine" presStyleLbl="alignNode1" presStyleIdx="0" presStyleCnt="7"/>
      <dgm:spPr/>
    </dgm:pt>
    <dgm:pt modelId="{727D1A79-F63D-4E59-94BC-794283442DD0}" type="pres">
      <dgm:prSet presAssocID="{507BD54A-ECA6-4856-B514-740A651FE2AA}" presName="horz1" presStyleCnt="0"/>
      <dgm:spPr/>
    </dgm:pt>
    <dgm:pt modelId="{93292DEC-D237-45E0-94C7-8F55E96FA6B9}" type="pres">
      <dgm:prSet presAssocID="{507BD54A-ECA6-4856-B514-740A651FE2AA}" presName="tx1" presStyleLbl="revTx" presStyleIdx="0" presStyleCnt="7"/>
      <dgm:spPr/>
    </dgm:pt>
    <dgm:pt modelId="{FC78E69D-E3DD-495F-9CE6-65AAA7E73AAC}" type="pres">
      <dgm:prSet presAssocID="{507BD54A-ECA6-4856-B514-740A651FE2AA}" presName="vert1" presStyleCnt="0"/>
      <dgm:spPr/>
    </dgm:pt>
    <dgm:pt modelId="{DD521ED1-4A2D-402B-8FFC-B09CC47ABCEB}" type="pres">
      <dgm:prSet presAssocID="{CA369496-0EF4-4F30-9273-56323F1D0578}" presName="thickLine" presStyleLbl="alignNode1" presStyleIdx="1" presStyleCnt="7"/>
      <dgm:spPr/>
    </dgm:pt>
    <dgm:pt modelId="{488622A7-71F1-4537-AC4C-AED64B99C845}" type="pres">
      <dgm:prSet presAssocID="{CA369496-0EF4-4F30-9273-56323F1D0578}" presName="horz1" presStyleCnt="0"/>
      <dgm:spPr/>
    </dgm:pt>
    <dgm:pt modelId="{26BD0D18-A761-4DB3-AFDB-D7890FA7F562}" type="pres">
      <dgm:prSet presAssocID="{CA369496-0EF4-4F30-9273-56323F1D0578}" presName="tx1" presStyleLbl="revTx" presStyleIdx="1" presStyleCnt="7"/>
      <dgm:spPr/>
    </dgm:pt>
    <dgm:pt modelId="{87928B8E-4BE9-40F4-8511-39C8E709E1C0}" type="pres">
      <dgm:prSet presAssocID="{CA369496-0EF4-4F30-9273-56323F1D0578}" presName="vert1" presStyleCnt="0"/>
      <dgm:spPr/>
    </dgm:pt>
    <dgm:pt modelId="{2A722A18-0740-4570-8C89-20A896BB7220}" type="pres">
      <dgm:prSet presAssocID="{500B511E-38B3-4F5B-AD95-73C6228C54FA}" presName="thickLine" presStyleLbl="alignNode1" presStyleIdx="2" presStyleCnt="7"/>
      <dgm:spPr/>
    </dgm:pt>
    <dgm:pt modelId="{1FCA9B07-2B89-4CAA-BDE3-40FE16CCF7DD}" type="pres">
      <dgm:prSet presAssocID="{500B511E-38B3-4F5B-AD95-73C6228C54FA}" presName="horz1" presStyleCnt="0"/>
      <dgm:spPr/>
    </dgm:pt>
    <dgm:pt modelId="{E506F206-686F-4D55-96A0-765834E84F50}" type="pres">
      <dgm:prSet presAssocID="{500B511E-38B3-4F5B-AD95-73C6228C54FA}" presName="tx1" presStyleLbl="revTx" presStyleIdx="2" presStyleCnt="7"/>
      <dgm:spPr/>
    </dgm:pt>
    <dgm:pt modelId="{05BF52EC-0007-483E-A100-5E0C94873614}" type="pres">
      <dgm:prSet presAssocID="{500B511E-38B3-4F5B-AD95-73C6228C54FA}" presName="vert1" presStyleCnt="0"/>
      <dgm:spPr/>
    </dgm:pt>
    <dgm:pt modelId="{2DB31DF2-8B71-44D1-B002-2A61E5CD8F1F}" type="pres">
      <dgm:prSet presAssocID="{55022C0B-3BB5-4C6E-91F9-606C6A600512}" presName="thickLine" presStyleLbl="alignNode1" presStyleIdx="3" presStyleCnt="7"/>
      <dgm:spPr/>
    </dgm:pt>
    <dgm:pt modelId="{ECE02D4E-FA30-4732-A629-99E54C0C65AF}" type="pres">
      <dgm:prSet presAssocID="{55022C0B-3BB5-4C6E-91F9-606C6A600512}" presName="horz1" presStyleCnt="0"/>
      <dgm:spPr/>
    </dgm:pt>
    <dgm:pt modelId="{B5C335B5-3CEA-4E97-9E78-7E9B6B97B56D}" type="pres">
      <dgm:prSet presAssocID="{55022C0B-3BB5-4C6E-91F9-606C6A600512}" presName="tx1" presStyleLbl="revTx" presStyleIdx="3" presStyleCnt="7"/>
      <dgm:spPr/>
    </dgm:pt>
    <dgm:pt modelId="{6AFEB64D-207C-43C5-BA3F-ECA2ED2DDED6}" type="pres">
      <dgm:prSet presAssocID="{55022C0B-3BB5-4C6E-91F9-606C6A600512}" presName="vert1" presStyleCnt="0"/>
      <dgm:spPr/>
    </dgm:pt>
    <dgm:pt modelId="{44653B23-7E73-4C45-8EC0-2AB27B2248C3}" type="pres">
      <dgm:prSet presAssocID="{C61D5549-9196-4434-BF75-3CBF559A1C36}" presName="thickLine" presStyleLbl="alignNode1" presStyleIdx="4" presStyleCnt="7"/>
      <dgm:spPr/>
    </dgm:pt>
    <dgm:pt modelId="{D274B05E-FE18-4C77-8E13-8879713A85FB}" type="pres">
      <dgm:prSet presAssocID="{C61D5549-9196-4434-BF75-3CBF559A1C36}" presName="horz1" presStyleCnt="0"/>
      <dgm:spPr/>
    </dgm:pt>
    <dgm:pt modelId="{CE189BCF-BCCD-4171-B87A-4B1256DC8D24}" type="pres">
      <dgm:prSet presAssocID="{C61D5549-9196-4434-BF75-3CBF559A1C36}" presName="tx1" presStyleLbl="revTx" presStyleIdx="4" presStyleCnt="7"/>
      <dgm:spPr/>
    </dgm:pt>
    <dgm:pt modelId="{5CD4F444-7C0A-416A-BAF9-621F3A072406}" type="pres">
      <dgm:prSet presAssocID="{C61D5549-9196-4434-BF75-3CBF559A1C36}" presName="vert1" presStyleCnt="0"/>
      <dgm:spPr/>
    </dgm:pt>
    <dgm:pt modelId="{BA242778-0C79-475D-813D-3FE564A021B3}" type="pres">
      <dgm:prSet presAssocID="{1F21280A-FE45-41A8-B4F1-56943E62ED86}" presName="thickLine" presStyleLbl="alignNode1" presStyleIdx="5" presStyleCnt="7"/>
      <dgm:spPr/>
    </dgm:pt>
    <dgm:pt modelId="{261600DE-1E6C-4A2B-935E-B354BD4E20F9}" type="pres">
      <dgm:prSet presAssocID="{1F21280A-FE45-41A8-B4F1-56943E62ED86}" presName="horz1" presStyleCnt="0"/>
      <dgm:spPr/>
    </dgm:pt>
    <dgm:pt modelId="{8E7C7E8F-8623-4EAE-82EA-7E98E72929C8}" type="pres">
      <dgm:prSet presAssocID="{1F21280A-FE45-41A8-B4F1-56943E62ED86}" presName="tx1" presStyleLbl="revTx" presStyleIdx="5" presStyleCnt="7"/>
      <dgm:spPr/>
    </dgm:pt>
    <dgm:pt modelId="{CCE0A40C-B188-4A2E-A9B9-56FA073E35BE}" type="pres">
      <dgm:prSet presAssocID="{1F21280A-FE45-41A8-B4F1-56943E62ED86}" presName="vert1" presStyleCnt="0"/>
      <dgm:spPr/>
    </dgm:pt>
    <dgm:pt modelId="{FCCD80AD-7E8A-4986-A081-434256831A83}" type="pres">
      <dgm:prSet presAssocID="{71B4AFFF-7FED-4310-90E1-77379F1C82D6}" presName="thickLine" presStyleLbl="alignNode1" presStyleIdx="6" presStyleCnt="7"/>
      <dgm:spPr/>
    </dgm:pt>
    <dgm:pt modelId="{0ACE2C0D-7CF8-40F0-A0F4-9FC64480A0D7}" type="pres">
      <dgm:prSet presAssocID="{71B4AFFF-7FED-4310-90E1-77379F1C82D6}" presName="horz1" presStyleCnt="0"/>
      <dgm:spPr/>
    </dgm:pt>
    <dgm:pt modelId="{B253127B-96BA-4528-A375-92637E2350AE}" type="pres">
      <dgm:prSet presAssocID="{71B4AFFF-7FED-4310-90E1-77379F1C82D6}" presName="tx1" presStyleLbl="revTx" presStyleIdx="6" presStyleCnt="7"/>
      <dgm:spPr/>
    </dgm:pt>
    <dgm:pt modelId="{7259701A-EB2D-4346-97FB-46202778D873}" type="pres">
      <dgm:prSet presAssocID="{71B4AFFF-7FED-4310-90E1-77379F1C82D6}" presName="vert1" presStyleCnt="0"/>
      <dgm:spPr/>
    </dgm:pt>
  </dgm:ptLst>
  <dgm:cxnLst>
    <dgm:cxn modelId="{6F0E1431-C5C8-4C8B-8C56-67D684A8CF8A}" type="presOf" srcId="{71B4AFFF-7FED-4310-90E1-77379F1C82D6}" destId="{B253127B-96BA-4528-A375-92637E2350AE}" srcOrd="0" destOrd="0" presId="urn:microsoft.com/office/officeart/2008/layout/LinedList"/>
    <dgm:cxn modelId="{C054ED3C-30E1-4A3B-A037-135F9D07C947}" type="presOf" srcId="{16F3BF8A-8841-473D-ACF9-96C200B8EC97}" destId="{53F173DD-D890-401C-B179-7F9DC3866E78}" srcOrd="0" destOrd="0" presId="urn:microsoft.com/office/officeart/2008/layout/LinedList"/>
    <dgm:cxn modelId="{7A0C4561-059C-4191-A893-A0517EE38D54}" srcId="{16F3BF8A-8841-473D-ACF9-96C200B8EC97}" destId="{1F21280A-FE45-41A8-B4F1-56943E62ED86}" srcOrd="5" destOrd="0" parTransId="{F0385268-E815-4C20-8B2A-8CCC162C9B48}" sibTransId="{3361D4E2-E5D6-477D-BD8C-BDAEE0FF6755}"/>
    <dgm:cxn modelId="{1B423966-3D2C-44C6-9C63-FA879C9F8760}" srcId="{16F3BF8A-8841-473D-ACF9-96C200B8EC97}" destId="{55022C0B-3BB5-4C6E-91F9-606C6A600512}" srcOrd="3" destOrd="0" parTransId="{DD808B6A-7255-4C6C-94E1-19161A7FCBF6}" sibTransId="{E981F207-B5BB-450C-BF44-464C422A5482}"/>
    <dgm:cxn modelId="{3645B180-AE6D-4A4E-8598-5C84DDD61CAC}" srcId="{16F3BF8A-8841-473D-ACF9-96C200B8EC97}" destId="{C61D5549-9196-4434-BF75-3CBF559A1C36}" srcOrd="4" destOrd="0" parTransId="{AC74BE37-B910-4265-AF67-6DD78A64DA33}" sibTransId="{327AB69C-3000-42F3-A1AD-56DC6E64FBC8}"/>
    <dgm:cxn modelId="{B77103A4-5C96-4158-ACC5-AF1B7BB0E3D1}" srcId="{16F3BF8A-8841-473D-ACF9-96C200B8EC97}" destId="{71B4AFFF-7FED-4310-90E1-77379F1C82D6}" srcOrd="6" destOrd="0" parTransId="{97235B2B-C0C1-40EC-8904-AACD8678FBD6}" sibTransId="{17B1E180-AC49-4E94-B34E-332FE84C7792}"/>
    <dgm:cxn modelId="{67D200AA-6119-4DD2-B6A6-DAB64105A797}" srcId="{16F3BF8A-8841-473D-ACF9-96C200B8EC97}" destId="{507BD54A-ECA6-4856-B514-740A651FE2AA}" srcOrd="0" destOrd="0" parTransId="{1413CED2-168A-49E1-997F-6F1B6ED7BA9B}" sibTransId="{B20EFD38-A5A8-4B8C-AA3B-530AE2258250}"/>
    <dgm:cxn modelId="{3106C3B3-D119-4CF7-BEB6-348132FC0009}" type="presOf" srcId="{C61D5549-9196-4434-BF75-3CBF559A1C36}" destId="{CE189BCF-BCCD-4171-B87A-4B1256DC8D24}" srcOrd="0" destOrd="0" presId="urn:microsoft.com/office/officeart/2008/layout/LinedList"/>
    <dgm:cxn modelId="{87D2B2B4-F0D7-4268-897F-67EFF8151024}" srcId="{16F3BF8A-8841-473D-ACF9-96C200B8EC97}" destId="{500B511E-38B3-4F5B-AD95-73C6228C54FA}" srcOrd="2" destOrd="0" parTransId="{CF6929CD-A54E-4A4C-A778-2617ED2E8CBE}" sibTransId="{59275218-5179-4714-B361-1CA9B709AA4F}"/>
    <dgm:cxn modelId="{A00C62C6-9BE9-4144-B079-1A14F405D561}" type="presOf" srcId="{500B511E-38B3-4F5B-AD95-73C6228C54FA}" destId="{E506F206-686F-4D55-96A0-765834E84F50}" srcOrd="0" destOrd="0" presId="urn:microsoft.com/office/officeart/2008/layout/LinedList"/>
    <dgm:cxn modelId="{F76C29CE-B096-4601-85DC-8ACE22F876FA}" type="presOf" srcId="{1F21280A-FE45-41A8-B4F1-56943E62ED86}" destId="{8E7C7E8F-8623-4EAE-82EA-7E98E72929C8}" srcOrd="0" destOrd="0" presId="urn:microsoft.com/office/officeart/2008/layout/LinedList"/>
    <dgm:cxn modelId="{59E17BCE-4278-471B-A463-654AD074946A}" type="presOf" srcId="{55022C0B-3BB5-4C6E-91F9-606C6A600512}" destId="{B5C335B5-3CEA-4E97-9E78-7E9B6B97B56D}" srcOrd="0" destOrd="0" presId="urn:microsoft.com/office/officeart/2008/layout/LinedList"/>
    <dgm:cxn modelId="{45B2A5D7-7244-420A-B324-75DD59DD3326}" type="presOf" srcId="{507BD54A-ECA6-4856-B514-740A651FE2AA}" destId="{93292DEC-D237-45E0-94C7-8F55E96FA6B9}" srcOrd="0" destOrd="0" presId="urn:microsoft.com/office/officeart/2008/layout/LinedList"/>
    <dgm:cxn modelId="{5AE489DB-648E-43F2-8E2D-F844AB01B388}" type="presOf" srcId="{CA369496-0EF4-4F30-9273-56323F1D0578}" destId="{26BD0D18-A761-4DB3-AFDB-D7890FA7F562}" srcOrd="0" destOrd="0" presId="urn:microsoft.com/office/officeart/2008/layout/LinedList"/>
    <dgm:cxn modelId="{4A1A00E2-217B-4ACF-AF70-17F9E87A4898}" srcId="{16F3BF8A-8841-473D-ACF9-96C200B8EC97}" destId="{CA369496-0EF4-4F30-9273-56323F1D0578}" srcOrd="1" destOrd="0" parTransId="{3D711FC8-B9C6-4096-8168-DA44801B17A2}" sibTransId="{EF0878E8-A766-4D6B-BC69-F924F9D4DBEC}"/>
    <dgm:cxn modelId="{EA981CD0-FD35-4BCA-A4C6-8EB84D6FD53C}" type="presParOf" srcId="{53F173DD-D890-401C-B179-7F9DC3866E78}" destId="{C74091F6-8626-4FBD-BC8C-E08EC08CA890}" srcOrd="0" destOrd="0" presId="urn:microsoft.com/office/officeart/2008/layout/LinedList"/>
    <dgm:cxn modelId="{AFCE9493-1B56-4CB8-80BF-99F2486F7AC3}" type="presParOf" srcId="{53F173DD-D890-401C-B179-7F9DC3866E78}" destId="{727D1A79-F63D-4E59-94BC-794283442DD0}" srcOrd="1" destOrd="0" presId="urn:microsoft.com/office/officeart/2008/layout/LinedList"/>
    <dgm:cxn modelId="{6C1AC346-6206-41FA-BDDF-09920382ACEA}" type="presParOf" srcId="{727D1A79-F63D-4E59-94BC-794283442DD0}" destId="{93292DEC-D237-45E0-94C7-8F55E96FA6B9}" srcOrd="0" destOrd="0" presId="urn:microsoft.com/office/officeart/2008/layout/LinedList"/>
    <dgm:cxn modelId="{6B749786-6E63-4D26-BB08-5286021929B3}" type="presParOf" srcId="{727D1A79-F63D-4E59-94BC-794283442DD0}" destId="{FC78E69D-E3DD-495F-9CE6-65AAA7E73AAC}" srcOrd="1" destOrd="0" presId="urn:microsoft.com/office/officeart/2008/layout/LinedList"/>
    <dgm:cxn modelId="{BCDCB021-A07E-4DAA-97BA-08E29A033296}" type="presParOf" srcId="{53F173DD-D890-401C-B179-7F9DC3866E78}" destId="{DD521ED1-4A2D-402B-8FFC-B09CC47ABCEB}" srcOrd="2" destOrd="0" presId="urn:microsoft.com/office/officeart/2008/layout/LinedList"/>
    <dgm:cxn modelId="{C4FD40D7-FB6C-496E-BA82-3957CC73ACD2}" type="presParOf" srcId="{53F173DD-D890-401C-B179-7F9DC3866E78}" destId="{488622A7-71F1-4537-AC4C-AED64B99C845}" srcOrd="3" destOrd="0" presId="urn:microsoft.com/office/officeart/2008/layout/LinedList"/>
    <dgm:cxn modelId="{51636EE6-17FB-43F4-BF98-1ABC1CCD2773}" type="presParOf" srcId="{488622A7-71F1-4537-AC4C-AED64B99C845}" destId="{26BD0D18-A761-4DB3-AFDB-D7890FA7F562}" srcOrd="0" destOrd="0" presId="urn:microsoft.com/office/officeart/2008/layout/LinedList"/>
    <dgm:cxn modelId="{013BAF5E-FA9F-44A5-ADA0-87C0AAB03C3A}" type="presParOf" srcId="{488622A7-71F1-4537-AC4C-AED64B99C845}" destId="{87928B8E-4BE9-40F4-8511-39C8E709E1C0}" srcOrd="1" destOrd="0" presId="urn:microsoft.com/office/officeart/2008/layout/LinedList"/>
    <dgm:cxn modelId="{7970F4A4-C338-405F-A8EF-EC7086864538}" type="presParOf" srcId="{53F173DD-D890-401C-B179-7F9DC3866E78}" destId="{2A722A18-0740-4570-8C89-20A896BB7220}" srcOrd="4" destOrd="0" presId="urn:microsoft.com/office/officeart/2008/layout/LinedList"/>
    <dgm:cxn modelId="{49C371AC-4D43-43B9-A140-EE8AD754B20E}" type="presParOf" srcId="{53F173DD-D890-401C-B179-7F9DC3866E78}" destId="{1FCA9B07-2B89-4CAA-BDE3-40FE16CCF7DD}" srcOrd="5" destOrd="0" presId="urn:microsoft.com/office/officeart/2008/layout/LinedList"/>
    <dgm:cxn modelId="{9A87BD34-AEAC-4346-84E4-DD016239E708}" type="presParOf" srcId="{1FCA9B07-2B89-4CAA-BDE3-40FE16CCF7DD}" destId="{E506F206-686F-4D55-96A0-765834E84F50}" srcOrd="0" destOrd="0" presId="urn:microsoft.com/office/officeart/2008/layout/LinedList"/>
    <dgm:cxn modelId="{A0FD150A-71D4-465F-A200-7D08E036B2C9}" type="presParOf" srcId="{1FCA9B07-2B89-4CAA-BDE3-40FE16CCF7DD}" destId="{05BF52EC-0007-483E-A100-5E0C94873614}" srcOrd="1" destOrd="0" presId="urn:microsoft.com/office/officeart/2008/layout/LinedList"/>
    <dgm:cxn modelId="{ABED83E9-0F27-4C2F-8A20-8D41AF19465D}" type="presParOf" srcId="{53F173DD-D890-401C-B179-7F9DC3866E78}" destId="{2DB31DF2-8B71-44D1-B002-2A61E5CD8F1F}" srcOrd="6" destOrd="0" presId="urn:microsoft.com/office/officeart/2008/layout/LinedList"/>
    <dgm:cxn modelId="{83999903-A164-46E5-880A-FDFB9FDA4919}" type="presParOf" srcId="{53F173DD-D890-401C-B179-7F9DC3866E78}" destId="{ECE02D4E-FA30-4732-A629-99E54C0C65AF}" srcOrd="7" destOrd="0" presId="urn:microsoft.com/office/officeart/2008/layout/LinedList"/>
    <dgm:cxn modelId="{9D9B0029-F1F4-406C-A6F2-676D9934F687}" type="presParOf" srcId="{ECE02D4E-FA30-4732-A629-99E54C0C65AF}" destId="{B5C335B5-3CEA-4E97-9E78-7E9B6B97B56D}" srcOrd="0" destOrd="0" presId="urn:microsoft.com/office/officeart/2008/layout/LinedList"/>
    <dgm:cxn modelId="{DD8FB051-1E0A-4387-842A-A90B5B82129D}" type="presParOf" srcId="{ECE02D4E-FA30-4732-A629-99E54C0C65AF}" destId="{6AFEB64D-207C-43C5-BA3F-ECA2ED2DDED6}" srcOrd="1" destOrd="0" presId="urn:microsoft.com/office/officeart/2008/layout/LinedList"/>
    <dgm:cxn modelId="{E010C5F9-03BE-4292-BE6B-6C2533A24A4C}" type="presParOf" srcId="{53F173DD-D890-401C-B179-7F9DC3866E78}" destId="{44653B23-7E73-4C45-8EC0-2AB27B2248C3}" srcOrd="8" destOrd="0" presId="urn:microsoft.com/office/officeart/2008/layout/LinedList"/>
    <dgm:cxn modelId="{85C64C86-659C-4D73-833A-06B569244B74}" type="presParOf" srcId="{53F173DD-D890-401C-B179-7F9DC3866E78}" destId="{D274B05E-FE18-4C77-8E13-8879713A85FB}" srcOrd="9" destOrd="0" presId="urn:microsoft.com/office/officeart/2008/layout/LinedList"/>
    <dgm:cxn modelId="{546E9136-7110-4DF7-AD60-88CF37ABFE05}" type="presParOf" srcId="{D274B05E-FE18-4C77-8E13-8879713A85FB}" destId="{CE189BCF-BCCD-4171-B87A-4B1256DC8D24}" srcOrd="0" destOrd="0" presId="urn:microsoft.com/office/officeart/2008/layout/LinedList"/>
    <dgm:cxn modelId="{04A012D6-BE55-4F12-B6A7-AAC13F372440}" type="presParOf" srcId="{D274B05E-FE18-4C77-8E13-8879713A85FB}" destId="{5CD4F444-7C0A-416A-BAF9-621F3A072406}" srcOrd="1" destOrd="0" presId="urn:microsoft.com/office/officeart/2008/layout/LinedList"/>
    <dgm:cxn modelId="{686379D3-D570-4C96-B7CD-8521C946305A}" type="presParOf" srcId="{53F173DD-D890-401C-B179-7F9DC3866E78}" destId="{BA242778-0C79-475D-813D-3FE564A021B3}" srcOrd="10" destOrd="0" presId="urn:microsoft.com/office/officeart/2008/layout/LinedList"/>
    <dgm:cxn modelId="{59A2E410-272B-40FB-8C73-B4B73051207C}" type="presParOf" srcId="{53F173DD-D890-401C-B179-7F9DC3866E78}" destId="{261600DE-1E6C-4A2B-935E-B354BD4E20F9}" srcOrd="11" destOrd="0" presId="urn:microsoft.com/office/officeart/2008/layout/LinedList"/>
    <dgm:cxn modelId="{7D3EC177-13CD-4214-9063-55F1EE51217E}" type="presParOf" srcId="{261600DE-1E6C-4A2B-935E-B354BD4E20F9}" destId="{8E7C7E8F-8623-4EAE-82EA-7E98E72929C8}" srcOrd="0" destOrd="0" presId="urn:microsoft.com/office/officeart/2008/layout/LinedList"/>
    <dgm:cxn modelId="{9A4C0397-3436-4B56-8416-63811AAD7370}" type="presParOf" srcId="{261600DE-1E6C-4A2B-935E-B354BD4E20F9}" destId="{CCE0A40C-B188-4A2E-A9B9-56FA073E35BE}" srcOrd="1" destOrd="0" presId="urn:microsoft.com/office/officeart/2008/layout/LinedList"/>
    <dgm:cxn modelId="{0E39FB2A-78FA-45A1-9A3B-580BEFE9F9F3}" type="presParOf" srcId="{53F173DD-D890-401C-B179-7F9DC3866E78}" destId="{FCCD80AD-7E8A-4986-A081-434256831A83}" srcOrd="12" destOrd="0" presId="urn:microsoft.com/office/officeart/2008/layout/LinedList"/>
    <dgm:cxn modelId="{C263D612-8D82-4B72-A17A-A13BC17D74BA}" type="presParOf" srcId="{53F173DD-D890-401C-B179-7F9DC3866E78}" destId="{0ACE2C0D-7CF8-40F0-A0F4-9FC64480A0D7}" srcOrd="13" destOrd="0" presId="urn:microsoft.com/office/officeart/2008/layout/LinedList"/>
    <dgm:cxn modelId="{B5570358-21EB-4280-BECF-7B8A1EC897B1}" type="presParOf" srcId="{0ACE2C0D-7CF8-40F0-A0F4-9FC64480A0D7}" destId="{B253127B-96BA-4528-A375-92637E2350AE}" srcOrd="0" destOrd="0" presId="urn:microsoft.com/office/officeart/2008/layout/LinedList"/>
    <dgm:cxn modelId="{D22F09B6-433C-4BE0-951F-E67EAE34B87A}" type="presParOf" srcId="{0ACE2C0D-7CF8-40F0-A0F4-9FC64480A0D7}" destId="{7259701A-EB2D-4346-97FB-46202778D873}"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20134EF9-49E6-41D7-814C-049162654C40}"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97B3185B-35FC-47CF-8365-5D6DDEF13900}">
      <dgm:prSet/>
      <dgm:spPr/>
      <dgm:t>
        <a:bodyPr/>
        <a:lstStyle/>
        <a:p>
          <a:r>
            <a:rPr lang="en-GB"/>
            <a:t>Requirements:</a:t>
          </a:r>
          <a:endParaRPr lang="en-US"/>
        </a:p>
      </dgm:t>
    </dgm:pt>
    <dgm:pt modelId="{BAB035D9-45CA-4890-BDC2-626EA67D79D2}" type="parTrans" cxnId="{8BEB72C6-59FA-42A6-9836-96B5F690047F}">
      <dgm:prSet/>
      <dgm:spPr/>
      <dgm:t>
        <a:bodyPr/>
        <a:lstStyle/>
        <a:p>
          <a:endParaRPr lang="en-US"/>
        </a:p>
      </dgm:t>
    </dgm:pt>
    <dgm:pt modelId="{C445E313-C5AE-4E56-B462-AB3E15F1EEF4}" type="sibTrans" cxnId="{8BEB72C6-59FA-42A6-9836-96B5F690047F}">
      <dgm:prSet/>
      <dgm:spPr/>
      <dgm:t>
        <a:bodyPr/>
        <a:lstStyle/>
        <a:p>
          <a:endParaRPr lang="en-US"/>
        </a:p>
      </dgm:t>
    </dgm:pt>
    <dgm:pt modelId="{1FC38127-723F-487B-BB27-2BF182558C7A}">
      <dgm:prSet/>
      <dgm:spPr/>
      <dgm:t>
        <a:bodyPr/>
        <a:lstStyle/>
        <a:p>
          <a:r>
            <a:rPr lang="en-GB"/>
            <a:t>Cost of resources, materials etc. </a:t>
          </a:r>
          <a:endParaRPr lang="en-US"/>
        </a:p>
      </dgm:t>
    </dgm:pt>
    <dgm:pt modelId="{DB54A2FB-AF60-436A-9AFF-BD25B2AE25A6}" type="parTrans" cxnId="{02892C15-0550-4952-9591-590322C60377}">
      <dgm:prSet/>
      <dgm:spPr/>
      <dgm:t>
        <a:bodyPr/>
        <a:lstStyle/>
        <a:p>
          <a:endParaRPr lang="en-US"/>
        </a:p>
      </dgm:t>
    </dgm:pt>
    <dgm:pt modelId="{3124FCE8-E0F0-4FB6-BA80-F4EA1AAFFB27}" type="sibTrans" cxnId="{02892C15-0550-4952-9591-590322C60377}">
      <dgm:prSet/>
      <dgm:spPr/>
      <dgm:t>
        <a:bodyPr/>
        <a:lstStyle/>
        <a:p>
          <a:endParaRPr lang="en-US"/>
        </a:p>
      </dgm:t>
    </dgm:pt>
    <dgm:pt modelId="{081EEEFD-63C3-4102-B920-A184D1217849}">
      <dgm:prSet/>
      <dgm:spPr/>
      <dgm:t>
        <a:bodyPr/>
        <a:lstStyle/>
        <a:p>
          <a:r>
            <a:rPr lang="en-GB"/>
            <a:t>Costs associated with paying guest speakers</a:t>
          </a:r>
          <a:endParaRPr lang="en-US"/>
        </a:p>
      </dgm:t>
    </dgm:pt>
    <dgm:pt modelId="{01F4A730-54BB-46DA-B527-8649C8B3372E}" type="parTrans" cxnId="{BF959B3E-BC14-4532-8979-3923176F83CA}">
      <dgm:prSet/>
      <dgm:spPr/>
      <dgm:t>
        <a:bodyPr/>
        <a:lstStyle/>
        <a:p>
          <a:endParaRPr lang="en-US"/>
        </a:p>
      </dgm:t>
    </dgm:pt>
    <dgm:pt modelId="{E77942E8-D349-47BE-BEA6-9B55226E0629}" type="sibTrans" cxnId="{BF959B3E-BC14-4532-8979-3923176F83CA}">
      <dgm:prSet/>
      <dgm:spPr/>
      <dgm:t>
        <a:bodyPr/>
        <a:lstStyle/>
        <a:p>
          <a:endParaRPr lang="en-US"/>
        </a:p>
      </dgm:t>
    </dgm:pt>
    <dgm:pt modelId="{7A8CED50-0017-447E-90F4-317482A061C8}">
      <dgm:prSet/>
      <dgm:spPr/>
      <dgm:t>
        <a:bodyPr/>
        <a:lstStyle/>
        <a:p>
          <a:r>
            <a:rPr lang="en-GB"/>
            <a:t>Providing refreshments</a:t>
          </a:r>
          <a:endParaRPr lang="en-US"/>
        </a:p>
      </dgm:t>
    </dgm:pt>
    <dgm:pt modelId="{44C635AA-4DD0-46FC-809B-E00E0E2B097B}" type="parTrans" cxnId="{94069B38-66FB-41F0-826A-CFEEEAA55379}">
      <dgm:prSet/>
      <dgm:spPr/>
      <dgm:t>
        <a:bodyPr/>
        <a:lstStyle/>
        <a:p>
          <a:endParaRPr lang="en-US"/>
        </a:p>
      </dgm:t>
    </dgm:pt>
    <dgm:pt modelId="{E6BEB1F4-BC80-4730-BD38-201AEF39C558}" type="sibTrans" cxnId="{94069B38-66FB-41F0-826A-CFEEEAA55379}">
      <dgm:prSet/>
      <dgm:spPr/>
      <dgm:t>
        <a:bodyPr/>
        <a:lstStyle/>
        <a:p>
          <a:endParaRPr lang="en-US"/>
        </a:p>
      </dgm:t>
    </dgm:pt>
    <dgm:pt modelId="{6A053C64-A98E-4D10-92D2-7EF75C28561C}">
      <dgm:prSet/>
      <dgm:spPr/>
      <dgm:t>
        <a:bodyPr/>
        <a:lstStyle/>
        <a:p>
          <a:r>
            <a:rPr lang="en-GB"/>
            <a:t>Room hire costs</a:t>
          </a:r>
          <a:endParaRPr lang="en-US"/>
        </a:p>
      </dgm:t>
    </dgm:pt>
    <dgm:pt modelId="{39593EC5-97C6-477F-9D4E-C277C085432C}" type="parTrans" cxnId="{AAD9922C-3654-47D6-BDE5-635BBA1F4592}">
      <dgm:prSet/>
      <dgm:spPr/>
      <dgm:t>
        <a:bodyPr/>
        <a:lstStyle/>
        <a:p>
          <a:endParaRPr lang="en-US"/>
        </a:p>
      </dgm:t>
    </dgm:pt>
    <dgm:pt modelId="{A195C250-0E4A-4C82-8CCE-B5B7D25809A2}" type="sibTrans" cxnId="{AAD9922C-3654-47D6-BDE5-635BBA1F4592}">
      <dgm:prSet/>
      <dgm:spPr/>
      <dgm:t>
        <a:bodyPr/>
        <a:lstStyle/>
        <a:p>
          <a:endParaRPr lang="en-US"/>
        </a:p>
      </dgm:t>
    </dgm:pt>
    <dgm:pt modelId="{DA148735-EA68-423F-B53A-8F50F2FB08DC}">
      <dgm:prSet/>
      <dgm:spPr/>
      <dgm:t>
        <a:bodyPr/>
        <a:lstStyle/>
        <a:p>
          <a:r>
            <a:rPr lang="en-GB"/>
            <a:t>Potential travel costs associated with trips</a:t>
          </a:r>
          <a:endParaRPr lang="en-US"/>
        </a:p>
      </dgm:t>
    </dgm:pt>
    <dgm:pt modelId="{86372ABE-09F8-45A4-AF85-7FB8249E61FE}" type="parTrans" cxnId="{7E5FE941-9C15-4A14-A441-72CB3812B4AC}">
      <dgm:prSet/>
      <dgm:spPr/>
      <dgm:t>
        <a:bodyPr/>
        <a:lstStyle/>
        <a:p>
          <a:endParaRPr lang="en-US"/>
        </a:p>
      </dgm:t>
    </dgm:pt>
    <dgm:pt modelId="{AF43C32D-2D5D-4706-9751-8D7101C028CB}" type="sibTrans" cxnId="{7E5FE941-9C15-4A14-A441-72CB3812B4AC}">
      <dgm:prSet/>
      <dgm:spPr/>
      <dgm:t>
        <a:bodyPr/>
        <a:lstStyle/>
        <a:p>
          <a:endParaRPr lang="en-US"/>
        </a:p>
      </dgm:t>
    </dgm:pt>
    <dgm:pt modelId="{89B88C11-0C23-4DE5-B85F-C1E96D492A97}">
      <dgm:prSet/>
      <dgm:spPr/>
      <dgm:t>
        <a:bodyPr/>
        <a:lstStyle/>
        <a:p>
          <a:r>
            <a:rPr lang="en-GB"/>
            <a:t>Solutions:</a:t>
          </a:r>
          <a:endParaRPr lang="en-US"/>
        </a:p>
      </dgm:t>
    </dgm:pt>
    <dgm:pt modelId="{A859B530-9B6A-4A76-A69E-35ECE36178E6}" type="parTrans" cxnId="{B6464748-7EC9-4469-ACB9-E46C40A781EB}">
      <dgm:prSet/>
      <dgm:spPr/>
      <dgm:t>
        <a:bodyPr/>
        <a:lstStyle/>
        <a:p>
          <a:endParaRPr lang="en-US"/>
        </a:p>
      </dgm:t>
    </dgm:pt>
    <dgm:pt modelId="{5EF1638A-C17C-4ECE-936E-57FB1C2B1A34}" type="sibTrans" cxnId="{B6464748-7EC9-4469-ACB9-E46C40A781EB}">
      <dgm:prSet/>
      <dgm:spPr/>
      <dgm:t>
        <a:bodyPr/>
        <a:lstStyle/>
        <a:p>
          <a:endParaRPr lang="en-US"/>
        </a:p>
      </dgm:t>
    </dgm:pt>
    <dgm:pt modelId="{EFE68658-21CB-4EBF-B90F-16BAFEA09EAF}">
      <dgm:prSet/>
      <dgm:spPr/>
      <dgm:t>
        <a:bodyPr/>
        <a:lstStyle/>
        <a:p>
          <a:r>
            <a:rPr lang="en-GB"/>
            <a:t>Fundraising activities, e.g., bake sale, jumble sale, clothes sale</a:t>
          </a:r>
          <a:endParaRPr lang="en-US"/>
        </a:p>
      </dgm:t>
    </dgm:pt>
    <dgm:pt modelId="{264B33E6-6806-4083-8B4F-7FD93B0ADBEB}" type="parTrans" cxnId="{31923E01-C026-4278-80A0-7245DB253888}">
      <dgm:prSet/>
      <dgm:spPr/>
      <dgm:t>
        <a:bodyPr/>
        <a:lstStyle/>
        <a:p>
          <a:endParaRPr lang="en-US"/>
        </a:p>
      </dgm:t>
    </dgm:pt>
    <dgm:pt modelId="{52F2F6A6-4BEA-40BA-9741-11A3D9E268E2}" type="sibTrans" cxnId="{31923E01-C026-4278-80A0-7245DB253888}">
      <dgm:prSet/>
      <dgm:spPr/>
      <dgm:t>
        <a:bodyPr/>
        <a:lstStyle/>
        <a:p>
          <a:endParaRPr lang="en-US"/>
        </a:p>
      </dgm:t>
    </dgm:pt>
    <dgm:pt modelId="{3B22CB0C-0263-4F7F-867F-5CE8DA3614A9}">
      <dgm:prSet/>
      <dgm:spPr/>
      <dgm:t>
        <a:bodyPr/>
        <a:lstStyle/>
        <a:p>
          <a:r>
            <a:rPr lang="en-GB"/>
            <a:t>Local charity support </a:t>
          </a:r>
          <a:endParaRPr lang="en-US"/>
        </a:p>
      </dgm:t>
    </dgm:pt>
    <dgm:pt modelId="{47632046-4D32-4B88-A329-989EEE5F8BE5}" type="parTrans" cxnId="{9F08B9A4-418D-42E2-B75B-9993BA3CA120}">
      <dgm:prSet/>
      <dgm:spPr/>
      <dgm:t>
        <a:bodyPr/>
        <a:lstStyle/>
        <a:p>
          <a:endParaRPr lang="en-US"/>
        </a:p>
      </dgm:t>
    </dgm:pt>
    <dgm:pt modelId="{C6E57DF5-4FE4-401D-92DF-BC8029945C9D}" type="sibTrans" cxnId="{9F08B9A4-418D-42E2-B75B-9993BA3CA120}">
      <dgm:prSet/>
      <dgm:spPr/>
      <dgm:t>
        <a:bodyPr/>
        <a:lstStyle/>
        <a:p>
          <a:endParaRPr lang="en-US"/>
        </a:p>
      </dgm:t>
    </dgm:pt>
    <dgm:pt modelId="{4EA229EB-4DC7-4495-BB14-82ABE190AEE0}">
      <dgm:prSet/>
      <dgm:spPr/>
      <dgm:t>
        <a:bodyPr/>
        <a:lstStyle/>
        <a:p>
          <a:r>
            <a:rPr lang="en-GB"/>
            <a:t>Voluntary donations</a:t>
          </a:r>
          <a:endParaRPr lang="en-US"/>
        </a:p>
      </dgm:t>
    </dgm:pt>
    <dgm:pt modelId="{CCA4C752-7457-48FB-9E0D-41B00277898E}" type="parTrans" cxnId="{91CC5AA1-FC67-4880-9E6E-A7CB38DE0FB5}">
      <dgm:prSet/>
      <dgm:spPr/>
      <dgm:t>
        <a:bodyPr/>
        <a:lstStyle/>
        <a:p>
          <a:endParaRPr lang="en-US"/>
        </a:p>
      </dgm:t>
    </dgm:pt>
    <dgm:pt modelId="{CBC44290-BE80-4D11-BD89-AD4DF4FC5C67}" type="sibTrans" cxnId="{91CC5AA1-FC67-4880-9E6E-A7CB38DE0FB5}">
      <dgm:prSet/>
      <dgm:spPr/>
      <dgm:t>
        <a:bodyPr/>
        <a:lstStyle/>
        <a:p>
          <a:endParaRPr lang="en-US"/>
        </a:p>
      </dgm:t>
    </dgm:pt>
    <dgm:pt modelId="{C839B5B7-30E2-4F00-922F-BBCF33CED74B}">
      <dgm:prSet/>
      <dgm:spPr/>
      <dgm:t>
        <a:bodyPr/>
        <a:lstStyle/>
        <a:p>
          <a:r>
            <a:rPr lang="en-GB"/>
            <a:t>Accessing resources available free within the local community or parents/associates/friends etc. of the young people who attend the club</a:t>
          </a:r>
          <a:endParaRPr lang="en-US"/>
        </a:p>
      </dgm:t>
    </dgm:pt>
    <dgm:pt modelId="{6530253B-7D58-4E9D-8606-364F0D4B9DD5}" type="parTrans" cxnId="{24748F49-B8CB-49D8-A302-C6BB4512B97D}">
      <dgm:prSet/>
      <dgm:spPr/>
      <dgm:t>
        <a:bodyPr/>
        <a:lstStyle/>
        <a:p>
          <a:endParaRPr lang="en-US"/>
        </a:p>
      </dgm:t>
    </dgm:pt>
    <dgm:pt modelId="{6CF84AEF-BCA0-40A4-A8DF-B993994E5C64}" type="sibTrans" cxnId="{24748F49-B8CB-49D8-A302-C6BB4512B97D}">
      <dgm:prSet/>
      <dgm:spPr/>
      <dgm:t>
        <a:bodyPr/>
        <a:lstStyle/>
        <a:p>
          <a:endParaRPr lang="en-US"/>
        </a:p>
      </dgm:t>
    </dgm:pt>
    <dgm:pt modelId="{F9B952AE-73CC-48CD-958F-0B3E2F5E90AA}" type="pres">
      <dgm:prSet presAssocID="{20134EF9-49E6-41D7-814C-049162654C40}" presName="linear" presStyleCnt="0">
        <dgm:presLayoutVars>
          <dgm:animLvl val="lvl"/>
          <dgm:resizeHandles val="exact"/>
        </dgm:presLayoutVars>
      </dgm:prSet>
      <dgm:spPr/>
    </dgm:pt>
    <dgm:pt modelId="{9D0FC39E-792F-4253-A838-7C19CD164B41}" type="pres">
      <dgm:prSet presAssocID="{97B3185B-35FC-47CF-8365-5D6DDEF13900}" presName="parentText" presStyleLbl="node1" presStyleIdx="0" presStyleCnt="2">
        <dgm:presLayoutVars>
          <dgm:chMax val="0"/>
          <dgm:bulletEnabled val="1"/>
        </dgm:presLayoutVars>
      </dgm:prSet>
      <dgm:spPr/>
    </dgm:pt>
    <dgm:pt modelId="{CE98825B-5F3A-433B-AD3B-1CC5D0C0A5F9}" type="pres">
      <dgm:prSet presAssocID="{97B3185B-35FC-47CF-8365-5D6DDEF13900}" presName="childText" presStyleLbl="revTx" presStyleIdx="0" presStyleCnt="2">
        <dgm:presLayoutVars>
          <dgm:bulletEnabled val="1"/>
        </dgm:presLayoutVars>
      </dgm:prSet>
      <dgm:spPr/>
    </dgm:pt>
    <dgm:pt modelId="{643A9075-3899-4C7A-BD5E-06B5EC135C90}" type="pres">
      <dgm:prSet presAssocID="{89B88C11-0C23-4DE5-B85F-C1E96D492A97}" presName="parentText" presStyleLbl="node1" presStyleIdx="1" presStyleCnt="2">
        <dgm:presLayoutVars>
          <dgm:chMax val="0"/>
          <dgm:bulletEnabled val="1"/>
        </dgm:presLayoutVars>
      </dgm:prSet>
      <dgm:spPr/>
    </dgm:pt>
    <dgm:pt modelId="{8A99C213-9C09-430B-BAD8-4DD9852526BE}" type="pres">
      <dgm:prSet presAssocID="{89B88C11-0C23-4DE5-B85F-C1E96D492A97}" presName="childText" presStyleLbl="revTx" presStyleIdx="1" presStyleCnt="2">
        <dgm:presLayoutVars>
          <dgm:bulletEnabled val="1"/>
        </dgm:presLayoutVars>
      </dgm:prSet>
      <dgm:spPr/>
    </dgm:pt>
  </dgm:ptLst>
  <dgm:cxnLst>
    <dgm:cxn modelId="{31923E01-C026-4278-80A0-7245DB253888}" srcId="{89B88C11-0C23-4DE5-B85F-C1E96D492A97}" destId="{EFE68658-21CB-4EBF-B90F-16BAFEA09EAF}" srcOrd="0" destOrd="0" parTransId="{264B33E6-6806-4083-8B4F-7FD93B0ADBEB}" sibTransId="{52F2F6A6-4BEA-40BA-9741-11A3D9E268E2}"/>
    <dgm:cxn modelId="{CD5DAE05-FFD2-4BC3-AE2C-4E15192618CE}" type="presOf" srcId="{1FC38127-723F-487B-BB27-2BF182558C7A}" destId="{CE98825B-5F3A-433B-AD3B-1CC5D0C0A5F9}" srcOrd="0" destOrd="0" presId="urn:microsoft.com/office/officeart/2005/8/layout/vList2"/>
    <dgm:cxn modelId="{02892C15-0550-4952-9591-590322C60377}" srcId="{97B3185B-35FC-47CF-8365-5D6DDEF13900}" destId="{1FC38127-723F-487B-BB27-2BF182558C7A}" srcOrd="0" destOrd="0" parTransId="{DB54A2FB-AF60-436A-9AFF-BD25B2AE25A6}" sibTransId="{3124FCE8-E0F0-4FB6-BA80-F4EA1AAFFB27}"/>
    <dgm:cxn modelId="{AAD9922C-3654-47D6-BDE5-635BBA1F4592}" srcId="{97B3185B-35FC-47CF-8365-5D6DDEF13900}" destId="{6A053C64-A98E-4D10-92D2-7EF75C28561C}" srcOrd="3" destOrd="0" parTransId="{39593EC5-97C6-477F-9D4E-C277C085432C}" sibTransId="{A195C250-0E4A-4C82-8CCE-B5B7D25809A2}"/>
    <dgm:cxn modelId="{94069B38-66FB-41F0-826A-CFEEEAA55379}" srcId="{97B3185B-35FC-47CF-8365-5D6DDEF13900}" destId="{7A8CED50-0017-447E-90F4-317482A061C8}" srcOrd="2" destOrd="0" parTransId="{44C635AA-4DD0-46FC-809B-E00E0E2B097B}" sibTransId="{E6BEB1F4-BC80-4730-BD38-201AEF39C558}"/>
    <dgm:cxn modelId="{BF959B3E-BC14-4532-8979-3923176F83CA}" srcId="{97B3185B-35FC-47CF-8365-5D6DDEF13900}" destId="{081EEEFD-63C3-4102-B920-A184D1217849}" srcOrd="1" destOrd="0" parTransId="{01F4A730-54BB-46DA-B527-8649C8B3372E}" sibTransId="{E77942E8-D349-47BE-BEA6-9B55226E0629}"/>
    <dgm:cxn modelId="{7E5FE941-9C15-4A14-A441-72CB3812B4AC}" srcId="{97B3185B-35FC-47CF-8365-5D6DDEF13900}" destId="{DA148735-EA68-423F-B53A-8F50F2FB08DC}" srcOrd="4" destOrd="0" parTransId="{86372ABE-09F8-45A4-AF85-7FB8249E61FE}" sibTransId="{AF43C32D-2D5D-4706-9751-8D7101C028CB}"/>
    <dgm:cxn modelId="{B6464748-7EC9-4469-ACB9-E46C40A781EB}" srcId="{20134EF9-49E6-41D7-814C-049162654C40}" destId="{89B88C11-0C23-4DE5-B85F-C1E96D492A97}" srcOrd="1" destOrd="0" parTransId="{A859B530-9B6A-4A76-A69E-35ECE36178E6}" sibTransId="{5EF1638A-C17C-4ECE-936E-57FB1C2B1A34}"/>
    <dgm:cxn modelId="{24748F49-B8CB-49D8-A302-C6BB4512B97D}" srcId="{89B88C11-0C23-4DE5-B85F-C1E96D492A97}" destId="{C839B5B7-30E2-4F00-922F-BBCF33CED74B}" srcOrd="3" destOrd="0" parTransId="{6530253B-7D58-4E9D-8606-364F0D4B9DD5}" sibTransId="{6CF84AEF-BCA0-40A4-A8DF-B993994E5C64}"/>
    <dgm:cxn modelId="{06CC1E4A-A4F8-48C3-9D54-86587F27854F}" type="presOf" srcId="{3B22CB0C-0263-4F7F-867F-5CE8DA3614A9}" destId="{8A99C213-9C09-430B-BAD8-4DD9852526BE}" srcOrd="0" destOrd="1" presId="urn:microsoft.com/office/officeart/2005/8/layout/vList2"/>
    <dgm:cxn modelId="{B740886C-9E8F-4C40-90EB-A73B3B29490A}" type="presOf" srcId="{97B3185B-35FC-47CF-8365-5D6DDEF13900}" destId="{9D0FC39E-792F-4253-A838-7C19CD164B41}" srcOrd="0" destOrd="0" presId="urn:microsoft.com/office/officeart/2005/8/layout/vList2"/>
    <dgm:cxn modelId="{0F529B4E-D729-4675-98A9-72A48E82D964}" type="presOf" srcId="{081EEEFD-63C3-4102-B920-A184D1217849}" destId="{CE98825B-5F3A-433B-AD3B-1CC5D0C0A5F9}" srcOrd="0" destOrd="1" presId="urn:microsoft.com/office/officeart/2005/8/layout/vList2"/>
    <dgm:cxn modelId="{D84DD472-57F5-49CA-BE69-5D66E1429CD7}" type="presOf" srcId="{6A053C64-A98E-4D10-92D2-7EF75C28561C}" destId="{CE98825B-5F3A-433B-AD3B-1CC5D0C0A5F9}" srcOrd="0" destOrd="3" presId="urn:microsoft.com/office/officeart/2005/8/layout/vList2"/>
    <dgm:cxn modelId="{6BA96C79-F20D-4A12-894A-776866D6BEB7}" type="presOf" srcId="{EFE68658-21CB-4EBF-B90F-16BAFEA09EAF}" destId="{8A99C213-9C09-430B-BAD8-4DD9852526BE}" srcOrd="0" destOrd="0" presId="urn:microsoft.com/office/officeart/2005/8/layout/vList2"/>
    <dgm:cxn modelId="{835E888F-25CD-414A-B5D1-E59127D3974F}" type="presOf" srcId="{89B88C11-0C23-4DE5-B85F-C1E96D492A97}" destId="{643A9075-3899-4C7A-BD5E-06B5EC135C90}" srcOrd="0" destOrd="0" presId="urn:microsoft.com/office/officeart/2005/8/layout/vList2"/>
    <dgm:cxn modelId="{91CC5AA1-FC67-4880-9E6E-A7CB38DE0FB5}" srcId="{89B88C11-0C23-4DE5-B85F-C1E96D492A97}" destId="{4EA229EB-4DC7-4495-BB14-82ABE190AEE0}" srcOrd="2" destOrd="0" parTransId="{CCA4C752-7457-48FB-9E0D-41B00277898E}" sibTransId="{CBC44290-BE80-4D11-BD89-AD4DF4FC5C67}"/>
    <dgm:cxn modelId="{9F08B9A4-418D-42E2-B75B-9993BA3CA120}" srcId="{89B88C11-0C23-4DE5-B85F-C1E96D492A97}" destId="{3B22CB0C-0263-4F7F-867F-5CE8DA3614A9}" srcOrd="1" destOrd="0" parTransId="{47632046-4D32-4B88-A329-989EEE5F8BE5}" sibTransId="{C6E57DF5-4FE4-401D-92DF-BC8029945C9D}"/>
    <dgm:cxn modelId="{4BE6B9A7-A4DA-4BB4-B57C-F7DF5AF93488}" type="presOf" srcId="{4EA229EB-4DC7-4495-BB14-82ABE190AEE0}" destId="{8A99C213-9C09-430B-BAD8-4DD9852526BE}" srcOrd="0" destOrd="2" presId="urn:microsoft.com/office/officeart/2005/8/layout/vList2"/>
    <dgm:cxn modelId="{BC486CB1-483D-499C-9F0D-7D9606E618BE}" type="presOf" srcId="{7A8CED50-0017-447E-90F4-317482A061C8}" destId="{CE98825B-5F3A-433B-AD3B-1CC5D0C0A5F9}" srcOrd="0" destOrd="2" presId="urn:microsoft.com/office/officeart/2005/8/layout/vList2"/>
    <dgm:cxn modelId="{71F6F9B1-5D79-4469-AE10-4BC893FE9420}" type="presOf" srcId="{C839B5B7-30E2-4F00-922F-BBCF33CED74B}" destId="{8A99C213-9C09-430B-BAD8-4DD9852526BE}" srcOrd="0" destOrd="3" presId="urn:microsoft.com/office/officeart/2005/8/layout/vList2"/>
    <dgm:cxn modelId="{8BEB72C6-59FA-42A6-9836-96B5F690047F}" srcId="{20134EF9-49E6-41D7-814C-049162654C40}" destId="{97B3185B-35FC-47CF-8365-5D6DDEF13900}" srcOrd="0" destOrd="0" parTransId="{BAB035D9-45CA-4890-BDC2-626EA67D79D2}" sibTransId="{C445E313-C5AE-4E56-B462-AB3E15F1EEF4}"/>
    <dgm:cxn modelId="{D6A123CE-8247-460D-A35C-D9C9BA1F8467}" type="presOf" srcId="{20134EF9-49E6-41D7-814C-049162654C40}" destId="{F9B952AE-73CC-48CD-958F-0B3E2F5E90AA}" srcOrd="0" destOrd="0" presId="urn:microsoft.com/office/officeart/2005/8/layout/vList2"/>
    <dgm:cxn modelId="{1D527AE0-CADD-4CCE-B6F7-6ECF5FC63E1F}" type="presOf" srcId="{DA148735-EA68-423F-B53A-8F50F2FB08DC}" destId="{CE98825B-5F3A-433B-AD3B-1CC5D0C0A5F9}" srcOrd="0" destOrd="4" presId="urn:microsoft.com/office/officeart/2005/8/layout/vList2"/>
    <dgm:cxn modelId="{E7B91D71-46DD-418C-B4CE-6A9E20313ABF}" type="presParOf" srcId="{F9B952AE-73CC-48CD-958F-0B3E2F5E90AA}" destId="{9D0FC39E-792F-4253-A838-7C19CD164B41}" srcOrd="0" destOrd="0" presId="urn:microsoft.com/office/officeart/2005/8/layout/vList2"/>
    <dgm:cxn modelId="{CE469766-4C3C-42B0-9BB8-0BC8E956D0BA}" type="presParOf" srcId="{F9B952AE-73CC-48CD-958F-0B3E2F5E90AA}" destId="{CE98825B-5F3A-433B-AD3B-1CC5D0C0A5F9}" srcOrd="1" destOrd="0" presId="urn:microsoft.com/office/officeart/2005/8/layout/vList2"/>
    <dgm:cxn modelId="{5EAC5DA1-CB28-44D4-B442-B73C22764202}" type="presParOf" srcId="{F9B952AE-73CC-48CD-958F-0B3E2F5E90AA}" destId="{643A9075-3899-4C7A-BD5E-06B5EC135C90}" srcOrd="2" destOrd="0" presId="urn:microsoft.com/office/officeart/2005/8/layout/vList2"/>
    <dgm:cxn modelId="{95B40FAE-FFBE-49E4-A3F3-73F2A1547D8B}" type="presParOf" srcId="{F9B952AE-73CC-48CD-958F-0B3E2F5E90AA}" destId="{8A99C213-9C09-430B-BAD8-4DD9852526BE}" srcOrd="3"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C73821-75C3-4140-9FDA-D374DA4178C5}">
      <dsp:nvSpPr>
        <dsp:cNvPr id="0" name=""/>
        <dsp:cNvSpPr/>
      </dsp:nvSpPr>
      <dsp:spPr>
        <a:xfrm>
          <a:off x="0" y="112868"/>
          <a:ext cx="105156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Terminology definitions.</a:t>
          </a:r>
          <a:endParaRPr lang="en-US" sz="1600" kern="1200"/>
        </a:p>
      </dsp:txBody>
      <dsp:txXfrm>
        <a:off x="19191" y="132059"/>
        <a:ext cx="10477218" cy="354738"/>
      </dsp:txXfrm>
    </dsp:sp>
    <dsp:sp modelId="{A93536FF-A95E-44D4-B9B4-266772DB95C5}">
      <dsp:nvSpPr>
        <dsp:cNvPr id="0" name=""/>
        <dsp:cNvSpPr/>
      </dsp:nvSpPr>
      <dsp:spPr>
        <a:xfrm>
          <a:off x="0" y="552068"/>
          <a:ext cx="105156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Proposal to sector decision makers: </a:t>
          </a:r>
          <a:endParaRPr lang="en-US" sz="1600" kern="1200"/>
        </a:p>
      </dsp:txBody>
      <dsp:txXfrm>
        <a:off x="19191" y="571259"/>
        <a:ext cx="10477218" cy="354738"/>
      </dsp:txXfrm>
    </dsp:sp>
    <dsp:sp modelId="{41A5EFB0-7B74-4335-A855-BE16330BA87B}">
      <dsp:nvSpPr>
        <dsp:cNvPr id="0" name=""/>
        <dsp:cNvSpPr/>
      </dsp:nvSpPr>
      <dsp:spPr>
        <a:xfrm>
          <a:off x="0" y="945188"/>
          <a:ext cx="10515600" cy="2649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0320" rIns="113792" bIns="20320" numCol="1" spcCol="1270" anchor="t" anchorCtr="0">
          <a:noAutofit/>
        </a:bodyPr>
        <a:lstStyle/>
        <a:p>
          <a:pPr marL="114300" lvl="1" indent="-114300" algn="l" defTabSz="533400">
            <a:lnSpc>
              <a:spcPct val="90000"/>
            </a:lnSpc>
            <a:spcBef>
              <a:spcPct val="0"/>
            </a:spcBef>
            <a:spcAft>
              <a:spcPct val="20000"/>
            </a:spcAft>
            <a:buChar char="•"/>
          </a:pPr>
          <a:r>
            <a:rPr lang="en-GB" sz="1200" kern="1200"/>
            <a:t>12-month Youth Work programme looking at the positive and negative effects of relationships on young people’s mental health and wellbeing.</a:t>
          </a:r>
          <a:endParaRPr lang="en-US" sz="1200" kern="1200"/>
        </a:p>
      </dsp:txBody>
      <dsp:txXfrm>
        <a:off x="0" y="945188"/>
        <a:ext cx="10515600" cy="264960"/>
      </dsp:txXfrm>
    </dsp:sp>
    <dsp:sp modelId="{875626A2-3FF6-45EC-BB99-D6209CF88374}">
      <dsp:nvSpPr>
        <dsp:cNvPr id="0" name=""/>
        <dsp:cNvSpPr/>
      </dsp:nvSpPr>
      <dsp:spPr>
        <a:xfrm>
          <a:off x="0" y="1210148"/>
          <a:ext cx="105156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Aims, objectives and rationale </a:t>
          </a:r>
          <a:endParaRPr lang="en-US" sz="1600" kern="1200"/>
        </a:p>
      </dsp:txBody>
      <dsp:txXfrm>
        <a:off x="19191" y="1229339"/>
        <a:ext cx="10477218" cy="354738"/>
      </dsp:txXfrm>
    </dsp:sp>
    <dsp:sp modelId="{7AC5A217-A3E1-4B14-927A-14A4A1864702}">
      <dsp:nvSpPr>
        <dsp:cNvPr id="0" name=""/>
        <dsp:cNvSpPr/>
      </dsp:nvSpPr>
      <dsp:spPr>
        <a:xfrm>
          <a:off x="0" y="1649349"/>
          <a:ext cx="105156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Key activities – linked to the 5 ways of wellbeing, principles and values of Youth Work.</a:t>
          </a:r>
          <a:endParaRPr lang="en-US" sz="1600" kern="1200"/>
        </a:p>
      </dsp:txBody>
      <dsp:txXfrm>
        <a:off x="19191" y="1668540"/>
        <a:ext cx="10477218" cy="354738"/>
      </dsp:txXfrm>
    </dsp:sp>
    <dsp:sp modelId="{CDCB1890-E53A-4065-80C1-EE5B1FA1862F}">
      <dsp:nvSpPr>
        <dsp:cNvPr id="0" name=""/>
        <dsp:cNvSpPr/>
      </dsp:nvSpPr>
      <dsp:spPr>
        <a:xfrm>
          <a:off x="0" y="2088549"/>
          <a:ext cx="105156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Ethical considerations and risk assessment.</a:t>
          </a:r>
          <a:endParaRPr lang="en-US" sz="1600" kern="1200"/>
        </a:p>
      </dsp:txBody>
      <dsp:txXfrm>
        <a:off x="19191" y="2107740"/>
        <a:ext cx="10477218" cy="354738"/>
      </dsp:txXfrm>
    </dsp:sp>
    <dsp:sp modelId="{04FFE50F-BC39-4A0D-9133-3A53DEFF59AB}">
      <dsp:nvSpPr>
        <dsp:cNvPr id="0" name=""/>
        <dsp:cNvSpPr/>
      </dsp:nvSpPr>
      <dsp:spPr>
        <a:xfrm>
          <a:off x="0" y="2527749"/>
          <a:ext cx="105156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Strengths, positives, advantages </a:t>
          </a:r>
          <a:endParaRPr lang="en-US" sz="1600" kern="1200"/>
        </a:p>
      </dsp:txBody>
      <dsp:txXfrm>
        <a:off x="19191" y="2546940"/>
        <a:ext cx="10477218" cy="354738"/>
      </dsp:txXfrm>
    </dsp:sp>
    <dsp:sp modelId="{3127FE03-CB4D-4657-B2EF-837BB681B5BF}">
      <dsp:nvSpPr>
        <dsp:cNvPr id="0" name=""/>
        <dsp:cNvSpPr/>
      </dsp:nvSpPr>
      <dsp:spPr>
        <a:xfrm>
          <a:off x="0" y="2966949"/>
          <a:ext cx="105156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Potential weaknesses, limitations and barriers.</a:t>
          </a:r>
          <a:endParaRPr lang="en-US" sz="1600" kern="1200"/>
        </a:p>
      </dsp:txBody>
      <dsp:txXfrm>
        <a:off x="19191" y="2986140"/>
        <a:ext cx="10477218" cy="354738"/>
      </dsp:txXfrm>
    </dsp:sp>
    <dsp:sp modelId="{CC04C0D9-C0B0-4F89-93D6-FA62EC90784A}">
      <dsp:nvSpPr>
        <dsp:cNvPr id="0" name=""/>
        <dsp:cNvSpPr/>
      </dsp:nvSpPr>
      <dsp:spPr>
        <a:xfrm>
          <a:off x="0" y="3406149"/>
          <a:ext cx="105156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Timelines.</a:t>
          </a:r>
          <a:endParaRPr lang="en-US" sz="1600" kern="1200"/>
        </a:p>
      </dsp:txBody>
      <dsp:txXfrm>
        <a:off x="19191" y="3425340"/>
        <a:ext cx="10477218" cy="354738"/>
      </dsp:txXfrm>
    </dsp:sp>
    <dsp:sp modelId="{95F3A883-76EE-4FF5-8E71-8942436C6536}">
      <dsp:nvSpPr>
        <dsp:cNvPr id="0" name=""/>
        <dsp:cNvSpPr/>
      </dsp:nvSpPr>
      <dsp:spPr>
        <a:xfrm>
          <a:off x="0" y="3845349"/>
          <a:ext cx="10515600" cy="39312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Intended outcomes and how they will be measured and evaluated.</a:t>
          </a:r>
          <a:endParaRPr lang="en-US" sz="1600" kern="1200"/>
        </a:p>
      </dsp:txBody>
      <dsp:txXfrm>
        <a:off x="19191" y="3864540"/>
        <a:ext cx="10477218" cy="3547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CB8976-6AFE-485A-8F41-ADF4A73127E8}">
      <dsp:nvSpPr>
        <dsp:cNvPr id="0" name=""/>
        <dsp:cNvSpPr/>
      </dsp:nvSpPr>
      <dsp:spPr>
        <a:xfrm>
          <a:off x="0" y="220711"/>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Subjective wellbeing</a:t>
          </a:r>
          <a:endParaRPr lang="en-US" sz="1700" kern="1200"/>
        </a:p>
      </dsp:txBody>
      <dsp:txXfrm>
        <a:off x="20390" y="241101"/>
        <a:ext cx="10474820" cy="376910"/>
      </dsp:txXfrm>
    </dsp:sp>
    <dsp:sp modelId="{1C500AF1-5B13-4DD7-BB57-9F2DB7F93B04}">
      <dsp:nvSpPr>
        <dsp:cNvPr id="0" name=""/>
        <dsp:cNvSpPr/>
      </dsp:nvSpPr>
      <dsp:spPr>
        <a:xfrm>
          <a:off x="0" y="638401"/>
          <a:ext cx="10515600" cy="826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t>“…refers to how people experience and evaluate their lives and specific domains and activities in their lives” (Stone and Mackie, 2013). </a:t>
          </a:r>
          <a:endParaRPr lang="en-US" sz="1300" kern="1200"/>
        </a:p>
        <a:p>
          <a:pPr marL="114300" lvl="1" indent="-114300" algn="l" defTabSz="577850">
            <a:lnSpc>
              <a:spcPct val="90000"/>
            </a:lnSpc>
            <a:spcBef>
              <a:spcPct val="0"/>
            </a:spcBef>
            <a:spcAft>
              <a:spcPct val="20000"/>
            </a:spcAft>
            <a:buChar char="•"/>
          </a:pPr>
          <a:r>
            <a:rPr lang="en-GB" sz="1300" kern="1200"/>
            <a:t>“…encompasses life satisfaction, positive emotions and low levels of negative emotions reflecting overall happiness… involves practices like gratitude fostering positive relationships and setting meaningful goals…self-reflection and mindfulness can help improve personal wellbeing over time” (Moore, 2019).</a:t>
          </a:r>
          <a:endParaRPr lang="en-US" sz="1300" kern="1200"/>
        </a:p>
      </dsp:txBody>
      <dsp:txXfrm>
        <a:off x="0" y="638401"/>
        <a:ext cx="10515600" cy="826965"/>
      </dsp:txXfrm>
    </dsp:sp>
    <dsp:sp modelId="{9944F77E-3A3F-4403-9E60-D504531296F0}">
      <dsp:nvSpPr>
        <dsp:cNvPr id="0" name=""/>
        <dsp:cNvSpPr/>
      </dsp:nvSpPr>
      <dsp:spPr>
        <a:xfrm>
          <a:off x="0" y="1465366"/>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Objective wellbeing</a:t>
          </a:r>
          <a:endParaRPr lang="en-US" sz="1700" kern="1200"/>
        </a:p>
      </dsp:txBody>
      <dsp:txXfrm>
        <a:off x="20390" y="1485756"/>
        <a:ext cx="10474820" cy="376910"/>
      </dsp:txXfrm>
    </dsp:sp>
    <dsp:sp modelId="{4CBD0714-02A1-4D36-83E3-0AC0CA63F598}">
      <dsp:nvSpPr>
        <dsp:cNvPr id="0" name=""/>
        <dsp:cNvSpPr/>
      </dsp:nvSpPr>
      <dsp:spPr>
        <a:xfrm>
          <a:off x="0" y="1883056"/>
          <a:ext cx="10515600" cy="1002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t>“…is a measure of good life based on tangible, verifiable conditions like health, education and a stable environment” (Sustainability Directory, 2024).</a:t>
          </a:r>
          <a:endParaRPr lang="en-US" sz="1300" kern="1200"/>
        </a:p>
        <a:p>
          <a:pPr marL="114300" lvl="1" indent="-114300" algn="l" defTabSz="577850">
            <a:lnSpc>
              <a:spcPct val="90000"/>
            </a:lnSpc>
            <a:spcBef>
              <a:spcPct val="0"/>
            </a:spcBef>
            <a:spcAft>
              <a:spcPct val="20000"/>
            </a:spcAft>
            <a:buChar char="•"/>
          </a:pPr>
          <a:r>
            <a:rPr lang="en-GB" sz="1300" kern="1200"/>
            <a:t>“…can be assessed using administrative or other data, including indices capturing aspects of the social and physical environment, communities, organisations or the economy…such information are derived from material concrete and quantifiable information” (Harvard University, 2026).</a:t>
          </a:r>
          <a:endParaRPr lang="en-US" sz="1300" kern="1200"/>
        </a:p>
      </dsp:txBody>
      <dsp:txXfrm>
        <a:off x="0" y="1883056"/>
        <a:ext cx="10515600" cy="1002915"/>
      </dsp:txXfrm>
    </dsp:sp>
    <dsp:sp modelId="{4A1C82BB-89C8-478C-BAA2-98C94635A2EC}">
      <dsp:nvSpPr>
        <dsp:cNvPr id="0" name=""/>
        <dsp:cNvSpPr/>
      </dsp:nvSpPr>
      <dsp:spPr>
        <a:xfrm>
          <a:off x="0" y="2885971"/>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Wellbeing and resilience</a:t>
          </a:r>
          <a:endParaRPr lang="en-US" sz="1700" kern="1200"/>
        </a:p>
      </dsp:txBody>
      <dsp:txXfrm>
        <a:off x="20390" y="2906361"/>
        <a:ext cx="10474820" cy="376910"/>
      </dsp:txXfrm>
    </dsp:sp>
    <dsp:sp modelId="{B132713B-B09F-41B9-91EE-CA98448584D9}">
      <dsp:nvSpPr>
        <dsp:cNvPr id="0" name=""/>
        <dsp:cNvSpPr/>
      </dsp:nvSpPr>
      <dsp:spPr>
        <a:xfrm>
          <a:off x="0" y="3303661"/>
          <a:ext cx="10515600" cy="8269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33870" tIns="21590" rIns="120904" bIns="21590" numCol="1" spcCol="1270" anchor="t" anchorCtr="0">
          <a:noAutofit/>
        </a:bodyPr>
        <a:lstStyle/>
        <a:p>
          <a:pPr marL="114300" lvl="1" indent="-114300" algn="l" defTabSz="577850">
            <a:lnSpc>
              <a:spcPct val="90000"/>
            </a:lnSpc>
            <a:spcBef>
              <a:spcPct val="0"/>
            </a:spcBef>
            <a:spcAft>
              <a:spcPct val="20000"/>
            </a:spcAft>
            <a:buChar char="•"/>
          </a:pPr>
          <a:r>
            <a:rPr lang="en-GB" sz="1300" kern="1200"/>
            <a:t>“[wellbeing]…is the experience of health, happiness and prosperity. It includes having good mental health, high life satisfaction, a sense of meaning or purpose, an ability to manage stress” (Drevitch, 2024).</a:t>
          </a:r>
          <a:endParaRPr lang="en-US" sz="1300" kern="1200"/>
        </a:p>
        <a:p>
          <a:pPr marL="114300" lvl="1" indent="-114300" algn="l" defTabSz="577850">
            <a:lnSpc>
              <a:spcPct val="90000"/>
            </a:lnSpc>
            <a:spcBef>
              <a:spcPct val="0"/>
            </a:spcBef>
            <a:spcAft>
              <a:spcPct val="20000"/>
            </a:spcAft>
            <a:buChar char="•"/>
          </a:pPr>
          <a:r>
            <a:rPr lang="en-GB" sz="1300" kern="1200"/>
            <a:t>“[resilience]…the process and outcome of successfully adapting to difficult or challenging life experiences, especially through mental, emotional, and behavioural flexibility and adjustment to external and internal demands” (Americal Psychological Association, 2026). </a:t>
          </a:r>
          <a:endParaRPr lang="en-US" sz="1300" kern="1200"/>
        </a:p>
      </dsp:txBody>
      <dsp:txXfrm>
        <a:off x="0" y="3303661"/>
        <a:ext cx="10515600" cy="82696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21BF31-C3A2-421F-80AA-10D9208CC1DA}">
      <dsp:nvSpPr>
        <dsp:cNvPr id="0" name=""/>
        <dsp:cNvSpPr/>
      </dsp:nvSpPr>
      <dsp:spPr>
        <a:xfrm>
          <a:off x="3953" y="188772"/>
          <a:ext cx="2377306" cy="91037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kern="1200"/>
            <a:t>This proposal sets out to raise awareness by:</a:t>
          </a:r>
          <a:endParaRPr lang="en-US" sz="1800" kern="1200"/>
        </a:p>
      </dsp:txBody>
      <dsp:txXfrm>
        <a:off x="3953" y="188772"/>
        <a:ext cx="2377306" cy="910373"/>
      </dsp:txXfrm>
    </dsp:sp>
    <dsp:sp modelId="{4BA43897-0AEE-4DA0-8AD4-5A532A29FDA0}">
      <dsp:nvSpPr>
        <dsp:cNvPr id="0" name=""/>
        <dsp:cNvSpPr/>
      </dsp:nvSpPr>
      <dsp:spPr>
        <a:xfrm>
          <a:off x="3953" y="1099145"/>
          <a:ext cx="2377306" cy="30634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sp>
    <dsp:sp modelId="{3B2E9D41-D571-4E5A-B416-2782D49681D4}">
      <dsp:nvSpPr>
        <dsp:cNvPr id="0" name=""/>
        <dsp:cNvSpPr/>
      </dsp:nvSpPr>
      <dsp:spPr>
        <a:xfrm>
          <a:off x="2714082" y="188772"/>
          <a:ext cx="2377306" cy="91037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Aim 1</a:t>
          </a:r>
          <a:endParaRPr lang="en-US" sz="1800" kern="1200"/>
        </a:p>
      </dsp:txBody>
      <dsp:txXfrm>
        <a:off x="2714082" y="188772"/>
        <a:ext cx="2377306" cy="910373"/>
      </dsp:txXfrm>
    </dsp:sp>
    <dsp:sp modelId="{3DFF77B7-F0CB-44BF-B5C9-880C1328156F}">
      <dsp:nvSpPr>
        <dsp:cNvPr id="0" name=""/>
        <dsp:cNvSpPr/>
      </dsp:nvSpPr>
      <dsp:spPr>
        <a:xfrm>
          <a:off x="2714082" y="1099145"/>
          <a:ext cx="2377306" cy="30634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educating young people about what healthy and unhealthy relationships look like</a:t>
          </a:r>
          <a:endParaRPr lang="en-US" sz="1800" kern="1200"/>
        </a:p>
        <a:p>
          <a:pPr marL="171450" lvl="1" indent="-171450" algn="l" defTabSz="800100">
            <a:lnSpc>
              <a:spcPct val="90000"/>
            </a:lnSpc>
            <a:spcBef>
              <a:spcPct val="0"/>
            </a:spcBef>
            <a:spcAft>
              <a:spcPct val="15000"/>
            </a:spcAft>
            <a:buChar char="•"/>
          </a:pPr>
          <a:r>
            <a:rPr lang="en-GB" sz="1800" kern="1200"/>
            <a:t>highlighting the potential detrimental effects on mental health and wellbeing</a:t>
          </a:r>
          <a:endParaRPr lang="en-US" sz="1800" kern="1200"/>
        </a:p>
      </dsp:txBody>
      <dsp:txXfrm>
        <a:off x="2714082" y="1099145"/>
        <a:ext cx="2377306" cy="3063420"/>
      </dsp:txXfrm>
    </dsp:sp>
    <dsp:sp modelId="{6D93067F-967B-4B88-9320-C0A523A1F174}">
      <dsp:nvSpPr>
        <dsp:cNvPr id="0" name=""/>
        <dsp:cNvSpPr/>
      </dsp:nvSpPr>
      <dsp:spPr>
        <a:xfrm>
          <a:off x="5424211" y="188772"/>
          <a:ext cx="2377306" cy="91037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Aim 2</a:t>
          </a:r>
          <a:endParaRPr lang="en-US" sz="1800" kern="1200"/>
        </a:p>
      </dsp:txBody>
      <dsp:txXfrm>
        <a:off x="5424211" y="188772"/>
        <a:ext cx="2377306" cy="910373"/>
      </dsp:txXfrm>
    </dsp:sp>
    <dsp:sp modelId="{A0885C86-9FAA-442F-97B6-EE5A96C01CFF}">
      <dsp:nvSpPr>
        <dsp:cNvPr id="0" name=""/>
        <dsp:cNvSpPr/>
      </dsp:nvSpPr>
      <dsp:spPr>
        <a:xfrm>
          <a:off x="5424211" y="1099145"/>
          <a:ext cx="2377306" cy="30634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demonstrating the importance of listening and respecting other’s views and opinions, and maintaining confidentiality</a:t>
          </a:r>
          <a:endParaRPr lang="en-US" sz="1800" kern="1200"/>
        </a:p>
      </dsp:txBody>
      <dsp:txXfrm>
        <a:off x="5424211" y="1099145"/>
        <a:ext cx="2377306" cy="3063420"/>
      </dsp:txXfrm>
    </dsp:sp>
    <dsp:sp modelId="{B75467C3-03A1-4EC8-ADCC-D63C31EDBF25}">
      <dsp:nvSpPr>
        <dsp:cNvPr id="0" name=""/>
        <dsp:cNvSpPr/>
      </dsp:nvSpPr>
      <dsp:spPr>
        <a:xfrm>
          <a:off x="8134340" y="188772"/>
          <a:ext cx="2377306" cy="91037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GB" sz="1800" b="1" kern="1200"/>
            <a:t>Aim 3</a:t>
          </a:r>
          <a:endParaRPr lang="en-US" sz="1800" kern="1200"/>
        </a:p>
      </dsp:txBody>
      <dsp:txXfrm>
        <a:off x="8134340" y="188772"/>
        <a:ext cx="2377306" cy="910373"/>
      </dsp:txXfrm>
    </dsp:sp>
    <dsp:sp modelId="{B05E7AFD-FE74-40FB-831C-6A59D78CBA4E}">
      <dsp:nvSpPr>
        <dsp:cNvPr id="0" name=""/>
        <dsp:cNvSpPr/>
      </dsp:nvSpPr>
      <dsp:spPr>
        <a:xfrm>
          <a:off x="8134340" y="1099145"/>
          <a:ext cx="2377306" cy="3063420"/>
        </a:xfrm>
        <a:prstGeom prst="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a:t>showing young people where they can access help and support </a:t>
          </a:r>
          <a:endParaRPr lang="en-US" sz="1800" kern="1200"/>
        </a:p>
      </dsp:txBody>
      <dsp:txXfrm>
        <a:off x="8134340" y="1099145"/>
        <a:ext cx="2377306" cy="306342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DDCCA63-D7E0-4F1C-93E3-146122FD00CB}">
      <dsp:nvSpPr>
        <dsp:cNvPr id="0" name=""/>
        <dsp:cNvSpPr/>
      </dsp:nvSpPr>
      <dsp:spPr>
        <a:xfrm>
          <a:off x="3364992" y="172"/>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Feels safe</a:t>
          </a:r>
          <a:endParaRPr lang="en-US" sz="1400" kern="1200"/>
        </a:p>
      </dsp:txBody>
      <dsp:txXfrm>
        <a:off x="3390429" y="25609"/>
        <a:ext cx="3734742" cy="470202"/>
      </dsp:txXfrm>
    </dsp:sp>
    <dsp:sp modelId="{8FA5D762-FEAA-488B-9F32-2A26FB8457EB}">
      <dsp:nvSpPr>
        <dsp:cNvPr id="0" name=""/>
        <dsp:cNvSpPr/>
      </dsp:nvSpPr>
      <dsp:spPr>
        <a:xfrm>
          <a:off x="3364992" y="547303"/>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Respects the other person and feels respected</a:t>
          </a:r>
          <a:endParaRPr lang="en-US" sz="1400" kern="1200"/>
        </a:p>
      </dsp:txBody>
      <dsp:txXfrm>
        <a:off x="3390429" y="572740"/>
        <a:ext cx="3734742" cy="470202"/>
      </dsp:txXfrm>
    </dsp:sp>
    <dsp:sp modelId="{5059465A-D89F-430F-9275-711D581FEB2F}">
      <dsp:nvSpPr>
        <dsp:cNvPr id="0" name=""/>
        <dsp:cNvSpPr/>
      </dsp:nvSpPr>
      <dsp:spPr>
        <a:xfrm>
          <a:off x="3364992" y="1094434"/>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Trust the other person and is trusted</a:t>
          </a:r>
          <a:endParaRPr lang="en-US" sz="1400" kern="1200"/>
        </a:p>
      </dsp:txBody>
      <dsp:txXfrm>
        <a:off x="3390429" y="1119871"/>
        <a:ext cx="3734742" cy="470202"/>
      </dsp:txXfrm>
    </dsp:sp>
    <dsp:sp modelId="{122F1AD2-581D-4B2B-9D1B-DD275B6ABBAA}">
      <dsp:nvSpPr>
        <dsp:cNvPr id="0" name=""/>
        <dsp:cNvSpPr/>
      </dsp:nvSpPr>
      <dsp:spPr>
        <a:xfrm>
          <a:off x="3364992" y="1641565"/>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Can be honest</a:t>
          </a:r>
          <a:endParaRPr lang="en-US" sz="1400" kern="1200"/>
        </a:p>
      </dsp:txBody>
      <dsp:txXfrm>
        <a:off x="3390429" y="1667002"/>
        <a:ext cx="3734742" cy="470202"/>
      </dsp:txXfrm>
    </dsp:sp>
    <dsp:sp modelId="{E51CF71D-4352-446E-B7A8-F0B8EBDDAC50}">
      <dsp:nvSpPr>
        <dsp:cNvPr id="0" name=""/>
        <dsp:cNvSpPr/>
      </dsp:nvSpPr>
      <dsp:spPr>
        <a:xfrm>
          <a:off x="3364992" y="2188695"/>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Can maintain good communication with the other person</a:t>
          </a:r>
          <a:endParaRPr lang="en-US" sz="1400" kern="1200"/>
        </a:p>
      </dsp:txBody>
      <dsp:txXfrm>
        <a:off x="3390429" y="2214132"/>
        <a:ext cx="3734742" cy="470202"/>
      </dsp:txXfrm>
    </dsp:sp>
    <dsp:sp modelId="{0114C99E-17C7-4AA2-803B-DBD0DE0DC2AF}">
      <dsp:nvSpPr>
        <dsp:cNvPr id="0" name=""/>
        <dsp:cNvSpPr/>
      </dsp:nvSpPr>
      <dsp:spPr>
        <a:xfrm>
          <a:off x="3364992" y="2735826"/>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Can stay calm during arguments</a:t>
          </a:r>
          <a:endParaRPr lang="en-US" sz="1400" kern="1200"/>
        </a:p>
      </dsp:txBody>
      <dsp:txXfrm>
        <a:off x="3390429" y="2761263"/>
        <a:ext cx="3734742" cy="470202"/>
      </dsp:txXfrm>
    </dsp:sp>
    <dsp:sp modelId="{C84CE174-84CB-4A7D-B812-E8772C3D2B5B}">
      <dsp:nvSpPr>
        <dsp:cNvPr id="0" name=""/>
        <dsp:cNvSpPr/>
      </dsp:nvSpPr>
      <dsp:spPr>
        <a:xfrm>
          <a:off x="3364992" y="3282957"/>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Has an even power balance, e.g., similar ages</a:t>
          </a:r>
          <a:endParaRPr lang="en-US" sz="1400" kern="1200"/>
        </a:p>
      </dsp:txBody>
      <dsp:txXfrm>
        <a:off x="3390429" y="3308394"/>
        <a:ext cx="3734742" cy="470202"/>
      </dsp:txXfrm>
    </dsp:sp>
    <dsp:sp modelId="{D7C78275-014A-43AF-B007-CDF5AAA037A6}">
      <dsp:nvSpPr>
        <dsp:cNvPr id="0" name=""/>
        <dsp:cNvSpPr/>
      </dsp:nvSpPr>
      <dsp:spPr>
        <a:xfrm>
          <a:off x="3364992" y="3830088"/>
          <a:ext cx="3785616" cy="52107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26670" rIns="53340" bIns="26670" numCol="1" spcCol="1270" anchor="ctr" anchorCtr="0">
          <a:noAutofit/>
        </a:bodyPr>
        <a:lstStyle/>
        <a:p>
          <a:pPr marL="0" lvl="0" indent="0" algn="ctr" defTabSz="622300">
            <a:lnSpc>
              <a:spcPct val="90000"/>
            </a:lnSpc>
            <a:spcBef>
              <a:spcPct val="0"/>
            </a:spcBef>
            <a:spcAft>
              <a:spcPct val="35000"/>
            </a:spcAft>
            <a:buNone/>
          </a:pPr>
          <a:r>
            <a:rPr lang="en-GB" sz="1400" kern="1200"/>
            <a:t>Shares and understanding of consent with the other person</a:t>
          </a:r>
          <a:endParaRPr lang="en-US" sz="1400" kern="1200"/>
        </a:p>
      </dsp:txBody>
      <dsp:txXfrm>
        <a:off x="3390429" y="3855525"/>
        <a:ext cx="3734742" cy="47020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3CF328B-9A43-4009-817B-96527E3C15A8}">
      <dsp:nvSpPr>
        <dsp:cNvPr id="0" name=""/>
        <dsp:cNvSpPr/>
      </dsp:nvSpPr>
      <dsp:spPr>
        <a:xfrm>
          <a:off x="0" y="0"/>
          <a:ext cx="5811128"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511D12-4E7D-4141-823E-0CE6ED42287A}">
      <dsp:nvSpPr>
        <dsp:cNvPr id="0" name=""/>
        <dsp:cNvSpPr/>
      </dsp:nvSpPr>
      <dsp:spPr>
        <a:xfrm>
          <a:off x="0" y="0"/>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showing young people where they can access help and support </a:t>
          </a:r>
          <a:endParaRPr lang="en-US" sz="2200" kern="1200"/>
        </a:p>
      </dsp:txBody>
      <dsp:txXfrm>
        <a:off x="0" y="0"/>
        <a:ext cx="5811128" cy="1419554"/>
      </dsp:txXfrm>
    </dsp:sp>
    <dsp:sp modelId="{5CE00FFD-51B9-47B8-87BC-4508CCFBD818}">
      <dsp:nvSpPr>
        <dsp:cNvPr id="0" name=""/>
        <dsp:cNvSpPr/>
      </dsp:nvSpPr>
      <dsp:spPr>
        <a:xfrm>
          <a:off x="0" y="1419554"/>
          <a:ext cx="5811128"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1B9110A-563A-4148-AC10-4B8D8924F744}">
      <dsp:nvSpPr>
        <dsp:cNvPr id="0" name=""/>
        <dsp:cNvSpPr/>
      </dsp:nvSpPr>
      <dsp:spPr>
        <a:xfrm>
          <a:off x="0" y="1419554"/>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hlinkClick xmlns:r="http://schemas.openxmlformats.org/officeDocument/2006/relationships" r:id="rId1"/>
            </a:rPr>
            <a:t>Half of teens in relationships suffer violence or controlling behaviour, reveals new report  | Youth Endowment Fund</a:t>
          </a:r>
          <a:endParaRPr lang="en-US" sz="2200" kern="1200"/>
        </a:p>
      </dsp:txBody>
      <dsp:txXfrm>
        <a:off x="0" y="1419554"/>
        <a:ext cx="5811128" cy="1419554"/>
      </dsp:txXfrm>
    </dsp:sp>
    <dsp:sp modelId="{A91DB835-8146-41A9-B709-169339CD24E4}">
      <dsp:nvSpPr>
        <dsp:cNvPr id="0" name=""/>
        <dsp:cNvSpPr/>
      </dsp:nvSpPr>
      <dsp:spPr>
        <a:xfrm>
          <a:off x="0" y="2839109"/>
          <a:ext cx="5811128"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B65C99-0B2D-4584-A4EB-184962F4FC10}">
      <dsp:nvSpPr>
        <dsp:cNvPr id="0" name=""/>
        <dsp:cNvSpPr/>
      </dsp:nvSpPr>
      <dsp:spPr>
        <a:xfrm>
          <a:off x="0" y="2839109"/>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hlinkClick xmlns:r="http://schemas.openxmlformats.org/officeDocument/2006/relationships" r:id="rId2"/>
            </a:rPr>
            <a:t>Educating young people about healthy and unhealthy behaviours, so that they can thrive in their relationships - The Mohn Westlake Foundation</a:t>
          </a:r>
          <a:endParaRPr lang="en-US" sz="2200" kern="1200"/>
        </a:p>
      </dsp:txBody>
      <dsp:txXfrm>
        <a:off x="0" y="2839109"/>
        <a:ext cx="5811128" cy="1419554"/>
      </dsp:txXfrm>
    </dsp:sp>
    <dsp:sp modelId="{EFA61506-C7B9-42CF-BE07-823D1B516285}">
      <dsp:nvSpPr>
        <dsp:cNvPr id="0" name=""/>
        <dsp:cNvSpPr/>
      </dsp:nvSpPr>
      <dsp:spPr>
        <a:xfrm>
          <a:off x="0" y="4258664"/>
          <a:ext cx="5811128"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EE4A0C5-5139-414B-907F-20A336B07F9D}">
      <dsp:nvSpPr>
        <dsp:cNvPr id="0" name=""/>
        <dsp:cNvSpPr/>
      </dsp:nvSpPr>
      <dsp:spPr>
        <a:xfrm>
          <a:off x="0" y="4258664"/>
          <a:ext cx="5811128" cy="14195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hlinkClick xmlns:r="http://schemas.openxmlformats.org/officeDocument/2006/relationships" r:id="rId3"/>
            </a:rPr>
            <a:t>Welcome to Marie Collins Foundation</a:t>
          </a:r>
          <a:endParaRPr lang="en-US" sz="2200" kern="1200"/>
        </a:p>
      </dsp:txBody>
      <dsp:txXfrm>
        <a:off x="0" y="4258664"/>
        <a:ext cx="5811128" cy="141955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D9E954-A23F-481D-8B3A-506C19EDC61C}">
      <dsp:nvSpPr>
        <dsp:cNvPr id="0" name=""/>
        <dsp:cNvSpPr/>
      </dsp:nvSpPr>
      <dsp:spPr>
        <a:xfrm>
          <a:off x="0" y="64937"/>
          <a:ext cx="5811128" cy="107510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 am hoping that young people will become able over time to talk about their relationships and the impacts on their lives. </a:t>
          </a:r>
          <a:endParaRPr lang="en-US" sz="1500" kern="1200"/>
        </a:p>
      </dsp:txBody>
      <dsp:txXfrm>
        <a:off x="52482" y="117419"/>
        <a:ext cx="5706164" cy="970144"/>
      </dsp:txXfrm>
    </dsp:sp>
    <dsp:sp modelId="{B4E06CC0-B0CB-498F-B305-27604846C399}">
      <dsp:nvSpPr>
        <dsp:cNvPr id="0" name=""/>
        <dsp:cNvSpPr/>
      </dsp:nvSpPr>
      <dsp:spPr>
        <a:xfrm>
          <a:off x="0" y="1183246"/>
          <a:ext cx="5811128" cy="1075108"/>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 am hoping that young people will build better coping strategies for their mental health and wellbeing.</a:t>
          </a:r>
          <a:endParaRPr lang="en-US" sz="1500" kern="1200"/>
        </a:p>
      </dsp:txBody>
      <dsp:txXfrm>
        <a:off x="52482" y="1235728"/>
        <a:ext cx="5706164" cy="970144"/>
      </dsp:txXfrm>
    </dsp:sp>
    <dsp:sp modelId="{D05D9E6B-25AF-4E9C-B827-9C88A31853B5}">
      <dsp:nvSpPr>
        <dsp:cNvPr id="0" name=""/>
        <dsp:cNvSpPr/>
      </dsp:nvSpPr>
      <dsp:spPr>
        <a:xfrm>
          <a:off x="0" y="2301555"/>
          <a:ext cx="5811128" cy="107510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 am hoping that young people will be able to build resilience.</a:t>
          </a:r>
          <a:endParaRPr lang="en-US" sz="1500" kern="1200"/>
        </a:p>
      </dsp:txBody>
      <dsp:txXfrm>
        <a:off x="52482" y="2354037"/>
        <a:ext cx="5706164" cy="970144"/>
      </dsp:txXfrm>
    </dsp:sp>
    <dsp:sp modelId="{269B09BE-AF03-4E1D-B478-3E91732E7762}">
      <dsp:nvSpPr>
        <dsp:cNvPr id="0" name=""/>
        <dsp:cNvSpPr/>
      </dsp:nvSpPr>
      <dsp:spPr>
        <a:xfrm>
          <a:off x="0" y="3419863"/>
          <a:ext cx="5811128" cy="1075108"/>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 will know that my programme has been effective by achieving the learning objectives and aims and getting feedback from the survey or questionnaires. </a:t>
          </a:r>
          <a:endParaRPr lang="en-US" sz="1500" kern="1200"/>
        </a:p>
      </dsp:txBody>
      <dsp:txXfrm>
        <a:off x="52482" y="3472345"/>
        <a:ext cx="5706164" cy="970144"/>
      </dsp:txXfrm>
    </dsp:sp>
    <dsp:sp modelId="{DE747F85-B325-4706-8F56-62E9215B8BFE}">
      <dsp:nvSpPr>
        <dsp:cNvPr id="0" name=""/>
        <dsp:cNvSpPr/>
      </dsp:nvSpPr>
      <dsp:spPr>
        <a:xfrm>
          <a:off x="0" y="4538172"/>
          <a:ext cx="5811128" cy="107510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For example, you might ask the young people to fill out a survey or questionnaire at the start and end of the programme, and then compare results to see if they have more understanding or confidence around the issues raised</a:t>
          </a:r>
          <a:endParaRPr lang="en-US" sz="1500" kern="1200"/>
        </a:p>
      </dsp:txBody>
      <dsp:txXfrm>
        <a:off x="52482" y="4590654"/>
        <a:ext cx="5706164" cy="9701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4091F6-8626-4FBD-BC8C-E08EC08CA890}">
      <dsp:nvSpPr>
        <dsp:cNvPr id="0" name=""/>
        <dsp:cNvSpPr/>
      </dsp:nvSpPr>
      <dsp:spPr>
        <a:xfrm>
          <a:off x="0" y="675"/>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3292DEC-D237-45E0-94C7-8F55E96FA6B9}">
      <dsp:nvSpPr>
        <dsp:cNvPr id="0" name=""/>
        <dsp:cNvSpPr/>
      </dsp:nvSpPr>
      <dsp:spPr>
        <a:xfrm>
          <a:off x="0" y="675"/>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Awareness of triggers for young people</a:t>
          </a:r>
          <a:endParaRPr lang="en-US" sz="2100" kern="1200"/>
        </a:p>
      </dsp:txBody>
      <dsp:txXfrm>
        <a:off x="0" y="675"/>
        <a:ext cx="6900512" cy="790684"/>
      </dsp:txXfrm>
    </dsp:sp>
    <dsp:sp modelId="{DD521ED1-4A2D-402B-8FFC-B09CC47ABCEB}">
      <dsp:nvSpPr>
        <dsp:cNvPr id="0" name=""/>
        <dsp:cNvSpPr/>
      </dsp:nvSpPr>
      <dsp:spPr>
        <a:xfrm>
          <a:off x="0" y="791359"/>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BD0D18-A761-4DB3-AFDB-D7890FA7F562}">
      <dsp:nvSpPr>
        <dsp:cNvPr id="0" name=""/>
        <dsp:cNvSpPr/>
      </dsp:nvSpPr>
      <dsp:spPr>
        <a:xfrm>
          <a:off x="0" y="791359"/>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Effects on mental health and wellbeing</a:t>
          </a:r>
          <a:endParaRPr lang="en-US" sz="2100" kern="1200"/>
        </a:p>
      </dsp:txBody>
      <dsp:txXfrm>
        <a:off x="0" y="791359"/>
        <a:ext cx="6900512" cy="790684"/>
      </dsp:txXfrm>
    </dsp:sp>
    <dsp:sp modelId="{2A722A18-0740-4570-8C89-20A896BB7220}">
      <dsp:nvSpPr>
        <dsp:cNvPr id="0" name=""/>
        <dsp:cNvSpPr/>
      </dsp:nvSpPr>
      <dsp:spPr>
        <a:xfrm>
          <a:off x="0" y="1582044"/>
          <a:ext cx="6900512"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06F206-686F-4D55-96A0-765834E84F50}">
      <dsp:nvSpPr>
        <dsp:cNvPr id="0" name=""/>
        <dsp:cNvSpPr/>
      </dsp:nvSpPr>
      <dsp:spPr>
        <a:xfrm>
          <a:off x="0" y="1582044"/>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Disclosure, consent, confidentiality</a:t>
          </a:r>
          <a:endParaRPr lang="en-US" sz="2100" kern="1200"/>
        </a:p>
      </dsp:txBody>
      <dsp:txXfrm>
        <a:off x="0" y="1582044"/>
        <a:ext cx="6900512" cy="790684"/>
      </dsp:txXfrm>
    </dsp:sp>
    <dsp:sp modelId="{2DB31DF2-8B71-44D1-B002-2A61E5CD8F1F}">
      <dsp:nvSpPr>
        <dsp:cNvPr id="0" name=""/>
        <dsp:cNvSpPr/>
      </dsp:nvSpPr>
      <dsp:spPr>
        <a:xfrm>
          <a:off x="0" y="2372728"/>
          <a:ext cx="6900512"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C335B5-3CEA-4E97-9E78-7E9B6B97B56D}">
      <dsp:nvSpPr>
        <dsp:cNvPr id="0" name=""/>
        <dsp:cNvSpPr/>
      </dsp:nvSpPr>
      <dsp:spPr>
        <a:xfrm>
          <a:off x="0" y="2372728"/>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Young people may not want to share, this should be respected</a:t>
          </a:r>
          <a:endParaRPr lang="en-US" sz="2100" kern="1200"/>
        </a:p>
      </dsp:txBody>
      <dsp:txXfrm>
        <a:off x="0" y="2372728"/>
        <a:ext cx="6900512" cy="790684"/>
      </dsp:txXfrm>
    </dsp:sp>
    <dsp:sp modelId="{44653B23-7E73-4C45-8EC0-2AB27B2248C3}">
      <dsp:nvSpPr>
        <dsp:cNvPr id="0" name=""/>
        <dsp:cNvSpPr/>
      </dsp:nvSpPr>
      <dsp:spPr>
        <a:xfrm>
          <a:off x="0" y="3163412"/>
          <a:ext cx="6900512"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E189BCF-BCCD-4171-B87A-4B1256DC8D24}">
      <dsp:nvSpPr>
        <dsp:cNvPr id="0" name=""/>
        <dsp:cNvSpPr/>
      </dsp:nvSpPr>
      <dsp:spPr>
        <a:xfrm>
          <a:off x="0" y="3163412"/>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Young people may be living with these issues daily</a:t>
          </a:r>
          <a:endParaRPr lang="en-US" sz="2100" kern="1200"/>
        </a:p>
      </dsp:txBody>
      <dsp:txXfrm>
        <a:off x="0" y="3163412"/>
        <a:ext cx="6900512" cy="790684"/>
      </dsp:txXfrm>
    </dsp:sp>
    <dsp:sp modelId="{BA242778-0C79-475D-813D-3FE564A021B3}">
      <dsp:nvSpPr>
        <dsp:cNvPr id="0" name=""/>
        <dsp:cNvSpPr/>
      </dsp:nvSpPr>
      <dsp:spPr>
        <a:xfrm>
          <a:off x="0" y="3954096"/>
          <a:ext cx="6900512"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7C7E8F-8623-4EAE-82EA-7E98E72929C8}">
      <dsp:nvSpPr>
        <dsp:cNvPr id="0" name=""/>
        <dsp:cNvSpPr/>
      </dsp:nvSpPr>
      <dsp:spPr>
        <a:xfrm>
          <a:off x="0" y="3954096"/>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Young people have the right to decline support offered</a:t>
          </a:r>
          <a:endParaRPr lang="en-US" sz="2100" kern="1200"/>
        </a:p>
      </dsp:txBody>
      <dsp:txXfrm>
        <a:off x="0" y="3954096"/>
        <a:ext cx="6900512" cy="790684"/>
      </dsp:txXfrm>
    </dsp:sp>
    <dsp:sp modelId="{FCCD80AD-7E8A-4986-A081-434256831A83}">
      <dsp:nvSpPr>
        <dsp:cNvPr id="0" name=""/>
        <dsp:cNvSpPr/>
      </dsp:nvSpPr>
      <dsp:spPr>
        <a:xfrm>
          <a:off x="0" y="4744781"/>
          <a:ext cx="6900512"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253127B-96BA-4528-A375-92637E2350AE}">
      <dsp:nvSpPr>
        <dsp:cNvPr id="0" name=""/>
        <dsp:cNvSpPr/>
      </dsp:nvSpPr>
      <dsp:spPr>
        <a:xfrm>
          <a:off x="0" y="4744781"/>
          <a:ext cx="6900512" cy="790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All activities should undertake a thorough risk assessment before the young people participate in them</a:t>
          </a:r>
          <a:endParaRPr lang="en-US" sz="2100" kern="1200"/>
        </a:p>
      </dsp:txBody>
      <dsp:txXfrm>
        <a:off x="0" y="4744781"/>
        <a:ext cx="6900512" cy="79068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0FC39E-792F-4253-A838-7C19CD164B41}">
      <dsp:nvSpPr>
        <dsp:cNvPr id="0" name=""/>
        <dsp:cNvSpPr/>
      </dsp:nvSpPr>
      <dsp:spPr>
        <a:xfrm>
          <a:off x="0" y="8805"/>
          <a:ext cx="6900512" cy="663389"/>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Requirements:</a:t>
          </a:r>
          <a:endParaRPr lang="en-US" sz="2700" kern="1200"/>
        </a:p>
      </dsp:txBody>
      <dsp:txXfrm>
        <a:off x="32384" y="41189"/>
        <a:ext cx="6835744" cy="598621"/>
      </dsp:txXfrm>
    </dsp:sp>
    <dsp:sp modelId="{CE98825B-5F3A-433B-AD3B-1CC5D0C0A5F9}">
      <dsp:nvSpPr>
        <dsp:cNvPr id="0" name=""/>
        <dsp:cNvSpPr/>
      </dsp:nvSpPr>
      <dsp:spPr>
        <a:xfrm>
          <a:off x="0" y="672195"/>
          <a:ext cx="6900512" cy="18443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Cost of resources, materials etc. </a:t>
          </a:r>
          <a:endParaRPr lang="en-US" sz="2100" kern="1200"/>
        </a:p>
        <a:p>
          <a:pPr marL="228600" lvl="1" indent="-228600" algn="l" defTabSz="933450">
            <a:lnSpc>
              <a:spcPct val="90000"/>
            </a:lnSpc>
            <a:spcBef>
              <a:spcPct val="0"/>
            </a:spcBef>
            <a:spcAft>
              <a:spcPct val="20000"/>
            </a:spcAft>
            <a:buChar char="•"/>
          </a:pPr>
          <a:r>
            <a:rPr lang="en-GB" sz="2100" kern="1200"/>
            <a:t>Costs associated with paying guest speakers</a:t>
          </a:r>
          <a:endParaRPr lang="en-US" sz="2100" kern="1200"/>
        </a:p>
        <a:p>
          <a:pPr marL="228600" lvl="1" indent="-228600" algn="l" defTabSz="933450">
            <a:lnSpc>
              <a:spcPct val="90000"/>
            </a:lnSpc>
            <a:spcBef>
              <a:spcPct val="0"/>
            </a:spcBef>
            <a:spcAft>
              <a:spcPct val="20000"/>
            </a:spcAft>
            <a:buChar char="•"/>
          </a:pPr>
          <a:r>
            <a:rPr lang="en-GB" sz="2100" kern="1200"/>
            <a:t>Providing refreshments</a:t>
          </a:r>
          <a:endParaRPr lang="en-US" sz="2100" kern="1200"/>
        </a:p>
        <a:p>
          <a:pPr marL="228600" lvl="1" indent="-228600" algn="l" defTabSz="933450">
            <a:lnSpc>
              <a:spcPct val="90000"/>
            </a:lnSpc>
            <a:spcBef>
              <a:spcPct val="0"/>
            </a:spcBef>
            <a:spcAft>
              <a:spcPct val="20000"/>
            </a:spcAft>
            <a:buChar char="•"/>
          </a:pPr>
          <a:r>
            <a:rPr lang="en-GB" sz="2100" kern="1200"/>
            <a:t>Room hire costs</a:t>
          </a:r>
          <a:endParaRPr lang="en-US" sz="2100" kern="1200"/>
        </a:p>
        <a:p>
          <a:pPr marL="228600" lvl="1" indent="-228600" algn="l" defTabSz="933450">
            <a:lnSpc>
              <a:spcPct val="90000"/>
            </a:lnSpc>
            <a:spcBef>
              <a:spcPct val="0"/>
            </a:spcBef>
            <a:spcAft>
              <a:spcPct val="20000"/>
            </a:spcAft>
            <a:buChar char="•"/>
          </a:pPr>
          <a:r>
            <a:rPr lang="en-GB" sz="2100" kern="1200"/>
            <a:t>Potential travel costs associated with trips</a:t>
          </a:r>
          <a:endParaRPr lang="en-US" sz="2100" kern="1200"/>
        </a:p>
      </dsp:txBody>
      <dsp:txXfrm>
        <a:off x="0" y="672195"/>
        <a:ext cx="6900512" cy="1844369"/>
      </dsp:txXfrm>
    </dsp:sp>
    <dsp:sp modelId="{643A9075-3899-4C7A-BD5E-06B5EC135C90}">
      <dsp:nvSpPr>
        <dsp:cNvPr id="0" name=""/>
        <dsp:cNvSpPr/>
      </dsp:nvSpPr>
      <dsp:spPr>
        <a:xfrm>
          <a:off x="0" y="2516565"/>
          <a:ext cx="6900512" cy="663389"/>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a:t>Solutions:</a:t>
          </a:r>
          <a:endParaRPr lang="en-US" sz="2700" kern="1200"/>
        </a:p>
      </dsp:txBody>
      <dsp:txXfrm>
        <a:off x="32384" y="2548949"/>
        <a:ext cx="6835744" cy="598621"/>
      </dsp:txXfrm>
    </dsp:sp>
    <dsp:sp modelId="{8A99C213-9C09-430B-BAD8-4DD9852526BE}">
      <dsp:nvSpPr>
        <dsp:cNvPr id="0" name=""/>
        <dsp:cNvSpPr/>
      </dsp:nvSpPr>
      <dsp:spPr>
        <a:xfrm>
          <a:off x="0" y="3179955"/>
          <a:ext cx="6900512" cy="23473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9091"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GB" sz="2100" kern="1200"/>
            <a:t>Fundraising activities, e.g., bake sale, jumble sale, clothes sale</a:t>
          </a:r>
          <a:endParaRPr lang="en-US" sz="2100" kern="1200"/>
        </a:p>
        <a:p>
          <a:pPr marL="228600" lvl="1" indent="-228600" algn="l" defTabSz="933450">
            <a:lnSpc>
              <a:spcPct val="90000"/>
            </a:lnSpc>
            <a:spcBef>
              <a:spcPct val="0"/>
            </a:spcBef>
            <a:spcAft>
              <a:spcPct val="20000"/>
            </a:spcAft>
            <a:buChar char="•"/>
          </a:pPr>
          <a:r>
            <a:rPr lang="en-GB" sz="2100" kern="1200"/>
            <a:t>Local charity support </a:t>
          </a:r>
          <a:endParaRPr lang="en-US" sz="2100" kern="1200"/>
        </a:p>
        <a:p>
          <a:pPr marL="228600" lvl="1" indent="-228600" algn="l" defTabSz="933450">
            <a:lnSpc>
              <a:spcPct val="90000"/>
            </a:lnSpc>
            <a:spcBef>
              <a:spcPct val="0"/>
            </a:spcBef>
            <a:spcAft>
              <a:spcPct val="20000"/>
            </a:spcAft>
            <a:buChar char="•"/>
          </a:pPr>
          <a:r>
            <a:rPr lang="en-GB" sz="2100" kern="1200"/>
            <a:t>Voluntary donations</a:t>
          </a:r>
          <a:endParaRPr lang="en-US" sz="2100" kern="1200"/>
        </a:p>
        <a:p>
          <a:pPr marL="228600" lvl="1" indent="-228600" algn="l" defTabSz="933450">
            <a:lnSpc>
              <a:spcPct val="90000"/>
            </a:lnSpc>
            <a:spcBef>
              <a:spcPct val="0"/>
            </a:spcBef>
            <a:spcAft>
              <a:spcPct val="20000"/>
            </a:spcAft>
            <a:buChar char="•"/>
          </a:pPr>
          <a:r>
            <a:rPr lang="en-GB" sz="2100" kern="1200"/>
            <a:t>Accessing resources available free within the local community or parents/associates/friends etc. of the young people who attend the club</a:t>
          </a:r>
          <a:endParaRPr lang="en-US" sz="2100" kern="1200"/>
        </a:p>
      </dsp:txBody>
      <dsp:txXfrm>
        <a:off x="0" y="3179955"/>
        <a:ext cx="6900512" cy="2347379"/>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3A81EC-F90C-42CB-8E4C-99F06BD5679C}" type="datetimeFigureOut">
              <a:rPr lang="en-GB" smtClean="0"/>
              <a:t>12/01/2026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72BF355-67C6-499A-96DD-9AD238EED878}" type="slidenum">
              <a:rPr lang="en-GB" smtClean="0"/>
              <a:t>‹#›</a:t>
            </a:fld>
            <a:endParaRPr lang="en-GB"/>
          </a:p>
        </p:txBody>
      </p:sp>
    </p:spTree>
    <p:extLst>
      <p:ext uri="{BB962C8B-B14F-4D97-AF65-F5344CB8AC3E}">
        <p14:creationId xmlns:p14="http://schemas.microsoft.com/office/powerpoint/2010/main" val="21114643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Hello, my name is Louise Rumsey and today I’d like to present you with a proposal for a</a:t>
            </a:r>
            <a:r>
              <a:rPr lang="en-GB" sz="1200" dirty="0"/>
              <a:t>12-month Youth Work programme that aims to help young people make good choices about the relationships they find themselves in and teach them how best to look out for, and look after, themselves. </a:t>
            </a:r>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1</a:t>
            </a:fld>
            <a:endParaRPr lang="en-GB"/>
          </a:p>
        </p:txBody>
      </p:sp>
    </p:spTree>
    <p:extLst>
      <p:ext uri="{BB962C8B-B14F-4D97-AF65-F5344CB8AC3E}">
        <p14:creationId xmlns:p14="http://schemas.microsoft.com/office/powerpoint/2010/main" val="7331898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this presentation I am going to cover the following things: </a:t>
            </a:r>
          </a:p>
          <a:p>
            <a:r>
              <a:rPr lang="en-GB" sz="2600" dirty="0"/>
              <a:t>Terminology definitions.</a:t>
            </a:r>
          </a:p>
          <a:p>
            <a:r>
              <a:rPr lang="en-GB" sz="2600" dirty="0"/>
              <a:t>An overview of the proposal, which is a 12-month Youth Work programme looking at the positive and negative effects of relationships on young people’s mental health and wellbeing.</a:t>
            </a:r>
          </a:p>
          <a:p>
            <a:r>
              <a:rPr lang="en-GB" sz="2600" dirty="0"/>
              <a:t>Aims, objectives and rationale (with links to theory, policy and practice).</a:t>
            </a:r>
          </a:p>
          <a:p>
            <a:r>
              <a:rPr lang="en-GB" sz="2600" dirty="0"/>
              <a:t>Key activities – linked to the 5 ways of wellbeing, principles and values of Youth Work.</a:t>
            </a:r>
          </a:p>
          <a:p>
            <a:r>
              <a:rPr lang="en-GB" sz="2600" dirty="0"/>
              <a:t>Ethical considerations and risk assessment.</a:t>
            </a:r>
          </a:p>
          <a:p>
            <a:r>
              <a:rPr lang="en-GB" sz="2600" dirty="0"/>
              <a:t>Strengths, positives, advantages </a:t>
            </a:r>
          </a:p>
          <a:p>
            <a:r>
              <a:rPr lang="en-GB" sz="2600" dirty="0"/>
              <a:t>Potential weaknesses, limitations and barriers.</a:t>
            </a:r>
          </a:p>
          <a:p>
            <a:r>
              <a:rPr lang="en-GB" sz="2600" dirty="0"/>
              <a:t>Timelines.</a:t>
            </a:r>
          </a:p>
          <a:p>
            <a:r>
              <a:rPr lang="en-GB" sz="2600" dirty="0"/>
              <a:t>Intended outcomes and how they will be measured and evaluated.</a:t>
            </a:r>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2</a:t>
            </a:fld>
            <a:endParaRPr lang="en-GB"/>
          </a:p>
        </p:txBody>
      </p:sp>
    </p:spTree>
    <p:extLst>
      <p:ext uri="{BB962C8B-B14F-4D97-AF65-F5344CB8AC3E}">
        <p14:creationId xmlns:p14="http://schemas.microsoft.com/office/powerpoint/2010/main" val="17666790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Read above then discuss the importance of wellbeing and resilience for young people (include refs)</a:t>
            </a:r>
          </a:p>
          <a:p>
            <a:r>
              <a:rPr lang="en-GB" dirty="0"/>
              <a:t>“</a:t>
            </a:r>
            <a:r>
              <a:rPr lang="en-US" dirty="0"/>
              <a:t>Resilience is important for young people to thrive and achieve. It means they can problem solve, make the most of opportunities and cope when things get tough” ( NHS, Bradford 2026) </a:t>
            </a:r>
          </a:p>
          <a:p>
            <a:r>
              <a:rPr lang="en-US" dirty="0"/>
              <a:t>Don’t overprotect – it can sometimes fuel a child’s anxiety.</a:t>
            </a:r>
          </a:p>
          <a:p>
            <a:r>
              <a:rPr lang="en-US" dirty="0"/>
              <a:t>Allow appropriate risks and teach essential skills </a:t>
            </a:r>
          </a:p>
          <a:p>
            <a:r>
              <a:rPr lang="en-US" dirty="0"/>
              <a:t>Teach skills to handle certain situations</a:t>
            </a:r>
          </a:p>
          <a:p>
            <a:r>
              <a:rPr lang="en-US" dirty="0"/>
              <a:t>Teach your young people to problem-solve</a:t>
            </a:r>
          </a:p>
          <a:p>
            <a:r>
              <a:rPr lang="en-US" dirty="0"/>
              <a:t>Ask ‘how?’, not ‘why?’ questions</a:t>
            </a:r>
          </a:p>
          <a:p>
            <a:r>
              <a:rPr lang="en-US" dirty="0"/>
              <a:t>Don’t provide all the answers</a:t>
            </a:r>
          </a:p>
          <a:p>
            <a:r>
              <a:rPr lang="en-US" dirty="0"/>
              <a:t>Avoid talking in worst-case-scenario terms</a:t>
            </a:r>
          </a:p>
          <a:p>
            <a:r>
              <a:rPr lang="en-US" dirty="0"/>
              <a:t>Let  young people make mistakes </a:t>
            </a:r>
          </a:p>
          <a:p>
            <a:r>
              <a:rPr lang="en-US" dirty="0"/>
              <a:t>Help young people to manage their emotions</a:t>
            </a:r>
          </a:p>
          <a:p>
            <a:r>
              <a:rPr lang="en-GB" dirty="0"/>
              <a:t>Model resiliency</a:t>
            </a:r>
          </a:p>
          <a:p>
            <a:r>
              <a:rPr lang="en-US" dirty="0"/>
              <a:t>“Taking care of your mental well-being is as important as taking care of your physical well-being. Having good well-being can help you to:</a:t>
            </a:r>
          </a:p>
          <a:p>
            <a:r>
              <a:rPr lang="en-US" dirty="0"/>
              <a:t>Cope with everyday life</a:t>
            </a:r>
          </a:p>
          <a:p>
            <a:r>
              <a:rPr lang="en-US" dirty="0"/>
              <a:t>Cope with stress and changes in your life</a:t>
            </a:r>
          </a:p>
          <a:p>
            <a:r>
              <a:rPr lang="en-US" dirty="0"/>
              <a:t>Make decisions</a:t>
            </a:r>
          </a:p>
          <a:p>
            <a:r>
              <a:rPr lang="en-US" dirty="0"/>
              <a:t>Understand and cope with a range of emotions</a:t>
            </a:r>
          </a:p>
          <a:p>
            <a:r>
              <a:rPr lang="en-US" dirty="0"/>
              <a:t>Have confidence and higher self-esteem</a:t>
            </a:r>
          </a:p>
          <a:p>
            <a:r>
              <a:rPr lang="en-US" dirty="0"/>
              <a:t>Build relationships with others</a:t>
            </a:r>
          </a:p>
          <a:p>
            <a:r>
              <a:rPr lang="en-US" dirty="0"/>
              <a:t>Enjoy things in your life</a:t>
            </a:r>
          </a:p>
          <a:p>
            <a:r>
              <a:rPr lang="en-US" dirty="0"/>
              <a:t>Build and develop your skills for life”</a:t>
            </a:r>
          </a:p>
          <a:p>
            <a:r>
              <a:rPr lang="en-US" dirty="0"/>
              <a:t>( Mind 2023)</a:t>
            </a:r>
          </a:p>
          <a:p>
            <a:endParaRPr lang="en-GB" dirty="0"/>
          </a:p>
          <a:p>
            <a:r>
              <a:rPr lang="en-US" dirty="0"/>
              <a:t>Subjective wellbeing</a:t>
            </a:r>
          </a:p>
          <a:p>
            <a:r>
              <a:rPr lang="en-US" dirty="0"/>
              <a:t>“…refers to how people experience and evaluate their lives and specific domains and activities in their lives” (Stone and Mackie, 2013). </a:t>
            </a:r>
          </a:p>
          <a:p>
            <a:r>
              <a:rPr lang="en-US" dirty="0"/>
              <a:t>“…encompasses life satisfaction, positive emotions and low levels of negative emotions reflecting overall happiness… involves practices like gratitude fostering positive relationships and setting meaningful goals…self-reflection and mindfulness can help improve personal wellbeing over time” (Moore, 2019).</a:t>
            </a:r>
          </a:p>
          <a:p>
            <a:r>
              <a:rPr lang="en-US" dirty="0"/>
              <a:t>Objective wellbeing</a:t>
            </a:r>
          </a:p>
          <a:p>
            <a:r>
              <a:rPr lang="en-US" dirty="0"/>
              <a:t>“…is a measure of good life based on tangible, verifiable conditions like health, education and a stable environment” (Sustainability Directory, 2024).</a:t>
            </a:r>
          </a:p>
          <a:p>
            <a:r>
              <a:rPr lang="en-US" dirty="0"/>
              <a:t>“…can be assessed using administrative or other data, including indices capturing aspects of the social and physical environment, communities, organisations or the economy…such information are derived from material concrete and quantifiable information” (Harvard University, 2026).</a:t>
            </a:r>
          </a:p>
          <a:p>
            <a:r>
              <a:rPr lang="en-US" dirty="0"/>
              <a:t>Wellbeing and resilience</a:t>
            </a:r>
          </a:p>
          <a:p>
            <a:r>
              <a:rPr lang="en-US" dirty="0"/>
              <a:t>“[wellbeing]…is the experience of health, happiness and prosperity. It includes having good mental health, high life satisfaction, a sense of meaning or purpose, an ability to manage stress” (</a:t>
            </a:r>
            <a:r>
              <a:rPr lang="en-US" dirty="0" err="1"/>
              <a:t>Drevitch</a:t>
            </a:r>
            <a:r>
              <a:rPr lang="en-US" dirty="0"/>
              <a:t>, 2024).</a:t>
            </a:r>
          </a:p>
          <a:p>
            <a:r>
              <a:rPr lang="en-US" dirty="0"/>
              <a:t>“[resilience]…the process and outcome of successfully adapting to difficult or challenging life experiences, especially through mental, emotional, and </a:t>
            </a:r>
            <a:r>
              <a:rPr lang="en-US" dirty="0" err="1"/>
              <a:t>behavioural</a:t>
            </a:r>
            <a:r>
              <a:rPr lang="en-US" dirty="0"/>
              <a:t> flexibility and adjustment to external and internal demands” (Americal Psychological Association, 2026). </a:t>
            </a:r>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3</a:t>
            </a:fld>
            <a:endParaRPr lang="en-GB"/>
          </a:p>
        </p:txBody>
      </p:sp>
    </p:spTree>
    <p:extLst>
      <p:ext uri="{BB962C8B-B14F-4D97-AF65-F5344CB8AC3E}">
        <p14:creationId xmlns:p14="http://schemas.microsoft.com/office/powerpoint/2010/main" val="42777001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Here is the overview of my 12-month proposal and what I am hoping to achieve  :</a:t>
            </a:r>
          </a:p>
          <a:p>
            <a:endParaRPr lang="en-GB" dirty="0"/>
          </a:p>
          <a:p>
            <a:r>
              <a:rPr lang="en-US" dirty="0"/>
              <a:t>Proposal to sector decision makers: </a:t>
            </a:r>
          </a:p>
          <a:p>
            <a:r>
              <a:rPr lang="en-US" dirty="0"/>
              <a:t>12-month Youth Work programme </a:t>
            </a:r>
          </a:p>
          <a:p>
            <a:r>
              <a:rPr lang="en-US" dirty="0"/>
              <a:t>Workshops/activities</a:t>
            </a:r>
          </a:p>
          <a:p>
            <a:r>
              <a:rPr lang="en-US" dirty="0"/>
              <a:t>Guest speakers</a:t>
            </a:r>
          </a:p>
          <a:p>
            <a:r>
              <a:rPr lang="en-US" dirty="0"/>
              <a:t>Pamper nights</a:t>
            </a:r>
          </a:p>
          <a:p>
            <a:r>
              <a:rPr lang="en-US" dirty="0"/>
              <a:t>Coping strategies for challenges/difficulties</a:t>
            </a:r>
          </a:p>
          <a:p>
            <a:r>
              <a:rPr lang="en-US" dirty="0"/>
              <a:t>Connecting with self and others</a:t>
            </a:r>
          </a:p>
          <a:p>
            <a:r>
              <a:rPr lang="en-US" dirty="0"/>
              <a:t>Getting active, sport, fitness</a:t>
            </a:r>
          </a:p>
          <a:p>
            <a:r>
              <a:rPr lang="en-US" dirty="0"/>
              <a:t>Yoga, Pilates, Mindfulness, meditation</a:t>
            </a:r>
          </a:p>
          <a:p>
            <a:r>
              <a:rPr lang="en-US" dirty="0"/>
              <a:t>Positive affirmations and perspectives</a:t>
            </a:r>
          </a:p>
          <a:p>
            <a:endParaRPr lang="en-US" dirty="0"/>
          </a:p>
          <a:p>
            <a:r>
              <a:rPr lang="en-US" dirty="0"/>
              <a:t>Exploring the positive and negative effects of relationships</a:t>
            </a:r>
          </a:p>
          <a:p>
            <a:r>
              <a:rPr lang="en-US" dirty="0"/>
              <a:t>Research based activities</a:t>
            </a:r>
          </a:p>
          <a:p>
            <a:r>
              <a:rPr lang="en-US" dirty="0"/>
              <a:t>Quiz</a:t>
            </a:r>
          </a:p>
          <a:p>
            <a:r>
              <a:rPr lang="en-US" dirty="0"/>
              <a:t>Reflection</a:t>
            </a:r>
          </a:p>
          <a:p>
            <a:r>
              <a:rPr lang="en-US" dirty="0"/>
              <a:t>Role play</a:t>
            </a:r>
          </a:p>
          <a:p>
            <a:r>
              <a:rPr lang="en-US" dirty="0"/>
              <a:t>Raising awareness of available support by providing resources and signposting to other services</a:t>
            </a:r>
          </a:p>
          <a:p>
            <a:endParaRPr lang="en-US" dirty="0"/>
          </a:p>
          <a:p>
            <a:r>
              <a:rPr lang="en-US" dirty="0"/>
              <a:t>Outcomes for young people’s mental health and wellbeing</a:t>
            </a:r>
          </a:p>
          <a:p>
            <a:r>
              <a:rPr lang="en-US" dirty="0"/>
              <a:t>Measuring outcomes – surveying young people to assess learning and development (Learning Scale, Emotional Scale)</a:t>
            </a:r>
          </a:p>
          <a:p>
            <a:r>
              <a:rPr lang="en-US" dirty="0"/>
              <a:t>Evaluating to inform future Youth Work activities</a:t>
            </a:r>
          </a:p>
          <a:p>
            <a:endParaRPr lang="en-US" dirty="0"/>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4</a:t>
            </a:fld>
            <a:endParaRPr lang="en-GB"/>
          </a:p>
        </p:txBody>
      </p:sp>
    </p:spTree>
    <p:extLst>
      <p:ext uri="{BB962C8B-B14F-4D97-AF65-F5344CB8AC3E}">
        <p14:creationId xmlns:p14="http://schemas.microsoft.com/office/powerpoint/2010/main" val="17660210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These are some of the worrying statistics that are out there. Also, in my practice I have noticed that a lot of the young people find themselves in relationships that may not be the best in terms of their mental health, well-being and self-esteem. So, I felt it would benefit the young people to learn more about relationships and safety within relationships, and how toxic relationships can have a negative effect on their MH and WB. </a:t>
            </a:r>
          </a:p>
          <a:p>
            <a:endParaRPr lang="en-GB" dirty="0"/>
          </a:p>
          <a:p>
            <a:r>
              <a:rPr lang="en-GB" dirty="0"/>
              <a:t>Through conversations and disclosures within practice settings, the young people that would be chosen to participate would mainly be those that are either at risk of, or are currently in, unhealthy relationships. </a:t>
            </a:r>
          </a:p>
        </p:txBody>
      </p:sp>
      <p:sp>
        <p:nvSpPr>
          <p:cNvPr id="4" name="Slide Number Placeholder 3"/>
          <p:cNvSpPr>
            <a:spLocks noGrp="1"/>
          </p:cNvSpPr>
          <p:nvPr>
            <p:ph type="sldNum" sz="quarter" idx="5"/>
          </p:nvPr>
        </p:nvSpPr>
        <p:spPr/>
        <p:txBody>
          <a:bodyPr/>
          <a:lstStyle/>
          <a:p>
            <a:fld id="{972BF355-67C6-499A-96DD-9AD238EED878}" type="slidenum">
              <a:rPr lang="en-GB" smtClean="0"/>
              <a:t>5</a:t>
            </a:fld>
            <a:endParaRPr lang="en-GB"/>
          </a:p>
        </p:txBody>
      </p:sp>
    </p:spTree>
    <p:extLst>
      <p:ext uri="{BB962C8B-B14F-4D97-AF65-F5344CB8AC3E}">
        <p14:creationId xmlns:p14="http://schemas.microsoft.com/office/powerpoint/2010/main" val="7801302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Aim 1 links to </a:t>
            </a:r>
            <a:r>
              <a:rPr lang="en-GB" dirty="0" err="1"/>
              <a:t>Unicef’s</a:t>
            </a:r>
            <a:r>
              <a:rPr lang="en-GB" dirty="0"/>
              <a:t> (2019) UNCRC Articles 28 and 29 The right to education and goals of education </a:t>
            </a:r>
          </a:p>
          <a:p>
            <a:endParaRPr lang="en-GB" dirty="0"/>
          </a:p>
          <a:p>
            <a:endParaRPr lang="en-GB" dirty="0"/>
          </a:p>
          <a:p>
            <a:r>
              <a:rPr lang="en-GB" dirty="0"/>
              <a:t>Aim 2 links to </a:t>
            </a:r>
            <a:r>
              <a:rPr lang="en-GB" dirty="0" err="1"/>
              <a:t>Unicef’s</a:t>
            </a:r>
            <a:r>
              <a:rPr lang="en-GB" dirty="0"/>
              <a:t> (2019) UNCRC Article 12 Respect for the views of the child, every child has the right to express their views feelings and wishes in all matters affecting them and to have their views considered and taken seriously.  </a:t>
            </a:r>
          </a:p>
          <a:p>
            <a:endParaRPr lang="en-GB" dirty="0"/>
          </a:p>
          <a:p>
            <a:endParaRPr lang="en-GB" dirty="0"/>
          </a:p>
          <a:p>
            <a:r>
              <a:rPr lang="en-GB" dirty="0"/>
              <a:t>Aim 3 links to </a:t>
            </a:r>
            <a:r>
              <a:rPr lang="en-GB" dirty="0" err="1"/>
              <a:t>Unicef’s</a:t>
            </a:r>
            <a:r>
              <a:rPr lang="en-GB" dirty="0"/>
              <a:t> (2019) UNCRC Article 42 Knowledge of rights that the Government must actively work so that adults and children know about the convention, also it links to Article 24 Health and health services so that young people have a  clean environment and education on health and wellbeing so that children can stay healthier.   </a:t>
            </a:r>
          </a:p>
        </p:txBody>
      </p:sp>
      <p:sp>
        <p:nvSpPr>
          <p:cNvPr id="4" name="Slide Number Placeholder 3"/>
          <p:cNvSpPr>
            <a:spLocks noGrp="1"/>
          </p:cNvSpPr>
          <p:nvPr>
            <p:ph type="sldNum" sz="quarter" idx="5"/>
          </p:nvPr>
        </p:nvSpPr>
        <p:spPr/>
        <p:txBody>
          <a:bodyPr/>
          <a:lstStyle/>
          <a:p>
            <a:fld id="{972BF355-67C6-499A-96DD-9AD238EED878}" type="slidenum">
              <a:rPr lang="en-GB" smtClean="0"/>
              <a:t>6</a:t>
            </a:fld>
            <a:endParaRPr lang="en-GB"/>
          </a:p>
        </p:txBody>
      </p:sp>
    </p:spTree>
    <p:extLst>
      <p:ext uri="{BB962C8B-B14F-4D97-AF65-F5344CB8AC3E}">
        <p14:creationId xmlns:p14="http://schemas.microsoft.com/office/powerpoint/2010/main" val="20785621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The aims will be achieved by</a:t>
            </a:r>
          </a:p>
          <a:p>
            <a:r>
              <a:rPr lang="en-US" dirty="0"/>
              <a:t>Objective 1: providing:</a:t>
            </a:r>
          </a:p>
          <a:p>
            <a:r>
              <a:rPr lang="en-US" dirty="0"/>
              <a:t>Workshops and activities, to include talks by staff and guest speakers that help young people to learn appropriate coping strategies for any challenges or difficulties they may face.</a:t>
            </a:r>
          </a:p>
          <a:p>
            <a:r>
              <a:rPr lang="en-US" dirty="0"/>
              <a:t>Opportunities to connect with the self and others through activities that include getting active through sport and fitness, as well as Yoga, Pilates, Mindfulness, and meditation. </a:t>
            </a:r>
          </a:p>
          <a:p>
            <a:r>
              <a:rPr lang="en-US" dirty="0"/>
              <a:t>These activities will also include pamper nights which will support positive self-affirmations and support their understanding from their own and other’s perspectives</a:t>
            </a:r>
          </a:p>
          <a:p>
            <a:r>
              <a:rPr lang="en-US" dirty="0"/>
              <a:t>Objective 2: demonstrating the importance of listening and respecting other’s views and opinions, and maintaining confidentiality by:</a:t>
            </a:r>
          </a:p>
          <a:p>
            <a:r>
              <a:rPr lang="en-US" dirty="0"/>
              <a:t>Ground rules to be established with input from the young people</a:t>
            </a:r>
          </a:p>
          <a:p>
            <a:r>
              <a:rPr lang="en-US" dirty="0"/>
              <a:t>Modelling good practice when delivering workshops and activities to young people.</a:t>
            </a:r>
          </a:p>
          <a:p>
            <a:r>
              <a:rPr lang="en-US" dirty="0"/>
              <a:t>Actively encourage young people to ask questions, and that every question is valid and important to the group or individual</a:t>
            </a:r>
          </a:p>
          <a:p>
            <a:r>
              <a:rPr lang="en-US" dirty="0"/>
              <a:t>Ensuring that it is clearly understood that everyone’s opinions and views are respected</a:t>
            </a:r>
          </a:p>
          <a:p>
            <a:r>
              <a:rPr lang="en-US" dirty="0"/>
              <a:t>Always making sure that it is understood that anything disclosed is not to be shared or discussed outside the safety of the group</a:t>
            </a:r>
          </a:p>
          <a:p>
            <a:r>
              <a:rPr lang="en-US" dirty="0"/>
              <a:t>Objective 3: showing them where they can access help and support, for example via:</a:t>
            </a:r>
          </a:p>
          <a:p>
            <a:r>
              <a:rPr lang="en-US" dirty="0"/>
              <a:t>Youth Club staff</a:t>
            </a:r>
          </a:p>
          <a:p>
            <a:r>
              <a:rPr lang="en-US" dirty="0"/>
              <a:t>External agencies, such as, local sports facilities, Yoga/Pilates classes, GP, BAROD, NSPCC, Childline, Barnardo's, </a:t>
            </a:r>
            <a:r>
              <a:rPr lang="en-US" dirty="0" err="1"/>
              <a:t>SafeLine</a:t>
            </a:r>
            <a:r>
              <a:rPr lang="en-US" dirty="0"/>
              <a:t>, </a:t>
            </a:r>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7</a:t>
            </a:fld>
            <a:endParaRPr lang="en-GB"/>
          </a:p>
        </p:txBody>
      </p:sp>
    </p:spTree>
    <p:extLst>
      <p:ext uri="{BB962C8B-B14F-4D97-AF65-F5344CB8AC3E}">
        <p14:creationId xmlns:p14="http://schemas.microsoft.com/office/powerpoint/2010/main" val="29201470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 have noticed in practice that these are often the kind of things or situations that arise in conversations with young people. Also, these talked about with regards to friendships, romantic relationships or family situations. As a practitioner, this was a concern to me, and this is why I’ve come up with this 12-month programme of activities as I felt the young people could really benefit from some insight and clarification on what healthy relationships are.</a:t>
            </a:r>
          </a:p>
          <a:p>
            <a:endParaRPr lang="en-GB" dirty="0"/>
          </a:p>
          <a:p>
            <a:r>
              <a:rPr lang="en-GB" dirty="0"/>
              <a:t>Also, as practitioners, we need to be aware of these characteristics, so that we can ensure that we recognise the signs and can support the young people appropriately. </a:t>
            </a:r>
          </a:p>
          <a:p>
            <a:endParaRPr lang="en-GB" dirty="0"/>
          </a:p>
          <a:p>
            <a:r>
              <a:rPr lang="en-GB" dirty="0"/>
              <a:t>This links to </a:t>
            </a:r>
            <a:r>
              <a:rPr lang="en-GB" dirty="0" err="1"/>
              <a:t>Unicef’s</a:t>
            </a:r>
            <a:r>
              <a:rPr lang="en-GB" dirty="0"/>
              <a:t> (2019) UNCRC Article 19 Protection from violence, abuse and neglect, which means that every young person has the right to be protected from any abuse, neglect or violence, and as youth workers it’s our responsibility to help them achieve this.</a:t>
            </a:r>
          </a:p>
        </p:txBody>
      </p:sp>
      <p:sp>
        <p:nvSpPr>
          <p:cNvPr id="4" name="Slide Number Placeholder 3"/>
          <p:cNvSpPr>
            <a:spLocks noGrp="1"/>
          </p:cNvSpPr>
          <p:nvPr>
            <p:ph type="sldNum" sz="quarter" idx="5"/>
          </p:nvPr>
        </p:nvSpPr>
        <p:spPr/>
        <p:txBody>
          <a:bodyPr/>
          <a:lstStyle/>
          <a:p>
            <a:fld id="{972BF355-67C6-499A-96DD-9AD238EED878}" type="slidenum">
              <a:rPr lang="en-GB" smtClean="0"/>
              <a:t>8</a:t>
            </a:fld>
            <a:endParaRPr lang="en-GB"/>
          </a:p>
        </p:txBody>
      </p:sp>
    </p:spTree>
    <p:extLst>
      <p:ext uri="{BB962C8B-B14F-4D97-AF65-F5344CB8AC3E}">
        <p14:creationId xmlns:p14="http://schemas.microsoft.com/office/powerpoint/2010/main" val="26946868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So, the idea is to educate and inform young people on what a healthy relationship looks like. </a:t>
            </a:r>
          </a:p>
          <a:p>
            <a:endParaRPr lang="en-GB" dirty="0"/>
          </a:p>
          <a:p>
            <a:r>
              <a:rPr lang="en-GB" dirty="0"/>
              <a:t>Roger Hart’s (1992) Ladder of Participation, rung 6- Adult initiated shared decisions with youth, adult led activities where decision making is shared with youth. This links to how we would support the young people to come up with their own rules, which is seen in Objective 2 and highlights the importance of respecting other’s views and opinions.</a:t>
            </a:r>
          </a:p>
        </p:txBody>
      </p:sp>
      <p:sp>
        <p:nvSpPr>
          <p:cNvPr id="4" name="Slide Number Placeholder 3"/>
          <p:cNvSpPr>
            <a:spLocks noGrp="1"/>
          </p:cNvSpPr>
          <p:nvPr>
            <p:ph type="sldNum" sz="quarter" idx="5"/>
          </p:nvPr>
        </p:nvSpPr>
        <p:spPr/>
        <p:txBody>
          <a:bodyPr/>
          <a:lstStyle/>
          <a:p>
            <a:fld id="{972BF355-67C6-499A-96DD-9AD238EED878}" type="slidenum">
              <a:rPr lang="en-GB" smtClean="0"/>
              <a:t>9</a:t>
            </a:fld>
            <a:endParaRPr lang="en-GB"/>
          </a:p>
        </p:txBody>
      </p:sp>
    </p:spTree>
    <p:extLst>
      <p:ext uri="{BB962C8B-B14F-4D97-AF65-F5344CB8AC3E}">
        <p14:creationId xmlns:p14="http://schemas.microsoft.com/office/powerpoint/2010/main" val="209729395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By raising young people’s awareness of the key characteristics of an unhealthy and healthy relationship.</a:t>
            </a:r>
          </a:p>
          <a:p>
            <a:r>
              <a:rPr lang="en-US" dirty="0"/>
              <a:t>By promoting understanding of unhealthy patterns when similar relationships are repeated.</a:t>
            </a:r>
          </a:p>
          <a:p>
            <a:r>
              <a:rPr lang="en-US" dirty="0"/>
              <a:t>Understanding how to break the pattern in unhealthy relationships.</a:t>
            </a:r>
          </a:p>
          <a:p>
            <a:r>
              <a:rPr lang="en-US" dirty="0"/>
              <a:t>Seeking out potential resources to promote well-being, such as reducing anxiety and depression  </a:t>
            </a:r>
          </a:p>
          <a:p>
            <a:r>
              <a:rPr lang="en-US" dirty="0"/>
              <a:t>Finding guidance from professionals such as Youth Workers, Teachers and Social Workers.  </a:t>
            </a:r>
          </a:p>
          <a:p>
            <a:r>
              <a:rPr lang="en-US" dirty="0"/>
              <a:t> Producing coping strategies can help young people be more prepared to face difficult social situations within relationships.</a:t>
            </a:r>
          </a:p>
          <a:p>
            <a:r>
              <a:rPr lang="en-GB" dirty="0"/>
              <a:t> This can help youth workers </a:t>
            </a:r>
            <a:r>
              <a:rPr lang="en-US" dirty="0"/>
              <a:t>highlight the potential detrimental effects on mental health and well-being.</a:t>
            </a:r>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10</a:t>
            </a:fld>
            <a:endParaRPr lang="en-GB"/>
          </a:p>
        </p:txBody>
      </p:sp>
    </p:spTree>
    <p:extLst>
      <p:ext uri="{BB962C8B-B14F-4D97-AF65-F5344CB8AC3E}">
        <p14:creationId xmlns:p14="http://schemas.microsoft.com/office/powerpoint/2010/main" val="418882192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It treats young people with respect, valuing each individual and their differences, and promoting the acceptance and understanding of others, whilst challenging oppressive behaviour and ideas. (CLD Standards Council Scotland, 2019, p.5). </a:t>
            </a:r>
          </a:p>
          <a:p>
            <a:r>
              <a:rPr lang="en-US" dirty="0"/>
              <a:t>Young people may not want to share; this should be respected</a:t>
            </a:r>
          </a:p>
          <a:p>
            <a:r>
              <a:rPr lang="en-US" dirty="0"/>
              <a:t>Feeling safe enough to ask difficult questions and respecting differences in others’ opinions.</a:t>
            </a:r>
          </a:p>
          <a:p>
            <a:r>
              <a:rPr lang="en-US" dirty="0"/>
              <a:t>Understanding Disclosure, consent, confidentiality and that anything that is shared in discussion will be kept private. </a:t>
            </a:r>
          </a:p>
          <a:p>
            <a:r>
              <a:rPr lang="en-US" dirty="0"/>
              <a:t> Understanding that if a situation is disclosed which adversely affects their well-being, safeguarding will have to be put in place.</a:t>
            </a:r>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11</a:t>
            </a:fld>
            <a:endParaRPr lang="en-GB"/>
          </a:p>
        </p:txBody>
      </p:sp>
    </p:spTree>
    <p:extLst>
      <p:ext uri="{BB962C8B-B14F-4D97-AF65-F5344CB8AC3E}">
        <p14:creationId xmlns:p14="http://schemas.microsoft.com/office/powerpoint/2010/main" val="42275543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The 12 Month Proposal that I have produced. Link to the 5 ways of wellbeing </a:t>
            </a:r>
          </a:p>
          <a:p>
            <a:r>
              <a:rPr lang="en-US" dirty="0"/>
              <a:t>By doing pamper nights, the young people can connect with themselves and others to help focus on strategies to help improve their wellbeing and apply their wellbeing outside the setting. - </a:t>
            </a:r>
          </a:p>
          <a:p>
            <a:r>
              <a:rPr lang="en-US" dirty="0"/>
              <a:t>Is important to young people as this is a crucial stage in their adolescent development, as it is all about forming friendships and relationships, which help their social development.</a:t>
            </a:r>
          </a:p>
          <a:p>
            <a:endParaRPr lang="en-US" dirty="0"/>
          </a:p>
          <a:p>
            <a:r>
              <a:rPr lang="en-US" dirty="0"/>
              <a:t>Get Active - Getting active, sport, and fitness helps young people to promote a positive mindset in their health and wellbeing, which may strengthen their resilience.</a:t>
            </a:r>
          </a:p>
          <a:p>
            <a:endParaRPr lang="en-US" dirty="0"/>
          </a:p>
          <a:p>
            <a:r>
              <a:rPr lang="en-US" dirty="0"/>
              <a:t>Take Notice – I have noticed in practice that these are often the kind of things or situations that arise in conversations with young people. </a:t>
            </a:r>
          </a:p>
          <a:p>
            <a:r>
              <a:rPr lang="en-US" dirty="0"/>
              <a:t>Learn – Also, as practitioners, we need to be aware of these characteristics, so that we can ensure that we recognise the signs and can support the young people appropriately. As a practitioner, this was a concern to me, and this is why I’ve come up with this 12-month programme of activities, as I felt the young people could really benefit from some insight and clarification on what healthy relationships are. </a:t>
            </a:r>
          </a:p>
          <a:p>
            <a:r>
              <a:rPr lang="en-US" dirty="0"/>
              <a:t>Give - Also, as practitioners, we need to be aware of these characteristics, so that we can ensure that we recognise the signs and can support the young people appropriately through the use of signposting and ensuring that they are aware on how to access help and support.</a:t>
            </a:r>
          </a:p>
          <a:p>
            <a:endParaRPr lang="en-US" dirty="0"/>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12</a:t>
            </a:fld>
            <a:endParaRPr lang="en-GB"/>
          </a:p>
        </p:txBody>
      </p:sp>
    </p:spTree>
    <p:extLst>
      <p:ext uri="{BB962C8B-B14F-4D97-AF65-F5344CB8AC3E}">
        <p14:creationId xmlns:p14="http://schemas.microsoft.com/office/powerpoint/2010/main" val="73537649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Strengths </a:t>
            </a:r>
          </a:p>
          <a:p>
            <a:r>
              <a:rPr lang="en-US" dirty="0"/>
              <a:t>Lots of Different activities to support young people's needs and interests. </a:t>
            </a:r>
          </a:p>
          <a:p>
            <a:r>
              <a:rPr lang="en-US" dirty="0"/>
              <a:t>Getting guest speakers in to help motivate and inspire young people. </a:t>
            </a:r>
          </a:p>
          <a:p>
            <a:r>
              <a:rPr lang="en-US" dirty="0"/>
              <a:t>Coping strategies and activities to help young people's mental health, wellbeing and resilience.</a:t>
            </a:r>
          </a:p>
          <a:p>
            <a:r>
              <a:rPr lang="en-US" dirty="0"/>
              <a:t>Getting young people involved in funding solutions.</a:t>
            </a:r>
          </a:p>
          <a:p>
            <a:r>
              <a:rPr lang="en-US" dirty="0"/>
              <a:t>Linked to the 5 ways of wellbeing and principles and values of youth work. </a:t>
            </a:r>
          </a:p>
          <a:p>
            <a:r>
              <a:rPr lang="en-US" dirty="0"/>
              <a:t>Engaging and Fun for young people.</a:t>
            </a:r>
          </a:p>
          <a:p>
            <a:r>
              <a:rPr lang="en-US" dirty="0"/>
              <a:t>Links to support for young people</a:t>
            </a:r>
          </a:p>
          <a:p>
            <a:r>
              <a:rPr lang="en-US" dirty="0"/>
              <a:t>Interventions- access for young people to make them aware of help and support. </a:t>
            </a:r>
          </a:p>
          <a:p>
            <a:r>
              <a:rPr lang="en-US" dirty="0"/>
              <a:t>Threats </a:t>
            </a:r>
          </a:p>
          <a:p>
            <a:r>
              <a:rPr lang="en-US" dirty="0"/>
              <a:t>Lack of funding </a:t>
            </a:r>
          </a:p>
          <a:p>
            <a:r>
              <a:rPr lang="en-US" dirty="0"/>
              <a:t>Lack of resources </a:t>
            </a:r>
          </a:p>
          <a:p>
            <a:endParaRPr lang="en-US" dirty="0"/>
          </a:p>
          <a:p>
            <a:r>
              <a:rPr lang="en-US" dirty="0"/>
              <a:t>Weakness </a:t>
            </a:r>
          </a:p>
          <a:p>
            <a:r>
              <a:rPr lang="en-US" dirty="0"/>
              <a:t>Funding </a:t>
            </a:r>
          </a:p>
          <a:p>
            <a:r>
              <a:rPr lang="en-US" dirty="0"/>
              <a:t>Ethical Considerations </a:t>
            </a:r>
          </a:p>
          <a:p>
            <a:r>
              <a:rPr lang="en-US" dirty="0"/>
              <a:t>Young people engaging with the 12-month programme.</a:t>
            </a:r>
          </a:p>
          <a:p>
            <a:r>
              <a:rPr lang="en-US" dirty="0"/>
              <a:t>Cost of room</a:t>
            </a:r>
          </a:p>
          <a:p>
            <a:r>
              <a:rPr lang="en-US" dirty="0"/>
              <a:t>Cost of trips </a:t>
            </a:r>
          </a:p>
          <a:p>
            <a:r>
              <a:rPr lang="en-US" dirty="0"/>
              <a:t>Cost of feeding and charging the young people.</a:t>
            </a:r>
          </a:p>
          <a:p>
            <a:r>
              <a:rPr lang="en-US" dirty="0"/>
              <a:t>importance of listening and respecting others’ views and opinions and maintaining confidentiality.</a:t>
            </a:r>
          </a:p>
          <a:p>
            <a:r>
              <a:rPr lang="en-US" dirty="0"/>
              <a:t>Triggering the young people’s mental health and wellbeing and Resilience.</a:t>
            </a:r>
          </a:p>
          <a:p>
            <a:r>
              <a:rPr lang="en-US" dirty="0"/>
              <a:t>Sensitive topics – which could trigger young people’s memories and experiences. </a:t>
            </a:r>
          </a:p>
          <a:p>
            <a:r>
              <a:rPr lang="en-US" dirty="0"/>
              <a:t>Young people could choose not to engage with the 12-month programme.</a:t>
            </a:r>
          </a:p>
          <a:p>
            <a:r>
              <a:rPr lang="en-US" dirty="0"/>
              <a:t>Young people are not enjoying the activities. </a:t>
            </a:r>
          </a:p>
          <a:p>
            <a:r>
              <a:rPr lang="en-US" dirty="0"/>
              <a:t>Opportunities </a:t>
            </a:r>
          </a:p>
          <a:p>
            <a:r>
              <a:rPr lang="en-US" dirty="0"/>
              <a:t>Funding opportunities and solutions to get the young people involved - Fundraising activities, e.g., bake sale, jumble sale, clothes sale</a:t>
            </a:r>
          </a:p>
          <a:p>
            <a:r>
              <a:rPr lang="en-US" dirty="0"/>
              <a:t>Engaging with local support within the community.</a:t>
            </a:r>
          </a:p>
          <a:p>
            <a:r>
              <a:rPr lang="en-US" dirty="0"/>
              <a:t>Accessing resources available free within the local community or parents/associates/friends etc. of the young people who attend the club</a:t>
            </a:r>
          </a:p>
          <a:p>
            <a:endParaRPr lang="en-US" dirty="0"/>
          </a:p>
          <a:p>
            <a:r>
              <a:rPr lang="en-US" dirty="0"/>
              <a:t>Threats </a:t>
            </a:r>
          </a:p>
          <a:p>
            <a:r>
              <a:rPr lang="en-US" dirty="0"/>
              <a:t>Lack of funding </a:t>
            </a:r>
          </a:p>
          <a:p>
            <a:r>
              <a:rPr lang="en-US" dirty="0"/>
              <a:t>Lack of resources </a:t>
            </a:r>
          </a:p>
          <a:p>
            <a:r>
              <a:rPr lang="en-US" dirty="0"/>
              <a:t>Lack of running out of activities </a:t>
            </a:r>
          </a:p>
          <a:p>
            <a:endParaRPr lang="en-US" dirty="0"/>
          </a:p>
          <a:p>
            <a:endParaRPr lang="en-GB" dirty="0"/>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13</a:t>
            </a:fld>
            <a:endParaRPr lang="en-GB"/>
          </a:p>
        </p:txBody>
      </p:sp>
    </p:spTree>
    <p:extLst>
      <p:ext uri="{BB962C8B-B14F-4D97-AF65-F5344CB8AC3E}">
        <p14:creationId xmlns:p14="http://schemas.microsoft.com/office/powerpoint/2010/main" val="2611714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Here are some interventions that section decision makers and young people can access to find out information, help, and support.</a:t>
            </a:r>
          </a:p>
        </p:txBody>
      </p:sp>
      <p:sp>
        <p:nvSpPr>
          <p:cNvPr id="4" name="Slide Number Placeholder 3"/>
          <p:cNvSpPr>
            <a:spLocks noGrp="1"/>
          </p:cNvSpPr>
          <p:nvPr>
            <p:ph type="sldNum" sz="quarter" idx="5"/>
          </p:nvPr>
        </p:nvSpPr>
        <p:spPr/>
        <p:txBody>
          <a:bodyPr/>
          <a:lstStyle/>
          <a:p>
            <a:fld id="{972BF355-67C6-499A-96DD-9AD238EED878}" type="slidenum">
              <a:rPr lang="en-GB" smtClean="0"/>
              <a:t>14</a:t>
            </a:fld>
            <a:endParaRPr lang="en-GB"/>
          </a:p>
        </p:txBody>
      </p:sp>
    </p:spTree>
    <p:extLst>
      <p:ext uri="{BB962C8B-B14F-4D97-AF65-F5344CB8AC3E}">
        <p14:creationId xmlns:p14="http://schemas.microsoft.com/office/powerpoint/2010/main" val="108052577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t> Through this 12-month programme, I am hoping that young people will become able over time to talk about their relationships and the impacts on their lives. </a:t>
            </a:r>
          </a:p>
          <a:p>
            <a:r>
              <a:rPr lang="en-US" dirty="0"/>
              <a:t>I am hoping that young people will build better coping strategies for their mental health and well-being.</a:t>
            </a:r>
          </a:p>
          <a:p>
            <a:r>
              <a:rPr lang="en-US" dirty="0"/>
              <a:t>I am hoping that young people will be able to build resilience.</a:t>
            </a:r>
          </a:p>
          <a:p>
            <a:r>
              <a:rPr lang="en-US" dirty="0"/>
              <a:t> I will know that my programme has been effective by achieving the learning objectives and aims, and getting feedback from the survey or questionnaires. </a:t>
            </a:r>
          </a:p>
          <a:p>
            <a:r>
              <a:rPr lang="en-US" dirty="0"/>
              <a:t>For example, you might ask the young people to fill out a survey or questionnaire at the start and end of the programme, and then compare results to see if they have more understanding or confidence around the issues raised</a:t>
            </a:r>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15</a:t>
            </a:fld>
            <a:endParaRPr lang="en-GB"/>
          </a:p>
        </p:txBody>
      </p:sp>
    </p:spTree>
    <p:extLst>
      <p:ext uri="{BB962C8B-B14F-4D97-AF65-F5344CB8AC3E}">
        <p14:creationId xmlns:p14="http://schemas.microsoft.com/office/powerpoint/2010/main" val="155070922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Here are some ethical considerations that the 12-month programme could face and come across</a:t>
            </a:r>
          </a:p>
          <a:p>
            <a:r>
              <a:rPr lang="en-GB" dirty="0"/>
              <a:t> </a:t>
            </a:r>
            <a:r>
              <a:rPr lang="en-US" dirty="0"/>
              <a:t>Awareness of triggers for young people</a:t>
            </a:r>
          </a:p>
          <a:p>
            <a:r>
              <a:rPr lang="en-US" dirty="0"/>
              <a:t>Effects on mental health and well-being</a:t>
            </a:r>
          </a:p>
          <a:p>
            <a:r>
              <a:rPr lang="en-US" dirty="0"/>
              <a:t>Disclosure, consent, confidentiality</a:t>
            </a:r>
          </a:p>
          <a:p>
            <a:r>
              <a:rPr lang="en-US" dirty="0"/>
              <a:t>Young people may not want to share; this should be respected</a:t>
            </a:r>
          </a:p>
          <a:p>
            <a:r>
              <a:rPr lang="en-US" dirty="0"/>
              <a:t> Young people may be living with these issues daily</a:t>
            </a:r>
          </a:p>
          <a:p>
            <a:r>
              <a:rPr lang="en-US" dirty="0"/>
              <a:t>Young people have the right to decline support offered</a:t>
            </a:r>
          </a:p>
          <a:p>
            <a:endParaRPr lang="en-US" dirty="0"/>
          </a:p>
          <a:p>
            <a:r>
              <a:rPr lang="en-US" dirty="0"/>
              <a:t>All activities should undertake a thorough risk assessment before the young people participate in them</a:t>
            </a:r>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16</a:t>
            </a:fld>
            <a:endParaRPr lang="en-GB"/>
          </a:p>
        </p:txBody>
      </p:sp>
    </p:spTree>
    <p:extLst>
      <p:ext uri="{BB962C8B-B14F-4D97-AF65-F5344CB8AC3E}">
        <p14:creationId xmlns:p14="http://schemas.microsoft.com/office/powerpoint/2010/main" val="195035749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Here are some funding requirements and solutions for the proposal of the 12-month programme. </a:t>
            </a:r>
          </a:p>
          <a:p>
            <a:r>
              <a:rPr lang="en-US" dirty="0"/>
              <a:t>Requirements:</a:t>
            </a:r>
          </a:p>
          <a:p>
            <a:r>
              <a:rPr lang="en-US" dirty="0"/>
              <a:t>Cost of resources, materials etc. </a:t>
            </a:r>
          </a:p>
          <a:p>
            <a:r>
              <a:rPr lang="en-US" dirty="0"/>
              <a:t>Costs associated with paying guest speakers</a:t>
            </a:r>
          </a:p>
          <a:p>
            <a:r>
              <a:rPr lang="en-US" dirty="0"/>
              <a:t>Providing refreshments</a:t>
            </a:r>
          </a:p>
          <a:p>
            <a:r>
              <a:rPr lang="en-US" dirty="0"/>
              <a:t>Room hire costs</a:t>
            </a:r>
          </a:p>
          <a:p>
            <a:r>
              <a:rPr lang="en-US" dirty="0"/>
              <a:t>Potential travel costs associated with trips</a:t>
            </a:r>
          </a:p>
          <a:p>
            <a:r>
              <a:rPr lang="en-US" dirty="0"/>
              <a:t>Solutions:</a:t>
            </a:r>
          </a:p>
          <a:p>
            <a:r>
              <a:rPr lang="en-US" dirty="0"/>
              <a:t>Fundraising activities, e.g., bake sale, jumble sale, clothes sale</a:t>
            </a:r>
          </a:p>
          <a:p>
            <a:r>
              <a:rPr lang="en-US" dirty="0"/>
              <a:t>Local charity support </a:t>
            </a:r>
          </a:p>
          <a:p>
            <a:r>
              <a:rPr lang="en-US" dirty="0"/>
              <a:t>Voluntary donations</a:t>
            </a:r>
          </a:p>
          <a:p>
            <a:r>
              <a:rPr lang="en-US" dirty="0"/>
              <a:t>Accessing resources available free within the local community or parents/associates/friends etc. of the young people who attend the club</a:t>
            </a:r>
          </a:p>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17</a:t>
            </a:fld>
            <a:endParaRPr lang="en-GB"/>
          </a:p>
        </p:txBody>
      </p:sp>
    </p:spTree>
    <p:extLst>
      <p:ext uri="{BB962C8B-B14F-4D97-AF65-F5344CB8AC3E}">
        <p14:creationId xmlns:p14="http://schemas.microsoft.com/office/powerpoint/2010/main" val="347573956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This shows the timeline of the activities I am planning to do with the young people over the 12-month period. </a:t>
            </a:r>
          </a:p>
        </p:txBody>
      </p:sp>
      <p:sp>
        <p:nvSpPr>
          <p:cNvPr id="4" name="Slide Number Placeholder 3"/>
          <p:cNvSpPr>
            <a:spLocks noGrp="1"/>
          </p:cNvSpPr>
          <p:nvPr>
            <p:ph type="sldNum" sz="quarter" idx="5"/>
          </p:nvPr>
        </p:nvSpPr>
        <p:spPr/>
        <p:txBody>
          <a:bodyPr/>
          <a:lstStyle/>
          <a:p>
            <a:fld id="{972BF355-67C6-499A-96DD-9AD238EED878}" type="slidenum">
              <a:rPr lang="en-GB" smtClean="0"/>
              <a:t>18</a:t>
            </a:fld>
            <a:endParaRPr lang="en-GB"/>
          </a:p>
        </p:txBody>
      </p:sp>
    </p:spTree>
    <p:extLst>
      <p:ext uri="{BB962C8B-B14F-4D97-AF65-F5344CB8AC3E}">
        <p14:creationId xmlns:p14="http://schemas.microsoft.com/office/powerpoint/2010/main" val="6223837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72BF355-67C6-499A-96DD-9AD238EED878}" type="slidenum">
              <a:rPr lang="en-GB" smtClean="0"/>
              <a:t>20</a:t>
            </a:fld>
            <a:endParaRPr lang="en-GB"/>
          </a:p>
        </p:txBody>
      </p:sp>
    </p:spTree>
    <p:extLst>
      <p:ext uri="{BB962C8B-B14F-4D97-AF65-F5344CB8AC3E}">
        <p14:creationId xmlns:p14="http://schemas.microsoft.com/office/powerpoint/2010/main" val="3278466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66370B-E527-97C3-E9DA-A2D639D326D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4138DEF-EF4F-E260-C0E4-54F241A8C2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560AA56-7603-752E-9E84-EEF2A75B2812}"/>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5" name="Footer Placeholder 4">
            <a:extLst>
              <a:ext uri="{FF2B5EF4-FFF2-40B4-BE49-F238E27FC236}">
                <a16:creationId xmlns:a16="http://schemas.microsoft.com/office/drawing/2014/main" id="{3202993C-018C-76AE-4548-D861FA7719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E2EA8F-BC67-C5A6-819D-51EFBAEB3B92}"/>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28266831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B081FB-77CF-06A6-7D99-5127774019F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B6F8EA3-0559-F7E6-678E-2EE2F74F05B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DA262FC-0E3A-68D7-D916-2A094649C295}"/>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5" name="Footer Placeholder 4">
            <a:extLst>
              <a:ext uri="{FF2B5EF4-FFF2-40B4-BE49-F238E27FC236}">
                <a16:creationId xmlns:a16="http://schemas.microsoft.com/office/drawing/2014/main" id="{CC1AAC66-CDE4-E284-C3C8-863C5E6113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E5AA9F-F8FA-70DB-6688-A7836F134F22}"/>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1191013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4FBCE2-FF0F-CE68-CA56-FD6F0A39149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0338B24-7519-36F9-8126-4472767A3D2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381FA7D-8912-D8DA-9036-D02A7E9EB772}"/>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5" name="Footer Placeholder 4">
            <a:extLst>
              <a:ext uri="{FF2B5EF4-FFF2-40B4-BE49-F238E27FC236}">
                <a16:creationId xmlns:a16="http://schemas.microsoft.com/office/drawing/2014/main" id="{3ACF421C-CE0F-A46E-CBD1-1DE22A7695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F7DD3F-D9C3-925A-5CB1-CAF509DC8867}"/>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21518168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60A479-1C7A-3293-DE46-EA902A6FC79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8E7500-2F3A-56B2-2F8F-DBC0642A8CB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1677EE-9AA9-8405-D02B-BDA43F8B48E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A0A0338-D18C-7D97-BF4D-EA2DE2D517AB}"/>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6" name="Footer Placeholder 5">
            <a:extLst>
              <a:ext uri="{FF2B5EF4-FFF2-40B4-BE49-F238E27FC236}">
                <a16:creationId xmlns:a16="http://schemas.microsoft.com/office/drawing/2014/main" id="{BB1288C9-FB99-A765-6F6C-C907892D16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204C3DD-EB6E-893E-1069-8F2F06F37D21}"/>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20080702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3FCD9-284D-0BA7-EC8D-BDF0C45C93E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5BF3E5-428C-9A67-59FE-D5365B0AA89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3FECA9-01EC-E157-BAAA-7A7799C532C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7950030-A284-A7F2-10F5-540F223902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656816-5653-9DC2-31B9-FEE34AA34D8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10B9447-9C5B-6427-E837-D67998093786}"/>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8" name="Footer Placeholder 7">
            <a:extLst>
              <a:ext uri="{FF2B5EF4-FFF2-40B4-BE49-F238E27FC236}">
                <a16:creationId xmlns:a16="http://schemas.microsoft.com/office/drawing/2014/main" id="{404D873C-1802-B908-F7CF-9B9C4B5389E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61FAC46-6953-2D26-5222-A614326AF900}"/>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2788824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6E651F-5631-15E1-7D30-FA49F450DE3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F3142AC0-E6ED-2A79-6ED5-6A4340F28210}"/>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4" name="Footer Placeholder 3">
            <a:extLst>
              <a:ext uri="{FF2B5EF4-FFF2-40B4-BE49-F238E27FC236}">
                <a16:creationId xmlns:a16="http://schemas.microsoft.com/office/drawing/2014/main" id="{9CFB6B91-FDEC-52F7-23A0-FE34C3228DF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0FEE44B-DBB7-1873-7A70-A849FF5AB52F}"/>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1092544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224717C-55D8-BFF7-1E2C-C081EA1F575D}"/>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3" name="Footer Placeholder 2">
            <a:extLst>
              <a:ext uri="{FF2B5EF4-FFF2-40B4-BE49-F238E27FC236}">
                <a16:creationId xmlns:a16="http://schemas.microsoft.com/office/drawing/2014/main" id="{2A927425-C78A-FA05-89D5-9893CF3F99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14D07D7-6439-7807-7B07-0921C75A358C}"/>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26266559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43234-E4DE-1883-0358-0B510087AB8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C36608A-08F9-14D5-D51C-51CE65B9B7B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6B8211A-3846-0EAF-1FED-4FC1BCB6F5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F6F1711-ED9D-8CB1-66B5-8CE45EA9D68C}"/>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6" name="Footer Placeholder 5">
            <a:extLst>
              <a:ext uri="{FF2B5EF4-FFF2-40B4-BE49-F238E27FC236}">
                <a16:creationId xmlns:a16="http://schemas.microsoft.com/office/drawing/2014/main" id="{D58853C5-CBDA-0C68-E51D-911FE1ADF4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35B468-D366-825F-D4A2-4B461EBA55E6}"/>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481806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5DC6E-8E02-9A7E-0A88-67EBD014A33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7F944C-0FE2-7B79-F9CE-E076B81BF1B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360F337-1E69-C92A-B8A2-363D78DE8C4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E8792D-0FB9-8680-EB25-E5694FBE42AE}"/>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6" name="Footer Placeholder 5">
            <a:extLst>
              <a:ext uri="{FF2B5EF4-FFF2-40B4-BE49-F238E27FC236}">
                <a16:creationId xmlns:a16="http://schemas.microsoft.com/office/drawing/2014/main" id="{7909D7D2-1762-94A6-C651-C5B78DE622D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C97229-ACC7-38A0-0BD9-72076279E1EB}"/>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3932275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B5277-BCEC-E406-61E8-C224EE6BED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106911-DD41-227D-B66A-4A80A267600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96125D1-2AD4-4B4C-740B-757AEA290F9A}"/>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5" name="Footer Placeholder 4">
            <a:extLst>
              <a:ext uri="{FF2B5EF4-FFF2-40B4-BE49-F238E27FC236}">
                <a16:creationId xmlns:a16="http://schemas.microsoft.com/office/drawing/2014/main" id="{310850A1-195E-76CE-BB53-F4A040DBE3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FBD2FA-0BCC-3038-BA0C-92671DD0AF13}"/>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565713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D0BA003-D9E3-57B0-1008-FE7AEBC3967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E2B160F-6679-37E5-49F8-BFAD0AB9617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12DEEA-84BF-4FDC-0EE1-87319166816B}"/>
              </a:ext>
            </a:extLst>
          </p:cNvPr>
          <p:cNvSpPr>
            <a:spLocks noGrp="1"/>
          </p:cNvSpPr>
          <p:nvPr>
            <p:ph type="dt" sz="half" idx="10"/>
          </p:nvPr>
        </p:nvSpPr>
        <p:spPr/>
        <p:txBody>
          <a:bodyPr/>
          <a:lstStyle/>
          <a:p>
            <a:fld id="{3D01C7AF-C5D9-43AD-B449-932382A90B4F}" type="datetimeFigureOut">
              <a:rPr lang="en-GB" smtClean="0"/>
              <a:t>12/01/2026</a:t>
            </a:fld>
            <a:endParaRPr lang="en-GB"/>
          </a:p>
        </p:txBody>
      </p:sp>
      <p:sp>
        <p:nvSpPr>
          <p:cNvPr id="5" name="Footer Placeholder 4">
            <a:extLst>
              <a:ext uri="{FF2B5EF4-FFF2-40B4-BE49-F238E27FC236}">
                <a16:creationId xmlns:a16="http://schemas.microsoft.com/office/drawing/2014/main" id="{BBDFE4B4-4C41-9B9F-2F22-96FC52AD345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1B1B10-82B6-F2A9-E4BA-31DCFC3E3A3D}"/>
              </a:ext>
            </a:extLst>
          </p:cNvPr>
          <p:cNvSpPr>
            <a:spLocks noGrp="1"/>
          </p:cNvSpPr>
          <p:nvPr>
            <p:ph type="sldNum" sz="quarter" idx="12"/>
          </p:nvPr>
        </p:nvSpPr>
        <p:spPr/>
        <p:txBody>
          <a:bodyPr/>
          <a:lstStyle/>
          <a:p>
            <a:fld id="{CB704A87-D1B1-4659-9F35-6BD9A1DE4EA4}" type="slidenum">
              <a:rPr lang="en-GB" smtClean="0"/>
              <a:t>‹#›</a:t>
            </a:fld>
            <a:endParaRPr lang="en-GB"/>
          </a:p>
        </p:txBody>
      </p:sp>
    </p:spTree>
    <p:extLst>
      <p:ext uri="{BB962C8B-B14F-4D97-AF65-F5344CB8AC3E}">
        <p14:creationId xmlns:p14="http://schemas.microsoft.com/office/powerpoint/2010/main" val="2221870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9E48844-E182-1421-D706-332DC1DB605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3DB1419-47AC-6CEB-2686-74633E0492F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1207E4-2618-A33C-A2D7-C92C1B993FD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D01C7AF-C5D9-43AD-B449-932382A90B4F}" type="datetimeFigureOut">
              <a:rPr lang="en-GB" smtClean="0"/>
              <a:t>12/01/2026</a:t>
            </a:fld>
            <a:endParaRPr lang="en-GB"/>
          </a:p>
        </p:txBody>
      </p:sp>
      <p:sp>
        <p:nvSpPr>
          <p:cNvPr id="5" name="Footer Placeholder 4">
            <a:extLst>
              <a:ext uri="{FF2B5EF4-FFF2-40B4-BE49-F238E27FC236}">
                <a16:creationId xmlns:a16="http://schemas.microsoft.com/office/drawing/2014/main" id="{1C7290DF-C5E8-821D-5F46-439F92CD8CE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23EE4EA-2F3F-C74B-CC30-F38A9586B6A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B704A87-D1B1-4659-9F35-6BD9A1DE4EA4}" type="slidenum">
              <a:rPr lang="en-GB" smtClean="0"/>
              <a:t>‹#›</a:t>
            </a:fld>
            <a:endParaRPr lang="en-GB"/>
          </a:p>
        </p:txBody>
      </p:sp>
    </p:spTree>
    <p:extLst>
      <p:ext uri="{BB962C8B-B14F-4D97-AF65-F5344CB8AC3E}">
        <p14:creationId xmlns:p14="http://schemas.microsoft.com/office/powerpoint/2010/main" val="36498007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jpeg"/><Relationship Id="rId7" Type="http://schemas.openxmlformats.org/officeDocument/2006/relationships/diagramColors" Target="../diagrams/colors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2.jpeg"/><Relationship Id="rId7" Type="http://schemas.openxmlformats.org/officeDocument/2006/relationships/diagramColors" Target="../diagrams/colors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8" Type="http://schemas.openxmlformats.org/officeDocument/2006/relationships/hyperlink" Target="https://www.mind.org.uk/for-young-people/looking-after-yourself/looking-after-your-wellbeing/" TargetMode="External"/><Relationship Id="rId3" Type="http://schemas.openxmlformats.org/officeDocument/2006/relationships/hyperlink" Target="https://www.psychologytoday.com/gb/blog/click-here-for-happiness/201901/what-is-well-being-definition-types-and-well-being-skills" TargetMode="External"/><Relationship Id="rId7" Type="http://schemas.openxmlformats.org/officeDocument/2006/relationships/hyperlink" Target="https://positivepsychology.com/subjective-well-being/" TargetMode="External"/><Relationship Id="rId2" Type="http://schemas.openxmlformats.org/officeDocument/2006/relationships/hyperlink" Target="https://www.apa.org/topics/resilience" TargetMode="External"/><Relationship Id="rId1" Type="http://schemas.openxmlformats.org/officeDocument/2006/relationships/slideLayout" Target="../slideLayouts/slideLayout2.xml"/><Relationship Id="rId6" Type="http://schemas.openxmlformats.org/officeDocument/2006/relationships/hyperlink" Target="https://www.mariecollinsfoundation.org.uk/" TargetMode="External"/><Relationship Id="rId5" Type="http://schemas.openxmlformats.org/officeDocument/2006/relationships/hyperlink" Target="https://popcenter.harvard.edu/harvard-research/harvard-research-resources/resources-for-measuring-well-being/measuring-objective-well-being-societal-level/" TargetMode="External"/><Relationship Id="rId4" Type="http://schemas.openxmlformats.org/officeDocument/2006/relationships/hyperlink" Target="https://www.youth.ie/wp-content/uploads/2020/04/CombinedYouthWorkNOS.pdf" TargetMode="External"/><Relationship Id="rId9" Type="http://schemas.openxmlformats.org/officeDocument/2006/relationships/hyperlink" Target="https://www.nspcc.org.uk/advice-for-families/healthy-relationships/"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s://youthendowmentfund.org.uk/news/half-of-teens-in-relationships-suffer-violence-or-controlling-behaviour-reveals-new-report/#:~:text=The%20report's%20findings%20include:%20*%20**Online%20sexual,reduce%20dating%20violence%20by%2017%25%20on%20average**" TargetMode="External"/><Relationship Id="rId3" Type="http://schemas.openxmlformats.org/officeDocument/2006/relationships/hyperlink" Target="https://www.betterliveshealthyfuturesbw.nhs.uk/learning_resource/resilience/" TargetMode="External"/><Relationship Id="rId7" Type="http://schemas.openxmlformats.org/officeDocument/2006/relationships/hyperlink" Target="https://www.unicef.org.uk/wp-content/uploads/2019/10/UNCRC_summary-1_1.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hyperlink" Target="https://www.themohnwestlakefoundation.co.uk/current-grants/educating-young-people-about-healthy-and-unhealthy-behaviours-so-that-they-can-thrive-in-their-relationships/" TargetMode="External"/><Relationship Id="rId5" Type="http://schemas.openxmlformats.org/officeDocument/2006/relationships/hyperlink" Target="https://lifestyle.sustainability-directory.com/area/objective-wellbeing/" TargetMode="External"/><Relationship Id="rId4" Type="http://schemas.openxmlformats.org/officeDocument/2006/relationships/hyperlink" Target="https://spunout.ie/sex-relationships/relationships/signs-of-toxic-behaviour-relationships/" TargetMode="External"/><Relationship Id="rId9" Type="http://schemas.openxmlformats.org/officeDocument/2006/relationships/hyperlink" Target="https://www.cwvys.org.uk/wpcontent/uploads/2022/10/YOUTH-WORK-IN-WALES2022-ENGLISH.pdf" TargetMode="External"/></Relationships>
</file>

<file path=ppt/slides/_rels/slide2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0" name="Rectangle 69">
            <a:extLst>
              <a:ext uri="{FF2B5EF4-FFF2-40B4-BE49-F238E27FC236}">
                <a16:creationId xmlns:a16="http://schemas.microsoft.com/office/drawing/2014/main" id="{577D6B2E-37A3-429E-A37C-F30ED6487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 name="Rectangle 70">
            <a:extLst>
              <a:ext uri="{FF2B5EF4-FFF2-40B4-BE49-F238E27FC236}">
                <a16:creationId xmlns:a16="http://schemas.microsoft.com/office/drawing/2014/main" id="{5CEAD642-85CF-4750-8432-7C80C901F0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723" y="-1"/>
            <a:ext cx="12225953" cy="6868071"/>
          </a:xfrm>
          <a:prstGeom prst="rect">
            <a:avLst/>
          </a:prstGeom>
          <a:gradFill>
            <a:gsLst>
              <a:gs pos="0">
                <a:srgbClr val="000000"/>
              </a:gs>
              <a:gs pos="100000">
                <a:schemeClr val="accent1">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2" name="Rectangle 71">
            <a:extLst>
              <a:ext uri="{FF2B5EF4-FFF2-40B4-BE49-F238E27FC236}">
                <a16:creationId xmlns:a16="http://schemas.microsoft.com/office/drawing/2014/main" id="{FA33EEAE-15D5-4119-8C1E-89D943F911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41959" y="-3"/>
            <a:ext cx="11772269" cy="6868074"/>
          </a:xfrm>
          <a:prstGeom prst="rect">
            <a:avLst/>
          </a:prstGeom>
          <a:gradFill>
            <a:gsLst>
              <a:gs pos="21000">
                <a:schemeClr val="accent1">
                  <a:lumMod val="50000"/>
                  <a:alpha val="83000"/>
                </a:schemeClr>
              </a:gs>
              <a:gs pos="100000">
                <a:schemeClr val="accent1">
                  <a:alpha val="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730D8B3B-9B80-4025-B934-26DC7D7CD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5200" y="0"/>
            <a:ext cx="3623374" cy="6868072"/>
          </a:xfrm>
          <a:prstGeom prst="rect">
            <a:avLst/>
          </a:prstGeom>
          <a:gradFill>
            <a:gsLst>
              <a:gs pos="0">
                <a:schemeClr val="accent1">
                  <a:lumMod val="75000"/>
                  <a:alpha val="0"/>
                </a:schemeClr>
              </a:gs>
              <a:gs pos="99000">
                <a:srgbClr val="000000">
                  <a:alpha val="41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1064D5D5-227B-4F66-9AEA-46F570E79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5875" y="-3"/>
            <a:ext cx="12233581" cy="6868076"/>
          </a:xfrm>
          <a:prstGeom prst="rect">
            <a:avLst/>
          </a:prstGeom>
          <a:gradFill>
            <a:gsLst>
              <a:gs pos="3000">
                <a:schemeClr val="accent1">
                  <a:lumMod val="75000"/>
                  <a:alpha val="0"/>
                </a:schemeClr>
              </a:gs>
              <a:gs pos="100000">
                <a:srgbClr val="000000">
                  <a:alpha val="73000"/>
                </a:srgb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646B67A4-D328-4747-A82B-65E84FA463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484334" y="-861824"/>
            <a:ext cx="6861931" cy="8597859"/>
          </a:xfrm>
          <a:prstGeom prst="rect">
            <a:avLst/>
          </a:prstGeom>
          <a:gradFill>
            <a:gsLst>
              <a:gs pos="3000">
                <a:schemeClr val="accent1">
                  <a:lumMod val="75000"/>
                  <a:alpha val="0"/>
                </a:schemeClr>
              </a:gs>
              <a:gs pos="100000">
                <a:srgbClr val="000000">
                  <a:alpha val="27000"/>
                </a:srgb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Oval 75">
            <a:extLst>
              <a:ext uri="{FF2B5EF4-FFF2-40B4-BE49-F238E27FC236}">
                <a16:creationId xmlns:a16="http://schemas.microsoft.com/office/drawing/2014/main" id="{B5A1B09C-1565-46F8-B70F-621C5EB48A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993193">
            <a:off x="1186972" y="1089049"/>
            <a:ext cx="4967533" cy="4988390"/>
          </a:xfrm>
          <a:prstGeom prst="ellipse">
            <a:avLst/>
          </a:prstGeom>
          <a:gradFill>
            <a:gsLst>
              <a:gs pos="0">
                <a:schemeClr val="accent1">
                  <a:alpha val="26000"/>
                </a:schemeClr>
              </a:gs>
              <a:gs pos="85000">
                <a:schemeClr val="accent1">
                  <a:lumMod val="60000"/>
                  <a:lumOff val="4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D523360-0808-92D7-9569-4EEDB84DAFD9}"/>
              </a:ext>
            </a:extLst>
          </p:cNvPr>
          <p:cNvSpPr>
            <a:spLocks noGrp="1"/>
          </p:cNvSpPr>
          <p:nvPr>
            <p:ph type="ctrTitle"/>
          </p:nvPr>
        </p:nvSpPr>
        <p:spPr>
          <a:xfrm>
            <a:off x="4162567" y="818984"/>
            <a:ext cx="6714699" cy="3178689"/>
          </a:xfrm>
        </p:spPr>
        <p:txBody>
          <a:bodyPr>
            <a:normAutofit/>
          </a:bodyPr>
          <a:lstStyle/>
          <a:p>
            <a:pPr algn="l"/>
            <a:r>
              <a:rPr lang="en-US" sz="4800">
                <a:solidFill>
                  <a:srgbClr val="FFFFFF"/>
                </a:solidFill>
              </a:rPr>
              <a:t>ECYW6007</a:t>
            </a:r>
            <a:br>
              <a:rPr lang="en-US" sz="4800">
                <a:solidFill>
                  <a:srgbClr val="FFFFFF"/>
                </a:solidFill>
              </a:rPr>
            </a:br>
            <a:r>
              <a:rPr lang="en-US" sz="4800">
                <a:solidFill>
                  <a:srgbClr val="FFFFFF"/>
                </a:solidFill>
              </a:rPr>
              <a:t>Adolescent Well-being and Resilience </a:t>
            </a:r>
            <a:endParaRPr lang="en-GB" sz="4800">
              <a:solidFill>
                <a:srgbClr val="FFFFFF"/>
              </a:solidFill>
            </a:endParaRPr>
          </a:p>
        </p:txBody>
      </p:sp>
      <p:sp>
        <p:nvSpPr>
          <p:cNvPr id="77" name="Rectangle 76">
            <a:extLst>
              <a:ext uri="{FF2B5EF4-FFF2-40B4-BE49-F238E27FC236}">
                <a16:creationId xmlns:a16="http://schemas.microsoft.com/office/drawing/2014/main" id="{8C516CC8-80AC-446C-A56E-9F54B72104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90110"/>
            <a:ext cx="12217710" cy="2377962"/>
          </a:xfrm>
          <a:prstGeom prst="rect">
            <a:avLst/>
          </a:prstGeom>
          <a:gradFill>
            <a:gsLst>
              <a:gs pos="0">
                <a:schemeClr val="accent1">
                  <a:lumMod val="75000"/>
                  <a:alpha val="50000"/>
                </a:schemeClr>
              </a:gs>
              <a:gs pos="99000">
                <a:srgbClr val="000000">
                  <a:alpha val="34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EC000138-679C-36FB-225B-FD48B7BA3049}"/>
              </a:ext>
            </a:extLst>
          </p:cNvPr>
          <p:cNvSpPr>
            <a:spLocks noGrp="1"/>
          </p:cNvSpPr>
          <p:nvPr>
            <p:ph type="subTitle" idx="1"/>
          </p:nvPr>
        </p:nvSpPr>
        <p:spPr>
          <a:xfrm>
            <a:off x="4285397" y="4960961"/>
            <a:ext cx="7055893" cy="1078054"/>
          </a:xfrm>
        </p:spPr>
        <p:txBody>
          <a:bodyPr>
            <a:normAutofit/>
          </a:bodyPr>
          <a:lstStyle/>
          <a:p>
            <a:pPr algn="l"/>
            <a:r>
              <a:rPr lang="en-GB">
                <a:solidFill>
                  <a:srgbClr val="FFFFFF"/>
                </a:solidFill>
              </a:rPr>
              <a:t>By Courtney Rumsey </a:t>
            </a:r>
          </a:p>
        </p:txBody>
      </p:sp>
    </p:spTree>
    <p:extLst>
      <p:ext uri="{BB962C8B-B14F-4D97-AF65-F5344CB8AC3E}">
        <p14:creationId xmlns:p14="http://schemas.microsoft.com/office/powerpoint/2010/main" val="38082538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5B39D2-6BD2-EF7D-5B5A-2EFFF0BF4643}"/>
              </a:ext>
            </a:extLst>
          </p:cNvPr>
          <p:cNvSpPr>
            <a:spLocks noGrp="1"/>
          </p:cNvSpPr>
          <p:nvPr>
            <p:ph type="title"/>
          </p:nvPr>
        </p:nvSpPr>
        <p:spPr/>
        <p:txBody>
          <a:bodyPr>
            <a:normAutofit/>
          </a:bodyPr>
          <a:lstStyle/>
          <a:p>
            <a:r>
              <a:rPr lang="en-GB" sz="4800"/>
              <a:t>Introduction </a:t>
            </a:r>
            <a:endParaRPr lang="en-GB" sz="4800" dirty="0"/>
          </a:p>
        </p:txBody>
      </p:sp>
      <p:graphicFrame>
        <p:nvGraphicFramePr>
          <p:cNvPr id="30" name="Content Placeholder 2">
            <a:extLst>
              <a:ext uri="{FF2B5EF4-FFF2-40B4-BE49-F238E27FC236}">
                <a16:creationId xmlns:a16="http://schemas.microsoft.com/office/drawing/2014/main" id="{19A5097F-8ACD-8D91-F4FD-5711EF76079B}"/>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950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3A3DD-215D-0227-1BCA-62B3456BCAF7}"/>
              </a:ext>
            </a:extLst>
          </p:cNvPr>
          <p:cNvSpPr>
            <a:spLocks noGrp="1"/>
          </p:cNvSpPr>
          <p:nvPr>
            <p:ph type="title"/>
          </p:nvPr>
        </p:nvSpPr>
        <p:spPr/>
        <p:txBody>
          <a:bodyPr>
            <a:normAutofit/>
          </a:bodyPr>
          <a:lstStyle/>
          <a:p>
            <a:r>
              <a:rPr lang="en-GB" sz="4800"/>
              <a:t>Clarifying the terminology </a:t>
            </a:r>
            <a:endParaRPr lang="en-GB" sz="4800" dirty="0"/>
          </a:p>
        </p:txBody>
      </p:sp>
      <p:graphicFrame>
        <p:nvGraphicFramePr>
          <p:cNvPr id="40" name="Content Placeholder 2">
            <a:extLst>
              <a:ext uri="{FF2B5EF4-FFF2-40B4-BE49-F238E27FC236}">
                <a16:creationId xmlns:a16="http://schemas.microsoft.com/office/drawing/2014/main" id="{B5A704C8-45F2-9A24-18C6-F6C18EBF6F1F}"/>
              </a:ext>
            </a:extLst>
          </p:cNvPr>
          <p:cNvGraphicFramePr>
            <a:graphicFrameLocks noGrp="1"/>
          </p:cNvGraphicFramePr>
          <p:nvPr>
            <p:ph idx="1"/>
          </p:nvPr>
        </p:nvGraphicFramePr>
        <p:xfrm>
          <a:off x="1034845" y="1690688"/>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711286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5" name="Rectangle 44">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Oval 45">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9ABB879-F4E7-8C58-8584-928D7EAC4B3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Overview of proposal</a:t>
            </a:r>
          </a:p>
        </p:txBody>
      </p:sp>
      <p:sp>
        <p:nvSpPr>
          <p:cNvPr id="3" name="Content Placeholder 2">
            <a:extLst>
              <a:ext uri="{FF2B5EF4-FFF2-40B4-BE49-F238E27FC236}">
                <a16:creationId xmlns:a16="http://schemas.microsoft.com/office/drawing/2014/main" id="{2E2E34DE-4BBF-8AB0-3EFB-2080E2C539DF}"/>
              </a:ext>
            </a:extLst>
          </p:cNvPr>
          <p:cNvSpPr>
            <a:spLocks noGrp="1"/>
          </p:cNvSpPr>
          <p:nvPr>
            <p:ph idx="1"/>
          </p:nvPr>
        </p:nvSpPr>
        <p:spPr>
          <a:xfrm>
            <a:off x="6503158" y="649480"/>
            <a:ext cx="4862447" cy="5546047"/>
          </a:xfrm>
        </p:spPr>
        <p:txBody>
          <a:bodyPr anchor="ctr">
            <a:normAutofit/>
          </a:bodyPr>
          <a:lstStyle/>
          <a:p>
            <a:r>
              <a:rPr lang="en-GB" sz="1100" b="1"/>
              <a:t>Proposal to sector decision makers: </a:t>
            </a:r>
          </a:p>
          <a:p>
            <a:pPr lvl="1">
              <a:buFont typeface="Courier New" panose="02070309020205020404" pitchFamily="49" charset="0"/>
              <a:buChar char="o"/>
            </a:pPr>
            <a:r>
              <a:rPr lang="en-GB" sz="1100" b="1"/>
              <a:t>12-month Youth Work programme </a:t>
            </a:r>
          </a:p>
          <a:p>
            <a:pPr lvl="2">
              <a:buFont typeface="Courier New" panose="02070309020205020404" pitchFamily="49" charset="0"/>
              <a:buChar char="o"/>
            </a:pPr>
            <a:r>
              <a:rPr lang="en-GB" sz="1100"/>
              <a:t>Workshops/activities</a:t>
            </a:r>
          </a:p>
          <a:p>
            <a:pPr lvl="2">
              <a:buFont typeface="Courier New" panose="02070309020205020404" pitchFamily="49" charset="0"/>
              <a:buChar char="o"/>
            </a:pPr>
            <a:r>
              <a:rPr lang="en-GB" sz="1100"/>
              <a:t>Guest speakers</a:t>
            </a:r>
          </a:p>
          <a:p>
            <a:pPr lvl="2">
              <a:buFont typeface="Courier New" panose="02070309020205020404" pitchFamily="49" charset="0"/>
              <a:buChar char="o"/>
            </a:pPr>
            <a:r>
              <a:rPr lang="en-GB" sz="1100"/>
              <a:t>Pamper nights</a:t>
            </a:r>
          </a:p>
          <a:p>
            <a:pPr lvl="2">
              <a:buFont typeface="Courier New" panose="02070309020205020404" pitchFamily="49" charset="0"/>
              <a:buChar char="o"/>
            </a:pPr>
            <a:r>
              <a:rPr lang="en-GB" sz="1100"/>
              <a:t>Coping strategies for challenges/difficulties</a:t>
            </a:r>
          </a:p>
          <a:p>
            <a:pPr lvl="2">
              <a:buFont typeface="Courier New" panose="02070309020205020404" pitchFamily="49" charset="0"/>
              <a:buChar char="o"/>
            </a:pPr>
            <a:r>
              <a:rPr lang="en-GB" sz="1100"/>
              <a:t>Connecting with self and others</a:t>
            </a:r>
          </a:p>
          <a:p>
            <a:pPr lvl="2">
              <a:buFont typeface="Courier New" panose="02070309020205020404" pitchFamily="49" charset="0"/>
              <a:buChar char="o"/>
            </a:pPr>
            <a:r>
              <a:rPr lang="en-GB" sz="1100"/>
              <a:t>Getting active, sport, fitness</a:t>
            </a:r>
          </a:p>
          <a:p>
            <a:pPr lvl="2">
              <a:buFont typeface="Courier New" panose="02070309020205020404" pitchFamily="49" charset="0"/>
              <a:buChar char="o"/>
            </a:pPr>
            <a:r>
              <a:rPr lang="en-GB" sz="1100"/>
              <a:t>Yoga, Pilates, Mindfulness, meditation</a:t>
            </a:r>
          </a:p>
          <a:p>
            <a:pPr lvl="2">
              <a:buFont typeface="Courier New" panose="02070309020205020404" pitchFamily="49" charset="0"/>
              <a:buChar char="o"/>
            </a:pPr>
            <a:r>
              <a:rPr lang="en-GB" sz="1100"/>
              <a:t>Positive affirmations and perspectives</a:t>
            </a:r>
          </a:p>
          <a:p>
            <a:pPr lvl="2">
              <a:buFont typeface="Courier New" panose="02070309020205020404" pitchFamily="49" charset="0"/>
              <a:buChar char="o"/>
            </a:pPr>
            <a:endParaRPr lang="en-GB" sz="1100" b="1"/>
          </a:p>
          <a:p>
            <a:pPr lvl="1">
              <a:buFont typeface="Courier New" panose="02070309020205020404" pitchFamily="49" charset="0"/>
              <a:buChar char="o"/>
            </a:pPr>
            <a:r>
              <a:rPr lang="en-GB" sz="1100" b="1"/>
              <a:t>Exploring the positive and negative effects of relationships</a:t>
            </a:r>
          </a:p>
          <a:p>
            <a:pPr lvl="2">
              <a:buFont typeface="Courier New" panose="02070309020205020404" pitchFamily="49" charset="0"/>
              <a:buChar char="o"/>
            </a:pPr>
            <a:r>
              <a:rPr lang="en-GB" sz="1100"/>
              <a:t>Research based activities</a:t>
            </a:r>
          </a:p>
          <a:p>
            <a:pPr lvl="2">
              <a:buFont typeface="Courier New" panose="02070309020205020404" pitchFamily="49" charset="0"/>
              <a:buChar char="o"/>
            </a:pPr>
            <a:r>
              <a:rPr lang="en-GB" sz="1100"/>
              <a:t>Quiz</a:t>
            </a:r>
          </a:p>
          <a:p>
            <a:pPr lvl="2">
              <a:buFont typeface="Courier New" panose="02070309020205020404" pitchFamily="49" charset="0"/>
              <a:buChar char="o"/>
            </a:pPr>
            <a:r>
              <a:rPr lang="en-GB" sz="1100"/>
              <a:t>Reflection</a:t>
            </a:r>
          </a:p>
          <a:p>
            <a:pPr lvl="2">
              <a:buFont typeface="Courier New" panose="02070309020205020404" pitchFamily="49" charset="0"/>
              <a:buChar char="o"/>
            </a:pPr>
            <a:r>
              <a:rPr lang="en-GB" sz="1100"/>
              <a:t>Role play</a:t>
            </a:r>
          </a:p>
          <a:p>
            <a:pPr lvl="2">
              <a:buFont typeface="Courier New" panose="02070309020205020404" pitchFamily="49" charset="0"/>
              <a:buChar char="o"/>
            </a:pPr>
            <a:r>
              <a:rPr lang="en-GB" sz="1100"/>
              <a:t>Raising awareness of available support by providing resources and signposting to other services</a:t>
            </a:r>
          </a:p>
          <a:p>
            <a:pPr marL="914400" lvl="2" indent="0">
              <a:buNone/>
            </a:pPr>
            <a:endParaRPr lang="en-GB" sz="1100"/>
          </a:p>
          <a:p>
            <a:pPr lvl="1">
              <a:buFont typeface="Courier New" panose="02070309020205020404" pitchFamily="49" charset="0"/>
              <a:buChar char="o"/>
            </a:pPr>
            <a:r>
              <a:rPr lang="en-GB" sz="1100" b="1"/>
              <a:t>Outcomes for young people’s mental health and wellbeing</a:t>
            </a:r>
          </a:p>
          <a:p>
            <a:pPr lvl="2">
              <a:buFont typeface="Courier New" panose="02070309020205020404" pitchFamily="49" charset="0"/>
              <a:buChar char="o"/>
            </a:pPr>
            <a:r>
              <a:rPr lang="en-GB" sz="1100"/>
              <a:t>Measuring outcomes – surveying young people to assess learning and development (Learning Scale, Emotional Scale)</a:t>
            </a:r>
          </a:p>
          <a:p>
            <a:pPr lvl="2">
              <a:buFont typeface="Courier New" panose="02070309020205020404" pitchFamily="49" charset="0"/>
              <a:buChar char="o"/>
            </a:pPr>
            <a:r>
              <a:rPr lang="en-GB" sz="1100"/>
              <a:t>Evaluating to inform future Youth Work activities</a:t>
            </a:r>
          </a:p>
          <a:p>
            <a:pPr lvl="2">
              <a:buFont typeface="Courier New" panose="02070309020205020404" pitchFamily="49" charset="0"/>
              <a:buChar char="o"/>
            </a:pPr>
            <a:endParaRPr lang="en-GB" sz="1100"/>
          </a:p>
          <a:p>
            <a:pPr lvl="2">
              <a:buFont typeface="Courier New" panose="02070309020205020404" pitchFamily="49" charset="0"/>
              <a:buChar char="o"/>
            </a:pPr>
            <a:endParaRPr lang="en-GB" sz="1100"/>
          </a:p>
        </p:txBody>
      </p:sp>
    </p:spTree>
    <p:extLst>
      <p:ext uri="{BB962C8B-B14F-4D97-AF65-F5344CB8AC3E}">
        <p14:creationId xmlns:p14="http://schemas.microsoft.com/office/powerpoint/2010/main" val="21346794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67885F9-6549-FD3C-370A-1757DDB10394}"/>
              </a:ext>
            </a:extLst>
          </p:cNvPr>
          <p:cNvSpPr>
            <a:spLocks noGrp="1"/>
          </p:cNvSpPr>
          <p:nvPr>
            <p:ph type="title"/>
          </p:nvPr>
        </p:nvSpPr>
        <p:spPr>
          <a:xfrm>
            <a:off x="686834" y="1153572"/>
            <a:ext cx="3200400" cy="4461163"/>
          </a:xfrm>
        </p:spPr>
        <p:txBody>
          <a:bodyPr>
            <a:normAutofit/>
          </a:bodyPr>
          <a:lstStyle/>
          <a:p>
            <a:r>
              <a:rPr lang="en-GB">
                <a:solidFill>
                  <a:srgbClr val="FFFFFF"/>
                </a:solidFill>
              </a:rPr>
              <a:t>Statistics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1839E53-D8B9-8D1E-9563-97EAB6733F02}"/>
              </a:ext>
            </a:extLst>
          </p:cNvPr>
          <p:cNvSpPr>
            <a:spLocks noGrp="1"/>
          </p:cNvSpPr>
          <p:nvPr>
            <p:ph idx="1"/>
          </p:nvPr>
        </p:nvSpPr>
        <p:spPr>
          <a:xfrm>
            <a:off x="4447308" y="591344"/>
            <a:ext cx="6906491" cy="5585619"/>
          </a:xfrm>
        </p:spPr>
        <p:txBody>
          <a:bodyPr anchor="ctr">
            <a:normAutofit/>
          </a:bodyPr>
          <a:lstStyle/>
          <a:p>
            <a:pPr marL="457200" lvl="1" indent="0">
              <a:buNone/>
            </a:pPr>
            <a:r>
              <a:rPr lang="en-GB" sz="1500" b="1"/>
              <a:t>Safe Lives (2023):</a:t>
            </a:r>
          </a:p>
          <a:p>
            <a:pPr lvl="1"/>
            <a:r>
              <a:rPr lang="en-GB" sz="1500"/>
              <a:t>30% of young people have used harmful behaviours in relationships, of these:</a:t>
            </a:r>
          </a:p>
          <a:p>
            <a:pPr lvl="2">
              <a:buFont typeface="Courier New" panose="02070309020205020404" pitchFamily="49" charset="0"/>
              <a:buChar char="o"/>
            </a:pPr>
            <a:r>
              <a:rPr lang="en-GB" sz="1500"/>
              <a:t>41% in a romantic relationship</a:t>
            </a:r>
          </a:p>
          <a:p>
            <a:pPr lvl="2">
              <a:buFont typeface="Courier New" panose="02070309020205020404" pitchFamily="49" charset="0"/>
              <a:buChar char="o"/>
            </a:pPr>
            <a:r>
              <a:rPr lang="en-GB" sz="1500"/>
              <a:t>47% with a family member </a:t>
            </a:r>
          </a:p>
          <a:p>
            <a:pPr marL="457200" lvl="1" indent="0">
              <a:buNone/>
            </a:pPr>
            <a:endParaRPr lang="en-GB" sz="1500"/>
          </a:p>
          <a:p>
            <a:pPr marL="457200" lvl="1" indent="0">
              <a:buNone/>
            </a:pPr>
            <a:r>
              <a:rPr lang="en-GB" sz="1500" b="1"/>
              <a:t>Youth Endowment Fund (2026):</a:t>
            </a:r>
          </a:p>
          <a:p>
            <a:pPr lvl="1"/>
            <a:r>
              <a:rPr lang="en-GB" sz="1500"/>
              <a:t>49% of young people experience violent or controlling behaviour</a:t>
            </a:r>
          </a:p>
          <a:p>
            <a:pPr lvl="1"/>
            <a:r>
              <a:rPr lang="en-GB" sz="1500"/>
              <a:t>20% experienced forced sexual activity </a:t>
            </a:r>
          </a:p>
          <a:p>
            <a:pPr lvl="1"/>
            <a:r>
              <a:rPr lang="en-GB" sz="1500"/>
              <a:t>19% physically assaulted (hit, kicked, shoved)</a:t>
            </a:r>
          </a:p>
          <a:p>
            <a:pPr lvl="1"/>
            <a:r>
              <a:rPr lang="en-GB" sz="1500"/>
              <a:t>17% had explicit images/videos shared online without their consent </a:t>
            </a:r>
          </a:p>
          <a:p>
            <a:pPr lvl="1"/>
            <a:r>
              <a:rPr lang="en-GB" sz="1500"/>
              <a:t>27% afraid to disagree with their partner</a:t>
            </a:r>
          </a:p>
          <a:p>
            <a:pPr lvl="1"/>
            <a:r>
              <a:rPr lang="en-GB" sz="1500"/>
              <a:t>26% scared to break up with their partner</a:t>
            </a:r>
          </a:p>
          <a:p>
            <a:pPr marL="457200" lvl="1" indent="0">
              <a:buNone/>
            </a:pPr>
            <a:endParaRPr lang="en-GB" sz="1500"/>
          </a:p>
          <a:p>
            <a:pPr marL="457200" lvl="1" indent="0">
              <a:buNone/>
            </a:pPr>
            <a:r>
              <a:rPr lang="en-GB" sz="1500"/>
              <a:t> </a:t>
            </a:r>
          </a:p>
          <a:p>
            <a:pPr marL="457200" lvl="1" indent="0">
              <a:buNone/>
            </a:pPr>
            <a:endParaRPr lang="en-GB" sz="1500"/>
          </a:p>
          <a:p>
            <a:endParaRPr lang="en-GB" sz="1500"/>
          </a:p>
        </p:txBody>
      </p:sp>
    </p:spTree>
    <p:extLst>
      <p:ext uri="{BB962C8B-B14F-4D97-AF65-F5344CB8AC3E}">
        <p14:creationId xmlns:p14="http://schemas.microsoft.com/office/powerpoint/2010/main" val="38281719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DCA7F7DA-4F6E-34E0-D1CD-208E86684ECF}"/>
              </a:ext>
            </a:extLst>
          </p:cNvPr>
          <p:cNvPicPr>
            <a:picLocks noChangeAspect="1"/>
          </p:cNvPicPr>
          <p:nvPr/>
        </p:nvPicPr>
        <p:blipFill>
          <a:blip r:embed="rId3">
            <a:duotone>
              <a:schemeClr val="bg2">
                <a:shade val="45000"/>
                <a:satMod val="135000"/>
              </a:schemeClr>
              <a:prstClr val="white"/>
            </a:duotone>
          </a:blip>
          <a:srcRect/>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5CC9A2-C593-888A-9FA9-B274DC7468AE}"/>
              </a:ext>
            </a:extLst>
          </p:cNvPr>
          <p:cNvSpPr>
            <a:spLocks noGrp="1"/>
          </p:cNvSpPr>
          <p:nvPr>
            <p:ph type="title"/>
          </p:nvPr>
        </p:nvSpPr>
        <p:spPr>
          <a:xfrm>
            <a:off x="838200" y="365125"/>
            <a:ext cx="10515600" cy="1325563"/>
          </a:xfrm>
        </p:spPr>
        <p:txBody>
          <a:bodyPr>
            <a:normAutofit/>
          </a:bodyPr>
          <a:lstStyle/>
          <a:p>
            <a:r>
              <a:rPr lang="en-GB" dirty="0"/>
              <a:t>Aims</a:t>
            </a:r>
          </a:p>
        </p:txBody>
      </p:sp>
      <p:graphicFrame>
        <p:nvGraphicFramePr>
          <p:cNvPr id="5" name="Content Placeholder 2">
            <a:extLst>
              <a:ext uri="{FF2B5EF4-FFF2-40B4-BE49-F238E27FC236}">
                <a16:creationId xmlns:a16="http://schemas.microsoft.com/office/drawing/2014/main" id="{2C1EFFB9-83C9-550B-59BA-948E56CBCF9D}"/>
              </a:ext>
            </a:extLst>
          </p:cNvPr>
          <p:cNvGraphicFramePr>
            <a:graphicFrameLocks noGrp="1"/>
          </p:cNvGraphicFramePr>
          <p:nvPr>
            <p:ph idx="1"/>
            <p:extLst>
              <p:ext uri="{D42A27DB-BD31-4B8C-83A1-F6EECF244321}">
                <p14:modId xmlns:p14="http://schemas.microsoft.com/office/powerpoint/2010/main" val="13740549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738578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BD1865C-F51E-5F3D-EE60-6A445A50C4F4}"/>
              </a:ext>
            </a:extLst>
          </p:cNvPr>
          <p:cNvSpPr>
            <a:spLocks noGrp="1"/>
          </p:cNvSpPr>
          <p:nvPr>
            <p:ph type="title"/>
          </p:nvPr>
        </p:nvSpPr>
        <p:spPr>
          <a:xfrm>
            <a:off x="841248" y="643467"/>
            <a:ext cx="3840480" cy="5571066"/>
          </a:xfrm>
        </p:spPr>
        <p:txBody>
          <a:bodyPr anchor="ctr">
            <a:normAutofit/>
          </a:bodyPr>
          <a:lstStyle/>
          <a:p>
            <a:r>
              <a:rPr lang="en-GB" sz="5400"/>
              <a:t>Objectives </a:t>
            </a:r>
          </a:p>
        </p:txBody>
      </p:sp>
      <p:sp>
        <p:nvSpPr>
          <p:cNvPr id="25" name="Freeform: Shape 24">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Content Placeholder 2">
            <a:extLst>
              <a:ext uri="{FF2B5EF4-FFF2-40B4-BE49-F238E27FC236}">
                <a16:creationId xmlns:a16="http://schemas.microsoft.com/office/drawing/2014/main" id="{A9A3F9D9-7CAC-3540-8172-97AE63FBECF1}"/>
              </a:ext>
            </a:extLst>
          </p:cNvPr>
          <p:cNvSpPr>
            <a:spLocks noGrp="1"/>
          </p:cNvSpPr>
          <p:nvPr>
            <p:ph idx="1"/>
          </p:nvPr>
        </p:nvSpPr>
        <p:spPr>
          <a:xfrm>
            <a:off x="5568696" y="643467"/>
            <a:ext cx="5788152" cy="5571066"/>
          </a:xfrm>
        </p:spPr>
        <p:txBody>
          <a:bodyPr anchor="ctr">
            <a:normAutofit/>
          </a:bodyPr>
          <a:lstStyle/>
          <a:p>
            <a:r>
              <a:rPr lang="en-GB" sz="1200" b="1" dirty="0">
                <a:solidFill>
                  <a:srgbClr val="FFFFFF"/>
                </a:solidFill>
              </a:rPr>
              <a:t>The aims will be achieved by</a:t>
            </a:r>
          </a:p>
          <a:p>
            <a:r>
              <a:rPr lang="en-GB" sz="1200" b="1" dirty="0">
                <a:solidFill>
                  <a:srgbClr val="FFFFFF"/>
                </a:solidFill>
              </a:rPr>
              <a:t>Objective 1: providing:</a:t>
            </a:r>
          </a:p>
          <a:p>
            <a:pPr lvl="1">
              <a:buFont typeface="Courier New" panose="02070309020205020404" pitchFamily="49" charset="0"/>
              <a:buChar char="o"/>
            </a:pPr>
            <a:r>
              <a:rPr lang="en-GB" sz="1200" dirty="0">
                <a:solidFill>
                  <a:srgbClr val="FFFFFF"/>
                </a:solidFill>
              </a:rPr>
              <a:t>Workshops and activities, to include talks by staff and guest speakers that help young people to learn appropriate coping strategies for any challenges or difficulties they may face.</a:t>
            </a:r>
          </a:p>
          <a:p>
            <a:pPr lvl="1">
              <a:buFont typeface="Courier New" panose="02070309020205020404" pitchFamily="49" charset="0"/>
              <a:buChar char="o"/>
            </a:pPr>
            <a:r>
              <a:rPr lang="en-GB" sz="1200" dirty="0">
                <a:solidFill>
                  <a:srgbClr val="FFFFFF"/>
                </a:solidFill>
              </a:rPr>
              <a:t>Opportunities to connect with the self and others through activities that include getting active through sport and fitness, as well as Yoga, Pilates, Mindfulness, and meditation. </a:t>
            </a:r>
          </a:p>
          <a:p>
            <a:pPr lvl="1">
              <a:buFont typeface="Courier New" panose="02070309020205020404" pitchFamily="49" charset="0"/>
              <a:buChar char="o"/>
            </a:pPr>
            <a:r>
              <a:rPr lang="en-GB" sz="1200" dirty="0">
                <a:solidFill>
                  <a:srgbClr val="FFFFFF"/>
                </a:solidFill>
              </a:rPr>
              <a:t>These activities will also include pamper nights which will support positive self-affirmations and support their understanding from their own and other’s perspectives</a:t>
            </a:r>
            <a:endParaRPr lang="en-GB" sz="1200" b="1" dirty="0">
              <a:solidFill>
                <a:srgbClr val="FFFFFF"/>
              </a:solidFill>
            </a:endParaRPr>
          </a:p>
          <a:p>
            <a:r>
              <a:rPr lang="en-GB" sz="1200" b="1" dirty="0">
                <a:solidFill>
                  <a:srgbClr val="FFFFFF"/>
                </a:solidFill>
              </a:rPr>
              <a:t>Objective 2: demonstrating the importance of listening and respecting other’s views and opinions, and maintaining confidentiality by:</a:t>
            </a:r>
          </a:p>
          <a:p>
            <a:pPr lvl="1">
              <a:buFont typeface="Courier New" panose="02070309020205020404" pitchFamily="49" charset="0"/>
              <a:buChar char="o"/>
            </a:pPr>
            <a:r>
              <a:rPr lang="en-GB" sz="1200" dirty="0">
                <a:solidFill>
                  <a:srgbClr val="FFFFFF"/>
                </a:solidFill>
              </a:rPr>
              <a:t>Ground rules to be established with input from the young people</a:t>
            </a:r>
          </a:p>
          <a:p>
            <a:pPr lvl="1">
              <a:buFont typeface="Courier New" panose="02070309020205020404" pitchFamily="49" charset="0"/>
              <a:buChar char="o"/>
            </a:pPr>
            <a:r>
              <a:rPr lang="en-GB" sz="1200" dirty="0">
                <a:solidFill>
                  <a:srgbClr val="FFFFFF"/>
                </a:solidFill>
              </a:rPr>
              <a:t>Modelling good practice when delivering workshops and activities to young people.</a:t>
            </a:r>
          </a:p>
          <a:p>
            <a:pPr lvl="1">
              <a:buFont typeface="Courier New" panose="02070309020205020404" pitchFamily="49" charset="0"/>
              <a:buChar char="o"/>
            </a:pPr>
            <a:r>
              <a:rPr lang="en-GB" sz="1200" dirty="0">
                <a:solidFill>
                  <a:srgbClr val="FFFFFF"/>
                </a:solidFill>
              </a:rPr>
              <a:t>Actively encourage young people to ask questions, and that every question is valid and important to the group or individual</a:t>
            </a:r>
          </a:p>
          <a:p>
            <a:pPr lvl="1">
              <a:buFont typeface="Courier New" panose="02070309020205020404" pitchFamily="49" charset="0"/>
              <a:buChar char="o"/>
            </a:pPr>
            <a:r>
              <a:rPr lang="en-GB" sz="1200" dirty="0">
                <a:solidFill>
                  <a:srgbClr val="FFFFFF"/>
                </a:solidFill>
              </a:rPr>
              <a:t>Ensuring that it is clearly understood that everyone’s opinions and views are respected</a:t>
            </a:r>
          </a:p>
          <a:p>
            <a:pPr lvl="1">
              <a:buFont typeface="Courier New" panose="02070309020205020404" pitchFamily="49" charset="0"/>
              <a:buChar char="o"/>
            </a:pPr>
            <a:r>
              <a:rPr lang="en-GB" sz="1200" dirty="0">
                <a:solidFill>
                  <a:srgbClr val="FFFFFF"/>
                </a:solidFill>
              </a:rPr>
              <a:t>Always making sure that it is understood that anything disclosed is not to be shared or discussed outside the safety of the group</a:t>
            </a:r>
            <a:endParaRPr lang="en-GB" sz="1200" b="1" dirty="0">
              <a:solidFill>
                <a:srgbClr val="FFFFFF"/>
              </a:solidFill>
            </a:endParaRPr>
          </a:p>
          <a:p>
            <a:r>
              <a:rPr lang="en-GB" sz="1200" b="1" dirty="0">
                <a:solidFill>
                  <a:srgbClr val="FFFFFF"/>
                </a:solidFill>
              </a:rPr>
              <a:t>Objective 3: showing them where they can access help and support, for example via:</a:t>
            </a:r>
          </a:p>
          <a:p>
            <a:pPr lvl="1">
              <a:buFont typeface="Courier New" panose="02070309020205020404" pitchFamily="49" charset="0"/>
              <a:buChar char="o"/>
            </a:pPr>
            <a:r>
              <a:rPr lang="en-GB" sz="1200" dirty="0">
                <a:solidFill>
                  <a:srgbClr val="FFFFFF"/>
                </a:solidFill>
              </a:rPr>
              <a:t>Youth Club staff</a:t>
            </a:r>
          </a:p>
          <a:p>
            <a:pPr lvl="1">
              <a:buFont typeface="Courier New" panose="02070309020205020404" pitchFamily="49" charset="0"/>
              <a:buChar char="o"/>
            </a:pPr>
            <a:r>
              <a:rPr lang="en-GB" sz="1200" dirty="0">
                <a:solidFill>
                  <a:srgbClr val="FFFFFF"/>
                </a:solidFill>
              </a:rPr>
              <a:t>External agencies, such as, local sports facilities, Yoga/Pilates classes, GP, BAROD, NSPCC, Childline, Barnardo's, </a:t>
            </a:r>
            <a:r>
              <a:rPr lang="en-GB" sz="1200" dirty="0" err="1">
                <a:solidFill>
                  <a:srgbClr val="FFFFFF"/>
                </a:solidFill>
              </a:rPr>
              <a:t>SafeLine</a:t>
            </a:r>
            <a:r>
              <a:rPr lang="en-GB" sz="1200" dirty="0">
                <a:solidFill>
                  <a:srgbClr val="FFFFFF"/>
                </a:solidFill>
              </a:rPr>
              <a:t>, </a:t>
            </a:r>
          </a:p>
          <a:p>
            <a:endParaRPr lang="en-GB" sz="1200" b="1" dirty="0">
              <a:solidFill>
                <a:srgbClr val="FFFFFF"/>
              </a:solidFill>
            </a:endParaRPr>
          </a:p>
          <a:p>
            <a:endParaRPr lang="en-GB" sz="1200" dirty="0">
              <a:solidFill>
                <a:srgbClr val="FFFFFF"/>
              </a:solidFill>
            </a:endParaRPr>
          </a:p>
        </p:txBody>
      </p:sp>
    </p:spTree>
    <p:extLst>
      <p:ext uri="{BB962C8B-B14F-4D97-AF65-F5344CB8AC3E}">
        <p14:creationId xmlns:p14="http://schemas.microsoft.com/office/powerpoint/2010/main" val="28927214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F1344E-6882-486D-6A9D-B9943D24D17B}"/>
              </a:ext>
            </a:extLst>
          </p:cNvPr>
          <p:cNvSpPr>
            <a:spLocks noGrp="1"/>
          </p:cNvSpPr>
          <p:nvPr>
            <p:ph type="title"/>
          </p:nvPr>
        </p:nvSpPr>
        <p:spPr>
          <a:xfrm>
            <a:off x="841248" y="643467"/>
            <a:ext cx="3840480" cy="5571066"/>
          </a:xfrm>
        </p:spPr>
        <p:txBody>
          <a:bodyPr anchor="ctr">
            <a:normAutofit/>
          </a:bodyPr>
          <a:lstStyle/>
          <a:p>
            <a:br>
              <a:rPr lang="en-GB" sz="4600"/>
            </a:br>
            <a:r>
              <a:rPr lang="en-GB" sz="4600"/>
              <a:t>Key characteristics of an unhealthy relationship</a:t>
            </a:r>
            <a:br>
              <a:rPr lang="en-GB" sz="4600"/>
            </a:br>
            <a:endParaRPr lang="en-GB" sz="4600"/>
          </a:p>
        </p:txBody>
      </p:sp>
      <p:sp>
        <p:nvSpPr>
          <p:cNvPr id="20" name="Freeform: Shape 1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03E37DA-385A-D1BE-ECF6-3869ED9A0AD6}"/>
              </a:ext>
            </a:extLst>
          </p:cNvPr>
          <p:cNvSpPr>
            <a:spLocks noGrp="1"/>
          </p:cNvSpPr>
          <p:nvPr>
            <p:ph idx="1"/>
          </p:nvPr>
        </p:nvSpPr>
        <p:spPr>
          <a:xfrm>
            <a:off x="5568696" y="643467"/>
            <a:ext cx="5788152" cy="5571066"/>
          </a:xfrm>
        </p:spPr>
        <p:txBody>
          <a:bodyPr anchor="ctr">
            <a:normAutofit/>
          </a:bodyPr>
          <a:lstStyle/>
          <a:p>
            <a:r>
              <a:rPr lang="en-GB" sz="1900">
                <a:solidFill>
                  <a:srgbClr val="FFFFFF"/>
                </a:solidFill>
              </a:rPr>
              <a:t>May want your attention all the time, need to be in constant contact</a:t>
            </a:r>
          </a:p>
          <a:p>
            <a:r>
              <a:rPr lang="en-GB" sz="1900">
                <a:solidFill>
                  <a:srgbClr val="FFFFFF"/>
                </a:solidFill>
              </a:rPr>
              <a:t>Jealous of other people who you spend time with (friends, family)</a:t>
            </a:r>
          </a:p>
          <a:p>
            <a:r>
              <a:rPr lang="en-GB" sz="1900">
                <a:solidFill>
                  <a:srgbClr val="FFFFFF"/>
                </a:solidFill>
              </a:rPr>
              <a:t>Deliberately isolate you </a:t>
            </a:r>
          </a:p>
          <a:p>
            <a:r>
              <a:rPr lang="en-GB" sz="1900">
                <a:solidFill>
                  <a:srgbClr val="FFFFFF"/>
                </a:solidFill>
              </a:rPr>
              <a:t>Take control over how you dress or where you go</a:t>
            </a:r>
          </a:p>
          <a:p>
            <a:r>
              <a:rPr lang="en-GB" sz="1900">
                <a:solidFill>
                  <a:srgbClr val="FFFFFF"/>
                </a:solidFill>
              </a:rPr>
              <a:t>Very critical of how you look, or what you do</a:t>
            </a:r>
          </a:p>
          <a:p>
            <a:r>
              <a:rPr lang="en-GB" sz="1900">
                <a:solidFill>
                  <a:srgbClr val="FFFFFF"/>
                </a:solidFill>
              </a:rPr>
              <a:t>Manipulative behaviours, e.g. threatening to break up with you</a:t>
            </a:r>
          </a:p>
          <a:p>
            <a:r>
              <a:rPr lang="en-GB" sz="1900">
                <a:solidFill>
                  <a:srgbClr val="FFFFFF"/>
                </a:solidFill>
              </a:rPr>
              <a:t>Get angry easily</a:t>
            </a:r>
          </a:p>
          <a:p>
            <a:r>
              <a:rPr lang="en-GB" sz="1900">
                <a:solidFill>
                  <a:srgbClr val="FFFFFF"/>
                </a:solidFill>
              </a:rPr>
              <a:t>Often accuse you of doing something wrong </a:t>
            </a:r>
          </a:p>
          <a:p>
            <a:r>
              <a:rPr lang="en-GB" sz="1900">
                <a:solidFill>
                  <a:srgbClr val="FFFFFF"/>
                </a:solidFill>
              </a:rPr>
              <a:t>Invade your privacy</a:t>
            </a:r>
          </a:p>
          <a:p>
            <a:r>
              <a:rPr lang="en-GB" sz="1900">
                <a:solidFill>
                  <a:srgbClr val="FFFFFF"/>
                </a:solidFill>
              </a:rPr>
              <a:t>Force or pressure you to do things you don’t want to do</a:t>
            </a:r>
          </a:p>
          <a:p>
            <a:r>
              <a:rPr lang="en-GB" sz="1900">
                <a:solidFill>
                  <a:srgbClr val="FFFFFF"/>
                </a:solidFill>
              </a:rPr>
              <a:t>They are violent, threaten to hurt you or themselves</a:t>
            </a:r>
          </a:p>
          <a:p>
            <a:endParaRPr lang="en-GB" sz="1900">
              <a:solidFill>
                <a:srgbClr val="FFFFFF"/>
              </a:solidFill>
            </a:endParaRPr>
          </a:p>
          <a:p>
            <a:endParaRPr lang="en-GB" sz="1900">
              <a:solidFill>
                <a:srgbClr val="FFFFFF"/>
              </a:solidFill>
            </a:endParaRPr>
          </a:p>
        </p:txBody>
      </p:sp>
    </p:spTree>
    <p:extLst>
      <p:ext uri="{BB962C8B-B14F-4D97-AF65-F5344CB8AC3E}">
        <p14:creationId xmlns:p14="http://schemas.microsoft.com/office/powerpoint/2010/main" val="35219727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5962B77F-E04D-1AB0-491A-EC714FF45D1E}"/>
              </a:ext>
            </a:extLst>
          </p:cNvPr>
          <p:cNvPicPr>
            <a:picLocks noChangeAspect="1"/>
          </p:cNvPicPr>
          <p:nvPr/>
        </p:nvPicPr>
        <p:blipFill>
          <a:blip r:embed="rId3">
            <a:duotone>
              <a:schemeClr val="bg2">
                <a:shade val="45000"/>
                <a:satMod val="135000"/>
              </a:schemeClr>
              <a:prstClr val="white"/>
            </a:duotone>
          </a:blip>
          <a:srcRect t="15413"/>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46AD3D-9D9E-5620-FFE0-22540FB7D258}"/>
              </a:ext>
            </a:extLst>
          </p:cNvPr>
          <p:cNvSpPr>
            <a:spLocks noGrp="1"/>
          </p:cNvSpPr>
          <p:nvPr>
            <p:ph type="title"/>
          </p:nvPr>
        </p:nvSpPr>
        <p:spPr>
          <a:xfrm>
            <a:off x="838200" y="365125"/>
            <a:ext cx="10515600" cy="1325563"/>
          </a:xfrm>
        </p:spPr>
        <p:txBody>
          <a:bodyPr>
            <a:normAutofit/>
          </a:bodyPr>
          <a:lstStyle/>
          <a:p>
            <a:r>
              <a:rPr lang="en-GB"/>
              <a:t>Key characteristics of a healthy relationship</a:t>
            </a:r>
            <a:endParaRPr lang="en-GB" dirty="0"/>
          </a:p>
        </p:txBody>
      </p:sp>
      <p:graphicFrame>
        <p:nvGraphicFramePr>
          <p:cNvPr id="21" name="Content Placeholder 2">
            <a:extLst>
              <a:ext uri="{FF2B5EF4-FFF2-40B4-BE49-F238E27FC236}">
                <a16:creationId xmlns:a16="http://schemas.microsoft.com/office/drawing/2014/main" id="{89C3D611-8204-758F-1783-AE0764172EC4}"/>
              </a:ext>
            </a:extLst>
          </p:cNvPr>
          <p:cNvGraphicFramePr>
            <a:graphicFrameLocks noGrp="1"/>
          </p:cNvGraphicFramePr>
          <p:nvPr>
            <p:ph idx="1"/>
            <p:extLst>
              <p:ext uri="{D42A27DB-BD31-4B8C-83A1-F6EECF244321}">
                <p14:modId xmlns:p14="http://schemas.microsoft.com/office/powerpoint/2010/main" val="9199292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340864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4D2C31C-2019-C07C-18D5-9745F96BF4C7}"/>
              </a:ext>
            </a:extLst>
          </p:cNvPr>
          <p:cNvSpPr>
            <a:spLocks noGrp="1"/>
          </p:cNvSpPr>
          <p:nvPr>
            <p:ph type="title"/>
          </p:nvPr>
        </p:nvSpPr>
        <p:spPr>
          <a:xfrm>
            <a:off x="838200" y="365125"/>
            <a:ext cx="10515600" cy="1325563"/>
          </a:xfrm>
        </p:spPr>
        <p:txBody>
          <a:bodyPr>
            <a:normAutofit/>
          </a:bodyPr>
          <a:lstStyle/>
          <a:p>
            <a:r>
              <a:rPr lang="en-US" sz="2600"/>
              <a:t>Highlighting the potential detrimental effects on mental health and well-being</a:t>
            </a:r>
            <a:br>
              <a:rPr lang="en-US" sz="2600"/>
            </a:br>
            <a:endParaRPr lang="en-GB" sz="26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B4E6086-6181-A3A7-9C10-3D37AE7694C2}"/>
              </a:ext>
            </a:extLst>
          </p:cNvPr>
          <p:cNvSpPr>
            <a:spLocks noGrp="1"/>
          </p:cNvSpPr>
          <p:nvPr>
            <p:ph idx="1"/>
          </p:nvPr>
        </p:nvSpPr>
        <p:spPr>
          <a:xfrm>
            <a:off x="838200" y="1929384"/>
            <a:ext cx="10515600" cy="4251960"/>
          </a:xfrm>
        </p:spPr>
        <p:txBody>
          <a:bodyPr>
            <a:normAutofit/>
          </a:bodyPr>
          <a:lstStyle/>
          <a:p>
            <a:pPr lvl="1"/>
            <a:r>
              <a:rPr lang="en-GB" sz="2200"/>
              <a:t>By raising young people’s awareness of the key characteristics of an unhealthy and healthy relationship.</a:t>
            </a:r>
          </a:p>
          <a:p>
            <a:pPr lvl="1"/>
            <a:r>
              <a:rPr lang="en-GB" sz="2200"/>
              <a:t>By promoting understanding of unhealthy patterns when similar relationships are repeated.</a:t>
            </a:r>
          </a:p>
          <a:p>
            <a:pPr lvl="1"/>
            <a:r>
              <a:rPr lang="en-GB" sz="2200"/>
              <a:t>Understanding how to break the pattern in unhealthy relationships.</a:t>
            </a:r>
          </a:p>
          <a:p>
            <a:pPr lvl="1"/>
            <a:r>
              <a:rPr lang="en-GB" sz="2200"/>
              <a:t>Seeking out potential resources to promote well-being, such as reducing anxiety and depression  </a:t>
            </a:r>
          </a:p>
          <a:p>
            <a:pPr lvl="1"/>
            <a:r>
              <a:rPr lang="en-GB" sz="2200"/>
              <a:t>Finding guidance from professionals such as Youth Workers, Teachers and Social Workers.  </a:t>
            </a:r>
          </a:p>
          <a:p>
            <a:r>
              <a:rPr lang="en-GB" sz="2200"/>
              <a:t> Producing coping strategies can help young people be more prepared to face difficult social situations within relationships.</a:t>
            </a:r>
          </a:p>
        </p:txBody>
      </p:sp>
    </p:spTree>
    <p:extLst>
      <p:ext uri="{BB962C8B-B14F-4D97-AF65-F5344CB8AC3E}">
        <p14:creationId xmlns:p14="http://schemas.microsoft.com/office/powerpoint/2010/main" val="25380853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3670B2-F526-E917-DE3B-6FDF7576675E}"/>
              </a:ext>
            </a:extLst>
          </p:cNvPr>
          <p:cNvSpPr>
            <a:spLocks noGrp="1"/>
          </p:cNvSpPr>
          <p:nvPr>
            <p:ph type="title"/>
          </p:nvPr>
        </p:nvSpPr>
        <p:spPr>
          <a:xfrm>
            <a:off x="841248" y="548640"/>
            <a:ext cx="3600860" cy="5431536"/>
          </a:xfrm>
        </p:spPr>
        <p:txBody>
          <a:bodyPr>
            <a:normAutofit/>
          </a:bodyPr>
          <a:lstStyle/>
          <a:p>
            <a:r>
              <a:rPr lang="en-US" sz="4200"/>
              <a:t>Demonstrating the importance of listening and respecting others’ views and opinions, and maintaining confidentiality</a:t>
            </a:r>
            <a:br>
              <a:rPr lang="en-US" sz="4200"/>
            </a:br>
            <a:endParaRPr lang="en-GB" sz="4200"/>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sX0" fmla="*/ 0 w 4480560"/>
              <a:gd name="csY0" fmla="*/ 0 h 18288"/>
              <a:gd name="csX1" fmla="*/ 595274 w 4480560"/>
              <a:gd name="csY1" fmla="*/ 0 h 18288"/>
              <a:gd name="csX2" fmla="*/ 1100938 w 4480560"/>
              <a:gd name="csY2" fmla="*/ 0 h 18288"/>
              <a:gd name="csX3" fmla="*/ 1651406 w 4480560"/>
              <a:gd name="csY3" fmla="*/ 0 h 18288"/>
              <a:gd name="csX4" fmla="*/ 2336292 w 4480560"/>
              <a:gd name="csY4" fmla="*/ 0 h 18288"/>
              <a:gd name="csX5" fmla="*/ 2931566 w 4480560"/>
              <a:gd name="csY5" fmla="*/ 0 h 18288"/>
              <a:gd name="csX6" fmla="*/ 3482035 w 4480560"/>
              <a:gd name="csY6" fmla="*/ 0 h 18288"/>
              <a:gd name="csX7" fmla="*/ 4480560 w 4480560"/>
              <a:gd name="csY7" fmla="*/ 0 h 18288"/>
              <a:gd name="csX8" fmla="*/ 4480560 w 4480560"/>
              <a:gd name="csY8" fmla="*/ 18288 h 18288"/>
              <a:gd name="csX9" fmla="*/ 3840480 w 4480560"/>
              <a:gd name="csY9" fmla="*/ 18288 h 18288"/>
              <a:gd name="csX10" fmla="*/ 3290011 w 4480560"/>
              <a:gd name="csY10" fmla="*/ 18288 h 18288"/>
              <a:gd name="csX11" fmla="*/ 2560320 w 4480560"/>
              <a:gd name="csY11" fmla="*/ 18288 h 18288"/>
              <a:gd name="csX12" fmla="*/ 1965046 w 4480560"/>
              <a:gd name="csY12" fmla="*/ 18288 h 18288"/>
              <a:gd name="csX13" fmla="*/ 1459382 w 4480560"/>
              <a:gd name="csY13" fmla="*/ 18288 h 18288"/>
              <a:gd name="csX14" fmla="*/ 774497 w 4480560"/>
              <a:gd name="csY14" fmla="*/ 18288 h 18288"/>
              <a:gd name="csX15" fmla="*/ 0 w 4480560"/>
              <a:gd name="csY15" fmla="*/ 18288 h 18288"/>
              <a:gd name="csX16" fmla="*/ 0 w 4480560"/>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10E0A0-1305-C8C5-7B2A-23900D611A99}"/>
              </a:ext>
            </a:extLst>
          </p:cNvPr>
          <p:cNvSpPr>
            <a:spLocks noGrp="1"/>
          </p:cNvSpPr>
          <p:nvPr>
            <p:ph idx="1"/>
          </p:nvPr>
        </p:nvSpPr>
        <p:spPr>
          <a:xfrm>
            <a:off x="5126418" y="552091"/>
            <a:ext cx="6224335" cy="5431536"/>
          </a:xfrm>
        </p:spPr>
        <p:txBody>
          <a:bodyPr anchor="ctr">
            <a:normAutofit/>
          </a:bodyPr>
          <a:lstStyle/>
          <a:p>
            <a:pPr lvl="1"/>
            <a:r>
              <a:rPr lang="en-GB" sz="2000"/>
              <a:t>Equity, diversity and inclusion. “</a:t>
            </a:r>
            <a:r>
              <a:rPr lang="en-US" sz="2000"/>
              <a:t>It treats young people with respect, valuing each individual and their differences, and promoting the acceptance and understanding of others, whilst challenging oppressive behaviour and ideas. (CLD Standards Council Scotland, 2019, p.5). </a:t>
            </a:r>
          </a:p>
          <a:p>
            <a:pPr lvl="1"/>
            <a:endParaRPr lang="en-US" sz="2000"/>
          </a:p>
          <a:p>
            <a:pPr lvl="1"/>
            <a:r>
              <a:rPr lang="en-US" sz="2000"/>
              <a:t>Young people may not want to share; this should be respected</a:t>
            </a:r>
          </a:p>
          <a:p>
            <a:pPr lvl="1"/>
            <a:r>
              <a:rPr lang="en-GB" sz="2000"/>
              <a:t>Feeling safe enough to ask difficult questions and respecting differences in others’ opinions.</a:t>
            </a:r>
          </a:p>
          <a:p>
            <a:pPr lvl="1"/>
            <a:r>
              <a:rPr lang="en-GB" sz="2000"/>
              <a:t>Understanding Disclosure, consent, confidentiality and that anything that is shared in discussion will be kept private. </a:t>
            </a:r>
          </a:p>
          <a:p>
            <a:pPr lvl="1"/>
            <a:r>
              <a:rPr lang="en-GB" sz="2000"/>
              <a:t> Understanding that if a situation is disclosed which adversely affects their well-being, safeguarding will have to be put in place.</a:t>
            </a:r>
          </a:p>
          <a:p>
            <a:pPr lvl="1"/>
            <a:endParaRPr lang="en-GB" sz="2000"/>
          </a:p>
        </p:txBody>
      </p:sp>
    </p:spTree>
    <p:extLst>
      <p:ext uri="{BB962C8B-B14F-4D97-AF65-F5344CB8AC3E}">
        <p14:creationId xmlns:p14="http://schemas.microsoft.com/office/powerpoint/2010/main" val="303858435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C32DF3D-3F59-481D-A237-77C31AD492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6C42B9-AE8F-B73C-AEAC-64FBC2D67B0B}"/>
              </a:ext>
            </a:extLst>
          </p:cNvPr>
          <p:cNvSpPr>
            <a:spLocks noGrp="1"/>
          </p:cNvSpPr>
          <p:nvPr>
            <p:ph type="title"/>
          </p:nvPr>
        </p:nvSpPr>
        <p:spPr>
          <a:xfrm>
            <a:off x="841248" y="643467"/>
            <a:ext cx="3840480" cy="5571066"/>
          </a:xfrm>
        </p:spPr>
        <p:txBody>
          <a:bodyPr anchor="ctr">
            <a:normAutofit/>
          </a:bodyPr>
          <a:lstStyle/>
          <a:p>
            <a:r>
              <a:rPr lang="en-GB" sz="4600"/>
              <a:t>Key activities – linked to the 5 ways of wellbeing, principles and values of Youth Work.</a:t>
            </a:r>
            <a:br>
              <a:rPr lang="en-GB" sz="4600"/>
            </a:br>
            <a:endParaRPr lang="en-GB" sz="4600"/>
          </a:p>
        </p:txBody>
      </p:sp>
      <p:sp>
        <p:nvSpPr>
          <p:cNvPr id="10" name="Freeform: Shape 9">
            <a:extLst>
              <a:ext uri="{FF2B5EF4-FFF2-40B4-BE49-F238E27FC236}">
                <a16:creationId xmlns:a16="http://schemas.microsoft.com/office/drawing/2014/main" id="{32F02326-30C4-4095-988F-932A425AE2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39686" y="0"/>
            <a:ext cx="7152315" cy="6858000"/>
          </a:xfrm>
          <a:custGeom>
            <a:avLst/>
            <a:gdLst>
              <a:gd name="connsiteX0" fmla="*/ 17101 w 7152315"/>
              <a:gd name="connsiteY0" fmla="*/ 0 h 6858000"/>
              <a:gd name="connsiteX1" fmla="*/ 7152315 w 7152315"/>
              <a:gd name="connsiteY1" fmla="*/ 0 h 6858000"/>
              <a:gd name="connsiteX2" fmla="*/ 7152315 w 7152315"/>
              <a:gd name="connsiteY2" fmla="*/ 6858000 h 6858000"/>
              <a:gd name="connsiteX3" fmla="*/ 15999 w 7152315"/>
              <a:gd name="connsiteY3" fmla="*/ 6858000 h 6858000"/>
              <a:gd name="connsiteX4" fmla="*/ 9729 w 7152315"/>
              <a:gd name="connsiteY4" fmla="*/ 6734157 h 6858000"/>
              <a:gd name="connsiteX5" fmla="*/ 15819 w 7152315"/>
              <a:gd name="connsiteY5" fmla="*/ 6122264 h 6858000"/>
              <a:gd name="connsiteX6" fmla="*/ 11379 w 7152315"/>
              <a:gd name="connsiteY6" fmla="*/ 5614784 h 6858000"/>
              <a:gd name="connsiteX7" fmla="*/ 20006 w 7152315"/>
              <a:gd name="connsiteY7" fmla="*/ 5204359 h 6858000"/>
              <a:gd name="connsiteX8" fmla="*/ 16962 w 7152315"/>
              <a:gd name="connsiteY8" fmla="*/ 4811696 h 6858000"/>
              <a:gd name="connsiteX9" fmla="*/ 13409 w 7152315"/>
              <a:gd name="connsiteY9" fmla="*/ 4358135 h 6858000"/>
              <a:gd name="connsiteX10" fmla="*/ 12774 w 7152315"/>
              <a:gd name="connsiteY10" fmla="*/ 4038423 h 6858000"/>
              <a:gd name="connsiteX11" fmla="*/ 10110 w 7152315"/>
              <a:gd name="connsiteY11" fmla="*/ 3630663 h 6858000"/>
              <a:gd name="connsiteX12" fmla="*/ 16581 w 7152315"/>
              <a:gd name="connsiteY12" fmla="*/ 3275427 h 6858000"/>
              <a:gd name="connsiteX13" fmla="*/ 27872 w 7152315"/>
              <a:gd name="connsiteY13" fmla="*/ 2871219 h 6858000"/>
              <a:gd name="connsiteX14" fmla="*/ 17596 w 7152315"/>
              <a:gd name="connsiteY14" fmla="*/ 2235600 h 6858000"/>
              <a:gd name="connsiteX15" fmla="*/ 14170 w 7152315"/>
              <a:gd name="connsiteY15" fmla="*/ 1894827 h 6858000"/>
              <a:gd name="connsiteX16" fmla="*/ 11632 w 7152315"/>
              <a:gd name="connsiteY16" fmla="*/ 1603026 h 6858000"/>
              <a:gd name="connsiteX17" fmla="*/ 14551 w 7152315"/>
              <a:gd name="connsiteY17" fmla="*/ 1307799 h 6858000"/>
              <a:gd name="connsiteX18" fmla="*/ 14551 w 7152315"/>
              <a:gd name="connsiteY18" fmla="*/ 887733 h 6858000"/>
              <a:gd name="connsiteX19" fmla="*/ 849 w 7152315"/>
              <a:gd name="connsiteY19" fmla="*/ 349169 h 6858000"/>
              <a:gd name="connsiteX20" fmla="*/ 1404 w 7152315"/>
              <a:gd name="connsiteY20" fmla="*/ 16059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152315" h="6858000">
                <a:moveTo>
                  <a:pt x="17101" y="0"/>
                </a:moveTo>
                <a:lnTo>
                  <a:pt x="7152315" y="0"/>
                </a:lnTo>
                <a:lnTo>
                  <a:pt x="7152315" y="6858000"/>
                </a:lnTo>
                <a:lnTo>
                  <a:pt x="15999" y="6858000"/>
                </a:lnTo>
                <a:lnTo>
                  <a:pt x="9729" y="6734157"/>
                </a:lnTo>
                <a:cubicBezTo>
                  <a:pt x="5924" y="6530150"/>
                  <a:pt x="12521" y="6326271"/>
                  <a:pt x="15819" y="6122264"/>
                </a:cubicBezTo>
                <a:cubicBezTo>
                  <a:pt x="18484" y="5952766"/>
                  <a:pt x="-1689" y="5783013"/>
                  <a:pt x="11379" y="5614784"/>
                </a:cubicBezTo>
                <a:cubicBezTo>
                  <a:pt x="22112" y="5478259"/>
                  <a:pt x="24992" y="5341214"/>
                  <a:pt x="20006" y="5204359"/>
                </a:cubicBezTo>
                <a:cubicBezTo>
                  <a:pt x="14932" y="5073429"/>
                  <a:pt x="13917" y="4942537"/>
                  <a:pt x="16962" y="4811696"/>
                </a:cubicBezTo>
                <a:cubicBezTo>
                  <a:pt x="20640" y="4660467"/>
                  <a:pt x="16962" y="4509238"/>
                  <a:pt x="13409" y="4358135"/>
                </a:cubicBezTo>
                <a:cubicBezTo>
                  <a:pt x="10872" y="4251565"/>
                  <a:pt x="10998" y="4144994"/>
                  <a:pt x="12774" y="4038423"/>
                </a:cubicBezTo>
                <a:cubicBezTo>
                  <a:pt x="15185" y="3902545"/>
                  <a:pt x="19879" y="3766540"/>
                  <a:pt x="10110" y="3630663"/>
                </a:cubicBezTo>
                <a:cubicBezTo>
                  <a:pt x="1178" y="3512306"/>
                  <a:pt x="3347" y="3393378"/>
                  <a:pt x="16581" y="3275427"/>
                </a:cubicBezTo>
                <a:cubicBezTo>
                  <a:pt x="33403" y="3141377"/>
                  <a:pt x="37183" y="3006006"/>
                  <a:pt x="27872" y="2871219"/>
                </a:cubicBezTo>
                <a:cubicBezTo>
                  <a:pt x="11315" y="2659765"/>
                  <a:pt x="7890" y="2447486"/>
                  <a:pt x="17596" y="2235600"/>
                </a:cubicBezTo>
                <a:cubicBezTo>
                  <a:pt x="22797" y="2122038"/>
                  <a:pt x="21655" y="2008261"/>
                  <a:pt x="14170" y="1894827"/>
                </a:cubicBezTo>
                <a:cubicBezTo>
                  <a:pt x="8144" y="1797670"/>
                  <a:pt x="7294" y="1700272"/>
                  <a:pt x="11632" y="1603026"/>
                </a:cubicBezTo>
                <a:cubicBezTo>
                  <a:pt x="15566" y="1504575"/>
                  <a:pt x="17215" y="1406124"/>
                  <a:pt x="14551" y="1307799"/>
                </a:cubicBezTo>
                <a:cubicBezTo>
                  <a:pt x="10872" y="1168242"/>
                  <a:pt x="10110" y="1027798"/>
                  <a:pt x="14551" y="887733"/>
                </a:cubicBezTo>
                <a:cubicBezTo>
                  <a:pt x="20894" y="708085"/>
                  <a:pt x="3132" y="528817"/>
                  <a:pt x="849" y="349169"/>
                </a:cubicBezTo>
                <a:cubicBezTo>
                  <a:pt x="24" y="286241"/>
                  <a:pt x="-769" y="223346"/>
                  <a:pt x="1404" y="160593"/>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B3E78C8F-44DA-B254-FBC3-63DF3ABA011F}"/>
              </a:ext>
            </a:extLst>
          </p:cNvPr>
          <p:cNvSpPr>
            <a:spLocks noGrp="1"/>
          </p:cNvSpPr>
          <p:nvPr>
            <p:ph idx="1"/>
          </p:nvPr>
        </p:nvSpPr>
        <p:spPr>
          <a:xfrm>
            <a:off x="5568696" y="643467"/>
            <a:ext cx="5788152" cy="5571066"/>
          </a:xfrm>
        </p:spPr>
        <p:txBody>
          <a:bodyPr anchor="ctr">
            <a:normAutofit/>
          </a:bodyPr>
          <a:lstStyle/>
          <a:p>
            <a:r>
              <a:rPr lang="en-US" sz="2200">
                <a:solidFill>
                  <a:srgbClr val="FFFFFF"/>
                </a:solidFill>
              </a:rPr>
              <a:t>Step 1 – Connect </a:t>
            </a:r>
          </a:p>
          <a:p>
            <a:r>
              <a:rPr lang="en-US" sz="2200">
                <a:solidFill>
                  <a:srgbClr val="FFFFFF"/>
                </a:solidFill>
              </a:rPr>
              <a:t>Step 2 - Get active</a:t>
            </a:r>
          </a:p>
          <a:p>
            <a:r>
              <a:rPr lang="en-US" sz="2200">
                <a:solidFill>
                  <a:srgbClr val="FFFFFF"/>
                </a:solidFill>
              </a:rPr>
              <a:t>Step 3 - Take notice</a:t>
            </a:r>
          </a:p>
          <a:p>
            <a:r>
              <a:rPr lang="en-US" sz="2200">
                <a:solidFill>
                  <a:srgbClr val="FFFFFF"/>
                </a:solidFill>
              </a:rPr>
              <a:t>Step 4 - Learn</a:t>
            </a:r>
          </a:p>
          <a:p>
            <a:r>
              <a:rPr lang="en-US" sz="2200">
                <a:solidFill>
                  <a:srgbClr val="FFFFFF"/>
                </a:solidFill>
              </a:rPr>
              <a:t>Step 5 – Give</a:t>
            </a:r>
          </a:p>
          <a:p>
            <a:pPr marL="0" indent="0">
              <a:buNone/>
            </a:pPr>
            <a:r>
              <a:rPr lang="en-GB" sz="2200">
                <a:solidFill>
                  <a:srgbClr val="FFFFFF"/>
                </a:solidFill>
              </a:rPr>
              <a:t>( Mind Lancashire, ND, p.1)</a:t>
            </a:r>
          </a:p>
          <a:p>
            <a:pPr marL="0" indent="0">
              <a:buNone/>
            </a:pPr>
            <a:r>
              <a:rPr lang="en-GB" sz="2200">
                <a:solidFill>
                  <a:srgbClr val="FFFFFF"/>
                </a:solidFill>
              </a:rPr>
              <a:t>Principles and Values of Youth Work</a:t>
            </a:r>
          </a:p>
          <a:p>
            <a:r>
              <a:rPr lang="en-US" sz="2200">
                <a:solidFill>
                  <a:srgbClr val="FFFFFF"/>
                </a:solidFill>
              </a:rPr>
              <a:t>This also links to Youth Work in Wales Principles and Purpose, the Five Pillars of Youth  Work, which are “educative, expressive, participative, inclusive, and empowering” (Youth Work in Wales Review Group, 2022, p.9). </a:t>
            </a:r>
            <a:endParaRPr lang="en-GB" sz="2200">
              <a:solidFill>
                <a:srgbClr val="FFFFFF"/>
              </a:solidFill>
            </a:endParaRPr>
          </a:p>
        </p:txBody>
      </p:sp>
    </p:spTree>
    <p:extLst>
      <p:ext uri="{BB962C8B-B14F-4D97-AF65-F5344CB8AC3E}">
        <p14:creationId xmlns:p14="http://schemas.microsoft.com/office/powerpoint/2010/main" val="150046182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85D5E7-9398-D94A-A988-621A32631B2B}"/>
              </a:ext>
            </a:extLst>
          </p:cNvPr>
          <p:cNvSpPr>
            <a:spLocks noGrp="1"/>
          </p:cNvSpPr>
          <p:nvPr>
            <p:ph type="title"/>
          </p:nvPr>
        </p:nvSpPr>
        <p:spPr>
          <a:xfrm>
            <a:off x="838200" y="673770"/>
            <a:ext cx="3220329" cy="2027227"/>
          </a:xfrm>
        </p:spPr>
        <p:txBody>
          <a:bodyPr anchor="t">
            <a:normAutofit/>
          </a:bodyPr>
          <a:lstStyle/>
          <a:p>
            <a:r>
              <a:rPr lang="en-GB" sz="4600">
                <a:solidFill>
                  <a:srgbClr val="FFFFFF"/>
                </a:solidFill>
              </a:rPr>
              <a:t>SWOT analysis</a:t>
            </a:r>
            <a:br>
              <a:rPr lang="en-GB" sz="4600">
                <a:solidFill>
                  <a:srgbClr val="FFFFFF"/>
                </a:solidFill>
              </a:rPr>
            </a:br>
            <a:endParaRPr lang="en-GB" sz="4600">
              <a:solidFill>
                <a:srgbClr val="FFFFFF"/>
              </a:solidFill>
            </a:endParaRPr>
          </a:p>
        </p:txBody>
      </p:sp>
      <p:graphicFrame>
        <p:nvGraphicFramePr>
          <p:cNvPr id="6" name="Content Placeholder 5">
            <a:extLst>
              <a:ext uri="{FF2B5EF4-FFF2-40B4-BE49-F238E27FC236}">
                <a16:creationId xmlns:a16="http://schemas.microsoft.com/office/drawing/2014/main" id="{B75D85EE-24F2-161C-C1EA-A00B27A07533}"/>
              </a:ext>
            </a:extLst>
          </p:cNvPr>
          <p:cNvGraphicFramePr>
            <a:graphicFrameLocks noGrp="1"/>
          </p:cNvGraphicFramePr>
          <p:nvPr>
            <p:ph idx="1"/>
            <p:extLst>
              <p:ext uri="{D42A27DB-BD31-4B8C-83A1-F6EECF244321}">
                <p14:modId xmlns:p14="http://schemas.microsoft.com/office/powerpoint/2010/main" val="2952127368"/>
              </p:ext>
            </p:extLst>
          </p:nvPr>
        </p:nvGraphicFramePr>
        <p:xfrm>
          <a:off x="5542672" y="632232"/>
          <a:ext cx="5811129" cy="5975396"/>
        </p:xfrm>
        <a:graphic>
          <a:graphicData uri="http://schemas.openxmlformats.org/drawingml/2006/table">
            <a:tbl>
              <a:tblPr firstRow="1" bandRow="1">
                <a:tableStyleId>{5C22544A-7EE6-4342-B048-85BDC9FD1C3A}</a:tableStyleId>
              </a:tblPr>
              <a:tblGrid>
                <a:gridCol w="2884003">
                  <a:extLst>
                    <a:ext uri="{9D8B030D-6E8A-4147-A177-3AD203B41FA5}">
                      <a16:colId xmlns:a16="http://schemas.microsoft.com/office/drawing/2014/main" val="4015281684"/>
                    </a:ext>
                  </a:extLst>
                </a:gridCol>
                <a:gridCol w="2927126">
                  <a:extLst>
                    <a:ext uri="{9D8B030D-6E8A-4147-A177-3AD203B41FA5}">
                      <a16:colId xmlns:a16="http://schemas.microsoft.com/office/drawing/2014/main" val="680518196"/>
                    </a:ext>
                  </a:extLst>
                </a:gridCol>
              </a:tblGrid>
              <a:tr h="3315459">
                <a:tc>
                  <a:txBody>
                    <a:bodyPr/>
                    <a:lstStyle/>
                    <a:p>
                      <a:r>
                        <a:rPr lang="en-GB" sz="1200" b="0">
                          <a:solidFill>
                            <a:sysClr val="windowText" lastClr="000000"/>
                          </a:solidFill>
                        </a:rPr>
                        <a:t>Strengths </a:t>
                      </a:r>
                    </a:p>
                    <a:p>
                      <a:pPr marL="342900" indent="-342900">
                        <a:buFont typeface="Arial" panose="020B0604020202020204" pitchFamily="34" charset="0"/>
                        <a:buChar char="•"/>
                      </a:pPr>
                      <a:r>
                        <a:rPr lang="en-GB" sz="1200" b="0">
                          <a:solidFill>
                            <a:sysClr val="windowText" lastClr="000000"/>
                          </a:solidFill>
                        </a:rPr>
                        <a:t>Lots of Different activities to support young people's needs and interests. </a:t>
                      </a:r>
                    </a:p>
                    <a:p>
                      <a:pPr marL="342900" indent="-342900">
                        <a:buFont typeface="Arial" panose="020B0604020202020204" pitchFamily="34" charset="0"/>
                        <a:buChar char="•"/>
                      </a:pPr>
                      <a:r>
                        <a:rPr lang="en-GB" sz="1200" b="0">
                          <a:solidFill>
                            <a:sysClr val="windowText" lastClr="000000"/>
                          </a:solidFill>
                        </a:rPr>
                        <a:t>Getting guest speakers in to help motivate and inspire young people. </a:t>
                      </a:r>
                    </a:p>
                    <a:p>
                      <a:pPr marL="342900" indent="-342900">
                        <a:buFont typeface="Arial" panose="020B0604020202020204" pitchFamily="34" charset="0"/>
                        <a:buChar char="•"/>
                      </a:pPr>
                      <a:r>
                        <a:rPr lang="en-GB" sz="1200" b="0">
                          <a:solidFill>
                            <a:sysClr val="windowText" lastClr="000000"/>
                          </a:solidFill>
                        </a:rPr>
                        <a:t>Coping strategies and activities to help young people's mental health, wellbeing and resilience.</a:t>
                      </a:r>
                    </a:p>
                    <a:p>
                      <a:pPr marL="342900" indent="-342900">
                        <a:buFont typeface="Arial" panose="020B0604020202020204" pitchFamily="34" charset="0"/>
                        <a:buChar char="•"/>
                      </a:pPr>
                      <a:r>
                        <a:rPr lang="en-GB" sz="1200" b="0">
                          <a:solidFill>
                            <a:sysClr val="windowText" lastClr="000000"/>
                          </a:solidFill>
                        </a:rPr>
                        <a:t>Getting young people involved in funding solutions.</a:t>
                      </a:r>
                    </a:p>
                    <a:p>
                      <a:pPr marL="342900" indent="-342900">
                        <a:buFont typeface="Arial" panose="020B0604020202020204" pitchFamily="34" charset="0"/>
                        <a:buChar char="•"/>
                      </a:pPr>
                      <a:r>
                        <a:rPr lang="en-GB" sz="1200" b="0">
                          <a:solidFill>
                            <a:sysClr val="windowText" lastClr="000000"/>
                          </a:solidFill>
                        </a:rPr>
                        <a:t>Linked to the 5 ways of wellbeing and principles and values of youth work. </a:t>
                      </a:r>
                    </a:p>
                    <a:p>
                      <a:pPr marL="342900" indent="-342900">
                        <a:buFont typeface="Arial" panose="020B0604020202020204" pitchFamily="34" charset="0"/>
                        <a:buChar char="•"/>
                      </a:pPr>
                      <a:r>
                        <a:rPr lang="en-GB" sz="1200" b="0">
                          <a:solidFill>
                            <a:sysClr val="windowText" lastClr="000000"/>
                          </a:solidFill>
                        </a:rPr>
                        <a:t>Engaging and Fun for young people.</a:t>
                      </a:r>
                    </a:p>
                    <a:p>
                      <a:pPr marL="342900" indent="-342900">
                        <a:buFont typeface="Arial" panose="020B0604020202020204" pitchFamily="34" charset="0"/>
                        <a:buChar char="•"/>
                      </a:pPr>
                      <a:r>
                        <a:rPr lang="en-GB" sz="1200" b="0">
                          <a:solidFill>
                            <a:sysClr val="windowText" lastClr="000000"/>
                          </a:solidFill>
                        </a:rPr>
                        <a:t>Links to support for young people</a:t>
                      </a:r>
                    </a:p>
                    <a:p>
                      <a:pPr marL="342900" indent="-342900">
                        <a:buFont typeface="Arial" panose="020B0604020202020204" pitchFamily="34" charset="0"/>
                        <a:buChar char="•"/>
                      </a:pPr>
                      <a:r>
                        <a:rPr lang="en-GB" sz="1200" b="0">
                          <a:solidFill>
                            <a:sysClr val="windowText" lastClr="000000"/>
                          </a:solidFill>
                        </a:rPr>
                        <a:t>Interventions- access for young people to make them aware of help and support. </a:t>
                      </a:r>
                    </a:p>
                    <a:p>
                      <a:pPr marL="342900" indent="-342900">
                        <a:buFont typeface="Arial" panose="020B0604020202020204" pitchFamily="34" charset="0"/>
                        <a:buChar char="•"/>
                      </a:pPr>
                      <a:endParaRPr lang="en-GB" sz="1200" b="0">
                        <a:solidFill>
                          <a:sysClr val="windowText" lastClr="000000"/>
                        </a:solidFill>
                      </a:endParaRPr>
                    </a:p>
                  </a:txBody>
                  <a:tcPr marL="53998" marR="53998" marT="26999" marB="26999">
                    <a:lnT w="12700" cap="flat" cmpd="sng" algn="ctr">
                      <a:solidFill>
                        <a:schemeClr val="tx1"/>
                      </a:solidFill>
                      <a:prstDash val="solid"/>
                      <a:round/>
                      <a:headEnd type="none" w="med" len="med"/>
                      <a:tailEnd type="none" w="med" len="med"/>
                    </a:lnT>
                    <a:solidFill>
                      <a:srgbClr val="92D050"/>
                    </a:solidFill>
                  </a:tcPr>
                </a:tc>
                <a:tc>
                  <a:txBody>
                    <a:bodyPr/>
                    <a:lstStyle/>
                    <a:p>
                      <a:r>
                        <a:rPr lang="en-GB" sz="1100" b="0">
                          <a:solidFill>
                            <a:schemeClr val="tx1"/>
                          </a:solidFill>
                        </a:rPr>
                        <a:t>Weakness </a:t>
                      </a:r>
                    </a:p>
                    <a:p>
                      <a:pPr marL="285750" indent="-285750">
                        <a:buFont typeface="Arial" panose="020B0604020202020204" pitchFamily="34" charset="0"/>
                        <a:buChar char="•"/>
                      </a:pPr>
                      <a:r>
                        <a:rPr lang="en-GB" sz="1100" b="0">
                          <a:solidFill>
                            <a:schemeClr val="tx1"/>
                          </a:solidFill>
                        </a:rPr>
                        <a:t>Funding </a:t>
                      </a:r>
                    </a:p>
                    <a:p>
                      <a:pPr marL="285750" indent="-285750">
                        <a:buFont typeface="Arial" panose="020B0604020202020204" pitchFamily="34" charset="0"/>
                        <a:buChar char="•"/>
                      </a:pPr>
                      <a:r>
                        <a:rPr lang="en-GB" sz="1100" b="0">
                          <a:solidFill>
                            <a:schemeClr val="tx1"/>
                          </a:solidFill>
                        </a:rPr>
                        <a:t>Ethical Considerations </a:t>
                      </a:r>
                    </a:p>
                    <a:p>
                      <a:pPr marL="285750" indent="-285750">
                        <a:buFont typeface="Arial" panose="020B0604020202020204" pitchFamily="34" charset="0"/>
                        <a:buChar char="•"/>
                      </a:pPr>
                      <a:r>
                        <a:rPr lang="en-GB" sz="1100" b="0">
                          <a:solidFill>
                            <a:schemeClr val="tx1"/>
                          </a:solidFill>
                        </a:rPr>
                        <a:t>Young people engaging with the 12-month programme.</a:t>
                      </a:r>
                    </a:p>
                    <a:p>
                      <a:pPr marL="285750" indent="-285750">
                        <a:buFont typeface="Arial" panose="020B0604020202020204" pitchFamily="34" charset="0"/>
                        <a:buChar char="•"/>
                      </a:pPr>
                      <a:r>
                        <a:rPr lang="en-GB" sz="1100" b="0">
                          <a:solidFill>
                            <a:schemeClr val="tx1"/>
                          </a:solidFill>
                        </a:rPr>
                        <a:t>Cost of room</a:t>
                      </a:r>
                    </a:p>
                    <a:p>
                      <a:pPr marL="285750" indent="-285750">
                        <a:buFont typeface="Arial" panose="020B0604020202020204" pitchFamily="34" charset="0"/>
                        <a:buChar char="•"/>
                      </a:pPr>
                      <a:r>
                        <a:rPr lang="en-GB" sz="1100" b="0">
                          <a:solidFill>
                            <a:schemeClr val="tx1"/>
                          </a:solidFill>
                        </a:rPr>
                        <a:t>Cost of trips </a:t>
                      </a:r>
                    </a:p>
                    <a:p>
                      <a:pPr marL="285750" indent="-285750">
                        <a:buFont typeface="Arial" panose="020B0604020202020204" pitchFamily="34" charset="0"/>
                        <a:buChar char="•"/>
                      </a:pPr>
                      <a:r>
                        <a:rPr lang="en-GB" sz="1100" b="0">
                          <a:solidFill>
                            <a:schemeClr val="tx1"/>
                          </a:solidFill>
                        </a:rPr>
                        <a:t>Cost of feeding and charging the young people.</a:t>
                      </a:r>
                    </a:p>
                    <a:p>
                      <a:pPr marL="285750" indent="-285750">
                        <a:buFont typeface="Arial" panose="020B0604020202020204" pitchFamily="34" charset="0"/>
                        <a:buChar char="•"/>
                      </a:pPr>
                      <a:r>
                        <a:rPr lang="en-US" sz="1100" b="0">
                          <a:solidFill>
                            <a:schemeClr val="tx1"/>
                          </a:solidFill>
                        </a:rPr>
                        <a:t>importance of listening and respecting others’ views and opinions and maintaining confidentiality.</a:t>
                      </a:r>
                    </a:p>
                    <a:p>
                      <a:pPr marL="285750" indent="-285750">
                        <a:buFont typeface="Arial" panose="020B0604020202020204" pitchFamily="34" charset="0"/>
                        <a:buChar char="•"/>
                      </a:pPr>
                      <a:r>
                        <a:rPr lang="en-US" sz="1100" b="0">
                          <a:solidFill>
                            <a:schemeClr val="tx1"/>
                          </a:solidFill>
                        </a:rPr>
                        <a:t>Triggering the young people’s mental health and wellbeing and Resilience.</a:t>
                      </a:r>
                    </a:p>
                    <a:p>
                      <a:pPr marL="285750" indent="-285750">
                        <a:buFont typeface="Arial" panose="020B0604020202020204" pitchFamily="34" charset="0"/>
                        <a:buChar char="•"/>
                      </a:pPr>
                      <a:r>
                        <a:rPr lang="en-US" sz="1100" b="0">
                          <a:solidFill>
                            <a:schemeClr val="tx1"/>
                          </a:solidFill>
                        </a:rPr>
                        <a:t>Sensitive topics – which could trigger young people’s memories and experiences. </a:t>
                      </a:r>
                    </a:p>
                    <a:p>
                      <a:pPr marL="285750" indent="-285750">
                        <a:buFont typeface="Arial" panose="020B0604020202020204" pitchFamily="34" charset="0"/>
                        <a:buChar char="•"/>
                      </a:pPr>
                      <a:r>
                        <a:rPr lang="en-US" sz="1100" b="0">
                          <a:solidFill>
                            <a:schemeClr val="tx1"/>
                          </a:solidFill>
                        </a:rPr>
                        <a:t>Young people could choose not to engage with the 12-month programme.</a:t>
                      </a:r>
                    </a:p>
                    <a:p>
                      <a:pPr marL="285750" indent="-285750">
                        <a:buFont typeface="Arial" panose="020B0604020202020204" pitchFamily="34" charset="0"/>
                        <a:buChar char="•"/>
                      </a:pPr>
                      <a:r>
                        <a:rPr lang="en-US" sz="1100" b="0">
                          <a:solidFill>
                            <a:schemeClr val="tx1"/>
                          </a:solidFill>
                        </a:rPr>
                        <a:t>Young people are not enjoying the activities. </a:t>
                      </a:r>
                      <a:br>
                        <a:rPr lang="en-US" sz="1100" b="0">
                          <a:solidFill>
                            <a:schemeClr val="tx1"/>
                          </a:solidFill>
                        </a:rPr>
                      </a:br>
                      <a:endParaRPr lang="en-GB" sz="1100" b="0">
                        <a:solidFill>
                          <a:schemeClr val="tx1"/>
                        </a:solidFill>
                      </a:endParaRPr>
                    </a:p>
                  </a:txBody>
                  <a:tcPr marL="53998" marR="53998" marT="26999" marB="26999">
                    <a:solidFill>
                      <a:srgbClr val="C96757"/>
                    </a:solidFill>
                  </a:tcPr>
                </a:tc>
                <a:extLst>
                  <a:ext uri="{0D108BD9-81ED-4DB2-BD59-A6C34878D82A}">
                    <a16:rowId xmlns:a16="http://schemas.microsoft.com/office/drawing/2014/main" val="2786871891"/>
                  </a:ext>
                </a:extLst>
              </a:tr>
              <a:tr h="2181508">
                <a:tc>
                  <a:txBody>
                    <a:bodyPr/>
                    <a:lstStyle/>
                    <a:p>
                      <a:r>
                        <a:rPr lang="en-GB" sz="1100"/>
                        <a:t>Opportunities </a:t>
                      </a:r>
                    </a:p>
                    <a:p>
                      <a:pPr marL="285750" indent="-285750">
                        <a:buFont typeface="Arial" panose="020B0604020202020204" pitchFamily="34" charset="0"/>
                        <a:buChar char="•"/>
                      </a:pPr>
                      <a:r>
                        <a:rPr lang="en-GB" sz="1100"/>
                        <a:t>Funding opportunities and solutions to get the young people involved - </a:t>
                      </a:r>
                      <a:r>
                        <a:rPr lang="en-US" sz="1100"/>
                        <a:t>Fundraising activities, e.g., bake sale, jumble sale, clothes sale</a:t>
                      </a:r>
                    </a:p>
                    <a:p>
                      <a:pPr marL="285750" indent="-285750">
                        <a:buFont typeface="Arial" panose="020B0604020202020204" pitchFamily="34" charset="0"/>
                        <a:buChar char="•"/>
                      </a:pPr>
                      <a:r>
                        <a:rPr lang="en-GB" sz="1100"/>
                        <a:t>Engaging with local support within the community.</a:t>
                      </a:r>
                    </a:p>
                    <a:p>
                      <a:pPr marL="285750" indent="-285750">
                        <a:buFont typeface="Arial" panose="020B0604020202020204" pitchFamily="34" charset="0"/>
                        <a:buChar char="•"/>
                      </a:pPr>
                      <a:r>
                        <a:rPr lang="en-US" sz="1100"/>
                        <a:t>Accessing resources available free within the local community or parents/associates/friends etc. of the young people who attend the club</a:t>
                      </a:r>
                    </a:p>
                    <a:p>
                      <a:pPr marL="285750" indent="-285750">
                        <a:buFont typeface="Arial" panose="020B0604020202020204" pitchFamily="34" charset="0"/>
                        <a:buChar char="•"/>
                      </a:pPr>
                      <a:endParaRPr lang="en-GB" sz="1100"/>
                    </a:p>
                    <a:p>
                      <a:pPr marL="285750" indent="-285750">
                        <a:buFont typeface="Arial" panose="020B0604020202020204" pitchFamily="34" charset="0"/>
                        <a:buChar char="•"/>
                      </a:pPr>
                      <a:endParaRPr lang="en-GB" sz="1100"/>
                    </a:p>
                  </a:txBody>
                  <a:tcPr marL="53998" marR="53998" marT="26999" marB="26999">
                    <a:solidFill>
                      <a:schemeClr val="accent1">
                        <a:lumMod val="40000"/>
                        <a:lumOff val="60000"/>
                      </a:schemeClr>
                    </a:solidFill>
                  </a:tcPr>
                </a:tc>
                <a:tc>
                  <a:txBody>
                    <a:bodyPr/>
                    <a:lstStyle/>
                    <a:p>
                      <a:r>
                        <a:rPr lang="en-GB" sz="1100"/>
                        <a:t>Threats </a:t>
                      </a:r>
                    </a:p>
                    <a:p>
                      <a:pPr marL="285750" indent="-285750">
                        <a:buFont typeface="Arial" panose="020B0604020202020204" pitchFamily="34" charset="0"/>
                        <a:buChar char="•"/>
                      </a:pPr>
                      <a:r>
                        <a:rPr lang="en-GB" sz="1100"/>
                        <a:t>Lack of funding </a:t>
                      </a:r>
                    </a:p>
                    <a:p>
                      <a:pPr marL="285750" indent="-285750">
                        <a:buFont typeface="Arial" panose="020B0604020202020204" pitchFamily="34" charset="0"/>
                        <a:buChar char="•"/>
                      </a:pPr>
                      <a:r>
                        <a:rPr lang="en-GB" sz="1100"/>
                        <a:t>Lack of resources </a:t>
                      </a:r>
                    </a:p>
                    <a:p>
                      <a:pPr marL="285750" indent="-285750">
                        <a:buFont typeface="Arial" panose="020B0604020202020204" pitchFamily="34" charset="0"/>
                        <a:buChar char="•"/>
                      </a:pPr>
                      <a:r>
                        <a:rPr lang="en-GB" sz="1100"/>
                        <a:t>Lack of running out of activities </a:t>
                      </a:r>
                    </a:p>
                    <a:p>
                      <a:pPr marL="285750" indent="-285750">
                        <a:buFont typeface="Arial" panose="020B0604020202020204" pitchFamily="34" charset="0"/>
                        <a:buChar char="•"/>
                      </a:pPr>
                      <a:endParaRPr lang="en-GB" sz="1100"/>
                    </a:p>
                  </a:txBody>
                  <a:tcPr marL="53998" marR="53998" marT="26999" marB="26999">
                    <a:solidFill>
                      <a:schemeClr val="accent5">
                        <a:lumMod val="40000"/>
                        <a:lumOff val="60000"/>
                      </a:schemeClr>
                    </a:solidFill>
                  </a:tcPr>
                </a:tc>
                <a:extLst>
                  <a:ext uri="{0D108BD9-81ED-4DB2-BD59-A6C34878D82A}">
                    <a16:rowId xmlns:a16="http://schemas.microsoft.com/office/drawing/2014/main" val="1592322294"/>
                  </a:ext>
                </a:extLst>
              </a:tr>
            </a:tbl>
          </a:graphicData>
        </a:graphic>
      </p:graphicFrame>
    </p:spTree>
    <p:extLst>
      <p:ext uri="{BB962C8B-B14F-4D97-AF65-F5344CB8AC3E}">
        <p14:creationId xmlns:p14="http://schemas.microsoft.com/office/powerpoint/2010/main" val="28879120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0" name="Rectangle 39">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40">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C8BE23-A776-9E91-6BCA-85E27CB9272E}"/>
              </a:ext>
            </a:extLst>
          </p:cNvPr>
          <p:cNvSpPr>
            <a:spLocks noGrp="1"/>
          </p:cNvSpPr>
          <p:nvPr>
            <p:ph type="title"/>
          </p:nvPr>
        </p:nvSpPr>
        <p:spPr>
          <a:xfrm>
            <a:off x="838200" y="673770"/>
            <a:ext cx="3220329" cy="2027227"/>
          </a:xfrm>
        </p:spPr>
        <p:txBody>
          <a:bodyPr anchor="t">
            <a:normAutofit/>
          </a:bodyPr>
          <a:lstStyle/>
          <a:p>
            <a:r>
              <a:rPr lang="en-GB" sz="4200">
                <a:solidFill>
                  <a:srgbClr val="FFFFFF"/>
                </a:solidFill>
              </a:rPr>
              <a:t>Interventions</a:t>
            </a:r>
          </a:p>
        </p:txBody>
      </p:sp>
      <p:graphicFrame>
        <p:nvGraphicFramePr>
          <p:cNvPr id="42" name="Content Placeholder 2">
            <a:extLst>
              <a:ext uri="{FF2B5EF4-FFF2-40B4-BE49-F238E27FC236}">
                <a16:creationId xmlns:a16="http://schemas.microsoft.com/office/drawing/2014/main" id="{B8EB9545-CF7E-85B4-7D7A-E58C90BC1EF0}"/>
              </a:ext>
            </a:extLst>
          </p:cNvPr>
          <p:cNvGraphicFramePr>
            <a:graphicFrameLocks noGrp="1"/>
          </p:cNvGraphicFramePr>
          <p:nvPr>
            <p:ph idx="1"/>
            <p:extLst>
              <p:ext uri="{D42A27DB-BD31-4B8C-83A1-F6EECF244321}">
                <p14:modId xmlns:p14="http://schemas.microsoft.com/office/powerpoint/2010/main" val="31557802"/>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766430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FFDB573-B3CF-47F1-87FD-2987A8831AAC}"/>
              </a:ext>
            </a:extLst>
          </p:cNvPr>
          <p:cNvSpPr>
            <a:spLocks noGrp="1"/>
          </p:cNvSpPr>
          <p:nvPr>
            <p:ph type="title"/>
          </p:nvPr>
        </p:nvSpPr>
        <p:spPr>
          <a:xfrm>
            <a:off x="838200" y="673770"/>
            <a:ext cx="3220329" cy="2027227"/>
          </a:xfrm>
        </p:spPr>
        <p:txBody>
          <a:bodyPr anchor="t">
            <a:normAutofit/>
          </a:bodyPr>
          <a:lstStyle/>
          <a:p>
            <a:r>
              <a:rPr lang="en-GB" sz="2600">
                <a:solidFill>
                  <a:srgbClr val="FFFFFF"/>
                </a:solidFill>
              </a:rPr>
              <a:t>Intended outcomes and how they will be measured and evaluated</a:t>
            </a:r>
            <a:br>
              <a:rPr lang="en-GB" sz="2600">
                <a:solidFill>
                  <a:srgbClr val="FFFFFF"/>
                </a:solidFill>
              </a:rPr>
            </a:br>
            <a:endParaRPr lang="en-GB" sz="2600">
              <a:solidFill>
                <a:srgbClr val="FFFFFF"/>
              </a:solidFill>
            </a:endParaRPr>
          </a:p>
        </p:txBody>
      </p:sp>
      <p:graphicFrame>
        <p:nvGraphicFramePr>
          <p:cNvPr id="19" name="Content Placeholder 2">
            <a:extLst>
              <a:ext uri="{FF2B5EF4-FFF2-40B4-BE49-F238E27FC236}">
                <a16:creationId xmlns:a16="http://schemas.microsoft.com/office/drawing/2014/main" id="{4A2D6C39-60A2-8D0C-7021-B79D54611DC0}"/>
              </a:ext>
            </a:extLst>
          </p:cNvPr>
          <p:cNvGraphicFramePr>
            <a:graphicFrameLocks noGrp="1"/>
          </p:cNvGraphicFramePr>
          <p:nvPr>
            <p:ph idx="1"/>
            <p:extLst>
              <p:ext uri="{D42A27DB-BD31-4B8C-83A1-F6EECF244321}">
                <p14:modId xmlns:p14="http://schemas.microsoft.com/office/powerpoint/2010/main" val="3712090626"/>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17648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77F670-2BFB-F0FA-5602-DDF832B6E085}"/>
              </a:ext>
            </a:extLst>
          </p:cNvPr>
          <p:cNvSpPr>
            <a:spLocks noGrp="1"/>
          </p:cNvSpPr>
          <p:nvPr>
            <p:ph type="title"/>
          </p:nvPr>
        </p:nvSpPr>
        <p:spPr>
          <a:xfrm>
            <a:off x="635000" y="640823"/>
            <a:ext cx="3418659" cy="5583148"/>
          </a:xfrm>
        </p:spPr>
        <p:txBody>
          <a:bodyPr anchor="ctr">
            <a:normAutofit/>
          </a:bodyPr>
          <a:lstStyle/>
          <a:p>
            <a:r>
              <a:rPr lang="en-GB" sz="4200"/>
              <a:t>Ethical considerations and risk assessments</a:t>
            </a:r>
            <a:br>
              <a:rPr lang="en-GB" sz="4200"/>
            </a:br>
            <a:endParaRPr lang="en-GB" sz="4200"/>
          </a:p>
        </p:txBody>
      </p:sp>
      <p:sp>
        <p:nvSpPr>
          <p:cNvPr id="11"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A8DBBE9-383C-BB93-0679-B71D4944FCAF}"/>
              </a:ext>
            </a:extLst>
          </p:cNvPr>
          <p:cNvGraphicFramePr>
            <a:graphicFrameLocks noGrp="1"/>
          </p:cNvGraphicFramePr>
          <p:nvPr>
            <p:ph idx="1"/>
            <p:extLst>
              <p:ext uri="{D42A27DB-BD31-4B8C-83A1-F6EECF244321}">
                <p14:modId xmlns:p14="http://schemas.microsoft.com/office/powerpoint/2010/main" val="340792928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699780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9FEB47-663E-B859-04E6-13E950C7ACAC}"/>
              </a:ext>
            </a:extLst>
          </p:cNvPr>
          <p:cNvSpPr>
            <a:spLocks noGrp="1"/>
          </p:cNvSpPr>
          <p:nvPr>
            <p:ph type="title"/>
          </p:nvPr>
        </p:nvSpPr>
        <p:spPr>
          <a:xfrm>
            <a:off x="635000" y="640823"/>
            <a:ext cx="3418659" cy="5583148"/>
          </a:xfrm>
        </p:spPr>
        <p:txBody>
          <a:bodyPr anchor="ctr">
            <a:normAutofit/>
          </a:bodyPr>
          <a:lstStyle/>
          <a:p>
            <a:r>
              <a:rPr lang="en-GB" sz="4600"/>
              <a:t>Funding requirements and solutions</a:t>
            </a:r>
          </a:p>
        </p:txBody>
      </p:sp>
      <p:sp>
        <p:nvSpPr>
          <p:cNvPr id="14"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5" name="Content Placeholder 2">
            <a:extLst>
              <a:ext uri="{FF2B5EF4-FFF2-40B4-BE49-F238E27FC236}">
                <a16:creationId xmlns:a16="http://schemas.microsoft.com/office/drawing/2014/main" id="{AED019D1-B755-7742-3C3D-F6EADB0E5F18}"/>
              </a:ext>
            </a:extLst>
          </p:cNvPr>
          <p:cNvGraphicFramePr>
            <a:graphicFrameLocks noGrp="1"/>
          </p:cNvGraphicFramePr>
          <p:nvPr>
            <p:ph idx="1"/>
            <p:extLst>
              <p:ext uri="{D42A27DB-BD31-4B8C-83A1-F6EECF244321}">
                <p14:modId xmlns:p14="http://schemas.microsoft.com/office/powerpoint/2010/main" val="1636428348"/>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334252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C50B6F-287B-2291-D92E-0907BF1B8EF9}"/>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600" kern="1200">
                <a:solidFill>
                  <a:schemeClr val="tx1"/>
                </a:solidFill>
                <a:latin typeface="+mj-lt"/>
                <a:ea typeface="+mj-ea"/>
                <a:cs typeface="+mj-cs"/>
              </a:rPr>
              <a:t>Timeline of proposed activities</a:t>
            </a:r>
            <a:br>
              <a:rPr lang="en-US" sz="5600" kern="1200">
                <a:solidFill>
                  <a:schemeClr val="tx1"/>
                </a:solidFill>
                <a:latin typeface="+mj-lt"/>
                <a:ea typeface="+mj-ea"/>
                <a:cs typeface="+mj-cs"/>
              </a:rPr>
            </a:br>
            <a:endParaRPr lang="en-US" sz="5600" kern="1200">
              <a:solidFill>
                <a:schemeClr val="tx1"/>
              </a:solidFill>
              <a:latin typeface="+mj-lt"/>
              <a:ea typeface="+mj-ea"/>
              <a:cs typeface="+mj-cs"/>
            </a:endParaRPr>
          </a:p>
        </p:txBody>
      </p:sp>
      <p:sp>
        <p:nvSpPr>
          <p:cNvPr id="22"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 name="Content Placeholder 5">
            <a:extLst>
              <a:ext uri="{FF2B5EF4-FFF2-40B4-BE49-F238E27FC236}">
                <a16:creationId xmlns:a16="http://schemas.microsoft.com/office/drawing/2014/main" id="{67295144-0DB9-7E79-BA3F-02CC21765ED2}"/>
              </a:ext>
            </a:extLst>
          </p:cNvPr>
          <p:cNvGraphicFramePr>
            <a:graphicFrameLocks noGrp="1"/>
          </p:cNvGraphicFramePr>
          <p:nvPr>
            <p:ph idx="1"/>
            <p:extLst>
              <p:ext uri="{D42A27DB-BD31-4B8C-83A1-F6EECF244321}">
                <p14:modId xmlns:p14="http://schemas.microsoft.com/office/powerpoint/2010/main" val="3881831934"/>
              </p:ext>
            </p:extLst>
          </p:nvPr>
        </p:nvGraphicFramePr>
        <p:xfrm>
          <a:off x="4850727" y="640080"/>
          <a:ext cx="6821755" cy="5550413"/>
        </p:xfrm>
        <a:graphic>
          <a:graphicData uri="http://schemas.openxmlformats.org/drawingml/2006/table">
            <a:tbl>
              <a:tblPr firstRow="1" bandRow="1">
                <a:noFill/>
                <a:tableStyleId>{5C22544A-7EE6-4342-B048-85BDC9FD1C3A}</a:tableStyleId>
              </a:tblPr>
              <a:tblGrid>
                <a:gridCol w="1876591">
                  <a:extLst>
                    <a:ext uri="{9D8B030D-6E8A-4147-A177-3AD203B41FA5}">
                      <a16:colId xmlns:a16="http://schemas.microsoft.com/office/drawing/2014/main" val="2862645292"/>
                    </a:ext>
                  </a:extLst>
                </a:gridCol>
                <a:gridCol w="4945164">
                  <a:extLst>
                    <a:ext uri="{9D8B030D-6E8A-4147-A177-3AD203B41FA5}">
                      <a16:colId xmlns:a16="http://schemas.microsoft.com/office/drawing/2014/main" val="275662038"/>
                    </a:ext>
                  </a:extLst>
                </a:gridCol>
              </a:tblGrid>
              <a:tr h="304041">
                <a:tc>
                  <a:txBody>
                    <a:bodyPr/>
                    <a:lstStyle/>
                    <a:p>
                      <a:r>
                        <a:rPr lang="en-GB" sz="1200" b="0" cap="none" spc="60">
                          <a:solidFill>
                            <a:schemeClr val="bg1"/>
                          </a:solidFill>
                        </a:rPr>
                        <a:t>Months</a:t>
                      </a:r>
                    </a:p>
                  </a:txBody>
                  <a:tcPr marL="66578" marR="66578" marT="66578" marB="33289" anchor="ctr">
                    <a:lnL w="12700" cmpd="sng">
                      <a:noFill/>
                    </a:lnL>
                    <a:lnR w="12700" cmpd="sng">
                      <a:noFill/>
                    </a:lnR>
                    <a:lnT w="19050" cap="flat" cmpd="sng" algn="ctr">
                      <a:noFill/>
                      <a:prstDash val="solid"/>
                    </a:lnT>
                    <a:lnB w="38100" cmpd="sng">
                      <a:noFill/>
                    </a:lnB>
                    <a:solidFill>
                      <a:schemeClr val="accent1"/>
                    </a:solidFill>
                  </a:tcPr>
                </a:tc>
                <a:tc>
                  <a:txBody>
                    <a:bodyPr/>
                    <a:lstStyle/>
                    <a:p>
                      <a:r>
                        <a:rPr lang="en-GB" sz="1200" b="0" cap="none" spc="60">
                          <a:solidFill>
                            <a:schemeClr val="bg1"/>
                          </a:solidFill>
                        </a:rPr>
                        <a:t>Activities</a:t>
                      </a:r>
                    </a:p>
                  </a:txBody>
                  <a:tcPr marL="66578" marR="66578" marT="66578" marB="33289" anchor="ctr">
                    <a:lnL w="12700" cmpd="sng">
                      <a:noFill/>
                    </a:lnL>
                    <a:lnR w="12700" cmpd="sng">
                      <a:noFill/>
                    </a:lnR>
                    <a:lnT w="19050" cap="flat" cmpd="sng" algn="ctr">
                      <a:noFill/>
                      <a:prstDash val="solid"/>
                    </a:lnT>
                    <a:lnB w="38100" cmpd="sng">
                      <a:noFill/>
                    </a:lnB>
                    <a:solidFill>
                      <a:schemeClr val="accent1"/>
                    </a:solidFill>
                  </a:tcPr>
                </a:tc>
                <a:extLst>
                  <a:ext uri="{0D108BD9-81ED-4DB2-BD59-A6C34878D82A}">
                    <a16:rowId xmlns:a16="http://schemas.microsoft.com/office/drawing/2014/main" val="402693873"/>
                  </a:ext>
                </a:extLst>
              </a:tr>
              <a:tr h="437198">
                <a:tc>
                  <a:txBody>
                    <a:bodyPr/>
                    <a:lstStyle/>
                    <a:p>
                      <a:r>
                        <a:rPr lang="en-GB" sz="1000" cap="none" spc="0">
                          <a:solidFill>
                            <a:schemeClr val="tx1"/>
                          </a:solidFill>
                        </a:rPr>
                        <a:t>January</a:t>
                      </a:r>
                    </a:p>
                  </a:txBody>
                  <a:tcPr marL="66578" marR="66578" marT="66578" marB="33289">
                    <a:lnL w="12700" cmpd="sng">
                      <a:noFill/>
                      <a:prstDash val="solid"/>
                    </a:lnL>
                    <a:lnR w="12700" cmpd="sng">
                      <a:noFill/>
                      <a:prstDash val="solid"/>
                    </a:lnR>
                    <a:lnT w="38100" cmpd="sng">
                      <a:noFill/>
                    </a:lnT>
                    <a:lnB w="12700" cap="flat" cmpd="sng" algn="ctr">
                      <a:noFill/>
                      <a:prstDash val="solid"/>
                    </a:lnB>
                    <a:noFill/>
                  </a:tcPr>
                </a:tc>
                <a:tc>
                  <a:txBody>
                    <a:bodyPr/>
                    <a:lstStyle/>
                    <a:p>
                      <a:r>
                        <a:rPr lang="en-GB" sz="1000" cap="none" spc="0">
                          <a:solidFill>
                            <a:schemeClr val="tx1"/>
                          </a:solidFill>
                        </a:rPr>
                        <a:t>Getting active, sport, fitness</a:t>
                      </a:r>
                    </a:p>
                    <a:p>
                      <a:endParaRPr lang="en-GB" sz="1000" cap="none" spc="0">
                        <a:solidFill>
                          <a:schemeClr val="tx1"/>
                        </a:solidFill>
                      </a:endParaRPr>
                    </a:p>
                  </a:txBody>
                  <a:tcPr marL="66578" marR="66578" marT="66578" marB="33289">
                    <a:lnL w="12700" cmpd="sng">
                      <a:noFill/>
                      <a:prstDash val="solid"/>
                    </a:lnL>
                    <a:lnR w="12700" cmpd="sng">
                      <a:noFill/>
                      <a:prstDash val="solid"/>
                    </a:lnR>
                    <a:lnT w="38100" cmpd="sng">
                      <a:noFill/>
                    </a:lnT>
                    <a:lnB w="12700" cap="flat" cmpd="sng" algn="ctr">
                      <a:noFill/>
                      <a:prstDash val="solid"/>
                    </a:lnB>
                    <a:noFill/>
                  </a:tcPr>
                </a:tc>
                <a:extLst>
                  <a:ext uri="{0D108BD9-81ED-4DB2-BD59-A6C34878D82A}">
                    <a16:rowId xmlns:a16="http://schemas.microsoft.com/office/drawing/2014/main" val="1117971413"/>
                  </a:ext>
                </a:extLst>
              </a:tr>
              <a:tr h="747896">
                <a:tc>
                  <a:txBody>
                    <a:bodyPr/>
                    <a:lstStyle/>
                    <a:p>
                      <a:r>
                        <a:rPr lang="en-GB" sz="1000" cap="none" spc="0">
                          <a:solidFill>
                            <a:schemeClr val="tx1"/>
                          </a:solidFill>
                        </a:rPr>
                        <a:t>February </a:t>
                      </a: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Workshops/activities such as Quizzes and</a:t>
                      </a:r>
                    </a:p>
                    <a:p>
                      <a:r>
                        <a:rPr lang="en-GB" sz="1000" cap="none" spc="0">
                          <a:solidFill>
                            <a:schemeClr val="tx1"/>
                          </a:solidFill>
                        </a:rPr>
                        <a:t>Reflection</a:t>
                      </a:r>
                    </a:p>
                    <a:p>
                      <a:endParaRPr lang="en-GB" sz="1000" cap="none" spc="0">
                        <a:solidFill>
                          <a:schemeClr val="tx1"/>
                        </a:solidFill>
                      </a:endParaRPr>
                    </a:p>
                    <a:p>
                      <a:endParaRPr lang="en-GB" sz="1000" cap="none" spc="0">
                        <a:solidFill>
                          <a:schemeClr val="tx1"/>
                        </a:solidFill>
                      </a:endParaRP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021239988"/>
                  </a:ext>
                </a:extLst>
              </a:tr>
              <a:tr h="592547">
                <a:tc>
                  <a:txBody>
                    <a:bodyPr/>
                    <a:lstStyle/>
                    <a:p>
                      <a:r>
                        <a:rPr lang="en-GB" sz="1000" cap="none" spc="0">
                          <a:solidFill>
                            <a:schemeClr val="tx1"/>
                          </a:solidFill>
                        </a:rPr>
                        <a:t>March</a:t>
                      </a: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GB" sz="1000" cap="none" spc="0">
                          <a:solidFill>
                            <a:schemeClr val="tx1"/>
                          </a:solidFill>
                        </a:rPr>
                        <a:t>Positive affirmations and perspectives, getting them to write positive affirmations and put them in a jar</a:t>
                      </a:r>
                    </a:p>
                    <a:p>
                      <a:endParaRPr lang="en-GB" sz="1000" cap="none" spc="0">
                        <a:solidFill>
                          <a:schemeClr val="tx1"/>
                        </a:solidFill>
                      </a:endParaRP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1665455530"/>
                  </a:ext>
                </a:extLst>
              </a:tr>
              <a:tr h="281848">
                <a:tc>
                  <a:txBody>
                    <a:bodyPr/>
                    <a:lstStyle/>
                    <a:p>
                      <a:r>
                        <a:rPr lang="en-GB" sz="1000" cap="none" spc="0">
                          <a:solidFill>
                            <a:schemeClr val="tx1"/>
                          </a:solidFill>
                        </a:rPr>
                        <a:t>April</a:t>
                      </a: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Pamper Nights</a:t>
                      </a: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1907541963"/>
                  </a:ext>
                </a:extLst>
              </a:tr>
              <a:tr h="437198">
                <a:tc>
                  <a:txBody>
                    <a:bodyPr/>
                    <a:lstStyle/>
                    <a:p>
                      <a:r>
                        <a:rPr lang="en-GB" sz="1000" cap="none" spc="0">
                          <a:solidFill>
                            <a:schemeClr val="tx1"/>
                          </a:solidFill>
                        </a:rPr>
                        <a:t>May</a:t>
                      </a: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000" cap="none" spc="0">
                          <a:solidFill>
                            <a:schemeClr val="tx1"/>
                          </a:solidFill>
                        </a:rPr>
                        <a:t>Coping strategies for challenges/difficulties</a:t>
                      </a:r>
                    </a:p>
                    <a:p>
                      <a:endParaRPr lang="en-GB" sz="1000" cap="none" spc="0">
                        <a:solidFill>
                          <a:schemeClr val="tx1"/>
                        </a:solidFill>
                      </a:endParaRP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3432193723"/>
                  </a:ext>
                </a:extLst>
              </a:tr>
              <a:tr h="437198">
                <a:tc>
                  <a:txBody>
                    <a:bodyPr/>
                    <a:lstStyle/>
                    <a:p>
                      <a:r>
                        <a:rPr lang="en-GB" sz="1000" cap="none" spc="0">
                          <a:solidFill>
                            <a:schemeClr val="tx1"/>
                          </a:solidFill>
                        </a:rPr>
                        <a:t>June</a:t>
                      </a: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US" sz="1000" cap="none" spc="0">
                          <a:solidFill>
                            <a:schemeClr val="tx1"/>
                          </a:solidFill>
                        </a:rPr>
                        <a:t>Connecting with self and others</a:t>
                      </a:r>
                    </a:p>
                    <a:p>
                      <a:endParaRPr lang="en-GB" sz="1000" cap="none" spc="0">
                        <a:solidFill>
                          <a:schemeClr val="tx1"/>
                        </a:solidFill>
                      </a:endParaRP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4261754804"/>
                  </a:ext>
                </a:extLst>
              </a:tr>
              <a:tr h="281848">
                <a:tc>
                  <a:txBody>
                    <a:bodyPr/>
                    <a:lstStyle/>
                    <a:p>
                      <a:r>
                        <a:rPr lang="en-GB" sz="1000" cap="none" spc="0">
                          <a:solidFill>
                            <a:schemeClr val="tx1"/>
                          </a:solidFill>
                        </a:rPr>
                        <a:t>July</a:t>
                      </a: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GB" sz="1000" cap="none" spc="0">
                          <a:solidFill>
                            <a:schemeClr val="tx1"/>
                          </a:solidFill>
                        </a:rPr>
                        <a:t>Yoga, Pilates</a:t>
                      </a: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4235608619"/>
                  </a:ext>
                </a:extLst>
              </a:tr>
              <a:tr h="281848">
                <a:tc>
                  <a:txBody>
                    <a:bodyPr/>
                    <a:lstStyle/>
                    <a:p>
                      <a:r>
                        <a:rPr lang="en-GB" sz="1000" cap="none" spc="0">
                          <a:solidFill>
                            <a:schemeClr val="tx1"/>
                          </a:solidFill>
                        </a:rPr>
                        <a:t>August</a:t>
                      </a: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 Mindfulness, meditation</a:t>
                      </a: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730675481"/>
                  </a:ext>
                </a:extLst>
              </a:tr>
              <a:tr h="437198">
                <a:tc>
                  <a:txBody>
                    <a:bodyPr/>
                    <a:lstStyle/>
                    <a:p>
                      <a:r>
                        <a:rPr lang="en-GB" sz="1000" cap="none" spc="0">
                          <a:solidFill>
                            <a:schemeClr val="tx1"/>
                          </a:solidFill>
                        </a:rPr>
                        <a:t>September</a:t>
                      </a: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GB" sz="1000" cap="none" spc="0">
                          <a:solidFill>
                            <a:schemeClr val="tx1"/>
                          </a:solidFill>
                        </a:rPr>
                        <a:t>Research based activities</a:t>
                      </a:r>
                    </a:p>
                    <a:p>
                      <a:endParaRPr lang="en-GB" sz="1000" cap="none" spc="0">
                        <a:solidFill>
                          <a:schemeClr val="tx1"/>
                        </a:solidFill>
                      </a:endParaRP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312487525"/>
                  </a:ext>
                </a:extLst>
              </a:tr>
              <a:tr h="437198">
                <a:tc>
                  <a:txBody>
                    <a:bodyPr/>
                    <a:lstStyle/>
                    <a:p>
                      <a:r>
                        <a:rPr lang="en-GB" sz="1000" cap="none" spc="0">
                          <a:solidFill>
                            <a:schemeClr val="tx1"/>
                          </a:solidFill>
                        </a:rPr>
                        <a:t>October</a:t>
                      </a: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Role play</a:t>
                      </a:r>
                    </a:p>
                    <a:p>
                      <a:endParaRPr lang="en-GB" sz="1000" cap="none" spc="0">
                        <a:solidFill>
                          <a:schemeClr val="tx1"/>
                        </a:solidFill>
                      </a:endParaRP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3160514787"/>
                  </a:ext>
                </a:extLst>
              </a:tr>
              <a:tr h="592547">
                <a:tc>
                  <a:txBody>
                    <a:bodyPr/>
                    <a:lstStyle/>
                    <a:p>
                      <a:r>
                        <a:rPr lang="en-GB" sz="1000" cap="none" spc="0">
                          <a:solidFill>
                            <a:schemeClr val="tx1"/>
                          </a:solidFill>
                        </a:rPr>
                        <a:t>November</a:t>
                      </a: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tc>
                  <a:txBody>
                    <a:bodyPr/>
                    <a:lstStyle/>
                    <a:p>
                      <a:r>
                        <a:rPr lang="en-US" sz="1000" cap="none" spc="0">
                          <a:solidFill>
                            <a:schemeClr val="tx1"/>
                          </a:solidFill>
                        </a:rPr>
                        <a:t>Raising awareness of available support by providing resources and signposting to other services</a:t>
                      </a:r>
                    </a:p>
                    <a:p>
                      <a:endParaRPr lang="en-GB" sz="1000" cap="none" spc="0">
                        <a:solidFill>
                          <a:schemeClr val="tx1"/>
                        </a:solidFill>
                      </a:endParaRPr>
                    </a:p>
                  </a:txBody>
                  <a:tcPr marL="66578" marR="66578" marT="66578" marB="33289">
                    <a:lnL w="12700" cmpd="sng">
                      <a:noFill/>
                      <a:prstDash val="solid"/>
                    </a:lnL>
                    <a:lnR w="12700" cmpd="sng">
                      <a:noFill/>
                      <a:prstDash val="solid"/>
                    </a:lnR>
                    <a:lnT w="12700" cmpd="sng">
                      <a:noFill/>
                      <a:prstDash val="solid"/>
                    </a:lnT>
                    <a:lnB w="12700" cap="flat" cmpd="sng" algn="ctr">
                      <a:noFill/>
                      <a:prstDash val="solid"/>
                    </a:lnB>
                    <a:noFill/>
                  </a:tcPr>
                </a:tc>
                <a:extLst>
                  <a:ext uri="{0D108BD9-81ED-4DB2-BD59-A6C34878D82A}">
                    <a16:rowId xmlns:a16="http://schemas.microsoft.com/office/drawing/2014/main" val="2146459916"/>
                  </a:ext>
                </a:extLst>
              </a:tr>
              <a:tr h="281848">
                <a:tc>
                  <a:txBody>
                    <a:bodyPr/>
                    <a:lstStyle/>
                    <a:p>
                      <a:r>
                        <a:rPr lang="en-GB" sz="1000" cap="none" spc="0">
                          <a:solidFill>
                            <a:schemeClr val="tx1"/>
                          </a:solidFill>
                        </a:rPr>
                        <a:t>December </a:t>
                      </a: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tc>
                  <a:txBody>
                    <a:bodyPr/>
                    <a:lstStyle/>
                    <a:p>
                      <a:r>
                        <a:rPr lang="en-GB" sz="1000" cap="none" spc="0">
                          <a:solidFill>
                            <a:schemeClr val="tx1"/>
                          </a:solidFill>
                        </a:rPr>
                        <a:t>Creating a poster of what they have learned.</a:t>
                      </a:r>
                    </a:p>
                  </a:txBody>
                  <a:tcPr marL="66578" marR="66578" marT="66578" marB="33289">
                    <a:lnL w="12700" cmpd="sng">
                      <a:noFill/>
                      <a:prstDash val="solid"/>
                    </a:lnL>
                    <a:lnR w="12700" cmpd="sng">
                      <a:noFill/>
                      <a:prstDash val="solid"/>
                    </a:lnR>
                    <a:lnT w="12700"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009990910"/>
                  </a:ext>
                </a:extLst>
              </a:tr>
            </a:tbl>
          </a:graphicData>
        </a:graphic>
      </p:graphicFrame>
    </p:spTree>
    <p:extLst>
      <p:ext uri="{BB962C8B-B14F-4D97-AF65-F5344CB8AC3E}">
        <p14:creationId xmlns:p14="http://schemas.microsoft.com/office/powerpoint/2010/main" val="20050771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A1B097-25B7-9A60-502F-B57D0A2D7336}"/>
              </a:ext>
            </a:extLst>
          </p:cNvPr>
          <p:cNvSpPr>
            <a:spLocks noGrp="1"/>
          </p:cNvSpPr>
          <p:nvPr>
            <p:ph type="title"/>
          </p:nvPr>
        </p:nvSpPr>
        <p:spPr>
          <a:xfrm>
            <a:off x="838200" y="365125"/>
            <a:ext cx="10515600" cy="1325563"/>
          </a:xfrm>
        </p:spPr>
        <p:txBody>
          <a:bodyPr>
            <a:normAutofit/>
          </a:bodyPr>
          <a:lstStyle/>
          <a:p>
            <a:r>
              <a:rPr lang="en-GB" sz="5400" dirty="0"/>
              <a:t>References</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1E2824C-7B40-C811-405D-3FB2615B4499}"/>
              </a:ext>
            </a:extLst>
          </p:cNvPr>
          <p:cNvSpPr>
            <a:spLocks noGrp="1"/>
          </p:cNvSpPr>
          <p:nvPr>
            <p:ph idx="1"/>
          </p:nvPr>
        </p:nvSpPr>
        <p:spPr>
          <a:xfrm>
            <a:off x="838200" y="1929384"/>
            <a:ext cx="10515600" cy="4251960"/>
          </a:xfrm>
        </p:spPr>
        <p:txBody>
          <a:bodyPr>
            <a:normAutofit lnSpcReduction="10000"/>
          </a:bodyPr>
          <a:lstStyle/>
          <a:p>
            <a:pPr marL="0" indent="0">
              <a:buNone/>
            </a:pPr>
            <a:r>
              <a:rPr lang="en-GB" sz="1500" dirty="0"/>
              <a:t>American Psychological Association (2026) </a:t>
            </a:r>
            <a:r>
              <a:rPr lang="en-GB" sz="1500" i="1" dirty="0"/>
              <a:t>Resilience. </a:t>
            </a:r>
            <a:r>
              <a:rPr lang="en-GB" sz="1500" dirty="0"/>
              <a:t>Available at: </a:t>
            </a:r>
            <a:r>
              <a:rPr lang="en-GB" sz="1500" dirty="0">
                <a:hlinkClick r:id="rId2"/>
              </a:rPr>
              <a:t>https://www.apa.org/topics/resilience</a:t>
            </a:r>
            <a:r>
              <a:rPr lang="en-GB" sz="1500" dirty="0"/>
              <a:t> (Accessed: 6 January 2026).</a:t>
            </a:r>
          </a:p>
          <a:p>
            <a:pPr marL="0" indent="0">
              <a:buNone/>
            </a:pPr>
            <a:r>
              <a:rPr lang="en-GB" sz="1500" dirty="0"/>
              <a:t> </a:t>
            </a:r>
            <a:r>
              <a:rPr lang="en-GB" sz="1500" dirty="0" err="1"/>
              <a:t>Drevitch</a:t>
            </a:r>
            <a:r>
              <a:rPr lang="en-GB" sz="1500" dirty="0"/>
              <a:t>, G. (2024) </a:t>
            </a:r>
            <a:r>
              <a:rPr lang="en-GB" sz="1500" i="1" dirty="0"/>
              <a:t>What Is Well-Being? Definition, Types, and Well-Being Skills. </a:t>
            </a:r>
            <a:r>
              <a:rPr lang="en-GB" sz="1500" dirty="0"/>
              <a:t>Available at: </a:t>
            </a:r>
            <a:r>
              <a:rPr lang="en-GB" sz="1500" dirty="0">
                <a:hlinkClick r:id="rId3"/>
              </a:rPr>
              <a:t>What Is Well-Being? Definition, Types, and Well-Being Skills | Psychology Today United Kingdom</a:t>
            </a:r>
            <a:r>
              <a:rPr lang="en-GB" sz="1500" dirty="0"/>
              <a:t> (Accessed: 6 January 2026).</a:t>
            </a:r>
          </a:p>
          <a:p>
            <a:pPr marL="0" indent="0">
              <a:buNone/>
            </a:pPr>
            <a:r>
              <a:rPr lang="en-US" sz="1500" dirty="0"/>
              <a:t>CLD Standards Council Scotland (2019) National Occupational Standards. Available at: </a:t>
            </a:r>
            <a:r>
              <a:rPr lang="en-US" sz="1500" dirty="0">
                <a:hlinkClick r:id="rId4"/>
              </a:rPr>
              <a:t>https://www.youth.ie/wp-content/uploads/2020/04/CombinedYouthWorkNOS.pdf</a:t>
            </a:r>
            <a:r>
              <a:rPr lang="en-US" sz="1500" dirty="0"/>
              <a:t>  (Accessed:  8 January 2026). </a:t>
            </a:r>
            <a:endParaRPr lang="en-GB" sz="1500" dirty="0"/>
          </a:p>
          <a:p>
            <a:pPr marL="0" indent="0">
              <a:buNone/>
            </a:pPr>
            <a:r>
              <a:rPr lang="en-GB" sz="1500" dirty="0"/>
              <a:t>Harvard University (2026) </a:t>
            </a:r>
            <a:r>
              <a:rPr lang="en-GB" sz="1500" i="1" dirty="0"/>
              <a:t>Measuring Objective Well-Being (societal level).</a:t>
            </a:r>
            <a:r>
              <a:rPr lang="en-GB" sz="1500" dirty="0"/>
              <a:t> Available at: </a:t>
            </a:r>
            <a:r>
              <a:rPr lang="en-GB" sz="1500" dirty="0">
                <a:hlinkClick r:id="rId5"/>
              </a:rPr>
              <a:t>Measuring Objective Well-Being (societal level) – Harvard Center for Population and Development Studies</a:t>
            </a:r>
            <a:r>
              <a:rPr lang="en-GB" sz="1500" dirty="0"/>
              <a:t> (Accessed: 6 January 2026). </a:t>
            </a:r>
            <a:endParaRPr lang="en-GB" sz="1500" i="1" dirty="0"/>
          </a:p>
          <a:p>
            <a:pPr marL="0" indent="0">
              <a:buNone/>
            </a:pPr>
            <a:r>
              <a:rPr lang="en-GB" sz="1500" dirty="0"/>
              <a:t>Marie Collins Foundation (2026) </a:t>
            </a:r>
            <a:r>
              <a:rPr lang="en-GB" sz="1500" i="1" dirty="0"/>
              <a:t>Tackling Technology-Assisted Child Sexual Abuse</a:t>
            </a:r>
            <a:r>
              <a:rPr lang="en-GB" sz="1500" dirty="0"/>
              <a:t>. Available at: </a:t>
            </a:r>
            <a:r>
              <a:rPr lang="en-GB" sz="1500" dirty="0">
                <a:hlinkClick r:id="rId6"/>
              </a:rPr>
              <a:t>Welcome to Marie Collins Foundation</a:t>
            </a:r>
            <a:r>
              <a:rPr lang="en-GB" sz="1500" dirty="0"/>
              <a:t> (Accessed: 7 January 2026).</a:t>
            </a:r>
          </a:p>
          <a:p>
            <a:pPr marL="0" indent="0">
              <a:buNone/>
            </a:pPr>
            <a:r>
              <a:rPr lang="en-GB" sz="1500" dirty="0"/>
              <a:t>Moore, C. (2019) </a:t>
            </a:r>
            <a:r>
              <a:rPr lang="en-GB" sz="1500" i="1" dirty="0"/>
              <a:t>Subjective Wellbeing in Positive Psychology. </a:t>
            </a:r>
            <a:r>
              <a:rPr lang="en-GB" sz="1500" dirty="0"/>
              <a:t>Available at: </a:t>
            </a:r>
            <a:r>
              <a:rPr lang="en-GB" sz="1500" dirty="0">
                <a:hlinkClick r:id="rId7"/>
              </a:rPr>
              <a:t>Subjective Wellbeing in Positive Psychology (Incl. PDF)</a:t>
            </a:r>
            <a:r>
              <a:rPr lang="en-GB" sz="1500" dirty="0"/>
              <a:t> (Accessed: 6 January 2026).</a:t>
            </a:r>
          </a:p>
          <a:p>
            <a:pPr marL="0" indent="0">
              <a:buNone/>
            </a:pPr>
            <a:r>
              <a:rPr lang="en-US" sz="1500" dirty="0"/>
              <a:t>Mind (ND) Five Ways to Wellbeing. Available at: https://www.lancashiremind.org.uk/project/five-ways-to-wellbeing/ (Accessed: 7 January 2026).</a:t>
            </a:r>
          </a:p>
          <a:p>
            <a:pPr marL="0" indent="0">
              <a:buNone/>
            </a:pPr>
            <a:r>
              <a:rPr lang="en-GB" sz="1500" dirty="0"/>
              <a:t>Mind (2026). </a:t>
            </a:r>
            <a:r>
              <a:rPr lang="en-GB" sz="1500" i="1" dirty="0"/>
              <a:t>Why is my well-being important.</a:t>
            </a:r>
            <a:r>
              <a:rPr lang="en-GB" sz="1500" dirty="0"/>
              <a:t> Available at: </a:t>
            </a:r>
            <a:r>
              <a:rPr lang="en-US" sz="1600" dirty="0">
                <a:hlinkClick r:id="rId8"/>
              </a:rPr>
              <a:t>Mental Wellbeing - for 11-18 year olds | Mind</a:t>
            </a:r>
            <a:r>
              <a:rPr lang="en-US" sz="1600" dirty="0"/>
              <a:t> . ( Accessed 7 January 2026)</a:t>
            </a:r>
            <a:endParaRPr lang="en-GB" sz="1500" dirty="0"/>
          </a:p>
          <a:p>
            <a:pPr marL="0" indent="0">
              <a:buNone/>
            </a:pPr>
            <a:r>
              <a:rPr lang="en-GB" sz="1500" dirty="0"/>
              <a:t>NSPCC (2026) </a:t>
            </a:r>
            <a:r>
              <a:rPr lang="en-GB" sz="1500" i="1" dirty="0"/>
              <a:t>Every childhood is worth fighting for. </a:t>
            </a:r>
            <a:r>
              <a:rPr lang="en-GB" sz="1500" dirty="0"/>
              <a:t>Available at; </a:t>
            </a:r>
            <a:r>
              <a:rPr lang="en-GB" sz="1500" dirty="0">
                <a:hlinkClick r:id="rId9"/>
              </a:rPr>
              <a:t>Healthy relationships | NSPCC</a:t>
            </a:r>
            <a:r>
              <a:rPr lang="en-GB" sz="1500" dirty="0"/>
              <a:t> (Accessed: 7 January 2026).</a:t>
            </a:r>
          </a:p>
          <a:p>
            <a:pPr marL="0" indent="0">
              <a:buNone/>
            </a:pPr>
            <a:endParaRPr lang="en-GB" sz="1500" dirty="0"/>
          </a:p>
          <a:p>
            <a:pPr marL="0" indent="0">
              <a:buNone/>
            </a:pPr>
            <a:endParaRPr lang="en-GB" sz="1500" dirty="0"/>
          </a:p>
        </p:txBody>
      </p:sp>
    </p:spTree>
    <p:extLst>
      <p:ext uri="{BB962C8B-B14F-4D97-AF65-F5344CB8AC3E}">
        <p14:creationId xmlns:p14="http://schemas.microsoft.com/office/powerpoint/2010/main" val="1416205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483481-E0BC-D2C5-64B4-E972D97E2617}"/>
              </a:ext>
            </a:extLst>
          </p:cNvPr>
          <p:cNvSpPr>
            <a:spLocks noGrp="1"/>
          </p:cNvSpPr>
          <p:nvPr>
            <p:ph type="title"/>
          </p:nvPr>
        </p:nvSpPr>
        <p:spPr>
          <a:xfrm>
            <a:off x="838200" y="365125"/>
            <a:ext cx="10515600" cy="1325563"/>
          </a:xfrm>
        </p:spPr>
        <p:txBody>
          <a:bodyPr>
            <a:normAutofit/>
          </a:bodyPr>
          <a:lstStyle/>
          <a:p>
            <a:r>
              <a:rPr lang="en-GB" sz="5400"/>
              <a:t>References contd.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sX0" fmla="*/ 0 w 10853928"/>
              <a:gd name="csY0" fmla="*/ 0 h 18288"/>
              <a:gd name="csX1" fmla="*/ 461292 w 10853928"/>
              <a:gd name="csY1" fmla="*/ 0 h 18288"/>
              <a:gd name="csX2" fmla="*/ 1139662 w 10853928"/>
              <a:gd name="csY2" fmla="*/ 0 h 18288"/>
              <a:gd name="csX3" fmla="*/ 1926572 w 10853928"/>
              <a:gd name="csY3" fmla="*/ 0 h 18288"/>
              <a:gd name="csX4" fmla="*/ 2279325 w 10853928"/>
              <a:gd name="csY4" fmla="*/ 0 h 18288"/>
              <a:gd name="csX5" fmla="*/ 2632078 w 10853928"/>
              <a:gd name="csY5" fmla="*/ 0 h 18288"/>
              <a:gd name="csX6" fmla="*/ 3527527 w 10853928"/>
              <a:gd name="csY6" fmla="*/ 0 h 18288"/>
              <a:gd name="csX7" fmla="*/ 4205897 w 10853928"/>
              <a:gd name="csY7" fmla="*/ 0 h 18288"/>
              <a:gd name="csX8" fmla="*/ 4558650 w 10853928"/>
              <a:gd name="csY8" fmla="*/ 0 h 18288"/>
              <a:gd name="csX9" fmla="*/ 5237020 w 10853928"/>
              <a:gd name="csY9" fmla="*/ 0 h 18288"/>
              <a:gd name="csX10" fmla="*/ 6132469 w 10853928"/>
              <a:gd name="csY10" fmla="*/ 0 h 18288"/>
              <a:gd name="csX11" fmla="*/ 6702301 w 10853928"/>
              <a:gd name="csY11" fmla="*/ 0 h 18288"/>
              <a:gd name="csX12" fmla="*/ 7272132 w 10853928"/>
              <a:gd name="csY12" fmla="*/ 0 h 18288"/>
              <a:gd name="csX13" fmla="*/ 7950502 w 10853928"/>
              <a:gd name="csY13" fmla="*/ 0 h 18288"/>
              <a:gd name="csX14" fmla="*/ 8737412 w 10853928"/>
              <a:gd name="csY14" fmla="*/ 0 h 18288"/>
              <a:gd name="csX15" fmla="*/ 9524322 w 10853928"/>
              <a:gd name="csY15" fmla="*/ 0 h 18288"/>
              <a:gd name="csX16" fmla="*/ 10853928 w 10853928"/>
              <a:gd name="csY16" fmla="*/ 0 h 18288"/>
              <a:gd name="csX17" fmla="*/ 10853928 w 10853928"/>
              <a:gd name="csY17" fmla="*/ 18288 h 18288"/>
              <a:gd name="csX18" fmla="*/ 10392636 w 10853928"/>
              <a:gd name="csY18" fmla="*/ 18288 h 18288"/>
              <a:gd name="csX19" fmla="*/ 9497187 w 10853928"/>
              <a:gd name="csY19" fmla="*/ 18288 h 18288"/>
              <a:gd name="csX20" fmla="*/ 8818817 w 10853928"/>
              <a:gd name="csY20" fmla="*/ 18288 h 18288"/>
              <a:gd name="csX21" fmla="*/ 8466064 w 10853928"/>
              <a:gd name="csY21" fmla="*/ 18288 h 18288"/>
              <a:gd name="csX22" fmla="*/ 7787693 w 10853928"/>
              <a:gd name="csY22" fmla="*/ 18288 h 18288"/>
              <a:gd name="csX23" fmla="*/ 7217862 w 10853928"/>
              <a:gd name="csY23" fmla="*/ 18288 h 18288"/>
              <a:gd name="csX24" fmla="*/ 6648031 w 10853928"/>
              <a:gd name="csY24" fmla="*/ 18288 h 18288"/>
              <a:gd name="csX25" fmla="*/ 6078200 w 10853928"/>
              <a:gd name="csY25" fmla="*/ 18288 h 18288"/>
              <a:gd name="csX26" fmla="*/ 5508368 w 10853928"/>
              <a:gd name="csY26" fmla="*/ 18288 h 18288"/>
              <a:gd name="csX27" fmla="*/ 4721459 w 10853928"/>
              <a:gd name="csY27" fmla="*/ 18288 h 18288"/>
              <a:gd name="csX28" fmla="*/ 4043088 w 10853928"/>
              <a:gd name="csY28" fmla="*/ 18288 h 18288"/>
              <a:gd name="csX29" fmla="*/ 3690336 w 10853928"/>
              <a:gd name="csY29" fmla="*/ 18288 h 18288"/>
              <a:gd name="csX30" fmla="*/ 3120504 w 10853928"/>
              <a:gd name="csY30" fmla="*/ 18288 h 18288"/>
              <a:gd name="csX31" fmla="*/ 2333595 w 10853928"/>
              <a:gd name="csY31" fmla="*/ 18288 h 18288"/>
              <a:gd name="csX32" fmla="*/ 1872303 w 10853928"/>
              <a:gd name="csY32" fmla="*/ 18288 h 18288"/>
              <a:gd name="csX33" fmla="*/ 976854 w 10853928"/>
              <a:gd name="csY33" fmla="*/ 18288 h 18288"/>
              <a:gd name="csX34" fmla="*/ 0 w 10853928"/>
              <a:gd name="csY34" fmla="*/ 18288 h 18288"/>
              <a:gd name="csX35" fmla="*/ 0 w 10853928"/>
              <a:gd name="csY35"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92323F-74B4-C623-4AD6-5C0A5F6FF861}"/>
              </a:ext>
            </a:extLst>
          </p:cNvPr>
          <p:cNvSpPr>
            <a:spLocks noGrp="1"/>
          </p:cNvSpPr>
          <p:nvPr>
            <p:ph idx="1"/>
          </p:nvPr>
        </p:nvSpPr>
        <p:spPr>
          <a:xfrm>
            <a:off x="838200" y="1929384"/>
            <a:ext cx="10515600" cy="4251960"/>
          </a:xfrm>
        </p:spPr>
        <p:txBody>
          <a:bodyPr>
            <a:normAutofit/>
          </a:bodyPr>
          <a:lstStyle/>
          <a:p>
            <a:pPr marL="0" indent="0">
              <a:buNone/>
            </a:pPr>
            <a:r>
              <a:rPr lang="en-GB" sz="1200" dirty="0"/>
              <a:t>NHS (2026) </a:t>
            </a:r>
            <a:r>
              <a:rPr lang="en-GB" sz="1200" i="1" dirty="0"/>
              <a:t>Resilience. </a:t>
            </a:r>
            <a:r>
              <a:rPr lang="en-GB" sz="1200" dirty="0"/>
              <a:t>Available at </a:t>
            </a:r>
            <a:r>
              <a:rPr lang="en-GB" sz="1200" dirty="0">
                <a:hlinkClick r:id="rId3"/>
              </a:rPr>
              <a:t>https://www.betterliveshealthyfuturesbw.nhs.uk/learning_resource/resilience/</a:t>
            </a:r>
            <a:r>
              <a:rPr lang="en-GB" sz="1200" dirty="0"/>
              <a:t> . ( Accessed </a:t>
            </a:r>
            <a:r>
              <a:rPr lang="en-GB" sz="1200"/>
              <a:t>9 January 2026) </a:t>
            </a:r>
            <a:endParaRPr lang="en-GB" sz="1200" i="1" dirty="0"/>
          </a:p>
          <a:p>
            <a:pPr marL="0" indent="0">
              <a:buNone/>
            </a:pPr>
            <a:r>
              <a:rPr lang="en-GB" sz="1200" dirty="0" err="1"/>
              <a:t>Spunout</a:t>
            </a:r>
            <a:r>
              <a:rPr lang="en-GB" sz="1200" dirty="0"/>
              <a:t> (2026) Signs of toxic behaviour in a relationship or friendship. Available at: </a:t>
            </a:r>
            <a:r>
              <a:rPr lang="en-GB" sz="1200" dirty="0">
                <a:hlinkClick r:id="rId4"/>
              </a:rPr>
              <a:t>Signs of toxic behaviour in a relationship or friendship – </a:t>
            </a:r>
            <a:r>
              <a:rPr lang="en-GB" sz="1200" dirty="0" err="1">
                <a:hlinkClick r:id="rId4"/>
              </a:rPr>
              <a:t>spunout</a:t>
            </a:r>
            <a:r>
              <a:rPr lang="en-GB" sz="1200" dirty="0"/>
              <a:t> (Accessed: 7 January 2026).</a:t>
            </a:r>
          </a:p>
          <a:p>
            <a:pPr marL="0" indent="0">
              <a:buNone/>
            </a:pPr>
            <a:r>
              <a:rPr lang="en-GB" sz="1200" dirty="0"/>
              <a:t>Stone, A.A. and Mackie, C. (eds.) (2013) </a:t>
            </a:r>
            <a:r>
              <a:rPr lang="en-GB" sz="1200" i="1" dirty="0"/>
              <a:t>National Research Council: subjective well-being, measuring happiness, suffering, and other dimensions of experience. </a:t>
            </a:r>
            <a:r>
              <a:rPr lang="en-GB" sz="1200" dirty="0"/>
              <a:t>Washington DC: The National Academies Press. </a:t>
            </a:r>
          </a:p>
          <a:p>
            <a:pPr marL="0" indent="0">
              <a:buNone/>
            </a:pPr>
            <a:r>
              <a:rPr lang="en-GB" sz="1200" dirty="0"/>
              <a:t>Sustainability Directory (2024) </a:t>
            </a:r>
            <a:r>
              <a:rPr lang="en-GB" sz="1200" i="1" dirty="0"/>
              <a:t>Objective Wellbeing. </a:t>
            </a:r>
            <a:r>
              <a:rPr lang="en-GB" sz="1200" dirty="0"/>
              <a:t>Available at: </a:t>
            </a:r>
            <a:r>
              <a:rPr lang="en-GB" sz="1200" dirty="0">
                <a:hlinkClick r:id="rId5"/>
              </a:rPr>
              <a:t>Objective Wellbeing → Area → Sustainability</a:t>
            </a:r>
            <a:r>
              <a:rPr lang="en-GB" sz="1200" dirty="0"/>
              <a:t> (Accessed: 6 January 2026).</a:t>
            </a:r>
          </a:p>
          <a:p>
            <a:pPr marL="0" indent="0">
              <a:buNone/>
            </a:pPr>
            <a:r>
              <a:rPr lang="en-GB" sz="1200" dirty="0"/>
              <a:t>The Mohn Westlake Foundation (2025) </a:t>
            </a:r>
            <a:r>
              <a:rPr lang="en-GB" sz="1200" i="1" dirty="0"/>
              <a:t>Educating young people about healthy and unhealthy behaviours, so that they can thrive in their relationships. </a:t>
            </a:r>
            <a:r>
              <a:rPr lang="en-GB" sz="1200" dirty="0"/>
              <a:t>Available at: </a:t>
            </a:r>
            <a:r>
              <a:rPr lang="en-GB" sz="1200" dirty="0">
                <a:hlinkClick r:id="rId6"/>
              </a:rPr>
              <a:t>Educating young people about healthy and unhealthy behaviours, so that they can thrive in their relationships - The Mohn Westlake Foundation</a:t>
            </a:r>
            <a:r>
              <a:rPr lang="en-GB" sz="1200" dirty="0"/>
              <a:t> (Accessed: 7 January 2026).</a:t>
            </a:r>
          </a:p>
          <a:p>
            <a:pPr marL="0" indent="0">
              <a:buNone/>
            </a:pPr>
            <a:r>
              <a:rPr lang="en-GB" sz="1200" dirty="0" err="1"/>
              <a:t>Unicef</a:t>
            </a:r>
            <a:r>
              <a:rPr lang="en-GB" sz="1200" dirty="0"/>
              <a:t> (2019) </a:t>
            </a:r>
            <a:r>
              <a:rPr lang="en-GB" sz="1200" i="1" dirty="0"/>
              <a:t>A summary of the UN Convention on the Rights of the Child</a:t>
            </a:r>
            <a:r>
              <a:rPr lang="en-GB" sz="1200" dirty="0"/>
              <a:t>. Available at: </a:t>
            </a:r>
            <a:r>
              <a:rPr lang="en-GB" sz="1200" dirty="0">
                <a:hlinkClick r:id="rId7"/>
              </a:rPr>
              <a:t>UNCRC_summary-1_1.pdf</a:t>
            </a:r>
            <a:r>
              <a:rPr lang="en-GB" sz="1200" dirty="0"/>
              <a:t> (Accessed: 7 January 2026).</a:t>
            </a:r>
          </a:p>
          <a:p>
            <a:pPr marL="0" indent="0">
              <a:buNone/>
            </a:pPr>
            <a:r>
              <a:rPr lang="en-GB" sz="1200" dirty="0"/>
              <a:t>Youth Endowment Fund (2026) </a:t>
            </a:r>
            <a:r>
              <a:rPr lang="en-GB" sz="1200" i="1" dirty="0"/>
              <a:t>Half of teens in relationships suffer violence or controlling behaviour. </a:t>
            </a:r>
            <a:r>
              <a:rPr lang="en-GB" sz="1200" dirty="0"/>
              <a:t>Available at: </a:t>
            </a:r>
            <a:r>
              <a:rPr lang="en-GB" sz="1200" dirty="0">
                <a:hlinkClick r:id="rId8"/>
              </a:rPr>
              <a:t>Half of teens in relationships suffer violence or controlling behaviour, reveals new report  | Youth Endowment Fund</a:t>
            </a:r>
            <a:r>
              <a:rPr lang="en-GB" sz="1200" dirty="0"/>
              <a:t> (Accessed: 7 January 2026). </a:t>
            </a:r>
          </a:p>
          <a:p>
            <a:pPr marL="0" indent="0">
              <a:buNone/>
            </a:pPr>
            <a:r>
              <a:rPr lang="en-US" sz="1200" dirty="0"/>
              <a:t>Youth Work in Wales Review Group (2022). Youth work in Wales: principles and purposes. Available at: </a:t>
            </a:r>
          </a:p>
          <a:p>
            <a:pPr marL="0" indent="0">
              <a:buNone/>
            </a:pPr>
            <a:r>
              <a:rPr lang="en-US" sz="1200" dirty="0">
                <a:hlinkClick r:id="rId9"/>
              </a:rPr>
              <a:t>https://www.cwvys.org.uk/wpcontent/uploads/2022/10/YOUTH-WORK-IN-WALES2022-ENGLISH.pdf</a:t>
            </a:r>
            <a:r>
              <a:rPr lang="en-US" sz="1200" dirty="0"/>
              <a:t>  (Accessed:  </a:t>
            </a:r>
          </a:p>
          <a:p>
            <a:pPr marL="0" indent="0">
              <a:buNone/>
            </a:pPr>
            <a:r>
              <a:rPr lang="en-US" sz="1200" dirty="0"/>
              <a:t>9 January 2026). </a:t>
            </a:r>
            <a:endParaRPr lang="en-GB" sz="1200" dirty="0"/>
          </a:p>
          <a:p>
            <a:pPr marL="0" indent="0">
              <a:buNone/>
            </a:pPr>
            <a:endParaRPr lang="en-GB" sz="1200" dirty="0"/>
          </a:p>
        </p:txBody>
      </p:sp>
    </p:spTree>
    <p:extLst>
      <p:ext uri="{BB962C8B-B14F-4D97-AF65-F5344CB8AC3E}">
        <p14:creationId xmlns:p14="http://schemas.microsoft.com/office/powerpoint/2010/main" val="34095305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827D8A5-27C2-9B85-9524-8B13F5A6A8B9}"/>
              </a:ext>
            </a:extLst>
          </p:cNvPr>
          <p:cNvSpPr>
            <a:spLocks noGrp="1"/>
          </p:cNvSpPr>
          <p:nvPr>
            <p:ph idx="1"/>
          </p:nvPr>
        </p:nvSpPr>
        <p:spPr>
          <a:xfrm>
            <a:off x="640080" y="2872899"/>
            <a:ext cx="4243589" cy="3320668"/>
          </a:xfrm>
        </p:spPr>
        <p:txBody>
          <a:bodyPr>
            <a:normAutofit/>
          </a:bodyPr>
          <a:lstStyle/>
          <a:p>
            <a:pPr marL="0" indent="0">
              <a:buNone/>
            </a:pPr>
            <a:endParaRPr lang="en-GB" sz="2200"/>
          </a:p>
          <a:p>
            <a:pPr marL="0" indent="0">
              <a:buNone/>
            </a:pPr>
            <a:r>
              <a:rPr lang="en-GB" sz="2200" b="1"/>
              <a:t>Thank you for listening </a:t>
            </a:r>
          </a:p>
          <a:p>
            <a:pPr marL="0" indent="0">
              <a:buNone/>
            </a:pPr>
            <a:endParaRPr lang="en-GB" sz="2200" b="1"/>
          </a:p>
          <a:p>
            <a:pPr marL="0" indent="0">
              <a:buNone/>
            </a:pPr>
            <a:r>
              <a:rPr lang="en-GB" sz="2200"/>
              <a:t>Any questions?</a:t>
            </a:r>
          </a:p>
        </p:txBody>
      </p:sp>
      <p:pic>
        <p:nvPicPr>
          <p:cNvPr id="5" name="Picture 4" descr="Different colored question marks">
            <a:extLst>
              <a:ext uri="{FF2B5EF4-FFF2-40B4-BE49-F238E27FC236}">
                <a16:creationId xmlns:a16="http://schemas.microsoft.com/office/drawing/2014/main" id="{D378056C-411F-2EBC-6511-24ECED7BB5CD}"/>
              </a:ext>
            </a:extLst>
          </p:cNvPr>
          <p:cNvPicPr>
            <a:picLocks noChangeAspect="1"/>
          </p:cNvPicPr>
          <p:nvPr/>
        </p:nvPicPr>
        <p:blipFill>
          <a:blip r:embed="rId2"/>
          <a:srcRect l="20097" r="2348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93835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1422</TotalTime>
  <Words>5181</Words>
  <Application>Microsoft Office PowerPoint</Application>
  <PresentationFormat>Widescreen</PresentationFormat>
  <Paragraphs>443</Paragraphs>
  <Slides>21</Slides>
  <Notes>19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21</vt:i4>
      </vt:variant>
    </vt:vector>
  </HeadingPairs>
  <TitlesOfParts>
    <vt:vector size="26" baseType="lpstr">
      <vt:lpstr>Aptos</vt:lpstr>
      <vt:lpstr>Aptos Display</vt:lpstr>
      <vt:lpstr>Arial</vt:lpstr>
      <vt:lpstr>Courier New</vt:lpstr>
      <vt:lpstr>Office Theme</vt:lpstr>
      <vt:lpstr>ECYW6007 Adolescent Well-being and Resilience </vt:lpstr>
      <vt:lpstr>Introduction </vt:lpstr>
      <vt:lpstr>Clarifying the terminology </vt:lpstr>
      <vt:lpstr>Overview of proposal</vt:lpstr>
      <vt:lpstr>Statistics</vt:lpstr>
      <vt:lpstr>Aims</vt:lpstr>
      <vt:lpstr>Objectives </vt:lpstr>
      <vt:lpstr> Key characteristics of an unhealthy relationship </vt:lpstr>
      <vt:lpstr>Key characteristics of a healthy relationship</vt:lpstr>
      <vt:lpstr>Highlighting the potential detrimental effects on mental health and well-being </vt:lpstr>
      <vt:lpstr>Demonstrating the importance of listening and respecting others’ views and opinions, and maintaining confidentiality </vt:lpstr>
      <vt:lpstr>Key activities – linked to the 5 ways of wellbeing, principles and values of Youth Work. </vt:lpstr>
      <vt:lpstr>SWOT analysis </vt:lpstr>
      <vt:lpstr>Interventions</vt:lpstr>
      <vt:lpstr>Intended outcomes and how they will be measured and evaluated </vt:lpstr>
      <vt:lpstr>Ethical considerations and risk assessments </vt:lpstr>
      <vt:lpstr>Funding requirements and solutions</vt:lpstr>
      <vt:lpstr>Timeline of proposed activities </vt:lpstr>
      <vt:lpstr>References</vt:lpstr>
      <vt:lpstr>References contd.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Courtney Rumsey</dc:creator>
  <cp:lastModifiedBy>Courtney Rumsey</cp:lastModifiedBy>
  <cp:revision>4</cp:revision>
  <dcterms:created xsi:type="dcterms:W3CDTF">2026-01-06T09:28:10Z</dcterms:created>
  <dcterms:modified xsi:type="dcterms:W3CDTF">2026-01-13T08:18:01Z</dcterms:modified>
</cp:coreProperties>
</file>