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67" r:id="rId2"/>
    <p:sldId id="268" r:id="rId3"/>
    <p:sldId id="275" r:id="rId4"/>
    <p:sldId id="266" r:id="rId5"/>
    <p:sldId id="272" r:id="rId6"/>
    <p:sldId id="270" r:id="rId7"/>
    <p:sldId id="274" r:id="rId8"/>
    <p:sldId id="273" r:id="rId9"/>
    <p:sldId id="271" r:id="rId10"/>
    <p:sldId id="276" r:id="rId11"/>
    <p:sldId id="269" r:id="rId12"/>
    <p:sldId id="288" r:id="rId13"/>
    <p:sldId id="277" r:id="rId14"/>
    <p:sldId id="278" r:id="rId15"/>
    <p:sldId id="279" r:id="rId16"/>
    <p:sldId id="280" r:id="rId17"/>
    <p:sldId id="282" r:id="rId18"/>
    <p:sldId id="281" r:id="rId19"/>
    <p:sldId id="285" r:id="rId20"/>
    <p:sldId id="286" r:id="rId21"/>
    <p:sldId id="287" r:id="rId22"/>
    <p:sldId id="284" r:id="rId23"/>
    <p:sldId id="283"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690"/>
    <p:restoredTop sz="94694"/>
  </p:normalViewPr>
  <p:slideViewPr>
    <p:cSldViewPr snapToGrid="0">
      <p:cViewPr varScale="1">
        <p:scale>
          <a:sx n="121" d="100"/>
          <a:sy n="121" d="100"/>
        </p:scale>
        <p:origin x="41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42DD5-78E7-3646-93E9-681D522DE7F1}" type="datetimeFigureOut">
              <a:rPr lang="en-US" smtClean="0"/>
              <a:t>2/9/22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F63D33-AAC6-0343-9E96-9DFE0E6CA796}" type="slidenum">
              <a:rPr lang="en-US" smtClean="0"/>
              <a:t>‹#›</a:t>
            </a:fld>
            <a:endParaRPr lang="en-US"/>
          </a:p>
        </p:txBody>
      </p:sp>
    </p:spTree>
    <p:extLst>
      <p:ext uri="{BB962C8B-B14F-4D97-AF65-F5344CB8AC3E}">
        <p14:creationId xmlns:p14="http://schemas.microsoft.com/office/powerpoint/2010/main" val="3577613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Nice link to Greek theatre but relevant for any production. A description of </a:t>
            </a:r>
            <a:r>
              <a:rPr lang="en-US" dirty="0" err="1"/>
              <a:t>Nawr</a:t>
            </a:r>
            <a:r>
              <a:rPr lang="en-US" dirty="0"/>
              <a:t> </a:t>
            </a:r>
            <a:r>
              <a:rPr lang="en-US" dirty="0" err="1"/>
              <a:t>yr</a:t>
            </a:r>
            <a:r>
              <a:rPr lang="en-US" dirty="0"/>
              <a:t> </a:t>
            </a:r>
            <a:r>
              <a:rPr lang="en-US" dirty="0" err="1"/>
              <a:t>Arwr</a:t>
            </a:r>
            <a:r>
              <a:rPr lang="en-US" dirty="0"/>
              <a:t> could never evoke the response of being there. </a:t>
            </a:r>
          </a:p>
        </p:txBody>
      </p:sp>
      <p:sp>
        <p:nvSpPr>
          <p:cNvPr id="4" name="Slide Number Placeholder 3"/>
          <p:cNvSpPr>
            <a:spLocks noGrp="1"/>
          </p:cNvSpPr>
          <p:nvPr>
            <p:ph type="sldNum" sz="quarter" idx="5"/>
          </p:nvPr>
        </p:nvSpPr>
        <p:spPr/>
        <p:txBody>
          <a:bodyPr/>
          <a:lstStyle/>
          <a:p>
            <a:fld id="{3BF63D33-AAC6-0343-9E96-9DFE0E6CA796}" type="slidenum">
              <a:rPr lang="en-US" smtClean="0"/>
              <a:t>3</a:t>
            </a:fld>
            <a:endParaRPr lang="en-US"/>
          </a:p>
        </p:txBody>
      </p:sp>
    </p:spTree>
    <p:extLst>
      <p:ext uri="{BB962C8B-B14F-4D97-AF65-F5344CB8AC3E}">
        <p14:creationId xmlns:p14="http://schemas.microsoft.com/office/powerpoint/2010/main" val="1572690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deliberate departure from and reaction against strict neoclassical rules (stemming from Aristotle) of the Three Unities: 1) time &lt;single day&gt;, 2) place &lt;single location&gt; and 3) action.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Basic exp - moral tone with good triumphing over evil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r>
              <a:rPr lang="en-US" dirty="0"/>
              <a:t>https://</a:t>
            </a:r>
            <a:r>
              <a:rPr lang="en-US" dirty="0" err="1"/>
              <a:t>thedramateacher.com</a:t>
            </a:r>
            <a:r>
              <a:rPr lang="en-US" dirty="0"/>
              <a:t>/19th-century-melodrama/</a:t>
            </a:r>
          </a:p>
        </p:txBody>
      </p:sp>
      <p:sp>
        <p:nvSpPr>
          <p:cNvPr id="4" name="Slide Number Placeholder 3"/>
          <p:cNvSpPr>
            <a:spLocks noGrp="1"/>
          </p:cNvSpPr>
          <p:nvPr>
            <p:ph type="sldNum" sz="quarter" idx="5"/>
          </p:nvPr>
        </p:nvSpPr>
        <p:spPr/>
        <p:txBody>
          <a:bodyPr/>
          <a:lstStyle/>
          <a:p>
            <a:fld id="{3BF63D33-AAC6-0343-9E96-9DFE0E6CA796}" type="slidenum">
              <a:rPr lang="en-US" smtClean="0"/>
              <a:t>5</a:t>
            </a:fld>
            <a:endParaRPr lang="en-US"/>
          </a:p>
        </p:txBody>
      </p:sp>
    </p:spTree>
    <p:extLst>
      <p:ext uri="{BB962C8B-B14F-4D97-AF65-F5344CB8AC3E}">
        <p14:creationId xmlns:p14="http://schemas.microsoft.com/office/powerpoint/2010/main" val="757032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Williams: 374 – the word convention recognised as a way of describing the old but also achieving the new?</a:t>
            </a:r>
          </a:p>
          <a:p>
            <a:r>
              <a:rPr lang="en-GB" sz="1200" kern="1200" dirty="0">
                <a:solidFill>
                  <a:schemeClr val="tx1"/>
                </a:solidFill>
                <a:effectLst/>
                <a:latin typeface="+mn-lt"/>
                <a:ea typeface="+mn-ea"/>
                <a:cs typeface="+mn-cs"/>
              </a:rPr>
              <a:t>Links between convention and particular methods. These can change – Leach’s unstable symbols of theatre. The connection here is ‘presenting a reality’.</a:t>
            </a:r>
          </a:p>
          <a:p>
            <a:endParaRPr lang="en-US" dirty="0"/>
          </a:p>
        </p:txBody>
      </p:sp>
      <p:sp>
        <p:nvSpPr>
          <p:cNvPr id="4" name="Slide Number Placeholder 3"/>
          <p:cNvSpPr>
            <a:spLocks noGrp="1"/>
          </p:cNvSpPr>
          <p:nvPr>
            <p:ph type="sldNum" sz="quarter" idx="5"/>
          </p:nvPr>
        </p:nvSpPr>
        <p:spPr/>
        <p:txBody>
          <a:bodyPr/>
          <a:lstStyle/>
          <a:p>
            <a:fld id="{3BF63D33-AAC6-0343-9E96-9DFE0E6CA796}" type="slidenum">
              <a:rPr lang="en-US" smtClean="0"/>
              <a:t>6</a:t>
            </a:fld>
            <a:endParaRPr lang="en-US"/>
          </a:p>
        </p:txBody>
      </p:sp>
    </p:spTree>
    <p:extLst>
      <p:ext uri="{BB962C8B-B14F-4D97-AF65-F5344CB8AC3E}">
        <p14:creationId xmlns:p14="http://schemas.microsoft.com/office/powerpoint/2010/main" val="3146992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Soliloquy: an act of speaking one's thoughts aloud when by oneself or regardless of any hearers, especially by a character in a play.</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Presenting a reality</a:t>
            </a:r>
            <a:endParaRPr lang="en-US" dirty="0"/>
          </a:p>
        </p:txBody>
      </p:sp>
      <p:sp>
        <p:nvSpPr>
          <p:cNvPr id="4" name="Slide Number Placeholder 3"/>
          <p:cNvSpPr>
            <a:spLocks noGrp="1"/>
          </p:cNvSpPr>
          <p:nvPr>
            <p:ph type="sldNum" sz="quarter" idx="5"/>
          </p:nvPr>
        </p:nvSpPr>
        <p:spPr/>
        <p:txBody>
          <a:bodyPr/>
          <a:lstStyle/>
          <a:p>
            <a:fld id="{3BF63D33-AAC6-0343-9E96-9DFE0E6CA796}" type="slidenum">
              <a:rPr lang="en-US" smtClean="0"/>
              <a:t>8</a:t>
            </a:fld>
            <a:endParaRPr lang="en-US"/>
          </a:p>
        </p:txBody>
      </p:sp>
    </p:spTree>
    <p:extLst>
      <p:ext uri="{BB962C8B-B14F-4D97-AF65-F5344CB8AC3E}">
        <p14:creationId xmlns:p14="http://schemas.microsoft.com/office/powerpoint/2010/main" val="4130893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Contrast with Greek plays such as The Frogs by Aristophanes where Dionysus goes to Hades to bring back </a:t>
            </a:r>
            <a:r>
              <a:rPr lang="en-US" dirty="0" err="1"/>
              <a:t>Euripedes</a:t>
            </a:r>
            <a:endParaRPr lang="en-US" dirty="0"/>
          </a:p>
        </p:txBody>
      </p:sp>
      <p:sp>
        <p:nvSpPr>
          <p:cNvPr id="4" name="Slide Number Placeholder 3"/>
          <p:cNvSpPr>
            <a:spLocks noGrp="1"/>
          </p:cNvSpPr>
          <p:nvPr>
            <p:ph type="sldNum" sz="quarter" idx="5"/>
          </p:nvPr>
        </p:nvSpPr>
        <p:spPr/>
        <p:txBody>
          <a:bodyPr/>
          <a:lstStyle/>
          <a:p>
            <a:fld id="{3BF63D33-AAC6-0343-9E96-9DFE0E6CA796}" type="slidenum">
              <a:rPr lang="en-US" smtClean="0"/>
              <a:t>13</a:t>
            </a:fld>
            <a:endParaRPr lang="en-US"/>
          </a:p>
        </p:txBody>
      </p:sp>
    </p:spTree>
    <p:extLst>
      <p:ext uri="{BB962C8B-B14F-4D97-AF65-F5344CB8AC3E}">
        <p14:creationId xmlns:p14="http://schemas.microsoft.com/office/powerpoint/2010/main" val="17230711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Social realist drama</a:t>
            </a:r>
          </a:p>
        </p:txBody>
      </p:sp>
      <p:sp>
        <p:nvSpPr>
          <p:cNvPr id="4" name="Slide Number Placeholder 3"/>
          <p:cNvSpPr>
            <a:spLocks noGrp="1"/>
          </p:cNvSpPr>
          <p:nvPr>
            <p:ph type="sldNum" sz="quarter" idx="5"/>
          </p:nvPr>
        </p:nvSpPr>
        <p:spPr/>
        <p:txBody>
          <a:bodyPr/>
          <a:lstStyle/>
          <a:p>
            <a:fld id="{3BF63D33-AAC6-0343-9E96-9DFE0E6CA796}" type="slidenum">
              <a:rPr lang="en-US" smtClean="0"/>
              <a:t>15</a:t>
            </a:fld>
            <a:endParaRPr lang="en-US"/>
          </a:p>
        </p:txBody>
      </p:sp>
    </p:spTree>
    <p:extLst>
      <p:ext uri="{BB962C8B-B14F-4D97-AF65-F5344CB8AC3E}">
        <p14:creationId xmlns:p14="http://schemas.microsoft.com/office/powerpoint/2010/main" val="4148932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Play #3 definitely </a:t>
            </a:r>
          </a:p>
        </p:txBody>
      </p:sp>
      <p:sp>
        <p:nvSpPr>
          <p:cNvPr id="4" name="Slide Number Placeholder 3"/>
          <p:cNvSpPr>
            <a:spLocks noGrp="1"/>
          </p:cNvSpPr>
          <p:nvPr>
            <p:ph type="sldNum" sz="quarter" idx="5"/>
          </p:nvPr>
        </p:nvSpPr>
        <p:spPr/>
        <p:txBody>
          <a:bodyPr/>
          <a:lstStyle/>
          <a:p>
            <a:fld id="{3BF63D33-AAC6-0343-9E96-9DFE0E6CA796}" type="slidenum">
              <a:rPr lang="en-US" smtClean="0"/>
              <a:t>16</a:t>
            </a:fld>
            <a:endParaRPr lang="en-US"/>
          </a:p>
        </p:txBody>
      </p:sp>
    </p:spTree>
    <p:extLst>
      <p:ext uri="{BB962C8B-B14F-4D97-AF65-F5344CB8AC3E}">
        <p14:creationId xmlns:p14="http://schemas.microsoft.com/office/powerpoint/2010/main" val="18835547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375 ‘..the real range of dramatic method, in writing and in performance, is immense.’</a:t>
            </a:r>
          </a:p>
        </p:txBody>
      </p:sp>
      <p:sp>
        <p:nvSpPr>
          <p:cNvPr id="4" name="Slide Number Placeholder 3"/>
          <p:cNvSpPr>
            <a:spLocks noGrp="1"/>
          </p:cNvSpPr>
          <p:nvPr>
            <p:ph type="sldNum" sz="quarter" idx="5"/>
          </p:nvPr>
        </p:nvSpPr>
        <p:spPr/>
        <p:txBody>
          <a:bodyPr/>
          <a:lstStyle/>
          <a:p>
            <a:fld id="{3BF63D33-AAC6-0343-9E96-9DFE0E6CA796}" type="slidenum">
              <a:rPr lang="en-US" smtClean="0"/>
              <a:t>18</a:t>
            </a:fld>
            <a:endParaRPr lang="en-US"/>
          </a:p>
        </p:txBody>
      </p:sp>
    </p:spTree>
    <p:extLst>
      <p:ext uri="{BB962C8B-B14F-4D97-AF65-F5344CB8AC3E}">
        <p14:creationId xmlns:p14="http://schemas.microsoft.com/office/powerpoint/2010/main" val="1192696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Orthodox - following or conforming to the traditional or generally accepted rules or beliefs of a religion, philosophy, or practice.</a:t>
            </a:r>
            <a:endParaRPr lang="en-US" dirty="0"/>
          </a:p>
        </p:txBody>
      </p:sp>
      <p:sp>
        <p:nvSpPr>
          <p:cNvPr id="4" name="Slide Number Placeholder 3"/>
          <p:cNvSpPr>
            <a:spLocks noGrp="1"/>
          </p:cNvSpPr>
          <p:nvPr>
            <p:ph type="sldNum" sz="quarter" idx="5"/>
          </p:nvPr>
        </p:nvSpPr>
        <p:spPr/>
        <p:txBody>
          <a:bodyPr/>
          <a:lstStyle/>
          <a:p>
            <a:fld id="{3BF63D33-AAC6-0343-9E96-9DFE0E6CA796}" type="slidenum">
              <a:rPr lang="en-US" smtClean="0"/>
              <a:t>20</a:t>
            </a:fld>
            <a:endParaRPr lang="en-US"/>
          </a:p>
        </p:txBody>
      </p:sp>
    </p:spTree>
    <p:extLst>
      <p:ext uri="{BB962C8B-B14F-4D97-AF65-F5344CB8AC3E}">
        <p14:creationId xmlns:p14="http://schemas.microsoft.com/office/powerpoint/2010/main" val="1187225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link.springer.com</a:t>
            </a:r>
            <a:r>
              <a:rPr lang="en-US" dirty="0"/>
              <a:t>/chapter/10.1057/9780230306387_3 </a:t>
            </a:r>
          </a:p>
        </p:txBody>
      </p:sp>
      <p:sp>
        <p:nvSpPr>
          <p:cNvPr id="4" name="Slide Number Placeholder 3"/>
          <p:cNvSpPr>
            <a:spLocks noGrp="1"/>
          </p:cNvSpPr>
          <p:nvPr>
            <p:ph type="sldNum" sz="quarter" idx="5"/>
          </p:nvPr>
        </p:nvSpPr>
        <p:spPr/>
        <p:txBody>
          <a:bodyPr/>
          <a:lstStyle/>
          <a:p>
            <a:fld id="{3BF63D33-AAC6-0343-9E96-9DFE0E6CA796}" type="slidenum">
              <a:rPr lang="en-US" smtClean="0"/>
              <a:t>21</a:t>
            </a:fld>
            <a:endParaRPr lang="en-US"/>
          </a:p>
        </p:txBody>
      </p:sp>
    </p:spTree>
    <p:extLst>
      <p:ext uri="{BB962C8B-B14F-4D97-AF65-F5344CB8AC3E}">
        <p14:creationId xmlns:p14="http://schemas.microsoft.com/office/powerpoint/2010/main" val="21863151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*Newer editions exist but Williams does not appear in them.</a:t>
            </a:r>
          </a:p>
        </p:txBody>
      </p:sp>
      <p:sp>
        <p:nvSpPr>
          <p:cNvPr id="4" name="Slide Number Placeholder 3"/>
          <p:cNvSpPr>
            <a:spLocks noGrp="1"/>
          </p:cNvSpPr>
          <p:nvPr>
            <p:ph type="sldNum" sz="quarter" idx="5"/>
          </p:nvPr>
        </p:nvSpPr>
        <p:spPr/>
        <p:txBody>
          <a:bodyPr/>
          <a:lstStyle/>
          <a:p>
            <a:fld id="{3BF63D33-AAC6-0343-9E96-9DFE0E6CA796}" type="slidenum">
              <a:rPr lang="en-US" smtClean="0"/>
              <a:t>23</a:t>
            </a:fld>
            <a:endParaRPr lang="en-US"/>
          </a:p>
        </p:txBody>
      </p:sp>
    </p:spTree>
    <p:extLst>
      <p:ext uri="{BB962C8B-B14F-4D97-AF65-F5344CB8AC3E}">
        <p14:creationId xmlns:p14="http://schemas.microsoft.com/office/powerpoint/2010/main" val="31182208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D12724C-AE38-4B60-9116-1144422684FE}" type="datetimeFigureOut">
              <a:rPr lang="en-GB" smtClean="0"/>
              <a:t>09/02/2022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C7ECE8-AEFE-4F03-9574-0E917E88F4E2}" type="slidenum">
              <a:rPr lang="en-GB" smtClean="0"/>
              <a:t>‹#›</a:t>
            </a:fld>
            <a:endParaRPr lang="en-GB"/>
          </a:p>
        </p:txBody>
      </p:sp>
    </p:spTree>
    <p:extLst>
      <p:ext uri="{BB962C8B-B14F-4D97-AF65-F5344CB8AC3E}">
        <p14:creationId xmlns:p14="http://schemas.microsoft.com/office/powerpoint/2010/main" val="4681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D12724C-AE38-4B60-9116-1144422684FE}" type="datetimeFigureOut">
              <a:rPr lang="en-GB" smtClean="0"/>
              <a:t>09/02/2022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C7ECE8-AEFE-4F03-9574-0E917E88F4E2}" type="slidenum">
              <a:rPr lang="en-GB" smtClean="0"/>
              <a:t>‹#›</a:t>
            </a:fld>
            <a:endParaRPr lang="en-GB"/>
          </a:p>
        </p:txBody>
      </p:sp>
    </p:spTree>
    <p:extLst>
      <p:ext uri="{BB962C8B-B14F-4D97-AF65-F5344CB8AC3E}">
        <p14:creationId xmlns:p14="http://schemas.microsoft.com/office/powerpoint/2010/main" val="3438570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12724C-AE38-4B60-9116-1144422684FE}" type="datetimeFigureOut">
              <a:rPr lang="en-GB" smtClean="0"/>
              <a:t>09/02/2022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C7ECE8-AEFE-4F03-9574-0E917E88F4E2}" type="slidenum">
              <a:rPr lang="en-GB" smtClean="0"/>
              <a:t>‹#›</a:t>
            </a:fld>
            <a:endParaRPr lang="en-GB"/>
          </a:p>
        </p:txBody>
      </p:sp>
    </p:spTree>
    <p:extLst>
      <p:ext uri="{BB962C8B-B14F-4D97-AF65-F5344CB8AC3E}">
        <p14:creationId xmlns:p14="http://schemas.microsoft.com/office/powerpoint/2010/main" val="274606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D12724C-AE38-4B60-9116-1144422684FE}" type="datetimeFigureOut">
              <a:rPr lang="en-GB" smtClean="0"/>
              <a:t>09/02/2022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C7ECE8-AEFE-4F03-9574-0E917E88F4E2}" type="slidenum">
              <a:rPr lang="en-GB" smtClean="0"/>
              <a:t>‹#›</a:t>
            </a:fld>
            <a:endParaRPr lang="en-GB"/>
          </a:p>
        </p:txBody>
      </p:sp>
    </p:spTree>
    <p:extLst>
      <p:ext uri="{BB962C8B-B14F-4D97-AF65-F5344CB8AC3E}">
        <p14:creationId xmlns:p14="http://schemas.microsoft.com/office/powerpoint/2010/main" val="2634455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D12724C-AE38-4B60-9116-1144422684FE}" type="datetimeFigureOut">
              <a:rPr lang="en-GB" smtClean="0"/>
              <a:t>09/02/2022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8C7ECE8-AEFE-4F03-9574-0E917E88F4E2}" type="slidenum">
              <a:rPr lang="en-GB" smtClean="0"/>
              <a:t>‹#›</a:t>
            </a:fld>
            <a:endParaRPr lang="en-GB"/>
          </a:p>
        </p:txBody>
      </p:sp>
    </p:spTree>
    <p:extLst>
      <p:ext uri="{BB962C8B-B14F-4D97-AF65-F5344CB8AC3E}">
        <p14:creationId xmlns:p14="http://schemas.microsoft.com/office/powerpoint/2010/main" val="4001169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D12724C-AE38-4B60-9116-1144422684FE}" type="datetimeFigureOut">
              <a:rPr lang="en-GB" smtClean="0"/>
              <a:t>09/02/2022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8C7ECE8-AEFE-4F03-9574-0E917E88F4E2}" type="slidenum">
              <a:rPr lang="en-GB" smtClean="0"/>
              <a:t>‹#›</a:t>
            </a:fld>
            <a:endParaRPr lang="en-GB"/>
          </a:p>
        </p:txBody>
      </p:sp>
    </p:spTree>
    <p:extLst>
      <p:ext uri="{BB962C8B-B14F-4D97-AF65-F5344CB8AC3E}">
        <p14:creationId xmlns:p14="http://schemas.microsoft.com/office/powerpoint/2010/main" val="3704265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12724C-AE38-4B60-9116-1144422684FE}" type="datetimeFigureOut">
              <a:rPr lang="en-GB" smtClean="0"/>
              <a:t>09/02/2022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8C7ECE8-AEFE-4F03-9574-0E917E88F4E2}" type="slidenum">
              <a:rPr lang="en-GB" smtClean="0"/>
              <a:t>‹#›</a:t>
            </a:fld>
            <a:endParaRPr lang="en-GB"/>
          </a:p>
        </p:txBody>
      </p:sp>
    </p:spTree>
    <p:extLst>
      <p:ext uri="{BB962C8B-B14F-4D97-AF65-F5344CB8AC3E}">
        <p14:creationId xmlns:p14="http://schemas.microsoft.com/office/powerpoint/2010/main" val="309861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D12724C-AE38-4B60-9116-1144422684FE}" type="datetimeFigureOut">
              <a:rPr lang="en-GB" smtClean="0"/>
              <a:t>09/02/2022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C7ECE8-AEFE-4F03-9574-0E917E88F4E2}" type="slidenum">
              <a:rPr lang="en-GB" smtClean="0"/>
              <a:t>‹#›</a:t>
            </a:fld>
            <a:endParaRPr lang="en-GB"/>
          </a:p>
        </p:txBody>
      </p:sp>
    </p:spTree>
    <p:extLst>
      <p:ext uri="{BB962C8B-B14F-4D97-AF65-F5344CB8AC3E}">
        <p14:creationId xmlns:p14="http://schemas.microsoft.com/office/powerpoint/2010/main" val="3941813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D12724C-AE38-4B60-9116-1144422684FE}" type="datetimeFigureOut">
              <a:rPr lang="en-GB" smtClean="0"/>
              <a:t>09/02/2022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C7ECE8-AEFE-4F03-9574-0E917E88F4E2}" type="slidenum">
              <a:rPr lang="en-GB" smtClean="0"/>
              <a:t>‹#›</a:t>
            </a:fld>
            <a:endParaRPr lang="en-GB"/>
          </a:p>
        </p:txBody>
      </p:sp>
    </p:spTree>
    <p:extLst>
      <p:ext uri="{BB962C8B-B14F-4D97-AF65-F5344CB8AC3E}">
        <p14:creationId xmlns:p14="http://schemas.microsoft.com/office/powerpoint/2010/main" val="1273919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D12724C-AE38-4B60-9116-1144422684FE}" type="datetimeFigureOut">
              <a:rPr lang="en-GB" smtClean="0"/>
              <a:t>09/02/2022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C7ECE8-AEFE-4F03-9574-0E917E88F4E2}" type="slidenum">
              <a:rPr lang="en-GB" smtClean="0"/>
              <a:t>‹#›</a:t>
            </a:fld>
            <a:endParaRPr lang="en-GB"/>
          </a:p>
        </p:txBody>
      </p:sp>
    </p:spTree>
    <p:extLst>
      <p:ext uri="{BB962C8B-B14F-4D97-AF65-F5344CB8AC3E}">
        <p14:creationId xmlns:p14="http://schemas.microsoft.com/office/powerpoint/2010/main" val="2175555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D12724C-AE38-4B60-9116-1144422684FE}" type="datetimeFigureOut">
              <a:rPr lang="en-GB" smtClean="0"/>
              <a:t>09/02/2022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C7ECE8-AEFE-4F03-9574-0E917E88F4E2}" type="slidenum">
              <a:rPr lang="en-GB" smtClean="0"/>
              <a:t>‹#›</a:t>
            </a:fld>
            <a:endParaRPr lang="en-GB"/>
          </a:p>
        </p:txBody>
      </p:sp>
    </p:spTree>
    <p:extLst>
      <p:ext uri="{BB962C8B-B14F-4D97-AF65-F5344CB8AC3E}">
        <p14:creationId xmlns:p14="http://schemas.microsoft.com/office/powerpoint/2010/main" val="4179411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12724C-AE38-4B60-9116-1144422684FE}" type="datetimeFigureOut">
              <a:rPr lang="en-GB" smtClean="0"/>
              <a:t>09/02/2022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C7ECE8-AEFE-4F03-9574-0E917E88F4E2}" type="slidenum">
              <a:rPr lang="en-GB" smtClean="0"/>
              <a:t>‹#›</a:t>
            </a:fld>
            <a:endParaRPr lang="en-GB"/>
          </a:p>
        </p:txBody>
      </p:sp>
    </p:spTree>
    <p:extLst>
      <p:ext uri="{BB962C8B-B14F-4D97-AF65-F5344CB8AC3E}">
        <p14:creationId xmlns:p14="http://schemas.microsoft.com/office/powerpoint/2010/main" val="7829577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lleHC2zeLDQ"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www.youtube.com/watch?v=NTLz2-IowLA" TargetMode="External"/><Relationship Id="rId4" Type="http://schemas.openxmlformats.org/officeDocument/2006/relationships/hyperlink" Target="https://www.youtube.com/watch?v=5OKY_0Q0qO8"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Performance Practices</a:t>
            </a:r>
          </a:p>
        </p:txBody>
      </p:sp>
      <p:sp>
        <p:nvSpPr>
          <p:cNvPr id="3" name="Subtitle 2"/>
          <p:cNvSpPr>
            <a:spLocks noGrp="1"/>
          </p:cNvSpPr>
          <p:nvPr>
            <p:ph type="subTitle" idx="1"/>
          </p:nvPr>
        </p:nvSpPr>
        <p:spPr/>
        <p:txBody>
          <a:bodyPr/>
          <a:lstStyle/>
          <a:p>
            <a:r>
              <a:rPr lang="en-GB" dirty="0"/>
              <a:t>Naturalism +</a:t>
            </a:r>
          </a:p>
        </p:txBody>
      </p:sp>
    </p:spTree>
    <p:extLst>
      <p:ext uri="{BB962C8B-B14F-4D97-AF65-F5344CB8AC3E}">
        <p14:creationId xmlns:p14="http://schemas.microsoft.com/office/powerpoint/2010/main" val="4153744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Your reading</a:t>
            </a:r>
          </a:p>
        </p:txBody>
      </p:sp>
      <p:sp>
        <p:nvSpPr>
          <p:cNvPr id="3" name="Content Placeholder 2"/>
          <p:cNvSpPr>
            <a:spLocks noGrp="1"/>
          </p:cNvSpPr>
          <p:nvPr>
            <p:ph idx="1"/>
          </p:nvPr>
        </p:nvSpPr>
        <p:spPr/>
        <p:txBody>
          <a:bodyPr>
            <a:normAutofit/>
          </a:bodyPr>
          <a:lstStyle/>
          <a:p>
            <a:r>
              <a:rPr lang="en-GB" dirty="0"/>
              <a:t>Talk to me about…</a:t>
            </a:r>
          </a:p>
          <a:p>
            <a:endParaRPr lang="en-GB" dirty="0"/>
          </a:p>
          <a:p>
            <a:r>
              <a:rPr lang="en-GB" dirty="0"/>
              <a:t>Your dramas</a:t>
            </a:r>
          </a:p>
          <a:p>
            <a:r>
              <a:rPr lang="en-GB" dirty="0"/>
              <a:t>Your viewing</a:t>
            </a:r>
          </a:p>
          <a:p>
            <a:r>
              <a:rPr lang="en-GB" dirty="0"/>
              <a:t>Any background information</a:t>
            </a:r>
          </a:p>
          <a:p>
            <a:r>
              <a:rPr lang="en-GB" dirty="0"/>
              <a:t>Symbolic meaning of the plot, action and characters </a:t>
            </a:r>
          </a:p>
          <a:p>
            <a:r>
              <a:rPr lang="en-GB" dirty="0"/>
              <a:t>Your enjoyment</a:t>
            </a:r>
          </a:p>
        </p:txBody>
      </p:sp>
    </p:spTree>
    <p:extLst>
      <p:ext uri="{BB962C8B-B14F-4D97-AF65-F5344CB8AC3E}">
        <p14:creationId xmlns:p14="http://schemas.microsoft.com/office/powerpoint/2010/main" val="1439977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Raymond Williams</a:t>
            </a:r>
          </a:p>
        </p:txBody>
      </p:sp>
      <p:sp>
        <p:nvSpPr>
          <p:cNvPr id="3" name="Content Placeholder 2"/>
          <p:cNvSpPr>
            <a:spLocks noGrp="1"/>
          </p:cNvSpPr>
          <p:nvPr>
            <p:ph idx="1"/>
          </p:nvPr>
        </p:nvSpPr>
        <p:spPr/>
        <p:txBody>
          <a:bodyPr/>
          <a:lstStyle/>
          <a:p>
            <a:endParaRPr lang="en-US" dirty="0"/>
          </a:p>
          <a:p>
            <a:endParaRPr lang="en-US" dirty="0"/>
          </a:p>
          <a:p>
            <a:r>
              <a:rPr lang="en-US" dirty="0"/>
              <a:t>‘But while we may, in the study of a past period, separate out particular aspects of life, and treat them as if they were self-contained, it is obvious that this is only how they may be studied, not how they were experienced.’ (1952:17)</a:t>
            </a:r>
            <a:endParaRPr lang="en-GB" dirty="0"/>
          </a:p>
          <a:p>
            <a:endParaRPr lang="en-GB" dirty="0"/>
          </a:p>
        </p:txBody>
      </p:sp>
    </p:spTree>
    <p:extLst>
      <p:ext uri="{BB962C8B-B14F-4D97-AF65-F5344CB8AC3E}">
        <p14:creationId xmlns:p14="http://schemas.microsoft.com/office/powerpoint/2010/main" val="1992414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Dramatic styles</a:t>
            </a:r>
          </a:p>
        </p:txBody>
      </p:sp>
      <p:sp>
        <p:nvSpPr>
          <p:cNvPr id="3" name="Content Placeholder 2"/>
          <p:cNvSpPr>
            <a:spLocks noGrp="1"/>
          </p:cNvSpPr>
          <p:nvPr>
            <p:ph idx="1"/>
          </p:nvPr>
        </p:nvSpPr>
        <p:spPr/>
        <p:txBody>
          <a:bodyPr/>
          <a:lstStyle/>
          <a:p>
            <a:r>
              <a:rPr lang="en-GB" dirty="0"/>
              <a:t>Over the last century and a half ‘drama’ as a medium of communication has changed significantly.</a:t>
            </a:r>
          </a:p>
          <a:p>
            <a:endParaRPr lang="en-GB" dirty="0"/>
          </a:p>
          <a:p>
            <a:r>
              <a:rPr lang="en-GB" dirty="0"/>
              <a:t>From melodrama in the 19</a:t>
            </a:r>
            <a:r>
              <a:rPr lang="en-GB" baseline="30000" dirty="0"/>
              <a:t>th</a:t>
            </a:r>
            <a:r>
              <a:rPr lang="en-GB" dirty="0"/>
              <a:t> century through naturalism, realism, </a:t>
            </a:r>
            <a:r>
              <a:rPr lang="en-GB" dirty="0" err="1"/>
              <a:t>absurdism</a:t>
            </a:r>
            <a:r>
              <a:rPr lang="en-GB" dirty="0"/>
              <a:t>, expressionism, post modern and post dramatic texts, the relationship between the audience and the performance has changed repeatedly.</a:t>
            </a:r>
          </a:p>
          <a:p>
            <a:endParaRPr lang="en-GB" dirty="0"/>
          </a:p>
        </p:txBody>
      </p:sp>
    </p:spTree>
    <p:extLst>
      <p:ext uri="{BB962C8B-B14F-4D97-AF65-F5344CB8AC3E}">
        <p14:creationId xmlns:p14="http://schemas.microsoft.com/office/powerpoint/2010/main" val="2477362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Melodrama </a:t>
            </a:r>
          </a:p>
        </p:txBody>
      </p:sp>
      <p:sp>
        <p:nvSpPr>
          <p:cNvPr id="3" name="Content Placeholder 2"/>
          <p:cNvSpPr>
            <a:spLocks noGrp="1"/>
          </p:cNvSpPr>
          <p:nvPr>
            <p:ph idx="1"/>
          </p:nvPr>
        </p:nvSpPr>
        <p:spPr/>
        <p:txBody>
          <a:bodyPr/>
          <a:lstStyle/>
          <a:p>
            <a:r>
              <a:rPr lang="en-GB" dirty="0"/>
              <a:t>What is melodrama?</a:t>
            </a:r>
          </a:p>
          <a:p>
            <a:endParaRPr lang="en-GB" dirty="0"/>
          </a:p>
          <a:p>
            <a:r>
              <a:rPr lang="en-GB" dirty="0"/>
              <a:t>Associated with excessive, heightened emotion, exaggeration in physical and spoken communication (body and script), can contain ‘stock characters’. </a:t>
            </a:r>
          </a:p>
          <a:p>
            <a:endParaRPr lang="en-GB" dirty="0"/>
          </a:p>
          <a:p>
            <a:r>
              <a:rPr lang="en-GB" dirty="0"/>
              <a:t>‘Melodrama may perhaps best be seen as tragedy without a philosophical dimension.’ (Leach, 2008:60) dealing ‘with domestic situations and private emotions.’ (ibid).</a:t>
            </a:r>
          </a:p>
        </p:txBody>
      </p:sp>
    </p:spTree>
    <p:extLst>
      <p:ext uri="{BB962C8B-B14F-4D97-AF65-F5344CB8AC3E}">
        <p14:creationId xmlns:p14="http://schemas.microsoft.com/office/powerpoint/2010/main" val="2811812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Conventions</a:t>
            </a:r>
          </a:p>
        </p:txBody>
      </p:sp>
      <p:sp>
        <p:nvSpPr>
          <p:cNvPr id="3" name="Content Placeholder 2"/>
          <p:cNvSpPr>
            <a:spLocks noGrp="1"/>
          </p:cNvSpPr>
          <p:nvPr>
            <p:ph idx="1"/>
          </p:nvPr>
        </p:nvSpPr>
        <p:spPr/>
        <p:txBody>
          <a:bodyPr>
            <a:normAutofit/>
          </a:bodyPr>
          <a:lstStyle/>
          <a:p>
            <a:endParaRPr lang="en-US" dirty="0"/>
          </a:p>
          <a:p>
            <a:r>
              <a:rPr lang="en-US" dirty="0"/>
              <a:t>Leach suggests that conventions ‘..are, in a sense the terms and conditions of the agreement between the two parties (audience and spectator) and are likely to include simple matters such as that the actor will pretend to be somebody she is not, and that one part of the space available will be for performers and a different part for spectators.’ (2008:174)</a:t>
            </a:r>
          </a:p>
          <a:p>
            <a:endParaRPr lang="en-US" dirty="0"/>
          </a:p>
          <a:p>
            <a:endParaRPr lang="en-GB" dirty="0"/>
          </a:p>
          <a:p>
            <a:endParaRPr lang="en-GB" dirty="0"/>
          </a:p>
        </p:txBody>
      </p:sp>
    </p:spTree>
    <p:extLst>
      <p:ext uri="{BB962C8B-B14F-4D97-AF65-F5344CB8AC3E}">
        <p14:creationId xmlns:p14="http://schemas.microsoft.com/office/powerpoint/2010/main" val="2796138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Conventions within theatre ‘today’ </a:t>
            </a:r>
          </a:p>
        </p:txBody>
      </p:sp>
      <p:sp>
        <p:nvSpPr>
          <p:cNvPr id="3" name="Content Placeholder 2"/>
          <p:cNvSpPr>
            <a:spLocks noGrp="1"/>
          </p:cNvSpPr>
          <p:nvPr>
            <p:ph idx="1"/>
          </p:nvPr>
        </p:nvSpPr>
        <p:spPr/>
        <p:txBody>
          <a:bodyPr>
            <a:normAutofit/>
          </a:bodyPr>
          <a:lstStyle/>
          <a:p>
            <a:r>
              <a:rPr lang="en-US" dirty="0"/>
              <a:t>Lighting sound video set costume music </a:t>
            </a:r>
            <a:r>
              <a:rPr lang="en-US" dirty="0" err="1"/>
              <a:t>mics</a:t>
            </a:r>
            <a:endParaRPr lang="en-US" dirty="0"/>
          </a:p>
          <a:p>
            <a:r>
              <a:rPr lang="en-US" dirty="0"/>
              <a:t>Actors dancers singers chorus performers</a:t>
            </a:r>
          </a:p>
          <a:p>
            <a:r>
              <a:rPr lang="en-US" dirty="0"/>
              <a:t>Language writing current ancient old</a:t>
            </a:r>
          </a:p>
          <a:p>
            <a:r>
              <a:rPr lang="en-US" dirty="0"/>
              <a:t>Familiar strange contemporary traditional</a:t>
            </a:r>
          </a:p>
          <a:p>
            <a:r>
              <a:rPr lang="en-US" dirty="0"/>
              <a:t>Rake traverse proscenium laboratory site</a:t>
            </a:r>
          </a:p>
          <a:p>
            <a:r>
              <a:rPr lang="en-US" dirty="0"/>
              <a:t>Round outdoor </a:t>
            </a:r>
            <a:r>
              <a:rPr lang="en-US" dirty="0" err="1"/>
              <a:t>livestreamed</a:t>
            </a:r>
            <a:r>
              <a:rPr lang="en-US" dirty="0"/>
              <a:t> durational</a:t>
            </a:r>
          </a:p>
          <a:p>
            <a:r>
              <a:rPr lang="en-US" dirty="0"/>
              <a:t>Style ethnicity </a:t>
            </a:r>
            <a:r>
              <a:rPr lang="en-US" dirty="0" err="1"/>
              <a:t>improv</a:t>
            </a:r>
            <a:r>
              <a:rPr lang="en-US" dirty="0"/>
              <a:t> script performance art</a:t>
            </a:r>
          </a:p>
          <a:p>
            <a:r>
              <a:rPr lang="en-US" dirty="0"/>
              <a:t>Cost location seated standing immersive</a:t>
            </a:r>
          </a:p>
        </p:txBody>
      </p:sp>
    </p:spTree>
    <p:extLst>
      <p:ext uri="{BB962C8B-B14F-4D97-AF65-F5344CB8AC3E}">
        <p14:creationId xmlns:p14="http://schemas.microsoft.com/office/powerpoint/2010/main" val="18639940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Conventions</a:t>
            </a:r>
          </a:p>
        </p:txBody>
      </p:sp>
      <p:sp>
        <p:nvSpPr>
          <p:cNvPr id="3" name="Content Placeholder 2"/>
          <p:cNvSpPr>
            <a:spLocks noGrp="1"/>
          </p:cNvSpPr>
          <p:nvPr>
            <p:ph idx="1"/>
          </p:nvPr>
        </p:nvSpPr>
        <p:spPr/>
        <p:txBody>
          <a:bodyPr/>
          <a:lstStyle/>
          <a:p>
            <a:r>
              <a:rPr lang="en-US" dirty="0"/>
              <a:t>‘A convention, in the simplest sense, is only a method, a technical piece of machinery, which facilitates the performance.’ (Williams, 1952:15)</a:t>
            </a:r>
          </a:p>
          <a:p>
            <a:endParaRPr lang="en-US" dirty="0"/>
          </a:p>
          <a:p>
            <a:r>
              <a:rPr lang="en-US" dirty="0"/>
              <a:t>‘But methods change, and techniques change, and while, say a chorus of dancers or the cloak of invisibility, or a sung soliloquy, are known dramatic methods, they cannot be satisfactorily used unless, at the time of a performance, they are more than methods; unless, in fact, they are conventions.’ (Williams, 1952:15)</a:t>
            </a:r>
          </a:p>
          <a:p>
            <a:endParaRPr lang="en-GB" dirty="0"/>
          </a:p>
        </p:txBody>
      </p:sp>
    </p:spTree>
    <p:extLst>
      <p:ext uri="{BB962C8B-B14F-4D97-AF65-F5344CB8AC3E}">
        <p14:creationId xmlns:p14="http://schemas.microsoft.com/office/powerpoint/2010/main" val="2132344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Conventions</a:t>
            </a:r>
          </a:p>
        </p:txBody>
      </p:sp>
      <p:sp>
        <p:nvSpPr>
          <p:cNvPr id="3" name="Content Placeholder 2"/>
          <p:cNvSpPr>
            <a:spLocks noGrp="1"/>
          </p:cNvSpPr>
          <p:nvPr>
            <p:ph idx="1"/>
          </p:nvPr>
        </p:nvSpPr>
        <p:spPr/>
        <p:txBody>
          <a:bodyPr>
            <a:normAutofit lnSpcReduction="10000"/>
          </a:bodyPr>
          <a:lstStyle/>
          <a:p>
            <a:r>
              <a:rPr lang="en-GB" dirty="0"/>
              <a:t>Leach suggests that the unstable signs that make up the theatre text are made less stable by the actor’s relationship:</a:t>
            </a:r>
          </a:p>
          <a:p>
            <a:endParaRPr lang="en-GB" dirty="0"/>
          </a:p>
          <a:p>
            <a:r>
              <a:rPr lang="en-GB" dirty="0"/>
              <a:t>‘Indeed the levels of relationship to which a spectator might pay attention are complicated and intertwined. There is the relationship between character and character; character and spectator; the actor and the spectator; the spectator and other spectators; and so on.’ (2008:175)</a:t>
            </a:r>
          </a:p>
          <a:p>
            <a:endParaRPr lang="en-GB" dirty="0"/>
          </a:p>
          <a:p>
            <a:r>
              <a:rPr lang="en-GB" dirty="0"/>
              <a:t>Who do we believe is telling the ‘truth’?</a:t>
            </a:r>
          </a:p>
        </p:txBody>
      </p:sp>
    </p:spTree>
    <p:extLst>
      <p:ext uri="{BB962C8B-B14F-4D97-AF65-F5344CB8AC3E}">
        <p14:creationId xmlns:p14="http://schemas.microsoft.com/office/powerpoint/2010/main" val="2609619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Naturalism</a:t>
            </a:r>
          </a:p>
        </p:txBody>
      </p:sp>
      <p:sp>
        <p:nvSpPr>
          <p:cNvPr id="3" name="Content Placeholder 2"/>
          <p:cNvSpPr>
            <a:spLocks noGrp="1"/>
          </p:cNvSpPr>
          <p:nvPr>
            <p:ph idx="1"/>
          </p:nvPr>
        </p:nvSpPr>
        <p:spPr/>
        <p:txBody>
          <a:bodyPr/>
          <a:lstStyle/>
          <a:p>
            <a:r>
              <a:rPr lang="en-US" dirty="0"/>
              <a:t>‘For it is clear, in practice, that naturalism means several different things. In its widest sense, it is an absorbed interest in the contemporary everyday world, and a corresponding rejection or exclusion of any supposed external design or system of values. It is then an absorbed recreation of the ways in which people, within human limits, actually speak, feel, think, behave, act. By these criteria, many of the supposed rejections of naturalism are in fact variations on it.’ (Williams, 1952:332)</a:t>
            </a:r>
            <a:endParaRPr lang="en-GB" dirty="0"/>
          </a:p>
          <a:p>
            <a:endParaRPr lang="en-GB" dirty="0"/>
          </a:p>
          <a:p>
            <a:endParaRPr lang="en-GB" dirty="0"/>
          </a:p>
        </p:txBody>
      </p:sp>
    </p:spTree>
    <p:extLst>
      <p:ext uri="{BB962C8B-B14F-4D97-AF65-F5344CB8AC3E}">
        <p14:creationId xmlns:p14="http://schemas.microsoft.com/office/powerpoint/2010/main" val="2022418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Naturalism</a:t>
            </a:r>
          </a:p>
        </p:txBody>
      </p:sp>
      <p:sp>
        <p:nvSpPr>
          <p:cNvPr id="3" name="Content Placeholder 2"/>
          <p:cNvSpPr>
            <a:spLocks noGrp="1"/>
          </p:cNvSpPr>
          <p:nvPr>
            <p:ph idx="1"/>
          </p:nvPr>
        </p:nvSpPr>
        <p:spPr/>
        <p:txBody>
          <a:bodyPr>
            <a:normAutofit lnSpcReduction="10000"/>
          </a:bodyPr>
          <a:lstStyle/>
          <a:p>
            <a:r>
              <a:rPr lang="en-GB" dirty="0"/>
              <a:t>The term Naturalism is used to refer to the belief that a human character is shaped by what they’ve inherited from their family and environment.</a:t>
            </a:r>
          </a:p>
          <a:p>
            <a:r>
              <a:rPr lang="en-GB" dirty="0"/>
              <a:t>Naturalism considers that natural forces predetermine a character’s decisions, making a character act in a particular way.</a:t>
            </a:r>
          </a:p>
          <a:p>
            <a:endParaRPr lang="en-US" dirty="0"/>
          </a:p>
          <a:p>
            <a:r>
              <a:rPr lang="en-US" dirty="0"/>
              <a:t>‘It is to explore this essential relationship that I use the term “structure of feeling”. What I am seeking to describe is the continuity of experience from a particular work, through its particular form, to its recognition as a general form, and then the relation of this general form to a period.’ (Williams, 1952:17)</a:t>
            </a:r>
          </a:p>
          <a:p>
            <a:endParaRPr lang="en-US" dirty="0"/>
          </a:p>
        </p:txBody>
      </p:sp>
    </p:spTree>
    <p:extLst>
      <p:ext uri="{BB962C8B-B14F-4D97-AF65-F5344CB8AC3E}">
        <p14:creationId xmlns:p14="http://schemas.microsoft.com/office/powerpoint/2010/main" val="657920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C02A6-D7FF-844D-B882-471D054A97C7}"/>
              </a:ext>
            </a:extLst>
          </p:cNvPr>
          <p:cNvSpPr>
            <a:spLocks noGrp="1"/>
          </p:cNvSpPr>
          <p:nvPr>
            <p:ph type="title"/>
          </p:nvPr>
        </p:nvSpPr>
        <p:spPr/>
        <p:txBody>
          <a:bodyPr/>
          <a:lstStyle/>
          <a:p>
            <a:r>
              <a:rPr lang="en-US" dirty="0"/>
              <a:t>Wednesday</a:t>
            </a:r>
          </a:p>
        </p:txBody>
      </p:sp>
      <p:sp>
        <p:nvSpPr>
          <p:cNvPr id="3" name="Content Placeholder 2">
            <a:extLst>
              <a:ext uri="{FF2B5EF4-FFF2-40B4-BE49-F238E27FC236}">
                <a16:creationId xmlns:a16="http://schemas.microsoft.com/office/drawing/2014/main" id="{5BCC3B76-3491-8E44-9C08-7854E729636B}"/>
              </a:ext>
            </a:extLst>
          </p:cNvPr>
          <p:cNvSpPr>
            <a:spLocks noGrp="1"/>
          </p:cNvSpPr>
          <p:nvPr>
            <p:ph idx="1"/>
          </p:nvPr>
        </p:nvSpPr>
        <p:spPr/>
        <p:txBody>
          <a:bodyPr>
            <a:normAutofit fontScale="92500" lnSpcReduction="20000"/>
          </a:bodyPr>
          <a:lstStyle/>
          <a:p>
            <a:r>
              <a:rPr lang="en-US" dirty="0"/>
              <a:t>Finish slides</a:t>
            </a:r>
          </a:p>
          <a:p>
            <a:r>
              <a:rPr lang="en-US" dirty="0"/>
              <a:t>Discuss what is around us – info overload and realism</a:t>
            </a:r>
          </a:p>
          <a:p>
            <a:r>
              <a:rPr lang="en-US" dirty="0"/>
              <a:t>Watch YT3</a:t>
            </a:r>
          </a:p>
          <a:p>
            <a:r>
              <a:rPr lang="en-US" dirty="0"/>
              <a:t>Coffee</a:t>
            </a:r>
          </a:p>
          <a:p>
            <a:endParaRPr lang="en-US" dirty="0"/>
          </a:p>
          <a:p>
            <a:r>
              <a:rPr lang="en-US" dirty="0"/>
              <a:t>Warm up (Jones)</a:t>
            </a:r>
          </a:p>
          <a:p>
            <a:r>
              <a:rPr lang="en-US" dirty="0"/>
              <a:t>Script in hand:</a:t>
            </a:r>
          </a:p>
          <a:p>
            <a:r>
              <a:rPr lang="en-US" dirty="0"/>
              <a:t>Dolls House A1S1</a:t>
            </a:r>
          </a:p>
          <a:p>
            <a:r>
              <a:rPr lang="en-US" dirty="0"/>
              <a:t>Later scene – </a:t>
            </a:r>
            <a:r>
              <a:rPr lang="en-US" dirty="0" err="1"/>
              <a:t>poss</a:t>
            </a:r>
            <a:r>
              <a:rPr lang="en-US" dirty="0"/>
              <a:t> end</a:t>
            </a:r>
          </a:p>
          <a:p>
            <a:r>
              <a:rPr lang="en-US" dirty="0"/>
              <a:t>Do naturalistic and melodramatic</a:t>
            </a:r>
          </a:p>
        </p:txBody>
      </p:sp>
    </p:spTree>
    <p:extLst>
      <p:ext uri="{BB962C8B-B14F-4D97-AF65-F5344CB8AC3E}">
        <p14:creationId xmlns:p14="http://schemas.microsoft.com/office/powerpoint/2010/main" val="1526231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Naturalism</a:t>
            </a:r>
          </a:p>
        </p:txBody>
      </p:sp>
      <p:sp>
        <p:nvSpPr>
          <p:cNvPr id="3" name="Content Placeholder 2"/>
          <p:cNvSpPr>
            <a:spLocks noGrp="1"/>
          </p:cNvSpPr>
          <p:nvPr>
            <p:ph idx="1"/>
          </p:nvPr>
        </p:nvSpPr>
        <p:spPr/>
        <p:txBody>
          <a:bodyPr/>
          <a:lstStyle/>
          <a:p>
            <a:r>
              <a:rPr lang="en-GB" dirty="0"/>
              <a:t>Naturalism emphasises the:</a:t>
            </a:r>
          </a:p>
          <a:p>
            <a:r>
              <a:rPr lang="en-GB" dirty="0"/>
              <a:t>natural – not the supernatural</a:t>
            </a:r>
          </a:p>
          <a:p>
            <a:r>
              <a:rPr lang="en-GB" dirty="0"/>
              <a:t>Scientific – not the mystical</a:t>
            </a:r>
          </a:p>
          <a:p>
            <a:r>
              <a:rPr lang="en-GB" dirty="0"/>
              <a:t>Environment in the characters and the characters in the environment</a:t>
            </a:r>
          </a:p>
          <a:p>
            <a:r>
              <a:rPr lang="en-GB" dirty="0"/>
              <a:t>‘In high naturalism the lives of the characters have soaked into their environment…moreover, the environment has soaked into (their) lives’ (Williams, 1977)</a:t>
            </a:r>
          </a:p>
          <a:p>
            <a:r>
              <a:rPr lang="en-GB" dirty="0"/>
              <a:t>Work was linked to Darwin – Origin of the species (1859), and Marx – Marxist manifesto (1848). </a:t>
            </a:r>
          </a:p>
        </p:txBody>
      </p:sp>
    </p:spTree>
    <p:extLst>
      <p:ext uri="{BB962C8B-B14F-4D97-AF65-F5344CB8AC3E}">
        <p14:creationId xmlns:p14="http://schemas.microsoft.com/office/powerpoint/2010/main" val="1014639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Naturalism and Realism</a:t>
            </a:r>
          </a:p>
        </p:txBody>
      </p:sp>
      <p:sp>
        <p:nvSpPr>
          <p:cNvPr id="3" name="Content Placeholder 2"/>
          <p:cNvSpPr>
            <a:spLocks noGrp="1"/>
          </p:cNvSpPr>
          <p:nvPr>
            <p:ph idx="1"/>
          </p:nvPr>
        </p:nvSpPr>
        <p:spPr/>
        <p:txBody>
          <a:bodyPr/>
          <a:lstStyle/>
          <a:p>
            <a:r>
              <a:rPr lang="en-GB" dirty="0"/>
              <a:t>‘Realism and naturalism share an allegiance to an art of representation or imitation of unheroic everyday contemporary life.’ (RC:815; 1992)</a:t>
            </a:r>
          </a:p>
          <a:p>
            <a:r>
              <a:rPr lang="en-GB" dirty="0"/>
              <a:t>‘Realism is dominant style of modern drama, recognisable in verisimilitude of setting, coherence of character, modernity of problems, and prosaic quality of dialogue.’ (RC:815; 1992)</a:t>
            </a:r>
          </a:p>
          <a:p>
            <a:r>
              <a:rPr lang="en-GB" dirty="0"/>
              <a:t>Realism considers that a character’s decisions come from their response to specific situations.</a:t>
            </a:r>
          </a:p>
        </p:txBody>
      </p:sp>
    </p:spTree>
    <p:extLst>
      <p:ext uri="{BB962C8B-B14F-4D97-AF65-F5344CB8AC3E}">
        <p14:creationId xmlns:p14="http://schemas.microsoft.com/office/powerpoint/2010/main" val="2430411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Ibsen 1828-1906</a:t>
            </a:r>
          </a:p>
        </p:txBody>
      </p:sp>
      <p:sp>
        <p:nvSpPr>
          <p:cNvPr id="3" name="Content Placeholder 2"/>
          <p:cNvSpPr>
            <a:spLocks noGrp="1"/>
          </p:cNvSpPr>
          <p:nvPr>
            <p:ph idx="1"/>
          </p:nvPr>
        </p:nvSpPr>
        <p:spPr/>
        <p:txBody>
          <a:bodyPr/>
          <a:lstStyle/>
          <a:p>
            <a:r>
              <a:rPr lang="en-GB" dirty="0"/>
              <a:t>Considered himself a poet but is renowned for ideas of social and political reform as themes in his work.</a:t>
            </a:r>
          </a:p>
          <a:p>
            <a:r>
              <a:rPr lang="en-GB" dirty="0"/>
              <a:t>Psychological conflict as a basis for drama. </a:t>
            </a:r>
          </a:p>
          <a:p>
            <a:r>
              <a:rPr lang="en-GB" dirty="0"/>
              <a:t>Characters are typically caught in a tension between the possible and the impossible, driven to strive for the latter and tormented by guilt when they give in to the former.</a:t>
            </a:r>
          </a:p>
          <a:p>
            <a:r>
              <a:rPr lang="en-GB" dirty="0"/>
              <a:t>Several phases to his work (over time) moving from social issues to individual destinies – but personal guilt and the tension between intention and result seem to underpin the more infamous dramatic works. </a:t>
            </a:r>
          </a:p>
        </p:txBody>
      </p:sp>
    </p:spTree>
    <p:extLst>
      <p:ext uri="{BB962C8B-B14F-4D97-AF65-F5344CB8AC3E}">
        <p14:creationId xmlns:p14="http://schemas.microsoft.com/office/powerpoint/2010/main" val="2788960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Ibsen</a:t>
            </a:r>
          </a:p>
        </p:txBody>
      </p:sp>
      <p:sp>
        <p:nvSpPr>
          <p:cNvPr id="3" name="Content Placeholder 2"/>
          <p:cNvSpPr>
            <a:spLocks noGrp="1"/>
          </p:cNvSpPr>
          <p:nvPr>
            <p:ph idx="1"/>
          </p:nvPr>
        </p:nvSpPr>
        <p:spPr/>
        <p:txBody>
          <a:bodyPr>
            <a:normAutofit/>
          </a:bodyPr>
          <a:lstStyle/>
          <a:p>
            <a:pPr marL="0" indent="0">
              <a:buNone/>
            </a:pPr>
            <a:endParaRPr lang="en-GB" dirty="0"/>
          </a:p>
          <a:p>
            <a:r>
              <a:rPr lang="en-GB" dirty="0"/>
              <a:t>‘..he does not achieve a resolution of his characters’ spiritual conflicts, but rather a </a:t>
            </a:r>
            <a:r>
              <a:rPr lang="en-GB" i="1" dirty="0"/>
              <a:t>final statement </a:t>
            </a:r>
            <a:r>
              <a:rPr lang="en-GB" dirty="0"/>
              <a:t>of their dilemma, caught between the temptations of the possible and the terrible demands of the ideal.’ (HI 467)</a:t>
            </a:r>
          </a:p>
          <a:p>
            <a:endParaRPr lang="en-GB" dirty="0"/>
          </a:p>
          <a:p>
            <a:r>
              <a:rPr lang="en-GB" dirty="0">
                <a:hlinkClick r:id="rId3"/>
              </a:rPr>
              <a:t>https://www.youtube.com/watch?v=lleHC2zeLDQ</a:t>
            </a:r>
            <a:endParaRPr lang="en-GB" dirty="0"/>
          </a:p>
          <a:p>
            <a:r>
              <a:rPr lang="en-GB" dirty="0">
                <a:hlinkClick r:id="rId4"/>
              </a:rPr>
              <a:t>https://www.youtube.com/watch?v=5OKY_0Q0qO8</a:t>
            </a:r>
            <a:endParaRPr lang="en-GB" dirty="0"/>
          </a:p>
          <a:p>
            <a:r>
              <a:rPr lang="en-GB" dirty="0">
                <a:hlinkClick r:id="rId5"/>
              </a:rPr>
              <a:t>https://www.youtube.com/watch?v=NTLz2-IowLA</a:t>
            </a:r>
            <a:r>
              <a:rPr lang="en-GB" dirty="0"/>
              <a:t> </a:t>
            </a:r>
          </a:p>
        </p:txBody>
      </p:sp>
    </p:spTree>
    <p:extLst>
      <p:ext uri="{BB962C8B-B14F-4D97-AF65-F5344CB8AC3E}">
        <p14:creationId xmlns:p14="http://schemas.microsoft.com/office/powerpoint/2010/main" val="42130323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Williams</a:t>
            </a:r>
          </a:p>
        </p:txBody>
      </p:sp>
      <p:sp>
        <p:nvSpPr>
          <p:cNvPr id="3" name="Content Placeholder 2"/>
          <p:cNvSpPr>
            <a:spLocks noGrp="1"/>
          </p:cNvSpPr>
          <p:nvPr>
            <p:ph idx="1"/>
          </p:nvPr>
        </p:nvSpPr>
        <p:spPr/>
        <p:txBody>
          <a:bodyPr/>
          <a:lstStyle/>
          <a:p>
            <a:r>
              <a:rPr lang="en-US" dirty="0"/>
              <a:t>‘The artist’s importance, in relation to the structure of feeling, has to do above all with the fact that it is a structure: not an unformed flux of new responses, interests and perceptions, but a formation of these into a new way of seeing ourselves and our world.’ (Williams, 1952:19)</a:t>
            </a:r>
            <a:endParaRPr lang="en-GB" dirty="0"/>
          </a:p>
        </p:txBody>
      </p:sp>
    </p:spTree>
    <p:extLst>
      <p:ext uri="{BB962C8B-B14F-4D97-AF65-F5344CB8AC3E}">
        <p14:creationId xmlns:p14="http://schemas.microsoft.com/office/powerpoint/2010/main" val="9065135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Williams</a:t>
            </a:r>
          </a:p>
        </p:txBody>
      </p:sp>
      <p:sp>
        <p:nvSpPr>
          <p:cNvPr id="3" name="Content Placeholder 2"/>
          <p:cNvSpPr>
            <a:spLocks noGrp="1"/>
          </p:cNvSpPr>
          <p:nvPr>
            <p:ph idx="1"/>
          </p:nvPr>
        </p:nvSpPr>
        <p:spPr/>
        <p:txBody>
          <a:bodyPr/>
          <a:lstStyle/>
          <a:p>
            <a:r>
              <a:rPr lang="en-GB" dirty="0"/>
              <a:t>‘What the analysis often shows is a change in the dramatic method, (but the point of my argument), through the relation of conventions and structures of feeling, is that we can look at dramatic methods with a clear technical definition, and yet know, in detail, that what is being defined is more than technique: is indeed the practical way of describing those changes in experience – the responses and their communications; the ‘subjects’ and the ‘forms’ – which make the drama in itself and as a history important.’ (Williams, 1952:20)</a:t>
            </a:r>
          </a:p>
        </p:txBody>
      </p:sp>
    </p:spTree>
    <p:extLst>
      <p:ext uri="{BB962C8B-B14F-4D97-AF65-F5344CB8AC3E}">
        <p14:creationId xmlns:p14="http://schemas.microsoft.com/office/powerpoint/2010/main" val="15275296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20B6E-3F22-1041-8DDE-33EE863B9704}"/>
              </a:ext>
            </a:extLst>
          </p:cNvPr>
          <p:cNvSpPr>
            <a:spLocks noGrp="1"/>
          </p:cNvSpPr>
          <p:nvPr>
            <p:ph type="title"/>
          </p:nvPr>
        </p:nvSpPr>
        <p:spPr/>
        <p:txBody>
          <a:bodyPr/>
          <a:lstStyle/>
          <a:p>
            <a:r>
              <a:rPr lang="en-US" dirty="0"/>
              <a:t>Williams</a:t>
            </a:r>
          </a:p>
        </p:txBody>
      </p:sp>
      <p:sp>
        <p:nvSpPr>
          <p:cNvPr id="3" name="Content Placeholder 2">
            <a:extLst>
              <a:ext uri="{FF2B5EF4-FFF2-40B4-BE49-F238E27FC236}">
                <a16:creationId xmlns:a16="http://schemas.microsoft.com/office/drawing/2014/main" id="{CFD12331-1509-6E4F-9967-6E054C0EDC21}"/>
              </a:ext>
            </a:extLst>
          </p:cNvPr>
          <p:cNvSpPr>
            <a:spLocks noGrp="1"/>
          </p:cNvSpPr>
          <p:nvPr>
            <p:ph idx="1"/>
          </p:nvPr>
        </p:nvSpPr>
        <p:spPr/>
        <p:txBody>
          <a:bodyPr/>
          <a:lstStyle/>
          <a:p>
            <a:endParaRPr lang="en-US" dirty="0"/>
          </a:p>
          <a:p>
            <a:endParaRPr lang="en-US" dirty="0"/>
          </a:p>
          <a:p>
            <a:r>
              <a:rPr lang="en-US" dirty="0"/>
              <a:t>‘The practical details belong to specific work: not methods but experiences: actual texts in performance. What begins, though, as a practical performance in writing needs to go, sometimes, into history and theory: as a way of clearing the mind and of beginning a discussion.’ (1996:381)</a:t>
            </a:r>
          </a:p>
        </p:txBody>
      </p:sp>
    </p:spTree>
    <p:extLst>
      <p:ext uri="{BB962C8B-B14F-4D97-AF65-F5344CB8AC3E}">
        <p14:creationId xmlns:p14="http://schemas.microsoft.com/office/powerpoint/2010/main" val="39205606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20B6E-3F22-1041-8DDE-33EE863B9704}"/>
              </a:ext>
            </a:extLst>
          </p:cNvPr>
          <p:cNvSpPr>
            <a:spLocks noGrp="1"/>
          </p:cNvSpPr>
          <p:nvPr>
            <p:ph type="title"/>
          </p:nvPr>
        </p:nvSpPr>
        <p:spPr/>
        <p:txBody>
          <a:bodyPr/>
          <a:lstStyle/>
          <a:p>
            <a:r>
              <a:rPr lang="en-US" dirty="0"/>
              <a:t>Williams</a:t>
            </a:r>
          </a:p>
        </p:txBody>
      </p:sp>
      <p:sp>
        <p:nvSpPr>
          <p:cNvPr id="3" name="Content Placeholder 2">
            <a:extLst>
              <a:ext uri="{FF2B5EF4-FFF2-40B4-BE49-F238E27FC236}">
                <a16:creationId xmlns:a16="http://schemas.microsoft.com/office/drawing/2014/main" id="{CFD12331-1509-6E4F-9967-6E054C0EDC21}"/>
              </a:ext>
            </a:extLst>
          </p:cNvPr>
          <p:cNvSpPr>
            <a:spLocks noGrp="1"/>
          </p:cNvSpPr>
          <p:nvPr>
            <p:ph idx="1"/>
          </p:nvPr>
        </p:nvSpPr>
        <p:spPr/>
        <p:txBody>
          <a:bodyPr/>
          <a:lstStyle/>
          <a:p>
            <a:r>
              <a:rPr lang="en-US" dirty="0"/>
              <a:t>What is Williams saying in his works?</a:t>
            </a:r>
          </a:p>
          <a:p>
            <a:endParaRPr lang="en-US" dirty="0"/>
          </a:p>
          <a:p>
            <a:r>
              <a:rPr lang="en-US" dirty="0"/>
              <a:t>He intends and ‘hopes’ that he can:</a:t>
            </a:r>
          </a:p>
          <a:p>
            <a:r>
              <a:rPr lang="en-US" dirty="0"/>
              <a:t>‘…show, by the facts of variation, not only the rigidity of existing orthodox formulas, but also the openings, the possibilities, and of course the restraints,  in the existing situation.’ (1996:382).</a:t>
            </a:r>
          </a:p>
          <a:p>
            <a:endParaRPr lang="en-US" dirty="0"/>
          </a:p>
          <a:p>
            <a:r>
              <a:rPr lang="en-US" dirty="0"/>
              <a:t>He also considers that the methods, conventions and activities of dramatic practice are ‘there all the time’ (1996:382).</a:t>
            </a:r>
          </a:p>
          <a:p>
            <a:endParaRPr lang="en-US" dirty="0"/>
          </a:p>
        </p:txBody>
      </p:sp>
    </p:spTree>
    <p:extLst>
      <p:ext uri="{BB962C8B-B14F-4D97-AF65-F5344CB8AC3E}">
        <p14:creationId xmlns:p14="http://schemas.microsoft.com/office/powerpoint/2010/main" val="11414117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03870-11C3-1B46-9639-84C3DEF95CCF}"/>
              </a:ext>
            </a:extLst>
          </p:cNvPr>
          <p:cNvSpPr>
            <a:spLocks noGrp="1"/>
          </p:cNvSpPr>
          <p:nvPr>
            <p:ph type="title"/>
          </p:nvPr>
        </p:nvSpPr>
        <p:spPr/>
        <p:txBody>
          <a:bodyPr/>
          <a:lstStyle/>
          <a:p>
            <a:r>
              <a:rPr lang="en-US" dirty="0"/>
              <a:t>Williams</a:t>
            </a:r>
          </a:p>
        </p:txBody>
      </p:sp>
      <p:sp>
        <p:nvSpPr>
          <p:cNvPr id="3" name="Content Placeholder 2">
            <a:extLst>
              <a:ext uri="{FF2B5EF4-FFF2-40B4-BE49-F238E27FC236}">
                <a16:creationId xmlns:a16="http://schemas.microsoft.com/office/drawing/2014/main" id="{4CEF93B5-F1AF-8644-B62A-1EF4345E325C}"/>
              </a:ext>
            </a:extLst>
          </p:cNvPr>
          <p:cNvSpPr>
            <a:spLocks noGrp="1"/>
          </p:cNvSpPr>
          <p:nvPr>
            <p:ph idx="1"/>
          </p:nvPr>
        </p:nvSpPr>
        <p:spPr/>
        <p:txBody>
          <a:bodyPr/>
          <a:lstStyle/>
          <a:p>
            <a:endParaRPr lang="en-US" dirty="0"/>
          </a:p>
          <a:p>
            <a:endParaRPr lang="en-US" dirty="0"/>
          </a:p>
          <a:p>
            <a:r>
              <a:rPr lang="en-US" dirty="0"/>
              <a:t>‘…so what happens between text and performance is a continuing concern, in all that major area of writing and acting that is our tradition and our living drama.’ (1996:382)</a:t>
            </a:r>
          </a:p>
          <a:p>
            <a:endParaRPr lang="en-US" dirty="0"/>
          </a:p>
        </p:txBody>
      </p:sp>
    </p:spTree>
    <p:extLst>
      <p:ext uri="{BB962C8B-B14F-4D97-AF65-F5344CB8AC3E}">
        <p14:creationId xmlns:p14="http://schemas.microsoft.com/office/powerpoint/2010/main" val="2869574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97901-F706-0949-BDD0-C391ADB7FBA2}"/>
              </a:ext>
            </a:extLst>
          </p:cNvPr>
          <p:cNvSpPr>
            <a:spLocks noGrp="1"/>
          </p:cNvSpPr>
          <p:nvPr>
            <p:ph type="title"/>
          </p:nvPr>
        </p:nvSpPr>
        <p:spPr/>
        <p:txBody>
          <a:bodyPr/>
          <a:lstStyle/>
          <a:p>
            <a:r>
              <a:rPr lang="en-US" dirty="0"/>
              <a:t>Glossary </a:t>
            </a:r>
          </a:p>
        </p:txBody>
      </p:sp>
      <p:sp>
        <p:nvSpPr>
          <p:cNvPr id="3" name="Content Placeholder 2">
            <a:extLst>
              <a:ext uri="{FF2B5EF4-FFF2-40B4-BE49-F238E27FC236}">
                <a16:creationId xmlns:a16="http://schemas.microsoft.com/office/drawing/2014/main" id="{325CB205-CCFD-3947-8B7B-96FFDD06C6F2}"/>
              </a:ext>
            </a:extLst>
          </p:cNvPr>
          <p:cNvSpPr>
            <a:spLocks noGrp="1"/>
          </p:cNvSpPr>
          <p:nvPr>
            <p:ph idx="1"/>
          </p:nvPr>
        </p:nvSpPr>
        <p:spPr/>
        <p:txBody>
          <a:bodyPr/>
          <a:lstStyle/>
          <a:p>
            <a:r>
              <a:rPr lang="en-US" dirty="0"/>
              <a:t>Dramaturgy</a:t>
            </a:r>
          </a:p>
          <a:p>
            <a:r>
              <a:rPr lang="en-US" dirty="0"/>
              <a:t>Orthodox</a:t>
            </a:r>
          </a:p>
          <a:p>
            <a:r>
              <a:rPr lang="en-US" dirty="0"/>
              <a:t>Soliloquy </a:t>
            </a:r>
          </a:p>
          <a:p>
            <a:r>
              <a:rPr lang="en-US" dirty="0"/>
              <a:t>Deconstruct</a:t>
            </a:r>
          </a:p>
          <a:p>
            <a:endParaRPr lang="en-US" dirty="0"/>
          </a:p>
        </p:txBody>
      </p:sp>
    </p:spTree>
    <p:extLst>
      <p:ext uri="{BB962C8B-B14F-4D97-AF65-F5344CB8AC3E}">
        <p14:creationId xmlns:p14="http://schemas.microsoft.com/office/powerpoint/2010/main" val="7714025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Bibliography</a:t>
            </a:r>
          </a:p>
        </p:txBody>
      </p:sp>
      <p:sp>
        <p:nvSpPr>
          <p:cNvPr id="3" name="Content Placeholder 2"/>
          <p:cNvSpPr>
            <a:spLocks noGrp="1"/>
          </p:cNvSpPr>
          <p:nvPr>
            <p:ph idx="1"/>
          </p:nvPr>
        </p:nvSpPr>
        <p:spPr/>
        <p:txBody>
          <a:bodyPr/>
          <a:lstStyle/>
          <a:p>
            <a:r>
              <a:rPr lang="en-GB" dirty="0"/>
              <a:t>Banham, M (Ed) (1992) </a:t>
            </a:r>
            <a:r>
              <a:rPr lang="en-GB" i="1" dirty="0"/>
              <a:t>The Cambridge Guide to Theatre</a:t>
            </a:r>
            <a:r>
              <a:rPr lang="en-GB" dirty="0"/>
              <a:t>. Cambridge: Cambridge University Press.</a:t>
            </a:r>
          </a:p>
          <a:p>
            <a:r>
              <a:rPr lang="en-GB" dirty="0"/>
              <a:t>Williams, R. (1996) ‘Argument: Text and Performance’, in Huxley, M. &amp; Witts, N (Eds) </a:t>
            </a:r>
            <a:r>
              <a:rPr lang="en-GB" i="1" dirty="0"/>
              <a:t>The Twentieth-Century Performance Reader</a:t>
            </a:r>
            <a:r>
              <a:rPr lang="en-GB" dirty="0"/>
              <a:t>. London: Routledge.*</a:t>
            </a:r>
          </a:p>
          <a:p>
            <a:r>
              <a:rPr lang="en-US" dirty="0"/>
              <a:t>Leach, R. (2008) </a:t>
            </a:r>
            <a:r>
              <a:rPr lang="en-US" i="1" dirty="0"/>
              <a:t>The Basics: Theatre Studies</a:t>
            </a:r>
            <a:r>
              <a:rPr lang="en-US" dirty="0"/>
              <a:t>. London: Routledge.</a:t>
            </a:r>
          </a:p>
          <a:p>
            <a:r>
              <a:rPr lang="en-US" dirty="0"/>
              <a:t>Williams, R. (1952) </a:t>
            </a:r>
            <a:r>
              <a:rPr lang="en-US" i="1" dirty="0"/>
              <a:t>From Ibsen to Brecht</a:t>
            </a:r>
            <a:r>
              <a:rPr lang="en-US" dirty="0"/>
              <a:t>. London: The Hogarth Press.</a:t>
            </a:r>
          </a:p>
          <a:p>
            <a:pPr marL="0" indent="0">
              <a:buNone/>
            </a:pPr>
            <a:endParaRPr lang="en-GB" dirty="0"/>
          </a:p>
        </p:txBody>
      </p:sp>
    </p:spTree>
    <p:extLst>
      <p:ext uri="{BB962C8B-B14F-4D97-AF65-F5344CB8AC3E}">
        <p14:creationId xmlns:p14="http://schemas.microsoft.com/office/powerpoint/2010/main" val="5288922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751</TotalTime>
  <Words>1783</Words>
  <Application>Microsoft Macintosh PowerPoint</Application>
  <PresentationFormat>Widescreen</PresentationFormat>
  <Paragraphs>145</Paragraphs>
  <Slides>23</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Performance Practices</vt:lpstr>
      <vt:lpstr>Your reading</vt:lpstr>
      <vt:lpstr>Raymond Williams</vt:lpstr>
      <vt:lpstr>Dramatic styles</vt:lpstr>
      <vt:lpstr>Melodrama </vt:lpstr>
      <vt:lpstr>Conventions</vt:lpstr>
      <vt:lpstr>Conventions within theatre ‘today’ </vt:lpstr>
      <vt:lpstr>Conventions</vt:lpstr>
      <vt:lpstr>Conventions</vt:lpstr>
      <vt:lpstr>Naturalism</vt:lpstr>
      <vt:lpstr>Naturalism</vt:lpstr>
      <vt:lpstr>Wednesday</vt:lpstr>
      <vt:lpstr>Naturalism</vt:lpstr>
      <vt:lpstr>Naturalism and Realism</vt:lpstr>
      <vt:lpstr>Ibsen 1828-1906</vt:lpstr>
      <vt:lpstr>Ibsen</vt:lpstr>
      <vt:lpstr>Williams</vt:lpstr>
      <vt:lpstr>Williams</vt:lpstr>
      <vt:lpstr>Williams</vt:lpstr>
      <vt:lpstr>Williams</vt:lpstr>
      <vt:lpstr>Williams</vt:lpstr>
      <vt:lpstr>Glossary </vt:lpstr>
      <vt:lpstr>Bibliography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Pugh</dc:creator>
  <cp:lastModifiedBy>Jonathan Pugh</cp:lastModifiedBy>
  <cp:revision>37</cp:revision>
  <dcterms:created xsi:type="dcterms:W3CDTF">2020-02-27T15:36:00Z</dcterms:created>
  <dcterms:modified xsi:type="dcterms:W3CDTF">2022-02-09T11:25:21Z</dcterms:modified>
</cp:coreProperties>
</file>