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handoutMasterIdLst>
    <p:handoutMasterId r:id="rId50"/>
  </p:handoutMasterIdLst>
  <p:sldIdLst>
    <p:sldId id="307" r:id="rId2"/>
    <p:sldId id="310" r:id="rId3"/>
    <p:sldId id="257" r:id="rId4"/>
    <p:sldId id="258" r:id="rId5"/>
    <p:sldId id="289" r:id="rId6"/>
    <p:sldId id="308" r:id="rId7"/>
    <p:sldId id="287" r:id="rId8"/>
    <p:sldId id="288" r:id="rId9"/>
    <p:sldId id="259" r:id="rId10"/>
    <p:sldId id="261" r:id="rId11"/>
    <p:sldId id="256" r:id="rId12"/>
    <p:sldId id="297" r:id="rId13"/>
    <p:sldId id="298" r:id="rId14"/>
    <p:sldId id="262" r:id="rId15"/>
    <p:sldId id="299" r:id="rId16"/>
    <p:sldId id="300" r:id="rId17"/>
    <p:sldId id="263" r:id="rId18"/>
    <p:sldId id="264" r:id="rId19"/>
    <p:sldId id="309" r:id="rId20"/>
    <p:sldId id="265" r:id="rId21"/>
    <p:sldId id="267" r:id="rId22"/>
    <p:sldId id="268" r:id="rId23"/>
    <p:sldId id="269" r:id="rId24"/>
    <p:sldId id="270" r:id="rId25"/>
    <p:sldId id="271" r:id="rId26"/>
    <p:sldId id="272" r:id="rId27"/>
    <p:sldId id="296" r:id="rId28"/>
    <p:sldId id="273" r:id="rId29"/>
    <p:sldId id="275" r:id="rId30"/>
    <p:sldId id="295" r:id="rId31"/>
    <p:sldId id="292" r:id="rId32"/>
    <p:sldId id="293" r:id="rId33"/>
    <p:sldId id="294" r:id="rId34"/>
    <p:sldId id="276" r:id="rId35"/>
    <p:sldId id="277" r:id="rId36"/>
    <p:sldId id="260" r:id="rId37"/>
    <p:sldId id="278" r:id="rId38"/>
    <p:sldId id="279" r:id="rId39"/>
    <p:sldId id="280" r:id="rId40"/>
    <p:sldId id="281" r:id="rId41"/>
    <p:sldId id="282" r:id="rId42"/>
    <p:sldId id="283" r:id="rId43"/>
    <p:sldId id="284" r:id="rId44"/>
    <p:sldId id="285" r:id="rId45"/>
    <p:sldId id="286" r:id="rId46"/>
    <p:sldId id="301" r:id="rId47"/>
    <p:sldId id="302" r:id="rId48"/>
    <p:sldId id="305" r:id="rId4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EFCD36-DC10-2C5C-2917-A121F614AF91}" v="261" dt="2020-08-07T10:20:01.562"/>
    <p1510:client id="{E47505E6-33A8-4461-7665-DB8EE3427A21}" v="5" dt="2020-08-10T15:49:21.493"/>
    <p1510:client id="{EC566AFE-0F1B-B3CD-F2CB-2AD08FF9016B}" v="38" dt="2020-07-17T15:26:15.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08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5E473C14-31DA-F058-77FD-13F69D4ECC6C}"/>
    <pc:docChg chg="modSld">
      <pc:chgData name="Peter Doyle" userId="S::p.doyle@uwtsd.ac.uk::9eb13c6d-8f51-46c9-bcaf-0558aa31b953" providerId="AD" clId="Web-{5E473C14-31DA-F058-77FD-13F69D4ECC6C}" dt="2019-08-13T12:58:19.050" v="16" actId="20577"/>
      <pc:docMkLst>
        <pc:docMk/>
      </pc:docMkLst>
      <pc:sldChg chg="modSp">
        <pc:chgData name="Peter Doyle" userId="S::p.doyle@uwtsd.ac.uk::9eb13c6d-8f51-46c9-bcaf-0558aa31b953" providerId="AD" clId="Web-{5E473C14-31DA-F058-77FD-13F69D4ECC6C}" dt="2019-08-13T12:58:02.394" v="2" actId="20577"/>
        <pc:sldMkLst>
          <pc:docMk/>
          <pc:sldMk cId="3826300250" sldId="257"/>
        </pc:sldMkLst>
        <pc:spChg chg="mod">
          <ac:chgData name="Peter Doyle" userId="S::p.doyle@uwtsd.ac.uk::9eb13c6d-8f51-46c9-bcaf-0558aa31b953" providerId="AD" clId="Web-{5E473C14-31DA-F058-77FD-13F69D4ECC6C}" dt="2019-08-13T12:58:02.394" v="2" actId="20577"/>
          <ac:spMkLst>
            <pc:docMk/>
            <pc:sldMk cId="3826300250" sldId="257"/>
            <ac:spMk id="3" creationId="{00000000-0000-0000-0000-000000000000}"/>
          </ac:spMkLst>
        </pc:spChg>
      </pc:sldChg>
      <pc:sldChg chg="modSp">
        <pc:chgData name="Peter Doyle" userId="S::p.doyle@uwtsd.ac.uk::9eb13c6d-8f51-46c9-bcaf-0558aa31b953" providerId="AD" clId="Web-{5E473C14-31DA-F058-77FD-13F69D4ECC6C}" dt="2019-08-13T12:58:17.190" v="14" actId="20577"/>
        <pc:sldMkLst>
          <pc:docMk/>
          <pc:sldMk cId="3934627468" sldId="258"/>
        </pc:sldMkLst>
        <pc:spChg chg="mod">
          <ac:chgData name="Peter Doyle" userId="S::p.doyle@uwtsd.ac.uk::9eb13c6d-8f51-46c9-bcaf-0558aa31b953" providerId="AD" clId="Web-{5E473C14-31DA-F058-77FD-13F69D4ECC6C}" dt="2019-08-13T12:58:17.190" v="14" actId="20577"/>
          <ac:spMkLst>
            <pc:docMk/>
            <pc:sldMk cId="3934627468" sldId="258"/>
            <ac:spMk id="3" creationId="{00000000-0000-0000-0000-000000000000}"/>
          </ac:spMkLst>
        </pc:spChg>
      </pc:sldChg>
    </pc:docChg>
  </pc:docChgLst>
  <pc:docChgLst>
    <pc:chgData name="Peter Doyle" userId="S::p.doyle@uwtsd.ac.uk::9eb13c6d-8f51-46c9-bcaf-0558aa31b953" providerId="AD" clId="Web-{E47505E6-33A8-4461-7665-DB8EE3427A21}"/>
    <pc:docChg chg="modSld">
      <pc:chgData name="Peter Doyle" userId="S::p.doyle@uwtsd.ac.uk::9eb13c6d-8f51-46c9-bcaf-0558aa31b953" providerId="AD" clId="Web-{E47505E6-33A8-4461-7665-DB8EE3427A21}" dt="2020-08-10T15:49:21.493" v="4" actId="20577"/>
      <pc:docMkLst>
        <pc:docMk/>
      </pc:docMkLst>
      <pc:sldChg chg="modSp">
        <pc:chgData name="Peter Doyle" userId="S::p.doyle@uwtsd.ac.uk::9eb13c6d-8f51-46c9-bcaf-0558aa31b953" providerId="AD" clId="Web-{E47505E6-33A8-4461-7665-DB8EE3427A21}" dt="2020-08-10T15:48:48.350" v="2" actId="20577"/>
        <pc:sldMkLst>
          <pc:docMk/>
          <pc:sldMk cId="3275312983" sldId="308"/>
        </pc:sldMkLst>
        <pc:spChg chg="mod">
          <ac:chgData name="Peter Doyle" userId="S::p.doyle@uwtsd.ac.uk::9eb13c6d-8f51-46c9-bcaf-0558aa31b953" providerId="AD" clId="Web-{E47505E6-33A8-4461-7665-DB8EE3427A21}" dt="2020-08-10T15:48:48.350" v="2" actId="20577"/>
          <ac:spMkLst>
            <pc:docMk/>
            <pc:sldMk cId="3275312983" sldId="308"/>
            <ac:spMk id="3" creationId="{192C263D-2770-444B-B369-1B3CFC7AFC1D}"/>
          </ac:spMkLst>
        </pc:spChg>
      </pc:sldChg>
    </pc:docChg>
  </pc:docChgLst>
  <pc:docChgLst>
    <pc:chgData name="Peter Doyle" userId="S::p.doyle@uwtsd.ac.uk::9eb13c6d-8f51-46c9-bcaf-0558aa31b953" providerId="AD" clId="Web-{EC566AFE-0F1B-B3CD-F2CB-2AD08FF9016B}"/>
    <pc:docChg chg="addSld delSld modSld">
      <pc:chgData name="Peter Doyle" userId="S::p.doyle@uwtsd.ac.uk::9eb13c6d-8f51-46c9-bcaf-0558aa31b953" providerId="AD" clId="Web-{EC566AFE-0F1B-B3CD-F2CB-2AD08FF9016B}" dt="2020-07-17T15:26:14.995" v="42" actId="14100"/>
      <pc:docMkLst>
        <pc:docMk/>
      </pc:docMkLst>
      <pc:sldChg chg="del">
        <pc:chgData name="Peter Doyle" userId="S::p.doyle@uwtsd.ac.uk::9eb13c6d-8f51-46c9-bcaf-0558aa31b953" providerId="AD" clId="Web-{EC566AFE-0F1B-B3CD-F2CB-2AD08FF9016B}" dt="2020-07-17T15:08:37.704" v="31"/>
        <pc:sldMkLst>
          <pc:docMk/>
          <pc:sldMk cId="1956492133" sldId="290"/>
        </pc:sldMkLst>
      </pc:sldChg>
      <pc:sldChg chg="addSp delSp modSp mod setBg">
        <pc:chgData name="Peter Doyle" userId="S::p.doyle@uwtsd.ac.uk::9eb13c6d-8f51-46c9-bcaf-0558aa31b953" providerId="AD" clId="Web-{EC566AFE-0F1B-B3CD-F2CB-2AD08FF9016B}" dt="2020-07-17T15:06:47.595" v="6"/>
        <pc:sldMkLst>
          <pc:docMk/>
          <pc:sldMk cId="124673981" sldId="307"/>
        </pc:sldMkLst>
        <pc:spChg chg="mod">
          <ac:chgData name="Peter Doyle" userId="S::p.doyle@uwtsd.ac.uk::9eb13c6d-8f51-46c9-bcaf-0558aa31b953" providerId="AD" clId="Web-{EC566AFE-0F1B-B3CD-F2CB-2AD08FF9016B}" dt="2020-07-17T15:06:47.595" v="6"/>
          <ac:spMkLst>
            <pc:docMk/>
            <pc:sldMk cId="124673981" sldId="307"/>
            <ac:spMk id="2" creationId="{00000000-0000-0000-0000-000000000000}"/>
          </ac:spMkLst>
        </pc:spChg>
        <pc:spChg chg="mod">
          <ac:chgData name="Peter Doyle" userId="S::p.doyle@uwtsd.ac.uk::9eb13c6d-8f51-46c9-bcaf-0558aa31b953" providerId="AD" clId="Web-{EC566AFE-0F1B-B3CD-F2CB-2AD08FF9016B}" dt="2020-07-17T15:06:47.595" v="6"/>
          <ac:spMkLst>
            <pc:docMk/>
            <pc:sldMk cId="124673981" sldId="307"/>
            <ac:spMk id="3" creationId="{00000000-0000-0000-0000-000000000000}"/>
          </ac:spMkLst>
        </pc:spChg>
        <pc:spChg chg="add del">
          <ac:chgData name="Peter Doyle" userId="S::p.doyle@uwtsd.ac.uk::9eb13c6d-8f51-46c9-bcaf-0558aa31b953" providerId="AD" clId="Web-{EC566AFE-0F1B-B3CD-F2CB-2AD08FF9016B}" dt="2020-07-17T15:06:47.579" v="5"/>
          <ac:spMkLst>
            <pc:docMk/>
            <pc:sldMk cId="124673981" sldId="307"/>
            <ac:spMk id="7" creationId="{A34066D6-1B59-4642-A86D-39464CEE971B}"/>
          </ac:spMkLst>
        </pc:spChg>
        <pc:spChg chg="add del">
          <ac:chgData name="Peter Doyle" userId="S::p.doyle@uwtsd.ac.uk::9eb13c6d-8f51-46c9-bcaf-0558aa31b953" providerId="AD" clId="Web-{EC566AFE-0F1B-B3CD-F2CB-2AD08FF9016B}" dt="2020-07-17T15:06:40.782" v="3"/>
          <ac:spMkLst>
            <pc:docMk/>
            <pc:sldMk cId="124673981" sldId="307"/>
            <ac:spMk id="8" creationId="{76EFD3D9-44F0-4267-BCC1-1613E79D8274}"/>
          </ac:spMkLst>
        </pc:spChg>
        <pc:spChg chg="add del">
          <ac:chgData name="Peter Doyle" userId="S::p.doyle@uwtsd.ac.uk::9eb13c6d-8f51-46c9-bcaf-0558aa31b953" providerId="AD" clId="Web-{EC566AFE-0F1B-B3CD-F2CB-2AD08FF9016B}" dt="2020-07-17T15:06:34.626" v="1"/>
          <ac:spMkLst>
            <pc:docMk/>
            <pc:sldMk cId="124673981" sldId="307"/>
            <ac:spMk id="9" creationId="{C1DD1A8A-57D5-4A81-AD04-532B043C5611}"/>
          </ac:spMkLst>
        </pc:spChg>
        <pc:spChg chg="add del">
          <ac:chgData name="Peter Doyle" userId="S::p.doyle@uwtsd.ac.uk::9eb13c6d-8f51-46c9-bcaf-0558aa31b953" providerId="AD" clId="Web-{EC566AFE-0F1B-B3CD-F2CB-2AD08FF9016B}" dt="2020-07-17T15:06:40.782" v="3"/>
          <ac:spMkLst>
            <pc:docMk/>
            <pc:sldMk cId="124673981" sldId="307"/>
            <ac:spMk id="10" creationId="{A779A851-95D6-41AF-937A-B0E4B7F6FA8D}"/>
          </ac:spMkLst>
        </pc:spChg>
        <pc:spChg chg="add del">
          <ac:chgData name="Peter Doyle" userId="S::p.doyle@uwtsd.ac.uk::9eb13c6d-8f51-46c9-bcaf-0558aa31b953" providerId="AD" clId="Web-{EC566AFE-0F1B-B3CD-F2CB-2AD08FF9016B}" dt="2020-07-17T15:06:34.626" v="1"/>
          <ac:spMkLst>
            <pc:docMk/>
            <pc:sldMk cId="124673981" sldId="307"/>
            <ac:spMk id="11" creationId="{007891EC-4501-44ED-A8C8-B11B6DB767AB}"/>
          </ac:spMkLst>
        </pc:spChg>
        <pc:spChg chg="add del">
          <ac:chgData name="Peter Doyle" userId="S::p.doyle@uwtsd.ac.uk::9eb13c6d-8f51-46c9-bcaf-0558aa31b953" providerId="AD" clId="Web-{EC566AFE-0F1B-B3CD-F2CB-2AD08FF9016B}" dt="2020-07-17T15:06:40.782" v="3"/>
          <ac:spMkLst>
            <pc:docMk/>
            <pc:sldMk cId="124673981" sldId="307"/>
            <ac:spMk id="12" creationId="{953FB2E7-B6CB-429C-81EB-D9516D6D5C8D}"/>
          </ac:spMkLst>
        </pc:spChg>
        <pc:spChg chg="add del">
          <ac:chgData name="Peter Doyle" userId="S::p.doyle@uwtsd.ac.uk::9eb13c6d-8f51-46c9-bcaf-0558aa31b953" providerId="AD" clId="Web-{EC566AFE-0F1B-B3CD-F2CB-2AD08FF9016B}" dt="2020-07-17T15:06:47.579" v="5"/>
          <ac:spMkLst>
            <pc:docMk/>
            <pc:sldMk cId="124673981" sldId="307"/>
            <ac:spMk id="13" creationId="{7D602432-D774-4CF5-94E8-7D52D01059D2}"/>
          </ac:spMkLst>
        </pc:spChg>
        <pc:spChg chg="add del">
          <ac:chgData name="Peter Doyle" userId="S::p.doyle@uwtsd.ac.uk::9eb13c6d-8f51-46c9-bcaf-0558aa31b953" providerId="AD" clId="Web-{EC566AFE-0F1B-B3CD-F2CB-2AD08FF9016B}" dt="2020-07-17T15:06:40.782" v="3"/>
          <ac:spMkLst>
            <pc:docMk/>
            <pc:sldMk cId="124673981" sldId="307"/>
            <ac:spMk id="14" creationId="{2EC40DB1-B719-4A13-9A4D-0966B4B27866}"/>
          </ac:spMkLst>
        </pc:spChg>
        <pc:spChg chg="add del">
          <ac:chgData name="Peter Doyle" userId="S::p.doyle@uwtsd.ac.uk::9eb13c6d-8f51-46c9-bcaf-0558aa31b953" providerId="AD" clId="Web-{EC566AFE-0F1B-B3CD-F2CB-2AD08FF9016B}" dt="2020-07-17T15:06:47.579" v="5"/>
          <ac:spMkLst>
            <pc:docMk/>
            <pc:sldMk cId="124673981" sldId="307"/>
            <ac:spMk id="15" creationId="{CBF9EBB4-5078-47B2-AAA0-DF4A88D8182A}"/>
          </ac:spMkLst>
        </pc:spChg>
        <pc:spChg chg="add del">
          <ac:chgData name="Peter Doyle" userId="S::p.doyle@uwtsd.ac.uk::9eb13c6d-8f51-46c9-bcaf-0558aa31b953" providerId="AD" clId="Web-{EC566AFE-0F1B-B3CD-F2CB-2AD08FF9016B}" dt="2020-07-17T15:06:40.782" v="3"/>
          <ac:spMkLst>
            <pc:docMk/>
            <pc:sldMk cId="124673981" sldId="307"/>
            <ac:spMk id="16" creationId="{82211336-CFF3-412D-868A-6679C1004C45}"/>
          </ac:spMkLst>
        </pc:spChg>
        <pc:spChg chg="add del">
          <ac:chgData name="Peter Doyle" userId="S::p.doyle@uwtsd.ac.uk::9eb13c6d-8f51-46c9-bcaf-0558aa31b953" providerId="AD" clId="Web-{EC566AFE-0F1B-B3CD-F2CB-2AD08FF9016B}" dt="2020-07-17T15:06:47.579" v="5"/>
          <ac:spMkLst>
            <pc:docMk/>
            <pc:sldMk cId="124673981" sldId="307"/>
            <ac:spMk id="17" creationId="{18E928D9-3091-4385-B979-265D55AD02CE}"/>
          </ac:spMkLst>
        </pc:spChg>
        <pc:spChg chg="add">
          <ac:chgData name="Peter Doyle" userId="S::p.doyle@uwtsd.ac.uk::9eb13c6d-8f51-46c9-bcaf-0558aa31b953" providerId="AD" clId="Web-{EC566AFE-0F1B-B3CD-F2CB-2AD08FF9016B}" dt="2020-07-17T15:06:47.595" v="6"/>
          <ac:spMkLst>
            <pc:docMk/>
            <pc:sldMk cId="124673981" sldId="307"/>
            <ac:spMk id="18" creationId="{76EFD3D9-44F0-4267-BCC1-1613E79D8274}"/>
          </ac:spMkLst>
        </pc:spChg>
        <pc:spChg chg="add">
          <ac:chgData name="Peter Doyle" userId="S::p.doyle@uwtsd.ac.uk::9eb13c6d-8f51-46c9-bcaf-0558aa31b953" providerId="AD" clId="Web-{EC566AFE-0F1B-B3CD-F2CB-2AD08FF9016B}" dt="2020-07-17T15:06:47.595" v="6"/>
          <ac:spMkLst>
            <pc:docMk/>
            <pc:sldMk cId="124673981" sldId="307"/>
            <ac:spMk id="19" creationId="{A779A851-95D6-41AF-937A-B0E4B7F6FA8D}"/>
          </ac:spMkLst>
        </pc:spChg>
        <pc:spChg chg="add">
          <ac:chgData name="Peter Doyle" userId="S::p.doyle@uwtsd.ac.uk::9eb13c6d-8f51-46c9-bcaf-0558aa31b953" providerId="AD" clId="Web-{EC566AFE-0F1B-B3CD-F2CB-2AD08FF9016B}" dt="2020-07-17T15:06:47.595" v="6"/>
          <ac:spMkLst>
            <pc:docMk/>
            <pc:sldMk cId="124673981" sldId="307"/>
            <ac:spMk id="20" creationId="{953FB2E7-B6CB-429C-81EB-D9516D6D5C8D}"/>
          </ac:spMkLst>
        </pc:spChg>
        <pc:spChg chg="add">
          <ac:chgData name="Peter Doyle" userId="S::p.doyle@uwtsd.ac.uk::9eb13c6d-8f51-46c9-bcaf-0558aa31b953" providerId="AD" clId="Web-{EC566AFE-0F1B-B3CD-F2CB-2AD08FF9016B}" dt="2020-07-17T15:06:47.595" v="6"/>
          <ac:spMkLst>
            <pc:docMk/>
            <pc:sldMk cId="124673981" sldId="307"/>
            <ac:spMk id="21" creationId="{2EC40DB1-B719-4A13-9A4D-0966B4B27866}"/>
          </ac:spMkLst>
        </pc:spChg>
        <pc:spChg chg="add">
          <ac:chgData name="Peter Doyle" userId="S::p.doyle@uwtsd.ac.uk::9eb13c6d-8f51-46c9-bcaf-0558aa31b953" providerId="AD" clId="Web-{EC566AFE-0F1B-B3CD-F2CB-2AD08FF9016B}" dt="2020-07-17T15:06:47.595" v="6"/>
          <ac:spMkLst>
            <pc:docMk/>
            <pc:sldMk cId="124673981" sldId="307"/>
            <ac:spMk id="22" creationId="{82211336-CFF3-412D-868A-6679C1004C45}"/>
          </ac:spMkLst>
        </pc:spChg>
        <pc:picChg chg="add del">
          <ac:chgData name="Peter Doyle" userId="S::p.doyle@uwtsd.ac.uk::9eb13c6d-8f51-46c9-bcaf-0558aa31b953" providerId="AD" clId="Web-{EC566AFE-0F1B-B3CD-F2CB-2AD08FF9016B}" dt="2020-07-17T15:06:34.626" v="1"/>
          <ac:picMkLst>
            <pc:docMk/>
            <pc:sldMk cId="124673981" sldId="307"/>
            <ac:picMk id="5" creationId="{B3B15F3B-6EDD-4484-B1DD-2C068CC4154F}"/>
          </ac:picMkLst>
        </pc:picChg>
        <pc:picChg chg="add del">
          <ac:chgData name="Peter Doyle" userId="S::p.doyle@uwtsd.ac.uk::9eb13c6d-8f51-46c9-bcaf-0558aa31b953" providerId="AD" clId="Web-{EC566AFE-0F1B-B3CD-F2CB-2AD08FF9016B}" dt="2020-07-17T15:06:47.579" v="5"/>
          <ac:picMkLst>
            <pc:docMk/>
            <pc:sldMk cId="124673981" sldId="307"/>
            <ac:picMk id="6" creationId="{EA5D9FE4-0261-40CB-86D7-D3FA93FA3018}"/>
          </ac:picMkLst>
        </pc:picChg>
      </pc:sldChg>
      <pc:sldChg chg="modSp new">
        <pc:chgData name="Peter Doyle" userId="S::p.doyle@uwtsd.ac.uk::9eb13c6d-8f51-46c9-bcaf-0558aa31b953" providerId="AD" clId="Web-{EC566AFE-0F1B-B3CD-F2CB-2AD08FF9016B}" dt="2020-07-17T15:08:36.860" v="29" actId="20577"/>
        <pc:sldMkLst>
          <pc:docMk/>
          <pc:sldMk cId="3275312983" sldId="308"/>
        </pc:sldMkLst>
        <pc:spChg chg="mod">
          <ac:chgData name="Peter Doyle" userId="S::p.doyle@uwtsd.ac.uk::9eb13c6d-8f51-46c9-bcaf-0558aa31b953" providerId="AD" clId="Web-{EC566AFE-0F1B-B3CD-F2CB-2AD08FF9016B}" dt="2020-07-17T15:08:31.704" v="24" actId="20577"/>
          <ac:spMkLst>
            <pc:docMk/>
            <pc:sldMk cId="3275312983" sldId="308"/>
            <ac:spMk id="2" creationId="{7B7B7260-4618-475E-AF42-C39991E09834}"/>
          </ac:spMkLst>
        </pc:spChg>
        <pc:spChg chg="mod">
          <ac:chgData name="Peter Doyle" userId="S::p.doyle@uwtsd.ac.uk::9eb13c6d-8f51-46c9-bcaf-0558aa31b953" providerId="AD" clId="Web-{EC566AFE-0F1B-B3CD-F2CB-2AD08FF9016B}" dt="2020-07-17T15:08:36.860" v="29" actId="20577"/>
          <ac:spMkLst>
            <pc:docMk/>
            <pc:sldMk cId="3275312983" sldId="308"/>
            <ac:spMk id="3" creationId="{192C263D-2770-444B-B369-1B3CFC7AFC1D}"/>
          </ac:spMkLst>
        </pc:spChg>
      </pc:sldChg>
      <pc:sldChg chg="modSp add replId">
        <pc:chgData name="Peter Doyle" userId="S::p.doyle@uwtsd.ac.uk::9eb13c6d-8f51-46c9-bcaf-0558aa31b953" providerId="AD" clId="Web-{EC566AFE-0F1B-B3CD-F2CB-2AD08FF9016B}" dt="2020-07-17T15:26:14.995" v="42" actId="14100"/>
        <pc:sldMkLst>
          <pc:docMk/>
          <pc:sldMk cId="2532317957" sldId="309"/>
        </pc:sldMkLst>
        <pc:spChg chg="mod">
          <ac:chgData name="Peter Doyle" userId="S::p.doyle@uwtsd.ac.uk::9eb13c6d-8f51-46c9-bcaf-0558aa31b953" providerId="AD" clId="Web-{EC566AFE-0F1B-B3CD-F2CB-2AD08FF9016B}" dt="2020-07-17T15:26:14.995" v="42" actId="14100"/>
          <ac:spMkLst>
            <pc:docMk/>
            <pc:sldMk cId="2532317957" sldId="309"/>
            <ac:spMk id="2" creationId="{00000000-0000-0000-0000-000000000000}"/>
          </ac:spMkLst>
        </pc:spChg>
      </pc:sldChg>
    </pc:docChg>
  </pc:docChgLst>
  <pc:docChgLst>
    <pc:chgData name="Peter Doyle" userId="S::p.doyle@uwtsd.ac.uk::9eb13c6d-8f51-46c9-bcaf-0558aa31b953" providerId="AD" clId="Web-{1EEFCD36-DC10-2C5C-2917-A121F614AF91}"/>
    <pc:docChg chg="addSld modSld">
      <pc:chgData name="Peter Doyle" userId="S::p.doyle@uwtsd.ac.uk::9eb13c6d-8f51-46c9-bcaf-0558aa31b953" providerId="AD" clId="Web-{1EEFCD36-DC10-2C5C-2917-A121F614AF91}" dt="2020-08-07T10:20:01.562" v="259" actId="20577"/>
      <pc:docMkLst>
        <pc:docMk/>
      </pc:docMkLst>
      <pc:sldChg chg="modSp new">
        <pc:chgData name="Peter Doyle" userId="S::p.doyle@uwtsd.ac.uk::9eb13c6d-8f51-46c9-bcaf-0558aa31b953" providerId="AD" clId="Web-{1EEFCD36-DC10-2C5C-2917-A121F614AF91}" dt="2020-08-07T10:20:01.562" v="258" actId="20577"/>
        <pc:sldMkLst>
          <pc:docMk/>
          <pc:sldMk cId="4105025295" sldId="310"/>
        </pc:sldMkLst>
        <pc:spChg chg="mod">
          <ac:chgData name="Peter Doyle" userId="S::p.doyle@uwtsd.ac.uk::9eb13c6d-8f51-46c9-bcaf-0558aa31b953" providerId="AD" clId="Web-{1EEFCD36-DC10-2C5C-2917-A121F614AF91}" dt="2020-08-07T10:10:48.287" v="31" actId="20577"/>
          <ac:spMkLst>
            <pc:docMk/>
            <pc:sldMk cId="4105025295" sldId="310"/>
            <ac:spMk id="2" creationId="{FD54C913-086F-4183-9E05-FA36E8A01D09}"/>
          </ac:spMkLst>
        </pc:spChg>
        <pc:spChg chg="mod">
          <ac:chgData name="Peter Doyle" userId="S::p.doyle@uwtsd.ac.uk::9eb13c6d-8f51-46c9-bcaf-0558aa31b953" providerId="AD" clId="Web-{1EEFCD36-DC10-2C5C-2917-A121F614AF91}" dt="2020-08-07T10:20:01.562" v="258" actId="20577"/>
          <ac:spMkLst>
            <pc:docMk/>
            <pc:sldMk cId="4105025295" sldId="310"/>
            <ac:spMk id="3" creationId="{CE90982D-1D4E-42AF-91FA-A72CD92619C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505DE8ED-811C-40E6-9525-67A777D5AE5B}" type="datetimeFigureOut">
              <a:rPr lang="en-GB" smtClean="0"/>
              <a:t>10/08/2020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BCD1B2DA-14EB-4950-AFD0-B4DD457A7F60}" type="slidenum">
              <a:rPr lang="en-GB" smtClean="0"/>
              <a:t>‹#›</a:t>
            </a:fld>
            <a:endParaRPr lang="en-GB"/>
          </a:p>
        </p:txBody>
      </p:sp>
    </p:spTree>
    <p:extLst>
      <p:ext uri="{BB962C8B-B14F-4D97-AF65-F5344CB8AC3E}">
        <p14:creationId xmlns:p14="http://schemas.microsoft.com/office/powerpoint/2010/main" val="200404703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419B9D9-1DBF-4872-BFF8-C27970608096}"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CFAF1-913B-48F3-A96A-3A3B9EC6ECC1}" type="slidenum">
              <a:rPr lang="en-GB" smtClean="0"/>
              <a:t>‹#›</a:t>
            </a:fld>
            <a:endParaRPr lang="en-GB"/>
          </a:p>
        </p:txBody>
      </p:sp>
    </p:spTree>
    <p:extLst>
      <p:ext uri="{BB962C8B-B14F-4D97-AF65-F5344CB8AC3E}">
        <p14:creationId xmlns:p14="http://schemas.microsoft.com/office/powerpoint/2010/main" val="4228309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19B9D9-1DBF-4872-BFF8-C27970608096}"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CFAF1-913B-48F3-A96A-3A3B9EC6ECC1}" type="slidenum">
              <a:rPr lang="en-GB" smtClean="0"/>
              <a:t>‹#›</a:t>
            </a:fld>
            <a:endParaRPr lang="en-GB"/>
          </a:p>
        </p:txBody>
      </p:sp>
    </p:spTree>
    <p:extLst>
      <p:ext uri="{BB962C8B-B14F-4D97-AF65-F5344CB8AC3E}">
        <p14:creationId xmlns:p14="http://schemas.microsoft.com/office/powerpoint/2010/main" val="60704002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419B9D9-1DBF-4872-BFF8-C27970608096}" type="datetimeFigureOut">
              <a:rPr lang="en-GB" smtClean="0"/>
              <a:t>10/08/2020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3CFAF1-913B-48F3-A96A-3A3B9EC6ECC1}" type="slidenum">
              <a:rPr lang="en-GB" smtClean="0"/>
              <a:t>‹#›</a:t>
            </a:fld>
            <a:endParaRPr lang="en-GB"/>
          </a:p>
        </p:txBody>
      </p:sp>
    </p:spTree>
    <p:extLst>
      <p:ext uri="{BB962C8B-B14F-4D97-AF65-F5344CB8AC3E}">
        <p14:creationId xmlns:p14="http://schemas.microsoft.com/office/powerpoint/2010/main" val="752195151"/>
      </p:ext>
    </p:extLst>
  </p:cSld>
  <p:clrMap bg1="lt1" tx1="dk1" bg2="lt2" tx2="dk2" accent1="accent1" accent2="accent2" accent3="accent3" accent4="accent4" accent5="accent5" accent6="accent6" hlink="hlink" folHlink="folHlink"/>
  <p:sldLayoutIdLst>
    <p:sldLayoutId id="2147483679" r:id="rId1"/>
    <p:sldLayoutId id="2147483680" r:id="rId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t8bUJBwKxU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01154" y="982272"/>
            <a:ext cx="2541314" cy="4560970"/>
          </a:xfrm>
        </p:spPr>
        <p:txBody>
          <a:bodyPr vert="horz" lIns="91440" tIns="45720" rIns="91440" bIns="45720" rtlCol="0" anchor="ctr">
            <a:normAutofit/>
          </a:bodyPr>
          <a:lstStyle/>
          <a:p>
            <a:pPr algn="l" defTabSz="914400"/>
            <a:r>
              <a:rPr lang="en-US" sz="3000" kern="1200">
                <a:solidFill>
                  <a:srgbClr val="FFFFFF"/>
                </a:solidFill>
                <a:latin typeface="+mj-lt"/>
                <a:ea typeface="+mj-ea"/>
                <a:cs typeface="+mj-cs"/>
              </a:rPr>
              <a:t>Ian Huntley and Cambridgeshire Constabulary</a:t>
            </a:r>
          </a:p>
        </p:txBody>
      </p:sp>
      <p:sp>
        <p:nvSpPr>
          <p:cNvPr id="2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3916396" y="1719618"/>
            <a:ext cx="4461623" cy="4334629"/>
          </a:xfrm>
        </p:spPr>
        <p:txBody>
          <a:bodyPr vert="horz" lIns="91440" tIns="45720" rIns="91440" bIns="45720" rtlCol="0" anchor="ctr">
            <a:normAutofit/>
          </a:bodyPr>
          <a:lstStyle/>
          <a:p>
            <a:pPr indent="-228600" algn="l" defTabSz="914400">
              <a:buFont typeface="Arial" panose="020B0604020202020204" pitchFamily="34" charset="0"/>
              <a:buChar char="•"/>
            </a:pPr>
            <a:endParaRPr lang="en-US" sz="2100">
              <a:solidFill>
                <a:srgbClr val="FEFFFF"/>
              </a:solidFill>
            </a:endParaRPr>
          </a:p>
          <a:p>
            <a:pPr indent="-228600" algn="l" defTabSz="914400">
              <a:buFont typeface="Arial" panose="020B0604020202020204" pitchFamily="34" charset="0"/>
              <a:buChar char="•"/>
            </a:pPr>
            <a:endParaRPr lang="en-US" sz="2100">
              <a:solidFill>
                <a:srgbClr val="FEFFFF"/>
              </a:solidFill>
            </a:endParaRPr>
          </a:p>
          <a:p>
            <a:pPr indent="-228600" algn="l" defTabSz="914400">
              <a:buFont typeface="Arial" panose="020B0604020202020204" pitchFamily="34" charset="0"/>
              <a:buChar char="•"/>
            </a:pPr>
            <a:endParaRPr lang="en-US" sz="2100">
              <a:solidFill>
                <a:srgbClr val="FEFFFF"/>
              </a:solidFill>
            </a:endParaRPr>
          </a:p>
          <a:p>
            <a:pPr indent="-228600" algn="l" defTabSz="914400">
              <a:buFont typeface="Arial" panose="020B0604020202020204" pitchFamily="34" charset="0"/>
              <a:buChar char="•"/>
            </a:pPr>
            <a:endParaRPr lang="en-US" sz="2100">
              <a:solidFill>
                <a:srgbClr val="FEFFFF"/>
              </a:solidFill>
            </a:endParaRPr>
          </a:p>
          <a:p>
            <a:pPr indent="-228600" algn="l" defTabSz="914400">
              <a:buFont typeface="Arial" panose="020B0604020202020204" pitchFamily="34" charset="0"/>
              <a:buChar char="•"/>
            </a:pPr>
            <a:r>
              <a:rPr lang="en-US" sz="2100">
                <a:solidFill>
                  <a:srgbClr val="FEFFFF"/>
                </a:solidFill>
              </a:rPr>
              <a:t>Peter Doyle, M.A.</a:t>
            </a:r>
          </a:p>
        </p:txBody>
      </p:sp>
    </p:spTree>
    <p:extLst>
      <p:ext uri="{BB962C8B-B14F-4D97-AF65-F5344CB8AC3E}">
        <p14:creationId xmlns:p14="http://schemas.microsoft.com/office/powerpoint/2010/main" val="124673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4C913-086F-4183-9E05-FA36E8A01D09}"/>
              </a:ext>
            </a:extLst>
          </p:cNvPr>
          <p:cNvSpPr>
            <a:spLocks noGrp="1"/>
          </p:cNvSpPr>
          <p:nvPr>
            <p:ph type="title"/>
          </p:nvPr>
        </p:nvSpPr>
        <p:spPr/>
        <p:txBody>
          <a:bodyPr/>
          <a:lstStyle/>
          <a:p>
            <a:r>
              <a:rPr lang="en-GB" dirty="0">
                <a:cs typeface="Calibri Light"/>
              </a:rPr>
              <a:t>Leadership &amp; Critical Incidents</a:t>
            </a:r>
            <a:endParaRPr lang="en-GB" dirty="0"/>
          </a:p>
        </p:txBody>
      </p:sp>
      <p:sp>
        <p:nvSpPr>
          <p:cNvPr id="3" name="Content Placeholder 2">
            <a:extLst>
              <a:ext uri="{FF2B5EF4-FFF2-40B4-BE49-F238E27FC236}">
                <a16:creationId xmlns:a16="http://schemas.microsoft.com/office/drawing/2014/main" id="{CE90982D-1D4E-42AF-91FA-A72CD92619CC}"/>
              </a:ext>
            </a:extLst>
          </p:cNvPr>
          <p:cNvSpPr>
            <a:spLocks noGrp="1"/>
          </p:cNvSpPr>
          <p:nvPr>
            <p:ph idx="1"/>
          </p:nvPr>
        </p:nvSpPr>
        <p:spPr/>
        <p:txBody>
          <a:bodyPr vert="horz" lIns="91440" tIns="45720" rIns="91440" bIns="45720" rtlCol="0" anchor="t">
            <a:normAutofit/>
          </a:bodyPr>
          <a:lstStyle/>
          <a:p>
            <a:r>
              <a:rPr lang="en-GB" dirty="0">
                <a:cs typeface="Calibri"/>
              </a:rPr>
              <a:t>Please note the information in the following case.</a:t>
            </a:r>
          </a:p>
          <a:p>
            <a:endParaRPr lang="en-GB" dirty="0">
              <a:cs typeface="Calibri"/>
            </a:endParaRPr>
          </a:p>
          <a:p>
            <a:r>
              <a:rPr lang="en-GB" dirty="0">
                <a:cs typeface="Calibri"/>
              </a:rPr>
              <a:t>Consider the leadership roles in action.</a:t>
            </a:r>
          </a:p>
          <a:p>
            <a:endParaRPr lang="en-GB" dirty="0">
              <a:cs typeface="Calibri"/>
            </a:endParaRPr>
          </a:p>
          <a:p>
            <a:r>
              <a:rPr lang="en-GB" dirty="0">
                <a:cs typeface="Calibri"/>
              </a:rPr>
              <a:t>Consider the leadership responsibilities before the incident occurred.</a:t>
            </a:r>
          </a:p>
          <a:p>
            <a:endParaRPr lang="en-GB" dirty="0">
              <a:cs typeface="Calibri"/>
            </a:endParaRPr>
          </a:p>
          <a:p>
            <a:r>
              <a:rPr lang="en-GB" dirty="0">
                <a:cs typeface="Calibri"/>
              </a:rPr>
              <a:t>What should have been done differently?</a:t>
            </a:r>
          </a:p>
          <a:p>
            <a:endParaRPr lang="en-GB" dirty="0">
              <a:cs typeface="Calibri"/>
            </a:endParaRPr>
          </a:p>
          <a:p>
            <a:r>
              <a:rPr lang="en-GB" dirty="0">
                <a:cs typeface="Calibri"/>
              </a:rPr>
              <a:t>What made incident leadership difficult?</a:t>
            </a:r>
          </a:p>
          <a:p>
            <a:endParaRPr lang="en-GB" dirty="0">
              <a:cs typeface="Calibri"/>
            </a:endParaRPr>
          </a:p>
          <a:p>
            <a:r>
              <a:rPr lang="en-GB" dirty="0">
                <a:cs typeface="Calibri"/>
              </a:rPr>
              <a:t>What are the lessons?</a:t>
            </a:r>
          </a:p>
        </p:txBody>
      </p:sp>
    </p:spTree>
    <p:extLst>
      <p:ext uri="{BB962C8B-B14F-4D97-AF65-F5344CB8AC3E}">
        <p14:creationId xmlns:p14="http://schemas.microsoft.com/office/powerpoint/2010/main" val="4105025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Sunday 4 August 2002</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Two ten year old girls Jessica Chapman and Holly Wells went missing in their home town of Soham, Cambridgeshire,</a:t>
            </a:r>
          </a:p>
          <a:p>
            <a:endParaRPr lang="en-GB" dirty="0"/>
          </a:p>
          <a:p>
            <a:r>
              <a:rPr lang="en-GB" dirty="0"/>
              <a:t>When their parents, friends and neighbours could not locate them the matter was reported to Cambridgeshire Constabulary at 9.56pm.</a:t>
            </a:r>
            <a:endParaRPr lang="en-GB"/>
          </a:p>
        </p:txBody>
      </p:sp>
    </p:spTree>
    <p:extLst>
      <p:ext uri="{BB962C8B-B14F-4D97-AF65-F5344CB8AC3E}">
        <p14:creationId xmlns:p14="http://schemas.microsoft.com/office/powerpoint/2010/main" val="3826300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Police Response</a:t>
            </a:r>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r>
              <a:rPr lang="en-GB" dirty="0"/>
              <a:t>A police search was immediately initiated which over the following days was to grow into one of the most large-scale searches conducted in the UK,</a:t>
            </a:r>
            <a:endParaRPr lang="en-GB" dirty="0">
              <a:cs typeface="Calibri"/>
            </a:endParaRPr>
          </a:p>
        </p:txBody>
      </p:sp>
    </p:spTree>
    <p:extLst>
      <p:ext uri="{BB962C8B-B14F-4D97-AF65-F5344CB8AC3E}">
        <p14:creationId xmlns:p14="http://schemas.microsoft.com/office/powerpoint/2010/main" val="3934627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Ian Huntley &amp; Maxine </a:t>
            </a:r>
            <a:r>
              <a:rPr lang="en-GB" dirty="0" err="1"/>
              <a:t>Carr</a:t>
            </a:r>
            <a:endParaRPr lang="en-GB" dirty="0"/>
          </a:p>
        </p:txBody>
      </p:sp>
      <p:pic>
        <p:nvPicPr>
          <p:cNvPr id="1038" name="Picture 14" descr="Image result for ian huntley and maxine car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39752" y="2276872"/>
            <a:ext cx="4351164" cy="280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98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B7260-4618-475E-AF42-C39991E09834}"/>
              </a:ext>
            </a:extLst>
          </p:cNvPr>
          <p:cNvSpPr>
            <a:spLocks noGrp="1"/>
          </p:cNvSpPr>
          <p:nvPr>
            <p:ph type="title"/>
          </p:nvPr>
        </p:nvSpPr>
        <p:spPr/>
        <p:txBody>
          <a:bodyPr/>
          <a:lstStyle/>
          <a:p>
            <a:r>
              <a:rPr lang="en-GB" dirty="0">
                <a:cs typeface="Calibri Light"/>
              </a:rPr>
              <a:t>Watch the Film</a:t>
            </a:r>
            <a:endParaRPr lang="en-GB" dirty="0"/>
          </a:p>
        </p:txBody>
      </p:sp>
      <p:sp>
        <p:nvSpPr>
          <p:cNvPr id="3" name="Content Placeholder 2">
            <a:extLst>
              <a:ext uri="{FF2B5EF4-FFF2-40B4-BE49-F238E27FC236}">
                <a16:creationId xmlns:a16="http://schemas.microsoft.com/office/drawing/2014/main" id="{192C263D-2770-444B-B369-1B3CFC7AFC1D}"/>
              </a:ext>
            </a:extLst>
          </p:cNvPr>
          <p:cNvSpPr>
            <a:spLocks noGrp="1"/>
          </p:cNvSpPr>
          <p:nvPr>
            <p:ph idx="1"/>
          </p:nvPr>
        </p:nvSpPr>
        <p:spPr/>
        <p:txBody>
          <a:bodyPr vert="horz" lIns="91440" tIns="45720" rIns="91440" bIns="45720" rtlCol="0" anchor="t">
            <a:normAutofit/>
          </a:bodyPr>
          <a:lstStyle/>
          <a:p>
            <a:r>
              <a:rPr lang="en-GB" b="0" dirty="0">
                <a:ea typeface="+mn-lt"/>
                <a:cs typeface="+mn-lt"/>
                <a:hlinkClick r:id="rId2"/>
              </a:rPr>
              <a:t>https://www.youtube.com/watch?v=t8bUJBwKxU4</a:t>
            </a:r>
            <a:endParaRPr lang="en-GB" b="0">
              <a:ea typeface="+mn-lt"/>
              <a:cs typeface="+mn-lt"/>
            </a:endParaRPr>
          </a:p>
        </p:txBody>
      </p:sp>
    </p:spTree>
    <p:extLst>
      <p:ext uri="{BB962C8B-B14F-4D97-AF65-F5344CB8AC3E}">
        <p14:creationId xmlns:p14="http://schemas.microsoft.com/office/powerpoint/2010/main" val="3275312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Jessica Chapman &amp; Holly Wells (aged 10 years) </a:t>
            </a:r>
          </a:p>
        </p:txBody>
      </p:sp>
      <p:sp>
        <p:nvSpPr>
          <p:cNvPr id="3" name="Content Placeholder 2"/>
          <p:cNvSpPr>
            <a:spLocks noGrp="1"/>
          </p:cNvSpPr>
          <p:nvPr>
            <p:ph idx="1"/>
          </p:nvPr>
        </p:nvSpPr>
        <p:spPr>
          <a:xfrm>
            <a:off x="628650" y="1825625"/>
            <a:ext cx="7886700" cy="35594956"/>
          </a:xfrm>
        </p:spPr>
        <p:txBody>
          <a:bodyPr/>
          <a:lstStyle/>
          <a:p>
            <a:endParaRPr lang="en-GB" dirty="0"/>
          </a:p>
          <a:p>
            <a:pPr marL="0" indent="0">
              <a:buNone/>
            </a:pPr>
            <a:endParaRPr lang="en-GB" dirty="0"/>
          </a:p>
          <a:p>
            <a:pPr marL="0" indent="0">
              <a:buNone/>
            </a:pPr>
            <a:endParaRPr lang="en-GB" dirty="0"/>
          </a:p>
          <a:p>
            <a:endParaRPr lang="en-GB" dirty="0"/>
          </a:p>
          <a:p>
            <a:endParaRPr lang="en-GB" dirty="0"/>
          </a:p>
          <a:p>
            <a:endParaRPr lang="en-GB" dirty="0"/>
          </a:p>
        </p:txBody>
      </p:sp>
      <p:sp>
        <p:nvSpPr>
          <p:cNvPr id="4" name="AutoShape 2" descr="Image result for jessica chapman and holly wells"/>
          <p:cNvSpPr>
            <a:spLocks noChangeAspect="1" noChangeArrowheads="1"/>
          </p:cNvSpPr>
          <p:nvPr/>
        </p:nvSpPr>
        <p:spPr bwMode="auto">
          <a:xfrm>
            <a:off x="155575" y="-144463"/>
            <a:ext cx="304800" cy="24933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jessica chapman and holly wel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66" name="Picture 18" descr="Image result for jessica chapman and holly 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2276872"/>
            <a:ext cx="3744416" cy="3693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018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endParaRPr lang="en-GB" dirty="0"/>
          </a:p>
          <a:p>
            <a:r>
              <a:rPr lang="en-GB" dirty="0"/>
              <a:t>Both Children were missing for 13 days</a:t>
            </a:r>
          </a:p>
          <a:p>
            <a:endParaRPr lang="en-GB" dirty="0"/>
          </a:p>
          <a:p>
            <a:r>
              <a:rPr lang="en-GB" dirty="0"/>
              <a:t>Media and public interest rose to the highest levels of intensity.</a:t>
            </a:r>
          </a:p>
          <a:p>
            <a:endParaRPr lang="en-GB" dirty="0"/>
          </a:p>
        </p:txBody>
      </p:sp>
    </p:spTree>
    <p:extLst>
      <p:ext uri="{BB962C8B-B14F-4D97-AF65-F5344CB8AC3E}">
        <p14:creationId xmlns:p14="http://schemas.microsoft.com/office/powerpoint/2010/main" val="3655373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Saturday 17 August 2002</a:t>
            </a:r>
          </a:p>
        </p:txBody>
      </p:sp>
      <p:sp>
        <p:nvSpPr>
          <p:cNvPr id="3" name="Content Placeholder 2"/>
          <p:cNvSpPr>
            <a:spLocks noGrp="1"/>
          </p:cNvSpPr>
          <p:nvPr>
            <p:ph idx="1"/>
          </p:nvPr>
        </p:nvSpPr>
        <p:spPr/>
        <p:txBody>
          <a:bodyPr/>
          <a:lstStyle/>
          <a:p>
            <a:endParaRPr lang="en-GB" dirty="0"/>
          </a:p>
          <a:p>
            <a:r>
              <a:rPr lang="en-GB" dirty="0"/>
              <a:t>Both girls’ bodies were found near Lakenheath, Suffolk,</a:t>
            </a:r>
          </a:p>
          <a:p>
            <a:endParaRPr lang="en-GB" dirty="0"/>
          </a:p>
          <a:p>
            <a:r>
              <a:rPr lang="en-GB" dirty="0"/>
              <a:t>Holly Wells and Jessica Chapman were likely to have been asphyxiated before their bodies were dumped in a ditch and set on fire</a:t>
            </a:r>
          </a:p>
          <a:p>
            <a:endParaRPr lang="en-GB" dirty="0"/>
          </a:p>
          <a:p>
            <a:r>
              <a:rPr lang="en-GB" dirty="0"/>
              <a:t>A sexual motive cannot be ruled out but the bodies were decomposed</a:t>
            </a:r>
          </a:p>
          <a:p>
            <a:endParaRPr lang="en-GB" dirty="0"/>
          </a:p>
          <a:p>
            <a:r>
              <a:rPr lang="en-GB" dirty="0"/>
              <a:t>Ian Huntley and Maxine </a:t>
            </a:r>
            <a:r>
              <a:rPr lang="en-GB" dirty="0" err="1"/>
              <a:t>Carr</a:t>
            </a:r>
            <a:r>
              <a:rPr lang="en-GB" dirty="0"/>
              <a:t> were arrested in connection with their murder,</a:t>
            </a:r>
          </a:p>
          <a:p>
            <a:endParaRPr lang="en-GB" dirty="0"/>
          </a:p>
        </p:txBody>
      </p:sp>
    </p:spTree>
    <p:extLst>
      <p:ext uri="{BB962C8B-B14F-4D97-AF65-F5344CB8AC3E}">
        <p14:creationId xmlns:p14="http://schemas.microsoft.com/office/powerpoint/2010/main" val="3784360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Cambridgeshire Constabulary</a:t>
            </a:r>
          </a:p>
        </p:txBody>
      </p:sp>
      <p:sp>
        <p:nvSpPr>
          <p:cNvPr id="3" name="Content Placeholder 2"/>
          <p:cNvSpPr>
            <a:spLocks noGrp="1"/>
          </p:cNvSpPr>
          <p:nvPr>
            <p:ph idx="1"/>
          </p:nvPr>
        </p:nvSpPr>
        <p:spPr/>
        <p:txBody>
          <a:bodyPr/>
          <a:lstStyle/>
          <a:p>
            <a:endParaRPr lang="en-GB" dirty="0"/>
          </a:p>
          <a:p>
            <a:r>
              <a:rPr lang="en-GB" dirty="0"/>
              <a:t>A ‘modest’ sized force (1600 operational staff) and during the early stages of the investigation, which became known as Operation </a:t>
            </a:r>
            <a:r>
              <a:rPr lang="en-GB" dirty="0" err="1"/>
              <a:t>Fincham</a:t>
            </a:r>
            <a:r>
              <a:rPr lang="en-GB" dirty="0"/>
              <a:t>, there had been questions raised in the media as to the force’s ability to manage a high profile case of such proportions.</a:t>
            </a:r>
          </a:p>
        </p:txBody>
      </p:sp>
    </p:spTree>
    <p:extLst>
      <p:ext uri="{BB962C8B-B14F-4D97-AF65-F5344CB8AC3E}">
        <p14:creationId xmlns:p14="http://schemas.microsoft.com/office/powerpoint/2010/main" val="968758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a:t>
            </a:r>
            <a:r>
              <a:rPr lang="en-GB" dirty="0" err="1"/>
              <a:t>Soham</a:t>
            </a:r>
            <a:r>
              <a:rPr lang="en-GB" dirty="0"/>
              <a:t> Report</a:t>
            </a:r>
          </a:p>
        </p:txBody>
      </p:sp>
      <p:sp>
        <p:nvSpPr>
          <p:cNvPr id="3" name="Subtitle 2"/>
          <p:cNvSpPr>
            <a:spLocks noGrp="1"/>
          </p:cNvSpPr>
          <p:nvPr>
            <p:ph type="subTitle" idx="1"/>
          </p:nvPr>
        </p:nvSpPr>
        <p:spPr/>
        <p:txBody>
          <a:bodyPr/>
          <a:lstStyle/>
          <a:p>
            <a:r>
              <a:rPr lang="en-GB" dirty="0"/>
              <a:t>Continued</a:t>
            </a:r>
          </a:p>
        </p:txBody>
      </p:sp>
    </p:spTree>
    <p:extLst>
      <p:ext uri="{BB962C8B-B14F-4D97-AF65-F5344CB8AC3E}">
        <p14:creationId xmlns:p14="http://schemas.microsoft.com/office/powerpoint/2010/main" val="118984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 into </a:t>
            </a:r>
            <a:r>
              <a:rPr lang="en-GB" b="1" dirty="0"/>
              <a:t>Investigation</a:t>
            </a:r>
          </a:p>
        </p:txBody>
      </p:sp>
      <p:sp>
        <p:nvSpPr>
          <p:cNvPr id="3" name="Content Placeholder 2"/>
          <p:cNvSpPr>
            <a:spLocks noGrp="1"/>
          </p:cNvSpPr>
          <p:nvPr>
            <p:ph idx="1"/>
          </p:nvPr>
        </p:nvSpPr>
        <p:spPr/>
        <p:txBody>
          <a:bodyPr/>
          <a:lstStyle/>
          <a:p>
            <a:endParaRPr lang="en-GB" dirty="0"/>
          </a:p>
          <a:p>
            <a:endParaRPr lang="en-GB" dirty="0"/>
          </a:p>
          <a:p>
            <a:r>
              <a:rPr lang="en-GB" dirty="0"/>
              <a:t>Sir Ronnie Flanagan HMI</a:t>
            </a:r>
          </a:p>
          <a:p>
            <a:endParaRPr lang="en-GB" dirty="0"/>
          </a:p>
        </p:txBody>
      </p:sp>
    </p:spTree>
    <p:extLst>
      <p:ext uri="{BB962C8B-B14F-4D97-AF65-F5344CB8AC3E}">
        <p14:creationId xmlns:p14="http://schemas.microsoft.com/office/powerpoint/2010/main" val="910602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a:t>
            </a:r>
          </a:p>
        </p:txBody>
      </p:sp>
      <p:sp>
        <p:nvSpPr>
          <p:cNvPr id="3" name="Content Placeholder 2"/>
          <p:cNvSpPr>
            <a:spLocks noGrp="1"/>
          </p:cNvSpPr>
          <p:nvPr>
            <p:ph idx="1"/>
          </p:nvPr>
        </p:nvSpPr>
        <p:spPr/>
        <p:txBody>
          <a:bodyPr/>
          <a:lstStyle/>
          <a:p>
            <a:r>
              <a:rPr lang="en-GB" dirty="0"/>
              <a:t>Cambridge Constabulary has a total of three ‘Chief Officers’ only one was on duty on 3</a:t>
            </a:r>
            <a:r>
              <a:rPr lang="en-GB" baseline="30000" dirty="0"/>
              <a:t>rd</a:t>
            </a:r>
            <a:r>
              <a:rPr lang="en-GB" dirty="0"/>
              <a:t> August 2002</a:t>
            </a:r>
          </a:p>
          <a:p>
            <a:r>
              <a:rPr lang="en-GB" dirty="0"/>
              <a:t>One Vacancy</a:t>
            </a:r>
          </a:p>
          <a:p>
            <a:r>
              <a:rPr lang="en-GB" dirty="0"/>
              <a:t>One on Leave</a:t>
            </a:r>
          </a:p>
          <a:p>
            <a:r>
              <a:rPr lang="en-GB" dirty="0"/>
              <a:t>One Covering the three Chief Officer positions.</a:t>
            </a:r>
          </a:p>
        </p:txBody>
      </p:sp>
    </p:spTree>
    <p:extLst>
      <p:ext uri="{BB962C8B-B14F-4D97-AF65-F5344CB8AC3E}">
        <p14:creationId xmlns:p14="http://schemas.microsoft.com/office/powerpoint/2010/main" val="2765433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idx="1"/>
          </p:nvPr>
        </p:nvSpPr>
        <p:spPr/>
        <p:txBody>
          <a:bodyPr/>
          <a:lstStyle/>
          <a:p>
            <a:endParaRPr lang="en-GB" dirty="0"/>
          </a:p>
          <a:p>
            <a:r>
              <a:rPr lang="en-GB" dirty="0"/>
              <a:t>Chief Constable ‘on leave’?</a:t>
            </a:r>
          </a:p>
          <a:p>
            <a:endParaRPr lang="en-GB" dirty="0"/>
          </a:p>
          <a:p>
            <a:r>
              <a:rPr lang="en-GB" dirty="0"/>
              <a:t>As a consequence of increasingly adverse comment, he returned from holiday early and resumed command of the force on Wednesday 14 August.</a:t>
            </a:r>
          </a:p>
        </p:txBody>
      </p:sp>
    </p:spTree>
    <p:extLst>
      <p:ext uri="{BB962C8B-B14F-4D97-AF65-F5344CB8AC3E}">
        <p14:creationId xmlns:p14="http://schemas.microsoft.com/office/powerpoint/2010/main" val="2923865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Borough Command Unit</a:t>
            </a:r>
          </a:p>
        </p:txBody>
      </p:sp>
      <p:sp>
        <p:nvSpPr>
          <p:cNvPr id="3" name="Content Placeholder 2"/>
          <p:cNvSpPr>
            <a:spLocks noGrp="1"/>
          </p:cNvSpPr>
          <p:nvPr>
            <p:ph idx="1"/>
          </p:nvPr>
        </p:nvSpPr>
        <p:spPr/>
        <p:txBody>
          <a:bodyPr/>
          <a:lstStyle/>
          <a:p>
            <a:r>
              <a:rPr lang="en-GB" dirty="0"/>
              <a:t>BCU Commander on leave,</a:t>
            </a:r>
          </a:p>
          <a:p>
            <a:r>
              <a:rPr lang="en-GB" dirty="0"/>
              <a:t>Detective Superintendent (SIO) on leave,</a:t>
            </a:r>
          </a:p>
          <a:p>
            <a:r>
              <a:rPr lang="en-GB" dirty="0"/>
              <a:t>DCI performed role of A/</a:t>
            </a:r>
            <a:r>
              <a:rPr lang="en-GB" dirty="0" err="1"/>
              <a:t>Det</a:t>
            </a:r>
            <a:r>
              <a:rPr lang="en-GB" dirty="0"/>
              <a:t> Supt and ‘Senior’ on call officer.</a:t>
            </a:r>
          </a:p>
          <a:p>
            <a:r>
              <a:rPr lang="en-GB" dirty="0"/>
              <a:t>Force relied upon officers performing at ‘Acting’ status. </a:t>
            </a:r>
          </a:p>
        </p:txBody>
      </p:sp>
    </p:spTree>
    <p:extLst>
      <p:ext uri="{BB962C8B-B14F-4D97-AF65-F5344CB8AC3E}">
        <p14:creationId xmlns:p14="http://schemas.microsoft.com/office/powerpoint/2010/main" val="531278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‘Mutual Aid’</a:t>
            </a:r>
          </a:p>
        </p:txBody>
      </p:sp>
      <p:sp>
        <p:nvSpPr>
          <p:cNvPr id="3" name="Content Placeholder 2"/>
          <p:cNvSpPr>
            <a:spLocks noGrp="1"/>
          </p:cNvSpPr>
          <p:nvPr>
            <p:ph idx="1"/>
          </p:nvPr>
        </p:nvSpPr>
        <p:spPr/>
        <p:txBody>
          <a:bodyPr/>
          <a:lstStyle/>
          <a:p>
            <a:endParaRPr lang="en-GB" dirty="0"/>
          </a:p>
          <a:p>
            <a:endParaRPr lang="en-GB" dirty="0"/>
          </a:p>
          <a:p>
            <a:r>
              <a:rPr lang="en-GB" dirty="0"/>
              <a:t>No provision with regard to Major Enquiries </a:t>
            </a:r>
          </a:p>
        </p:txBody>
      </p:sp>
    </p:spTree>
    <p:extLst>
      <p:ext uri="{BB962C8B-B14F-4D97-AF65-F5344CB8AC3E}">
        <p14:creationId xmlns:p14="http://schemas.microsoft.com/office/powerpoint/2010/main" val="1033463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Governance?</a:t>
            </a:r>
          </a:p>
        </p:txBody>
      </p:sp>
      <p:sp>
        <p:nvSpPr>
          <p:cNvPr id="3" name="Content Placeholder 2"/>
          <p:cNvSpPr>
            <a:spLocks noGrp="1"/>
          </p:cNvSpPr>
          <p:nvPr>
            <p:ph idx="1"/>
          </p:nvPr>
        </p:nvSpPr>
        <p:spPr/>
        <p:txBody>
          <a:bodyPr>
            <a:normAutofit/>
          </a:bodyPr>
          <a:lstStyle/>
          <a:p>
            <a:r>
              <a:rPr lang="en-GB" dirty="0"/>
              <a:t>Internal review of investigation and external enquiry by MPS </a:t>
            </a:r>
          </a:p>
          <a:p>
            <a:r>
              <a:rPr lang="en-GB" dirty="0"/>
              <a:t>The concept of conducting a review of such major investigations is considered good policing practice. </a:t>
            </a:r>
          </a:p>
          <a:p>
            <a:r>
              <a:rPr lang="en-GB" dirty="0"/>
              <a:t>Such a step is not normally taken, however, until 28 days have elapsed. </a:t>
            </a:r>
          </a:p>
          <a:p>
            <a:r>
              <a:rPr lang="en-GB" dirty="0"/>
              <a:t>In this case Cambridgeshire actually commissioned the external review on 15 August 2002, only 11 days after the disappearance of Jessica and Holly.</a:t>
            </a:r>
          </a:p>
        </p:txBody>
      </p:sp>
    </p:spTree>
    <p:extLst>
      <p:ext uri="{BB962C8B-B14F-4D97-AF65-F5344CB8AC3E}">
        <p14:creationId xmlns:p14="http://schemas.microsoft.com/office/powerpoint/2010/main" val="3346566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Review</a:t>
            </a:r>
          </a:p>
        </p:txBody>
      </p:sp>
      <p:sp>
        <p:nvSpPr>
          <p:cNvPr id="3" name="Content Placeholder 2"/>
          <p:cNvSpPr>
            <a:spLocks noGrp="1"/>
          </p:cNvSpPr>
          <p:nvPr>
            <p:ph idx="1"/>
          </p:nvPr>
        </p:nvSpPr>
        <p:spPr/>
        <p:txBody>
          <a:bodyPr/>
          <a:lstStyle/>
          <a:p>
            <a:endParaRPr lang="en-GB" dirty="0"/>
          </a:p>
          <a:p>
            <a:r>
              <a:rPr lang="en-GB" dirty="0"/>
              <a:t>Proved to be a most thorough and professionally conducted piece of work containing forty-one recommendations and highlighting ten areas of good policing practice.</a:t>
            </a:r>
          </a:p>
        </p:txBody>
      </p:sp>
    </p:spTree>
    <p:extLst>
      <p:ext uri="{BB962C8B-B14F-4D97-AF65-F5344CB8AC3E}">
        <p14:creationId xmlns:p14="http://schemas.microsoft.com/office/powerpoint/2010/main" val="20590167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01154" y="982272"/>
            <a:ext cx="2688481" cy="4560970"/>
          </a:xfrm>
        </p:spPr>
        <p:txBody>
          <a:bodyPr vert="horz" lIns="91440" tIns="45720" rIns="91440" bIns="45720" rtlCol="0" anchor="ctr">
            <a:normAutofit/>
          </a:bodyPr>
          <a:lstStyle/>
          <a:p>
            <a:pPr algn="l" defTabSz="914400"/>
            <a:r>
              <a:rPr lang="en-US" sz="3000" dirty="0">
                <a:solidFill>
                  <a:srgbClr val="FFFFFF"/>
                </a:solidFill>
              </a:rPr>
              <a:t>Session 2 - Ian</a:t>
            </a:r>
            <a:r>
              <a:rPr lang="en-US" sz="3000" kern="1200" dirty="0">
                <a:solidFill>
                  <a:srgbClr val="FFFFFF"/>
                </a:solidFill>
                <a:latin typeface="+mj-lt"/>
                <a:ea typeface="+mj-ea"/>
                <a:cs typeface="+mj-cs"/>
              </a:rPr>
              <a:t> Huntley and </a:t>
            </a:r>
            <a:r>
              <a:rPr lang="en-US" sz="3000" kern="1200" dirty="0" err="1">
                <a:solidFill>
                  <a:srgbClr val="FFFFFF"/>
                </a:solidFill>
                <a:latin typeface="+mj-lt"/>
                <a:ea typeface="+mj-ea"/>
                <a:cs typeface="+mj-cs"/>
              </a:rPr>
              <a:t>Cambridgeshire</a:t>
            </a:r>
            <a:r>
              <a:rPr lang="en-US" sz="3000" kern="1200" dirty="0">
                <a:solidFill>
                  <a:srgbClr val="FFFFFF"/>
                </a:solidFill>
                <a:latin typeface="+mj-lt"/>
                <a:ea typeface="+mj-ea"/>
                <a:cs typeface="+mj-cs"/>
              </a:rPr>
              <a:t> Constabulary</a:t>
            </a:r>
          </a:p>
        </p:txBody>
      </p:sp>
      <p:sp>
        <p:nvSpPr>
          <p:cNvPr id="2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3916396" y="1719618"/>
            <a:ext cx="4461623" cy="4334629"/>
          </a:xfrm>
        </p:spPr>
        <p:txBody>
          <a:bodyPr vert="horz" lIns="91440" tIns="45720" rIns="91440" bIns="45720" rtlCol="0" anchor="ctr">
            <a:normAutofit/>
          </a:bodyPr>
          <a:lstStyle/>
          <a:p>
            <a:pPr indent="-228600" algn="l" defTabSz="914400">
              <a:buFont typeface="Arial" panose="020B0604020202020204" pitchFamily="34" charset="0"/>
              <a:buChar char="•"/>
            </a:pPr>
            <a:endParaRPr lang="en-US" sz="2100">
              <a:solidFill>
                <a:srgbClr val="FEFFFF"/>
              </a:solidFill>
            </a:endParaRPr>
          </a:p>
          <a:p>
            <a:pPr indent="-228600" algn="l" defTabSz="914400">
              <a:buFont typeface="Arial" panose="020B0604020202020204" pitchFamily="34" charset="0"/>
              <a:buChar char="•"/>
            </a:pPr>
            <a:endParaRPr lang="en-US" sz="2100">
              <a:solidFill>
                <a:srgbClr val="FEFFFF"/>
              </a:solidFill>
            </a:endParaRPr>
          </a:p>
          <a:p>
            <a:pPr indent="-228600" algn="l" defTabSz="914400">
              <a:buFont typeface="Arial" panose="020B0604020202020204" pitchFamily="34" charset="0"/>
              <a:buChar char="•"/>
            </a:pPr>
            <a:endParaRPr lang="en-US" sz="2100">
              <a:solidFill>
                <a:srgbClr val="FEFFFF"/>
              </a:solidFill>
            </a:endParaRPr>
          </a:p>
          <a:p>
            <a:pPr indent="-228600" algn="l" defTabSz="914400">
              <a:buFont typeface="Arial" panose="020B0604020202020204" pitchFamily="34" charset="0"/>
              <a:buChar char="•"/>
            </a:pPr>
            <a:endParaRPr lang="en-US" sz="2100">
              <a:solidFill>
                <a:srgbClr val="FEFFFF"/>
              </a:solidFill>
            </a:endParaRPr>
          </a:p>
          <a:p>
            <a:pPr indent="-228600" algn="l" defTabSz="914400">
              <a:buFont typeface="Arial" panose="020B0604020202020204" pitchFamily="34" charset="0"/>
              <a:buChar char="•"/>
            </a:pPr>
            <a:r>
              <a:rPr lang="en-US" sz="2100">
                <a:solidFill>
                  <a:srgbClr val="FEFFFF"/>
                </a:solidFill>
              </a:rPr>
              <a:t>Peter Doyle, M.A.</a:t>
            </a:r>
          </a:p>
        </p:txBody>
      </p:sp>
    </p:spTree>
    <p:extLst>
      <p:ext uri="{BB962C8B-B14F-4D97-AF65-F5344CB8AC3E}">
        <p14:creationId xmlns:p14="http://schemas.microsoft.com/office/powerpoint/2010/main" val="2532317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Cambridgeshire Constabulary</a:t>
            </a:r>
          </a:p>
        </p:txBody>
      </p:sp>
      <p:sp>
        <p:nvSpPr>
          <p:cNvPr id="3" name="Content Placeholder 2"/>
          <p:cNvSpPr>
            <a:spLocks noGrp="1"/>
          </p:cNvSpPr>
          <p:nvPr>
            <p:ph idx="1"/>
          </p:nvPr>
        </p:nvSpPr>
        <p:spPr>
          <a:xfrm>
            <a:off x="755576" y="2490135"/>
            <a:ext cx="7488832" cy="3444997"/>
          </a:xfrm>
        </p:spPr>
        <p:txBody>
          <a:bodyPr>
            <a:normAutofit/>
          </a:bodyPr>
          <a:lstStyle/>
          <a:p>
            <a:r>
              <a:rPr lang="en-GB" dirty="0"/>
              <a:t>In dealing with homicide investigations, the force had dealt with an average of nine homicide investigations per year, </a:t>
            </a:r>
          </a:p>
          <a:p>
            <a:r>
              <a:rPr lang="en-GB" dirty="0"/>
              <a:t>Whilst the majority of these had been of a domestic nature, prior to events in </a:t>
            </a:r>
            <a:r>
              <a:rPr lang="en-GB" dirty="0" err="1"/>
              <a:t>Soham</a:t>
            </a:r>
            <a:r>
              <a:rPr lang="en-GB" dirty="0"/>
              <a:t> they had also recently successfully investigated two significant and critical incidents involving murder.</a:t>
            </a:r>
          </a:p>
        </p:txBody>
      </p:sp>
    </p:spTree>
    <p:extLst>
      <p:ext uri="{BB962C8B-B14F-4D97-AF65-F5344CB8AC3E}">
        <p14:creationId xmlns:p14="http://schemas.microsoft.com/office/powerpoint/2010/main" val="3967453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Response</a:t>
            </a:r>
          </a:p>
        </p:txBody>
      </p:sp>
      <p:sp>
        <p:nvSpPr>
          <p:cNvPr id="3" name="Content Placeholder 2"/>
          <p:cNvSpPr>
            <a:spLocks noGrp="1"/>
          </p:cNvSpPr>
          <p:nvPr>
            <p:ph idx="1"/>
          </p:nvPr>
        </p:nvSpPr>
        <p:spPr>
          <a:xfrm>
            <a:off x="827584" y="2219205"/>
            <a:ext cx="7488831" cy="3715928"/>
          </a:xfrm>
        </p:spPr>
        <p:txBody>
          <a:bodyPr>
            <a:normAutofit/>
          </a:bodyPr>
          <a:lstStyle/>
          <a:p>
            <a:endParaRPr lang="en-GB" dirty="0"/>
          </a:p>
          <a:p>
            <a:r>
              <a:rPr lang="en-GB" dirty="0"/>
              <a:t>The initial response by uniformed officers on the ground and the support provided both by police officers and police staff in the force control room was to a high standard,</a:t>
            </a:r>
          </a:p>
          <a:p>
            <a:r>
              <a:rPr lang="en-GB" dirty="0"/>
              <a:t>This included the force helicopter, a police dog handler and traffic officers with four wheel drive vehicles to access the fens. </a:t>
            </a:r>
          </a:p>
        </p:txBody>
      </p:sp>
    </p:spTree>
    <p:extLst>
      <p:ext uri="{BB962C8B-B14F-4D97-AF65-F5344CB8AC3E}">
        <p14:creationId xmlns:p14="http://schemas.microsoft.com/office/powerpoint/2010/main" val="253149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Reviewing Officer</a:t>
            </a:r>
          </a:p>
        </p:txBody>
      </p:sp>
      <p:sp>
        <p:nvSpPr>
          <p:cNvPr id="3" name="Content Placeholder 2"/>
          <p:cNvSpPr>
            <a:spLocks noGrp="1"/>
          </p:cNvSpPr>
          <p:nvPr>
            <p:ph idx="1"/>
          </p:nvPr>
        </p:nvSpPr>
        <p:spPr/>
        <p:txBody>
          <a:bodyPr>
            <a:normAutofit/>
          </a:bodyPr>
          <a:lstStyle/>
          <a:p>
            <a:pPr marL="0" indent="0">
              <a:buNone/>
            </a:pPr>
            <a:r>
              <a:rPr lang="en-GB" i="1" dirty="0"/>
              <a:t>‘Officers and support staff made sterling efforts; particular mention should be made of the good work undertaken by the initial investigating officers. The incident commander and her colleagues conducted extensive enquiries during the first hours after the children were reported missing. Their actions were commendable. During the enquiry the determination and commitment of those involved was of the highest order.’</a:t>
            </a:r>
          </a:p>
        </p:txBody>
      </p:sp>
    </p:spTree>
    <p:extLst>
      <p:ext uri="{BB962C8B-B14F-4D97-AF65-F5344CB8AC3E}">
        <p14:creationId xmlns:p14="http://schemas.microsoft.com/office/powerpoint/2010/main" val="42049284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 Action</a:t>
            </a:r>
          </a:p>
        </p:txBody>
      </p:sp>
      <p:sp>
        <p:nvSpPr>
          <p:cNvPr id="3" name="Content Placeholder 2"/>
          <p:cNvSpPr>
            <a:spLocks noGrp="1"/>
          </p:cNvSpPr>
          <p:nvPr>
            <p:ph idx="1"/>
          </p:nvPr>
        </p:nvSpPr>
        <p:spPr>
          <a:xfrm>
            <a:off x="827584" y="2490135"/>
            <a:ext cx="7488832" cy="3444997"/>
          </a:xfrm>
        </p:spPr>
        <p:txBody>
          <a:bodyPr>
            <a:normAutofit/>
          </a:bodyPr>
          <a:lstStyle/>
          <a:p>
            <a:r>
              <a:rPr lang="en-GB" dirty="0"/>
              <a:t>Sadly, the good momentum generated during the night of Sunday 4 August was not maintained. </a:t>
            </a:r>
          </a:p>
          <a:p>
            <a:endParaRPr lang="en-GB" dirty="0"/>
          </a:p>
          <a:p>
            <a:r>
              <a:rPr lang="en-GB" dirty="0"/>
              <a:t>When details of the incident were recounted to the on call senior officer covering the area, a decision was made which effectively resulted in nothing further being done until officers reported on early shift.</a:t>
            </a:r>
          </a:p>
        </p:txBody>
      </p:sp>
    </p:spTree>
    <p:extLst>
      <p:ext uri="{BB962C8B-B14F-4D97-AF65-F5344CB8AC3E}">
        <p14:creationId xmlns:p14="http://schemas.microsoft.com/office/powerpoint/2010/main" val="3920713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 (Communication)</a:t>
            </a:r>
          </a:p>
        </p:txBody>
      </p:sp>
      <p:sp>
        <p:nvSpPr>
          <p:cNvPr id="3" name="Content Placeholder 2"/>
          <p:cNvSpPr>
            <a:spLocks noGrp="1"/>
          </p:cNvSpPr>
          <p:nvPr>
            <p:ph idx="1"/>
          </p:nvPr>
        </p:nvSpPr>
        <p:spPr>
          <a:xfrm>
            <a:off x="827584" y="2490135"/>
            <a:ext cx="7488832" cy="3444997"/>
          </a:xfrm>
        </p:spPr>
        <p:txBody>
          <a:bodyPr>
            <a:normAutofit/>
          </a:bodyPr>
          <a:lstStyle/>
          <a:p>
            <a:r>
              <a:rPr lang="en-GB" dirty="0"/>
              <a:t>An extended line of communication, involving some three intermediaries between the supervising sergeant on the ground and the senior ‘on call’ officer did not help to convey to that senior officer, the sense of seriousness and urgency being experienced by the sergeant. </a:t>
            </a:r>
          </a:p>
          <a:p>
            <a:r>
              <a:rPr lang="en-GB" dirty="0"/>
              <a:t>The broad circumstances surrounding the unexplained and unusual disappearance of Jessica and Holly were nonetheless provided.</a:t>
            </a:r>
          </a:p>
        </p:txBody>
      </p:sp>
    </p:spTree>
    <p:extLst>
      <p:ext uri="{BB962C8B-B14F-4D97-AF65-F5344CB8AC3E}">
        <p14:creationId xmlns:p14="http://schemas.microsoft.com/office/powerpoint/2010/main" val="14435379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Major Incident?</a:t>
            </a:r>
          </a:p>
        </p:txBody>
      </p:sp>
      <p:sp>
        <p:nvSpPr>
          <p:cNvPr id="3" name="Content Placeholder 2"/>
          <p:cNvSpPr>
            <a:spLocks noGrp="1"/>
          </p:cNvSpPr>
          <p:nvPr>
            <p:ph idx="1"/>
          </p:nvPr>
        </p:nvSpPr>
        <p:spPr>
          <a:xfrm>
            <a:off x="899592" y="2490135"/>
            <a:ext cx="7344816" cy="3444997"/>
          </a:xfrm>
        </p:spPr>
        <p:txBody>
          <a:bodyPr/>
          <a:lstStyle/>
          <a:p>
            <a:r>
              <a:rPr lang="en-GB" dirty="0"/>
              <a:t>Some had read what is electronically available in Cambridgeshire, in the ‘Chief Constable’s log’, the daily summary of significant events during the previous 24 hours, and were anticipating the declaring of a major incident,</a:t>
            </a:r>
          </a:p>
          <a:p>
            <a:r>
              <a:rPr lang="en-GB" dirty="0"/>
              <a:t>Others, whilst only obtaining details from the news reports, were also expecting a similar call.</a:t>
            </a:r>
          </a:p>
        </p:txBody>
      </p:sp>
    </p:spTree>
    <p:extLst>
      <p:ext uri="{BB962C8B-B14F-4D97-AF65-F5344CB8AC3E}">
        <p14:creationId xmlns:p14="http://schemas.microsoft.com/office/powerpoint/2010/main" val="1563541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Tuesday 6 August</a:t>
            </a:r>
          </a:p>
        </p:txBody>
      </p:sp>
      <p:sp>
        <p:nvSpPr>
          <p:cNvPr id="3" name="Content Placeholder 2"/>
          <p:cNvSpPr>
            <a:spLocks noGrp="1"/>
          </p:cNvSpPr>
          <p:nvPr>
            <p:ph idx="1"/>
          </p:nvPr>
        </p:nvSpPr>
        <p:spPr/>
        <p:txBody>
          <a:bodyPr>
            <a:normAutofit/>
          </a:bodyPr>
          <a:lstStyle/>
          <a:p>
            <a:r>
              <a:rPr lang="en-GB" dirty="0"/>
              <a:t>Considerable energy and expertise was being applied to various aspects of the Operation. </a:t>
            </a:r>
          </a:p>
          <a:p>
            <a:r>
              <a:rPr lang="en-GB" dirty="0"/>
              <a:t>A major incident room was established; </a:t>
            </a:r>
          </a:p>
          <a:p>
            <a:r>
              <a:rPr lang="en-GB" dirty="0"/>
              <a:t>A dedicated team were brought in to co-ordinate the search for the two girls; </a:t>
            </a:r>
          </a:p>
        </p:txBody>
      </p:sp>
    </p:spTree>
    <p:extLst>
      <p:ext uri="{BB962C8B-B14F-4D97-AF65-F5344CB8AC3E}">
        <p14:creationId xmlns:p14="http://schemas.microsoft.com/office/powerpoint/2010/main" val="8931574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Tuesday 6 August</a:t>
            </a:r>
          </a:p>
        </p:txBody>
      </p:sp>
      <p:sp>
        <p:nvSpPr>
          <p:cNvPr id="3" name="Content Placeholder 2"/>
          <p:cNvSpPr>
            <a:spLocks noGrp="1"/>
          </p:cNvSpPr>
          <p:nvPr>
            <p:ph idx="1"/>
          </p:nvPr>
        </p:nvSpPr>
        <p:spPr/>
        <p:txBody>
          <a:bodyPr>
            <a:normAutofit/>
          </a:bodyPr>
          <a:lstStyle/>
          <a:p>
            <a:r>
              <a:rPr lang="en-GB" dirty="0"/>
              <a:t>Support provided by Family Liaison Officers enhanced; </a:t>
            </a:r>
          </a:p>
          <a:p>
            <a:r>
              <a:rPr lang="en-GB" dirty="0"/>
              <a:t>Dedicated intelligence cell was set up; </a:t>
            </a:r>
          </a:p>
          <a:p>
            <a:r>
              <a:rPr lang="en-GB" dirty="0"/>
              <a:t>Substantial and very effective logistical support was mobilised. </a:t>
            </a:r>
          </a:p>
          <a:p>
            <a:r>
              <a:rPr lang="en-GB" dirty="0"/>
              <a:t>Significant support from other forces, national policing units and from individual experts. </a:t>
            </a:r>
          </a:p>
        </p:txBody>
      </p:sp>
    </p:spTree>
    <p:extLst>
      <p:ext uri="{BB962C8B-B14F-4D97-AF65-F5344CB8AC3E}">
        <p14:creationId xmlns:p14="http://schemas.microsoft.com/office/powerpoint/2010/main" val="1527293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Wednesday 7 August</a:t>
            </a:r>
          </a:p>
        </p:txBody>
      </p:sp>
      <p:sp>
        <p:nvSpPr>
          <p:cNvPr id="3" name="Content Placeholder 2"/>
          <p:cNvSpPr>
            <a:spLocks noGrp="1"/>
          </p:cNvSpPr>
          <p:nvPr>
            <p:ph idx="1"/>
          </p:nvPr>
        </p:nvSpPr>
        <p:spPr/>
        <p:txBody>
          <a:bodyPr>
            <a:normAutofit/>
          </a:bodyPr>
          <a:lstStyle/>
          <a:p>
            <a:r>
              <a:rPr lang="en-GB" dirty="0"/>
              <a:t>Cambridgeshire Constabulary under pressure from considerable demands of the investigation,</a:t>
            </a:r>
          </a:p>
          <a:p>
            <a:r>
              <a:rPr lang="en-GB" dirty="0"/>
              <a:t>Enormous quantity of information provided by the public,</a:t>
            </a:r>
          </a:p>
          <a:p>
            <a:r>
              <a:rPr lang="en-GB" dirty="0"/>
              <a:t>Significant and unremitting requests for information from the media, </a:t>
            </a:r>
          </a:p>
          <a:p>
            <a:r>
              <a:rPr lang="en-GB" dirty="0"/>
              <a:t>An internal review of the investigation to date was initiated and a gold commander of acting assistant Chief Constable rank was appointed.</a:t>
            </a:r>
          </a:p>
        </p:txBody>
      </p:sp>
    </p:spTree>
    <p:extLst>
      <p:ext uri="{BB962C8B-B14F-4D97-AF65-F5344CB8AC3E}">
        <p14:creationId xmlns:p14="http://schemas.microsoft.com/office/powerpoint/2010/main" val="20233411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Thursday 15 August (Training)</a:t>
            </a:r>
          </a:p>
        </p:txBody>
      </p:sp>
      <p:sp>
        <p:nvSpPr>
          <p:cNvPr id="3" name="Content Placeholder 2"/>
          <p:cNvSpPr>
            <a:spLocks noGrp="1"/>
          </p:cNvSpPr>
          <p:nvPr>
            <p:ph idx="1"/>
          </p:nvPr>
        </p:nvSpPr>
        <p:spPr>
          <a:xfrm>
            <a:off x="827584" y="2490135"/>
            <a:ext cx="7488832" cy="3444997"/>
          </a:xfrm>
        </p:spPr>
        <p:txBody>
          <a:bodyPr>
            <a:normAutofit/>
          </a:bodyPr>
          <a:lstStyle/>
          <a:p>
            <a:r>
              <a:rPr lang="en-GB" dirty="0"/>
              <a:t>Decision was made to appoint another senior officer to head the investigation.</a:t>
            </a:r>
          </a:p>
          <a:p>
            <a:r>
              <a:rPr lang="en-GB" dirty="0"/>
              <a:t>Whilst the original SIO was an experienced detective, it was noted by the senior Metropolitan officer who had arrived to initiate the external review, that he had not in fact received formal SIO training. </a:t>
            </a:r>
          </a:p>
        </p:txBody>
      </p:sp>
    </p:spTree>
    <p:extLst>
      <p:ext uri="{BB962C8B-B14F-4D97-AF65-F5344CB8AC3E}">
        <p14:creationId xmlns:p14="http://schemas.microsoft.com/office/powerpoint/2010/main" val="39969030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Thursday 15 August</a:t>
            </a:r>
          </a:p>
        </p:txBody>
      </p:sp>
      <p:sp>
        <p:nvSpPr>
          <p:cNvPr id="3" name="Content Placeholder 2"/>
          <p:cNvSpPr>
            <a:spLocks noGrp="1"/>
          </p:cNvSpPr>
          <p:nvPr>
            <p:ph idx="1"/>
          </p:nvPr>
        </p:nvSpPr>
        <p:spPr>
          <a:xfrm>
            <a:off x="827584" y="2490135"/>
            <a:ext cx="7488832" cy="3444997"/>
          </a:xfrm>
        </p:spPr>
        <p:txBody>
          <a:bodyPr>
            <a:normAutofit/>
          </a:bodyPr>
          <a:lstStyle/>
          <a:p>
            <a:r>
              <a:rPr lang="en-GB" dirty="0"/>
              <a:t>While, as will be noted later, the investigation continued to ultimate successful prosecution, it should also be noted that the original SIO gave the investigation his all. </a:t>
            </a:r>
          </a:p>
          <a:p>
            <a:r>
              <a:rPr lang="en-GB" dirty="0"/>
              <a:t>He worked day and night throughout the period and remains deeply affected by the tragic outcome to befall Jessica and Holly. It would have been better for all concerned if the new appointment had been made earlier.</a:t>
            </a:r>
          </a:p>
        </p:txBody>
      </p:sp>
    </p:spTree>
    <p:extLst>
      <p:ext uri="{BB962C8B-B14F-4D97-AF65-F5344CB8AC3E}">
        <p14:creationId xmlns:p14="http://schemas.microsoft.com/office/powerpoint/2010/main" val="1673616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Ian Huntley </a:t>
            </a:r>
          </a:p>
        </p:txBody>
      </p:sp>
      <p:sp>
        <p:nvSpPr>
          <p:cNvPr id="3" name="Content Placeholder 2"/>
          <p:cNvSpPr>
            <a:spLocks noGrp="1"/>
          </p:cNvSpPr>
          <p:nvPr>
            <p:ph idx="1"/>
          </p:nvPr>
        </p:nvSpPr>
        <p:spPr>
          <a:xfrm>
            <a:off x="827584" y="2490135"/>
            <a:ext cx="7416824" cy="3444997"/>
          </a:xfrm>
        </p:spPr>
        <p:txBody>
          <a:bodyPr/>
          <a:lstStyle/>
          <a:p>
            <a:r>
              <a:rPr lang="en-GB" dirty="0"/>
              <a:t>4 separate complaints to different Social Services teams of under age sex with girls 10 </a:t>
            </a:r>
            <a:r>
              <a:rPr lang="en-GB" dirty="0" err="1"/>
              <a:t>yrs</a:t>
            </a:r>
            <a:r>
              <a:rPr lang="en-GB" dirty="0"/>
              <a:t> – 13 </a:t>
            </a:r>
            <a:r>
              <a:rPr lang="en-GB" dirty="0" err="1"/>
              <a:t>yrs</a:t>
            </a:r>
            <a:r>
              <a:rPr lang="en-GB" dirty="0"/>
              <a:t> in Grimsby,</a:t>
            </a:r>
          </a:p>
          <a:p>
            <a:r>
              <a:rPr lang="en-GB" dirty="0"/>
              <a:t>3 of these complaints also investigated by police,</a:t>
            </a:r>
          </a:p>
          <a:p>
            <a:r>
              <a:rPr lang="en-GB" dirty="0"/>
              <a:t>Three allegations of rape conducted by police, </a:t>
            </a:r>
          </a:p>
          <a:p>
            <a:r>
              <a:rPr lang="en-GB" dirty="0"/>
              <a:t>No convictions </a:t>
            </a:r>
          </a:p>
        </p:txBody>
      </p:sp>
    </p:spTree>
    <p:extLst>
      <p:ext uri="{BB962C8B-B14F-4D97-AF65-F5344CB8AC3E}">
        <p14:creationId xmlns:p14="http://schemas.microsoft.com/office/powerpoint/2010/main" val="29000905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Ian Huntley</a:t>
            </a:r>
          </a:p>
        </p:txBody>
      </p:sp>
      <p:sp>
        <p:nvSpPr>
          <p:cNvPr id="3" name="Content Placeholder 2"/>
          <p:cNvSpPr>
            <a:spLocks noGrp="1"/>
          </p:cNvSpPr>
          <p:nvPr>
            <p:ph idx="1"/>
          </p:nvPr>
        </p:nvSpPr>
        <p:spPr>
          <a:xfrm>
            <a:off x="899592" y="2490135"/>
            <a:ext cx="7272808" cy="3444997"/>
          </a:xfrm>
        </p:spPr>
        <p:txBody>
          <a:bodyPr/>
          <a:lstStyle/>
          <a:p>
            <a:r>
              <a:rPr lang="en-GB" dirty="0"/>
              <a:t>Changed his name to Ian Nixon, when applying for job as caretaker at school Cambridgeshire Constabulary checked Ian Nixon but not Ian Huntley.</a:t>
            </a:r>
          </a:p>
          <a:p>
            <a:r>
              <a:rPr lang="en-GB" dirty="0"/>
              <a:t>Had they done so they would have identified one ‘lie on file offence’ of burglary.</a:t>
            </a:r>
          </a:p>
        </p:txBody>
      </p:sp>
    </p:spTree>
    <p:extLst>
      <p:ext uri="{BB962C8B-B14F-4D97-AF65-F5344CB8AC3E}">
        <p14:creationId xmlns:p14="http://schemas.microsoft.com/office/powerpoint/2010/main" val="10984483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Ian Huntley</a:t>
            </a:r>
          </a:p>
        </p:txBody>
      </p:sp>
      <p:sp>
        <p:nvSpPr>
          <p:cNvPr id="3" name="Content Placeholder 2"/>
          <p:cNvSpPr>
            <a:spLocks noGrp="1"/>
          </p:cNvSpPr>
          <p:nvPr>
            <p:ph idx="1"/>
          </p:nvPr>
        </p:nvSpPr>
        <p:spPr>
          <a:xfrm>
            <a:off x="1176864" y="2490135"/>
            <a:ext cx="7139551" cy="3444997"/>
          </a:xfrm>
        </p:spPr>
        <p:txBody>
          <a:bodyPr>
            <a:normAutofit/>
          </a:bodyPr>
          <a:lstStyle/>
          <a:p>
            <a:r>
              <a:rPr lang="en-GB" dirty="0"/>
              <a:t>Humberside state they were only informed of the name Ian Nixon,</a:t>
            </a:r>
          </a:p>
          <a:p>
            <a:r>
              <a:rPr lang="en-GB" dirty="0"/>
              <a:t>Cambridgeshire state they informed Humberside of both names,</a:t>
            </a:r>
          </a:p>
          <a:p>
            <a:r>
              <a:rPr lang="en-GB" dirty="0"/>
              <a:t>Humberside intelligence system found to be flawed (data protection act issues) CC David Westwood dismissed for ordering the destruction of criminal records of child abusers.  </a:t>
            </a:r>
          </a:p>
          <a:p>
            <a:r>
              <a:rPr lang="en-GB" dirty="0"/>
              <a:t>Vetting procedures precluded access to child abuse data.</a:t>
            </a:r>
          </a:p>
          <a:p>
            <a:endParaRPr lang="en-GB" dirty="0"/>
          </a:p>
          <a:p>
            <a:endParaRPr lang="en-GB" dirty="0"/>
          </a:p>
        </p:txBody>
      </p:sp>
    </p:spTree>
    <p:extLst>
      <p:ext uri="{BB962C8B-B14F-4D97-AF65-F5344CB8AC3E}">
        <p14:creationId xmlns:p14="http://schemas.microsoft.com/office/powerpoint/2010/main" val="31878817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a:t>Case file management</a:t>
            </a:r>
            <a:br>
              <a:rPr lang="en-GB" i="1" dirty="0"/>
            </a:br>
            <a:endParaRPr lang="en-GB" dirty="0"/>
          </a:p>
        </p:txBody>
      </p:sp>
      <p:sp>
        <p:nvSpPr>
          <p:cNvPr id="3" name="Content Placeholder 2"/>
          <p:cNvSpPr>
            <a:spLocks noGrp="1"/>
          </p:cNvSpPr>
          <p:nvPr>
            <p:ph idx="1"/>
          </p:nvPr>
        </p:nvSpPr>
        <p:spPr>
          <a:xfrm>
            <a:off x="899592" y="2490135"/>
            <a:ext cx="7344816" cy="3444997"/>
          </a:xfrm>
        </p:spPr>
        <p:txBody>
          <a:bodyPr>
            <a:normAutofit/>
          </a:bodyPr>
          <a:lstStyle/>
          <a:p>
            <a:r>
              <a:rPr lang="en-GB" dirty="0"/>
              <a:t>Due to the scale of the investigation and the number of statements and papers involved, the file was broken down into eight different sections. </a:t>
            </a:r>
          </a:p>
          <a:p>
            <a:r>
              <a:rPr lang="en-GB" dirty="0"/>
              <a:t>This enabled the case to be better managed and was highlighted by Counsel and the court as good practice for others to follow. </a:t>
            </a:r>
          </a:p>
          <a:p>
            <a:r>
              <a:rPr lang="en-GB" dirty="0"/>
              <a:t>The file was also converted to electronic format so as to enable easy access via laptop computer within the court building. </a:t>
            </a:r>
          </a:p>
          <a:p>
            <a:r>
              <a:rPr lang="en-GB" dirty="0"/>
              <a:t>This removed the need for considerable amounts of paper within the limited space at Court.</a:t>
            </a:r>
          </a:p>
        </p:txBody>
      </p:sp>
    </p:spTree>
    <p:extLst>
      <p:ext uri="{BB962C8B-B14F-4D97-AF65-F5344CB8AC3E}">
        <p14:creationId xmlns:p14="http://schemas.microsoft.com/office/powerpoint/2010/main" val="17986636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a:t>Time-line document</a:t>
            </a:r>
            <a:br>
              <a:rPr lang="en-GB" i="1" dirty="0"/>
            </a:br>
            <a:endParaRPr lang="en-GB" dirty="0"/>
          </a:p>
        </p:txBody>
      </p:sp>
      <p:sp>
        <p:nvSpPr>
          <p:cNvPr id="3" name="Content Placeholder 2"/>
          <p:cNvSpPr>
            <a:spLocks noGrp="1"/>
          </p:cNvSpPr>
          <p:nvPr>
            <p:ph idx="1"/>
          </p:nvPr>
        </p:nvSpPr>
        <p:spPr/>
        <p:txBody>
          <a:bodyPr>
            <a:normAutofit/>
          </a:bodyPr>
          <a:lstStyle/>
          <a:p>
            <a:r>
              <a:rPr lang="en-GB" dirty="0"/>
              <a:t>To assist in understanding the various strands of the investigation, the analysts team</a:t>
            </a:r>
          </a:p>
          <a:p>
            <a:r>
              <a:rPr lang="en-GB" dirty="0"/>
              <a:t>developed a time-line document for easy reference. </a:t>
            </a:r>
          </a:p>
          <a:p>
            <a:r>
              <a:rPr lang="en-GB" dirty="0"/>
              <a:t>It was subsequently described by the Principal CPS lawyer as </a:t>
            </a:r>
            <a:r>
              <a:rPr lang="en-GB" i="1" dirty="0"/>
              <a:t>‘the single most useful document that came out of Operation </a:t>
            </a:r>
            <a:r>
              <a:rPr lang="en-GB" i="1" dirty="0" err="1"/>
              <a:t>Fincham</a:t>
            </a:r>
            <a:r>
              <a:rPr lang="en-GB" i="1" dirty="0"/>
              <a:t>.’</a:t>
            </a:r>
            <a:endParaRPr lang="en-GB" dirty="0"/>
          </a:p>
        </p:txBody>
      </p:sp>
    </p:spTree>
    <p:extLst>
      <p:ext uri="{BB962C8B-B14F-4D97-AF65-F5344CB8AC3E}">
        <p14:creationId xmlns:p14="http://schemas.microsoft.com/office/powerpoint/2010/main" val="3037710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17 December 2003</a:t>
            </a:r>
            <a:br>
              <a:rPr lang="en-GB" dirty="0"/>
            </a:br>
            <a:endParaRPr lang="en-GB" dirty="0"/>
          </a:p>
        </p:txBody>
      </p:sp>
      <p:sp>
        <p:nvSpPr>
          <p:cNvPr id="3" name="Content Placeholder 2"/>
          <p:cNvSpPr>
            <a:spLocks noGrp="1"/>
          </p:cNvSpPr>
          <p:nvPr>
            <p:ph idx="1"/>
          </p:nvPr>
        </p:nvSpPr>
        <p:spPr/>
        <p:txBody>
          <a:bodyPr/>
          <a:lstStyle/>
          <a:p>
            <a:endParaRPr lang="en-GB" dirty="0"/>
          </a:p>
          <a:p>
            <a:r>
              <a:rPr lang="en-GB" dirty="0"/>
              <a:t>Following trial at the Old Bailey, Huntley was convicted of the murders of the two girls and of conspiring to pervert the course of justice. </a:t>
            </a:r>
          </a:p>
          <a:p>
            <a:r>
              <a:rPr lang="en-GB" dirty="0" err="1"/>
              <a:t>Carr</a:t>
            </a:r>
            <a:r>
              <a:rPr lang="en-GB" dirty="0"/>
              <a:t> was convicted of conspiring to pervert the course of justice.</a:t>
            </a:r>
          </a:p>
        </p:txBody>
      </p:sp>
    </p:spTree>
    <p:extLst>
      <p:ext uri="{BB962C8B-B14F-4D97-AF65-F5344CB8AC3E}">
        <p14:creationId xmlns:p14="http://schemas.microsoft.com/office/powerpoint/2010/main" val="38013439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15337"/>
            <a:ext cx="9144000" cy="1303867"/>
          </a:xfrm>
        </p:spPr>
        <p:txBody>
          <a:bodyPr>
            <a:normAutofit fontScale="90000"/>
          </a:bodyPr>
          <a:lstStyle/>
          <a:p>
            <a:r>
              <a:rPr lang="en-GB" b="1" dirty="0"/>
              <a:t>Review</a:t>
            </a:r>
            <a:br>
              <a:rPr lang="en-GB" b="1" dirty="0"/>
            </a:br>
            <a:r>
              <a:rPr lang="en-GB" b="1" dirty="0"/>
              <a:t>Recommendation One</a:t>
            </a:r>
            <a:br>
              <a:rPr lang="en-GB" b="1" dirty="0"/>
            </a:br>
            <a:endParaRPr lang="en-GB" dirty="0"/>
          </a:p>
        </p:txBody>
      </p:sp>
      <p:sp>
        <p:nvSpPr>
          <p:cNvPr id="3" name="Content Placeholder 2"/>
          <p:cNvSpPr>
            <a:spLocks noGrp="1"/>
          </p:cNvSpPr>
          <p:nvPr>
            <p:ph idx="1"/>
          </p:nvPr>
        </p:nvSpPr>
        <p:spPr>
          <a:xfrm>
            <a:off x="683568" y="2490135"/>
            <a:ext cx="7776864" cy="3444997"/>
          </a:xfrm>
        </p:spPr>
        <p:txBody>
          <a:bodyPr>
            <a:normAutofit/>
          </a:bodyPr>
          <a:lstStyle/>
          <a:p>
            <a:r>
              <a:rPr lang="en-GB" dirty="0"/>
              <a:t>Inconsistency of understanding as to the nature of critical incidents. </a:t>
            </a:r>
          </a:p>
          <a:p>
            <a:r>
              <a:rPr lang="en-GB" dirty="0"/>
              <a:t>Lack of a definition and a clear framework to facilitate the management of such incidents.</a:t>
            </a:r>
          </a:p>
          <a:p>
            <a:r>
              <a:rPr lang="en-GB" dirty="0"/>
              <a:t>Comment: Considerable work in this regard is already underway based on Metropolitan Police Service experience.</a:t>
            </a:r>
          </a:p>
        </p:txBody>
      </p:sp>
    </p:spTree>
    <p:extLst>
      <p:ext uri="{BB962C8B-B14F-4D97-AF65-F5344CB8AC3E}">
        <p14:creationId xmlns:p14="http://schemas.microsoft.com/office/powerpoint/2010/main" val="41023027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Two</a:t>
            </a:r>
            <a:br>
              <a:rPr lang="en-GB" b="1" dirty="0"/>
            </a:br>
            <a:endParaRPr lang="en-GB" dirty="0"/>
          </a:p>
        </p:txBody>
      </p:sp>
      <p:sp>
        <p:nvSpPr>
          <p:cNvPr id="3" name="Content Placeholder 2"/>
          <p:cNvSpPr>
            <a:spLocks noGrp="1"/>
          </p:cNvSpPr>
          <p:nvPr>
            <p:ph idx="1"/>
          </p:nvPr>
        </p:nvSpPr>
        <p:spPr/>
        <p:txBody>
          <a:bodyPr>
            <a:normAutofit/>
          </a:bodyPr>
          <a:lstStyle/>
          <a:p>
            <a:endParaRPr lang="en-GB" dirty="0"/>
          </a:p>
          <a:p>
            <a:r>
              <a:rPr lang="en-GB" dirty="0"/>
              <a:t>Extent to which the Gold, Silver and Bronze command structure is applicable to homicide investigations needs to be clarified. </a:t>
            </a:r>
          </a:p>
        </p:txBody>
      </p:sp>
    </p:spTree>
    <p:extLst>
      <p:ext uri="{BB962C8B-B14F-4D97-AF65-F5344CB8AC3E}">
        <p14:creationId xmlns:p14="http://schemas.microsoft.com/office/powerpoint/2010/main" val="26250014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Three</a:t>
            </a:r>
            <a:br>
              <a:rPr lang="en-GB" b="1" dirty="0"/>
            </a:br>
            <a:endParaRPr lang="en-GB" dirty="0"/>
          </a:p>
        </p:txBody>
      </p:sp>
      <p:sp>
        <p:nvSpPr>
          <p:cNvPr id="3" name="Content Placeholder 2"/>
          <p:cNvSpPr>
            <a:spLocks noGrp="1"/>
          </p:cNvSpPr>
          <p:nvPr>
            <p:ph idx="1"/>
          </p:nvPr>
        </p:nvSpPr>
        <p:spPr/>
        <p:txBody>
          <a:bodyPr>
            <a:normAutofit/>
          </a:bodyPr>
          <a:lstStyle/>
          <a:p>
            <a:r>
              <a:rPr lang="en-GB" dirty="0"/>
              <a:t>That ACPO (Crime) and the NCPE (COP) consider how mutual aid arrangements for major investigations can be enhanced, </a:t>
            </a:r>
          </a:p>
          <a:p>
            <a:r>
              <a:rPr lang="en-GB" dirty="0"/>
              <a:t>Comment: This consideration to include the concept of small forces pooling investigative resources or individual lead forces being identified as centres of excellence for specific types of investigation, even beyond their force boundaries.</a:t>
            </a:r>
          </a:p>
        </p:txBody>
      </p:sp>
    </p:spTree>
    <p:extLst>
      <p:ext uri="{BB962C8B-B14F-4D97-AF65-F5344CB8AC3E}">
        <p14:creationId xmlns:p14="http://schemas.microsoft.com/office/powerpoint/2010/main" val="41979379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Four</a:t>
            </a:r>
            <a:br>
              <a:rPr lang="en-GB" b="1" dirty="0"/>
            </a:br>
            <a:endParaRPr lang="en-GB" dirty="0"/>
          </a:p>
        </p:txBody>
      </p:sp>
      <p:sp>
        <p:nvSpPr>
          <p:cNvPr id="3" name="Content Placeholder 2"/>
          <p:cNvSpPr>
            <a:spLocks noGrp="1"/>
          </p:cNvSpPr>
          <p:nvPr>
            <p:ph idx="1"/>
          </p:nvPr>
        </p:nvSpPr>
        <p:spPr/>
        <p:txBody>
          <a:bodyPr/>
          <a:lstStyle/>
          <a:p>
            <a:endParaRPr lang="en-GB" i="1" dirty="0"/>
          </a:p>
          <a:p>
            <a:endParaRPr lang="en-GB" i="1" dirty="0"/>
          </a:p>
          <a:p>
            <a:r>
              <a:rPr lang="en-GB" dirty="0"/>
              <a:t>That the NCPE (COP)  review existing arrangements for providing a single point of contact for specialist advice in connection with critical incidents.</a:t>
            </a:r>
          </a:p>
        </p:txBody>
      </p:sp>
    </p:spTree>
    <p:extLst>
      <p:ext uri="{BB962C8B-B14F-4D97-AF65-F5344CB8AC3E}">
        <p14:creationId xmlns:p14="http://schemas.microsoft.com/office/powerpoint/2010/main" val="30922431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Five</a:t>
            </a:r>
            <a:br>
              <a:rPr lang="en-GB" b="1" dirty="0"/>
            </a:br>
            <a:endParaRPr lang="en-GB" dirty="0"/>
          </a:p>
        </p:txBody>
      </p:sp>
      <p:sp>
        <p:nvSpPr>
          <p:cNvPr id="3" name="Content Placeholder 2"/>
          <p:cNvSpPr>
            <a:spLocks noGrp="1"/>
          </p:cNvSpPr>
          <p:nvPr>
            <p:ph idx="1"/>
          </p:nvPr>
        </p:nvSpPr>
        <p:spPr/>
        <p:txBody>
          <a:bodyPr>
            <a:normAutofit/>
          </a:bodyPr>
          <a:lstStyle/>
          <a:p>
            <a:endParaRPr lang="en-GB" i="1" dirty="0"/>
          </a:p>
          <a:p>
            <a:r>
              <a:rPr lang="en-GB" dirty="0"/>
              <a:t>Once it becomes clear that a force is dealing with a critical incident, a chief officer should formally consider the demands on the SIO and who is best placed to meet those demands so that appropriate appointments are made. This decision and the related considerations should be formally recorded.</a:t>
            </a:r>
          </a:p>
        </p:txBody>
      </p:sp>
    </p:spTree>
    <p:extLst>
      <p:ext uri="{BB962C8B-B14F-4D97-AF65-F5344CB8AC3E}">
        <p14:creationId xmlns:p14="http://schemas.microsoft.com/office/powerpoint/2010/main" val="27498086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Six</a:t>
            </a:r>
            <a:br>
              <a:rPr lang="en-GB" b="1" dirty="0"/>
            </a:br>
            <a:endParaRPr lang="en-GB" dirty="0"/>
          </a:p>
        </p:txBody>
      </p:sp>
      <p:sp>
        <p:nvSpPr>
          <p:cNvPr id="3" name="Content Placeholder 2"/>
          <p:cNvSpPr>
            <a:spLocks noGrp="1"/>
          </p:cNvSpPr>
          <p:nvPr>
            <p:ph idx="1"/>
          </p:nvPr>
        </p:nvSpPr>
        <p:spPr/>
        <p:txBody>
          <a:bodyPr>
            <a:normAutofit/>
          </a:bodyPr>
          <a:lstStyle/>
          <a:p>
            <a:endParaRPr lang="en-GB" i="1" dirty="0"/>
          </a:p>
          <a:p>
            <a:r>
              <a:rPr lang="en-GB" dirty="0"/>
              <a:t>In order to ensure continued improvement (</a:t>
            </a:r>
            <a:r>
              <a:rPr lang="en-GB" dirty="0" err="1"/>
              <a:t>Cambs</a:t>
            </a:r>
            <a:r>
              <a:rPr lang="en-GB" dirty="0"/>
              <a:t>), the Regional HMI will look specifically at the extent to which the actions undertaken to implement the Metropolitan Police Review recommendations have changed organisational structures and procedures.</a:t>
            </a:r>
          </a:p>
        </p:txBody>
      </p:sp>
    </p:spTree>
    <p:extLst>
      <p:ext uri="{BB962C8B-B14F-4D97-AF65-F5344CB8AC3E}">
        <p14:creationId xmlns:p14="http://schemas.microsoft.com/office/powerpoint/2010/main" val="6424818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Seven</a:t>
            </a:r>
            <a:br>
              <a:rPr lang="en-GB" b="1" dirty="0"/>
            </a:br>
            <a:endParaRPr lang="en-GB" dirty="0"/>
          </a:p>
        </p:txBody>
      </p:sp>
      <p:sp>
        <p:nvSpPr>
          <p:cNvPr id="3" name="Content Placeholder 2"/>
          <p:cNvSpPr>
            <a:spLocks noGrp="1"/>
          </p:cNvSpPr>
          <p:nvPr>
            <p:ph idx="1"/>
          </p:nvPr>
        </p:nvSpPr>
        <p:spPr/>
        <p:txBody>
          <a:bodyPr>
            <a:normAutofit/>
          </a:bodyPr>
          <a:lstStyle/>
          <a:p>
            <a:endParaRPr lang="en-GB" i="1" dirty="0"/>
          </a:p>
          <a:p>
            <a:r>
              <a:rPr lang="en-GB" dirty="0"/>
              <a:t>That, on behalf of the police service, ACPO (Homicide working group) working jointly with the NCPE should be responsible for taking forward the national recommendations and good practice emerging from both the Metropolitan Police Review and the Operation </a:t>
            </a:r>
            <a:r>
              <a:rPr lang="en-GB" dirty="0" err="1"/>
              <a:t>Fincham</a:t>
            </a:r>
            <a:r>
              <a:rPr lang="en-GB" dirty="0"/>
              <a:t> debrief conducted by NCPE.</a:t>
            </a:r>
          </a:p>
        </p:txBody>
      </p:sp>
    </p:spTree>
    <p:extLst>
      <p:ext uri="{BB962C8B-B14F-4D97-AF65-F5344CB8AC3E}">
        <p14:creationId xmlns:p14="http://schemas.microsoft.com/office/powerpoint/2010/main" val="624304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Eight</a:t>
            </a:r>
            <a:br>
              <a:rPr lang="en-GB" b="1" dirty="0"/>
            </a:br>
            <a:endParaRPr lang="en-GB" dirty="0"/>
          </a:p>
        </p:txBody>
      </p:sp>
      <p:sp>
        <p:nvSpPr>
          <p:cNvPr id="3" name="Content Placeholder 2"/>
          <p:cNvSpPr>
            <a:spLocks noGrp="1"/>
          </p:cNvSpPr>
          <p:nvPr>
            <p:ph idx="1"/>
          </p:nvPr>
        </p:nvSpPr>
        <p:spPr/>
        <p:txBody>
          <a:bodyPr/>
          <a:lstStyle/>
          <a:p>
            <a:endParaRPr lang="en-GB" i="1" dirty="0"/>
          </a:p>
          <a:p>
            <a:r>
              <a:rPr lang="en-GB" dirty="0"/>
              <a:t>That NCPE consider and implement the best way in which the good practice developed during the development of the prosecution case can be made available to the police service.</a:t>
            </a:r>
          </a:p>
        </p:txBody>
      </p:sp>
    </p:spTree>
    <p:extLst>
      <p:ext uri="{BB962C8B-B14F-4D97-AF65-F5344CB8AC3E}">
        <p14:creationId xmlns:p14="http://schemas.microsoft.com/office/powerpoint/2010/main" val="24695199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Nine</a:t>
            </a:r>
            <a:br>
              <a:rPr lang="en-GB" b="1" dirty="0"/>
            </a:br>
            <a:endParaRPr lang="en-GB" dirty="0"/>
          </a:p>
        </p:txBody>
      </p:sp>
      <p:sp>
        <p:nvSpPr>
          <p:cNvPr id="3" name="Content Placeholder 2"/>
          <p:cNvSpPr>
            <a:spLocks noGrp="1"/>
          </p:cNvSpPr>
          <p:nvPr>
            <p:ph idx="1"/>
          </p:nvPr>
        </p:nvSpPr>
        <p:spPr/>
        <p:txBody>
          <a:bodyPr/>
          <a:lstStyle/>
          <a:p>
            <a:r>
              <a:rPr lang="en-GB" dirty="0"/>
              <a:t>In order to monitor progress on implementation of the national recommendations, that HMIC undertake a Thematic Inspection into critical incident (homicide) handling in 2005.</a:t>
            </a:r>
          </a:p>
        </p:txBody>
      </p:sp>
    </p:spTree>
    <p:extLst>
      <p:ext uri="{BB962C8B-B14F-4D97-AF65-F5344CB8AC3E}">
        <p14:creationId xmlns:p14="http://schemas.microsoft.com/office/powerpoint/2010/main" val="28166908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BICHARD</a:t>
            </a:r>
          </a:p>
        </p:txBody>
      </p:sp>
      <p:sp>
        <p:nvSpPr>
          <p:cNvPr id="3" name="Content Placeholder 2"/>
          <p:cNvSpPr>
            <a:spLocks noGrp="1"/>
          </p:cNvSpPr>
          <p:nvPr>
            <p:ph idx="1"/>
          </p:nvPr>
        </p:nvSpPr>
        <p:spPr>
          <a:xfrm>
            <a:off x="755576" y="2490135"/>
            <a:ext cx="7560840" cy="3444997"/>
          </a:xfrm>
        </p:spPr>
        <p:txBody>
          <a:bodyPr/>
          <a:lstStyle/>
          <a:p>
            <a:endParaRPr lang="en-GB" dirty="0"/>
          </a:p>
          <a:p>
            <a:r>
              <a:rPr lang="en-GB" dirty="0"/>
              <a:t>Sir Michael Bichard conducted an </a:t>
            </a:r>
            <a:r>
              <a:rPr lang="en-GB" dirty="0" err="1"/>
              <a:t>an</a:t>
            </a:r>
            <a:r>
              <a:rPr lang="en-GB" dirty="0"/>
              <a:t> independent inquiry into </a:t>
            </a:r>
            <a:r>
              <a:rPr lang="en-GB" b="1" dirty="0"/>
              <a:t>safeguarding procedures</a:t>
            </a:r>
            <a:r>
              <a:rPr lang="en-GB" dirty="0"/>
              <a:t>, record keeping, vetting and information sharing in Humberside Police and Cambridgeshire Constabulary.</a:t>
            </a:r>
          </a:p>
        </p:txBody>
      </p:sp>
    </p:spTree>
    <p:extLst>
      <p:ext uri="{BB962C8B-B14F-4D97-AF65-F5344CB8AC3E}">
        <p14:creationId xmlns:p14="http://schemas.microsoft.com/office/powerpoint/2010/main" val="21165713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Bichard Recommendations</a:t>
            </a:r>
          </a:p>
        </p:txBody>
      </p:sp>
      <p:sp>
        <p:nvSpPr>
          <p:cNvPr id="3" name="Content Placeholder 2"/>
          <p:cNvSpPr>
            <a:spLocks noGrp="1"/>
          </p:cNvSpPr>
          <p:nvPr>
            <p:ph idx="1"/>
          </p:nvPr>
        </p:nvSpPr>
        <p:spPr/>
        <p:txBody>
          <a:bodyPr/>
          <a:lstStyle/>
          <a:p>
            <a:r>
              <a:rPr lang="en-GB" dirty="0"/>
              <a:t>A national information technology (IT) system for police intelligence in England and Wales</a:t>
            </a:r>
          </a:p>
          <a:p>
            <a:r>
              <a:rPr lang="en-GB" dirty="0"/>
              <a:t>A national IT system for England and Wales to support police intelligence should be introduced as a matter of urgency. (PND)</a:t>
            </a:r>
          </a:p>
          <a:p>
            <a:r>
              <a:rPr lang="en-GB" dirty="0"/>
              <a:t>The procurement of IT systems by the police should be reviewed to ensure that, wherever possible, national solutions are delivered to national problems.</a:t>
            </a:r>
          </a:p>
          <a:p>
            <a:endParaRPr lang="en-GB" dirty="0"/>
          </a:p>
        </p:txBody>
      </p:sp>
    </p:spTree>
    <p:extLst>
      <p:ext uri="{BB962C8B-B14F-4D97-AF65-F5344CB8AC3E}">
        <p14:creationId xmlns:p14="http://schemas.microsoft.com/office/powerpoint/2010/main" val="9152146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Bichard Recommendations</a:t>
            </a:r>
          </a:p>
        </p:txBody>
      </p:sp>
      <p:sp>
        <p:nvSpPr>
          <p:cNvPr id="3" name="Content Placeholder 2"/>
          <p:cNvSpPr>
            <a:spLocks noGrp="1"/>
          </p:cNvSpPr>
          <p:nvPr>
            <p:ph idx="1"/>
          </p:nvPr>
        </p:nvSpPr>
        <p:spPr/>
        <p:txBody>
          <a:bodyPr/>
          <a:lstStyle/>
          <a:p>
            <a:r>
              <a:rPr lang="en-GB" dirty="0"/>
              <a:t>Training for those conducting interviews </a:t>
            </a:r>
          </a:p>
          <a:p>
            <a:r>
              <a:rPr lang="en-GB" dirty="0"/>
              <a:t>Handling allegations of sexual offences against children</a:t>
            </a:r>
          </a:p>
          <a:p>
            <a:r>
              <a:rPr lang="en-GB" dirty="0"/>
              <a:t>A new Code of Practice on information management (MOPI)</a:t>
            </a:r>
          </a:p>
          <a:p>
            <a:r>
              <a:rPr lang="en-GB" dirty="0"/>
              <a:t>The Police National Computer (PNC)</a:t>
            </a:r>
          </a:p>
          <a:p>
            <a:r>
              <a:rPr lang="en-GB" dirty="0"/>
              <a:t>A registration scheme (DBS)</a:t>
            </a:r>
          </a:p>
        </p:txBody>
      </p:sp>
    </p:spTree>
    <p:extLst>
      <p:ext uri="{BB962C8B-B14F-4D97-AF65-F5344CB8AC3E}">
        <p14:creationId xmlns:p14="http://schemas.microsoft.com/office/powerpoint/2010/main" val="7905592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428</TotalTime>
  <Words>1826</Words>
  <Application>Microsoft Office PowerPoint</Application>
  <PresentationFormat>On-screen Show (4:3)</PresentationFormat>
  <Paragraphs>174</Paragraphs>
  <Slides>48</Slides>
  <Notes>0</Notes>
  <HiddenSlides>0</HiddenSlides>
  <MMClips>1</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Ian Huntley and Cambridgeshire Constabulary</vt:lpstr>
      <vt:lpstr>Leadership &amp; Critical Incidents</vt:lpstr>
      <vt:lpstr>Sunday 4 August 2002</vt:lpstr>
      <vt:lpstr>Police Response</vt:lpstr>
      <vt:lpstr>Ian Huntley &amp; Maxine Carr</vt:lpstr>
      <vt:lpstr>Watch the Film</vt:lpstr>
      <vt:lpstr>Jessica Chapman &amp; Holly Wells (aged 10 years) </vt:lpstr>
      <vt:lpstr>PowerPoint Presentation</vt:lpstr>
      <vt:lpstr>Saturday 17 August 2002</vt:lpstr>
      <vt:lpstr>Cambridgeshire Constabulary</vt:lpstr>
      <vt:lpstr>The Soham Report</vt:lpstr>
      <vt:lpstr>Report into Investigation</vt:lpstr>
      <vt:lpstr>Leadership</vt:lpstr>
      <vt:lpstr>Questions</vt:lpstr>
      <vt:lpstr>Borough Command Unit</vt:lpstr>
      <vt:lpstr>‘Mutual Aid’</vt:lpstr>
      <vt:lpstr>Good Governance?</vt:lpstr>
      <vt:lpstr>The Review</vt:lpstr>
      <vt:lpstr>Session 2 - Ian Huntley and Cambridgeshire Constabulary</vt:lpstr>
      <vt:lpstr>Cambridgeshire Constabulary</vt:lpstr>
      <vt:lpstr>Initial Response</vt:lpstr>
      <vt:lpstr>Reviewing Officer</vt:lpstr>
      <vt:lpstr>Continued Action</vt:lpstr>
      <vt:lpstr>Why ? (Communication)</vt:lpstr>
      <vt:lpstr>Major Incident?</vt:lpstr>
      <vt:lpstr>Tuesday 6 August</vt:lpstr>
      <vt:lpstr>Tuesday 6 August</vt:lpstr>
      <vt:lpstr>Wednesday 7 August</vt:lpstr>
      <vt:lpstr>Thursday 15 August (Training)</vt:lpstr>
      <vt:lpstr>Thursday 15 August</vt:lpstr>
      <vt:lpstr>Ian Huntley </vt:lpstr>
      <vt:lpstr>Ian Huntley</vt:lpstr>
      <vt:lpstr>Ian Huntley</vt:lpstr>
      <vt:lpstr>Case file management </vt:lpstr>
      <vt:lpstr>Time-line document </vt:lpstr>
      <vt:lpstr>17 December 2003 </vt:lpstr>
      <vt:lpstr>Review Recommendation One </vt:lpstr>
      <vt:lpstr>Recommendation Two </vt:lpstr>
      <vt:lpstr>Recommendation Three </vt:lpstr>
      <vt:lpstr>Recommendation Four </vt:lpstr>
      <vt:lpstr>Recommendation Five </vt:lpstr>
      <vt:lpstr>Recommendation Six </vt:lpstr>
      <vt:lpstr>Recommendation Seven </vt:lpstr>
      <vt:lpstr>Recommendation Eight </vt:lpstr>
      <vt:lpstr>Recommendation Nine </vt:lpstr>
      <vt:lpstr>BICHARD</vt:lpstr>
      <vt:lpstr>Bichard Recommendations</vt:lpstr>
      <vt:lpstr>Bichard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Soham Report</dc:title>
  <dc:creator>Jones, Wynne</dc:creator>
  <cp:lastModifiedBy>peter doyle</cp:lastModifiedBy>
  <cp:revision>68</cp:revision>
  <cp:lastPrinted>2018-02-23T08:25:41Z</cp:lastPrinted>
  <dcterms:created xsi:type="dcterms:W3CDTF">2014-12-02T07:37:28Z</dcterms:created>
  <dcterms:modified xsi:type="dcterms:W3CDTF">2020-08-10T15:49:21Z</dcterms:modified>
</cp:coreProperties>
</file>