
<file path=[Content_Types].xml><?xml version="1.0" encoding="utf-8"?>
<Types xmlns="http://schemas.openxmlformats.org/package/2006/content-types">
  <Override PartName="/ppt/slides/slide6.xml" ContentType="application/vnd.openxmlformats-officedocument.presentationml.slide+xml"/>
  <Override PartName="/ppt/slides/slide29.xml" ContentType="application/vnd.openxmlformats-officedocument.presentationml.slide+xml"/>
  <Override PartName="/ppt/slides/slide38.xml" ContentType="application/vnd.openxmlformats-officedocument.presentationml.slide+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s/slide27.xml" ContentType="application/vnd.openxmlformats-officedocument.presentationml.slide+xml"/>
  <Override PartName="/ppt/slides/slide36.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s/slide2.xml" ContentType="application/vnd.openxmlformats-officedocument.presentationml.slide+xml"/>
  <Override PartName="/ppt/slides/slide16.xml" ContentType="application/vnd.openxmlformats-officedocument.presentationml.slide+xml"/>
  <Override PartName="/ppt/slides/slide25.xml" ContentType="application/vnd.openxmlformats-officedocument.presentationml.slide+xml"/>
  <Override PartName="/ppt/slides/slide34.xml" ContentType="application/vnd.openxmlformats-officedocument.presentationml.slide+xml"/>
  <Override PartName="/ppt/slides/slide43.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Default Extension="wmf" ContentType="image/x-wmf"/>
  <Default Extension="rels" ContentType="application/vnd.openxmlformats-package.relationships+xml"/>
  <Default Extension="xml" ContentType="application/xml"/>
  <Override PartName="/ppt/slides/slide14.xml" ContentType="application/vnd.openxmlformats-officedocument.presentationml.slide+xml"/>
  <Override PartName="/ppt/slides/slide23.xml" ContentType="application/vnd.openxmlformats-officedocument.presentationml.slide+xml"/>
  <Override PartName="/ppt/slides/slide32.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30.xml" ContentType="application/vnd.openxmlformats-officedocument.presentationml.slide+xml"/>
  <Override PartName="/ppt/slides/slide4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s/slide39.xml" ContentType="application/vnd.openxmlformats-officedocument.presentationml.slide+xml"/>
  <Override PartName="/ppt/slideLayouts/slideLayout7.xml" ContentType="application/vnd.openxmlformats-officedocument.presentationml.slideLayout+xml"/>
  <Default Extension="png" ContentType="image/png"/>
  <Override PartName="/ppt/notesSlides/notesSlide1.xml" ContentType="application/vnd.openxmlformats-officedocument.presentationml.notesSlide+xml"/>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slides/slide37.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Override PartName="/ppt/slides/slide33.xml" ContentType="application/vnd.openxmlformats-officedocument.presentationml.slide+xml"/>
  <Override PartName="/ppt/slides/slide35.xml" ContentType="application/vnd.openxmlformats-officedocument.presentationml.slide+xml"/>
  <Override PartName="/ppt/slides/slide44.xml" ContentType="application/vnd.openxmlformats-officedocument.presentationml.slide+xml"/>
  <Default Extension="jpeg" ContentType="image/jpeg"/>
  <Override PartName="/ppt/slideLayouts/slideLayout3.xml" ContentType="application/vnd.openxmlformats-officedocument.presentationml.slideLayout+xml"/>
  <Override PartName="/ppt/presentation.xml" ContentType="application/vnd.openxmlformats-officedocument.presentationml.presentation.main+xml"/>
  <Override PartName="/ppt/slides/slide13.xml" ContentType="application/vnd.openxmlformats-officedocument.presentationml.slide+xml"/>
  <Override PartName="/ppt/slides/slide22.xml" ContentType="application/vnd.openxmlformats-officedocument.presentationml.slide+xml"/>
  <Override PartName="/ppt/slides/slide31.xml" ContentType="application/vnd.openxmlformats-officedocument.presentationml.slide+xml"/>
  <Override PartName="/ppt/slides/slide42.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04" r:id="rId1"/>
  </p:sldMasterIdLst>
  <p:notesMasterIdLst>
    <p:notesMasterId r:id="rId46"/>
  </p:notesMasterIdLst>
  <p:sldIdLst>
    <p:sldId id="257" r:id="rId2"/>
    <p:sldId id="302" r:id="rId3"/>
    <p:sldId id="303" r:id="rId4"/>
    <p:sldId id="311" r:id="rId5"/>
    <p:sldId id="312" r:id="rId6"/>
    <p:sldId id="313" r:id="rId7"/>
    <p:sldId id="304" r:id="rId8"/>
    <p:sldId id="314" r:id="rId9"/>
    <p:sldId id="291" r:id="rId10"/>
    <p:sldId id="315" r:id="rId11"/>
    <p:sldId id="292" r:id="rId12"/>
    <p:sldId id="293" r:id="rId13"/>
    <p:sldId id="316" r:id="rId14"/>
    <p:sldId id="317" r:id="rId15"/>
    <p:sldId id="294" r:id="rId16"/>
    <p:sldId id="318" r:id="rId17"/>
    <p:sldId id="295" r:id="rId18"/>
    <p:sldId id="319" r:id="rId19"/>
    <p:sldId id="325" r:id="rId20"/>
    <p:sldId id="320" r:id="rId21"/>
    <p:sldId id="321" r:id="rId22"/>
    <p:sldId id="322" r:id="rId23"/>
    <p:sldId id="323" r:id="rId24"/>
    <p:sldId id="324" r:id="rId25"/>
    <p:sldId id="305" r:id="rId26"/>
    <p:sldId id="297" r:id="rId27"/>
    <p:sldId id="298" r:id="rId28"/>
    <p:sldId id="326" r:id="rId29"/>
    <p:sldId id="327" r:id="rId30"/>
    <p:sldId id="328" r:id="rId31"/>
    <p:sldId id="329" r:id="rId32"/>
    <p:sldId id="307" r:id="rId33"/>
    <p:sldId id="308" r:id="rId34"/>
    <p:sldId id="330" r:id="rId35"/>
    <p:sldId id="309" r:id="rId36"/>
    <p:sldId id="331" r:id="rId37"/>
    <p:sldId id="301" r:id="rId38"/>
    <p:sldId id="310" r:id="rId39"/>
    <p:sldId id="332" r:id="rId40"/>
    <p:sldId id="333" r:id="rId41"/>
    <p:sldId id="334" r:id="rId42"/>
    <p:sldId id="335" r:id="rId43"/>
    <p:sldId id="336" r:id="rId44"/>
    <p:sldId id="337" r:id="rId4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8F884"/>
  </p:clrMru>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5" autoAdjust="0"/>
    <p:restoredTop sz="94643" autoAdjust="0"/>
  </p:normalViewPr>
  <p:slideViewPr>
    <p:cSldViewPr>
      <p:cViewPr varScale="1">
        <p:scale>
          <a:sx n="103" d="100"/>
          <a:sy n="103" d="100"/>
        </p:scale>
        <p:origin x="-204" y="-84"/>
      </p:cViewPr>
      <p:guideLst>
        <p:guide orient="horz" pos="2160"/>
        <p:guide pos="2880"/>
      </p:guideLst>
    </p:cSldViewPr>
  </p:slideViewPr>
  <p:outlineViewPr>
    <p:cViewPr>
      <p:scale>
        <a:sx n="33" d="100"/>
        <a:sy n="33" d="100"/>
      </p:scale>
      <p:origin x="0" y="7685"/>
    </p:cViewPr>
  </p:outlin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viewProps" Target="viewProps.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1B9E51A4-4428-44FC-B481-D9B5FEDF74B1}" type="datetimeFigureOut">
              <a:rPr lang="en-US" smtClean="0"/>
              <a:pPr/>
              <a:t>2/24/2012</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EA4587C0-9C06-44F8-8A56-56D16060DD9A}" type="slidenum">
              <a:rPr lang="en-US" smtClean="0"/>
              <a:pPr/>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A4587C0-9C06-44F8-8A56-56D16060DD9A}" type="slidenum">
              <a:rPr lang="en-US" smtClean="0"/>
              <a:pPr/>
              <a:t>20</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2"/>
      </p:bgRef>
    </p:bg>
    <p:spTree>
      <p:nvGrpSpPr>
        <p:cNvPr id="1" name=""/>
        <p:cNvGrpSpPr/>
        <p:nvPr/>
      </p:nvGrpSpPr>
      <p:grpSpPr>
        <a:xfrm>
          <a:off x="0" y="0"/>
          <a:ext cx="0" cy="0"/>
          <a:chOff x="0" y="0"/>
          <a:chExt cx="0" cy="0"/>
        </a:xfrm>
      </p:grpSpPr>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8991600" y="3048"/>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25146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2" name="Rectangle 11"/>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Subtitle 8"/>
          <p:cNvSpPr>
            <a:spLocks noGrp="1"/>
          </p:cNvSpPr>
          <p:nvPr>
            <p:ph type="subTitle" idx="1"/>
          </p:nvPr>
        </p:nvSpPr>
        <p:spPr>
          <a:xfrm>
            <a:off x="1371600" y="2819400"/>
            <a:ext cx="6400800" cy="1752600"/>
          </a:xfrm>
        </p:spPr>
        <p:txBody>
          <a:bodyPr/>
          <a:lstStyle>
            <a:lvl1pPr marL="0" indent="0" algn="ctr">
              <a:buNone/>
              <a:defRPr sz="1600" b="1" cap="all" spc="250" baseline="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p:txBody>
          <a:bodyPr/>
          <a:lstStyle/>
          <a:p>
            <a:fld id="{98A92896-73F4-4E36-975F-8D1AD469766E}" type="datetimeFigureOut">
              <a:rPr lang="en-GB" smtClean="0"/>
              <a:pPr/>
              <a:t>24/02/2012</a:t>
            </a:fld>
            <a:endParaRPr lang="en-GB"/>
          </a:p>
        </p:txBody>
      </p:sp>
      <p:sp>
        <p:nvSpPr>
          <p:cNvPr id="17" name="Footer Placeholder 16"/>
          <p:cNvSpPr>
            <a:spLocks noGrp="1"/>
          </p:cNvSpPr>
          <p:nvPr>
            <p:ph type="ftr" sz="quarter" idx="11"/>
          </p:nvPr>
        </p:nvSpPr>
        <p:spPr/>
        <p:txBody>
          <a:bodyPr/>
          <a:lstStyle/>
          <a:p>
            <a:endParaRPr lang="en-GB"/>
          </a:p>
        </p:txBody>
      </p:sp>
      <p:sp>
        <p:nvSpPr>
          <p:cNvPr id="7" name="Straight Connector 6"/>
          <p:cNvSpPr>
            <a:spLocks noChangeShapeType="1"/>
          </p:cNvSpPr>
          <p:nvPr/>
        </p:nvSpPr>
        <p:spPr bwMode="auto">
          <a:xfrm>
            <a:off x="155448" y="2420112"/>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0" name="Rectangle 9"/>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3" name="Oval 12"/>
          <p:cNvSpPr/>
          <p:nvPr/>
        </p:nvSpPr>
        <p:spPr>
          <a:xfrm>
            <a:off x="4267200" y="2115312"/>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4" name="Oval 13"/>
          <p:cNvSpPr/>
          <p:nvPr/>
        </p:nvSpPr>
        <p:spPr>
          <a:xfrm>
            <a:off x="4361688" y="2209800"/>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9" name="Slide Number Placeholder 28"/>
          <p:cNvSpPr>
            <a:spLocks noGrp="1"/>
          </p:cNvSpPr>
          <p:nvPr>
            <p:ph type="sldNum" sz="quarter" idx="12"/>
          </p:nvPr>
        </p:nvSpPr>
        <p:spPr>
          <a:xfrm>
            <a:off x="4343400" y="2199450"/>
            <a:ext cx="457200" cy="441325"/>
          </a:xfrm>
        </p:spPr>
        <p:txBody>
          <a:bodyPr/>
          <a:lstStyle>
            <a:lvl1pPr>
              <a:defRPr>
                <a:solidFill>
                  <a:schemeClr val="accent3">
                    <a:shade val="75000"/>
                  </a:schemeClr>
                </a:solidFill>
              </a:defRPr>
            </a:lvl1pPr>
          </a:lstStyle>
          <a:p>
            <a:fld id="{51DDE43A-62D8-4671-ACEB-86550720AD4E}" type="slidenum">
              <a:rPr lang="en-GB" smtClean="0"/>
              <a:pPr/>
              <a:t>‹#›</a:t>
            </a:fld>
            <a:endParaRPr lang="en-GB"/>
          </a:p>
        </p:txBody>
      </p:sp>
      <p:sp>
        <p:nvSpPr>
          <p:cNvPr id="8" name="Title 7"/>
          <p:cNvSpPr>
            <a:spLocks noGrp="1"/>
          </p:cNvSpPr>
          <p:nvPr>
            <p:ph type="ctrTitle"/>
          </p:nvPr>
        </p:nvSpPr>
        <p:spPr>
          <a:xfrm>
            <a:off x="685800" y="381000"/>
            <a:ext cx="7772400" cy="1752600"/>
          </a:xfrm>
        </p:spPr>
        <p:txBody>
          <a:bodyPr anchor="b"/>
          <a:lstStyle>
            <a:lvl1pPr>
              <a:defRPr sz="4200">
                <a:solidFill>
                  <a:schemeClr val="accent1"/>
                </a:solidFill>
              </a:defRPr>
            </a:lvl1pPr>
          </a:lstStyle>
          <a:p>
            <a:r>
              <a:rPr kumimoji="0" lang="en-US" smtClean="0"/>
              <a:t>Click to edit Master title style</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accent3">
                    <a:shade val="75000"/>
                  </a:schemeClr>
                </a:solidFill>
              </a:defRPr>
            </a:lvl1pPr>
          </a:lstStyle>
          <a:p>
            <a:r>
              <a:rPr kumimoji="0" lang="en-US" dirty="0" smtClean="0"/>
              <a:t>Click to edit Master title style</a:t>
            </a:r>
            <a:endParaRPr kumimoji="0" lang="en-US" dirty="0"/>
          </a:p>
        </p:txBody>
      </p:sp>
      <p:sp>
        <p:nvSpPr>
          <p:cNvPr id="4" name="Date Placeholder 3"/>
          <p:cNvSpPr>
            <a:spLocks noGrp="1"/>
          </p:cNvSpPr>
          <p:nvPr>
            <p:ph type="dt" sz="half" idx="10"/>
          </p:nvPr>
        </p:nvSpPr>
        <p:spPr/>
        <p:txBody>
          <a:bodyPr/>
          <a:lstStyle/>
          <a:p>
            <a:fld id="{98A92896-73F4-4E36-975F-8D1AD469766E}" type="datetimeFigureOut">
              <a:rPr lang="en-GB" smtClean="0"/>
              <a:pPr/>
              <a:t>24/02/2012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4361688" y="1026372"/>
            <a:ext cx="457200" cy="441325"/>
          </a:xfrm>
        </p:spPr>
        <p:txBody>
          <a:bodyPr/>
          <a:lstStyle/>
          <a:p>
            <a:fld id="{51DDE43A-62D8-4671-ACEB-86550720AD4E}" type="slidenum">
              <a:rPr lang="en-GB" smtClean="0"/>
              <a:pPr/>
              <a:t>‹#›</a:t>
            </a:fld>
            <a:endParaRPr lang="en-GB"/>
          </a:p>
        </p:txBody>
      </p:sp>
      <p:sp>
        <p:nvSpPr>
          <p:cNvPr id="8" name="Content Placeholder 7"/>
          <p:cNvSpPr>
            <a:spLocks noGrp="1"/>
          </p:cNvSpPr>
          <p:nvPr>
            <p:ph sz="quarter" idx="1"/>
          </p:nvPr>
        </p:nvSpPr>
        <p:spPr>
          <a:xfrm>
            <a:off x="301752" y="1527048"/>
            <a:ext cx="8503920" cy="4572000"/>
          </a:xfrm>
        </p:spPr>
        <p:txBody>
          <a:bodyPr/>
          <a:lstStyle/>
          <a:p>
            <a:pPr lvl="0" eaLnBrk="1" latinLnBrk="0" hangingPunct="1"/>
            <a:r>
              <a:rPr lang="en-US" dirty="0" smtClean="0"/>
              <a:t>Click to edit Master text styles</a:t>
            </a:r>
          </a:p>
          <a:p>
            <a:pPr lvl="1" eaLnBrk="1" latinLnBrk="0" hangingPunct="1"/>
            <a:r>
              <a:rPr lang="en-US" dirty="0" smtClean="0"/>
              <a:t>Second level</a:t>
            </a:r>
          </a:p>
          <a:p>
            <a:pPr lvl="2" eaLnBrk="1" latinLnBrk="0" hangingPunct="1"/>
            <a:r>
              <a:rPr lang="en-US" dirty="0" smtClean="0"/>
              <a:t>Third level</a:t>
            </a:r>
          </a:p>
          <a:p>
            <a:pPr lvl="3" eaLnBrk="1" latinLnBrk="0" hangingPunct="1"/>
            <a:r>
              <a:rPr lang="en-US" dirty="0" smtClean="0"/>
              <a:t>Fourth level</a:t>
            </a:r>
          </a:p>
        </p:txBody>
      </p:sp>
    </p:spTree>
  </p:cSld>
  <p:clrMapOvr>
    <a:overrideClrMapping bg1="lt1" tx1="dk1" bg2="lt2" tx2="dk2" accent1="accent1" accent2="accent2" accent3="accent3" accent4="accent4" accent5="accent5" accent6="accent6" hlink="hlink" folHlink="folHlink"/>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1"/>
      </p:bgRef>
    </p:bg>
    <p:spTree>
      <p:nvGrpSpPr>
        <p:cNvPr id="1" name=""/>
        <p:cNvGrpSpPr/>
        <p:nvPr/>
      </p:nvGrpSpPr>
      <p:grpSpPr>
        <a:xfrm>
          <a:off x="0" y="0"/>
          <a:ext cx="0" cy="0"/>
          <a:chOff x="0" y="0"/>
          <a:chExt cx="0" cy="0"/>
        </a:xfrm>
      </p:grpSpPr>
      <p:sp>
        <p:nvSpPr>
          <p:cNvPr id="17" name="Rectangle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8991600" y="1905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152400" y="2286000"/>
            <a:ext cx="8833104" cy="3048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2" name="Rectangle 11"/>
          <p:cNvSpPr>
            <a:spLocks noChangeArrowheads="1"/>
          </p:cNvSpPr>
          <p:nvPr/>
        </p:nvSpPr>
        <p:spPr bwMode="auto">
          <a:xfrm>
            <a:off x="155448" y="142352"/>
            <a:ext cx="8833104" cy="2139696"/>
          </a:xfrm>
          <a:prstGeom prst="rect">
            <a:avLst/>
          </a:prstGeom>
          <a:solidFill>
            <a:schemeClr val="accent1"/>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3" name="Text Placeholder 2"/>
          <p:cNvSpPr>
            <a:spLocks noGrp="1"/>
          </p:cNvSpPr>
          <p:nvPr>
            <p:ph type="body" idx="1"/>
          </p:nvPr>
        </p:nvSpPr>
        <p:spPr>
          <a:xfrm>
            <a:off x="1368426" y="2743200"/>
            <a:ext cx="6480174" cy="1673225"/>
          </a:xfrm>
        </p:spPr>
        <p:txBody>
          <a:bodyPr anchor="t"/>
          <a:lstStyle>
            <a:lvl1pPr marL="0" indent="0" algn="ctr">
              <a:buNone/>
              <a:defRPr sz="1600" b="1" cap="all" spc="250" baseline="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13" name="Rectangle 12"/>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4" name="Rectangle 13"/>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5" name="Footer Placeholder 4"/>
          <p:cNvSpPr>
            <a:spLocks noGrp="1"/>
          </p:cNvSpPr>
          <p:nvPr>
            <p:ph type="ftr" sz="quarter" idx="11"/>
          </p:nvPr>
        </p:nvSpPr>
        <p:spPr/>
        <p:txBody>
          <a:bodyPr/>
          <a:lstStyle/>
          <a:p>
            <a:endParaRPr lang="en-GB"/>
          </a:p>
        </p:txBody>
      </p:sp>
      <p:sp>
        <p:nvSpPr>
          <p:cNvPr id="4" name="Date Placeholder 3"/>
          <p:cNvSpPr>
            <a:spLocks noGrp="1"/>
          </p:cNvSpPr>
          <p:nvPr>
            <p:ph type="dt" sz="half" idx="10"/>
          </p:nvPr>
        </p:nvSpPr>
        <p:spPr/>
        <p:txBody>
          <a:bodyPr/>
          <a:lstStyle/>
          <a:p>
            <a:fld id="{98A92896-73F4-4E36-975F-8D1AD469766E}" type="datetimeFigureOut">
              <a:rPr lang="en-GB" smtClean="0"/>
              <a:pPr/>
              <a:t>24/02/2012</a:t>
            </a:fld>
            <a:endParaRPr lang="en-GB"/>
          </a:p>
        </p:txBody>
      </p:sp>
      <p:sp>
        <p:nvSpPr>
          <p:cNvPr id="8" name="Straight Connector 7"/>
          <p:cNvSpPr>
            <a:spLocks noChangeShapeType="1"/>
          </p:cNvSpPr>
          <p:nvPr/>
        </p:nvSpPr>
        <p:spPr bwMode="auto">
          <a:xfrm>
            <a:off x="152400" y="2438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0" name="Oval 9"/>
          <p:cNvSpPr/>
          <p:nvPr/>
        </p:nvSpPr>
        <p:spPr>
          <a:xfrm>
            <a:off x="4267200" y="2115312"/>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Oval 10"/>
          <p:cNvSpPr/>
          <p:nvPr/>
        </p:nvSpPr>
        <p:spPr>
          <a:xfrm>
            <a:off x="4361688" y="2209800"/>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6" name="Slide Number Placeholder 5"/>
          <p:cNvSpPr>
            <a:spLocks noGrp="1"/>
          </p:cNvSpPr>
          <p:nvPr>
            <p:ph type="sldNum" sz="quarter" idx="12"/>
          </p:nvPr>
        </p:nvSpPr>
        <p:spPr>
          <a:xfrm>
            <a:off x="4343400" y="2199450"/>
            <a:ext cx="457200" cy="441325"/>
          </a:xfrm>
        </p:spPr>
        <p:txBody>
          <a:bodyPr/>
          <a:lstStyle>
            <a:lvl1pPr>
              <a:defRPr>
                <a:solidFill>
                  <a:schemeClr val="accent3">
                    <a:shade val="75000"/>
                  </a:schemeClr>
                </a:solidFill>
              </a:defRPr>
            </a:lvl1pPr>
          </a:lstStyle>
          <a:p>
            <a:fld id="{51DDE43A-62D8-4671-ACEB-86550720AD4E}" type="slidenum">
              <a:rPr lang="en-GB" smtClean="0"/>
              <a:pPr/>
              <a:t>‹#›</a:t>
            </a:fld>
            <a:endParaRPr lang="en-GB"/>
          </a:p>
        </p:txBody>
      </p:sp>
      <p:sp>
        <p:nvSpPr>
          <p:cNvPr id="2" name="Title 1"/>
          <p:cNvSpPr>
            <a:spLocks noGrp="1"/>
          </p:cNvSpPr>
          <p:nvPr>
            <p:ph type="title"/>
          </p:nvPr>
        </p:nvSpPr>
        <p:spPr>
          <a:xfrm>
            <a:off x="722313" y="533400"/>
            <a:ext cx="7772400" cy="1524000"/>
          </a:xfrm>
        </p:spPr>
        <p:txBody>
          <a:bodyPr anchor="b"/>
          <a:lstStyle>
            <a:lvl1pPr algn="ctr">
              <a:buNone/>
              <a:defRPr sz="4200" b="0" cap="none" baseline="0">
                <a:solidFill>
                  <a:srgbClr val="FFFFFF"/>
                </a:solidFill>
              </a:defRPr>
            </a:lvl1pPr>
          </a:lstStyle>
          <a:p>
            <a:r>
              <a:rPr kumimoji="0" lang="en-US" smtClean="0"/>
              <a:t>Click to edit Master title style</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301752" y="228600"/>
            <a:ext cx="8534400" cy="758952"/>
          </a:xfrm>
        </p:spPr>
        <p:txBody>
          <a:bodyPr/>
          <a:lstStyle/>
          <a:p>
            <a:r>
              <a:rPr kumimoji="0" lang="en-US" smtClean="0"/>
              <a:t>Click to edit Master title style</a:t>
            </a:r>
            <a:endParaRPr kumimoji="0" lang="en-US"/>
          </a:p>
        </p:txBody>
      </p:sp>
      <p:sp>
        <p:nvSpPr>
          <p:cNvPr id="5" name="Date Placeholder 4"/>
          <p:cNvSpPr>
            <a:spLocks noGrp="1"/>
          </p:cNvSpPr>
          <p:nvPr>
            <p:ph type="dt" sz="half" idx="10"/>
          </p:nvPr>
        </p:nvSpPr>
        <p:spPr>
          <a:xfrm>
            <a:off x="5791200" y="6409944"/>
            <a:ext cx="3044952" cy="365760"/>
          </a:xfrm>
        </p:spPr>
        <p:txBody>
          <a:bodyPr/>
          <a:lstStyle/>
          <a:p>
            <a:fld id="{98A92896-73F4-4E36-975F-8D1AD469766E}" type="datetimeFigureOut">
              <a:rPr lang="en-GB" smtClean="0"/>
              <a:pPr/>
              <a:t>24/02/2012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1DDE43A-62D8-4671-ACEB-86550720AD4E}" type="slidenum">
              <a:rPr lang="en-GB" smtClean="0"/>
              <a:pPr/>
              <a:t>‹#›</a:t>
            </a:fld>
            <a:endParaRPr lang="en-GB"/>
          </a:p>
        </p:txBody>
      </p:sp>
      <p:sp>
        <p:nvSpPr>
          <p:cNvPr id="8" name="Straight Connector 7"/>
          <p:cNvSpPr>
            <a:spLocks noChangeShapeType="1"/>
          </p:cNvSpPr>
          <p:nvPr/>
        </p:nvSpPr>
        <p:spPr bwMode="auto">
          <a:xfrm flipV="1">
            <a:off x="4563080" y="1575652"/>
            <a:ext cx="8921" cy="4819557"/>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0" name="Content Placeholder 9"/>
          <p:cNvSpPr>
            <a:spLocks noGrp="1"/>
          </p:cNvSpPr>
          <p:nvPr>
            <p:ph sz="half" idx="1"/>
          </p:nvPr>
        </p:nvSpPr>
        <p:spPr>
          <a:xfrm>
            <a:off x="301752" y="1371600"/>
            <a:ext cx="4038600" cy="4681728"/>
          </a:xfrm>
        </p:spPr>
        <p:txBody>
          <a:bodyPr/>
          <a:lstStyle>
            <a:lvl1pPr>
              <a:defRPr sz="2000"/>
            </a:lvl1pPr>
          </a:lstStyle>
          <a:p>
            <a:pPr lvl="0" eaLnBrk="1" latinLnBrk="0" hangingPunct="1"/>
            <a:r>
              <a:rPr lang="en-US" dirty="0" smtClean="0"/>
              <a:t>Click to edit Master text styles</a:t>
            </a:r>
          </a:p>
          <a:p>
            <a:pPr lvl="1" eaLnBrk="1" latinLnBrk="0" hangingPunct="1"/>
            <a:r>
              <a:rPr lang="en-US" dirty="0" smtClean="0"/>
              <a:t>Second level</a:t>
            </a:r>
          </a:p>
          <a:p>
            <a:pPr lvl="2" eaLnBrk="1" latinLnBrk="0" hangingPunct="1"/>
            <a:r>
              <a:rPr lang="en-US" dirty="0" smtClean="0"/>
              <a:t>Third level</a:t>
            </a:r>
          </a:p>
          <a:p>
            <a:pPr lvl="3" eaLnBrk="1" latinLnBrk="0" hangingPunct="1"/>
            <a:r>
              <a:rPr lang="en-US" dirty="0" smtClean="0"/>
              <a:t>Fourth level</a:t>
            </a:r>
          </a:p>
        </p:txBody>
      </p:sp>
      <p:sp>
        <p:nvSpPr>
          <p:cNvPr id="12" name="Content Placeholder 11"/>
          <p:cNvSpPr>
            <a:spLocks noGrp="1"/>
          </p:cNvSpPr>
          <p:nvPr>
            <p:ph sz="half" idx="2"/>
          </p:nvPr>
        </p:nvSpPr>
        <p:spPr>
          <a:xfrm>
            <a:off x="4800600" y="1371600"/>
            <a:ext cx="4038600" cy="4681728"/>
          </a:xfrm>
        </p:spPr>
        <p:txBody>
          <a:bodyPr/>
          <a:lstStyle>
            <a:lvl1pPr>
              <a:defRPr sz="2000"/>
            </a:lvl1pPr>
          </a:lstStyle>
          <a:p>
            <a:pPr lvl="0" eaLnBrk="1" latinLnBrk="0" hangingPunct="1"/>
            <a:r>
              <a:rPr lang="en-US" dirty="0" smtClean="0"/>
              <a:t>Click to edit Master text styles</a:t>
            </a:r>
          </a:p>
          <a:p>
            <a:pPr lvl="1" eaLnBrk="1" latinLnBrk="0" hangingPunct="1"/>
            <a:r>
              <a:rPr lang="en-US" dirty="0" smtClean="0"/>
              <a:t>Second level</a:t>
            </a:r>
          </a:p>
          <a:p>
            <a:pPr lvl="2" eaLnBrk="1" latinLnBrk="0" hangingPunct="1"/>
            <a:r>
              <a:rPr lang="en-US" dirty="0" smtClean="0"/>
              <a:t>Third level</a:t>
            </a:r>
          </a:p>
          <a:p>
            <a:pPr lvl="3" eaLnBrk="1" latinLnBrk="0" hangingPunct="1"/>
            <a:r>
              <a:rPr lang="en-US" dirty="0" smtClean="0"/>
              <a:t>Fourth level</a:t>
            </a:r>
          </a:p>
        </p:txBody>
      </p:sp>
    </p:spTree>
  </p:cSld>
  <p:clrMapOvr>
    <a:overrideClrMapping bg1="lt1" tx1="dk1" bg2="lt2" tx2="dk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1">
        <a:schemeClr val="bg2"/>
      </p:bgRef>
    </p:bg>
    <p:spTree>
      <p:nvGrpSpPr>
        <p:cNvPr id="1" name=""/>
        <p:cNvGrpSpPr/>
        <p:nvPr/>
      </p:nvGrpSpPr>
      <p:grpSpPr>
        <a:xfrm>
          <a:off x="0" y="0"/>
          <a:ext cx="0" cy="0"/>
          <a:chOff x="0" y="0"/>
          <a:chExt cx="0" cy="0"/>
        </a:xfrm>
      </p:grpSpPr>
      <p:sp>
        <p:nvSpPr>
          <p:cNvPr id="10" name="Straight Connector 9"/>
          <p:cNvSpPr>
            <a:spLocks noChangeShapeType="1"/>
          </p:cNvSpPr>
          <p:nvPr/>
        </p:nvSpPr>
        <p:spPr bwMode="auto">
          <a:xfrm flipV="1">
            <a:off x="4572000" y="2200275"/>
            <a:ext cx="0" cy="4187952"/>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20" name="Rectangle 19"/>
          <p:cNvSpPr>
            <a:spLocks noChangeArrowheads="1"/>
          </p:cNvSpPr>
          <p:nvPr/>
        </p:nvSpPr>
        <p:spPr bwMode="white">
          <a:xfrm>
            <a:off x="0" y="0"/>
            <a:ext cx="9144000" cy="14478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21" name="Rectangle 20"/>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22" name="Rectangle 21"/>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1" name="Rectangle 10"/>
          <p:cNvSpPr/>
          <p:nvPr/>
        </p:nvSpPr>
        <p:spPr>
          <a:xfrm>
            <a:off x="152400" y="1371600"/>
            <a:ext cx="8833104" cy="914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Rectangle 12"/>
          <p:cNvSpPr>
            <a:spLocks noChangeArrowheads="1"/>
          </p:cNvSpPr>
          <p:nvPr/>
        </p:nvSpPr>
        <p:spPr bwMode="auto">
          <a:xfrm>
            <a:off x="145923" y="6391656"/>
            <a:ext cx="8833104" cy="310896"/>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3" name="Text Placeholder 2"/>
          <p:cNvSpPr>
            <a:spLocks noGrp="1"/>
          </p:cNvSpPr>
          <p:nvPr>
            <p:ph type="body" idx="1"/>
          </p:nvPr>
        </p:nvSpPr>
        <p:spPr>
          <a:xfrm>
            <a:off x="301752" y="1524000"/>
            <a:ext cx="4040188" cy="732974"/>
          </a:xfrm>
          <a:noFill/>
          <a:ln w="15875" cap="rnd" cmpd="sng" algn="ctr">
            <a:noFill/>
            <a:prstDash val="solid"/>
          </a:ln>
        </p:spPr>
        <p:style>
          <a:lnRef idx="3">
            <a:schemeClr val="lt1"/>
          </a:lnRef>
          <a:fillRef idx="1">
            <a:schemeClr val="accent1"/>
          </a:fillRef>
          <a:effectRef idx="1">
            <a:schemeClr val="accent1"/>
          </a:effectRef>
          <a:fontRef idx="minor">
            <a:schemeClr val="lt1"/>
          </a:fontRef>
        </p:style>
        <p:txBody>
          <a:bodyPr anchor="ctr">
            <a:noAutofit/>
          </a:bodyPr>
          <a:lstStyle>
            <a:lvl1pPr marL="0" indent="0">
              <a:buNone/>
              <a:defRPr lang="en-US" sz="2200" b="1" dirty="0" smtClean="0">
                <a:solidFill>
                  <a:srgbClr val="FFFFFF"/>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791330" y="1524000"/>
            <a:ext cx="4041775" cy="731520"/>
          </a:xfrm>
          <a:noFill/>
          <a:ln w="15875" cap="rnd" cmpd="sng" algn="ctr">
            <a:noFill/>
            <a:prstDash val="solid"/>
          </a:ln>
        </p:spPr>
        <p:style>
          <a:lnRef idx="3">
            <a:schemeClr val="lt1"/>
          </a:lnRef>
          <a:fillRef idx="1">
            <a:schemeClr val="accent2"/>
          </a:fillRef>
          <a:effectRef idx="1">
            <a:schemeClr val="accent2"/>
          </a:effectRef>
          <a:fontRef idx="minor">
            <a:schemeClr val="lt1"/>
          </a:fontRef>
        </p:style>
        <p:txBody>
          <a:bodyPr anchor="ctr">
            <a:noAutofit/>
          </a:bodyPr>
          <a:lstStyle>
            <a:lvl1pPr marL="0" indent="0">
              <a:buNone/>
              <a:defRPr sz="2200" b="1"/>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7" name="Date Placeholder 6"/>
          <p:cNvSpPr>
            <a:spLocks noGrp="1"/>
          </p:cNvSpPr>
          <p:nvPr>
            <p:ph type="dt" sz="half" idx="10"/>
          </p:nvPr>
        </p:nvSpPr>
        <p:spPr/>
        <p:txBody>
          <a:bodyPr/>
          <a:lstStyle/>
          <a:p>
            <a:fld id="{98A92896-73F4-4E36-975F-8D1AD469766E}" type="datetimeFigureOut">
              <a:rPr lang="en-GB" smtClean="0"/>
              <a:pPr/>
              <a:t>24/02/2012</a:t>
            </a:fld>
            <a:endParaRPr lang="en-GB"/>
          </a:p>
        </p:txBody>
      </p:sp>
      <p:sp>
        <p:nvSpPr>
          <p:cNvPr id="8" name="Footer Placeholder 7"/>
          <p:cNvSpPr>
            <a:spLocks noGrp="1"/>
          </p:cNvSpPr>
          <p:nvPr>
            <p:ph type="ftr" sz="quarter" idx="11"/>
          </p:nvPr>
        </p:nvSpPr>
        <p:spPr>
          <a:xfrm>
            <a:off x="304800" y="6409944"/>
            <a:ext cx="3581400" cy="365760"/>
          </a:xfrm>
        </p:spPr>
        <p:txBody>
          <a:bodyPr/>
          <a:lstStyle/>
          <a:p>
            <a:endParaRPr lang="en-GB"/>
          </a:p>
        </p:txBody>
      </p:sp>
      <p:sp>
        <p:nvSpPr>
          <p:cNvPr id="15" name="Straight Connector 14"/>
          <p:cNvSpPr>
            <a:spLocks noChangeShapeType="1"/>
          </p:cNvSpPr>
          <p:nvPr/>
        </p:nvSpPr>
        <p:spPr bwMode="auto">
          <a:xfrm>
            <a:off x="152400" y="128016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24" name="Content Placeholder 23"/>
          <p:cNvSpPr>
            <a:spLocks noGrp="1"/>
          </p:cNvSpPr>
          <p:nvPr>
            <p:ph sz="quarter" idx="2"/>
          </p:nvPr>
        </p:nvSpPr>
        <p:spPr>
          <a:xfrm>
            <a:off x="301752" y="2471383"/>
            <a:ext cx="4041648" cy="3818404"/>
          </a:xfrm>
        </p:spPr>
        <p:txBody>
          <a:bodyPr/>
          <a:lstStyle/>
          <a:p>
            <a:pPr lvl="0" eaLnBrk="1" latinLnBrk="0" hangingPunct="1"/>
            <a:r>
              <a:rPr lang="en-US" dirty="0" smtClean="0"/>
              <a:t>Click to edit Master text styles</a:t>
            </a:r>
          </a:p>
          <a:p>
            <a:pPr lvl="1" eaLnBrk="1" latinLnBrk="0" hangingPunct="1"/>
            <a:r>
              <a:rPr lang="en-US" dirty="0" smtClean="0"/>
              <a:t>Second level</a:t>
            </a:r>
          </a:p>
          <a:p>
            <a:pPr lvl="2" eaLnBrk="1" latinLnBrk="0" hangingPunct="1"/>
            <a:r>
              <a:rPr lang="en-US" dirty="0" smtClean="0"/>
              <a:t>Third level</a:t>
            </a:r>
          </a:p>
          <a:p>
            <a:pPr lvl="3" eaLnBrk="1" latinLnBrk="0" hangingPunct="1"/>
            <a:r>
              <a:rPr lang="en-US" dirty="0" smtClean="0"/>
              <a:t>Fourth level</a:t>
            </a:r>
          </a:p>
        </p:txBody>
      </p:sp>
      <p:sp>
        <p:nvSpPr>
          <p:cNvPr id="26" name="Content Placeholder 25"/>
          <p:cNvSpPr>
            <a:spLocks noGrp="1"/>
          </p:cNvSpPr>
          <p:nvPr>
            <p:ph sz="quarter" idx="4"/>
          </p:nvPr>
        </p:nvSpPr>
        <p:spPr>
          <a:xfrm>
            <a:off x="4800600" y="2471383"/>
            <a:ext cx="4038600" cy="3822192"/>
          </a:xfrm>
        </p:spPr>
        <p:txBody>
          <a:bodyPr/>
          <a:lstStyle/>
          <a:p>
            <a:pPr lvl="0" eaLnBrk="1" latinLnBrk="0" hangingPunct="1"/>
            <a:r>
              <a:rPr lang="en-US" dirty="0" smtClean="0"/>
              <a:t>Click to edit Master text styles</a:t>
            </a:r>
          </a:p>
          <a:p>
            <a:pPr lvl="1" eaLnBrk="1" latinLnBrk="0" hangingPunct="1"/>
            <a:r>
              <a:rPr lang="en-US" dirty="0" smtClean="0"/>
              <a:t>Second level</a:t>
            </a:r>
          </a:p>
          <a:p>
            <a:pPr lvl="2" eaLnBrk="1" latinLnBrk="0" hangingPunct="1"/>
            <a:r>
              <a:rPr lang="en-US" dirty="0" smtClean="0"/>
              <a:t>Third level</a:t>
            </a:r>
          </a:p>
          <a:p>
            <a:pPr lvl="3" eaLnBrk="1" latinLnBrk="0" hangingPunct="1"/>
            <a:r>
              <a:rPr lang="en-US" dirty="0" smtClean="0"/>
              <a:t>Fourth level</a:t>
            </a:r>
          </a:p>
        </p:txBody>
      </p:sp>
      <p:sp>
        <p:nvSpPr>
          <p:cNvPr id="25" name="Oval 24"/>
          <p:cNvSpPr/>
          <p:nvPr/>
        </p:nvSpPr>
        <p:spPr>
          <a:xfrm>
            <a:off x="4267200" y="956036"/>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7" name="Oval 26"/>
          <p:cNvSpPr/>
          <p:nvPr/>
        </p:nvSpPr>
        <p:spPr>
          <a:xfrm>
            <a:off x="4361688" y="1050524"/>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Slide Number Placeholder 8"/>
          <p:cNvSpPr>
            <a:spLocks noGrp="1"/>
          </p:cNvSpPr>
          <p:nvPr>
            <p:ph type="sldNum" sz="quarter" idx="12"/>
          </p:nvPr>
        </p:nvSpPr>
        <p:spPr>
          <a:xfrm>
            <a:off x="4343400" y="1042416"/>
            <a:ext cx="457200" cy="441325"/>
          </a:xfrm>
        </p:spPr>
        <p:txBody>
          <a:bodyPr/>
          <a:lstStyle>
            <a:lvl1pPr algn="ctr">
              <a:defRPr/>
            </a:lvl1pPr>
          </a:lstStyle>
          <a:p>
            <a:fld id="{51DDE43A-62D8-4671-ACEB-86550720AD4E}" type="slidenum">
              <a:rPr lang="en-GB" smtClean="0"/>
              <a:pPr/>
              <a:t>‹#›</a:t>
            </a:fld>
            <a:endParaRPr lang="en-GB"/>
          </a:p>
        </p:txBody>
      </p:sp>
      <p:sp>
        <p:nvSpPr>
          <p:cNvPr id="23" name="Title 22"/>
          <p:cNvSpPr>
            <a:spLocks noGrp="1"/>
          </p:cNvSpPr>
          <p:nvPr>
            <p:ph type="title"/>
          </p:nvPr>
        </p:nvSpPr>
        <p:spPr/>
        <p:txBody>
          <a:bodyPr rtlCol="0" anchor="b" anchorCtr="0"/>
          <a:lstStyle/>
          <a:p>
            <a:r>
              <a:rPr kumimoji="0" lang="en-US" smtClean="0"/>
              <a:t>Click to edit Master title style</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98A92896-73F4-4E36-975F-8D1AD469766E}" type="datetimeFigureOut">
              <a:rPr lang="en-GB" smtClean="0"/>
              <a:pPr/>
              <a:t>24/02/2012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a:xfrm>
            <a:off x="4343400" y="1036020"/>
            <a:ext cx="457200" cy="441325"/>
          </a:xfrm>
        </p:spPr>
        <p:txBody>
          <a:bodyPr/>
          <a:lstStyle/>
          <a:p>
            <a:fld id="{51DDE43A-62D8-4671-ACEB-86550720AD4E}"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7" name="Rectangle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8" name="Rectangle 7"/>
          <p:cNvSpPr>
            <a:spLocks noChangeArrowheads="1"/>
          </p:cNvSpPr>
          <p:nvPr/>
        </p:nvSpPr>
        <p:spPr bwMode="white">
          <a:xfrm>
            <a:off x="0" y="0"/>
            <a:ext cx="9144000" cy="15544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0" name="Rectangle 9"/>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Rectangle 8"/>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5" name="Rectangle 4"/>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6" name="Rectangle 5"/>
          <p:cNvSpPr>
            <a:spLocks noChangeArrowheads="1"/>
          </p:cNvSpPr>
          <p:nvPr/>
        </p:nvSpPr>
        <p:spPr bwMode="auto">
          <a:xfrm>
            <a:off x="152400" y="158496"/>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2" name="Date Placeholder 1"/>
          <p:cNvSpPr>
            <a:spLocks noGrp="1"/>
          </p:cNvSpPr>
          <p:nvPr>
            <p:ph type="dt" sz="half" idx="10"/>
          </p:nvPr>
        </p:nvSpPr>
        <p:spPr/>
        <p:txBody>
          <a:bodyPr/>
          <a:lstStyle/>
          <a:p>
            <a:fld id="{98A92896-73F4-4E36-975F-8D1AD469766E}" type="datetimeFigureOut">
              <a:rPr lang="en-GB" smtClean="0"/>
              <a:pPr/>
              <a:t>24/02/2012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a:xfrm>
            <a:off x="4267200" y="6324600"/>
            <a:ext cx="609600" cy="441324"/>
          </a:xfrm>
        </p:spPr>
        <p:txBody>
          <a:bodyPr/>
          <a:lstStyle>
            <a:lvl1pPr>
              <a:defRPr>
                <a:solidFill>
                  <a:srgbClr val="FFFFFF"/>
                </a:solidFill>
              </a:defRPr>
            </a:lvl1pPr>
          </a:lstStyle>
          <a:p>
            <a:fld id="{51DDE43A-62D8-4671-ACEB-86550720AD4E}"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1"/>
      </p:bgRef>
    </p:bg>
    <p:spTree>
      <p:nvGrpSpPr>
        <p:cNvPr id="1" name=""/>
        <p:cNvGrpSpPr/>
        <p:nvPr/>
      </p:nvGrpSpPr>
      <p:grpSpPr>
        <a:xfrm>
          <a:off x="0" y="0"/>
          <a:ext cx="0" cy="0"/>
          <a:chOff x="0" y="0"/>
          <a:chExt cx="0" cy="0"/>
        </a:xfrm>
      </p:grpSpPr>
      <p:sp>
        <p:nvSpPr>
          <p:cNvPr id="19" name="Rectangle 18"/>
          <p:cNvSpPr>
            <a:spLocks noChangeArrowheads="1"/>
          </p:cNvSpPr>
          <p:nvPr/>
        </p:nvSpPr>
        <p:spPr bwMode="auto">
          <a:xfrm>
            <a:off x="152400" y="152400"/>
            <a:ext cx="8833104" cy="304800"/>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118872"/>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7" name="Rectangle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3" name="Rectangle 12"/>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381000" y="914400"/>
            <a:ext cx="2362200" cy="990600"/>
          </a:xfrm>
        </p:spPr>
        <p:txBody>
          <a:bodyPr anchor="b">
            <a:noAutofit/>
          </a:bodyPr>
          <a:lstStyle>
            <a:lvl1pPr algn="l">
              <a:buNone/>
              <a:defRPr sz="2200" b="1">
                <a:solidFill>
                  <a:srgbClr val="FFFFFF"/>
                </a:solidFill>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381000" y="1981200"/>
            <a:ext cx="2362200" cy="4144963"/>
          </a:xfrm>
        </p:spPr>
        <p:txBody>
          <a:bodyPr/>
          <a:lstStyle>
            <a:lvl1pPr marL="0" indent="0">
              <a:spcAft>
                <a:spcPts val="1000"/>
              </a:spcAft>
              <a:buNone/>
              <a:defRPr sz="1600">
                <a:solidFill>
                  <a:srgbClr val="FFFFFF"/>
                </a:solidFill>
              </a:defRPr>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8" name="Rectangle 7"/>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9" name="Straight Connector 8"/>
          <p:cNvSpPr>
            <a:spLocks noChangeShapeType="1"/>
          </p:cNvSpPr>
          <p:nvPr/>
        </p:nvSpPr>
        <p:spPr bwMode="auto">
          <a:xfrm>
            <a:off x="152400" y="533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20" name="Content Placeholder 19"/>
          <p:cNvSpPr>
            <a:spLocks noGrp="1"/>
          </p:cNvSpPr>
          <p:nvPr>
            <p:ph sz="quarter" idx="1"/>
          </p:nvPr>
        </p:nvSpPr>
        <p:spPr>
          <a:xfrm>
            <a:off x="3124200" y="685800"/>
            <a:ext cx="5638800" cy="5410200"/>
          </a:xfrm>
        </p:spPr>
        <p:txBody>
          <a:bodyPr/>
          <a:lstStyle/>
          <a:p>
            <a:pPr lvl="0" eaLnBrk="1" latinLnBrk="0" hangingPunct="1"/>
            <a:r>
              <a:rPr lang="en-US" dirty="0" smtClean="0"/>
              <a:t>Click to edit Master text styles</a:t>
            </a:r>
          </a:p>
          <a:p>
            <a:pPr lvl="1" eaLnBrk="1" latinLnBrk="0" hangingPunct="1"/>
            <a:r>
              <a:rPr lang="en-US" dirty="0" smtClean="0"/>
              <a:t>Second level</a:t>
            </a:r>
          </a:p>
          <a:p>
            <a:pPr lvl="2" eaLnBrk="1" latinLnBrk="0" hangingPunct="1"/>
            <a:r>
              <a:rPr lang="en-US" dirty="0" smtClean="0"/>
              <a:t>Third level</a:t>
            </a:r>
          </a:p>
          <a:p>
            <a:pPr lvl="3" eaLnBrk="1" latinLnBrk="0" hangingPunct="1"/>
            <a:r>
              <a:rPr lang="en-US" dirty="0" smtClean="0"/>
              <a:t>Fourth level</a:t>
            </a:r>
          </a:p>
        </p:txBody>
      </p:sp>
      <p:sp>
        <p:nvSpPr>
          <p:cNvPr id="10" name="Oval 9"/>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Oval 10"/>
          <p:cNvSpPr/>
          <p:nvPr/>
        </p:nvSpPr>
        <p:spPr>
          <a:xfrm>
            <a:off x="1389888" y="323088"/>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7" name="Slide Number Placeholder 6"/>
          <p:cNvSpPr>
            <a:spLocks noGrp="1"/>
          </p:cNvSpPr>
          <p:nvPr>
            <p:ph type="sldNum" sz="quarter" idx="12"/>
          </p:nvPr>
        </p:nvSpPr>
        <p:spPr>
          <a:xfrm>
            <a:off x="1371600" y="312738"/>
            <a:ext cx="457200" cy="441325"/>
          </a:xfrm>
        </p:spPr>
        <p:txBody>
          <a:bodyPr/>
          <a:lstStyle>
            <a:lvl1pPr>
              <a:defRPr>
                <a:solidFill>
                  <a:schemeClr val="accent3">
                    <a:shade val="75000"/>
                  </a:schemeClr>
                </a:solidFill>
              </a:defRPr>
            </a:lvl1pPr>
          </a:lstStyle>
          <a:p>
            <a:fld id="{51DDE43A-62D8-4671-ACEB-86550720AD4E}" type="slidenum">
              <a:rPr lang="en-GB" smtClean="0"/>
              <a:pPr/>
              <a:t>‹#›</a:t>
            </a:fld>
            <a:endParaRPr lang="en-GB"/>
          </a:p>
        </p:txBody>
      </p:sp>
      <p:sp>
        <p:nvSpPr>
          <p:cNvPr id="21" name="Rectangle 20"/>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5" name="Date Placeholder 4"/>
          <p:cNvSpPr>
            <a:spLocks noGrp="1"/>
          </p:cNvSpPr>
          <p:nvPr>
            <p:ph type="dt" sz="half" idx="10"/>
          </p:nvPr>
        </p:nvSpPr>
        <p:spPr/>
        <p:txBody>
          <a:bodyPr/>
          <a:lstStyle/>
          <a:p>
            <a:fld id="{98A92896-73F4-4E36-975F-8D1AD469766E}" type="datetimeFigureOut">
              <a:rPr lang="en-GB" smtClean="0"/>
              <a:pPr/>
              <a:t>24/02/2012</a:t>
            </a:fld>
            <a:endParaRPr lang="en-GB"/>
          </a:p>
        </p:txBody>
      </p:sp>
      <p:sp>
        <p:nvSpPr>
          <p:cNvPr id="6" name="Footer Placeholder 5"/>
          <p:cNvSpPr>
            <a:spLocks noGrp="1"/>
          </p:cNvSpPr>
          <p:nvPr>
            <p:ph type="ftr" sz="quarter" idx="11"/>
          </p:nvPr>
        </p:nvSpPr>
        <p:spPr>
          <a:xfrm>
            <a:off x="301752" y="6410848"/>
            <a:ext cx="3383280" cy="365760"/>
          </a:xfrm>
        </p:spPr>
        <p:txBody>
          <a:bodyPr/>
          <a:lstStyle/>
          <a:p>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1" name="Straight Connector 20"/>
          <p:cNvSpPr>
            <a:spLocks noChangeShapeType="1"/>
          </p:cNvSpPr>
          <p:nvPr/>
        </p:nvSpPr>
        <p:spPr bwMode="auto">
          <a:xfrm>
            <a:off x="152400" y="533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7" name="Rectangle 16"/>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20" name="Rectangle 19"/>
          <p:cNvSpPr>
            <a:spLocks noChangeArrowheads="1"/>
          </p:cNvSpPr>
          <p:nvPr/>
        </p:nvSpPr>
        <p:spPr bwMode="auto">
          <a:xfrm>
            <a:off x="152400" y="152400"/>
            <a:ext cx="8833104" cy="301752"/>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8" name="Rectangle 7"/>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5" name="Rectangle 14"/>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2" name="Oval 11"/>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Oval 12"/>
          <p:cNvSpPr/>
          <p:nvPr/>
        </p:nvSpPr>
        <p:spPr>
          <a:xfrm>
            <a:off x="1389888" y="323088"/>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7" name="Slide Number Placeholder 6"/>
          <p:cNvSpPr>
            <a:spLocks noGrp="1"/>
          </p:cNvSpPr>
          <p:nvPr>
            <p:ph type="sldNum" sz="quarter" idx="12"/>
          </p:nvPr>
        </p:nvSpPr>
        <p:spPr>
          <a:xfrm>
            <a:off x="1371600" y="312738"/>
            <a:ext cx="457200" cy="441325"/>
          </a:xfrm>
        </p:spPr>
        <p:txBody>
          <a:bodyPr/>
          <a:lstStyle/>
          <a:p>
            <a:fld id="{51DDE43A-62D8-4671-ACEB-86550720AD4E}" type="slidenum">
              <a:rPr lang="en-GB" smtClean="0"/>
              <a:pPr/>
              <a:t>‹#›</a:t>
            </a:fld>
            <a:endParaRPr lang="en-GB"/>
          </a:p>
        </p:txBody>
      </p:sp>
      <p:sp>
        <p:nvSpPr>
          <p:cNvPr id="2" name="Title 1"/>
          <p:cNvSpPr>
            <a:spLocks noGrp="1"/>
          </p:cNvSpPr>
          <p:nvPr>
            <p:ph type="title"/>
          </p:nvPr>
        </p:nvSpPr>
        <p:spPr>
          <a:xfrm>
            <a:off x="3000375" y="5029200"/>
            <a:ext cx="5867400" cy="1219200"/>
          </a:xfrm>
        </p:spPr>
        <p:txBody>
          <a:bodyPr anchor="t">
            <a:noAutofit/>
          </a:bodyPr>
          <a:lstStyle>
            <a:lvl1pPr algn="l">
              <a:buNone/>
              <a:defRPr sz="2400" b="1">
                <a:solidFill>
                  <a:schemeClr val="tx2"/>
                </a:solidFill>
              </a:defRPr>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3000375" y="609600"/>
            <a:ext cx="5867400" cy="4267200"/>
          </a:xfrm>
        </p:spPr>
        <p:txBody>
          <a:bodyPr/>
          <a:lstStyle>
            <a:lvl1pPr marL="0" indent="0">
              <a:buNone/>
              <a:defRPr sz="3200"/>
            </a:lvl1pPr>
          </a:lstStyle>
          <a:p>
            <a:r>
              <a:rPr kumimoji="0" lang="en-US" smtClean="0"/>
              <a:t>Click icon to add picture</a:t>
            </a:r>
            <a:endParaRPr kumimoji="0" lang="en-US" dirty="0"/>
          </a:p>
        </p:txBody>
      </p:sp>
      <p:sp>
        <p:nvSpPr>
          <p:cNvPr id="4" name="Text Placeholder 3"/>
          <p:cNvSpPr>
            <a:spLocks noGrp="1"/>
          </p:cNvSpPr>
          <p:nvPr>
            <p:ph type="body" sz="half" idx="2"/>
          </p:nvPr>
        </p:nvSpPr>
        <p:spPr>
          <a:xfrm>
            <a:off x="381000" y="990600"/>
            <a:ext cx="2438400" cy="5257800"/>
          </a:xfrm>
        </p:spPr>
        <p:txBody>
          <a:bodyPr/>
          <a:lstStyle>
            <a:lvl1pPr marL="0" indent="0">
              <a:spcAft>
                <a:spcPts val="1000"/>
              </a:spcAft>
              <a:buFontTx/>
              <a:buNone/>
              <a:defRPr sz="1600">
                <a:solidFill>
                  <a:srgbClr val="FFFFFF"/>
                </a:solidFill>
              </a:defRPr>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22" name="Rectangle 21"/>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5" name="Date Placeholder 4"/>
          <p:cNvSpPr>
            <a:spLocks noGrp="1"/>
          </p:cNvSpPr>
          <p:nvPr>
            <p:ph type="dt" sz="half" idx="10"/>
          </p:nvPr>
        </p:nvSpPr>
        <p:spPr>
          <a:xfrm>
            <a:off x="5788152" y="6404984"/>
            <a:ext cx="3044952" cy="365760"/>
          </a:xfrm>
        </p:spPr>
        <p:txBody>
          <a:bodyPr/>
          <a:lstStyle/>
          <a:p>
            <a:fld id="{98A92896-73F4-4E36-975F-8D1AD469766E}" type="datetimeFigureOut">
              <a:rPr lang="en-GB" smtClean="0"/>
              <a:pPr/>
              <a:t>24/02/2012</a:t>
            </a:fld>
            <a:endParaRPr lang="en-GB"/>
          </a:p>
        </p:txBody>
      </p:sp>
      <p:sp>
        <p:nvSpPr>
          <p:cNvPr id="6" name="Footer Placeholder 5"/>
          <p:cNvSpPr>
            <a:spLocks noGrp="1"/>
          </p:cNvSpPr>
          <p:nvPr>
            <p:ph type="ftr" sz="quarter" idx="11"/>
          </p:nvPr>
        </p:nvSpPr>
        <p:spPr>
          <a:xfrm>
            <a:off x="301752" y="6410848"/>
            <a:ext cx="3584448" cy="365760"/>
          </a:xfrm>
        </p:spPr>
        <p:txBody>
          <a:bodyPr/>
          <a:lstStyle/>
          <a:p>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dirty="0" smtClean="0"/>
              <a:t>Click to edit Master text styles</a:t>
            </a:r>
          </a:p>
          <a:p>
            <a:pPr lvl="1" eaLnBrk="1" latinLnBrk="0" hangingPunct="1"/>
            <a:r>
              <a:rPr lang="en-US" dirty="0" smtClean="0"/>
              <a:t>Second level</a:t>
            </a:r>
          </a:p>
          <a:p>
            <a:pPr lvl="2" eaLnBrk="1" latinLnBrk="0" hangingPunct="1"/>
            <a:r>
              <a:rPr lang="en-US" dirty="0" smtClean="0"/>
              <a:t>Third level</a:t>
            </a:r>
          </a:p>
          <a:p>
            <a:pPr lvl="3" eaLnBrk="1" latinLnBrk="0" hangingPunct="1"/>
            <a:r>
              <a:rPr lang="en-US" dirty="0" smtClean="0"/>
              <a:t>Fourth level</a:t>
            </a:r>
          </a:p>
        </p:txBody>
      </p:sp>
      <p:sp>
        <p:nvSpPr>
          <p:cNvPr id="4" name="Date Placeholder 3"/>
          <p:cNvSpPr>
            <a:spLocks noGrp="1"/>
          </p:cNvSpPr>
          <p:nvPr>
            <p:ph type="dt" sz="half" idx="10"/>
          </p:nvPr>
        </p:nvSpPr>
        <p:spPr/>
        <p:txBody>
          <a:bodyPr/>
          <a:lstStyle/>
          <a:p>
            <a:fld id="{98A92896-73F4-4E36-975F-8D1AD469766E}" type="datetimeFigureOut">
              <a:rPr lang="en-GB" smtClean="0"/>
              <a:pPr/>
              <a:t>24/02/2012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1DDE43A-62D8-4671-ACEB-86550720AD4E}" type="slidenum">
              <a:rPr lang="en-GB" smtClean="0"/>
              <a:pPr/>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bg>
      <p:bgRef idx="1001">
        <a:schemeClr val="bg2"/>
      </p:bgRef>
    </p:bg>
    <p:spTree>
      <p:nvGrpSpPr>
        <p:cNvPr id="1" name=""/>
        <p:cNvGrpSpPr/>
        <p:nvPr/>
      </p:nvGrpSpPr>
      <p:grpSpPr>
        <a:xfrm>
          <a:off x="0" y="0"/>
          <a:ext cx="0" cy="0"/>
          <a:chOff x="0" y="0"/>
          <a:chExt cx="0" cy="0"/>
        </a:xfrm>
      </p:grpSpPr>
      <p:sp>
        <p:nvSpPr>
          <p:cNvPr id="7" name="Rectangle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8" name="Rectangle 7"/>
          <p:cNvSpPr>
            <a:spLocks noChangeArrowheads="1"/>
          </p:cNvSpPr>
          <p:nvPr/>
        </p:nvSpPr>
        <p:spPr bwMode="white">
          <a:xfrm>
            <a:off x="7010400" y="0"/>
            <a:ext cx="21336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Rectangle 8"/>
          <p:cNvSpPr>
            <a:spLocks noChangeArrowheads="1"/>
          </p:cNvSpPr>
          <p:nvPr/>
        </p:nvSpPr>
        <p:spPr bwMode="white">
          <a:xfrm>
            <a:off x="0" y="0"/>
            <a:ext cx="9144000" cy="15544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0" name="Rectangle 9"/>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1" name="Rectangle 10"/>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2" name="Rectangle 11"/>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3" name="Straight Connector 12"/>
          <p:cNvSpPr>
            <a:spLocks noChangeShapeType="1"/>
          </p:cNvSpPr>
          <p:nvPr/>
        </p:nvSpPr>
        <p:spPr bwMode="auto">
          <a:xfrm rot="5400000">
            <a:off x="4021836" y="3278124"/>
            <a:ext cx="6245352"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4" name="Oval 13"/>
          <p:cNvSpPr/>
          <p:nvPr/>
        </p:nvSpPr>
        <p:spPr>
          <a:xfrm>
            <a:off x="6839712" y="2925763"/>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5" name="Oval 14"/>
          <p:cNvSpPr/>
          <p:nvPr/>
        </p:nvSpPr>
        <p:spPr>
          <a:xfrm>
            <a:off x="6934200" y="3020251"/>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6" name="Slide Number Placeholder 5"/>
          <p:cNvSpPr>
            <a:spLocks noGrp="1"/>
          </p:cNvSpPr>
          <p:nvPr>
            <p:ph type="sldNum" sz="quarter" idx="12"/>
          </p:nvPr>
        </p:nvSpPr>
        <p:spPr>
          <a:xfrm>
            <a:off x="6915912" y="3009901"/>
            <a:ext cx="457200" cy="441325"/>
          </a:xfrm>
        </p:spPr>
        <p:txBody>
          <a:bodyPr/>
          <a:lstStyle/>
          <a:p>
            <a:fld id="{51DDE43A-62D8-4671-ACEB-86550720AD4E}" type="slidenum">
              <a:rPr lang="en-GB" smtClean="0"/>
              <a:pPr/>
              <a:t>‹#›</a:t>
            </a:fld>
            <a:endParaRPr lang="en-GB"/>
          </a:p>
        </p:txBody>
      </p:sp>
      <p:sp>
        <p:nvSpPr>
          <p:cNvPr id="3" name="Vertical Text Placeholder 2"/>
          <p:cNvSpPr>
            <a:spLocks noGrp="1"/>
          </p:cNvSpPr>
          <p:nvPr>
            <p:ph type="body" orient="vert" idx="1"/>
          </p:nvPr>
        </p:nvSpPr>
        <p:spPr>
          <a:xfrm>
            <a:off x="304800" y="304800"/>
            <a:ext cx="6553200" cy="5821366"/>
          </a:xfrm>
        </p:spPr>
        <p:txBody>
          <a:bodyPr vert="eaVert"/>
          <a:lstStyle/>
          <a:p>
            <a:pPr lvl="0" eaLnBrk="1" latinLnBrk="0" hangingPunct="1"/>
            <a:r>
              <a:rPr lang="en-US" dirty="0" smtClean="0"/>
              <a:t>Click to edit Master text styles</a:t>
            </a:r>
          </a:p>
          <a:p>
            <a:pPr lvl="1" eaLnBrk="1" latinLnBrk="0" hangingPunct="1"/>
            <a:r>
              <a:rPr lang="en-US" dirty="0" smtClean="0"/>
              <a:t>Second level</a:t>
            </a:r>
          </a:p>
          <a:p>
            <a:pPr lvl="2" eaLnBrk="1" latinLnBrk="0" hangingPunct="1"/>
            <a:r>
              <a:rPr lang="en-US" dirty="0" smtClean="0"/>
              <a:t>Third level</a:t>
            </a:r>
          </a:p>
          <a:p>
            <a:pPr lvl="3" eaLnBrk="1" latinLnBrk="0" hangingPunct="1"/>
            <a:r>
              <a:rPr lang="en-US" dirty="0" smtClean="0"/>
              <a:t>Fourth level</a:t>
            </a:r>
          </a:p>
        </p:txBody>
      </p:sp>
      <p:sp>
        <p:nvSpPr>
          <p:cNvPr id="4" name="Date Placeholder 3"/>
          <p:cNvSpPr>
            <a:spLocks noGrp="1"/>
          </p:cNvSpPr>
          <p:nvPr>
            <p:ph type="dt" sz="half" idx="10"/>
          </p:nvPr>
        </p:nvSpPr>
        <p:spPr/>
        <p:txBody>
          <a:bodyPr/>
          <a:lstStyle/>
          <a:p>
            <a:fld id="{98A92896-73F4-4E36-975F-8D1AD469766E}" type="datetimeFigureOut">
              <a:rPr lang="en-GB" smtClean="0"/>
              <a:pPr/>
              <a:t>24/02/2012</a:t>
            </a:fld>
            <a:endParaRPr lang="en-GB"/>
          </a:p>
        </p:txBody>
      </p:sp>
      <p:sp>
        <p:nvSpPr>
          <p:cNvPr id="5" name="Footer Placeholder 4"/>
          <p:cNvSpPr>
            <a:spLocks noGrp="1"/>
          </p:cNvSpPr>
          <p:nvPr>
            <p:ph type="ftr" sz="quarter" idx="11"/>
          </p:nvPr>
        </p:nvSpPr>
        <p:spPr/>
        <p:txBody>
          <a:bodyPr/>
          <a:lstStyle/>
          <a:p>
            <a:endParaRPr lang="en-GB"/>
          </a:p>
        </p:txBody>
      </p:sp>
      <p:sp>
        <p:nvSpPr>
          <p:cNvPr id="2" name="Vertical Title 1"/>
          <p:cNvSpPr>
            <a:spLocks noGrp="1"/>
          </p:cNvSpPr>
          <p:nvPr>
            <p:ph type="title" orient="vert"/>
          </p:nvPr>
        </p:nvSpPr>
        <p:spPr>
          <a:xfrm>
            <a:off x="7391400" y="304801"/>
            <a:ext cx="1447800" cy="5851525"/>
          </a:xfrm>
        </p:spPr>
        <p:txBody>
          <a:bodyPr vert="eaVert"/>
          <a:lstStyle/>
          <a:p>
            <a:r>
              <a:rPr kumimoji="0" lang="en-US" smtClean="0"/>
              <a:t>Click to edit Master title style</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17" name="Rectangle 1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1393371"/>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Rectangle 8"/>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4" name="Date Placeholder 13"/>
          <p:cNvSpPr>
            <a:spLocks noGrp="1"/>
          </p:cNvSpPr>
          <p:nvPr>
            <p:ph type="dt" sz="half" idx="2"/>
          </p:nvPr>
        </p:nvSpPr>
        <p:spPr>
          <a:xfrm>
            <a:off x="5791200" y="6404984"/>
            <a:ext cx="3044952" cy="365760"/>
          </a:xfrm>
          <a:prstGeom prst="rect">
            <a:avLst/>
          </a:prstGeom>
        </p:spPr>
        <p:txBody>
          <a:bodyPr vert="horz"/>
          <a:lstStyle>
            <a:lvl1pPr algn="r" eaLnBrk="1" latinLnBrk="0" hangingPunct="1">
              <a:defRPr kumimoji="0" sz="1200">
                <a:solidFill>
                  <a:srgbClr val="FFFFFF"/>
                </a:solidFill>
              </a:defRPr>
            </a:lvl1pPr>
          </a:lstStyle>
          <a:p>
            <a:fld id="{98A92896-73F4-4E36-975F-8D1AD469766E}" type="datetimeFigureOut">
              <a:rPr lang="en-GB" smtClean="0"/>
              <a:pPr/>
              <a:t>24/02/2012</a:t>
            </a:fld>
            <a:endParaRPr lang="en-GB" dirty="0"/>
          </a:p>
        </p:txBody>
      </p:sp>
      <p:sp>
        <p:nvSpPr>
          <p:cNvPr id="3" name="Footer Placeholder 2"/>
          <p:cNvSpPr>
            <a:spLocks noGrp="1"/>
          </p:cNvSpPr>
          <p:nvPr>
            <p:ph type="ftr" sz="quarter" idx="3"/>
          </p:nvPr>
        </p:nvSpPr>
        <p:spPr>
          <a:xfrm>
            <a:off x="304800" y="6410848"/>
            <a:ext cx="3581400" cy="365760"/>
          </a:xfrm>
          <a:prstGeom prst="rect">
            <a:avLst/>
          </a:prstGeom>
        </p:spPr>
        <p:txBody>
          <a:bodyPr vert="horz"/>
          <a:lstStyle>
            <a:lvl1pPr algn="l" eaLnBrk="1" latinLnBrk="0" hangingPunct="1">
              <a:defRPr kumimoji="0" sz="1200">
                <a:solidFill>
                  <a:srgbClr val="FFFFFF"/>
                </a:solidFill>
              </a:defRPr>
            </a:lvl1pPr>
          </a:lstStyle>
          <a:p>
            <a:endParaRPr lang="en-GB" dirty="0"/>
          </a:p>
        </p:txBody>
      </p:sp>
      <p:sp>
        <p:nvSpPr>
          <p:cNvPr id="8" name="Rectangle 7"/>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0" name="Straight Connector 9"/>
          <p:cNvSpPr>
            <a:spLocks noChangeShapeType="1"/>
          </p:cNvSpPr>
          <p:nvPr/>
        </p:nvSpPr>
        <p:spPr bwMode="auto">
          <a:xfrm>
            <a:off x="152400" y="1276743"/>
            <a:ext cx="8833104"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2" name="Oval 11"/>
          <p:cNvSpPr/>
          <p:nvPr/>
        </p:nvSpPr>
        <p:spPr>
          <a:xfrm>
            <a:off x="4267200" y="956036"/>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5" name="Oval 14"/>
          <p:cNvSpPr/>
          <p:nvPr/>
        </p:nvSpPr>
        <p:spPr>
          <a:xfrm>
            <a:off x="4361688" y="1050524"/>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3" name="Slide Number Placeholder 22"/>
          <p:cNvSpPr>
            <a:spLocks noGrp="1"/>
          </p:cNvSpPr>
          <p:nvPr>
            <p:ph type="sldNum" sz="quarter" idx="4"/>
          </p:nvPr>
        </p:nvSpPr>
        <p:spPr>
          <a:xfrm>
            <a:off x="4343400" y="1040174"/>
            <a:ext cx="457200" cy="441325"/>
          </a:xfrm>
          <a:prstGeom prst="rect">
            <a:avLst/>
          </a:prstGeom>
        </p:spPr>
        <p:txBody>
          <a:bodyPr vert="horz" lIns="45720" rIns="45720" anchor="ctr">
            <a:normAutofit/>
          </a:bodyPr>
          <a:lstStyle>
            <a:lvl1pPr algn="ctr" eaLnBrk="1" latinLnBrk="0" hangingPunct="1">
              <a:defRPr kumimoji="0" sz="1600">
                <a:solidFill>
                  <a:schemeClr val="accent3">
                    <a:shade val="75000"/>
                  </a:schemeClr>
                </a:solidFill>
              </a:defRPr>
            </a:lvl1pPr>
          </a:lstStyle>
          <a:p>
            <a:fld id="{51DDE43A-62D8-4671-ACEB-86550720AD4E}" type="slidenum">
              <a:rPr lang="en-GB" smtClean="0"/>
              <a:pPr/>
              <a:t>‹#›</a:t>
            </a:fld>
            <a:endParaRPr lang="en-GB"/>
          </a:p>
        </p:txBody>
      </p:sp>
      <p:sp>
        <p:nvSpPr>
          <p:cNvPr id="22" name="Title Placeholder 21"/>
          <p:cNvSpPr>
            <a:spLocks noGrp="1"/>
          </p:cNvSpPr>
          <p:nvPr>
            <p:ph type="title"/>
          </p:nvPr>
        </p:nvSpPr>
        <p:spPr>
          <a:xfrm>
            <a:off x="301752" y="228600"/>
            <a:ext cx="8534400" cy="758952"/>
          </a:xfrm>
          <a:prstGeom prst="rect">
            <a:avLst/>
          </a:prstGeom>
        </p:spPr>
        <p:txBody>
          <a:bodyPr vert="horz" anchor="b">
            <a:normAutofit/>
          </a:bodyPr>
          <a:lstStyle/>
          <a:p>
            <a:r>
              <a:rPr kumimoji="0" lang="en-US" dirty="0" smtClean="0"/>
              <a:t>Click to edit Master title style</a:t>
            </a:r>
            <a:endParaRPr kumimoji="0" lang="en-US" dirty="0"/>
          </a:p>
        </p:txBody>
      </p:sp>
      <p:sp>
        <p:nvSpPr>
          <p:cNvPr id="13" name="Text Placeholder 12"/>
          <p:cNvSpPr>
            <a:spLocks noGrp="1"/>
          </p:cNvSpPr>
          <p:nvPr>
            <p:ph type="body" idx="1"/>
          </p:nvPr>
        </p:nvSpPr>
        <p:spPr>
          <a:xfrm>
            <a:off x="301752" y="1524000"/>
            <a:ext cx="8534400" cy="4599432"/>
          </a:xfrm>
          <a:prstGeom prst="rect">
            <a:avLst/>
          </a:prstGeom>
        </p:spPr>
        <p:txBody>
          <a:bodyPr vert="horz">
            <a:normAutofit/>
          </a:bodyPr>
          <a:lstStyle/>
          <a:p>
            <a:pPr lvl="0" eaLnBrk="1" latinLnBrk="0" hangingPunct="1"/>
            <a:r>
              <a:rPr kumimoji="0" lang="en-US" dirty="0" smtClean="0"/>
              <a:t>Click to edit Master text styles</a:t>
            </a:r>
          </a:p>
          <a:p>
            <a:pPr lvl="1" eaLnBrk="1" latinLnBrk="0" hangingPunct="1"/>
            <a:r>
              <a:rPr kumimoji="0" lang="en-US" dirty="0" smtClean="0"/>
              <a:t>Second level</a:t>
            </a:r>
          </a:p>
          <a:p>
            <a:pPr lvl="2" eaLnBrk="1" latinLnBrk="0" hangingPunct="1"/>
            <a:r>
              <a:rPr kumimoji="0" lang="en-US" dirty="0" smtClean="0"/>
              <a:t>Third level</a:t>
            </a:r>
          </a:p>
          <a:p>
            <a:pPr lvl="3" eaLnBrk="1" latinLnBrk="0" hangingPunct="1"/>
            <a:r>
              <a:rPr kumimoji="0" lang="en-US" dirty="0" smtClean="0"/>
              <a:t>Fourth level</a:t>
            </a:r>
          </a:p>
        </p:txBody>
      </p:sp>
    </p:spTree>
  </p:cSld>
  <p:clrMap bg1="lt1" tx1="dk1" bg2="lt2" tx2="dk2" accent1="accent1" accent2="accent2" accent3="accent3" accent4="accent4" accent5="accent5" accent6="accent6" hlink="hlink" folHlink="folHlink"/>
  <p:sldLayoutIdLst>
    <p:sldLayoutId id="2147483805" r:id="rId1"/>
    <p:sldLayoutId id="2147483806" r:id="rId2"/>
    <p:sldLayoutId id="2147483807" r:id="rId3"/>
    <p:sldLayoutId id="2147483808" r:id="rId4"/>
    <p:sldLayoutId id="2147483809" r:id="rId5"/>
    <p:sldLayoutId id="2147483810" r:id="rId6"/>
    <p:sldLayoutId id="2147483811" r:id="rId7"/>
    <p:sldLayoutId id="2147483812" r:id="rId8"/>
    <p:sldLayoutId id="2147483813" r:id="rId9"/>
    <p:sldLayoutId id="2147483814" r:id="rId10"/>
    <p:sldLayoutId id="2147483815" r:id="rId11"/>
  </p:sldLayoutIdLst>
  <p:txStyles>
    <p:titleStyle>
      <a:lvl1pPr algn="ctr" rtl="0" eaLnBrk="1" latinLnBrk="0" hangingPunct="1">
        <a:spcBef>
          <a:spcPct val="0"/>
        </a:spcBef>
        <a:buNone/>
        <a:defRPr kumimoji="0" sz="2800" kern="1200">
          <a:solidFill>
            <a:schemeClr val="accent3">
              <a:shade val="75000"/>
            </a:schemeClr>
          </a:solidFill>
          <a:latin typeface="+mj-lt"/>
          <a:ea typeface="+mj-ea"/>
          <a:cs typeface="+mj-cs"/>
        </a:defRPr>
      </a:lvl1pPr>
    </p:titleStyle>
    <p:bodyStyle>
      <a:lvl1pPr marL="274320" indent="-274320" algn="l" rtl="0" eaLnBrk="1" latinLnBrk="0" hangingPunct="1">
        <a:spcBef>
          <a:spcPct val="20000"/>
        </a:spcBef>
        <a:buClr>
          <a:schemeClr val="accent1"/>
        </a:buClr>
        <a:buSzPct val="85000"/>
        <a:buFont typeface="Wingdings 2"/>
        <a:buChar char=""/>
        <a:defRPr kumimoji="0" sz="20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50000"/>
        <a:buFont typeface="Wingdings"/>
        <a:buChar char=""/>
        <a:defRPr kumimoji="0" sz="18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14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49000"/>
        <a:buFont typeface="Wingdings"/>
        <a:buChar char=""/>
        <a:defRPr kumimoji="0" sz="12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8.wmf"/><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9.wmf"/><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0.wmf"/><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1.wmf"/><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2.wmf"/><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4.wmf"/><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5.wmf"/><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16.wmf"/><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17.wmf"/><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22.wmf"/><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Placeholder 4"/>
          <p:cNvSpPr>
            <a:spLocks noGrp="1"/>
          </p:cNvSpPr>
          <p:nvPr>
            <p:ph type="body" idx="1"/>
          </p:nvPr>
        </p:nvSpPr>
        <p:spPr>
          <a:xfrm>
            <a:off x="1368426" y="2996952"/>
            <a:ext cx="6480174" cy="936104"/>
          </a:xfrm>
        </p:spPr>
        <p:txBody>
          <a:bodyPr>
            <a:normAutofit fontScale="70000" lnSpcReduction="20000"/>
          </a:bodyPr>
          <a:lstStyle/>
          <a:p>
            <a:r>
              <a:rPr lang="en-US" sz="3200" dirty="0" smtClean="0"/>
              <a:t>Monetary Policy and interest rate determination</a:t>
            </a:r>
            <a:endParaRPr lang="en-US" sz="3200" dirty="0" smtClean="0"/>
          </a:p>
        </p:txBody>
      </p:sp>
      <p:sp>
        <p:nvSpPr>
          <p:cNvPr id="4" name="Title 3"/>
          <p:cNvSpPr>
            <a:spLocks noGrp="1"/>
          </p:cNvSpPr>
          <p:nvPr>
            <p:ph type="title"/>
          </p:nvPr>
        </p:nvSpPr>
        <p:spPr/>
        <p:txBody>
          <a:bodyPr/>
          <a:lstStyle/>
          <a:p>
            <a:r>
              <a:rPr lang="en-GB" dirty="0" smtClean="0">
                <a:solidFill>
                  <a:schemeClr val="tx1">
                    <a:lumMod val="85000"/>
                    <a:lumOff val="15000"/>
                  </a:schemeClr>
                </a:solidFill>
              </a:rPr>
              <a:t>Chapter 4</a:t>
            </a:r>
            <a:endParaRPr lang="en-GB" dirty="0">
              <a:solidFill>
                <a:schemeClr val="tx1">
                  <a:lumMod val="85000"/>
                  <a:lumOff val="15000"/>
                </a:schemeClr>
              </a:solidFill>
            </a:endParaRPr>
          </a:p>
        </p:txBody>
      </p:sp>
      <p:sp>
        <p:nvSpPr>
          <p:cNvPr id="6" name="Text Placeholder 4"/>
          <p:cNvSpPr txBox="1">
            <a:spLocks/>
          </p:cNvSpPr>
          <p:nvPr/>
        </p:nvSpPr>
        <p:spPr>
          <a:xfrm>
            <a:off x="2339752" y="5877272"/>
            <a:ext cx="4176464" cy="533400"/>
          </a:xfrm>
          <a:prstGeom prst="rect">
            <a:avLst/>
          </a:prstGeom>
        </p:spPr>
        <p:txBody>
          <a:bodyPr vert="horz" anchor="t">
            <a:normAutofit lnSpcReduction="10000"/>
          </a:bodyPr>
          <a:lstStyle/>
          <a:p>
            <a:pPr marL="0" marR="0" lvl="0" indent="0" algn="ctr" defTabSz="914400" rtl="0" eaLnBrk="1" fontAlgn="auto" latinLnBrk="0" hangingPunct="1">
              <a:lnSpc>
                <a:spcPct val="100000"/>
              </a:lnSpc>
              <a:spcBef>
                <a:spcPts val="10000"/>
              </a:spcBef>
              <a:spcAft>
                <a:spcPts val="0"/>
              </a:spcAft>
              <a:buClr>
                <a:schemeClr val="accent1"/>
              </a:buClr>
              <a:buSzPct val="85000"/>
              <a:buFont typeface="Wingdings 2"/>
              <a:buNone/>
              <a:tabLst/>
              <a:defRPr/>
            </a:pPr>
            <a:r>
              <a:rPr kumimoji="0" lang="en-US" sz="900" b="1" i="0" u="none" strike="noStrike" kern="1200" cap="all" spc="250" normalizeH="0" baseline="0" noProof="0" dirty="0" smtClean="0">
                <a:ln>
                  <a:noFill/>
                </a:ln>
                <a:solidFill>
                  <a:schemeClr val="tx1">
                    <a:lumMod val="85000"/>
                    <a:lumOff val="15000"/>
                  </a:schemeClr>
                </a:solidFill>
                <a:effectLst/>
                <a:uLnTx/>
                <a:uFillTx/>
                <a:latin typeface="+mn-lt"/>
                <a:ea typeface="+mn-ea"/>
                <a:cs typeface="+mn-cs"/>
              </a:rPr>
              <a:t>Finance and financial markets,</a:t>
            </a:r>
          </a:p>
          <a:p>
            <a:pPr marL="0" marR="0" lvl="0" indent="0" algn="ctr" defTabSz="914400" rtl="0" eaLnBrk="1" fontAlgn="auto" latinLnBrk="0" hangingPunct="1">
              <a:lnSpc>
                <a:spcPct val="100000"/>
              </a:lnSpc>
              <a:spcBef>
                <a:spcPct val="20000"/>
              </a:spcBef>
              <a:spcAft>
                <a:spcPts val="0"/>
              </a:spcAft>
              <a:buClr>
                <a:schemeClr val="accent1"/>
              </a:buClr>
              <a:buSzPct val="85000"/>
              <a:buFont typeface="Wingdings 2"/>
              <a:buNone/>
              <a:tabLst/>
              <a:defRPr/>
            </a:pPr>
            <a:r>
              <a:rPr kumimoji="0" lang="en-US" sz="900" b="1" i="0" u="none" strike="noStrike" kern="1200" cap="all" spc="250" normalizeH="0" baseline="0" noProof="0" dirty="0" smtClean="0">
                <a:ln>
                  <a:noFill/>
                </a:ln>
                <a:solidFill>
                  <a:schemeClr val="tx1">
                    <a:lumMod val="85000"/>
                    <a:lumOff val="15000"/>
                  </a:schemeClr>
                </a:solidFill>
                <a:effectLst/>
                <a:uLnTx/>
                <a:uFillTx/>
                <a:latin typeface="+mn-lt"/>
                <a:ea typeface="+mn-ea"/>
                <a:cs typeface="+mn-cs"/>
              </a:rPr>
              <a:t>3rd Edition, </a:t>
            </a:r>
          </a:p>
          <a:p>
            <a:pPr marL="0" marR="0" lvl="0" indent="0" algn="ctr" defTabSz="914400" rtl="0" eaLnBrk="1" fontAlgn="auto" latinLnBrk="0" hangingPunct="1">
              <a:lnSpc>
                <a:spcPct val="100000"/>
              </a:lnSpc>
              <a:spcBef>
                <a:spcPct val="20000"/>
              </a:spcBef>
              <a:spcAft>
                <a:spcPts val="0"/>
              </a:spcAft>
              <a:buClr>
                <a:schemeClr val="accent1"/>
              </a:buClr>
              <a:buSzPct val="85000"/>
              <a:buFont typeface="Wingdings 2"/>
              <a:buNone/>
              <a:tabLst/>
              <a:defRPr/>
            </a:pPr>
            <a:r>
              <a:rPr kumimoji="0" lang="en-US" sz="900" b="1" i="0" u="none" strike="noStrike" kern="1200" cap="all" spc="250" normalizeH="0" baseline="0" noProof="0" dirty="0" smtClean="0">
                <a:ln>
                  <a:noFill/>
                </a:ln>
                <a:solidFill>
                  <a:schemeClr val="tx1">
                    <a:lumMod val="85000"/>
                    <a:lumOff val="15000"/>
                  </a:schemeClr>
                </a:solidFill>
                <a:effectLst/>
                <a:uLnTx/>
                <a:uFillTx/>
                <a:latin typeface="+mn-lt"/>
                <a:ea typeface="+mn-ea"/>
                <a:cs typeface="+mn-cs"/>
              </a:rPr>
              <a:t>Copyright © Keith </a:t>
            </a:r>
            <a:r>
              <a:rPr kumimoji="0" lang="en-US" sz="900" b="1" i="0" u="none" strike="noStrike" kern="1200" cap="all" spc="250" normalizeH="0" baseline="0" noProof="0" dirty="0" err="1" smtClean="0">
                <a:ln>
                  <a:noFill/>
                </a:ln>
                <a:solidFill>
                  <a:schemeClr val="tx1">
                    <a:lumMod val="85000"/>
                    <a:lumOff val="15000"/>
                  </a:schemeClr>
                </a:solidFill>
                <a:effectLst/>
                <a:uLnTx/>
                <a:uFillTx/>
                <a:latin typeface="+mn-lt"/>
                <a:ea typeface="+mn-ea"/>
                <a:cs typeface="+mn-cs"/>
              </a:rPr>
              <a:t>pilbeam</a:t>
            </a:r>
            <a:r>
              <a:rPr kumimoji="0" lang="en-US" sz="900" b="1" i="0" u="none" strike="noStrike" kern="1200" cap="all" spc="250" normalizeH="0" baseline="0" noProof="0" dirty="0" smtClean="0">
                <a:ln>
                  <a:noFill/>
                </a:ln>
                <a:solidFill>
                  <a:schemeClr val="tx1">
                    <a:lumMod val="85000"/>
                    <a:lumOff val="15000"/>
                  </a:schemeClr>
                </a:solidFill>
                <a:effectLst/>
                <a:uLnTx/>
                <a:uFillTx/>
                <a:latin typeface="+mn-lt"/>
                <a:ea typeface="+mn-ea"/>
                <a:cs typeface="+mn-cs"/>
              </a:rPr>
              <a:t> 2010</a:t>
            </a:r>
          </a:p>
          <a:p>
            <a:pPr marL="0" marR="0" lvl="0" indent="0" algn="ctr" defTabSz="914400" rtl="0" eaLnBrk="1" fontAlgn="auto" latinLnBrk="0" hangingPunct="1">
              <a:lnSpc>
                <a:spcPct val="100000"/>
              </a:lnSpc>
              <a:spcBef>
                <a:spcPct val="20000"/>
              </a:spcBef>
              <a:spcAft>
                <a:spcPts val="0"/>
              </a:spcAft>
              <a:buClr>
                <a:schemeClr val="accent1"/>
              </a:buClr>
              <a:buSzPct val="85000"/>
              <a:buFont typeface="Wingdings 2"/>
              <a:buNone/>
              <a:tabLst/>
              <a:defRPr/>
            </a:pPr>
            <a:endParaRPr kumimoji="0" lang="en-GB" sz="1600" b="1" i="0" u="none" strike="noStrike" kern="1200" cap="all" spc="250" normalizeH="0" baseline="0" noProof="0" dirty="0">
              <a:ln>
                <a:noFill/>
              </a:ln>
              <a:solidFill>
                <a:schemeClr val="tx2"/>
              </a:solidFill>
              <a:effectLst/>
              <a:uLnTx/>
              <a:uFillTx/>
              <a:latin typeface="+mn-lt"/>
              <a:ea typeface="+mn-ea"/>
              <a:cs typeface="+mn-cs"/>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Introduction</a:t>
            </a:r>
            <a:endParaRPr lang="en-US" dirty="0"/>
          </a:p>
        </p:txBody>
      </p:sp>
      <p:sp>
        <p:nvSpPr>
          <p:cNvPr id="3" name="Content Placeholder 2"/>
          <p:cNvSpPr>
            <a:spLocks noGrp="1"/>
          </p:cNvSpPr>
          <p:nvPr>
            <p:ph sz="quarter" idx="1"/>
          </p:nvPr>
        </p:nvSpPr>
        <p:spPr/>
        <p:txBody>
          <a:bodyPr>
            <a:normAutofit/>
          </a:bodyPr>
          <a:lstStyle/>
          <a:p>
            <a:pPr algn="just"/>
            <a:r>
              <a:rPr lang="en-US" sz="2400" b="1" dirty="0" smtClean="0"/>
              <a:t>Interest Rate:</a:t>
            </a:r>
            <a:r>
              <a:rPr lang="en-US" sz="2400" dirty="0" smtClean="0"/>
              <a:t> It is the price that has to be paid by a borrower of money to a lender of money in return for the use of funds.</a:t>
            </a:r>
          </a:p>
          <a:p>
            <a:pPr algn="just"/>
            <a:endParaRPr lang="en-US" sz="2400" dirty="0" smtClean="0"/>
          </a:p>
          <a:p>
            <a:pPr algn="just"/>
            <a:r>
              <a:rPr lang="en-US" sz="2400" b="1" dirty="0" smtClean="0"/>
              <a:t>Term Structure of Interest Rates: </a:t>
            </a:r>
            <a:r>
              <a:rPr lang="en-US" sz="2400" dirty="0" smtClean="0"/>
              <a:t>The yield to maturity on treasury bills and bonds of different terms to maturity.</a:t>
            </a:r>
          </a:p>
          <a:p>
            <a:pPr algn="just"/>
            <a:endParaRPr lang="en-US" sz="2400" dirty="0" smtClean="0"/>
          </a:p>
          <a:p>
            <a:pPr algn="just"/>
            <a:r>
              <a:rPr lang="en-US" sz="2400" b="1" dirty="0" smtClean="0"/>
              <a:t>Money: </a:t>
            </a:r>
            <a:r>
              <a:rPr lang="en-US" sz="2400" dirty="0" smtClean="0"/>
              <a:t>It is the medium of exchange that facilitates transactions in an economy. </a:t>
            </a:r>
          </a:p>
          <a:p>
            <a:pPr algn="just"/>
            <a:endParaRPr lang="en-US" sz="24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Bills</a:t>
            </a:r>
            <a:endParaRPr lang="en-US" dirty="0"/>
          </a:p>
        </p:txBody>
      </p:sp>
      <p:sp>
        <p:nvSpPr>
          <p:cNvPr id="3" name="Content Placeholder 2"/>
          <p:cNvSpPr>
            <a:spLocks noGrp="1"/>
          </p:cNvSpPr>
          <p:nvPr>
            <p:ph sz="quarter" idx="1"/>
          </p:nvPr>
        </p:nvSpPr>
        <p:spPr/>
        <p:txBody>
          <a:bodyPr/>
          <a:lstStyle/>
          <a:p>
            <a:r>
              <a:rPr lang="en-US" b="1" dirty="0" smtClean="0"/>
              <a:t>Bills: </a:t>
            </a:r>
            <a:r>
              <a:rPr lang="en-US" dirty="0" smtClean="0"/>
              <a:t>They are the financial assets with less than one year until the date that they will be redeemed by the original borrower. </a:t>
            </a:r>
          </a:p>
          <a:p>
            <a:endParaRPr lang="en-US" dirty="0" smtClean="0"/>
          </a:p>
          <a:p>
            <a:pPr lvl="1"/>
            <a:r>
              <a:rPr lang="en-US" dirty="0" smtClean="0"/>
              <a:t>They </a:t>
            </a:r>
            <a:r>
              <a:rPr lang="en-US" dirty="0" smtClean="0"/>
              <a:t>have a </a:t>
            </a:r>
            <a:r>
              <a:rPr lang="en-US" dirty="0" smtClean="0"/>
              <a:t>highly liquid secondary market</a:t>
            </a:r>
          </a:p>
          <a:p>
            <a:pPr lvl="1"/>
            <a:endParaRPr lang="en-US" dirty="0" smtClean="0"/>
          </a:p>
          <a:p>
            <a:pPr lvl="1"/>
            <a:r>
              <a:rPr lang="en-US" dirty="0" smtClean="0"/>
              <a:t>They are highly attractive assets as they have negligible risk and </a:t>
            </a:r>
            <a:r>
              <a:rPr lang="en-US" dirty="0" smtClean="0"/>
              <a:t> high liquidity</a:t>
            </a:r>
            <a:r>
              <a:rPr lang="en-US" dirty="0" smtClean="0"/>
              <a:t>. </a:t>
            </a:r>
          </a:p>
          <a:p>
            <a:pPr lvl="1"/>
            <a:endParaRPr lang="en-US" dirty="0" smtClean="0"/>
          </a:p>
          <a:p>
            <a:pPr lvl="1"/>
            <a:r>
              <a:rPr lang="en-US" dirty="0" smtClean="0"/>
              <a:t>They are sold at a discount </a:t>
            </a:r>
            <a:r>
              <a:rPr lang="en-US" dirty="0" smtClean="0"/>
              <a:t>ton their face value</a:t>
            </a:r>
            <a:r>
              <a:rPr lang="en-US" dirty="0" smtClean="0"/>
              <a:t>.</a:t>
            </a:r>
          </a:p>
          <a:p>
            <a:pPr lvl="1"/>
            <a:endParaRPr lang="en-US" dirty="0" smtClean="0"/>
          </a:p>
          <a:p>
            <a:pPr lvl="1"/>
            <a:r>
              <a:rPr lang="en-US" dirty="0" smtClean="0"/>
              <a:t>Holders of bills benefit entirely from capital appreciation.</a:t>
            </a:r>
          </a:p>
          <a:p>
            <a:pPr lvl="1"/>
            <a:endParaRPr lang="en-US"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Bills</a:t>
            </a:r>
            <a:endParaRPr lang="en-US" dirty="0"/>
          </a:p>
        </p:txBody>
      </p:sp>
      <p:sp>
        <p:nvSpPr>
          <p:cNvPr id="3" name="Content Placeholder 2"/>
          <p:cNvSpPr>
            <a:spLocks noGrp="1"/>
          </p:cNvSpPr>
          <p:nvPr>
            <p:ph sz="quarter" idx="1"/>
          </p:nvPr>
        </p:nvSpPr>
        <p:spPr/>
        <p:txBody>
          <a:bodyPr>
            <a:normAutofit lnSpcReduction="10000"/>
          </a:bodyPr>
          <a:lstStyle/>
          <a:p>
            <a:r>
              <a:rPr lang="en-US" dirty="0" smtClean="0"/>
              <a:t>Example: </a:t>
            </a:r>
            <a:r>
              <a:rPr lang="en-US" dirty="0" smtClean="0"/>
              <a:t>If a three month $100 bill is sold at $97, the annual rate of interest at the time of issue is:</a:t>
            </a:r>
          </a:p>
          <a:p>
            <a:endParaRPr lang="en-US" dirty="0" smtClean="0"/>
          </a:p>
          <a:p>
            <a:endParaRPr lang="en-US" dirty="0" smtClean="0"/>
          </a:p>
          <a:p>
            <a:endParaRPr lang="en-US" dirty="0" smtClean="0"/>
          </a:p>
          <a:p>
            <a:endParaRPr lang="en-US" dirty="0" smtClean="0"/>
          </a:p>
          <a:p>
            <a:r>
              <a:rPr lang="en-US" dirty="0" smtClean="0"/>
              <a:t>Example: </a:t>
            </a:r>
            <a:r>
              <a:rPr lang="en-US" dirty="0" smtClean="0"/>
              <a:t>If a three-month $100 bill is sold at $98, the annual rate of interest at the time of the issue is:</a:t>
            </a:r>
          </a:p>
          <a:p>
            <a:endParaRPr lang="en-US" dirty="0" smtClean="0"/>
          </a:p>
          <a:p>
            <a:endParaRPr lang="en-US" dirty="0" smtClean="0"/>
          </a:p>
          <a:p>
            <a:endParaRPr lang="en-US" dirty="0" smtClean="0"/>
          </a:p>
          <a:p>
            <a:pPr algn="ctr"/>
            <a:r>
              <a:rPr lang="en-US" b="1" dirty="0" smtClean="0"/>
              <a:t>Inverse relationship between the price of the bills and the short-term of interest rate.</a:t>
            </a:r>
          </a:p>
          <a:p>
            <a:endParaRPr lang="en-US" dirty="0" smtClean="0"/>
          </a:p>
          <a:p>
            <a:endParaRPr lang="en-US" dirty="0"/>
          </a:p>
        </p:txBody>
      </p:sp>
      <p:sp>
        <p:nvSpPr>
          <p:cNvPr id="1026" name="Rectangle 2"/>
          <p:cNvSpPr>
            <a:spLocks noChangeArrowheads="1"/>
          </p:cNvSpPr>
          <p:nvPr/>
        </p:nvSpPr>
        <p:spPr bwMode="auto">
          <a:xfrm>
            <a:off x="0" y="0"/>
            <a:ext cx="9144000" cy="45720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endParaRPr lang="en-US"/>
          </a:p>
        </p:txBody>
      </p:sp>
      <p:pic>
        <p:nvPicPr>
          <p:cNvPr id="1025" name="Picture 1"/>
          <p:cNvPicPr>
            <a:picLocks noChangeAspect="1" noChangeArrowheads="1"/>
          </p:cNvPicPr>
          <p:nvPr/>
        </p:nvPicPr>
        <p:blipFill>
          <a:blip r:embed="rId2" cstate="print">
            <a:clrChange>
              <a:clrFrom>
                <a:srgbClr val="FFFFFF"/>
              </a:clrFrom>
              <a:clrTo>
                <a:srgbClr val="FFFFFF">
                  <a:alpha val="0"/>
                </a:srgbClr>
              </a:clrTo>
            </a:clrChange>
          </a:blip>
          <a:srcRect/>
          <a:stretch>
            <a:fillRect/>
          </a:stretch>
        </p:blipFill>
        <p:spPr bwMode="auto">
          <a:xfrm>
            <a:off x="2365690" y="2586034"/>
            <a:ext cx="2784155" cy="700090"/>
          </a:xfrm>
          <a:prstGeom prst="rect">
            <a:avLst/>
          </a:prstGeom>
          <a:noFill/>
        </p:spPr>
      </p:pic>
      <p:sp>
        <p:nvSpPr>
          <p:cNvPr id="1028" name="Rectangle 4"/>
          <p:cNvSpPr>
            <a:spLocks noChangeArrowheads="1"/>
          </p:cNvSpPr>
          <p:nvPr/>
        </p:nvSpPr>
        <p:spPr bwMode="auto">
          <a:xfrm>
            <a:off x="0" y="0"/>
            <a:ext cx="9144000" cy="45720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endParaRPr lang="en-US"/>
          </a:p>
        </p:txBody>
      </p:sp>
      <p:sp>
        <p:nvSpPr>
          <p:cNvPr id="1030" name="Rectangle 6"/>
          <p:cNvSpPr>
            <a:spLocks noChangeArrowheads="1"/>
          </p:cNvSpPr>
          <p:nvPr/>
        </p:nvSpPr>
        <p:spPr bwMode="auto">
          <a:xfrm>
            <a:off x="0" y="0"/>
            <a:ext cx="9144000" cy="45720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endParaRPr lang="en-US"/>
          </a:p>
        </p:txBody>
      </p:sp>
      <p:sp>
        <p:nvSpPr>
          <p:cNvPr id="1032" name="Rectangle 8"/>
          <p:cNvSpPr>
            <a:spLocks noChangeArrowheads="1"/>
          </p:cNvSpPr>
          <p:nvPr/>
        </p:nvSpPr>
        <p:spPr bwMode="auto">
          <a:xfrm>
            <a:off x="0" y="0"/>
            <a:ext cx="9144000" cy="45720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endParaRPr lang="en-US"/>
          </a:p>
        </p:txBody>
      </p:sp>
      <p:pic>
        <p:nvPicPr>
          <p:cNvPr id="1031" name="Picture 7"/>
          <p:cNvPicPr>
            <a:picLocks noChangeAspect="1" noChangeArrowheads="1"/>
          </p:cNvPicPr>
          <p:nvPr/>
        </p:nvPicPr>
        <p:blipFill>
          <a:blip r:embed="rId3" cstate="print">
            <a:clrChange>
              <a:clrFrom>
                <a:srgbClr val="FFFFFF"/>
              </a:clrFrom>
              <a:clrTo>
                <a:srgbClr val="FFFFFF">
                  <a:alpha val="0"/>
                </a:srgbClr>
              </a:clrTo>
            </a:clrChange>
          </a:blip>
          <a:srcRect/>
          <a:stretch>
            <a:fillRect/>
          </a:stretch>
        </p:blipFill>
        <p:spPr bwMode="auto">
          <a:xfrm>
            <a:off x="2500298" y="4357694"/>
            <a:ext cx="2359033" cy="628300"/>
          </a:xfrm>
          <a:prstGeom prst="rect">
            <a:avLst/>
          </a:prstGeom>
          <a:noFill/>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Bonds</a:t>
            </a:r>
            <a:endParaRPr lang="en-US" dirty="0"/>
          </a:p>
        </p:txBody>
      </p:sp>
      <p:sp>
        <p:nvSpPr>
          <p:cNvPr id="3" name="Content Placeholder 2"/>
          <p:cNvSpPr>
            <a:spLocks noGrp="1"/>
          </p:cNvSpPr>
          <p:nvPr>
            <p:ph sz="quarter" idx="1"/>
          </p:nvPr>
        </p:nvSpPr>
        <p:spPr/>
        <p:txBody>
          <a:bodyPr>
            <a:normAutofit fontScale="92500" lnSpcReduction="10000"/>
          </a:bodyPr>
          <a:lstStyle/>
          <a:p>
            <a:r>
              <a:rPr lang="en-US" sz="2400" dirty="0" smtClean="0"/>
              <a:t>They are longer term financial assets with a maturity of 1 to 30 years.</a:t>
            </a:r>
          </a:p>
          <a:p>
            <a:endParaRPr lang="en-US" sz="2400" dirty="0" smtClean="0"/>
          </a:p>
          <a:p>
            <a:r>
              <a:rPr lang="en-US" sz="2400" dirty="0" smtClean="0"/>
              <a:t>They are issued at face value, instead of capital appreciation the holder is entitled to a stream of coupon payments.</a:t>
            </a:r>
          </a:p>
          <a:p>
            <a:endParaRPr lang="en-US" sz="2400" dirty="0" smtClean="0"/>
          </a:p>
          <a:p>
            <a:r>
              <a:rPr lang="en-US" sz="2400" dirty="0" smtClean="0"/>
              <a:t>The bond can be freely traded in the secondary bond market.</a:t>
            </a:r>
          </a:p>
          <a:p>
            <a:endParaRPr lang="en-US" sz="2400" dirty="0" smtClean="0"/>
          </a:p>
          <a:p>
            <a:r>
              <a:rPr lang="en-US" sz="2400" dirty="0" smtClean="0"/>
              <a:t>The price of the bond once issued will fluctuate according to market conditions. </a:t>
            </a:r>
          </a:p>
          <a:p>
            <a:endParaRPr lang="en-US" sz="2400" dirty="0" smtClean="0"/>
          </a:p>
          <a:p>
            <a:r>
              <a:rPr lang="en-US" sz="2400" b="1" dirty="0" smtClean="0"/>
              <a:t>There is an inverse relationship between the price of the bonds and the rate of interest. </a:t>
            </a:r>
          </a:p>
          <a:p>
            <a:endParaRPr lang="en-US" sz="2400" dirty="0" smtClean="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Bonds</a:t>
            </a:r>
            <a:endParaRPr lang="en-US" dirty="0"/>
          </a:p>
        </p:txBody>
      </p:sp>
      <p:sp>
        <p:nvSpPr>
          <p:cNvPr id="3" name="Content Placeholder 2"/>
          <p:cNvSpPr>
            <a:spLocks noGrp="1"/>
          </p:cNvSpPr>
          <p:nvPr>
            <p:ph sz="quarter" idx="1"/>
          </p:nvPr>
        </p:nvSpPr>
        <p:spPr/>
        <p:txBody>
          <a:bodyPr/>
          <a:lstStyle/>
          <a:p>
            <a:r>
              <a:rPr lang="en-US" sz="2400" dirty="0" smtClean="0"/>
              <a:t>Example: </a:t>
            </a:r>
            <a:r>
              <a:rPr lang="en-US" sz="2400" dirty="0" smtClean="0"/>
              <a:t>If a bond is originally issued at $100 and each year it makes annual coupon payment of $10. It is issued at an annual rate of interest:</a:t>
            </a:r>
          </a:p>
          <a:p>
            <a:endParaRPr lang="en-US" sz="2400" dirty="0" smtClean="0"/>
          </a:p>
          <a:p>
            <a:endParaRPr lang="en-US" sz="2400" dirty="0" smtClean="0"/>
          </a:p>
          <a:p>
            <a:endParaRPr lang="en-US" sz="2400" dirty="0" smtClean="0"/>
          </a:p>
          <a:p>
            <a:r>
              <a:rPr lang="en-US" sz="2400" dirty="0" smtClean="0"/>
              <a:t>If immediately upon issue the price of the bond were to </a:t>
            </a:r>
            <a:r>
              <a:rPr lang="en-US" sz="2400" dirty="0" smtClean="0"/>
              <a:t>rise </a:t>
            </a:r>
            <a:r>
              <a:rPr lang="en-US" sz="2400" dirty="0" smtClean="0"/>
              <a:t>in the secondary market to </a:t>
            </a:r>
            <a:r>
              <a:rPr lang="en-US" sz="2400" dirty="0" smtClean="0"/>
              <a:t>$120</a:t>
            </a:r>
            <a:r>
              <a:rPr lang="en-US" sz="2400" dirty="0" smtClean="0"/>
              <a:t>, then the coupon rate of interest would be:</a:t>
            </a:r>
          </a:p>
          <a:p>
            <a:endParaRPr lang="en-US" dirty="0"/>
          </a:p>
        </p:txBody>
      </p:sp>
      <p:sp>
        <p:nvSpPr>
          <p:cNvPr id="35842" name="Rectangle 2"/>
          <p:cNvSpPr>
            <a:spLocks noChangeArrowheads="1"/>
          </p:cNvSpPr>
          <p:nvPr/>
        </p:nvSpPr>
        <p:spPr bwMode="auto">
          <a:xfrm>
            <a:off x="0" y="0"/>
            <a:ext cx="9144000" cy="45720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endParaRPr lang="en-US"/>
          </a:p>
        </p:txBody>
      </p:sp>
      <p:pic>
        <p:nvPicPr>
          <p:cNvPr id="35841" name="Picture 1"/>
          <p:cNvPicPr>
            <a:picLocks noChangeAspect="1" noChangeArrowheads="1"/>
          </p:cNvPicPr>
          <p:nvPr/>
        </p:nvPicPr>
        <p:blipFill>
          <a:blip r:embed="rId2" cstate="print">
            <a:clrChange>
              <a:clrFrom>
                <a:srgbClr val="FFFFFF"/>
              </a:clrFrom>
              <a:clrTo>
                <a:srgbClr val="FFFFFF">
                  <a:alpha val="0"/>
                </a:srgbClr>
              </a:clrTo>
            </a:clrChange>
          </a:blip>
          <a:srcRect/>
          <a:stretch>
            <a:fillRect/>
          </a:stretch>
        </p:blipFill>
        <p:spPr bwMode="auto">
          <a:xfrm>
            <a:off x="2285984" y="3000372"/>
            <a:ext cx="5272124" cy="642942"/>
          </a:xfrm>
          <a:prstGeom prst="rect">
            <a:avLst/>
          </a:prstGeom>
          <a:noFill/>
        </p:spPr>
      </p:pic>
      <p:sp>
        <p:nvSpPr>
          <p:cNvPr id="35844" name="Rectangle 4"/>
          <p:cNvSpPr>
            <a:spLocks noChangeArrowheads="1"/>
          </p:cNvSpPr>
          <p:nvPr/>
        </p:nvSpPr>
        <p:spPr bwMode="auto">
          <a:xfrm>
            <a:off x="0" y="0"/>
            <a:ext cx="9144000" cy="45720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endParaRPr lang="en-US"/>
          </a:p>
        </p:txBody>
      </p:sp>
      <p:pic>
        <p:nvPicPr>
          <p:cNvPr id="35843" name="Picture 3"/>
          <p:cNvPicPr>
            <a:picLocks noChangeAspect="1" noChangeArrowheads="1"/>
          </p:cNvPicPr>
          <p:nvPr/>
        </p:nvPicPr>
        <p:blipFill>
          <a:blip r:embed="rId3" cstate="print">
            <a:clrChange>
              <a:clrFrom>
                <a:srgbClr val="FFFFFF"/>
              </a:clrFrom>
              <a:clrTo>
                <a:srgbClr val="FFFFFF">
                  <a:alpha val="0"/>
                </a:srgbClr>
              </a:clrTo>
            </a:clrChange>
          </a:blip>
          <a:srcRect/>
          <a:stretch>
            <a:fillRect/>
          </a:stretch>
        </p:blipFill>
        <p:spPr bwMode="auto">
          <a:xfrm>
            <a:off x="3428992" y="5286388"/>
            <a:ext cx="2571768" cy="747069"/>
          </a:xfrm>
          <a:prstGeom prst="rect">
            <a:avLst/>
          </a:prstGeom>
          <a:noFill/>
        </p:spPr>
      </p:pic>
      <p:sp>
        <p:nvSpPr>
          <p:cNvPr id="8" name="TextBox 7"/>
          <p:cNvSpPr txBox="1"/>
          <p:nvPr/>
        </p:nvSpPr>
        <p:spPr>
          <a:xfrm>
            <a:off x="5580112" y="3275692"/>
            <a:ext cx="216024" cy="369332"/>
          </a:xfrm>
          <a:prstGeom prst="rect">
            <a:avLst/>
          </a:prstGeom>
          <a:noFill/>
        </p:spPr>
        <p:txBody>
          <a:bodyPr wrap="square" rtlCol="0">
            <a:spAutoFit/>
          </a:bodyPr>
          <a:lstStyle/>
          <a:p>
            <a:r>
              <a:rPr lang="en-GB" dirty="0" smtClean="0"/>
              <a:t>$</a:t>
            </a:r>
            <a:endParaRPr lang="en-GB"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The Operation of Monetary Policy</a:t>
            </a:r>
            <a:endParaRPr lang="en-US" dirty="0"/>
          </a:p>
        </p:txBody>
      </p:sp>
      <p:sp>
        <p:nvSpPr>
          <p:cNvPr id="3" name="Content Placeholder 2"/>
          <p:cNvSpPr>
            <a:spLocks noGrp="1"/>
          </p:cNvSpPr>
          <p:nvPr>
            <p:ph sz="quarter" idx="1"/>
          </p:nvPr>
        </p:nvSpPr>
        <p:spPr/>
        <p:txBody>
          <a:bodyPr/>
          <a:lstStyle/>
          <a:p>
            <a:pPr algn="just"/>
            <a:r>
              <a:rPr lang="en-US" dirty="0" smtClean="0"/>
              <a:t>Most countries have a central bank.</a:t>
            </a:r>
          </a:p>
          <a:p>
            <a:pPr algn="just"/>
            <a:endParaRPr lang="en-US" dirty="0" smtClean="0"/>
          </a:p>
          <a:p>
            <a:pPr algn="just"/>
            <a:r>
              <a:rPr lang="en-US" dirty="0" smtClean="0"/>
              <a:t>Central bank is responsible for the operation of monetary policy, changing the money supply held by banks and the public and targeting the short-term interest rates prevailing in the money markets. </a:t>
            </a:r>
          </a:p>
          <a:p>
            <a:pPr algn="just"/>
            <a:endParaRPr lang="en-US" dirty="0" smtClean="0"/>
          </a:p>
          <a:p>
            <a:pPr algn="just"/>
            <a:r>
              <a:rPr lang="en-US" dirty="0" smtClean="0"/>
              <a:t>There are three types of monetary policy.</a:t>
            </a:r>
          </a:p>
          <a:p>
            <a:pPr lvl="1" algn="just"/>
            <a:r>
              <a:rPr lang="en-US" sz="2000" dirty="0" smtClean="0"/>
              <a:t>Neutral</a:t>
            </a:r>
          </a:p>
          <a:p>
            <a:pPr lvl="1"/>
            <a:r>
              <a:rPr lang="en-US" sz="2000" dirty="0" err="1" smtClean="0"/>
              <a:t>Contractionary</a:t>
            </a:r>
            <a:endParaRPr lang="en-US" sz="2000" dirty="0" smtClean="0"/>
          </a:p>
          <a:p>
            <a:pPr lvl="1"/>
            <a:r>
              <a:rPr lang="en-US" sz="2000" dirty="0" smtClean="0">
                <a:solidFill>
                  <a:schemeClr val="tx2"/>
                </a:solidFill>
              </a:rPr>
              <a:t>Expansionary</a:t>
            </a:r>
          </a:p>
          <a:p>
            <a:pPr lvl="2">
              <a:buNone/>
            </a:pPr>
            <a:endParaRPr lang="en-US"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smtClean="0"/>
              <a:t>The Effects of an Expansionary Monetary Policy</a:t>
            </a:r>
            <a:endParaRPr lang="en-US" dirty="0"/>
          </a:p>
        </p:txBody>
      </p:sp>
      <p:sp>
        <p:nvSpPr>
          <p:cNvPr id="3" name="Content Placeholder 2"/>
          <p:cNvSpPr>
            <a:spLocks noGrp="1"/>
          </p:cNvSpPr>
          <p:nvPr>
            <p:ph sz="quarter" idx="1"/>
          </p:nvPr>
        </p:nvSpPr>
        <p:spPr/>
        <p:txBody>
          <a:bodyPr>
            <a:normAutofit lnSpcReduction="10000"/>
          </a:bodyPr>
          <a:lstStyle/>
          <a:p>
            <a:pPr algn="just"/>
            <a:r>
              <a:rPr lang="en-US" b="1" dirty="0" smtClean="0"/>
              <a:t>Expansionary OMO: </a:t>
            </a:r>
            <a:r>
              <a:rPr lang="en-US" dirty="0" smtClean="0"/>
              <a:t>An open market operation that increases the narrow money supply and lowers the short-term interest rate.</a:t>
            </a:r>
          </a:p>
          <a:p>
            <a:pPr algn="just"/>
            <a:endParaRPr lang="en-US" dirty="0" smtClean="0"/>
          </a:p>
          <a:p>
            <a:pPr algn="just"/>
            <a:r>
              <a:rPr lang="en-US" dirty="0" smtClean="0"/>
              <a:t>In this policy, central bank purchases short-term financial securities (usually Treasury </a:t>
            </a:r>
            <a:r>
              <a:rPr lang="en-US" dirty="0" smtClean="0"/>
              <a:t>bills</a:t>
            </a:r>
            <a:r>
              <a:rPr lang="en-US" dirty="0" smtClean="0"/>
              <a:t>).</a:t>
            </a:r>
          </a:p>
          <a:p>
            <a:pPr algn="just"/>
            <a:endParaRPr lang="en-US" dirty="0" smtClean="0"/>
          </a:p>
          <a:p>
            <a:pPr algn="just"/>
            <a:r>
              <a:rPr lang="en-US" dirty="0" smtClean="0"/>
              <a:t>Public holds more </a:t>
            </a:r>
            <a:r>
              <a:rPr lang="en-US" dirty="0" smtClean="0"/>
              <a:t>money </a:t>
            </a:r>
            <a:r>
              <a:rPr lang="en-US" dirty="0" smtClean="0"/>
              <a:t>but less </a:t>
            </a:r>
            <a:r>
              <a:rPr lang="en-US" dirty="0" smtClean="0"/>
              <a:t>Treasury bills</a:t>
            </a:r>
            <a:r>
              <a:rPr lang="en-US" dirty="0" smtClean="0"/>
              <a:t>.</a:t>
            </a:r>
          </a:p>
          <a:p>
            <a:pPr algn="just"/>
            <a:endParaRPr lang="en-US" dirty="0" smtClean="0"/>
          </a:p>
          <a:p>
            <a:pPr algn="just"/>
            <a:r>
              <a:rPr lang="en-US" dirty="0" smtClean="0"/>
              <a:t>Central bank has an increase in its </a:t>
            </a:r>
            <a:r>
              <a:rPr lang="en-US" dirty="0" smtClean="0"/>
              <a:t>liabilities (</a:t>
            </a:r>
            <a:r>
              <a:rPr lang="en-US" dirty="0" smtClean="0"/>
              <a:t>money circulation with the public) but also a corresponding increase in its </a:t>
            </a:r>
            <a:r>
              <a:rPr lang="en-US" dirty="0" smtClean="0"/>
              <a:t>assets ( Treasury bills</a:t>
            </a:r>
            <a:r>
              <a:rPr lang="en-US" dirty="0" smtClean="0"/>
              <a:t>).</a:t>
            </a:r>
          </a:p>
          <a:p>
            <a:pPr algn="just"/>
            <a:endParaRPr lang="en-US" dirty="0" smtClean="0"/>
          </a:p>
          <a:p>
            <a:pPr algn="just"/>
            <a:r>
              <a:rPr lang="en-US" dirty="0" smtClean="0"/>
              <a:t>An expansionary OMO increases the demand for bills, raises the price of bills and hence lowers short-term interest rates.</a:t>
            </a:r>
          </a:p>
          <a:p>
            <a:endParaRPr lang="en-US" dirty="0" smtClean="0"/>
          </a:p>
          <a:p>
            <a:endParaRPr lang="en-US" dirty="0" smtClean="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p:cNvSpPr>
            <a:spLocks noGrp="1" noChangeArrowheads="1"/>
          </p:cNvSpPr>
          <p:nvPr>
            <p:ph type="ctrTitle"/>
          </p:nvPr>
        </p:nvSpPr>
        <p:spPr>
          <a:xfrm>
            <a:off x="539750" y="363523"/>
            <a:ext cx="7772400" cy="993775"/>
          </a:xfrm>
        </p:spPr>
        <p:txBody>
          <a:bodyPr>
            <a:normAutofit fontScale="90000"/>
          </a:bodyPr>
          <a:lstStyle/>
          <a:p>
            <a:r>
              <a:rPr lang="en-GB" dirty="0"/>
              <a:t>Figure 4.1 The effects of an expansionary OMO</a:t>
            </a:r>
          </a:p>
        </p:txBody>
      </p:sp>
      <p:pic>
        <p:nvPicPr>
          <p:cNvPr id="2053" name="Picture 5"/>
          <p:cNvPicPr>
            <a:picLocks noChangeAspect="1" noChangeArrowheads="1"/>
          </p:cNvPicPr>
          <p:nvPr/>
        </p:nvPicPr>
        <p:blipFill>
          <a:blip r:embed="rId2" cstate="print"/>
          <a:srcRect/>
          <a:stretch>
            <a:fillRect/>
          </a:stretch>
        </p:blipFill>
        <p:spPr bwMode="auto">
          <a:xfrm>
            <a:off x="250825" y="1700213"/>
            <a:ext cx="8713788" cy="4059237"/>
          </a:xfrm>
          <a:prstGeom prst="rect">
            <a:avLst/>
          </a:prstGeom>
          <a:noFill/>
          <a:ln w="9525">
            <a:noFill/>
            <a:miter lim="800000"/>
            <a:headEnd/>
            <a:tailEnd/>
          </a:ln>
          <a:effec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smtClean="0"/>
              <a:t>The Effects of a </a:t>
            </a:r>
            <a:r>
              <a:rPr lang="en-US" dirty="0" err="1" smtClean="0"/>
              <a:t>Contractionary</a:t>
            </a:r>
            <a:r>
              <a:rPr lang="en-US" dirty="0" smtClean="0"/>
              <a:t> Monetary Policy</a:t>
            </a:r>
            <a:endParaRPr lang="en-US" dirty="0"/>
          </a:p>
        </p:txBody>
      </p:sp>
      <p:sp>
        <p:nvSpPr>
          <p:cNvPr id="3" name="Content Placeholder 2"/>
          <p:cNvSpPr>
            <a:spLocks noGrp="1"/>
          </p:cNvSpPr>
          <p:nvPr>
            <p:ph sz="quarter" idx="1"/>
          </p:nvPr>
        </p:nvSpPr>
        <p:spPr/>
        <p:txBody>
          <a:bodyPr>
            <a:normAutofit lnSpcReduction="10000"/>
          </a:bodyPr>
          <a:lstStyle/>
          <a:p>
            <a:r>
              <a:rPr lang="en-US" b="1" dirty="0" err="1" smtClean="0"/>
              <a:t>Contractionary</a:t>
            </a:r>
            <a:r>
              <a:rPr lang="en-US" b="1" dirty="0" smtClean="0"/>
              <a:t> OMO: </a:t>
            </a:r>
            <a:r>
              <a:rPr lang="en-US" dirty="0" smtClean="0"/>
              <a:t>An open market operation that decreases the narrow money supply and raises the short-term interest </a:t>
            </a:r>
            <a:r>
              <a:rPr lang="en-US" dirty="0" smtClean="0"/>
              <a:t>rate.</a:t>
            </a:r>
            <a:endParaRPr lang="en-US" dirty="0" smtClean="0"/>
          </a:p>
          <a:p>
            <a:endParaRPr lang="en-US" dirty="0" smtClean="0"/>
          </a:p>
          <a:p>
            <a:r>
              <a:rPr lang="en-US" dirty="0" smtClean="0"/>
              <a:t>Central banks sells newly issued Treasury </a:t>
            </a:r>
            <a:r>
              <a:rPr lang="en-US" dirty="0" smtClean="0"/>
              <a:t>bills </a:t>
            </a:r>
            <a:r>
              <a:rPr lang="en-US" dirty="0" smtClean="0"/>
              <a:t>that are issued on behalf of the Treasury.</a:t>
            </a:r>
          </a:p>
          <a:p>
            <a:endParaRPr lang="en-US" dirty="0" smtClean="0"/>
          </a:p>
          <a:p>
            <a:r>
              <a:rPr lang="en-US" dirty="0" smtClean="0"/>
              <a:t>Public holds less </a:t>
            </a:r>
            <a:r>
              <a:rPr lang="en-US" dirty="0" smtClean="0"/>
              <a:t>money </a:t>
            </a:r>
            <a:r>
              <a:rPr lang="en-US" dirty="0" smtClean="0"/>
              <a:t>but more Treasury </a:t>
            </a:r>
            <a:r>
              <a:rPr lang="en-US" dirty="0" smtClean="0"/>
              <a:t>bills</a:t>
            </a:r>
            <a:r>
              <a:rPr lang="en-US" dirty="0" smtClean="0"/>
              <a:t>.</a:t>
            </a:r>
          </a:p>
          <a:p>
            <a:endParaRPr lang="en-US" dirty="0" smtClean="0"/>
          </a:p>
          <a:p>
            <a:r>
              <a:rPr lang="en-US" dirty="0" smtClean="0"/>
              <a:t>Central bank has a decrease in its liabilities (money in circulation with the public), but also a corresponding decrease in its assets(Treasury </a:t>
            </a:r>
            <a:r>
              <a:rPr lang="en-US" dirty="0" smtClean="0"/>
              <a:t>bills</a:t>
            </a:r>
            <a:r>
              <a:rPr lang="en-US" dirty="0" smtClean="0"/>
              <a:t>).</a:t>
            </a:r>
          </a:p>
          <a:p>
            <a:endParaRPr lang="en-US" dirty="0" smtClean="0"/>
          </a:p>
          <a:p>
            <a:r>
              <a:rPr lang="en-US" dirty="0" smtClean="0"/>
              <a:t>A </a:t>
            </a:r>
            <a:r>
              <a:rPr lang="en-US" dirty="0" err="1" smtClean="0"/>
              <a:t>contractionary</a:t>
            </a:r>
            <a:r>
              <a:rPr lang="en-US" dirty="0" smtClean="0"/>
              <a:t> OMO, by increasing the supply bills, lowers the price of bills and hence raises </a:t>
            </a:r>
            <a:r>
              <a:rPr lang="en-US" dirty="0" smtClean="0"/>
              <a:t>the short-term </a:t>
            </a:r>
            <a:r>
              <a:rPr lang="en-US" dirty="0" smtClean="0"/>
              <a:t>interest </a:t>
            </a:r>
            <a:r>
              <a:rPr lang="en-US" dirty="0" smtClean="0"/>
              <a:t>rate.</a:t>
            </a:r>
            <a:endParaRPr lang="en-US" dirty="0" smtClean="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a:xfrm>
            <a:off x="395288" y="0"/>
            <a:ext cx="8229600" cy="809625"/>
          </a:xfrm>
        </p:spPr>
        <p:txBody>
          <a:bodyPr>
            <a:normAutofit/>
          </a:bodyPr>
          <a:lstStyle/>
          <a:p>
            <a:r>
              <a:rPr lang="en-GB" dirty="0"/>
              <a:t>Figure 4.2 The effects of a </a:t>
            </a:r>
            <a:r>
              <a:rPr lang="en-GB" dirty="0" err="1"/>
              <a:t>contractionary</a:t>
            </a:r>
            <a:r>
              <a:rPr lang="en-GB" dirty="0"/>
              <a:t> OMO</a:t>
            </a:r>
          </a:p>
        </p:txBody>
      </p:sp>
      <p:pic>
        <p:nvPicPr>
          <p:cNvPr id="3076" name="Picture 4"/>
          <p:cNvPicPr>
            <a:picLocks noChangeAspect="1" noChangeArrowheads="1"/>
          </p:cNvPicPr>
          <p:nvPr/>
        </p:nvPicPr>
        <p:blipFill>
          <a:blip r:embed="rId2" cstate="print"/>
          <a:srcRect/>
          <a:stretch>
            <a:fillRect/>
          </a:stretch>
        </p:blipFill>
        <p:spPr bwMode="auto">
          <a:xfrm>
            <a:off x="900113" y="1773238"/>
            <a:ext cx="7265987" cy="4103687"/>
          </a:xfrm>
          <a:prstGeom prst="rect">
            <a:avLst/>
          </a:prstGeom>
          <a:noFill/>
          <a:ln w="9525">
            <a:noFill/>
            <a:miter lim="800000"/>
            <a:headEnd/>
            <a:tailEnd/>
          </a:ln>
          <a:effectLst/>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a:xfrm>
            <a:off x="468313" y="130158"/>
            <a:ext cx="8229600" cy="941388"/>
          </a:xfrm>
        </p:spPr>
        <p:txBody>
          <a:bodyPr>
            <a:normAutofit fontScale="90000"/>
          </a:bodyPr>
          <a:lstStyle/>
          <a:p>
            <a:r>
              <a:rPr lang="en-GB" dirty="0"/>
              <a:t>Figure 4.3 Summary of expansionary and </a:t>
            </a:r>
            <a:r>
              <a:rPr lang="en-GB" dirty="0" err="1"/>
              <a:t>contractionary</a:t>
            </a:r>
            <a:r>
              <a:rPr lang="en-GB" dirty="0"/>
              <a:t> monetary practices</a:t>
            </a:r>
            <a:r>
              <a:rPr lang="en-GB" sz="2000" dirty="0"/>
              <a:t> </a:t>
            </a:r>
          </a:p>
        </p:txBody>
      </p:sp>
      <p:pic>
        <p:nvPicPr>
          <p:cNvPr id="4102" name="Picture 6"/>
          <p:cNvPicPr>
            <a:picLocks noChangeAspect="1" noChangeArrowheads="1"/>
          </p:cNvPicPr>
          <p:nvPr/>
        </p:nvPicPr>
        <p:blipFill>
          <a:blip r:embed="rId2" cstate="print"/>
          <a:srcRect/>
          <a:stretch>
            <a:fillRect/>
          </a:stretch>
        </p:blipFill>
        <p:spPr bwMode="auto">
          <a:xfrm>
            <a:off x="611188" y="1484313"/>
            <a:ext cx="7704137" cy="3976687"/>
          </a:xfrm>
          <a:prstGeom prst="rect">
            <a:avLst/>
          </a:prstGeom>
          <a:noFill/>
          <a:ln w="9525">
            <a:noFill/>
            <a:miter lim="800000"/>
            <a:headEnd/>
            <a:tailEnd/>
          </a:ln>
          <a:effectLst/>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5720" y="0"/>
            <a:ext cx="8534400" cy="1357298"/>
          </a:xfrm>
        </p:spPr>
        <p:txBody>
          <a:bodyPr>
            <a:normAutofit/>
          </a:bodyPr>
          <a:lstStyle/>
          <a:p>
            <a:r>
              <a:rPr lang="en-US" dirty="0" smtClean="0"/>
              <a:t>Monetary Policy in Practice and The Announcement Effect</a:t>
            </a:r>
            <a:endParaRPr lang="en-US" dirty="0"/>
          </a:p>
        </p:txBody>
      </p:sp>
      <p:sp>
        <p:nvSpPr>
          <p:cNvPr id="3" name="Content Placeholder 2"/>
          <p:cNvSpPr>
            <a:spLocks noGrp="1"/>
          </p:cNvSpPr>
          <p:nvPr>
            <p:ph sz="quarter" idx="1"/>
          </p:nvPr>
        </p:nvSpPr>
        <p:spPr/>
        <p:txBody>
          <a:bodyPr/>
          <a:lstStyle/>
          <a:p>
            <a:r>
              <a:rPr lang="en-US" dirty="0" smtClean="0"/>
              <a:t>In the USA, the Federal Reserve Open Market Committee </a:t>
            </a:r>
            <a:r>
              <a:rPr lang="en-US" dirty="0" smtClean="0"/>
              <a:t> (FOMC) meets </a:t>
            </a:r>
            <a:r>
              <a:rPr lang="en-US" dirty="0" smtClean="0"/>
              <a:t>every four to six weeks to discuss its target for short term interest rate. </a:t>
            </a:r>
          </a:p>
          <a:p>
            <a:endParaRPr lang="en-US" dirty="0" smtClean="0"/>
          </a:p>
          <a:p>
            <a:r>
              <a:rPr lang="en-US" dirty="0" smtClean="0"/>
              <a:t>In the UK , the Monetary </a:t>
            </a:r>
            <a:r>
              <a:rPr lang="en-US" dirty="0" smtClean="0"/>
              <a:t>Policy Committee </a:t>
            </a:r>
            <a:r>
              <a:rPr lang="en-US" dirty="0" smtClean="0"/>
              <a:t>(MPC) meets </a:t>
            </a:r>
            <a:r>
              <a:rPr lang="en-US" dirty="0" smtClean="0"/>
              <a:t>periodically to discuss its target short-term interest rate.</a:t>
            </a:r>
          </a:p>
          <a:p>
            <a:endParaRPr lang="en-US" dirty="0" smtClean="0"/>
          </a:p>
          <a:p>
            <a:r>
              <a:rPr lang="en-US" dirty="0" smtClean="0"/>
              <a:t>These meetings are crucial to the implementation of monetary policy since at the end of the </a:t>
            </a:r>
            <a:r>
              <a:rPr lang="en-US" dirty="0" smtClean="0"/>
              <a:t>meeting an announcement is made concerning the short term interest rate.</a:t>
            </a:r>
            <a:endParaRPr lang="en-US" dirty="0" smtClean="0"/>
          </a:p>
          <a:p>
            <a:endParaRPr lang="en-US" dirty="0" smtClean="0"/>
          </a:p>
          <a:p>
            <a:r>
              <a:rPr lang="en-US" dirty="0" smtClean="0"/>
              <a:t>The Committee will announce its target short-term rate which </a:t>
            </a:r>
            <a:r>
              <a:rPr lang="en-US" dirty="0" smtClean="0"/>
              <a:t>may be </a:t>
            </a:r>
            <a:r>
              <a:rPr lang="en-US" dirty="0" smtClean="0"/>
              <a:t>higher or lower than the market was expecting.</a:t>
            </a:r>
            <a:endParaRPr lang="en-US"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5720" y="142852"/>
            <a:ext cx="8534400" cy="1044704"/>
          </a:xfrm>
        </p:spPr>
        <p:txBody>
          <a:bodyPr>
            <a:normAutofit/>
          </a:bodyPr>
          <a:lstStyle/>
          <a:p>
            <a:r>
              <a:rPr lang="en-US" dirty="0" smtClean="0"/>
              <a:t>The Effects of an Unexpected Cut in the Short-Term Interest Rate </a:t>
            </a:r>
            <a:endParaRPr lang="en-US" dirty="0"/>
          </a:p>
        </p:txBody>
      </p:sp>
      <p:sp>
        <p:nvSpPr>
          <p:cNvPr id="3" name="Content Placeholder 2"/>
          <p:cNvSpPr>
            <a:spLocks noGrp="1"/>
          </p:cNvSpPr>
          <p:nvPr>
            <p:ph sz="quarter" idx="1"/>
          </p:nvPr>
        </p:nvSpPr>
        <p:spPr/>
        <p:txBody>
          <a:bodyPr>
            <a:normAutofit fontScale="92500" lnSpcReduction="10000"/>
          </a:bodyPr>
          <a:lstStyle/>
          <a:p>
            <a:r>
              <a:rPr lang="en-US" dirty="0" smtClean="0"/>
              <a:t>If an </a:t>
            </a:r>
            <a:r>
              <a:rPr lang="en-US" dirty="0" smtClean="0"/>
              <a:t>unexpected cut in interest </a:t>
            </a:r>
            <a:r>
              <a:rPr lang="en-US" dirty="0" smtClean="0"/>
              <a:t>rates is announced, then the </a:t>
            </a:r>
            <a:r>
              <a:rPr lang="en-US" dirty="0" smtClean="0"/>
              <a:t>market will do the work for the central bank without </a:t>
            </a:r>
            <a:r>
              <a:rPr lang="en-US" dirty="0" smtClean="0"/>
              <a:t>it having </a:t>
            </a:r>
            <a:r>
              <a:rPr lang="en-US" dirty="0" smtClean="0"/>
              <a:t>to buy Treasury Bills.</a:t>
            </a:r>
          </a:p>
          <a:p>
            <a:endParaRPr lang="en-US" dirty="0" smtClean="0"/>
          </a:p>
          <a:p>
            <a:r>
              <a:rPr lang="en-US" dirty="0" smtClean="0"/>
              <a:t>With an announced interest </a:t>
            </a:r>
            <a:r>
              <a:rPr lang="en-US" dirty="0" smtClean="0"/>
              <a:t>rate </a:t>
            </a:r>
            <a:r>
              <a:rPr lang="en-US" dirty="0" err="1" smtClean="0"/>
              <a:t>rate</a:t>
            </a:r>
            <a:r>
              <a:rPr lang="en-US" dirty="0" smtClean="0"/>
              <a:t> cut then Treasury </a:t>
            </a:r>
            <a:r>
              <a:rPr lang="en-US" dirty="0" smtClean="0"/>
              <a:t>bill prices rise.</a:t>
            </a:r>
          </a:p>
          <a:p>
            <a:endParaRPr lang="en-US" dirty="0" smtClean="0"/>
          </a:p>
          <a:p>
            <a:r>
              <a:rPr lang="en-US" dirty="0" smtClean="0"/>
              <a:t>Private agents want to hold less money but more bills in their portfolios to make a capital appreciation from the rise in Treasury </a:t>
            </a:r>
            <a:r>
              <a:rPr lang="en-US" dirty="0" smtClean="0"/>
              <a:t>bills </a:t>
            </a:r>
            <a:r>
              <a:rPr lang="en-US" dirty="0" smtClean="0"/>
              <a:t>price.</a:t>
            </a:r>
          </a:p>
          <a:p>
            <a:endParaRPr lang="en-US" dirty="0" smtClean="0"/>
          </a:p>
          <a:p>
            <a:r>
              <a:rPr lang="en-US" dirty="0" smtClean="0"/>
              <a:t>Money demand shift to the left.</a:t>
            </a:r>
          </a:p>
          <a:p>
            <a:endParaRPr lang="en-US" dirty="0" smtClean="0"/>
          </a:p>
          <a:p>
            <a:r>
              <a:rPr lang="en-US" dirty="0" smtClean="0"/>
              <a:t>Demand for </a:t>
            </a:r>
            <a:r>
              <a:rPr lang="en-US" dirty="0" smtClean="0"/>
              <a:t>Treasury </a:t>
            </a:r>
            <a:r>
              <a:rPr lang="en-US" dirty="0" smtClean="0"/>
              <a:t>bills shift to the right.</a:t>
            </a:r>
          </a:p>
          <a:p>
            <a:endParaRPr lang="en-US" dirty="0" smtClean="0"/>
          </a:p>
          <a:p>
            <a:r>
              <a:rPr lang="en-US" dirty="0" smtClean="0"/>
              <a:t>The market automatically moves to the desired interest rate without an increase in the money supply.</a:t>
            </a:r>
          </a:p>
          <a:p>
            <a:endParaRPr lang="en-US" dirty="0" smtClean="0"/>
          </a:p>
          <a:p>
            <a:endParaRPr lang="en-US" dirty="0" smtClean="0"/>
          </a:p>
          <a:p>
            <a:endParaRPr lang="en-US"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a:xfrm>
            <a:off x="395288" y="130158"/>
            <a:ext cx="8229600" cy="941388"/>
          </a:xfrm>
        </p:spPr>
        <p:txBody>
          <a:bodyPr>
            <a:normAutofit fontScale="90000"/>
          </a:bodyPr>
          <a:lstStyle/>
          <a:p>
            <a:r>
              <a:rPr lang="en-GB" dirty="0"/>
              <a:t>Figure 4.4 The effects of an unexpected cut in the short-term interest rate</a:t>
            </a:r>
          </a:p>
        </p:txBody>
      </p:sp>
      <p:pic>
        <p:nvPicPr>
          <p:cNvPr id="5124" name="Picture 4"/>
          <p:cNvPicPr>
            <a:picLocks noChangeAspect="1" noChangeArrowheads="1"/>
          </p:cNvPicPr>
          <p:nvPr/>
        </p:nvPicPr>
        <p:blipFill>
          <a:blip r:embed="rId2" cstate="print"/>
          <a:srcRect/>
          <a:stretch>
            <a:fillRect/>
          </a:stretch>
        </p:blipFill>
        <p:spPr bwMode="auto">
          <a:xfrm>
            <a:off x="900113" y="1844675"/>
            <a:ext cx="6985000" cy="4092575"/>
          </a:xfrm>
          <a:prstGeom prst="rect">
            <a:avLst/>
          </a:prstGeom>
          <a:noFill/>
          <a:ln w="9525">
            <a:noFill/>
            <a:miter lim="800000"/>
            <a:headEnd/>
            <a:tailEnd/>
          </a:ln>
          <a:effectLst/>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5720" y="214290"/>
            <a:ext cx="8534400" cy="973266"/>
          </a:xfrm>
        </p:spPr>
        <p:txBody>
          <a:bodyPr>
            <a:normAutofit/>
          </a:bodyPr>
          <a:lstStyle/>
          <a:p>
            <a:r>
              <a:rPr lang="en-GB" dirty="0" smtClean="0"/>
              <a:t>The effects of an unexpected rise in the short-term interest rate</a:t>
            </a:r>
            <a:endParaRPr lang="en-US" dirty="0"/>
          </a:p>
        </p:txBody>
      </p:sp>
      <p:sp>
        <p:nvSpPr>
          <p:cNvPr id="3" name="Content Placeholder 2"/>
          <p:cNvSpPr>
            <a:spLocks noGrp="1"/>
          </p:cNvSpPr>
          <p:nvPr>
            <p:ph sz="quarter" idx="1"/>
          </p:nvPr>
        </p:nvSpPr>
        <p:spPr/>
        <p:txBody>
          <a:bodyPr>
            <a:normAutofit fontScale="92500" lnSpcReduction="10000"/>
          </a:bodyPr>
          <a:lstStyle/>
          <a:p>
            <a:r>
              <a:rPr lang="en-US" dirty="0" smtClean="0"/>
              <a:t>If there is an </a:t>
            </a:r>
            <a:r>
              <a:rPr lang="en-US" dirty="0" smtClean="0"/>
              <a:t>unexpected </a:t>
            </a:r>
            <a:r>
              <a:rPr lang="en-US" dirty="0" smtClean="0"/>
              <a:t>announcement of a rise in the short term interest rate.</a:t>
            </a:r>
            <a:endParaRPr lang="en-US" dirty="0" smtClean="0"/>
          </a:p>
          <a:p>
            <a:endParaRPr lang="en-US" dirty="0" smtClean="0"/>
          </a:p>
          <a:p>
            <a:r>
              <a:rPr lang="en-US" dirty="0" smtClean="0"/>
              <a:t>Treasury </a:t>
            </a:r>
            <a:r>
              <a:rPr lang="en-US" dirty="0" smtClean="0"/>
              <a:t>bills </a:t>
            </a:r>
            <a:r>
              <a:rPr lang="en-US" dirty="0" smtClean="0"/>
              <a:t>prices </a:t>
            </a:r>
            <a:r>
              <a:rPr lang="en-US" dirty="0" smtClean="0"/>
              <a:t> will fall</a:t>
            </a:r>
            <a:r>
              <a:rPr lang="en-US" dirty="0" smtClean="0"/>
              <a:t>.</a:t>
            </a:r>
          </a:p>
          <a:p>
            <a:endParaRPr lang="en-US" dirty="0" smtClean="0"/>
          </a:p>
          <a:p>
            <a:r>
              <a:rPr lang="en-US" dirty="0" smtClean="0"/>
              <a:t>Private agents want to hold fewer Treasury </a:t>
            </a:r>
            <a:r>
              <a:rPr lang="en-US" dirty="0" smtClean="0"/>
              <a:t>bills </a:t>
            </a:r>
            <a:r>
              <a:rPr lang="en-US" dirty="0" smtClean="0"/>
              <a:t>and more money in their portfolios to avoid capital loss from the fall in Treasury </a:t>
            </a:r>
            <a:r>
              <a:rPr lang="en-US" dirty="0" smtClean="0"/>
              <a:t>bill </a:t>
            </a:r>
            <a:r>
              <a:rPr lang="en-US" dirty="0" smtClean="0"/>
              <a:t>prices.</a:t>
            </a:r>
          </a:p>
          <a:p>
            <a:endParaRPr lang="en-US" dirty="0" smtClean="0"/>
          </a:p>
          <a:p>
            <a:r>
              <a:rPr lang="en-US" dirty="0" smtClean="0"/>
              <a:t>Money demand shift to the right.</a:t>
            </a:r>
          </a:p>
          <a:p>
            <a:endParaRPr lang="en-US" dirty="0" smtClean="0"/>
          </a:p>
          <a:p>
            <a:r>
              <a:rPr lang="en-US" dirty="0" smtClean="0"/>
              <a:t>Supply of </a:t>
            </a:r>
            <a:r>
              <a:rPr lang="en-US" dirty="0" smtClean="0"/>
              <a:t>Treasury </a:t>
            </a:r>
            <a:r>
              <a:rPr lang="en-US" dirty="0" smtClean="0"/>
              <a:t>bill </a:t>
            </a:r>
            <a:r>
              <a:rPr lang="en-US" dirty="0" smtClean="0"/>
              <a:t> traded increases </a:t>
            </a:r>
            <a:r>
              <a:rPr lang="en-US" dirty="0" smtClean="0"/>
              <a:t>with a shift to the right. </a:t>
            </a:r>
          </a:p>
          <a:p>
            <a:endParaRPr lang="en-US" dirty="0" smtClean="0"/>
          </a:p>
          <a:p>
            <a:r>
              <a:rPr lang="en-US" dirty="0" smtClean="0"/>
              <a:t>The market will automatically move to the desired interest rate without a fall in the money </a:t>
            </a:r>
            <a:r>
              <a:rPr lang="en-US" dirty="0" smtClean="0"/>
              <a:t>supply.</a:t>
            </a:r>
            <a:endParaRPr lang="en-US" dirty="0" smtClean="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a:xfrm>
            <a:off x="357158" y="214290"/>
            <a:ext cx="8229600" cy="941388"/>
          </a:xfrm>
        </p:spPr>
        <p:txBody>
          <a:bodyPr>
            <a:normAutofit fontScale="90000"/>
          </a:bodyPr>
          <a:lstStyle/>
          <a:p>
            <a:r>
              <a:rPr lang="en-GB" dirty="0"/>
              <a:t>Figure 4.5 The effects of an unexpected rise in the short-term interest rate</a:t>
            </a:r>
          </a:p>
        </p:txBody>
      </p:sp>
      <p:pic>
        <p:nvPicPr>
          <p:cNvPr id="6148" name="Picture 4"/>
          <p:cNvPicPr>
            <a:picLocks noChangeAspect="1" noChangeArrowheads="1"/>
          </p:cNvPicPr>
          <p:nvPr/>
        </p:nvPicPr>
        <p:blipFill>
          <a:blip r:embed="rId2" cstate="print"/>
          <a:srcRect/>
          <a:stretch>
            <a:fillRect/>
          </a:stretch>
        </p:blipFill>
        <p:spPr bwMode="auto">
          <a:xfrm>
            <a:off x="468313" y="1700213"/>
            <a:ext cx="8280400" cy="3914775"/>
          </a:xfrm>
          <a:prstGeom prst="rect">
            <a:avLst/>
          </a:prstGeom>
          <a:noFill/>
          <a:ln w="9525">
            <a:noFill/>
            <a:miter lim="800000"/>
            <a:headEnd/>
            <a:tailEnd/>
          </a:ln>
          <a:effectLst/>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1752" y="228600"/>
            <a:ext cx="8534400" cy="896144"/>
          </a:xfrm>
        </p:spPr>
        <p:txBody>
          <a:bodyPr>
            <a:normAutofit fontScale="90000"/>
          </a:bodyPr>
          <a:lstStyle/>
          <a:p>
            <a:r>
              <a:rPr lang="en-US" dirty="0" smtClean="0"/>
              <a:t>The Commercial Banking System and Narrow &amp; Broad Money Supply</a:t>
            </a:r>
            <a:endParaRPr lang="en-US" dirty="0"/>
          </a:p>
        </p:txBody>
      </p:sp>
      <p:sp>
        <p:nvSpPr>
          <p:cNvPr id="3" name="Content Placeholder 2"/>
          <p:cNvSpPr>
            <a:spLocks noGrp="1"/>
          </p:cNvSpPr>
          <p:nvPr>
            <p:ph sz="quarter" idx="1"/>
          </p:nvPr>
        </p:nvSpPr>
        <p:spPr/>
        <p:txBody>
          <a:bodyPr/>
          <a:lstStyle/>
          <a:p>
            <a:pPr algn="just"/>
            <a:r>
              <a:rPr lang="en-US" sz="2000" b="1" dirty="0" smtClean="0"/>
              <a:t>Narrow Money Supply(M0): </a:t>
            </a:r>
            <a:r>
              <a:rPr lang="en-US" sz="2000" dirty="0" smtClean="0"/>
              <a:t>Cash held by the non-bank public and cash reserves held by the banking system.</a:t>
            </a:r>
          </a:p>
          <a:p>
            <a:pPr algn="just"/>
            <a:endParaRPr lang="en-US" sz="2000" dirty="0" smtClean="0"/>
          </a:p>
          <a:p>
            <a:pPr algn="ctr"/>
            <a:r>
              <a:rPr lang="en-US" sz="2000" dirty="0" smtClean="0"/>
              <a:t>M</a:t>
            </a:r>
            <a:r>
              <a:rPr lang="en-US" sz="2000" baseline="-25000" dirty="0" smtClean="0"/>
              <a:t>0</a:t>
            </a:r>
            <a:r>
              <a:rPr lang="en-US" sz="2000" dirty="0" smtClean="0"/>
              <a:t>=Notes + </a:t>
            </a:r>
            <a:r>
              <a:rPr lang="en-US" dirty="0" smtClean="0"/>
              <a:t>c</a:t>
            </a:r>
            <a:r>
              <a:rPr lang="en-US" sz="2000" dirty="0" smtClean="0"/>
              <a:t>oins + reserves of the banking system</a:t>
            </a:r>
            <a:endParaRPr lang="en-US" sz="2000" dirty="0" smtClean="0"/>
          </a:p>
          <a:p>
            <a:pPr algn="just"/>
            <a:endParaRPr lang="en-US" sz="2000" dirty="0" smtClean="0"/>
          </a:p>
          <a:p>
            <a:pPr algn="just"/>
            <a:r>
              <a:rPr lang="en-US" sz="2000" b="1" dirty="0" smtClean="0"/>
              <a:t>Broad Money </a:t>
            </a:r>
            <a:r>
              <a:rPr lang="en-US" sz="2000" b="1" dirty="0" smtClean="0"/>
              <a:t>Supply (</a:t>
            </a:r>
            <a:r>
              <a:rPr lang="en-US" sz="2000" b="1" dirty="0" smtClean="0"/>
              <a:t>M1): </a:t>
            </a:r>
            <a:r>
              <a:rPr lang="en-US" sz="2000" dirty="0" smtClean="0"/>
              <a:t>The narrow money supply plus </a:t>
            </a:r>
            <a:r>
              <a:rPr lang="en-US" dirty="0" smtClean="0"/>
              <a:t>sight</a:t>
            </a:r>
            <a:r>
              <a:rPr lang="en-US" sz="2000" dirty="0" smtClean="0"/>
              <a:t> </a:t>
            </a:r>
            <a:r>
              <a:rPr lang="en-US" sz="2000" dirty="0" smtClean="0"/>
              <a:t>deposits held by the banking </a:t>
            </a:r>
            <a:r>
              <a:rPr lang="en-US" sz="2000" dirty="0" smtClean="0"/>
              <a:t>system.</a:t>
            </a:r>
            <a:endParaRPr lang="en-US" sz="2000" dirty="0" smtClean="0"/>
          </a:p>
          <a:p>
            <a:pPr algn="ctr"/>
            <a:endParaRPr lang="en-US" sz="2000" dirty="0" smtClean="0"/>
          </a:p>
          <a:p>
            <a:pPr algn="ctr"/>
            <a:r>
              <a:rPr lang="en-US" sz="2000" dirty="0" smtClean="0"/>
              <a:t>M</a:t>
            </a:r>
            <a:r>
              <a:rPr lang="en-US" sz="2000" baseline="-25000" dirty="0" smtClean="0"/>
              <a:t>1</a:t>
            </a:r>
            <a:r>
              <a:rPr lang="en-US" sz="2000" dirty="0" smtClean="0"/>
              <a:t>=Notes + </a:t>
            </a:r>
            <a:r>
              <a:rPr lang="en-US" dirty="0" err="1" smtClean="0"/>
              <a:t>c</a:t>
            </a:r>
            <a:r>
              <a:rPr lang="en-US" sz="2000" dirty="0" err="1" smtClean="0"/>
              <a:t>oins+reserves</a:t>
            </a:r>
            <a:r>
              <a:rPr lang="en-US" sz="2000" dirty="0" smtClean="0"/>
              <a:t> of the banking system +</a:t>
            </a:r>
            <a:r>
              <a:rPr lang="en-US" dirty="0" smtClean="0"/>
              <a:t> </a:t>
            </a:r>
            <a:r>
              <a:rPr lang="en-US" dirty="0" smtClean="0"/>
              <a:t>sight d</a:t>
            </a:r>
            <a:r>
              <a:rPr lang="en-US" sz="2000" dirty="0" smtClean="0"/>
              <a:t>eposits</a:t>
            </a:r>
            <a:endParaRPr lang="en-US" sz="2000" dirty="0" smtClean="0"/>
          </a:p>
          <a:p>
            <a:pPr algn="just">
              <a:buNone/>
            </a:pPr>
            <a:endParaRPr lang="en-US" sz="2000" dirty="0" smtClean="0"/>
          </a:p>
          <a:p>
            <a:pPr algn="just"/>
            <a:endParaRPr lang="en-US" sz="2000" dirty="0" smtClean="0"/>
          </a:p>
          <a:p>
            <a:endParaRPr lang="en-US" dirty="0" smtClean="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539750" y="274621"/>
            <a:ext cx="8229600" cy="868363"/>
          </a:xfrm>
        </p:spPr>
        <p:txBody>
          <a:bodyPr>
            <a:normAutofit fontScale="90000"/>
          </a:bodyPr>
          <a:lstStyle/>
          <a:p>
            <a:r>
              <a:rPr lang="en-GB" dirty="0"/>
              <a:t>Table 4.1 The relationship between base money, bank deposits and broad money</a:t>
            </a:r>
          </a:p>
        </p:txBody>
      </p:sp>
      <p:pic>
        <p:nvPicPr>
          <p:cNvPr id="7172" name="Picture 4"/>
          <p:cNvPicPr>
            <a:picLocks noChangeAspect="1" noChangeArrowheads="1"/>
          </p:cNvPicPr>
          <p:nvPr/>
        </p:nvPicPr>
        <p:blipFill>
          <a:blip r:embed="rId2" cstate="print"/>
          <a:srcRect/>
          <a:stretch>
            <a:fillRect/>
          </a:stretch>
        </p:blipFill>
        <p:spPr bwMode="auto">
          <a:xfrm>
            <a:off x="1042988" y="1700213"/>
            <a:ext cx="6891337" cy="4133850"/>
          </a:xfrm>
          <a:prstGeom prst="rect">
            <a:avLst/>
          </a:prstGeom>
          <a:noFill/>
          <a:ln w="9525">
            <a:noFill/>
            <a:miter lim="800000"/>
            <a:headEnd/>
            <a:tailEnd/>
          </a:ln>
          <a:effectLst/>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Money Multiplier</a:t>
            </a:r>
            <a:endParaRPr lang="en-US" dirty="0"/>
          </a:p>
        </p:txBody>
      </p:sp>
      <p:sp>
        <p:nvSpPr>
          <p:cNvPr id="3" name="Content Placeholder 2"/>
          <p:cNvSpPr>
            <a:spLocks noGrp="1"/>
          </p:cNvSpPr>
          <p:nvPr>
            <p:ph sz="quarter" idx="1"/>
          </p:nvPr>
        </p:nvSpPr>
        <p:spPr/>
        <p:txBody>
          <a:bodyPr>
            <a:normAutofit fontScale="92500" lnSpcReduction="20000"/>
          </a:bodyPr>
          <a:lstStyle/>
          <a:p>
            <a:r>
              <a:rPr lang="en-US" dirty="0" smtClean="0"/>
              <a:t>The link between the monetary base and the broad money supply is given by the money multiplier:</a:t>
            </a:r>
          </a:p>
          <a:p>
            <a:endParaRPr lang="en-US" dirty="0" smtClean="0"/>
          </a:p>
          <a:p>
            <a:pPr algn="ctr"/>
            <a:r>
              <a:rPr lang="en-US" b="1" dirty="0" smtClean="0"/>
              <a:t>Broad Money Supply=Money Multiplier*Monetary Base</a:t>
            </a:r>
          </a:p>
          <a:p>
            <a:pPr algn="ctr"/>
            <a:endParaRPr lang="en-US" sz="2400" b="1" dirty="0" smtClean="0"/>
          </a:p>
          <a:p>
            <a:r>
              <a:rPr lang="en-US" dirty="0" smtClean="0"/>
              <a:t>The banks’ desired ratio of cash reserve [R] to total deposits [D] is given by r:</a:t>
            </a:r>
          </a:p>
          <a:p>
            <a:pPr algn="ctr">
              <a:buNone/>
            </a:pPr>
            <a:r>
              <a:rPr lang="en-US" dirty="0" smtClean="0"/>
              <a:t>r</a:t>
            </a:r>
            <a:r>
              <a:rPr lang="en-US" dirty="0" smtClean="0"/>
              <a:t>=R/D</a:t>
            </a:r>
            <a:endParaRPr lang="en-US" dirty="0" smtClean="0"/>
          </a:p>
          <a:p>
            <a:endParaRPr lang="en-US" dirty="0" smtClean="0"/>
          </a:p>
          <a:p>
            <a:pPr>
              <a:buNone/>
            </a:pPr>
            <a:r>
              <a:rPr lang="en-US" dirty="0" smtClean="0"/>
              <a:t>The public’s desired ratio of cash in circulation [C] to banks’ deposits [D] is given by c:</a:t>
            </a:r>
          </a:p>
          <a:p>
            <a:pPr algn="ctr">
              <a:buNone/>
            </a:pPr>
            <a:r>
              <a:rPr lang="en-US" dirty="0" smtClean="0"/>
              <a:t>c</a:t>
            </a:r>
            <a:r>
              <a:rPr lang="en-US" dirty="0" smtClean="0"/>
              <a:t>=C/D</a:t>
            </a:r>
            <a:endParaRPr lang="en-US" dirty="0" smtClean="0"/>
          </a:p>
          <a:p>
            <a:pPr algn="ctr"/>
            <a:endParaRPr lang="en-US" dirty="0" smtClean="0"/>
          </a:p>
          <a:p>
            <a:r>
              <a:rPr lang="en-US" dirty="0" smtClean="0"/>
              <a:t>The total reserves of the banking system [R] is given by the reserve ratio times the volume of the deposits:</a:t>
            </a:r>
          </a:p>
          <a:p>
            <a:pPr algn="ctr">
              <a:buNone/>
            </a:pPr>
            <a:r>
              <a:rPr lang="en-US" dirty="0" smtClean="0"/>
              <a:t>R=</a:t>
            </a:r>
            <a:r>
              <a:rPr lang="en-US" dirty="0" err="1" smtClean="0"/>
              <a:t>rD</a:t>
            </a:r>
            <a:endParaRPr lang="en-US" dirty="0" smtClean="0"/>
          </a:p>
          <a:p>
            <a:endParaRPr lang="en-US" dirty="0" smtClean="0"/>
          </a:p>
          <a:p>
            <a:endParaRPr lang="en-US" dirty="0" smtClean="0"/>
          </a:p>
          <a:p>
            <a:endParaRPr lang="en-US"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Money Multiplier</a:t>
            </a:r>
            <a:endParaRPr lang="en-US" dirty="0"/>
          </a:p>
        </p:txBody>
      </p:sp>
      <p:sp>
        <p:nvSpPr>
          <p:cNvPr id="3" name="Content Placeholder 2"/>
          <p:cNvSpPr>
            <a:spLocks noGrp="1"/>
          </p:cNvSpPr>
          <p:nvPr>
            <p:ph sz="quarter" idx="1"/>
          </p:nvPr>
        </p:nvSpPr>
        <p:spPr/>
        <p:txBody>
          <a:bodyPr>
            <a:normAutofit fontScale="92500" lnSpcReduction="10000"/>
          </a:bodyPr>
          <a:lstStyle/>
          <a:p>
            <a:r>
              <a:rPr lang="en-US" dirty="0" smtClean="0"/>
              <a:t>Total cash held by the public is given by the volume of deposits times the cash holding ratio of the public:</a:t>
            </a:r>
          </a:p>
          <a:p>
            <a:pPr algn="ctr">
              <a:buNone/>
            </a:pPr>
            <a:r>
              <a:rPr lang="en-US" dirty="0" smtClean="0"/>
              <a:t>C=</a:t>
            </a:r>
            <a:r>
              <a:rPr lang="en-US" dirty="0" err="1" smtClean="0"/>
              <a:t>cD</a:t>
            </a:r>
            <a:endParaRPr lang="en-US" dirty="0" smtClean="0"/>
          </a:p>
          <a:p>
            <a:pPr algn="ctr">
              <a:buNone/>
            </a:pPr>
            <a:endParaRPr lang="en-US" dirty="0" smtClean="0"/>
          </a:p>
          <a:p>
            <a:r>
              <a:rPr lang="en-US" dirty="0" smtClean="0"/>
              <a:t>The monetary base is defined as cash held by the banks plus cash held by the non bank public:</a:t>
            </a:r>
          </a:p>
          <a:p>
            <a:pPr algn="ctr">
              <a:buNone/>
            </a:pPr>
            <a:r>
              <a:rPr lang="en-US" dirty="0" smtClean="0"/>
              <a:t>B=C+R=(</a:t>
            </a:r>
            <a:r>
              <a:rPr lang="en-US" dirty="0" err="1" smtClean="0"/>
              <a:t>c+r</a:t>
            </a:r>
            <a:r>
              <a:rPr lang="en-US" dirty="0" smtClean="0"/>
              <a:t>)D</a:t>
            </a:r>
          </a:p>
          <a:p>
            <a:endParaRPr lang="en-US" dirty="0" smtClean="0"/>
          </a:p>
          <a:p>
            <a:r>
              <a:rPr lang="en-US" dirty="0" smtClean="0"/>
              <a:t>The broad money supply(M1), is currency in circulation plus banks’ demand deposits:</a:t>
            </a:r>
          </a:p>
          <a:p>
            <a:endParaRPr lang="en-US" dirty="0" smtClean="0"/>
          </a:p>
          <a:p>
            <a:pPr algn="ctr">
              <a:buNone/>
            </a:pPr>
            <a:r>
              <a:rPr lang="en-US" dirty="0" smtClean="0"/>
              <a:t>M</a:t>
            </a:r>
            <a:r>
              <a:rPr lang="en-US" baseline="-25000" dirty="0" smtClean="0"/>
              <a:t>1</a:t>
            </a:r>
            <a:r>
              <a:rPr lang="en-US" dirty="0" smtClean="0"/>
              <a:t>=C+D=(c+1)D</a:t>
            </a:r>
          </a:p>
          <a:p>
            <a:endParaRPr lang="en-US" baseline="-25000" dirty="0" smtClean="0"/>
          </a:p>
          <a:p>
            <a:r>
              <a:rPr lang="en-US" dirty="0" smtClean="0"/>
              <a:t>Money Multiplier:   M</a:t>
            </a:r>
            <a:r>
              <a:rPr lang="en-US" baseline="-25000" dirty="0" smtClean="0"/>
              <a:t>1</a:t>
            </a:r>
            <a:r>
              <a:rPr lang="en-US" dirty="0" smtClean="0"/>
              <a:t>=(c+1)B/(</a:t>
            </a:r>
            <a:r>
              <a:rPr lang="en-US" dirty="0" err="1" smtClean="0"/>
              <a:t>c+r</a:t>
            </a:r>
            <a:r>
              <a:rPr lang="en-US" dirty="0" smtClean="0"/>
              <a:t>)</a:t>
            </a:r>
          </a:p>
          <a:p>
            <a:endParaRPr lang="en-US" dirty="0" smtClean="0"/>
          </a:p>
          <a:p>
            <a:endParaRPr lang="en-US" dirty="0" smtClean="0"/>
          </a:p>
          <a:p>
            <a:endParaRPr lang="en-US"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Money Multiplier</a:t>
            </a:r>
            <a:endParaRPr lang="en-US" dirty="0"/>
          </a:p>
        </p:txBody>
      </p:sp>
      <p:sp>
        <p:nvSpPr>
          <p:cNvPr id="3" name="Content Placeholder 2"/>
          <p:cNvSpPr>
            <a:spLocks noGrp="1"/>
          </p:cNvSpPr>
          <p:nvPr>
            <p:ph sz="quarter" idx="1"/>
          </p:nvPr>
        </p:nvSpPr>
        <p:spPr/>
        <p:txBody>
          <a:bodyPr/>
          <a:lstStyle/>
          <a:p>
            <a:r>
              <a:rPr lang="en-US" dirty="0" smtClean="0"/>
              <a:t>Example: </a:t>
            </a:r>
            <a:r>
              <a:rPr lang="en-US" dirty="0" smtClean="0"/>
              <a:t>Monetary base is £100 million.</a:t>
            </a:r>
          </a:p>
          <a:p>
            <a:endParaRPr lang="en-US" dirty="0" smtClean="0"/>
          </a:p>
          <a:p>
            <a:r>
              <a:rPr lang="en-US" dirty="0" smtClean="0"/>
              <a:t>c=0.2, r=0.1</a:t>
            </a:r>
          </a:p>
          <a:p>
            <a:endParaRPr lang="en-US" dirty="0" smtClean="0"/>
          </a:p>
          <a:p>
            <a:endParaRPr lang="en-US" dirty="0" smtClean="0"/>
          </a:p>
          <a:p>
            <a:endParaRPr lang="en-US" dirty="0" smtClean="0"/>
          </a:p>
          <a:p>
            <a:endParaRPr lang="en-US" dirty="0" smtClean="0"/>
          </a:p>
          <a:p>
            <a:r>
              <a:rPr lang="en-US" dirty="0" smtClean="0"/>
              <a:t>The money multiplier is 4.</a:t>
            </a:r>
          </a:p>
          <a:p>
            <a:endParaRPr lang="en-US" dirty="0" smtClean="0"/>
          </a:p>
          <a:p>
            <a:endParaRPr lang="en-US" dirty="0" smtClean="0"/>
          </a:p>
          <a:p>
            <a:r>
              <a:rPr lang="en-US" dirty="0" smtClean="0"/>
              <a:t>The broad money supply is four times the narrow money supply.</a:t>
            </a:r>
          </a:p>
          <a:p>
            <a:endParaRPr lang="en-US" dirty="0"/>
          </a:p>
        </p:txBody>
      </p:sp>
      <p:sp>
        <p:nvSpPr>
          <p:cNvPr id="37890" name="Rectangle 2"/>
          <p:cNvSpPr>
            <a:spLocks noChangeArrowheads="1"/>
          </p:cNvSpPr>
          <p:nvPr/>
        </p:nvSpPr>
        <p:spPr bwMode="auto">
          <a:xfrm>
            <a:off x="0" y="0"/>
            <a:ext cx="9144000" cy="45720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endParaRPr lang="en-US"/>
          </a:p>
        </p:txBody>
      </p:sp>
      <p:pic>
        <p:nvPicPr>
          <p:cNvPr id="37889" name="Picture 1"/>
          <p:cNvPicPr>
            <a:picLocks noChangeAspect="1" noChangeArrowheads="1"/>
          </p:cNvPicPr>
          <p:nvPr/>
        </p:nvPicPr>
        <p:blipFill>
          <a:blip r:embed="rId2" cstate="print">
            <a:clrChange>
              <a:clrFrom>
                <a:srgbClr val="FFFFFF"/>
              </a:clrFrom>
              <a:clrTo>
                <a:srgbClr val="FFFFFF">
                  <a:alpha val="0"/>
                </a:srgbClr>
              </a:clrTo>
            </a:clrChange>
          </a:blip>
          <a:srcRect/>
          <a:stretch>
            <a:fillRect/>
          </a:stretch>
        </p:blipFill>
        <p:spPr bwMode="auto">
          <a:xfrm>
            <a:off x="1928794" y="2857496"/>
            <a:ext cx="6347334" cy="714380"/>
          </a:xfrm>
          <a:prstGeom prst="rect">
            <a:avLst/>
          </a:prstGeom>
          <a:noFill/>
        </p:spPr>
      </p:pic>
      <p:sp>
        <p:nvSpPr>
          <p:cNvPr id="37892" name="Rectangle 4"/>
          <p:cNvSpPr>
            <a:spLocks noChangeArrowheads="1"/>
          </p:cNvSpPr>
          <p:nvPr/>
        </p:nvSpPr>
        <p:spPr bwMode="auto">
          <a:xfrm>
            <a:off x="0" y="0"/>
            <a:ext cx="9144000" cy="45720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endParaRPr lang="en-US"/>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Controlling the Money Supply</a:t>
            </a:r>
            <a:endParaRPr lang="en-US" dirty="0"/>
          </a:p>
        </p:txBody>
      </p:sp>
      <p:sp>
        <p:nvSpPr>
          <p:cNvPr id="3" name="Content Placeholder 2"/>
          <p:cNvSpPr>
            <a:spLocks noGrp="1"/>
          </p:cNvSpPr>
          <p:nvPr>
            <p:ph sz="quarter" idx="1"/>
          </p:nvPr>
        </p:nvSpPr>
        <p:spPr/>
        <p:txBody>
          <a:bodyPr/>
          <a:lstStyle/>
          <a:p>
            <a:pPr>
              <a:buNone/>
            </a:pPr>
            <a:r>
              <a:rPr lang="en-US" dirty="0" smtClean="0"/>
              <a:t>The value of the money supply is affected by changes in either the money multiplier or changes in the money base.</a:t>
            </a:r>
          </a:p>
          <a:p>
            <a:pPr>
              <a:buNone/>
            </a:pPr>
            <a:endParaRPr lang="en-US" dirty="0" smtClean="0"/>
          </a:p>
          <a:p>
            <a:pPr lvl="1"/>
            <a:r>
              <a:rPr lang="en-US" dirty="0" err="1" smtClean="0"/>
              <a:t>Contractionary</a:t>
            </a:r>
            <a:r>
              <a:rPr lang="en-US" dirty="0" smtClean="0"/>
              <a:t> </a:t>
            </a:r>
            <a:r>
              <a:rPr lang="en-US" dirty="0" smtClean="0"/>
              <a:t>/Expansionary Open </a:t>
            </a:r>
            <a:r>
              <a:rPr lang="en-US" dirty="0" smtClean="0"/>
              <a:t>Market Operations</a:t>
            </a:r>
          </a:p>
          <a:p>
            <a:pPr lvl="1"/>
            <a:endParaRPr lang="en-US" dirty="0" smtClean="0"/>
          </a:p>
          <a:p>
            <a:pPr lvl="1"/>
            <a:r>
              <a:rPr lang="en-US" dirty="0" smtClean="0"/>
              <a:t>Raising/Lowering </a:t>
            </a:r>
            <a:r>
              <a:rPr lang="en-US" dirty="0" smtClean="0"/>
              <a:t>the Reserve Requirement</a:t>
            </a:r>
          </a:p>
          <a:p>
            <a:pPr lvl="1"/>
            <a:endParaRPr lang="en-US" dirty="0" smtClean="0"/>
          </a:p>
          <a:p>
            <a:pPr lvl="1"/>
            <a:r>
              <a:rPr lang="en-US" dirty="0" smtClean="0"/>
              <a:t>Raising </a:t>
            </a:r>
            <a:r>
              <a:rPr lang="en-US" dirty="0" smtClean="0"/>
              <a:t>/Lowering the </a:t>
            </a:r>
            <a:r>
              <a:rPr lang="en-US" dirty="0" smtClean="0"/>
              <a:t>Central Bank Lending Rate</a:t>
            </a:r>
          </a:p>
          <a:p>
            <a:endParaRPr lang="en-US"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The Determination of Interest Rates</a:t>
            </a:r>
            <a:endParaRPr lang="en-US" dirty="0"/>
          </a:p>
        </p:txBody>
      </p:sp>
      <p:sp>
        <p:nvSpPr>
          <p:cNvPr id="3" name="Content Placeholder 2"/>
          <p:cNvSpPr>
            <a:spLocks noGrp="1"/>
          </p:cNvSpPr>
          <p:nvPr>
            <p:ph sz="quarter" idx="1"/>
          </p:nvPr>
        </p:nvSpPr>
        <p:spPr/>
        <p:txBody>
          <a:bodyPr>
            <a:normAutofit/>
          </a:bodyPr>
          <a:lstStyle/>
          <a:p>
            <a:r>
              <a:rPr lang="en-US" sz="2000" dirty="0" smtClean="0"/>
              <a:t>The rate of interest is determined in the money market by the supply and demand for money. Money demand has three </a:t>
            </a:r>
            <a:r>
              <a:rPr lang="en-US" sz="2000" dirty="0" smtClean="0"/>
              <a:t>types -</a:t>
            </a:r>
            <a:r>
              <a:rPr lang="en-US" sz="2000" dirty="0" smtClean="0"/>
              <a:t>Transactions </a:t>
            </a:r>
            <a:r>
              <a:rPr lang="en-US" sz="2000" dirty="0" smtClean="0"/>
              <a:t>demand</a:t>
            </a:r>
            <a:r>
              <a:rPr lang="en-US" sz="2000" dirty="0" smtClean="0"/>
              <a:t>, Speculative </a:t>
            </a:r>
            <a:r>
              <a:rPr lang="en-US" sz="2000" dirty="0" smtClean="0"/>
              <a:t>demand </a:t>
            </a:r>
            <a:r>
              <a:rPr lang="en-US" sz="2000" dirty="0" smtClean="0"/>
              <a:t>&amp; Precautionary </a:t>
            </a:r>
            <a:r>
              <a:rPr lang="en-US" sz="2000" dirty="0" smtClean="0"/>
              <a:t>demand</a:t>
            </a:r>
            <a:endParaRPr lang="en-US" sz="2000" dirty="0" smtClean="0"/>
          </a:p>
          <a:p>
            <a:r>
              <a:rPr lang="en-US" sz="2000" b="1" dirty="0" smtClean="0"/>
              <a:t>Transaction Demand </a:t>
            </a:r>
            <a:r>
              <a:rPr lang="en-US" sz="2000" dirty="0" smtClean="0"/>
              <a:t>is a positive function of income.</a:t>
            </a:r>
          </a:p>
          <a:p>
            <a:pPr algn="ctr"/>
            <a:r>
              <a:rPr lang="en-US" sz="2000" dirty="0" smtClean="0"/>
              <a:t>Mt=Mt[Y]</a:t>
            </a:r>
          </a:p>
          <a:p>
            <a:r>
              <a:rPr lang="en-US" sz="2000" dirty="0" smtClean="0"/>
              <a:t>Mt: Transaction </a:t>
            </a:r>
            <a:r>
              <a:rPr lang="en-US" sz="2000" dirty="0" smtClean="0"/>
              <a:t>demand </a:t>
            </a:r>
            <a:r>
              <a:rPr lang="en-US" sz="2000" dirty="0" smtClean="0"/>
              <a:t>for </a:t>
            </a:r>
            <a:r>
              <a:rPr lang="en-US" sz="2000" dirty="0" smtClean="0"/>
              <a:t>money</a:t>
            </a:r>
            <a:endParaRPr lang="en-US" sz="2000" dirty="0" smtClean="0"/>
          </a:p>
          <a:p>
            <a:r>
              <a:rPr lang="en-US" sz="2000" dirty="0" smtClean="0"/>
              <a:t>Y: Level of the </a:t>
            </a:r>
            <a:r>
              <a:rPr lang="en-US" sz="2000" dirty="0" smtClean="0"/>
              <a:t>national </a:t>
            </a:r>
            <a:r>
              <a:rPr lang="en-US" dirty="0" smtClean="0"/>
              <a:t>i</a:t>
            </a:r>
            <a:r>
              <a:rPr lang="en-US" sz="2000" dirty="0" smtClean="0"/>
              <a:t>ncome</a:t>
            </a:r>
            <a:endParaRPr lang="en-US" sz="2000" dirty="0" smtClean="0"/>
          </a:p>
          <a:p>
            <a:r>
              <a:rPr lang="en-US" sz="2000" b="1" dirty="0" smtClean="0"/>
              <a:t>Speculative</a:t>
            </a:r>
            <a:r>
              <a:rPr lang="en-US" sz="2000" dirty="0" smtClean="0"/>
              <a:t> </a:t>
            </a:r>
            <a:r>
              <a:rPr lang="en-US" sz="2000" b="1" dirty="0" smtClean="0"/>
              <a:t>Demand </a:t>
            </a:r>
            <a:r>
              <a:rPr lang="en-US" sz="2000" dirty="0" smtClean="0"/>
              <a:t>has an inverse relationship with the rate of interest.</a:t>
            </a:r>
          </a:p>
          <a:p>
            <a:pPr algn="ctr"/>
            <a:r>
              <a:rPr lang="en-US" sz="2000" dirty="0" err="1" smtClean="0"/>
              <a:t>Msp</a:t>
            </a:r>
            <a:r>
              <a:rPr lang="en-US" sz="2000" dirty="0" smtClean="0"/>
              <a:t>=</a:t>
            </a:r>
            <a:r>
              <a:rPr lang="en-US" sz="2000" dirty="0" err="1" smtClean="0"/>
              <a:t>Msp</a:t>
            </a:r>
            <a:r>
              <a:rPr lang="en-US" sz="2000" dirty="0" smtClean="0"/>
              <a:t>[r]</a:t>
            </a:r>
          </a:p>
          <a:p>
            <a:r>
              <a:rPr lang="en-US" sz="2000" dirty="0" err="1" smtClean="0"/>
              <a:t>Msp</a:t>
            </a:r>
            <a:r>
              <a:rPr lang="en-US" sz="2000" dirty="0" smtClean="0"/>
              <a:t>: Speculative Demand for Money</a:t>
            </a:r>
          </a:p>
          <a:p>
            <a:r>
              <a:rPr lang="en-US" dirty="0" smtClean="0"/>
              <a:t>r</a:t>
            </a:r>
            <a:r>
              <a:rPr lang="en-US" sz="2000" dirty="0" smtClean="0"/>
              <a:t>: </a:t>
            </a:r>
            <a:r>
              <a:rPr lang="en-US" dirty="0" smtClean="0"/>
              <a:t>t</a:t>
            </a:r>
            <a:r>
              <a:rPr lang="en-US" sz="2000" dirty="0" smtClean="0"/>
              <a:t>he </a:t>
            </a:r>
            <a:r>
              <a:rPr lang="en-US" sz="2000" dirty="0" smtClean="0"/>
              <a:t>rate of interest</a:t>
            </a:r>
          </a:p>
          <a:p>
            <a:endParaRPr lang="en-US" dirty="0"/>
          </a:p>
        </p:txBody>
      </p:sp>
      <p:sp>
        <p:nvSpPr>
          <p:cNvPr id="50178" name="Rectangle 2"/>
          <p:cNvSpPr>
            <a:spLocks noChangeArrowheads="1"/>
          </p:cNvSpPr>
          <p:nvPr/>
        </p:nvSpPr>
        <p:spPr bwMode="auto">
          <a:xfrm>
            <a:off x="0" y="0"/>
            <a:ext cx="9144000" cy="45720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endParaRPr lang="en-US"/>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The Determination of Interest Rate</a:t>
            </a:r>
            <a:endParaRPr lang="en-US" dirty="0"/>
          </a:p>
        </p:txBody>
      </p:sp>
      <p:sp>
        <p:nvSpPr>
          <p:cNvPr id="3" name="Content Placeholder 2"/>
          <p:cNvSpPr>
            <a:spLocks noGrp="1"/>
          </p:cNvSpPr>
          <p:nvPr>
            <p:ph sz="quarter" idx="1"/>
          </p:nvPr>
        </p:nvSpPr>
        <p:spPr/>
        <p:txBody>
          <a:bodyPr/>
          <a:lstStyle/>
          <a:p>
            <a:r>
              <a:rPr lang="en-US" dirty="0" smtClean="0"/>
              <a:t>Money supply is determined exogenously by the authorities. </a:t>
            </a:r>
          </a:p>
          <a:p>
            <a:endParaRPr lang="en-US" dirty="0" smtClean="0"/>
          </a:p>
          <a:p>
            <a:r>
              <a:rPr lang="en-US" dirty="0" smtClean="0"/>
              <a:t>In equilibrium, money demand(</a:t>
            </a:r>
            <a:r>
              <a:rPr lang="en-US" dirty="0" err="1" smtClean="0"/>
              <a:t>Md</a:t>
            </a:r>
            <a:r>
              <a:rPr lang="en-US" dirty="0" smtClean="0"/>
              <a:t>), made up of transactions and speculative balances, is equal to money supply(Ms):</a:t>
            </a:r>
          </a:p>
          <a:p>
            <a:pPr algn="ctr"/>
            <a:r>
              <a:rPr lang="en-US" dirty="0" err="1" smtClean="0"/>
              <a:t>Md</a:t>
            </a:r>
            <a:r>
              <a:rPr lang="en-US" dirty="0" smtClean="0"/>
              <a:t>=</a:t>
            </a:r>
            <a:r>
              <a:rPr lang="en-US" dirty="0" err="1" smtClean="0"/>
              <a:t>Msp+Mt</a:t>
            </a:r>
            <a:r>
              <a:rPr lang="en-US" dirty="0" smtClean="0"/>
              <a:t>=Ms</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395288" y="0"/>
            <a:ext cx="8229600" cy="809625"/>
          </a:xfrm>
        </p:spPr>
        <p:txBody>
          <a:bodyPr>
            <a:normAutofit/>
          </a:bodyPr>
          <a:lstStyle/>
          <a:p>
            <a:r>
              <a:rPr lang="en-GB"/>
              <a:t>Figure 4.6 The supply and demand for money</a:t>
            </a:r>
          </a:p>
        </p:txBody>
      </p:sp>
      <p:pic>
        <p:nvPicPr>
          <p:cNvPr id="8196" name="Picture 4"/>
          <p:cNvPicPr>
            <a:picLocks noChangeAspect="1" noChangeArrowheads="1"/>
          </p:cNvPicPr>
          <p:nvPr/>
        </p:nvPicPr>
        <p:blipFill>
          <a:blip r:embed="rId2" cstate="print"/>
          <a:srcRect/>
          <a:stretch>
            <a:fillRect/>
          </a:stretch>
        </p:blipFill>
        <p:spPr bwMode="auto">
          <a:xfrm>
            <a:off x="1835150" y="1557338"/>
            <a:ext cx="5040313" cy="4275137"/>
          </a:xfrm>
          <a:prstGeom prst="rect">
            <a:avLst/>
          </a:prstGeom>
          <a:noFill/>
          <a:ln w="9525">
            <a:noFill/>
            <a:miter lim="800000"/>
            <a:headEnd/>
            <a:tailEnd/>
          </a:ln>
          <a:effectLst/>
        </p:spPr>
      </p:pic>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a:xfrm>
            <a:off x="179388" y="273034"/>
            <a:ext cx="8229600" cy="779702"/>
          </a:xfrm>
        </p:spPr>
        <p:txBody>
          <a:bodyPr>
            <a:normAutofit fontScale="90000"/>
          </a:bodyPr>
          <a:lstStyle/>
          <a:p>
            <a:r>
              <a:rPr lang="en-GB" dirty="0"/>
              <a:t>Figure 4.7 The effect of increases in money demand and money </a:t>
            </a:r>
            <a:r>
              <a:rPr lang="en-GB" dirty="0" smtClean="0"/>
              <a:t>supply </a:t>
            </a:r>
            <a:r>
              <a:rPr lang="en-GB" dirty="0" smtClean="0"/>
              <a:t>on the </a:t>
            </a:r>
            <a:r>
              <a:rPr lang="en-GB" dirty="0" smtClean="0"/>
              <a:t>short term interest rate</a:t>
            </a:r>
            <a:endParaRPr lang="en-GB" dirty="0"/>
          </a:p>
        </p:txBody>
      </p:sp>
      <p:pic>
        <p:nvPicPr>
          <p:cNvPr id="9220" name="Picture 4"/>
          <p:cNvPicPr>
            <a:picLocks noChangeAspect="1" noChangeArrowheads="1"/>
          </p:cNvPicPr>
          <p:nvPr/>
        </p:nvPicPr>
        <p:blipFill>
          <a:blip r:embed="rId2" cstate="print"/>
          <a:srcRect/>
          <a:stretch>
            <a:fillRect/>
          </a:stretch>
        </p:blipFill>
        <p:spPr bwMode="auto">
          <a:xfrm>
            <a:off x="900113" y="1773238"/>
            <a:ext cx="7058025" cy="4030662"/>
          </a:xfrm>
          <a:prstGeom prst="rect">
            <a:avLst/>
          </a:prstGeom>
          <a:noFill/>
          <a:ln w="9525">
            <a:noFill/>
            <a:miter lim="800000"/>
            <a:headEnd/>
            <a:tailEnd/>
          </a:ln>
          <a:effectLst/>
        </p:spPr>
      </p:pic>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5720" y="0"/>
            <a:ext cx="8534400" cy="1187556"/>
          </a:xfrm>
        </p:spPr>
        <p:txBody>
          <a:bodyPr>
            <a:normAutofit/>
          </a:bodyPr>
          <a:lstStyle/>
          <a:p>
            <a:r>
              <a:rPr lang="en-US" dirty="0" smtClean="0"/>
              <a:t>The </a:t>
            </a:r>
            <a:r>
              <a:rPr lang="en-US" dirty="0" err="1" smtClean="0"/>
              <a:t>Loanable</a:t>
            </a:r>
            <a:r>
              <a:rPr lang="en-US" dirty="0" smtClean="0"/>
              <a:t> Funds Approach to Interest Rate Determination</a:t>
            </a:r>
            <a:endParaRPr lang="en-US" dirty="0"/>
          </a:p>
        </p:txBody>
      </p:sp>
      <p:sp>
        <p:nvSpPr>
          <p:cNvPr id="3" name="Content Placeholder 2"/>
          <p:cNvSpPr>
            <a:spLocks noGrp="1"/>
          </p:cNvSpPr>
          <p:nvPr>
            <p:ph sz="quarter" idx="1"/>
          </p:nvPr>
        </p:nvSpPr>
        <p:spPr/>
        <p:txBody>
          <a:bodyPr/>
          <a:lstStyle/>
          <a:p>
            <a:pPr algn="just"/>
            <a:r>
              <a:rPr lang="en-US" sz="2000" dirty="0" smtClean="0"/>
              <a:t>This approach argues that economic agents have a certain amount of financial wealth and they can choose to hold this wealth in the form of either interest-earning financial assets or in money which earns no interest, or some combination of two.</a:t>
            </a:r>
          </a:p>
          <a:p>
            <a:pPr algn="just"/>
            <a:endParaRPr lang="en-US" sz="2000" dirty="0" smtClean="0"/>
          </a:p>
          <a:p>
            <a:r>
              <a:rPr lang="en-US" sz="2000" b="1" dirty="0" smtClean="0"/>
              <a:t>The Supply of </a:t>
            </a:r>
            <a:r>
              <a:rPr lang="en-US" sz="2000" b="1" dirty="0" err="1" smtClean="0"/>
              <a:t>Loanable</a:t>
            </a:r>
            <a:r>
              <a:rPr lang="en-US" sz="2000" b="1" dirty="0" smtClean="0"/>
              <a:t> Funds</a:t>
            </a:r>
          </a:p>
          <a:p>
            <a:r>
              <a:rPr lang="en-US" sz="2000" dirty="0" smtClean="0"/>
              <a:t>The stock of </a:t>
            </a:r>
            <a:r>
              <a:rPr lang="en-US" sz="2000" dirty="0" err="1" smtClean="0"/>
              <a:t>loanable</a:t>
            </a:r>
            <a:r>
              <a:rPr lang="en-US" sz="2000" dirty="0" smtClean="0"/>
              <a:t> funds is the stock of financial assets on which interest is paid. It is determined by three factors:</a:t>
            </a:r>
          </a:p>
          <a:p>
            <a:pPr lvl="1"/>
            <a:r>
              <a:rPr lang="en-US" sz="1500" dirty="0" smtClean="0"/>
              <a:t>The amount of savings</a:t>
            </a:r>
          </a:p>
          <a:p>
            <a:pPr lvl="1"/>
            <a:r>
              <a:rPr lang="en-US" sz="1500" dirty="0" smtClean="0"/>
              <a:t>Switches from money holdings into savings products</a:t>
            </a:r>
          </a:p>
          <a:p>
            <a:pPr lvl="1"/>
            <a:r>
              <a:rPr lang="en-US" sz="1500" dirty="0" smtClean="0"/>
              <a:t>An increase in loans made by financial institutions</a:t>
            </a:r>
          </a:p>
          <a:p>
            <a:pPr lvl="1">
              <a:buNone/>
            </a:pPr>
            <a:endParaRPr lang="en-US" sz="1500" dirty="0" smtClean="0"/>
          </a:p>
          <a:p>
            <a:pPr lvl="1">
              <a:buNone/>
            </a:pPr>
            <a:r>
              <a:rPr lang="en-US" sz="1500" dirty="0" smtClean="0"/>
              <a:t>A rise in the interest rate lead to an increase in all of these factors giving an upward-sloping supply of </a:t>
            </a:r>
            <a:r>
              <a:rPr lang="en-US" sz="1500" dirty="0" err="1" smtClean="0"/>
              <a:t>loanable</a:t>
            </a:r>
            <a:r>
              <a:rPr lang="en-US" sz="1500" dirty="0" smtClean="0"/>
              <a:t> funds.</a:t>
            </a:r>
          </a:p>
          <a:p>
            <a:pPr lvl="1"/>
            <a:endParaRPr lang="en-US" sz="1500" dirty="0" smtClean="0"/>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1752" y="0"/>
            <a:ext cx="8534400" cy="1052736"/>
          </a:xfrm>
        </p:spPr>
        <p:txBody>
          <a:bodyPr>
            <a:normAutofit/>
          </a:bodyPr>
          <a:lstStyle/>
          <a:p>
            <a:r>
              <a:rPr lang="en-US" dirty="0" smtClean="0"/>
              <a:t>The </a:t>
            </a:r>
            <a:r>
              <a:rPr lang="en-US" dirty="0" err="1" smtClean="0"/>
              <a:t>Loanable</a:t>
            </a:r>
            <a:r>
              <a:rPr lang="en-US" dirty="0" smtClean="0"/>
              <a:t> Funds Approach to Interest Rate Determination</a:t>
            </a:r>
            <a:endParaRPr lang="en-US" dirty="0"/>
          </a:p>
        </p:txBody>
      </p:sp>
      <p:sp>
        <p:nvSpPr>
          <p:cNvPr id="3" name="Content Placeholder 2"/>
          <p:cNvSpPr>
            <a:spLocks noGrp="1"/>
          </p:cNvSpPr>
          <p:nvPr>
            <p:ph sz="quarter" idx="1"/>
          </p:nvPr>
        </p:nvSpPr>
        <p:spPr/>
        <p:txBody>
          <a:bodyPr>
            <a:normAutofit/>
          </a:bodyPr>
          <a:lstStyle/>
          <a:p>
            <a:pPr algn="just"/>
            <a:r>
              <a:rPr lang="en-US" sz="2000" dirty="0" smtClean="0"/>
              <a:t>The demand for </a:t>
            </a:r>
            <a:r>
              <a:rPr lang="en-US" sz="2000" dirty="0" err="1" smtClean="0"/>
              <a:t>loanable</a:t>
            </a:r>
            <a:r>
              <a:rPr lang="en-US" sz="2000" dirty="0" smtClean="0"/>
              <a:t> funds represents the demand for an increased stock of debt, to finance present aggregate demand in the form of consumption, investment and government expenditure on goods and services. It is determined </a:t>
            </a:r>
            <a:r>
              <a:rPr lang="en-US" sz="2000" dirty="0" smtClean="0"/>
              <a:t>by </a:t>
            </a:r>
            <a:r>
              <a:rPr lang="en-US" sz="2000" dirty="0" smtClean="0"/>
              <a:t>three factors:</a:t>
            </a:r>
          </a:p>
          <a:p>
            <a:pPr algn="just"/>
            <a:endParaRPr lang="en-US" sz="2000" dirty="0" smtClean="0"/>
          </a:p>
          <a:p>
            <a:pPr lvl="1" algn="just"/>
            <a:r>
              <a:rPr lang="en-US" sz="1500" dirty="0" smtClean="0"/>
              <a:t>Investment Demand</a:t>
            </a:r>
          </a:p>
          <a:p>
            <a:pPr lvl="1" algn="just"/>
            <a:endParaRPr lang="en-US" sz="1500" dirty="0" smtClean="0"/>
          </a:p>
          <a:p>
            <a:pPr lvl="1" algn="just"/>
            <a:r>
              <a:rPr lang="en-US" sz="1500" dirty="0" smtClean="0"/>
              <a:t>Borrowing for Consumption</a:t>
            </a:r>
          </a:p>
          <a:p>
            <a:pPr lvl="1" algn="just"/>
            <a:endParaRPr lang="en-US" sz="1500" dirty="0" smtClean="0"/>
          </a:p>
          <a:p>
            <a:pPr lvl="1" algn="just"/>
            <a:r>
              <a:rPr lang="en-US" sz="1500" dirty="0" smtClean="0"/>
              <a:t>Increases in Money Demand</a:t>
            </a:r>
          </a:p>
          <a:p>
            <a:pPr lvl="1" algn="just"/>
            <a:endParaRPr lang="en-US" sz="1500" dirty="0" smtClean="0"/>
          </a:p>
          <a:p>
            <a:pPr lvl="1" algn="just">
              <a:buNone/>
            </a:pPr>
            <a:endParaRPr lang="en-US" sz="1500" dirty="0" smtClean="0"/>
          </a:p>
          <a:p>
            <a:pPr lvl="1" algn="just">
              <a:buNone/>
            </a:pPr>
            <a:r>
              <a:rPr lang="en-US" sz="1500" dirty="0" smtClean="0"/>
              <a:t>A rise in the interest rate </a:t>
            </a:r>
            <a:r>
              <a:rPr lang="en-US" sz="1500" dirty="0" smtClean="0"/>
              <a:t>leads </a:t>
            </a:r>
            <a:r>
              <a:rPr lang="en-US" sz="1500" dirty="0" smtClean="0"/>
              <a:t>to a fall in all of these three factors, giving a downward-sloping demand of the </a:t>
            </a:r>
            <a:r>
              <a:rPr lang="en-US" sz="1500" dirty="0" err="1" smtClean="0"/>
              <a:t>loanable</a:t>
            </a:r>
            <a:r>
              <a:rPr lang="en-US" sz="1500" dirty="0" smtClean="0"/>
              <a:t> funds.</a:t>
            </a:r>
          </a:p>
          <a:p>
            <a:pPr lvl="1" algn="just">
              <a:buNone/>
            </a:pPr>
            <a:r>
              <a:rPr lang="en-US" sz="1500" dirty="0" smtClean="0"/>
              <a:t>The intersection of the supply and demand for </a:t>
            </a:r>
            <a:r>
              <a:rPr lang="en-US" sz="1500" dirty="0" err="1" smtClean="0"/>
              <a:t>loanable</a:t>
            </a:r>
            <a:r>
              <a:rPr lang="en-US" sz="1500" dirty="0" smtClean="0"/>
              <a:t> funds determines the  interest rate.</a:t>
            </a:r>
          </a:p>
          <a:p>
            <a:pPr lvl="1" algn="just">
              <a:buNone/>
            </a:pPr>
            <a:endParaRPr lang="en-US" sz="1500" dirty="0"/>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a:xfrm>
            <a:off x="468313" y="-214338"/>
            <a:ext cx="8229600" cy="1267074"/>
          </a:xfrm>
        </p:spPr>
        <p:txBody>
          <a:bodyPr/>
          <a:lstStyle/>
          <a:p>
            <a:r>
              <a:rPr lang="en-GB" dirty="0"/>
              <a:t>Figure 4.8 The </a:t>
            </a:r>
            <a:r>
              <a:rPr lang="en-GB" dirty="0" smtClean="0"/>
              <a:t>demand and supply of </a:t>
            </a:r>
            <a:r>
              <a:rPr lang="en-GB" dirty="0" err="1"/>
              <a:t>loanable</a:t>
            </a:r>
            <a:r>
              <a:rPr lang="en-GB" dirty="0"/>
              <a:t> funds</a:t>
            </a:r>
            <a:r>
              <a:rPr lang="en-GB" sz="2000" dirty="0"/>
              <a:t> </a:t>
            </a:r>
          </a:p>
        </p:txBody>
      </p:sp>
      <p:pic>
        <p:nvPicPr>
          <p:cNvPr id="10244" name="Picture 4"/>
          <p:cNvPicPr>
            <a:picLocks noChangeAspect="1" noChangeArrowheads="1"/>
          </p:cNvPicPr>
          <p:nvPr/>
        </p:nvPicPr>
        <p:blipFill>
          <a:blip r:embed="rId2" cstate="print"/>
          <a:srcRect/>
          <a:stretch>
            <a:fillRect/>
          </a:stretch>
        </p:blipFill>
        <p:spPr bwMode="auto">
          <a:xfrm>
            <a:off x="2339975" y="1773238"/>
            <a:ext cx="3638550" cy="3743325"/>
          </a:xfrm>
          <a:prstGeom prst="rect">
            <a:avLst/>
          </a:prstGeom>
          <a:noFill/>
          <a:ln w="9525">
            <a:noFill/>
            <a:miter lim="800000"/>
            <a:headEnd/>
            <a:tailEnd/>
          </a:ln>
          <a:effectLst/>
        </p:spPr>
      </p:pic>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a:xfrm>
            <a:off x="395288" y="201596"/>
            <a:ext cx="8229600" cy="941388"/>
          </a:xfrm>
        </p:spPr>
        <p:txBody>
          <a:bodyPr>
            <a:normAutofit fontScale="90000"/>
          </a:bodyPr>
          <a:lstStyle/>
          <a:p>
            <a:r>
              <a:rPr lang="en-GB" dirty="0"/>
              <a:t>Figure 4.9 The effects of increases in demand and supply of </a:t>
            </a:r>
            <a:r>
              <a:rPr lang="en-GB" dirty="0" err="1"/>
              <a:t>loanable</a:t>
            </a:r>
            <a:r>
              <a:rPr lang="en-GB" dirty="0"/>
              <a:t> funds</a:t>
            </a:r>
          </a:p>
        </p:txBody>
      </p:sp>
      <p:pic>
        <p:nvPicPr>
          <p:cNvPr id="11269" name="Picture 5"/>
          <p:cNvPicPr>
            <a:picLocks noChangeAspect="1" noChangeArrowheads="1"/>
          </p:cNvPicPr>
          <p:nvPr/>
        </p:nvPicPr>
        <p:blipFill>
          <a:blip r:embed="rId2" cstate="print"/>
          <a:srcRect/>
          <a:stretch>
            <a:fillRect/>
          </a:stretch>
        </p:blipFill>
        <p:spPr bwMode="auto">
          <a:xfrm>
            <a:off x="395288" y="1989138"/>
            <a:ext cx="8208962" cy="3697287"/>
          </a:xfrm>
          <a:prstGeom prst="rect">
            <a:avLst/>
          </a:prstGeom>
          <a:noFill/>
          <a:ln w="9525">
            <a:noFill/>
            <a:miter lim="800000"/>
            <a:headEnd/>
            <a:tailEnd/>
          </a:ln>
          <a:effectLst/>
        </p:spPr>
      </p:pic>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Inflation and Interest Rates</a:t>
            </a:r>
            <a:endParaRPr lang="en-US" dirty="0"/>
          </a:p>
        </p:txBody>
      </p:sp>
      <p:sp>
        <p:nvSpPr>
          <p:cNvPr id="3" name="Content Placeholder 2"/>
          <p:cNvSpPr>
            <a:spLocks noGrp="1"/>
          </p:cNvSpPr>
          <p:nvPr>
            <p:ph sz="quarter" idx="1"/>
          </p:nvPr>
        </p:nvSpPr>
        <p:spPr/>
        <p:txBody>
          <a:bodyPr/>
          <a:lstStyle/>
          <a:p>
            <a:r>
              <a:rPr lang="en-US" dirty="0" smtClean="0"/>
              <a:t>Nominal interest rate is divided into three components.</a:t>
            </a:r>
          </a:p>
          <a:p>
            <a:endParaRPr lang="en-US" dirty="0" smtClean="0"/>
          </a:p>
          <a:p>
            <a:endParaRPr lang="en-US" dirty="0" smtClean="0"/>
          </a:p>
          <a:p>
            <a:endParaRPr lang="en-US" dirty="0" smtClean="0"/>
          </a:p>
          <a:p>
            <a:r>
              <a:rPr lang="en-US" dirty="0" smtClean="0"/>
              <a:t>r</a:t>
            </a:r>
            <a:r>
              <a:rPr lang="en-US" dirty="0" smtClean="0"/>
              <a:t>: nominal </a:t>
            </a:r>
            <a:r>
              <a:rPr lang="en-US" dirty="0" smtClean="0"/>
              <a:t>r</a:t>
            </a:r>
            <a:r>
              <a:rPr lang="en-US" dirty="0" smtClean="0"/>
              <a:t>ate </a:t>
            </a:r>
            <a:r>
              <a:rPr lang="en-US" dirty="0" smtClean="0"/>
              <a:t>of </a:t>
            </a:r>
            <a:r>
              <a:rPr lang="en-US" dirty="0" smtClean="0"/>
              <a:t>interest</a:t>
            </a:r>
            <a:endParaRPr lang="en-US" dirty="0" smtClean="0"/>
          </a:p>
          <a:p>
            <a:endParaRPr lang="en-US" dirty="0" smtClean="0"/>
          </a:p>
          <a:p>
            <a:r>
              <a:rPr lang="en-US" dirty="0" err="1" smtClean="0"/>
              <a:t>i</a:t>
            </a:r>
            <a:r>
              <a:rPr lang="en-US" dirty="0" smtClean="0"/>
              <a:t>: </a:t>
            </a:r>
            <a:r>
              <a:rPr lang="en-US" dirty="0" smtClean="0"/>
              <a:t>real </a:t>
            </a:r>
            <a:r>
              <a:rPr lang="en-US" dirty="0" smtClean="0"/>
              <a:t>r</a:t>
            </a:r>
            <a:r>
              <a:rPr lang="en-US" dirty="0" smtClean="0"/>
              <a:t>ate </a:t>
            </a:r>
            <a:r>
              <a:rPr lang="en-US" dirty="0" smtClean="0"/>
              <a:t>of </a:t>
            </a:r>
            <a:r>
              <a:rPr lang="en-US" dirty="0" smtClean="0"/>
              <a:t>interest  under conditions of inflation certainty</a:t>
            </a:r>
          </a:p>
          <a:p>
            <a:pPr>
              <a:buNone/>
            </a:pPr>
            <a:endParaRPr lang="en-US" dirty="0" smtClean="0"/>
          </a:p>
          <a:p>
            <a:r>
              <a:rPr lang="en-US" dirty="0" smtClean="0"/>
              <a:t>       </a:t>
            </a:r>
            <a:r>
              <a:rPr lang="en-US" dirty="0" smtClean="0"/>
              <a:t>:expected </a:t>
            </a:r>
            <a:r>
              <a:rPr lang="en-US" dirty="0" smtClean="0"/>
              <a:t>i</a:t>
            </a:r>
            <a:r>
              <a:rPr lang="en-US" dirty="0" smtClean="0"/>
              <a:t>nflation </a:t>
            </a:r>
            <a:r>
              <a:rPr lang="en-US" dirty="0" smtClean="0"/>
              <a:t>r</a:t>
            </a:r>
            <a:r>
              <a:rPr lang="en-US" dirty="0" smtClean="0"/>
              <a:t>ate</a:t>
            </a:r>
            <a:endParaRPr lang="en-US" dirty="0"/>
          </a:p>
        </p:txBody>
      </p:sp>
      <p:sp>
        <p:nvSpPr>
          <p:cNvPr id="7170" name="Rectangle 2"/>
          <p:cNvSpPr>
            <a:spLocks noChangeArrowheads="1"/>
          </p:cNvSpPr>
          <p:nvPr/>
        </p:nvSpPr>
        <p:spPr bwMode="auto">
          <a:xfrm>
            <a:off x="0" y="0"/>
            <a:ext cx="9144000" cy="45720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endParaRPr lang="en-US"/>
          </a:p>
        </p:txBody>
      </p:sp>
      <p:pic>
        <p:nvPicPr>
          <p:cNvPr id="7169" name="Picture 1"/>
          <p:cNvPicPr>
            <a:picLocks noChangeAspect="1" noChangeArrowheads="1"/>
          </p:cNvPicPr>
          <p:nvPr/>
        </p:nvPicPr>
        <p:blipFill>
          <a:blip r:embed="rId2" cstate="print">
            <a:clrChange>
              <a:clrFrom>
                <a:srgbClr val="FFFFFF"/>
              </a:clrFrom>
              <a:clrTo>
                <a:srgbClr val="FFFFFF">
                  <a:alpha val="0"/>
                </a:srgbClr>
              </a:clrTo>
            </a:clrChange>
          </a:blip>
          <a:srcRect/>
          <a:stretch>
            <a:fillRect/>
          </a:stretch>
        </p:blipFill>
        <p:spPr bwMode="auto">
          <a:xfrm>
            <a:off x="3071802" y="2071678"/>
            <a:ext cx="2143140" cy="418855"/>
          </a:xfrm>
          <a:prstGeom prst="rect">
            <a:avLst/>
          </a:prstGeom>
          <a:noFill/>
        </p:spPr>
      </p:pic>
      <p:sp>
        <p:nvSpPr>
          <p:cNvPr id="7172" name="Rectangle 4"/>
          <p:cNvSpPr>
            <a:spLocks noChangeArrowheads="1"/>
          </p:cNvSpPr>
          <p:nvPr/>
        </p:nvSpPr>
        <p:spPr bwMode="auto">
          <a:xfrm>
            <a:off x="0" y="0"/>
            <a:ext cx="9144000" cy="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endParaRPr lang="en-US"/>
          </a:p>
        </p:txBody>
      </p:sp>
      <p:pic>
        <p:nvPicPr>
          <p:cNvPr id="7171" name="Picture 3"/>
          <p:cNvPicPr>
            <a:picLocks noChangeAspect="1" noChangeArrowheads="1"/>
          </p:cNvPicPr>
          <p:nvPr/>
        </p:nvPicPr>
        <p:blipFill>
          <a:blip r:embed="rId3" cstate="print">
            <a:clrChange>
              <a:clrFrom>
                <a:srgbClr val="FFFFFF"/>
              </a:clrFrom>
              <a:clrTo>
                <a:srgbClr val="FFFFFF">
                  <a:alpha val="0"/>
                </a:srgbClr>
              </a:clrTo>
            </a:clrChange>
          </a:blip>
          <a:srcRect/>
          <a:stretch>
            <a:fillRect/>
          </a:stretch>
        </p:blipFill>
        <p:spPr bwMode="auto">
          <a:xfrm>
            <a:off x="683568" y="4437112"/>
            <a:ext cx="360040" cy="437178"/>
          </a:xfrm>
          <a:prstGeom prst="rect">
            <a:avLst/>
          </a:prstGeom>
          <a:noFill/>
        </p:spPr>
      </p:pic>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Inflation and Interest Rates</a:t>
            </a:r>
            <a:endParaRPr lang="en-US" dirty="0"/>
          </a:p>
        </p:txBody>
      </p:sp>
      <p:sp>
        <p:nvSpPr>
          <p:cNvPr id="3" name="Content Placeholder 2"/>
          <p:cNvSpPr>
            <a:spLocks noGrp="1"/>
          </p:cNvSpPr>
          <p:nvPr>
            <p:ph sz="quarter" idx="1"/>
          </p:nvPr>
        </p:nvSpPr>
        <p:spPr/>
        <p:txBody>
          <a:bodyPr>
            <a:normAutofit/>
          </a:bodyPr>
          <a:lstStyle/>
          <a:p>
            <a:r>
              <a:rPr lang="en-US" b="1" dirty="0" smtClean="0"/>
              <a:t>Example: </a:t>
            </a:r>
            <a:endParaRPr lang="en-US" b="1" dirty="0" smtClean="0"/>
          </a:p>
          <a:p>
            <a:endParaRPr lang="en-US" dirty="0" smtClean="0"/>
          </a:p>
          <a:p>
            <a:pPr lvl="1"/>
            <a:endParaRPr lang="en-US" dirty="0" smtClean="0"/>
          </a:p>
          <a:p>
            <a:pPr lvl="1"/>
            <a:endParaRPr lang="en-US" dirty="0" smtClean="0"/>
          </a:p>
          <a:p>
            <a:pPr lvl="1" algn="just"/>
            <a:r>
              <a:rPr lang="en-US" dirty="0" smtClean="0"/>
              <a:t>In Country A, the nominal rate of interest is 8%. </a:t>
            </a:r>
          </a:p>
          <a:p>
            <a:pPr lvl="1" algn="just"/>
            <a:r>
              <a:rPr lang="en-US" dirty="0" smtClean="0"/>
              <a:t>Assume that inflation rate may vary between the three values 3%, 5% and 7%. </a:t>
            </a:r>
          </a:p>
          <a:p>
            <a:pPr lvl="1" algn="just"/>
            <a:r>
              <a:rPr lang="en-US" dirty="0" smtClean="0"/>
              <a:t>The average </a:t>
            </a:r>
            <a:r>
              <a:rPr lang="en-US" dirty="0" smtClean="0"/>
              <a:t>expected inflation </a:t>
            </a:r>
            <a:r>
              <a:rPr lang="en-US" dirty="0" smtClean="0"/>
              <a:t>rate is 5%, but lenders of funds might find that inflation is 7%, which would reduce the real return so they charge a 1% inflation risk premium. </a:t>
            </a:r>
          </a:p>
          <a:p>
            <a:pPr lvl="1" algn="just"/>
            <a:r>
              <a:rPr lang="en-US" dirty="0" smtClean="0"/>
              <a:t>If lenders are absolutely sure that the inflation rate will be 5%, there will be no need to charge inflation risk premium, and </a:t>
            </a:r>
            <a:r>
              <a:rPr lang="en-US" dirty="0" smtClean="0"/>
              <a:t>the nominal </a:t>
            </a:r>
            <a:r>
              <a:rPr lang="en-US" dirty="0" smtClean="0"/>
              <a:t>interest rate </a:t>
            </a:r>
            <a:r>
              <a:rPr lang="en-US" dirty="0" smtClean="0"/>
              <a:t>would </a:t>
            </a:r>
            <a:r>
              <a:rPr lang="en-US" dirty="0" smtClean="0"/>
              <a:t>be 7%.</a:t>
            </a:r>
          </a:p>
          <a:p>
            <a:pPr lvl="1"/>
            <a:endParaRPr lang="en-US" dirty="0" smtClean="0"/>
          </a:p>
          <a:p>
            <a:endParaRPr lang="en-US" dirty="0" smtClean="0"/>
          </a:p>
          <a:p>
            <a:endParaRPr lang="en-US" dirty="0"/>
          </a:p>
        </p:txBody>
      </p:sp>
      <p:sp>
        <p:nvSpPr>
          <p:cNvPr id="6146" name="Rectangle 2"/>
          <p:cNvSpPr>
            <a:spLocks noChangeArrowheads="1"/>
          </p:cNvSpPr>
          <p:nvPr/>
        </p:nvSpPr>
        <p:spPr bwMode="auto">
          <a:xfrm>
            <a:off x="0" y="0"/>
            <a:ext cx="9144000" cy="45720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endParaRPr lang="en-US"/>
          </a:p>
        </p:txBody>
      </p:sp>
      <p:pic>
        <p:nvPicPr>
          <p:cNvPr id="6145" name="Picture 1"/>
          <p:cNvPicPr>
            <a:picLocks noChangeAspect="1" noChangeArrowheads="1"/>
          </p:cNvPicPr>
          <p:nvPr/>
        </p:nvPicPr>
        <p:blipFill>
          <a:blip r:embed="rId2" cstate="print">
            <a:clrChange>
              <a:clrFrom>
                <a:srgbClr val="FFFFFF"/>
              </a:clrFrom>
              <a:clrTo>
                <a:srgbClr val="FFFFFF">
                  <a:alpha val="0"/>
                </a:srgbClr>
              </a:clrTo>
            </a:clrChange>
          </a:blip>
          <a:srcRect/>
          <a:stretch>
            <a:fillRect/>
          </a:stretch>
        </p:blipFill>
        <p:spPr bwMode="auto">
          <a:xfrm>
            <a:off x="3143240" y="1571612"/>
            <a:ext cx="2500330" cy="397931"/>
          </a:xfrm>
          <a:prstGeom prst="rect">
            <a:avLst/>
          </a:prstGeom>
          <a:noFill/>
        </p:spPr>
      </p:pic>
      <p:sp>
        <p:nvSpPr>
          <p:cNvPr id="6147" name="Rectangle 3"/>
          <p:cNvSpPr>
            <a:spLocks noChangeArrowheads="1"/>
          </p:cNvSpPr>
          <p:nvPr/>
        </p:nvSpPr>
        <p:spPr bwMode="auto">
          <a:xfrm>
            <a:off x="0" y="647700"/>
            <a:ext cx="9144000" cy="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smtClean="0">
              <a:ln>
                <a:noFill/>
              </a:ln>
              <a:solidFill>
                <a:schemeClr val="tx1"/>
              </a:solidFill>
              <a:effectLst/>
              <a:latin typeface="Arial" pitchFamily="34" charset="0"/>
              <a:cs typeface="Arial" pitchFamily="34" charset="0"/>
            </a:endParaRPr>
          </a:p>
        </p:txBody>
      </p:sp>
      <p:sp>
        <p:nvSpPr>
          <p:cNvPr id="6149" name="Rectangle 5"/>
          <p:cNvSpPr>
            <a:spLocks noChangeArrowheads="1"/>
          </p:cNvSpPr>
          <p:nvPr/>
        </p:nvSpPr>
        <p:spPr bwMode="auto">
          <a:xfrm>
            <a:off x="0" y="0"/>
            <a:ext cx="9144000" cy="45720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endParaRPr lang="en-US"/>
          </a:p>
        </p:txBody>
      </p:sp>
      <p:pic>
        <p:nvPicPr>
          <p:cNvPr id="6148" name="Picture 4"/>
          <p:cNvPicPr>
            <a:picLocks noChangeAspect="1" noChangeArrowheads="1"/>
          </p:cNvPicPr>
          <p:nvPr/>
        </p:nvPicPr>
        <p:blipFill>
          <a:blip r:embed="rId3" cstate="print">
            <a:clrChange>
              <a:clrFrom>
                <a:srgbClr val="FFFFFF"/>
              </a:clrFrom>
              <a:clrTo>
                <a:srgbClr val="FFFFFF">
                  <a:alpha val="0"/>
                </a:srgbClr>
              </a:clrTo>
            </a:clrChange>
          </a:blip>
          <a:srcRect/>
          <a:stretch>
            <a:fillRect/>
          </a:stretch>
        </p:blipFill>
        <p:spPr bwMode="auto">
          <a:xfrm>
            <a:off x="2643175" y="2214554"/>
            <a:ext cx="3357585" cy="485434"/>
          </a:xfrm>
          <a:prstGeom prst="rect">
            <a:avLst/>
          </a:prstGeom>
          <a:noFill/>
        </p:spPr>
      </p:pic>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Other </a:t>
            </a:r>
            <a:r>
              <a:rPr lang="en-US" dirty="0" smtClean="0"/>
              <a:t>factors </a:t>
            </a:r>
            <a:r>
              <a:rPr lang="en-US" dirty="0" smtClean="0"/>
              <a:t>that </a:t>
            </a:r>
            <a:r>
              <a:rPr lang="en-US" dirty="0" smtClean="0"/>
              <a:t>a</a:t>
            </a:r>
            <a:r>
              <a:rPr lang="en-US" dirty="0" smtClean="0"/>
              <a:t>ffect the interest rate</a:t>
            </a:r>
            <a:endParaRPr lang="en-US" dirty="0"/>
          </a:p>
        </p:txBody>
      </p:sp>
      <p:sp>
        <p:nvSpPr>
          <p:cNvPr id="3" name="Content Placeholder 2"/>
          <p:cNvSpPr>
            <a:spLocks noGrp="1"/>
          </p:cNvSpPr>
          <p:nvPr>
            <p:ph sz="quarter" idx="1"/>
          </p:nvPr>
        </p:nvSpPr>
        <p:spPr/>
        <p:txBody>
          <a:bodyPr>
            <a:normAutofit lnSpcReduction="10000"/>
          </a:bodyPr>
          <a:lstStyle/>
          <a:p>
            <a:pPr>
              <a:buFont typeface="Arial" pitchFamily="34" charset="0"/>
              <a:buChar char="•"/>
            </a:pPr>
            <a:r>
              <a:rPr lang="en-US" b="1" dirty="0" smtClean="0"/>
              <a:t>Default Risk</a:t>
            </a:r>
          </a:p>
          <a:p>
            <a:pPr>
              <a:buFont typeface="Arial" pitchFamily="34" charset="0"/>
              <a:buChar char="•"/>
            </a:pPr>
            <a:endParaRPr lang="en-US" dirty="0" smtClean="0"/>
          </a:p>
          <a:p>
            <a:pPr>
              <a:buNone/>
            </a:pPr>
            <a:r>
              <a:rPr lang="en-US" dirty="0" smtClean="0"/>
              <a:t>	</a:t>
            </a:r>
            <a:r>
              <a:rPr lang="en-US" sz="2000" dirty="0" smtClean="0"/>
              <a:t>Highly rated companies with good credit ratings are able to borrow funds at a lower interest rate than companies with poor credit ratings.</a:t>
            </a:r>
          </a:p>
          <a:p>
            <a:pPr>
              <a:buNone/>
            </a:pPr>
            <a:r>
              <a:rPr lang="en-US" sz="2000" dirty="0" smtClean="0"/>
              <a:t>	Loans to the government are considered as </a:t>
            </a:r>
            <a:r>
              <a:rPr lang="en-US" sz="2000" dirty="0" smtClean="0"/>
              <a:t>risk-free (when the debt is denominated in their own currency and they have the ability to print that currency). </a:t>
            </a:r>
            <a:endParaRPr lang="en-US" sz="2000" dirty="0" smtClean="0"/>
          </a:p>
          <a:p>
            <a:pPr>
              <a:buNone/>
            </a:pPr>
            <a:endParaRPr lang="en-US" sz="2000" dirty="0" smtClean="0"/>
          </a:p>
          <a:p>
            <a:pPr>
              <a:buFont typeface="Arial" pitchFamily="34" charset="0"/>
              <a:buChar char="•"/>
            </a:pPr>
            <a:r>
              <a:rPr lang="en-US" b="1" dirty="0" smtClean="0"/>
              <a:t>Liquidity Risk</a:t>
            </a:r>
          </a:p>
          <a:p>
            <a:pPr>
              <a:buNone/>
            </a:pPr>
            <a:r>
              <a:rPr lang="en-US" sz="2000" dirty="0" smtClean="0"/>
              <a:t>     The less liquid the security, the higher the interest rate</a:t>
            </a:r>
          </a:p>
          <a:p>
            <a:pPr>
              <a:buNone/>
            </a:pPr>
            <a:endParaRPr lang="en-US" sz="2000" dirty="0" smtClean="0"/>
          </a:p>
          <a:p>
            <a:pPr>
              <a:buFont typeface="Arial" pitchFamily="34" charset="0"/>
              <a:buChar char="•"/>
            </a:pPr>
            <a:r>
              <a:rPr lang="en-US" b="1" dirty="0" smtClean="0"/>
              <a:t>Duration of a Loan</a:t>
            </a:r>
          </a:p>
          <a:p>
            <a:pPr>
              <a:buNone/>
            </a:pPr>
            <a:r>
              <a:rPr lang="en-US" sz="2000" dirty="0" smtClean="0"/>
              <a:t>      The longer the duration, the higher the interest </a:t>
            </a:r>
            <a:r>
              <a:rPr lang="en-US" sz="2000" dirty="0" smtClean="0"/>
              <a:t>rate (generally speaking but not always – see negatively sloped yield curve)</a:t>
            </a:r>
            <a:endParaRPr lang="en-US" sz="2000" dirty="0" smtClean="0"/>
          </a:p>
          <a:p>
            <a:pPr>
              <a:buNone/>
            </a:pPr>
            <a:endParaRPr lang="en-US" dirty="0" smtClean="0"/>
          </a:p>
          <a:p>
            <a:pPr>
              <a:buNone/>
            </a:pPr>
            <a:endParaRPr lang="en-US" dirty="0"/>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Theories of the Yield Curve</a:t>
            </a:r>
            <a:endParaRPr lang="en-US" dirty="0"/>
          </a:p>
        </p:txBody>
      </p:sp>
      <p:sp>
        <p:nvSpPr>
          <p:cNvPr id="3" name="Content Placeholder 2"/>
          <p:cNvSpPr>
            <a:spLocks noGrp="1"/>
          </p:cNvSpPr>
          <p:nvPr>
            <p:ph sz="quarter" idx="1"/>
          </p:nvPr>
        </p:nvSpPr>
        <p:spPr/>
        <p:txBody>
          <a:bodyPr>
            <a:normAutofit fontScale="92500" lnSpcReduction="10000"/>
          </a:bodyPr>
          <a:lstStyle/>
          <a:p>
            <a:pPr algn="just"/>
            <a:r>
              <a:rPr lang="en-US" sz="2400" b="1" dirty="0" smtClean="0"/>
              <a:t>Yield curve </a:t>
            </a:r>
            <a:r>
              <a:rPr lang="en-US" sz="2400" dirty="0" smtClean="0"/>
              <a:t>plots the yield to maturity of Treasury Bills and Treasury Bonds with different terms to </a:t>
            </a:r>
            <a:r>
              <a:rPr lang="en-US" sz="2400" dirty="0" smtClean="0"/>
              <a:t>maturity issued by the government. </a:t>
            </a:r>
            <a:endParaRPr lang="en-US" sz="2400" dirty="0" smtClean="0"/>
          </a:p>
          <a:p>
            <a:pPr algn="just"/>
            <a:endParaRPr lang="en-US" sz="2400" dirty="0" smtClean="0"/>
          </a:p>
          <a:p>
            <a:pPr algn="just"/>
            <a:r>
              <a:rPr lang="en-US" sz="2400" b="1" dirty="0" smtClean="0"/>
              <a:t>Positively-Sloped Yield Curve</a:t>
            </a:r>
            <a:r>
              <a:rPr lang="en-US" sz="2400" dirty="0" smtClean="0"/>
              <a:t>: </a:t>
            </a:r>
            <a:r>
              <a:rPr lang="en-US" sz="2400" dirty="0" smtClean="0"/>
              <a:t>A government that wishes </a:t>
            </a:r>
            <a:r>
              <a:rPr lang="en-US" sz="2400" dirty="0" smtClean="0"/>
              <a:t>to borrow </a:t>
            </a:r>
            <a:r>
              <a:rPr lang="en-US" sz="2400" dirty="0" smtClean="0"/>
              <a:t>for a </a:t>
            </a:r>
            <a:r>
              <a:rPr lang="en-US" sz="2400" dirty="0" smtClean="0"/>
              <a:t>long </a:t>
            </a:r>
            <a:r>
              <a:rPr lang="en-US" sz="2400" dirty="0" smtClean="0"/>
              <a:t>period </a:t>
            </a:r>
            <a:r>
              <a:rPr lang="en-US" sz="2400" dirty="0" smtClean="0"/>
              <a:t>of time </a:t>
            </a:r>
            <a:r>
              <a:rPr lang="en-US" sz="2400" dirty="0" smtClean="0"/>
              <a:t>pays </a:t>
            </a:r>
            <a:r>
              <a:rPr lang="en-US" sz="2400" dirty="0" smtClean="0"/>
              <a:t>a higher </a:t>
            </a:r>
            <a:r>
              <a:rPr lang="en-US" sz="2400" dirty="0" smtClean="0"/>
              <a:t>yield than for medium-term borrowing, which in turn has a higher yield than for short-term borrowing.</a:t>
            </a:r>
            <a:endParaRPr lang="en-US" sz="2400" dirty="0" smtClean="0"/>
          </a:p>
          <a:p>
            <a:pPr algn="just"/>
            <a:endParaRPr lang="en-US" sz="2400" b="1" dirty="0" smtClean="0"/>
          </a:p>
          <a:p>
            <a:pPr algn="just"/>
            <a:r>
              <a:rPr lang="en-US" sz="2400" b="1" dirty="0" smtClean="0"/>
              <a:t>Negatively-Sloped Yield Curve</a:t>
            </a:r>
            <a:r>
              <a:rPr lang="en-US" sz="2400" b="1" dirty="0" smtClean="0"/>
              <a:t>: </a:t>
            </a:r>
            <a:r>
              <a:rPr lang="en-US" sz="2400" dirty="0" smtClean="0"/>
              <a:t>A government that wishes to borrow for a long period of time pays a </a:t>
            </a:r>
            <a:r>
              <a:rPr lang="en-US" sz="2400" dirty="0" smtClean="0"/>
              <a:t>lower yield </a:t>
            </a:r>
            <a:r>
              <a:rPr lang="en-US" sz="2400" dirty="0" smtClean="0"/>
              <a:t>than for medium-term borrowing, which in turn has a </a:t>
            </a:r>
            <a:r>
              <a:rPr lang="en-US" sz="2400" dirty="0" smtClean="0"/>
              <a:t>lower </a:t>
            </a:r>
            <a:r>
              <a:rPr lang="en-US" sz="2400" dirty="0" smtClean="0"/>
              <a:t>yield than for short-term borrowing</a:t>
            </a:r>
            <a:endParaRPr lang="en-US" sz="2400" dirty="0" smtClean="0"/>
          </a:p>
          <a:p>
            <a:endParaRPr lang="en-US" dirty="0" smtClean="0"/>
          </a:p>
          <a:p>
            <a:endParaRPr lang="en-US" dirty="0" smtClean="0"/>
          </a:p>
          <a:p>
            <a:endParaRPr lang="en-US" dirty="0" smtClean="0"/>
          </a:p>
          <a:p>
            <a:endParaRPr lang="en-US" dirty="0"/>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Theories of the Yield Curve</a:t>
            </a:r>
            <a:endParaRPr lang="en-US" dirty="0"/>
          </a:p>
        </p:txBody>
      </p:sp>
      <p:sp>
        <p:nvSpPr>
          <p:cNvPr id="3" name="Content Placeholder 2"/>
          <p:cNvSpPr>
            <a:spLocks noGrp="1"/>
          </p:cNvSpPr>
          <p:nvPr>
            <p:ph sz="quarter" idx="1"/>
          </p:nvPr>
        </p:nvSpPr>
        <p:spPr/>
        <p:txBody>
          <a:bodyPr>
            <a:normAutofit/>
          </a:bodyPr>
          <a:lstStyle/>
          <a:p>
            <a:pPr algn="just"/>
            <a:r>
              <a:rPr lang="en-US" sz="2400" b="1" dirty="0" smtClean="0"/>
              <a:t>Hump-Shaped Yield Curve: </a:t>
            </a:r>
            <a:r>
              <a:rPr lang="en-US" sz="2400" dirty="0" smtClean="0"/>
              <a:t>A government</a:t>
            </a:r>
            <a:r>
              <a:rPr lang="en-US" sz="2400" dirty="0" smtClean="0"/>
              <a:t> </a:t>
            </a:r>
            <a:r>
              <a:rPr lang="en-US" sz="2400" dirty="0" smtClean="0"/>
              <a:t>that </a:t>
            </a:r>
            <a:r>
              <a:rPr lang="en-US" sz="2400" dirty="0" smtClean="0"/>
              <a:t>borrows </a:t>
            </a:r>
            <a:r>
              <a:rPr lang="en-US" sz="2400" dirty="0" smtClean="0"/>
              <a:t>medium-term </a:t>
            </a:r>
            <a:r>
              <a:rPr lang="en-US" sz="2400" dirty="0" smtClean="0"/>
              <a:t>is paying </a:t>
            </a:r>
            <a:r>
              <a:rPr lang="en-US" sz="2400" dirty="0" smtClean="0"/>
              <a:t>higher </a:t>
            </a:r>
            <a:r>
              <a:rPr lang="en-US" sz="2400" dirty="0" smtClean="0"/>
              <a:t>yields </a:t>
            </a:r>
            <a:r>
              <a:rPr lang="en-US" sz="2400" dirty="0" smtClean="0"/>
              <a:t>than </a:t>
            </a:r>
            <a:r>
              <a:rPr lang="en-US" sz="2400" dirty="0" smtClean="0"/>
              <a:t>for  borrowing </a:t>
            </a:r>
            <a:r>
              <a:rPr lang="en-US" sz="2400" dirty="0" smtClean="0"/>
              <a:t>short-term or long-term.</a:t>
            </a:r>
          </a:p>
          <a:p>
            <a:pPr algn="just"/>
            <a:endParaRPr lang="en-US" sz="2400" dirty="0" smtClean="0"/>
          </a:p>
          <a:p>
            <a:pPr algn="just"/>
            <a:endParaRPr lang="en-US" sz="2400" dirty="0" smtClean="0"/>
          </a:p>
          <a:p>
            <a:pPr algn="just"/>
            <a:r>
              <a:rPr lang="en-US" sz="2400" b="1" dirty="0" smtClean="0"/>
              <a:t>Flat Yield Curve: </a:t>
            </a:r>
            <a:r>
              <a:rPr lang="en-US" sz="2400" dirty="0" smtClean="0"/>
              <a:t>All short, medium, long term </a:t>
            </a:r>
            <a:r>
              <a:rPr lang="en-US" sz="2400" dirty="0" smtClean="0"/>
              <a:t>borrowings has </a:t>
            </a:r>
            <a:r>
              <a:rPr lang="en-US" sz="2400" dirty="0" err="1" smtClean="0"/>
              <a:t>pproximately</a:t>
            </a:r>
            <a:r>
              <a:rPr lang="en-US" sz="2400" dirty="0" smtClean="0"/>
              <a:t> </a:t>
            </a:r>
            <a:r>
              <a:rPr lang="en-US" sz="2400" dirty="0" smtClean="0"/>
              <a:t>with the same </a:t>
            </a:r>
            <a:r>
              <a:rPr lang="en-US" sz="2400" dirty="0" smtClean="0"/>
              <a:t>yield.</a:t>
            </a:r>
            <a:endParaRPr lang="en-US" sz="2400" dirty="0"/>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a:xfrm>
            <a:off x="539750" y="0"/>
            <a:ext cx="8229600" cy="809625"/>
          </a:xfrm>
        </p:spPr>
        <p:txBody>
          <a:bodyPr/>
          <a:lstStyle/>
          <a:p>
            <a:r>
              <a:rPr lang="en-GB"/>
              <a:t>Figure 4.10 Various yield curves</a:t>
            </a:r>
          </a:p>
        </p:txBody>
      </p:sp>
      <p:pic>
        <p:nvPicPr>
          <p:cNvPr id="12292" name="Picture 4"/>
          <p:cNvPicPr>
            <a:picLocks noChangeAspect="1" noChangeArrowheads="1"/>
          </p:cNvPicPr>
          <p:nvPr/>
        </p:nvPicPr>
        <p:blipFill>
          <a:blip r:embed="rId2" cstate="print"/>
          <a:srcRect/>
          <a:stretch>
            <a:fillRect/>
          </a:stretch>
        </p:blipFill>
        <p:spPr bwMode="auto">
          <a:xfrm>
            <a:off x="1403648" y="1628800"/>
            <a:ext cx="6192687" cy="4752528"/>
          </a:xfrm>
          <a:prstGeom prst="rect">
            <a:avLst/>
          </a:prstGeom>
          <a:noFill/>
          <a:ln w="9525">
            <a:noFill/>
            <a:miter lim="800000"/>
            <a:headEnd/>
            <a:tailEnd/>
          </a:ln>
          <a:effectLst/>
        </p:spPr>
      </p:pic>
    </p:spTree>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Theories of the Yield Curve</a:t>
            </a:r>
            <a:endParaRPr lang="en-US" dirty="0"/>
          </a:p>
        </p:txBody>
      </p:sp>
      <p:sp>
        <p:nvSpPr>
          <p:cNvPr id="3" name="Content Placeholder 2"/>
          <p:cNvSpPr>
            <a:spLocks noGrp="1"/>
          </p:cNvSpPr>
          <p:nvPr>
            <p:ph sz="quarter" idx="1"/>
          </p:nvPr>
        </p:nvSpPr>
        <p:spPr/>
        <p:txBody>
          <a:bodyPr/>
          <a:lstStyle/>
          <a:p>
            <a:pPr lvl="1"/>
            <a:r>
              <a:rPr lang="en-US" dirty="0" smtClean="0"/>
              <a:t>Expectations Theory</a:t>
            </a:r>
          </a:p>
          <a:p>
            <a:pPr lvl="1"/>
            <a:endParaRPr lang="en-US" dirty="0" smtClean="0"/>
          </a:p>
          <a:p>
            <a:pPr lvl="1"/>
            <a:r>
              <a:rPr lang="en-US" dirty="0" smtClean="0"/>
              <a:t>Liquidity Preference Theory</a:t>
            </a:r>
          </a:p>
          <a:p>
            <a:pPr lvl="1"/>
            <a:endParaRPr lang="en-US" dirty="0" smtClean="0"/>
          </a:p>
          <a:p>
            <a:pPr lvl="1"/>
            <a:r>
              <a:rPr lang="en-US" dirty="0" smtClean="0"/>
              <a:t>The Preferred Habitat Theory</a:t>
            </a:r>
          </a:p>
          <a:p>
            <a:pPr lvl="1"/>
            <a:endParaRPr lang="en-US" dirty="0" smtClean="0"/>
          </a:p>
          <a:p>
            <a:pPr lvl="1"/>
            <a:r>
              <a:rPr lang="en-US" dirty="0" smtClean="0"/>
              <a:t>Market Segmentation Theory</a:t>
            </a:r>
          </a:p>
          <a:p>
            <a:endParaRPr lang="en-US" dirty="0" smtClean="0"/>
          </a:p>
          <a:p>
            <a:endParaRPr lang="en-US" dirty="0"/>
          </a:p>
        </p:txBody>
      </p:sp>
    </p:spTree>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Expectations Theory</a:t>
            </a:r>
            <a:endParaRPr lang="en-US" dirty="0"/>
          </a:p>
        </p:txBody>
      </p:sp>
      <p:sp>
        <p:nvSpPr>
          <p:cNvPr id="3" name="Content Placeholder 2"/>
          <p:cNvSpPr>
            <a:spLocks noGrp="1"/>
          </p:cNvSpPr>
          <p:nvPr>
            <p:ph sz="quarter" idx="1"/>
          </p:nvPr>
        </p:nvSpPr>
        <p:spPr/>
        <p:txBody>
          <a:bodyPr/>
          <a:lstStyle/>
          <a:p>
            <a:pPr algn="just"/>
            <a:r>
              <a:rPr lang="en-US" dirty="0" smtClean="0"/>
              <a:t>Long-term interest rates are determined by market expectations about the path of future short-term interest rates.</a:t>
            </a:r>
          </a:p>
          <a:p>
            <a:pPr algn="just"/>
            <a:endParaRPr lang="en-US" dirty="0" smtClean="0"/>
          </a:p>
          <a:p>
            <a:pPr algn="just"/>
            <a:r>
              <a:rPr lang="en-US" dirty="0" smtClean="0"/>
              <a:t>Positively-Sloped Yield Curve </a:t>
            </a:r>
            <a:r>
              <a:rPr lang="en-US" dirty="0" smtClean="0"/>
              <a:t>market participants expect </a:t>
            </a:r>
            <a:r>
              <a:rPr lang="en-US" dirty="0" smtClean="0"/>
              <a:t>that short-term interest rates will increase in the future.</a:t>
            </a:r>
          </a:p>
          <a:p>
            <a:pPr algn="just"/>
            <a:endParaRPr lang="en-US" dirty="0" smtClean="0"/>
          </a:p>
          <a:p>
            <a:pPr algn="just"/>
            <a:r>
              <a:rPr lang="en-US" dirty="0" smtClean="0"/>
              <a:t>Negatively-Sloped Yield Curve </a:t>
            </a:r>
            <a:r>
              <a:rPr lang="en-US" dirty="0" smtClean="0"/>
              <a:t>market </a:t>
            </a:r>
            <a:r>
              <a:rPr lang="en-US" dirty="0" smtClean="0"/>
              <a:t>participant expect </a:t>
            </a:r>
            <a:r>
              <a:rPr lang="en-US" dirty="0" smtClean="0"/>
              <a:t>that short-term interest rates will fall in the future.</a:t>
            </a:r>
          </a:p>
          <a:p>
            <a:pPr algn="just"/>
            <a:endParaRPr lang="en-US" dirty="0" smtClean="0"/>
          </a:p>
          <a:p>
            <a:pPr algn="just"/>
            <a:r>
              <a:rPr lang="en-US" dirty="0" smtClean="0"/>
              <a:t>Flat yield curve indicates that </a:t>
            </a:r>
            <a:r>
              <a:rPr lang="en-US" dirty="0" smtClean="0"/>
              <a:t>market participants </a:t>
            </a:r>
            <a:r>
              <a:rPr lang="en-US" dirty="0" smtClean="0"/>
              <a:t>expect that short-term </a:t>
            </a:r>
            <a:r>
              <a:rPr lang="en-US" dirty="0" smtClean="0"/>
              <a:t>interest rates remain fairly constant in the future.</a:t>
            </a:r>
          </a:p>
          <a:p>
            <a:endParaRPr lang="en-US" dirty="0"/>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Expectations Theory</a:t>
            </a:r>
            <a:endParaRPr lang="en-US" dirty="0"/>
          </a:p>
        </p:txBody>
      </p:sp>
      <p:sp>
        <p:nvSpPr>
          <p:cNvPr id="3" name="Content Placeholder 2"/>
          <p:cNvSpPr>
            <a:spLocks noGrp="1"/>
          </p:cNvSpPr>
          <p:nvPr>
            <p:ph sz="quarter" idx="1"/>
          </p:nvPr>
        </p:nvSpPr>
        <p:spPr/>
        <p:txBody>
          <a:bodyPr/>
          <a:lstStyle/>
          <a:p>
            <a:r>
              <a:rPr lang="en-US" sz="2000" dirty="0" smtClean="0"/>
              <a:t>Long-term interest rate:</a:t>
            </a:r>
          </a:p>
          <a:p>
            <a:endParaRPr lang="en-US" sz="2000" dirty="0" smtClean="0"/>
          </a:p>
          <a:p>
            <a:endParaRPr lang="en-US" sz="2000" dirty="0" smtClean="0"/>
          </a:p>
          <a:p>
            <a:r>
              <a:rPr lang="en-US" sz="2000" dirty="0" smtClean="0"/>
              <a:t>  </a:t>
            </a:r>
            <a:r>
              <a:rPr lang="en-US" sz="2000" dirty="0" err="1" smtClean="0"/>
              <a:t>r</a:t>
            </a:r>
            <a:r>
              <a:rPr lang="en-US" sz="2000" baseline="-25000" dirty="0" err="1" smtClean="0"/>
              <a:t>n</a:t>
            </a:r>
            <a:r>
              <a:rPr lang="en-US" sz="2000" dirty="0" smtClean="0"/>
              <a:t>  Long </a:t>
            </a:r>
            <a:r>
              <a:rPr lang="en-US" sz="2000" dirty="0" smtClean="0"/>
              <a:t>term interest rate on a bond with maturity of n years</a:t>
            </a:r>
          </a:p>
          <a:p>
            <a:r>
              <a:rPr lang="en-US" dirty="0" smtClean="0"/>
              <a:t> </a:t>
            </a:r>
            <a:r>
              <a:rPr lang="en-US" dirty="0" smtClean="0"/>
              <a:t> r</a:t>
            </a:r>
            <a:r>
              <a:rPr lang="en-US" baseline="-25000" dirty="0" smtClean="0"/>
              <a:t>0</a:t>
            </a:r>
            <a:r>
              <a:rPr lang="en-US" sz="2000" dirty="0" smtClean="0"/>
              <a:t>  Current </a:t>
            </a:r>
            <a:r>
              <a:rPr lang="en-US" sz="2000" dirty="0" smtClean="0"/>
              <a:t>one-year interest rate</a:t>
            </a:r>
          </a:p>
          <a:p>
            <a:r>
              <a:rPr lang="en-US" sz="2000" dirty="0" smtClean="0"/>
              <a:t> </a:t>
            </a:r>
            <a:r>
              <a:rPr lang="en-US" sz="2000" dirty="0" smtClean="0"/>
              <a:t> </a:t>
            </a:r>
            <a:r>
              <a:rPr lang="en-US" dirty="0" smtClean="0"/>
              <a:t>r</a:t>
            </a:r>
            <a:r>
              <a:rPr lang="en-US" baseline="-25000" dirty="0" smtClean="0"/>
              <a:t>1</a:t>
            </a:r>
            <a:r>
              <a:rPr lang="en-US" sz="2000" dirty="0" smtClean="0"/>
              <a:t>   One </a:t>
            </a:r>
            <a:r>
              <a:rPr lang="en-US" sz="2000" dirty="0" smtClean="0"/>
              <a:t>year interest rate expected in one year’s time</a:t>
            </a:r>
          </a:p>
          <a:p>
            <a:r>
              <a:rPr lang="en-US" sz="2000" dirty="0" smtClean="0"/>
              <a:t> </a:t>
            </a:r>
            <a:r>
              <a:rPr lang="en-US" sz="2000" dirty="0" smtClean="0"/>
              <a:t> </a:t>
            </a:r>
            <a:r>
              <a:rPr lang="en-US" dirty="0" smtClean="0"/>
              <a:t>r</a:t>
            </a:r>
            <a:r>
              <a:rPr lang="en-US" baseline="-25000" dirty="0" smtClean="0"/>
              <a:t>2</a:t>
            </a:r>
            <a:r>
              <a:rPr lang="en-US" sz="2000" dirty="0" smtClean="0"/>
              <a:t>  One </a:t>
            </a:r>
            <a:r>
              <a:rPr lang="en-US" sz="2000" dirty="0" smtClean="0"/>
              <a:t>year interest rate expected in two years’ time</a:t>
            </a:r>
          </a:p>
          <a:p>
            <a:endParaRPr lang="en-US" sz="2000" dirty="0" smtClean="0"/>
          </a:p>
          <a:p>
            <a:r>
              <a:rPr lang="en-US" sz="2000" dirty="0" smtClean="0"/>
              <a:t>Example: </a:t>
            </a:r>
            <a:r>
              <a:rPr lang="en-US" sz="2000" dirty="0" smtClean="0"/>
              <a:t>Interest rate on a five year bond is the simple arithmetical average of all future known interest </a:t>
            </a:r>
            <a:r>
              <a:rPr lang="en-US" sz="2000" dirty="0" smtClean="0"/>
              <a:t>rates.</a:t>
            </a:r>
            <a:endParaRPr lang="en-US" sz="2000" dirty="0" smtClean="0"/>
          </a:p>
          <a:p>
            <a:endParaRPr lang="en-US" sz="2000" dirty="0" smtClean="0"/>
          </a:p>
          <a:p>
            <a:endParaRPr lang="en-US" dirty="0"/>
          </a:p>
        </p:txBody>
      </p:sp>
      <p:sp>
        <p:nvSpPr>
          <p:cNvPr id="52226" name="Rectangle 2"/>
          <p:cNvSpPr>
            <a:spLocks noChangeArrowheads="1"/>
          </p:cNvSpPr>
          <p:nvPr/>
        </p:nvSpPr>
        <p:spPr bwMode="auto">
          <a:xfrm>
            <a:off x="0" y="0"/>
            <a:ext cx="9144000" cy="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endParaRPr lang="en-US"/>
          </a:p>
        </p:txBody>
      </p:sp>
      <p:pic>
        <p:nvPicPr>
          <p:cNvPr id="52225" name="Picture 1"/>
          <p:cNvPicPr>
            <a:picLocks noChangeAspect="1" noChangeArrowheads="1"/>
          </p:cNvPicPr>
          <p:nvPr/>
        </p:nvPicPr>
        <p:blipFill>
          <a:blip r:embed="rId2" cstate="print">
            <a:clrChange>
              <a:clrFrom>
                <a:srgbClr val="FFFFFF"/>
              </a:clrFrom>
              <a:clrTo>
                <a:srgbClr val="FFFFFF">
                  <a:alpha val="0"/>
                </a:srgbClr>
              </a:clrTo>
            </a:clrChange>
          </a:blip>
          <a:srcRect/>
          <a:stretch>
            <a:fillRect/>
          </a:stretch>
        </p:blipFill>
        <p:spPr bwMode="auto">
          <a:xfrm>
            <a:off x="1643042" y="2143116"/>
            <a:ext cx="5530492" cy="357190"/>
          </a:xfrm>
          <a:prstGeom prst="rect">
            <a:avLst/>
          </a:prstGeom>
          <a:noFill/>
        </p:spPr>
      </p:pic>
      <p:sp>
        <p:nvSpPr>
          <p:cNvPr id="52228" name="Rectangle 4"/>
          <p:cNvSpPr>
            <a:spLocks noChangeArrowheads="1"/>
          </p:cNvSpPr>
          <p:nvPr/>
        </p:nvSpPr>
        <p:spPr bwMode="auto">
          <a:xfrm>
            <a:off x="0" y="0"/>
            <a:ext cx="9144000" cy="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endParaRPr lang="en-US"/>
          </a:p>
        </p:txBody>
      </p:sp>
      <p:sp>
        <p:nvSpPr>
          <p:cNvPr id="52230" name="Rectangle 6"/>
          <p:cNvSpPr>
            <a:spLocks noChangeArrowheads="1"/>
          </p:cNvSpPr>
          <p:nvPr/>
        </p:nvSpPr>
        <p:spPr bwMode="auto">
          <a:xfrm>
            <a:off x="0" y="0"/>
            <a:ext cx="9144000" cy="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endParaRPr lang="en-US"/>
          </a:p>
        </p:txBody>
      </p:sp>
      <p:sp>
        <p:nvSpPr>
          <p:cNvPr id="52232" name="Rectangle 8"/>
          <p:cNvSpPr>
            <a:spLocks noChangeArrowheads="1"/>
          </p:cNvSpPr>
          <p:nvPr/>
        </p:nvSpPr>
        <p:spPr bwMode="auto">
          <a:xfrm>
            <a:off x="0" y="0"/>
            <a:ext cx="9144000" cy="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endParaRPr lang="en-US"/>
          </a:p>
        </p:txBody>
      </p:sp>
      <p:sp>
        <p:nvSpPr>
          <p:cNvPr id="52234" name="Rectangle 10"/>
          <p:cNvSpPr>
            <a:spLocks noChangeArrowheads="1"/>
          </p:cNvSpPr>
          <p:nvPr/>
        </p:nvSpPr>
        <p:spPr bwMode="auto">
          <a:xfrm>
            <a:off x="0" y="0"/>
            <a:ext cx="9144000" cy="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endParaRPr lang="en-US"/>
          </a:p>
        </p:txBody>
      </p:sp>
      <p:sp>
        <p:nvSpPr>
          <p:cNvPr id="52236" name="Rectangle 12"/>
          <p:cNvSpPr>
            <a:spLocks noChangeArrowheads="1"/>
          </p:cNvSpPr>
          <p:nvPr/>
        </p:nvSpPr>
        <p:spPr bwMode="auto">
          <a:xfrm>
            <a:off x="0" y="0"/>
            <a:ext cx="9144000" cy="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endParaRPr lang="en-US"/>
          </a:p>
        </p:txBody>
      </p:sp>
      <p:sp>
        <p:nvSpPr>
          <p:cNvPr id="52238" name="Rectangle 14"/>
          <p:cNvSpPr>
            <a:spLocks noChangeArrowheads="1"/>
          </p:cNvSpPr>
          <p:nvPr/>
        </p:nvSpPr>
        <p:spPr bwMode="auto">
          <a:xfrm>
            <a:off x="0" y="0"/>
            <a:ext cx="9144000" cy="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endParaRPr lang="en-US"/>
          </a:p>
        </p:txBody>
      </p:sp>
      <p:sp>
        <p:nvSpPr>
          <p:cNvPr id="52240" name="Rectangle 16"/>
          <p:cNvSpPr>
            <a:spLocks noChangeArrowheads="1"/>
          </p:cNvSpPr>
          <p:nvPr/>
        </p:nvSpPr>
        <p:spPr bwMode="auto">
          <a:xfrm>
            <a:off x="0" y="0"/>
            <a:ext cx="9144000" cy="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endParaRPr lang="en-US"/>
          </a:p>
        </p:txBody>
      </p:sp>
      <p:sp>
        <p:nvSpPr>
          <p:cNvPr id="52242" name="Rectangle 18"/>
          <p:cNvSpPr>
            <a:spLocks noChangeArrowheads="1"/>
          </p:cNvSpPr>
          <p:nvPr/>
        </p:nvSpPr>
        <p:spPr bwMode="auto">
          <a:xfrm>
            <a:off x="0" y="0"/>
            <a:ext cx="9144000" cy="45720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endParaRPr lang="en-US"/>
          </a:p>
        </p:txBody>
      </p:sp>
      <p:pic>
        <p:nvPicPr>
          <p:cNvPr id="52241" name="Picture 17"/>
          <p:cNvPicPr>
            <a:picLocks noChangeAspect="1" noChangeArrowheads="1"/>
          </p:cNvPicPr>
          <p:nvPr/>
        </p:nvPicPr>
        <p:blipFill>
          <a:blip r:embed="rId3" cstate="print">
            <a:clrChange>
              <a:clrFrom>
                <a:srgbClr val="FFFFFF"/>
              </a:clrFrom>
              <a:clrTo>
                <a:srgbClr val="FFFFFF">
                  <a:alpha val="0"/>
                </a:srgbClr>
              </a:clrTo>
            </a:clrChange>
          </a:blip>
          <a:srcRect/>
          <a:stretch>
            <a:fillRect/>
          </a:stretch>
        </p:blipFill>
        <p:spPr bwMode="auto">
          <a:xfrm>
            <a:off x="2928926" y="5500702"/>
            <a:ext cx="2071702" cy="435925"/>
          </a:xfrm>
          <a:prstGeom prst="rect">
            <a:avLst/>
          </a:prstGeom>
          <a:noFill/>
        </p:spPr>
      </p:pic>
      <p:sp>
        <p:nvSpPr>
          <p:cNvPr id="52243" name="Rectangle 19"/>
          <p:cNvSpPr>
            <a:spLocks noChangeArrowheads="1"/>
          </p:cNvSpPr>
          <p:nvPr/>
        </p:nvSpPr>
        <p:spPr bwMode="auto">
          <a:xfrm>
            <a:off x="0" y="784225"/>
            <a:ext cx="9144000" cy="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smtClean="0">
              <a:ln>
                <a:noFill/>
              </a:ln>
              <a:solidFill>
                <a:schemeClr val="tx1"/>
              </a:solidFill>
              <a:effectLst/>
              <a:latin typeface="Arial" pitchFamily="34" charset="0"/>
              <a:cs typeface="Arial" pitchFamily="34" charset="0"/>
            </a:endParaRPr>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Expectations Theory</a:t>
            </a:r>
            <a:endParaRPr lang="en-US" dirty="0"/>
          </a:p>
        </p:txBody>
      </p:sp>
      <p:sp>
        <p:nvSpPr>
          <p:cNvPr id="3" name="Content Placeholder 2"/>
          <p:cNvSpPr>
            <a:spLocks noGrp="1"/>
          </p:cNvSpPr>
          <p:nvPr>
            <p:ph sz="quarter" idx="1"/>
          </p:nvPr>
        </p:nvSpPr>
        <p:spPr/>
        <p:txBody>
          <a:bodyPr>
            <a:normAutofit/>
          </a:bodyPr>
          <a:lstStyle/>
          <a:p>
            <a:r>
              <a:rPr lang="en-US" sz="2400" dirty="0" smtClean="0"/>
              <a:t>The following are the expected interest rates for the five-year bond:</a:t>
            </a:r>
          </a:p>
          <a:p>
            <a:r>
              <a:rPr lang="en-US" sz="2400" dirty="0" smtClean="0"/>
              <a:t>Current one-year interest rate: 7%</a:t>
            </a:r>
          </a:p>
          <a:p>
            <a:r>
              <a:rPr lang="en-US" sz="2400" dirty="0" smtClean="0"/>
              <a:t>One year interest rate expected in one year’s time: 8%</a:t>
            </a:r>
          </a:p>
          <a:p>
            <a:r>
              <a:rPr lang="en-US" sz="2400" dirty="0" smtClean="0"/>
              <a:t>One year interest rate expected in two year’s time: 9%</a:t>
            </a:r>
          </a:p>
          <a:p>
            <a:r>
              <a:rPr lang="en-US" sz="2400" dirty="0" smtClean="0"/>
              <a:t>One year interest rate expected in three year’s time: 10%</a:t>
            </a:r>
          </a:p>
          <a:p>
            <a:r>
              <a:rPr lang="en-US" sz="2400" dirty="0" smtClean="0"/>
              <a:t>One year interest rate expected in four year’s time: 11%</a:t>
            </a:r>
          </a:p>
          <a:p>
            <a:endParaRPr lang="en-US" sz="2400" dirty="0"/>
          </a:p>
        </p:txBody>
      </p:sp>
      <p:sp>
        <p:nvSpPr>
          <p:cNvPr id="58370" name="Rectangle 2"/>
          <p:cNvSpPr>
            <a:spLocks noChangeArrowheads="1"/>
          </p:cNvSpPr>
          <p:nvPr/>
        </p:nvSpPr>
        <p:spPr bwMode="auto">
          <a:xfrm>
            <a:off x="0" y="0"/>
            <a:ext cx="9144000" cy="45720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endParaRPr lang="en-US"/>
          </a:p>
        </p:txBody>
      </p:sp>
      <p:pic>
        <p:nvPicPr>
          <p:cNvPr id="58369" name="Picture 1"/>
          <p:cNvPicPr>
            <a:picLocks noChangeAspect="1" noChangeArrowheads="1"/>
          </p:cNvPicPr>
          <p:nvPr/>
        </p:nvPicPr>
        <p:blipFill>
          <a:blip r:embed="rId2" cstate="print">
            <a:clrChange>
              <a:clrFrom>
                <a:srgbClr val="FFFFFF"/>
              </a:clrFrom>
              <a:clrTo>
                <a:srgbClr val="FFFFFF">
                  <a:alpha val="0"/>
                </a:srgbClr>
              </a:clrTo>
            </a:clrChange>
          </a:blip>
          <a:srcRect/>
          <a:stretch>
            <a:fillRect/>
          </a:stretch>
        </p:blipFill>
        <p:spPr bwMode="auto">
          <a:xfrm>
            <a:off x="2714612" y="5000636"/>
            <a:ext cx="3586784" cy="642942"/>
          </a:xfrm>
          <a:prstGeom prst="rect">
            <a:avLst/>
          </a:prstGeom>
          <a:noFill/>
        </p:spPr>
      </p:pic>
      <p:sp>
        <p:nvSpPr>
          <p:cNvPr id="58371" name="Rectangle 3"/>
          <p:cNvSpPr>
            <a:spLocks noChangeArrowheads="1"/>
          </p:cNvSpPr>
          <p:nvPr/>
        </p:nvSpPr>
        <p:spPr bwMode="auto">
          <a:xfrm>
            <a:off x="0" y="800100"/>
            <a:ext cx="9144000" cy="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smtClean="0">
              <a:ln>
                <a:noFill/>
              </a:ln>
              <a:solidFill>
                <a:schemeClr val="tx1"/>
              </a:solidFill>
              <a:effectLst/>
              <a:latin typeface="Arial" pitchFamily="34" charset="0"/>
              <a:cs typeface="Arial" pitchFamily="34" charset="0"/>
            </a:endParaRPr>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Liquidity Preference Theory</a:t>
            </a:r>
            <a:endParaRPr lang="en-US" dirty="0"/>
          </a:p>
        </p:txBody>
      </p:sp>
      <p:sp>
        <p:nvSpPr>
          <p:cNvPr id="3" name="Content Placeholder 2"/>
          <p:cNvSpPr>
            <a:spLocks noGrp="1"/>
          </p:cNvSpPr>
          <p:nvPr>
            <p:ph sz="quarter" idx="1"/>
          </p:nvPr>
        </p:nvSpPr>
        <p:spPr/>
        <p:txBody>
          <a:bodyPr>
            <a:normAutofit lnSpcReduction="10000"/>
          </a:bodyPr>
          <a:lstStyle/>
          <a:p>
            <a:pPr algn="just"/>
            <a:r>
              <a:rPr lang="en-US" sz="2000" dirty="0" smtClean="0"/>
              <a:t>According to liquidity preference theory, the yield on long-term bonds </a:t>
            </a:r>
            <a:r>
              <a:rPr lang="en-US" sz="2000" dirty="0" smtClean="0"/>
              <a:t>reflects </a:t>
            </a:r>
            <a:r>
              <a:rPr lang="en-US" sz="2000" dirty="0" smtClean="0"/>
              <a:t>not only market expectations but </a:t>
            </a:r>
            <a:r>
              <a:rPr lang="en-US" sz="2000" dirty="0" smtClean="0"/>
              <a:t>also a </a:t>
            </a:r>
            <a:r>
              <a:rPr lang="en-US" sz="2000" dirty="0" smtClean="0"/>
              <a:t>liquidity premium.</a:t>
            </a:r>
          </a:p>
          <a:p>
            <a:pPr algn="just"/>
            <a:endParaRPr lang="en-US" sz="2000" dirty="0" smtClean="0"/>
          </a:p>
          <a:p>
            <a:pPr algn="just"/>
            <a:r>
              <a:rPr lang="en-US" sz="2000" b="1" dirty="0" smtClean="0"/>
              <a:t>Liquidity Premium: </a:t>
            </a:r>
            <a:r>
              <a:rPr lang="en-US" sz="2000" dirty="0" smtClean="0"/>
              <a:t>The extra yield required to hold securities that are less liquid than securities with similar risk </a:t>
            </a:r>
            <a:r>
              <a:rPr lang="en-US" sz="2000" dirty="0" smtClean="0"/>
              <a:t>features</a:t>
            </a:r>
            <a:r>
              <a:rPr lang="en-US" sz="2000" dirty="0" smtClean="0"/>
              <a:t>. </a:t>
            </a:r>
          </a:p>
          <a:p>
            <a:pPr algn="just"/>
            <a:endParaRPr lang="en-US" sz="2000" dirty="0" smtClean="0"/>
          </a:p>
          <a:p>
            <a:pPr algn="just"/>
            <a:r>
              <a:rPr lang="en-US" sz="2000" dirty="0" smtClean="0"/>
              <a:t>It predicts a generally higher interest rate than the pure expectations theory.</a:t>
            </a:r>
          </a:p>
          <a:p>
            <a:pPr algn="just"/>
            <a:endParaRPr lang="en-US" sz="2000" dirty="0" smtClean="0"/>
          </a:p>
          <a:p>
            <a:pPr algn="just"/>
            <a:r>
              <a:rPr lang="en-US" sz="2000" dirty="0" smtClean="0"/>
              <a:t>The theory assumes that lenders of funds prefer to lend short, borrowers prefer to borrow long. Borrowers are prepared to pay a liquidity premium to lenders to induce them to lend long. </a:t>
            </a:r>
          </a:p>
          <a:p>
            <a:pPr algn="just"/>
            <a:endParaRPr lang="en-US" sz="2000" dirty="0" smtClean="0"/>
          </a:p>
          <a:p>
            <a:pPr algn="just"/>
            <a:r>
              <a:rPr lang="en-US" sz="2000" dirty="0" smtClean="0"/>
              <a:t>The size of the liquidity premium increases with the time to maturity.</a:t>
            </a:r>
            <a:endParaRPr lang="en-US" sz="2000" dirty="0"/>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Preferred Habitat Theory</a:t>
            </a:r>
            <a:endParaRPr lang="en-US" dirty="0"/>
          </a:p>
        </p:txBody>
      </p:sp>
      <p:sp>
        <p:nvSpPr>
          <p:cNvPr id="3" name="Content Placeholder 2"/>
          <p:cNvSpPr>
            <a:spLocks noGrp="1"/>
          </p:cNvSpPr>
          <p:nvPr>
            <p:ph sz="quarter" idx="1"/>
          </p:nvPr>
        </p:nvSpPr>
        <p:spPr/>
        <p:txBody>
          <a:bodyPr>
            <a:normAutofit/>
          </a:bodyPr>
          <a:lstStyle/>
          <a:p>
            <a:pPr algn="just"/>
            <a:r>
              <a:rPr lang="en-US" sz="2000" dirty="0" smtClean="0"/>
              <a:t>The theory argues that the term structure reflects both the expectations of the future path of interest rates and a liquidity premium. However, liquidity premium does not have to rise uniformly with the maturity of the bond as assumed by the liquidity preference theory.</a:t>
            </a:r>
          </a:p>
          <a:p>
            <a:pPr algn="just"/>
            <a:endParaRPr lang="en-US" sz="2000" dirty="0" smtClean="0"/>
          </a:p>
          <a:p>
            <a:pPr algn="just"/>
            <a:r>
              <a:rPr lang="en-US" sz="2000" dirty="0" smtClean="0"/>
              <a:t>Example: </a:t>
            </a:r>
            <a:r>
              <a:rPr lang="en-US" sz="2000" dirty="0" smtClean="0"/>
              <a:t>If both short and long-term investments are preferred habitats, then medium-term interest rates may be higher to induce investors to undertake medium-term investments.</a:t>
            </a:r>
          </a:p>
          <a:p>
            <a:pPr algn="just"/>
            <a:endParaRPr lang="en-US" sz="2000" dirty="0" smtClean="0"/>
          </a:p>
          <a:p>
            <a:pPr algn="just"/>
            <a:r>
              <a:rPr lang="en-US" sz="2000" dirty="0" smtClean="0"/>
              <a:t>Example: </a:t>
            </a:r>
            <a:r>
              <a:rPr lang="en-US" sz="2000" dirty="0" smtClean="0"/>
              <a:t>If most investors have a preferred habitat of five-year investments, the short-term and long-term interest rates may be both higher to induce investors to accept investments at these time horizons</a:t>
            </a:r>
            <a:r>
              <a:rPr lang="en-US" sz="2000" dirty="0" smtClean="0"/>
              <a:t>. Could lead to a U shaped yield curve</a:t>
            </a:r>
            <a:endParaRPr lang="en-US" sz="2000" dirty="0"/>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Market Segmentation Theory</a:t>
            </a:r>
            <a:endParaRPr lang="en-US" dirty="0"/>
          </a:p>
        </p:txBody>
      </p:sp>
      <p:sp>
        <p:nvSpPr>
          <p:cNvPr id="3" name="Content Placeholder 2"/>
          <p:cNvSpPr>
            <a:spLocks noGrp="1"/>
          </p:cNvSpPr>
          <p:nvPr>
            <p:ph sz="quarter" idx="1"/>
          </p:nvPr>
        </p:nvSpPr>
        <p:spPr/>
        <p:txBody>
          <a:bodyPr>
            <a:normAutofit fontScale="92500"/>
          </a:bodyPr>
          <a:lstStyle/>
          <a:p>
            <a:pPr algn="just"/>
            <a:r>
              <a:rPr lang="en-US" sz="2400" dirty="0" smtClean="0"/>
              <a:t>This theory assumes that there are barriers </a:t>
            </a:r>
            <a:r>
              <a:rPr lang="en-US" sz="2400" dirty="0" smtClean="0"/>
              <a:t>to switching </a:t>
            </a:r>
            <a:r>
              <a:rPr lang="en-US" sz="2400" dirty="0" smtClean="0"/>
              <a:t>between short, medium and long-term investments. These barriers may be due to the need to meet regulatory requirements, may be self-imposed regulations or even transaction costs.</a:t>
            </a:r>
          </a:p>
          <a:p>
            <a:pPr algn="just"/>
            <a:endParaRPr lang="en-US" sz="2400" dirty="0" smtClean="0"/>
          </a:p>
          <a:p>
            <a:pPr algn="just"/>
            <a:r>
              <a:rPr lang="en-US" sz="2400" dirty="0" smtClean="0"/>
              <a:t>The shape of the yield curve is determined by separate supply and demand forces in each particular maturity segment.</a:t>
            </a:r>
          </a:p>
          <a:p>
            <a:pPr algn="just"/>
            <a:endParaRPr lang="en-US" sz="2400" dirty="0" smtClean="0"/>
          </a:p>
          <a:p>
            <a:pPr algn="just"/>
            <a:r>
              <a:rPr lang="en-US" sz="2400" dirty="0" smtClean="0"/>
              <a:t>Changes in interest rates in a particular segment of the market will have relatively little influence on other segments of the market. </a:t>
            </a:r>
            <a:endParaRPr lang="en-US" sz="2400" dirty="0"/>
          </a:p>
        </p:txBody>
      </p:sp>
    </p:spTree>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1_Civic">
  <a:themeElements>
    <a:clrScheme name="Custom 3">
      <a:dk1>
        <a:sysClr val="windowText" lastClr="000000"/>
      </a:dk1>
      <a:lt1>
        <a:sysClr val="window" lastClr="FFFFFF"/>
      </a:lt1>
      <a:dk2>
        <a:srgbClr val="771B1B"/>
      </a:dk2>
      <a:lt2>
        <a:srgbClr val="F7ECE9"/>
      </a:lt2>
      <a:accent1>
        <a:srgbClr val="D8A394"/>
      </a:accent1>
      <a:accent2>
        <a:srgbClr val="934934"/>
      </a:accent2>
      <a:accent3>
        <a:srgbClr val="9F2525"/>
      </a:accent3>
      <a:accent4>
        <a:srgbClr val="000000"/>
      </a:accent4>
      <a:accent5>
        <a:srgbClr val="909090"/>
      </a:accent5>
      <a:accent6>
        <a:srgbClr val="7F7F7F"/>
      </a:accent6>
      <a:hlink>
        <a:srgbClr val="B22A2A"/>
      </a:hlink>
      <a:folHlink>
        <a:srgbClr val="C00000"/>
      </a:folHlink>
    </a:clrScheme>
    <a:fontScheme name="Civic">
      <a:majorFont>
        <a:latin typeface="Georgia"/>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Georgia"/>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Civic">
      <a:fillStyleLst>
        <a:solidFill>
          <a:schemeClr val="phClr"/>
        </a:solidFill>
        <a:solidFill>
          <a:schemeClr val="phClr">
            <a:tint val="45000"/>
          </a:schemeClr>
        </a:solidFill>
        <a:solidFill>
          <a:schemeClr val="phClr">
            <a:tint val="95000"/>
          </a:schemeClr>
        </a:solidFill>
      </a:fillStyleLst>
      <a:lnStyleLst>
        <a:ln w="9525" cap="flat" cmpd="sng" algn="ctr">
          <a:solidFill>
            <a:schemeClr val="phClr"/>
          </a:solidFill>
          <a:prstDash val="solid"/>
        </a:ln>
        <a:ln w="11429" cap="flat" cmpd="sng" algn="ctr">
          <a:solidFill>
            <a:schemeClr val="phClr"/>
          </a:solidFill>
          <a:prstDash val="sysDash"/>
        </a:ln>
        <a:ln w="20000" cap="flat" cmpd="sng" algn="ctr">
          <a:solidFill>
            <a:schemeClr val="phClr"/>
          </a:solidFill>
          <a:prstDash val="solid"/>
        </a:ln>
      </a:lnStyleLst>
      <a:effectStyleLst>
        <a:effectStyle>
          <a:effectLst>
            <a:outerShdw blurRad="50800" dist="25400" dir="5400000" rotWithShape="0">
              <a:srgbClr val="000000">
                <a:alpha val="35000"/>
              </a:srgbClr>
            </a:outerShdw>
          </a:effectLst>
        </a:effectStyle>
        <a:effectStyle>
          <a:effectLst>
            <a:outerShdw blurRad="50800" dist="25400" dir="5400000" rotWithShape="0">
              <a:srgbClr val="000000">
                <a:alpha val="45000"/>
              </a:srgbClr>
            </a:outerShdw>
          </a:effectLst>
          <a:scene3d>
            <a:camera prst="orthographicFront" fov="0">
              <a:rot lat="0" lon="0" rev="0"/>
            </a:camera>
            <a:lightRig rig="threePt" dir="t">
              <a:rot lat="0" lon="0" rev="0"/>
            </a:lightRig>
          </a:scene3d>
          <a:sp3d contourW="9525" prstMaterial="matte">
            <a:bevelT w="0" h="0"/>
            <a:contourClr>
              <a:schemeClr val="phClr">
                <a:shade val="70000"/>
                <a:satMod val="105000"/>
              </a:schemeClr>
            </a:contourClr>
          </a:sp3d>
        </a:effectStyle>
        <a:effectStyle>
          <a:effectLst>
            <a:outerShdw blurRad="50800" dist="25400" dir="5400000" rotWithShape="0">
              <a:srgbClr val="000000">
                <a:alpha val="45000"/>
              </a:srgbClr>
            </a:outerShdw>
          </a:effectLst>
          <a:scene3d>
            <a:camera prst="orthographicFront" fov="0">
              <a:rot lat="0" lon="0" rev="0"/>
            </a:camera>
            <a:lightRig rig="soft" dir="b">
              <a:rot lat="0" lon="0" rev="0"/>
            </a:lightRig>
          </a:scene3d>
          <a:sp3d prstMaterial="dkEdge">
            <a:bevelT w="63500" h="63500" prst="cross"/>
            <a:contourClr>
              <a:schemeClr val="phClr"/>
            </a:contourClr>
          </a:sp3d>
        </a:effectStyle>
      </a:effectStyleLst>
      <a:bgFillStyleLst>
        <a:solidFill>
          <a:schemeClr val="phClr"/>
        </a:solidFill>
        <a:blipFill>
          <a:blip xmlns:r="http://schemas.openxmlformats.org/officeDocument/2006/relationships" r:embed="rId1">
            <a:duotone>
              <a:schemeClr val="phClr">
                <a:shade val="70000"/>
                <a:satMod val="115000"/>
              </a:schemeClr>
              <a:schemeClr val="phClr">
                <a:tint val="85000"/>
              </a:schemeClr>
            </a:duotone>
          </a:blip>
          <a:tile tx="0" ty="0" sx="85000" sy="85000" flip="none" algn="tl"/>
        </a:blipFill>
        <a:blipFill>
          <a:blip xmlns:r="http://schemas.openxmlformats.org/officeDocument/2006/relationships" r:embed="rId2">
            <a:duotone>
              <a:schemeClr val="phClr">
                <a:shade val="65000"/>
                <a:satMod val="115000"/>
              </a:schemeClr>
              <a:schemeClr val="phClr">
                <a:tint val="85000"/>
              </a:schemeClr>
            </a:duotone>
          </a:blip>
          <a:tile tx="0" ty="0" sx="65000" sy="65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941</TotalTime>
  <Words>2546</Words>
  <Application>Microsoft Office PowerPoint</Application>
  <PresentationFormat>On-screen Show (4:3)</PresentationFormat>
  <Paragraphs>315</Paragraphs>
  <Slides>44</Slides>
  <Notes>1</Notes>
  <HiddenSlides>0</HiddenSlides>
  <MMClips>0</MMClips>
  <ScaleCrop>false</ScaleCrop>
  <HeadingPairs>
    <vt:vector size="4" baseType="variant">
      <vt:variant>
        <vt:lpstr>Theme</vt:lpstr>
      </vt:variant>
      <vt:variant>
        <vt:i4>1</vt:i4>
      </vt:variant>
      <vt:variant>
        <vt:lpstr>Slide Titles</vt:lpstr>
      </vt:variant>
      <vt:variant>
        <vt:i4>44</vt:i4>
      </vt:variant>
    </vt:vector>
  </HeadingPairs>
  <TitlesOfParts>
    <vt:vector size="45" baseType="lpstr">
      <vt:lpstr>1_Civic</vt:lpstr>
      <vt:lpstr>Chapter 4</vt:lpstr>
      <vt:lpstr>Introduction</vt:lpstr>
      <vt:lpstr>Bills</vt:lpstr>
      <vt:lpstr>Bills</vt:lpstr>
      <vt:lpstr>Bonds</vt:lpstr>
      <vt:lpstr>Bonds</vt:lpstr>
      <vt:lpstr>The Operation of Monetary Policy</vt:lpstr>
      <vt:lpstr>The Effects of an Expansionary Monetary Policy</vt:lpstr>
      <vt:lpstr>Figure 4.1 The effects of an expansionary OMO</vt:lpstr>
      <vt:lpstr>The Effects of a Contractionary Monetary Policy</vt:lpstr>
      <vt:lpstr>Figure 4.2 The effects of a contractionary OMO</vt:lpstr>
      <vt:lpstr>Figure 4.3 Summary of expansionary and contractionary monetary practices </vt:lpstr>
      <vt:lpstr>Monetary Policy in Practice and The Announcement Effect</vt:lpstr>
      <vt:lpstr>The Effects of an Unexpected Cut in the Short-Term Interest Rate </vt:lpstr>
      <vt:lpstr>Figure 4.4 The effects of an unexpected cut in the short-term interest rate</vt:lpstr>
      <vt:lpstr>The effects of an unexpected rise in the short-term interest rate</vt:lpstr>
      <vt:lpstr>Figure 4.5 The effects of an unexpected rise in the short-term interest rate</vt:lpstr>
      <vt:lpstr>The Commercial Banking System and Narrow &amp; Broad Money Supply</vt:lpstr>
      <vt:lpstr>Table 4.1 The relationship between base money, bank deposits and broad money</vt:lpstr>
      <vt:lpstr>Money Multiplier</vt:lpstr>
      <vt:lpstr>Money Multiplier</vt:lpstr>
      <vt:lpstr>Money Multiplier</vt:lpstr>
      <vt:lpstr>Controlling the Money Supply</vt:lpstr>
      <vt:lpstr>The Determination of Interest Rates</vt:lpstr>
      <vt:lpstr>The Determination of Interest Rate</vt:lpstr>
      <vt:lpstr>Figure 4.6 The supply and demand for money</vt:lpstr>
      <vt:lpstr>Figure 4.7 The effect of increases in money demand and money supply on the short term interest rate</vt:lpstr>
      <vt:lpstr>The Loanable Funds Approach to Interest Rate Determination</vt:lpstr>
      <vt:lpstr>The Loanable Funds Approach to Interest Rate Determination</vt:lpstr>
      <vt:lpstr>Figure 4.8 The demand and supply of loanable funds </vt:lpstr>
      <vt:lpstr>Figure 4.9 The effects of increases in demand and supply of loanable funds</vt:lpstr>
      <vt:lpstr>Inflation and Interest Rates</vt:lpstr>
      <vt:lpstr>Inflation and Interest Rates</vt:lpstr>
      <vt:lpstr>Other factors that affect the interest rate</vt:lpstr>
      <vt:lpstr>Theories of the Yield Curve</vt:lpstr>
      <vt:lpstr>Theories of the Yield Curve</vt:lpstr>
      <vt:lpstr>Figure 4.10 Various yield curves</vt:lpstr>
      <vt:lpstr>Theories of the Yield Curve</vt:lpstr>
      <vt:lpstr>Expectations Theory</vt:lpstr>
      <vt:lpstr>Expectations Theory</vt:lpstr>
      <vt:lpstr>Expectations Theory</vt:lpstr>
      <vt:lpstr>Liquidity Preference Theory</vt:lpstr>
      <vt:lpstr>Preferred Habitat Theory</vt:lpstr>
      <vt:lpstr>Market Segmentation Theory</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abdp982</dc:creator>
  <cp:lastModifiedBy>Pilbeam</cp:lastModifiedBy>
  <cp:revision>53</cp:revision>
  <dcterms:created xsi:type="dcterms:W3CDTF">2011-11-04T17:36:51Z</dcterms:created>
  <dcterms:modified xsi:type="dcterms:W3CDTF">2012-02-24T14:07:39Z</dcterms:modified>
</cp:coreProperties>
</file>