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926"/>
    <p:restoredTop sz="94665"/>
  </p:normalViewPr>
  <p:slideViewPr>
    <p:cSldViewPr snapToGrid="0">
      <p:cViewPr varScale="1">
        <p:scale>
          <a:sx n="62" d="100"/>
          <a:sy n="62" d="100"/>
        </p:scale>
        <p:origin x="216" y="1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95C89-2E28-4777-95B0-BA7EECAE3B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9928" y="987552"/>
            <a:ext cx="8385048" cy="3081528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052321-4D71-4DA8-BD2C-DC22FC1525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5506" y="4480561"/>
            <a:ext cx="5993892" cy="1166495"/>
          </a:xfrm>
        </p:spPr>
        <p:txBody>
          <a:bodyPr>
            <a:normAutofit/>
          </a:bodyPr>
          <a:lstStyle>
            <a:lvl1pPr marL="0" indent="0" algn="ctr">
              <a:buNone/>
              <a:defRPr sz="1400" cap="all" spc="6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D37183-71EA-4A92-8609-41ECB53F4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8/6/22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9F2E6-1ECC-4081-8EBF-C80C6C94A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C3FA67-CD72-4503-BA25-FEC880107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6052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BA523-EF01-4656-9D54-347E984FD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52871-79D5-420E-8207-BEF7BE44A9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D32D3-8223-4851-BB8E-CB489B975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8/6/22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94444B-9FC3-414D-8EA0-15AB806D5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C448B-FCF6-40C5-8BB6-15B70E889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56005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F79BA-620F-4443-807B-BE44F36F9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1709738"/>
            <a:ext cx="9430811" cy="2852737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C9A625-6442-4047-B545-433C445121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4589463"/>
            <a:ext cx="943081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8EAA30-3B1A-4BEA-9835-33D2072451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8/6/22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56440-3149-446F-8105-485333B18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0FEDB1-D604-4E10-B334-5DB303498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092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6E563-D552-439E-8DF5-45062D875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36873-2DD5-456E-A3A9-FE408419E3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9848" y="1825625"/>
            <a:ext cx="4684057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C6B04C-FB9E-4A9E-8892-4B5B702898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19802" y="1825625"/>
            <a:ext cx="4684058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E2F0B4-0E86-473E-BC42-78D856A00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8/6/22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2B9537-F43C-4042-B165-A00358F9E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F9F52F-61F2-4FEE-8989-2FB400190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04070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32E5C-0B2D-4DB5-95F6-3C2C825DF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989993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F1C53-3F27-42E6-BE80-1DF579857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4872132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CC6CB-F028-4322-B54F-571203106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4872133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D2CD7-554E-4EAA-BAF6-86ABB7E81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89809" y="1681163"/>
            <a:ext cx="4849909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2A2D6-379C-4D26-90AC-9F2F46DCE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89810" y="2505075"/>
            <a:ext cx="4872134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A0E4F3-8A65-4788-AE96-1FB206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8/6/22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22DA4-5EE1-440C-ADDE-D7B4F77B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C291E-B8EF-4ED7-A04A-23426C220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22047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CB818-E8D0-497B-9A7E-4F281D0DB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E82B9D-CD58-4C05-8A78-CB6E0E9D4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8/6/22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DE60CD-D6F3-40A7-BB8B-FEC8E3156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2968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8/6/22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0124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FD3CB-0541-46AD-B35E-0E0A1375E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8EFDE-1D7D-46B8-AB55-A3C02EDD18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5652153" cy="5403850"/>
          </a:xfrm>
        </p:spPr>
        <p:txBody>
          <a:bodyPr/>
          <a:lstStyle>
            <a:lvl1pPr>
              <a:defRPr sz="3200"/>
            </a:lvl1pPr>
            <a:lvl2pPr>
              <a:defRPr sz="2800" b="1"/>
            </a:lvl2pPr>
            <a:lvl3pPr>
              <a:defRPr sz="2400" b="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1D2F5-DB36-4943-8A14-96AFC48830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6C07D4-6597-444C-9EFD-62021AE76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8/6/22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2D0D2C-70E8-4A24-9727-BEAF10B17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D9E0F6-7216-48A1-8BCA-770C6DE38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5787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CBEBD-5F1A-4111-A7F2-1CE82C9A6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0517FB-4008-4F68-B193-482971BA72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606C5F-0885-458F-9B21-47E60171BF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886F2E-B752-4D78-8DC4-C96A1A00E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8/6/22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C37751-8BB8-4224-870A-A2953E760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42CE94-BD7E-44B3-9B5E-67D4BD317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7796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83CBE-1EA9-4E8B-A281-C50B792E5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2EB1A0-A59D-4CB9-BABB-C6BF1D2E9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6265B-940D-433C-AD76-2D6A42449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8/6/22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CAB98E-314F-45C4-9A64-AD3FAE051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E49F32-B214-4A0C-8669-7FE4BA445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83909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DE4A6D-DAA1-4551-A093-3C36C1C8CF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25FDA9-71CD-4B86-B291-BEBA43D8ED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9F5B1-B635-4479-A426-B1D406650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8/6/22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833098-8769-47C3-80B2-C2942F984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A9297-65D4-45BE-BE6C-5531FC6A5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4481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1AFD227-869A-489C-A9B5-3F0498DF3C0C}"/>
              </a:ext>
            </a:extLst>
          </p:cNvPr>
          <p:cNvGrpSpPr/>
          <p:nvPr/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4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5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05E913-A9D9-4639-B104-1F07A4AF6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940CEB-B6D7-46E6-9843-5153421401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1874520"/>
            <a:ext cx="963401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AC8B5-8DFB-4920-8580-54824C831A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73736" y="6382512"/>
            <a:ext cx="28459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B5898F52-2787-4BA2-BBBC-9395E9F86D50}" type="datetimeFigureOut">
              <a:rPr lang="en-US" smtClean="0"/>
              <a:pPr/>
              <a:t>8/6/22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E2D5D-B616-4048-9CB8-4D316BBDB1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54871" y="2093199"/>
            <a:ext cx="4157472" cy="4160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F322F0-8F3D-4AC5-9873-24666D0E0D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919" y="6382512"/>
            <a:ext cx="50099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57371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600" b="1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3439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24hourslayover.com/pros-cons-flight-attendant/" TargetMode="External"/><Relationship Id="rId2" Type="http://schemas.openxmlformats.org/officeDocument/2006/relationships/hyperlink" Target="https://nationalcareers.service.gov.uk/job-profiles/cabin-crew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F616A82B-4290-46E7-BF7E-9119EFAF9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620F9D-B903-692D-1853-94F107F82E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82685" y="854450"/>
            <a:ext cx="4448065" cy="4197706"/>
          </a:xfrm>
        </p:spPr>
        <p:txBody>
          <a:bodyPr>
            <a:normAutofit fontScale="90000"/>
          </a:bodyPr>
          <a:lstStyle/>
          <a:p>
            <a:br>
              <a:rPr lang="en-US" sz="6000" dirty="0"/>
            </a:br>
            <a:br>
              <a:rPr lang="en-US" sz="6000" dirty="0"/>
            </a:br>
            <a:br>
              <a:rPr lang="en-US" sz="6000" dirty="0"/>
            </a:br>
            <a:br>
              <a:rPr lang="en-US" sz="6000" dirty="0"/>
            </a:br>
            <a:br>
              <a:rPr lang="en-US" sz="6000" dirty="0"/>
            </a:br>
            <a:br>
              <a:rPr lang="en-US" sz="6000" dirty="0"/>
            </a:br>
            <a:br>
              <a:rPr lang="en-US" sz="6000" dirty="0"/>
            </a:br>
            <a:br>
              <a:rPr lang="en-US" sz="6000" dirty="0"/>
            </a:br>
            <a:br>
              <a:rPr lang="en-US" sz="6000" dirty="0"/>
            </a:br>
            <a:r>
              <a:rPr lang="en-US" sz="8900" dirty="0">
                <a:solidFill>
                  <a:schemeClr val="tx1"/>
                </a:solidFill>
              </a:rPr>
              <a:t>CABIN CREW</a:t>
            </a:r>
            <a:br>
              <a:rPr lang="en-US" sz="8900" dirty="0"/>
            </a:br>
            <a:br>
              <a:rPr lang="en-US" sz="4000" dirty="0"/>
            </a:br>
            <a:br>
              <a:rPr lang="en-US" sz="4000" dirty="0"/>
            </a:br>
            <a:endParaRPr lang="en-US" sz="2700" b="1" dirty="0">
              <a:latin typeface="Helvetica" pitchFamily="2" charset="0"/>
            </a:endParaRPr>
          </a:p>
        </p:txBody>
      </p:sp>
      <p:pic>
        <p:nvPicPr>
          <p:cNvPr id="14" name="Picture 3" descr="Topview of mint green workspace with laptop, coffee, notebook, pen, glasses, and mouse">
            <a:extLst>
              <a:ext uri="{FF2B5EF4-FFF2-40B4-BE49-F238E27FC236}">
                <a16:creationId xmlns:a16="http://schemas.microsoft.com/office/drawing/2014/main" id="{6E60BBFF-75A2-34F5-79AC-DC40A21E57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2693" b="-2"/>
          <a:stretch/>
        </p:blipFill>
        <p:spPr>
          <a:xfrm>
            <a:off x="20" y="-1"/>
            <a:ext cx="6915093" cy="685800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F39B87F-387C-1198-CC24-DE84B3EF1801}"/>
              </a:ext>
            </a:extLst>
          </p:cNvPr>
          <p:cNvSpPr txBox="1"/>
          <p:nvPr/>
        </p:nvSpPr>
        <p:spPr>
          <a:xfrm>
            <a:off x="7017875" y="4028419"/>
            <a:ext cx="517410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Helvetica" pitchFamily="2" charset="0"/>
              </a:rPr>
              <a:t>Academic and Employability skills</a:t>
            </a:r>
          </a:p>
          <a:p>
            <a:endParaRPr lang="en-US" b="1" dirty="0">
              <a:latin typeface="Helvetica" pitchFamily="2" charset="0"/>
            </a:endParaRPr>
          </a:p>
          <a:p>
            <a:r>
              <a:rPr lang="en-US" b="1" dirty="0">
                <a:latin typeface="Helvetica" pitchFamily="2" charset="0"/>
              </a:rPr>
              <a:t>Module code BMSW4001 </a:t>
            </a:r>
          </a:p>
          <a:p>
            <a:endParaRPr lang="en-US" b="1" dirty="0">
              <a:latin typeface="Helvetica" pitchFamily="2" charset="0"/>
            </a:endParaRPr>
          </a:p>
          <a:p>
            <a:r>
              <a:rPr lang="en-US" b="1" dirty="0">
                <a:latin typeface="Helvetica" pitchFamily="2" charset="0"/>
              </a:rPr>
              <a:t>Sylvia Hoffmann </a:t>
            </a:r>
            <a:endParaRPr lang="en-US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E6977E8-85C5-CC18-0274-7976BF7FEE39}"/>
              </a:ext>
            </a:extLst>
          </p:cNvPr>
          <p:cNvSpPr txBox="1"/>
          <p:nvPr/>
        </p:nvSpPr>
        <p:spPr>
          <a:xfrm>
            <a:off x="7019666" y="5842791"/>
            <a:ext cx="22541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Helvetica" pitchFamily="2" charset="0"/>
              </a:rPr>
              <a:t>Maria Jose Ayovi </a:t>
            </a:r>
          </a:p>
          <a:p>
            <a:r>
              <a:rPr lang="en-US" b="1" dirty="0">
                <a:latin typeface="Helvetica" pitchFamily="2" charset="0"/>
              </a:rPr>
              <a:t>Student Nº2133891 </a:t>
            </a:r>
          </a:p>
        </p:txBody>
      </p:sp>
      <p:pic>
        <p:nvPicPr>
          <p:cNvPr id="24" name="Picture 23" descr="Text&#10;&#10;Description automatically generated with medium confidence">
            <a:extLst>
              <a:ext uri="{FF2B5EF4-FFF2-40B4-BE49-F238E27FC236}">
                <a16:creationId xmlns:a16="http://schemas.microsoft.com/office/drawing/2014/main" id="{A8ABE779-81BD-3739-7F11-FA09378C0B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26502" y="5720417"/>
            <a:ext cx="1881963" cy="891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97819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C20C2-A87A-BE55-2AA5-98506662F4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7200" b="1" dirty="0">
                <a:solidFill>
                  <a:schemeClr val="tx1"/>
                </a:solidFill>
                <a:latin typeface="Helvetica" pitchFamily="2" charset="0"/>
              </a:rPr>
              <a:t>Contents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8CC632-2532-F43B-C832-EDA21AA22F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v"/>
            </a:pPr>
            <a:r>
              <a:rPr lang="en-US" sz="4300" b="1" dirty="0">
                <a:solidFill>
                  <a:schemeClr val="tx1"/>
                </a:solidFill>
              </a:rPr>
              <a:t> </a:t>
            </a:r>
            <a:r>
              <a:rPr lang="en-US" sz="4300" b="1" dirty="0">
                <a:solidFill>
                  <a:schemeClr val="tx1"/>
                </a:solidFill>
                <a:latin typeface="Helvetica" pitchFamily="2" charset="0"/>
              </a:rPr>
              <a:t>Job Description; Cabin Crew 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v"/>
            </a:pPr>
            <a:r>
              <a:rPr lang="en-US" sz="4300" b="1" dirty="0">
                <a:solidFill>
                  <a:schemeClr val="tx1"/>
                </a:solidFill>
                <a:latin typeface="Helvetica" pitchFamily="2" charset="0"/>
              </a:rPr>
              <a:t> Skills Required</a:t>
            </a:r>
          </a:p>
          <a:p>
            <a:pPr>
              <a:buClr>
                <a:schemeClr val="bg2">
                  <a:lumMod val="10000"/>
                </a:schemeClr>
              </a:buClr>
              <a:buFont typeface="Wingdings" pitchFamily="2" charset="2"/>
              <a:buChar char="v"/>
            </a:pPr>
            <a:r>
              <a:rPr lang="en-US" sz="4300" b="1" dirty="0">
                <a:solidFill>
                  <a:schemeClr val="tx1"/>
                </a:solidFill>
                <a:latin typeface="Helvetica" pitchFamily="2" charset="0"/>
              </a:rPr>
              <a:t> Skills I Have </a:t>
            </a:r>
          </a:p>
          <a:p>
            <a:pPr>
              <a:buClr>
                <a:schemeClr val="bg2">
                  <a:lumMod val="10000"/>
                </a:schemeClr>
              </a:buClr>
              <a:buFont typeface="Wingdings" pitchFamily="2" charset="2"/>
              <a:buChar char="v"/>
            </a:pPr>
            <a:r>
              <a:rPr lang="en-US" sz="4300" b="1" dirty="0">
                <a:solidFill>
                  <a:schemeClr val="tx1"/>
                </a:solidFill>
                <a:latin typeface="Helvetica" pitchFamily="2" charset="0"/>
              </a:rPr>
              <a:t> My Future Plans </a:t>
            </a:r>
          </a:p>
          <a:p>
            <a:pPr>
              <a:buClr>
                <a:schemeClr val="bg2">
                  <a:lumMod val="10000"/>
                </a:schemeClr>
              </a:buClr>
              <a:buFont typeface="Wingdings" pitchFamily="2" charset="2"/>
              <a:buChar char="v"/>
            </a:pPr>
            <a:r>
              <a:rPr lang="en-US" sz="4300" b="1" dirty="0">
                <a:solidFill>
                  <a:schemeClr val="tx1"/>
                </a:solidFill>
                <a:latin typeface="Helvetica" pitchFamily="2" charset="0"/>
              </a:rPr>
              <a:t> Conclusions </a:t>
            </a:r>
          </a:p>
          <a:p>
            <a:pPr>
              <a:buFont typeface="Wingdings" pitchFamily="2" charset="2"/>
              <a:buChar char="v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47933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649B5-77D2-7ADB-8FBC-A995399E5B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600" b="1" dirty="0">
                <a:solidFill>
                  <a:schemeClr val="tx1"/>
                </a:solidFill>
                <a:latin typeface="Helvetica" pitchFamily="2" charset="0"/>
              </a:rPr>
              <a:t>Job Description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E80A77-D51C-B34A-C7B5-30715B85A0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978196"/>
            <a:ext cx="9634011" cy="5241852"/>
          </a:xfrm>
        </p:spPr>
        <p:txBody>
          <a:bodyPr>
            <a:normAutofit/>
          </a:bodyPr>
          <a:lstStyle/>
          <a:p>
            <a:pPr marL="0" indent="0"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4000" b="1" dirty="0">
              <a:solidFill>
                <a:schemeClr val="tx1"/>
              </a:solidFill>
              <a:latin typeface="Helvetica" pitchFamily="2" charset="0"/>
            </a:endParaRPr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v"/>
            </a:pPr>
            <a:r>
              <a:rPr lang="en-US" sz="4000" b="1" dirty="0">
                <a:solidFill>
                  <a:schemeClr val="tx1"/>
                </a:solidFill>
                <a:latin typeface="Helvetica" pitchFamily="2" charset="0"/>
              </a:rPr>
              <a:t> Assist passengers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v"/>
            </a:pPr>
            <a:r>
              <a:rPr lang="en-US" sz="4000" b="1" dirty="0">
                <a:solidFill>
                  <a:schemeClr val="tx1"/>
                </a:solidFill>
                <a:latin typeface="Helvetica" pitchFamily="2" charset="0"/>
              </a:rPr>
              <a:t> Dealing with the emergencies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v"/>
            </a:pPr>
            <a:r>
              <a:rPr lang="en-US" sz="4000" b="1" dirty="0">
                <a:solidFill>
                  <a:schemeClr val="tx1"/>
                </a:solidFill>
                <a:latin typeface="Helvetica" pitchFamily="2" charset="0"/>
              </a:rPr>
              <a:t> Emergency flight reports</a:t>
            </a:r>
          </a:p>
        </p:txBody>
      </p:sp>
    </p:spTree>
    <p:extLst>
      <p:ext uri="{BB962C8B-B14F-4D97-AF65-F5344CB8AC3E}">
        <p14:creationId xmlns:p14="http://schemas.microsoft.com/office/powerpoint/2010/main" val="2713599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23FB4-96D4-51D0-6B1A-003B51D81A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600" b="1" dirty="0">
                <a:solidFill>
                  <a:schemeClr val="tx1"/>
                </a:solidFill>
                <a:latin typeface="Helvetica" pitchFamily="2" charset="0"/>
              </a:rPr>
              <a:t>Skills Required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86B724-5475-F3DD-D5E7-57ED3D5216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v"/>
            </a:pPr>
            <a:r>
              <a:rPr lang="en-US" sz="14400" b="1" dirty="0">
                <a:solidFill>
                  <a:schemeClr val="tx1"/>
                </a:solidFill>
                <a:latin typeface="Helvetica" pitchFamily="2" charset="0"/>
              </a:rPr>
              <a:t> Excellent verbal communication skills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v"/>
            </a:pPr>
            <a:r>
              <a:rPr lang="en-US" sz="14400" b="1" dirty="0">
                <a:solidFill>
                  <a:schemeClr val="tx1"/>
                </a:solidFill>
                <a:latin typeface="Helvetica" pitchFamily="2" charset="0"/>
              </a:rPr>
              <a:t> Patience and the capacity to remain   composed under pressure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v"/>
            </a:pPr>
            <a:r>
              <a:rPr lang="en-US" sz="14400" b="1" dirty="0">
                <a:solidFill>
                  <a:schemeClr val="tx1"/>
                </a:solidFill>
                <a:latin typeface="Helvetica" pitchFamily="2" charset="0"/>
              </a:rPr>
              <a:t> Teamwork 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v"/>
            </a:pPr>
            <a:r>
              <a:rPr lang="en-US" sz="14400" b="1" dirty="0">
                <a:solidFill>
                  <a:schemeClr val="tx1"/>
                </a:solidFill>
                <a:latin typeface="Helvetica" pitchFamily="2" charset="0"/>
              </a:rPr>
              <a:t> Cultural Awareness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07320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0A150-AAF9-DA79-EEB5-4ABD6AAB11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600" b="1" dirty="0">
                <a:solidFill>
                  <a:schemeClr val="tx1"/>
                </a:solidFill>
                <a:latin typeface="Helvetica" pitchFamily="2" charset="0"/>
              </a:rPr>
              <a:t>Skills I Have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39AF8C-F1D5-3077-D86D-7D69B171D2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v"/>
            </a:pPr>
            <a:r>
              <a:rPr lang="en-US" sz="3600" b="1" dirty="0">
                <a:solidFill>
                  <a:schemeClr val="tx1"/>
                </a:solidFill>
                <a:latin typeface="Helvetica" pitchFamily="2" charset="0"/>
              </a:rPr>
              <a:t> </a:t>
            </a:r>
            <a:r>
              <a:rPr lang="en-US" sz="4200" b="1" dirty="0">
                <a:solidFill>
                  <a:schemeClr val="tx1"/>
                </a:solidFill>
                <a:latin typeface="Helvetica" pitchFamily="2" charset="0"/>
              </a:rPr>
              <a:t>Organization 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v"/>
            </a:pPr>
            <a:r>
              <a:rPr lang="en-US" sz="4200" b="1" dirty="0">
                <a:solidFill>
                  <a:schemeClr val="tx1"/>
                </a:solidFill>
                <a:latin typeface="Helvetica" pitchFamily="2" charset="0"/>
              </a:rPr>
              <a:t> Self-control 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v"/>
            </a:pPr>
            <a:r>
              <a:rPr lang="en-US" sz="4200" b="1" dirty="0">
                <a:solidFill>
                  <a:schemeClr val="tx1"/>
                </a:solidFill>
                <a:latin typeface="Helvetica" pitchFamily="2" charset="0"/>
              </a:rPr>
              <a:t> Adaptability 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v"/>
            </a:pPr>
            <a:r>
              <a:rPr lang="en-US" sz="4200" b="1" dirty="0">
                <a:solidFill>
                  <a:schemeClr val="tx1"/>
                </a:solidFill>
                <a:latin typeface="Helvetica" pitchFamily="2" charset="0"/>
              </a:rPr>
              <a:t> Problem Solving 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v"/>
            </a:pPr>
            <a:r>
              <a:rPr lang="en-US" sz="4200" b="1" dirty="0">
                <a:solidFill>
                  <a:schemeClr val="tx1"/>
                </a:solidFill>
                <a:latin typeface="Helvetica" pitchFamily="2" charset="0"/>
              </a:rPr>
              <a:t> Discretion </a:t>
            </a:r>
          </a:p>
        </p:txBody>
      </p:sp>
    </p:spTree>
    <p:extLst>
      <p:ext uri="{BB962C8B-B14F-4D97-AF65-F5344CB8AC3E}">
        <p14:creationId xmlns:p14="http://schemas.microsoft.com/office/powerpoint/2010/main" val="8699807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4D0BBE-7932-EE5C-5A85-15C6E11D2E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600" b="1" dirty="0">
                <a:solidFill>
                  <a:schemeClr val="tx1"/>
                </a:solidFill>
                <a:latin typeface="Helvetica" pitchFamily="2" charset="0"/>
              </a:rPr>
              <a:t>My Future Plans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AD4CC6-7CEF-01DE-FC5D-9A16BEBE45E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v"/>
            </a:pPr>
            <a:r>
              <a:rPr lang="en-US" sz="3700" b="1" dirty="0">
                <a:latin typeface="Helvetica" pitchFamily="2" charset="0"/>
              </a:rPr>
              <a:t> </a:t>
            </a:r>
            <a:r>
              <a:rPr lang="en-US" sz="3700" b="1" dirty="0">
                <a:solidFill>
                  <a:schemeClr val="tx1"/>
                </a:solidFill>
                <a:latin typeface="Helvetica" pitchFamily="2" charset="0"/>
              </a:rPr>
              <a:t>Improve my writing and speaking abilities in English</a:t>
            </a:r>
          </a:p>
          <a:p>
            <a:pPr marL="0" indent="0"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3200" b="1" dirty="0">
              <a:solidFill>
                <a:schemeClr val="tx1"/>
              </a:solidFill>
              <a:latin typeface="Helvetica" pitchFamily="2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027FEF-E33E-96C2-2EE6-37EB55C2042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v"/>
            </a:pPr>
            <a:r>
              <a:rPr lang="en-US" sz="3600" b="1" dirty="0">
                <a:solidFill>
                  <a:schemeClr val="tx1"/>
                </a:solidFill>
                <a:latin typeface="Helvetica" pitchFamily="2" charset="0"/>
              </a:rPr>
              <a:t> Flexibility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v"/>
            </a:pPr>
            <a:r>
              <a:rPr lang="en-US" sz="3600" b="1" dirty="0">
                <a:solidFill>
                  <a:schemeClr val="tx1"/>
                </a:solidFill>
                <a:latin typeface="Helvetica" pitchFamily="2" charset="0"/>
              </a:rPr>
              <a:t> Patience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v"/>
            </a:pPr>
            <a:r>
              <a:rPr lang="en-US" sz="3600" b="1" dirty="0">
                <a:solidFill>
                  <a:schemeClr val="tx1"/>
                </a:solidFill>
                <a:latin typeface="Helvetica" pitchFamily="2" charset="0"/>
              </a:rPr>
              <a:t> Commitment</a:t>
            </a:r>
          </a:p>
          <a:p>
            <a:pPr>
              <a:buClr>
                <a:schemeClr val="tx1"/>
              </a:buClr>
              <a:buFont typeface="Wingdings" pitchFamily="2" charset="2"/>
              <a:buChar char="v"/>
            </a:pPr>
            <a:r>
              <a:rPr lang="en-US" sz="3600" b="1" dirty="0">
                <a:solidFill>
                  <a:schemeClr val="tx1"/>
                </a:solidFill>
                <a:latin typeface="Helvetica" pitchFamily="2" charset="0"/>
              </a:rPr>
              <a:t> Be disciplinary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94675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8AC156-B9D0-7733-2083-390505BF64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59488"/>
            <a:ext cx="9899930" cy="1029550"/>
          </a:xfrm>
        </p:spPr>
        <p:txBody>
          <a:bodyPr>
            <a:noAutofit/>
          </a:bodyPr>
          <a:lstStyle/>
          <a:p>
            <a:pPr algn="ctr"/>
            <a:r>
              <a:rPr lang="en-US" sz="6600" b="1" dirty="0">
                <a:solidFill>
                  <a:schemeClr val="tx1"/>
                </a:solidFill>
                <a:latin typeface="Helvetica" pitchFamily="2" charset="0"/>
              </a:rPr>
              <a:t>Conclusions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95BC2D-7F0C-750C-6C27-32C72A1D92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4872132" cy="823912"/>
          </a:xfrm>
        </p:spPr>
        <p:txBody>
          <a:bodyPr lIns="108000"/>
          <a:lstStyle/>
          <a:p>
            <a:pPr algn="ctr"/>
            <a:r>
              <a:rPr lang="en-US" sz="4000" u="sng" cap="none" spc="0" baseline="-25000" dirty="0">
                <a:solidFill>
                  <a:schemeClr val="tx1"/>
                </a:solidFill>
                <a:latin typeface="Helvetica" pitchFamily="2" charset="0"/>
              </a:rPr>
              <a:t>The Advantage For Be A Cabin Crew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07033AF-DDC8-AB76-4121-C4C7335C89E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v"/>
            </a:pPr>
            <a:endParaRPr lang="en-US" sz="3600" b="1" dirty="0">
              <a:latin typeface="Helvetica" pitchFamily="2" charset="0"/>
            </a:endParaRPr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v"/>
            </a:pPr>
            <a:r>
              <a:rPr lang="en-US" sz="11600" b="1" dirty="0">
                <a:solidFill>
                  <a:schemeClr val="tx1"/>
                </a:solidFill>
                <a:latin typeface="Helvetica" pitchFamily="2" charset="0"/>
              </a:rPr>
              <a:t> The best office views 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v"/>
            </a:pPr>
            <a:r>
              <a:rPr lang="en-US" sz="11600" b="1" dirty="0">
                <a:solidFill>
                  <a:schemeClr val="tx1"/>
                </a:solidFill>
                <a:latin typeface="Helvetica" pitchFamily="2" charset="0"/>
              </a:rPr>
              <a:t> Incredibles experiences 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v"/>
            </a:pPr>
            <a:r>
              <a:rPr lang="en-US" sz="11600" b="1" dirty="0">
                <a:solidFill>
                  <a:schemeClr val="tx1"/>
                </a:solidFill>
                <a:latin typeface="Helvetica" pitchFamily="2" charset="0"/>
              </a:rPr>
              <a:t> Reduced price airline tickets 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v"/>
            </a:pPr>
            <a:r>
              <a:rPr lang="en-US" sz="11600" b="1" dirty="0">
                <a:solidFill>
                  <a:schemeClr val="tx1"/>
                </a:solidFill>
                <a:latin typeface="Helvetica" pitchFamily="2" charset="0"/>
              </a:rPr>
              <a:t> Get paid to travel </a:t>
            </a:r>
          </a:p>
          <a:p>
            <a:pPr marL="0" indent="0"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dirty="0"/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v"/>
            </a:pP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52B60D6-D940-E97B-2DA1-13FFA3A82C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US" sz="4000" u="sng" cap="none" spc="0" baseline="-25000" dirty="0">
                <a:solidFill>
                  <a:schemeClr val="tx1"/>
                </a:solidFill>
                <a:latin typeface="Helvetica" pitchFamily="2" charset="0"/>
              </a:rPr>
              <a:t>The Desvantage For Be A Cabin Crew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741308B-3D98-C81B-D825-BF0AFFC5FDC9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25000" lnSpcReduction="20000"/>
          </a:bodyPr>
          <a:lstStyle/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v"/>
            </a:pPr>
            <a:r>
              <a:rPr lang="en-US" sz="11600" b="1" dirty="0">
                <a:solidFill>
                  <a:schemeClr val="tx1"/>
                </a:solidFill>
                <a:latin typeface="Helvetica" pitchFamily="2" charset="0"/>
              </a:rPr>
              <a:t> Jet lag and </a:t>
            </a:r>
            <a:r>
              <a:rPr lang="en-US" sz="11600" b="1" spc="-150" dirty="0">
                <a:solidFill>
                  <a:schemeClr val="tx1"/>
                </a:solidFill>
                <a:latin typeface="Helvetica" pitchFamily="2" charset="0"/>
              </a:rPr>
              <a:t>tack </a:t>
            </a:r>
            <a:r>
              <a:rPr lang="en-US" sz="11600" b="1" dirty="0">
                <a:solidFill>
                  <a:schemeClr val="tx1"/>
                </a:solidFill>
                <a:latin typeface="Helvetica" pitchFamily="2" charset="0"/>
              </a:rPr>
              <a:t>of </a:t>
            </a:r>
            <a:r>
              <a:rPr lang="en-US" sz="11600" b="1" spc="-150" dirty="0">
                <a:solidFill>
                  <a:schemeClr val="tx1"/>
                </a:solidFill>
                <a:latin typeface="Helvetica" pitchFamily="2" charset="0"/>
              </a:rPr>
              <a:t>sleep</a:t>
            </a:r>
            <a:r>
              <a:rPr lang="en-US" sz="11600" b="1" dirty="0">
                <a:solidFill>
                  <a:schemeClr val="tx1"/>
                </a:solidFill>
                <a:latin typeface="Helvetica" pitchFamily="2" charset="0"/>
              </a:rPr>
              <a:t>  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v"/>
            </a:pPr>
            <a:r>
              <a:rPr lang="en-US" sz="11600" b="1" dirty="0">
                <a:solidFill>
                  <a:schemeClr val="tx1"/>
                </a:solidFill>
                <a:latin typeface="Helvetica" pitchFamily="2" charset="0"/>
              </a:rPr>
              <a:t> Working </a:t>
            </a:r>
            <a:r>
              <a:rPr lang="en-US" sz="11600" b="1" spc="-150" dirty="0">
                <a:solidFill>
                  <a:schemeClr val="tx1"/>
                </a:solidFill>
                <a:latin typeface="Helvetica" pitchFamily="2" charset="0"/>
              </a:rPr>
              <a:t>unsociable</a:t>
            </a:r>
            <a:r>
              <a:rPr lang="en-US" sz="11600" b="1" dirty="0">
                <a:solidFill>
                  <a:schemeClr val="tx1"/>
                </a:solidFill>
                <a:latin typeface="Helvetica" pitchFamily="2" charset="0"/>
              </a:rPr>
              <a:t>                </a:t>
            </a:r>
            <a:r>
              <a:rPr lang="en-US" sz="11600" b="1" spc="-150" dirty="0">
                <a:solidFill>
                  <a:schemeClr val="tx1"/>
                </a:solidFill>
                <a:latin typeface="Helvetica" pitchFamily="2" charset="0"/>
              </a:rPr>
              <a:t>hours 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v"/>
            </a:pPr>
            <a:r>
              <a:rPr lang="en-US" sz="11600" b="1" dirty="0">
                <a:solidFill>
                  <a:schemeClr val="tx1"/>
                </a:solidFill>
                <a:latin typeface="Helvetica" pitchFamily="2" charset="0"/>
              </a:rPr>
              <a:t> Health 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v"/>
            </a:pPr>
            <a:r>
              <a:rPr lang="en-US" sz="11600" b="1" dirty="0">
                <a:solidFill>
                  <a:schemeClr val="tx1"/>
                </a:solidFill>
                <a:latin typeface="Helvetica" pitchFamily="2" charset="0"/>
              </a:rPr>
              <a:t> No routine 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v"/>
            </a:pPr>
            <a:r>
              <a:rPr lang="en-US" sz="11600" b="1" dirty="0">
                <a:solidFill>
                  <a:schemeClr val="tx1"/>
                </a:solidFill>
                <a:latin typeface="Helvetica" pitchFamily="2" charset="0"/>
              </a:rPr>
              <a:t> Salary  isn’t great </a:t>
            </a:r>
          </a:p>
        </p:txBody>
      </p:sp>
    </p:spTree>
    <p:extLst>
      <p:ext uri="{BB962C8B-B14F-4D97-AF65-F5344CB8AC3E}">
        <p14:creationId xmlns:p14="http://schemas.microsoft.com/office/powerpoint/2010/main" val="16482599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028A4-D731-5863-80DE-2A8EA0503C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170122"/>
            <a:ext cx="9634011" cy="1073887"/>
          </a:xfrm>
        </p:spPr>
        <p:txBody>
          <a:bodyPr>
            <a:noAutofit/>
          </a:bodyPr>
          <a:lstStyle/>
          <a:p>
            <a:pPr algn="ctr"/>
            <a:r>
              <a:rPr lang="en-US" sz="6600" b="1" dirty="0">
                <a:solidFill>
                  <a:schemeClr val="tx1"/>
                </a:solidFill>
                <a:latin typeface="Helvetica" pitchFamily="2" charset="0"/>
              </a:rPr>
              <a:t>References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D6573C5-8F29-CF86-5FF0-E4A54E832FC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b="1" dirty="0">
                <a:latin typeface="Helvetica" pitchFamily="2" charset="0"/>
              </a:rPr>
              <a:t> </a:t>
            </a:r>
            <a:r>
              <a:rPr lang="en-US" b="1" dirty="0">
                <a:solidFill>
                  <a:schemeClr val="tx1"/>
                </a:solidFill>
                <a:latin typeface="Helvetica" pitchFamily="2" charset="0"/>
              </a:rPr>
              <a:t>National Careers Service (ND) `Home Explore Careers´ Available </a:t>
            </a:r>
          </a:p>
          <a:p>
            <a:pPr marL="0" indent="0">
              <a:buNone/>
            </a:pPr>
            <a:r>
              <a:rPr lang="en-US" b="1" dirty="0">
                <a:solidFill>
                  <a:schemeClr val="tx1"/>
                </a:solidFill>
                <a:latin typeface="Helvetica" pitchFamily="2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https://nationalcareers.service.gov.uk/job-profiles/cabin-crew</a:t>
            </a:r>
            <a:r>
              <a:rPr lang="en-US" b="1" dirty="0">
                <a:solidFill>
                  <a:schemeClr val="tx1"/>
                </a:solidFill>
                <a:latin typeface="Helvetica" pitchFamily="2" charset="0"/>
              </a:rPr>
              <a:t>  (Accessed 26.07.22)</a:t>
            </a:r>
          </a:p>
          <a:p>
            <a:pPr marL="0" indent="0">
              <a:buNone/>
            </a:pPr>
            <a:endParaRPr lang="en-US" b="1" dirty="0">
              <a:solidFill>
                <a:schemeClr val="tx1"/>
              </a:solidFill>
              <a:latin typeface="Helvetica" pitchFamily="2" charset="0"/>
            </a:endParaRPr>
          </a:p>
          <a:p>
            <a:pPr marL="0" indent="0">
              <a:buNone/>
            </a:pPr>
            <a:r>
              <a:rPr lang="en-US" b="1" dirty="0">
                <a:solidFill>
                  <a:schemeClr val="tx1"/>
                </a:solidFill>
                <a:latin typeface="Helvetica" pitchFamily="2" charset="0"/>
              </a:rPr>
              <a:t>Target jobs  (2020) `Airline Cabin Crew: Job Description´  Available</a:t>
            </a:r>
          </a:p>
          <a:p>
            <a:pPr marL="0" indent="0">
              <a:buNone/>
            </a:pPr>
            <a:r>
              <a:rPr lang="en-US" b="1" dirty="0">
                <a:solidFill>
                  <a:schemeClr val="tx1"/>
                </a:solidFill>
                <a:latin typeface="Helvetica" pitchFamily="2" charset="0"/>
              </a:rPr>
              <a:t> https://</a:t>
            </a:r>
            <a:r>
              <a:rPr lang="en-US" b="1" dirty="0" err="1">
                <a:solidFill>
                  <a:schemeClr val="tx1"/>
                </a:solidFill>
                <a:latin typeface="Helvetica" pitchFamily="2" charset="0"/>
              </a:rPr>
              <a:t>targetjobs.co.uk</a:t>
            </a:r>
            <a:r>
              <a:rPr lang="en-US" b="1" dirty="0">
                <a:solidFill>
                  <a:schemeClr val="tx1"/>
                </a:solidFill>
                <a:latin typeface="Helvetica" pitchFamily="2" charset="0"/>
              </a:rPr>
              <a:t>/careers-advice/job-descriptions/airline-cabin-crew-job-description</a:t>
            </a:r>
          </a:p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9AD1A9D-911A-38C0-2DE2-47F1D23B722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b="1" dirty="0">
                <a:solidFill>
                  <a:schemeClr val="tx1"/>
                </a:solidFill>
                <a:latin typeface="Helvetica" pitchFamily="2" charset="0"/>
              </a:rPr>
              <a:t> Catrina (2020) ´Pos and Cons of Being a Fight Attendant´ Available </a:t>
            </a:r>
            <a:r>
              <a:rPr lang="en-US" b="1" dirty="0">
                <a:solidFill>
                  <a:schemeClr val="tx1"/>
                </a:solidFill>
                <a:latin typeface="Helvetica" pitchFamily="2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https://24hourslayover.com/pros-cons-flight-attendant/</a:t>
            </a:r>
            <a:r>
              <a:rPr lang="en-US" b="1" dirty="0">
                <a:solidFill>
                  <a:schemeClr val="tx1"/>
                </a:solidFill>
                <a:latin typeface="Helvetica" pitchFamily="2" charset="0"/>
              </a:rPr>
              <a:t> (Accessed 26.06.22)</a:t>
            </a:r>
          </a:p>
          <a:p>
            <a:pPr marL="0" indent="0">
              <a:buNone/>
            </a:pPr>
            <a:r>
              <a:rPr lang="en-US" b="1" dirty="0">
                <a:solidFill>
                  <a:schemeClr val="tx1"/>
                </a:solidFill>
                <a:latin typeface="Helvetica" pitchFamily="2" charset="0"/>
              </a:rPr>
              <a:t>    </a:t>
            </a:r>
          </a:p>
          <a:p>
            <a:pPr marL="0" indent="0">
              <a:buNone/>
            </a:pPr>
            <a:r>
              <a:rPr lang="en-US" b="1" dirty="0">
                <a:solidFill>
                  <a:schemeClr val="tx1"/>
                </a:solidFill>
                <a:latin typeface="Helvetica" pitchFamily="2" charset="0"/>
              </a:rPr>
              <a:t> </a:t>
            </a:r>
            <a:r>
              <a:rPr lang="en-US" b="1" dirty="0" err="1">
                <a:solidFill>
                  <a:schemeClr val="tx1"/>
                </a:solidFill>
                <a:latin typeface="Helvetica" pitchFamily="2" charset="0"/>
              </a:rPr>
              <a:t>Careeraddictict</a:t>
            </a:r>
            <a:r>
              <a:rPr lang="en-US" b="1" dirty="0">
                <a:solidFill>
                  <a:schemeClr val="tx1"/>
                </a:solidFill>
                <a:latin typeface="Helvetica" pitchFamily="2" charset="0"/>
              </a:rPr>
              <a:t> (2021) `20 Essential Skills </a:t>
            </a:r>
            <a:r>
              <a:rPr lang="en-US" b="1" dirty="0" err="1">
                <a:solidFill>
                  <a:schemeClr val="tx1"/>
                </a:solidFill>
                <a:latin typeface="Helvetica" pitchFamily="2" charset="0"/>
              </a:rPr>
              <a:t>Nedded</a:t>
            </a:r>
            <a:r>
              <a:rPr lang="en-US" b="1" dirty="0">
                <a:solidFill>
                  <a:schemeClr val="tx1"/>
                </a:solidFill>
                <a:latin typeface="Helvetica" pitchFamily="2" charset="0"/>
              </a:rPr>
              <a:t> to Became a Cabin Crew Member´ Available </a:t>
            </a:r>
          </a:p>
          <a:p>
            <a:pPr marL="0" indent="0">
              <a:buNone/>
            </a:pPr>
            <a:r>
              <a:rPr lang="en-US" b="1" dirty="0">
                <a:solidFill>
                  <a:schemeClr val="tx1"/>
                </a:solidFill>
                <a:latin typeface="Helvetica" pitchFamily="2" charset="0"/>
              </a:rPr>
              <a:t>https://</a:t>
            </a:r>
            <a:r>
              <a:rPr lang="en-US" b="1" dirty="0" err="1">
                <a:solidFill>
                  <a:schemeClr val="tx1"/>
                </a:solidFill>
                <a:latin typeface="Helvetica" pitchFamily="2" charset="0"/>
              </a:rPr>
              <a:t>www.careeraddict.com</a:t>
            </a:r>
            <a:r>
              <a:rPr lang="en-US" b="1" dirty="0">
                <a:solidFill>
                  <a:schemeClr val="tx1"/>
                </a:solidFill>
                <a:latin typeface="Helvetica" pitchFamily="2" charset="0"/>
              </a:rPr>
              <a:t>/cabin-crew-skills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320225"/>
      </p:ext>
    </p:extLst>
  </p:cSld>
  <p:clrMapOvr>
    <a:masterClrMapping/>
  </p:clrMapOvr>
</p:sld>
</file>

<file path=ppt/theme/theme1.xml><?xml version="1.0" encoding="utf-8"?>
<a:theme xmlns:a="http://schemas.openxmlformats.org/drawingml/2006/main" name="BohemianVTI">
  <a:themeElements>
    <a:clrScheme name="AnalogousFromLightSeedLeftStep">
      <a:dk1>
        <a:srgbClr val="000000"/>
      </a:dk1>
      <a:lt1>
        <a:srgbClr val="FFFFFF"/>
      </a:lt1>
      <a:dk2>
        <a:srgbClr val="3E2441"/>
      </a:dk2>
      <a:lt2>
        <a:srgbClr val="E8E6E2"/>
      </a:lt2>
      <a:accent1>
        <a:srgbClr val="96A3C6"/>
      </a:accent1>
      <a:accent2>
        <a:srgbClr val="7FA7BA"/>
      </a:accent2>
      <a:accent3>
        <a:srgbClr val="82ACA8"/>
      </a:accent3>
      <a:accent4>
        <a:srgbClr val="77AE92"/>
      </a:accent4>
      <a:accent5>
        <a:srgbClr val="81AC84"/>
      </a:accent5>
      <a:accent6>
        <a:srgbClr val="8AAE77"/>
      </a:accent6>
      <a:hlink>
        <a:srgbClr val="908157"/>
      </a:hlink>
      <a:folHlink>
        <a:srgbClr val="7F7F7F"/>
      </a:folHlink>
    </a:clrScheme>
    <a:fontScheme name="modern love avenir">
      <a:majorFont>
        <a:latin typeface="Modern Love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hemianVTI" id="{B5E50611-F7C7-47BC-81A6-BE9493DF8677}" vid="{7A26D0DD-A1A5-444B-B0FB-E7DB9E2D047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1051</TotalTime>
  <Words>287</Words>
  <Application>Microsoft Macintosh PowerPoint</Application>
  <PresentationFormat>Widescreen</PresentationFormat>
  <Paragraphs>59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Avenir Next LT Pro</vt:lpstr>
      <vt:lpstr>Helvetica</vt:lpstr>
      <vt:lpstr>Modern Love</vt:lpstr>
      <vt:lpstr>Wingdings</vt:lpstr>
      <vt:lpstr>BohemianVTI</vt:lpstr>
      <vt:lpstr>         CABIN CREW   </vt:lpstr>
      <vt:lpstr>Contents </vt:lpstr>
      <vt:lpstr>Job Description </vt:lpstr>
      <vt:lpstr>Skills Required </vt:lpstr>
      <vt:lpstr>Skills I Have </vt:lpstr>
      <vt:lpstr>My Future Plans </vt:lpstr>
      <vt:lpstr>Conclusions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CABIN CREW   </dc:title>
  <dc:creator>Maria.jose.ayovi@outlook.com</dc:creator>
  <cp:lastModifiedBy>Maria.jose.ayovi@outlook.com</cp:lastModifiedBy>
  <cp:revision>14</cp:revision>
  <dcterms:created xsi:type="dcterms:W3CDTF">2022-08-06T15:28:43Z</dcterms:created>
  <dcterms:modified xsi:type="dcterms:W3CDTF">2022-08-07T09:00:12Z</dcterms:modified>
</cp:coreProperties>
</file>