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3" r:id="rId4"/>
    <p:sldId id="262" r:id="rId5"/>
    <p:sldId id="261" r:id="rId6"/>
    <p:sldId id="276" r:id="rId7"/>
    <p:sldId id="260" r:id="rId8"/>
    <p:sldId id="259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68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655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95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7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47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71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19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39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486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29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3AA56-8471-4953-9EDE-0412BA36BE53}" type="datetimeFigureOut">
              <a:rPr lang="en-GB" smtClean="0"/>
              <a:pPr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853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channel.com/tv-shows/build-it-bigger/videos/build-it-bigger-cowboy-stadium-design.htm" TargetMode="External"/><Relationship Id="rId2" Type="http://schemas.openxmlformats.org/officeDocument/2006/relationships/hyperlink" Target="http://youtu.be/1qzwWc3IGE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6snHF1fR6O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</p:spPr>
        <p:txBody>
          <a:bodyPr/>
          <a:lstStyle/>
          <a:p>
            <a:r>
              <a:rPr lang="en-GB" dirty="0" smtClean="0"/>
              <a:t>Sports Facilities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UWTSD 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005064"/>
            <a:ext cx="2877252" cy="112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1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/>
          <a:lstStyle/>
          <a:p>
            <a:r>
              <a:rPr lang="en-GB" dirty="0" smtClean="0"/>
              <a:t> Key Points from Last Lecture?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187624" y="1844824"/>
            <a:ext cx="5814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17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41647"/>
            <a:ext cx="8229600" cy="1143000"/>
          </a:xfrm>
        </p:spPr>
        <p:txBody>
          <a:bodyPr/>
          <a:lstStyle/>
          <a:p>
            <a:r>
              <a:rPr lang="en-GB" dirty="0" smtClean="0"/>
              <a:t>Liberty Stadium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547664" y="1252599"/>
            <a:ext cx="62646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Sports Stadium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Wedding Venue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Major Events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Conferences - Live Music/ Concerts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Commercial - Parties – Birthday/ Christmas/ Proms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r>
              <a:rPr lang="en-GB" dirty="0" smtClean="0"/>
              <a:t>Other notable areas:</a:t>
            </a:r>
          </a:p>
          <a:p>
            <a:r>
              <a:rPr lang="en-GB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Location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SSMC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European Commission (Public Funding)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Expansion (Consequences)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6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Desso</a:t>
            </a:r>
            <a:r>
              <a:rPr lang="en-GB" dirty="0" smtClean="0"/>
              <a:t>’ nylon inserts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pic>
        <p:nvPicPr>
          <p:cNvPr id="5" name="Picture 2" descr="Posted Imag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374304"/>
            <a:ext cx="7293960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9697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691" y="188640"/>
            <a:ext cx="8229600" cy="1143000"/>
          </a:xfrm>
        </p:spPr>
        <p:txBody>
          <a:bodyPr/>
          <a:lstStyle/>
          <a:p>
            <a:r>
              <a:rPr lang="en-GB" dirty="0" smtClean="0"/>
              <a:t>NFL Stadiums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pic>
        <p:nvPicPr>
          <p:cNvPr id="1120" name="Picture 9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" y="1119187"/>
            <a:ext cx="9118600" cy="573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699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Dallas Cowboys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2000" dirty="0" smtClean="0"/>
          </a:p>
          <a:p>
            <a:pPr algn="just">
              <a:buNone/>
            </a:pPr>
            <a:r>
              <a:rPr lang="en-GB" sz="2000" dirty="0" smtClean="0"/>
              <a:t>The Legendary home of the Dallas Cowboys during all five of their Super Bowl championships was imploded with more than a ton of dynamite in 2010</a:t>
            </a:r>
          </a:p>
          <a:p>
            <a:pPr algn="just">
              <a:buNone/>
            </a:pPr>
            <a:endParaRPr lang="en-GB" sz="2000" dirty="0" smtClean="0"/>
          </a:p>
          <a:p>
            <a:pPr algn="ctr">
              <a:buNone/>
            </a:pPr>
            <a:r>
              <a:rPr lang="en-GB" sz="2000" dirty="0" smtClean="0">
                <a:hlinkClick r:id="rId2"/>
              </a:rPr>
              <a:t>http://youtu.be/1qzwWc3IGEE</a:t>
            </a:r>
            <a:endParaRPr lang="en-GB" sz="2000" dirty="0" smtClean="0"/>
          </a:p>
          <a:p>
            <a:pPr algn="just">
              <a:buNone/>
            </a:pPr>
            <a:endParaRPr lang="en-GB" sz="2000" dirty="0" smtClean="0"/>
          </a:p>
          <a:p>
            <a:pPr algn="just">
              <a:buNone/>
            </a:pPr>
            <a:endParaRPr lang="en-GB" sz="2000" dirty="0" smtClean="0"/>
          </a:p>
          <a:p>
            <a:pPr algn="just">
              <a:buNone/>
            </a:pPr>
            <a:r>
              <a:rPr lang="en-GB" sz="2000" dirty="0" smtClean="0"/>
              <a:t>The New Stadium of Dallas Cowboys</a:t>
            </a:r>
          </a:p>
          <a:p>
            <a:pPr algn="just">
              <a:buNone/>
            </a:pPr>
            <a:endParaRPr lang="en-GB" sz="2000" dirty="0" smtClean="0"/>
          </a:p>
          <a:p>
            <a:pPr algn="just">
              <a:buNone/>
            </a:pPr>
            <a:r>
              <a:rPr lang="en-GB" sz="2000" dirty="0" smtClean="0">
                <a:hlinkClick r:id="rId3"/>
              </a:rPr>
              <a:t>http://www.sciencechannel.com/tv-shows/build-it-bigger/videos/build-it-bigger-cowboy-stadium-design.htm</a:t>
            </a:r>
            <a:endParaRPr lang="en-GB" sz="2000" dirty="0" smtClean="0"/>
          </a:p>
          <a:p>
            <a:pPr algn="just">
              <a:buNone/>
            </a:pPr>
            <a:endParaRPr lang="en-GB" sz="2000" dirty="0" smtClean="0"/>
          </a:p>
          <a:p>
            <a:pPr algn="just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3G Pitch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11560" y="1412776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3G surfaces are </a:t>
            </a:r>
            <a:r>
              <a:rPr lang="en-GB" dirty="0"/>
              <a:t>a sand / rubber granule filled carpet with varied pile heights from 32mm – 65mm </a:t>
            </a:r>
            <a:endParaRPr lang="en-GB" dirty="0" smtClean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Hockey uses a </a:t>
            </a:r>
            <a:r>
              <a:rPr lang="en-GB" dirty="0"/>
              <a:t>32mm high or 40mm high carpet fibre is specified </a:t>
            </a:r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Rugby uses </a:t>
            </a:r>
            <a:r>
              <a:rPr lang="en-GB" dirty="0"/>
              <a:t>a </a:t>
            </a:r>
            <a:r>
              <a:rPr lang="en-GB" dirty="0" smtClean="0"/>
              <a:t>60mm high or 65mm in height high carpet fibre is specified (IRB)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		           </a:t>
            </a:r>
            <a:r>
              <a:rPr lang="en-GB" b="1" dirty="0" smtClean="0">
                <a:solidFill>
                  <a:srgbClr val="FF0000"/>
                </a:solidFill>
              </a:rPr>
              <a:t>Why have differences in height? </a:t>
            </a: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			Consequences for usage?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2380"/>
            <a:ext cx="190500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208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generations of surfaces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43608" y="1628800"/>
            <a:ext cx="741682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4G</a:t>
            </a:r>
            <a:r>
              <a:rPr lang="en-GB" dirty="0"/>
              <a:t>, 5G and 6G pitches </a:t>
            </a:r>
            <a:r>
              <a:rPr lang="en-GB" dirty="0" smtClean="0"/>
              <a:t>are basically where </a:t>
            </a:r>
            <a:r>
              <a:rPr lang="en-GB" dirty="0"/>
              <a:t>companies advertise to have the latest innovation of synthetic sports surfacing. </a:t>
            </a:r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They are </a:t>
            </a:r>
            <a:r>
              <a:rPr lang="en-GB" dirty="0"/>
              <a:t>saying they have designed the 4th generation, 5th generation and sixth generation of the sports artificial </a:t>
            </a:r>
            <a:r>
              <a:rPr lang="en-GB" dirty="0" smtClean="0"/>
              <a:t>carpets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</a:t>
            </a:r>
            <a:r>
              <a:rPr lang="en-GB" dirty="0"/>
              <a:t>accreditation is yet given for this standard to date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Consequences of this accreditation? 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Do we need more of these surfaces?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7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Carter (2005) Review</a:t>
            </a:r>
            <a:br>
              <a:rPr lang="en-GB" dirty="0" smtClean="0"/>
            </a:br>
            <a:r>
              <a:rPr lang="en-GB" dirty="0" smtClean="0"/>
              <a:t>National Sport Resources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28328" y="2276872"/>
            <a:ext cx="770485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Section - Renewed infrastructure and local delivery </a:t>
            </a:r>
          </a:p>
          <a:p>
            <a:endParaRPr lang="en-GB" dirty="0" smtClean="0"/>
          </a:p>
          <a:p>
            <a:endParaRPr lang="en-GB" dirty="0"/>
          </a:p>
          <a:p>
            <a:pPr algn="just"/>
            <a:r>
              <a:rPr lang="en-GB" dirty="0" smtClean="0"/>
              <a:t>3. To improve the local delivery of sport and suggest the Government considers how it can support the co-ordination of public, private and voluntary sector investment – as well as LAs and regional bodies – in order to improve local sporting facilities</a:t>
            </a:r>
          </a:p>
        </p:txBody>
      </p:sp>
    </p:spTree>
    <p:extLst>
      <p:ext uri="{BB962C8B-B14F-4D97-AF65-F5344CB8AC3E}">
        <p14:creationId xmlns:p14="http://schemas.microsoft.com/office/powerpoint/2010/main" val="223042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Carter (2005) Review Cont.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27584" y="1556792"/>
            <a:ext cx="74888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3a. Develop, communicate and embed a ‘single system’ for sport in the community from Government to grass-roots – by investing in clubs, coaches and volunteers, strengthening school-community links and integrating talent pathways for aspiring performers.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What is the consequence of this development?</a:t>
            </a:r>
          </a:p>
        </p:txBody>
      </p:sp>
    </p:spTree>
    <p:extLst>
      <p:ext uri="{BB962C8B-B14F-4D97-AF65-F5344CB8AC3E}">
        <p14:creationId xmlns:p14="http://schemas.microsoft.com/office/powerpoint/2010/main" val="251392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Carter (2005) Review Cont.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99592" y="1628800"/>
            <a:ext cx="727280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3b. With regard to local planning guidelines, work with Department for Communities and Local </a:t>
            </a:r>
            <a:r>
              <a:rPr lang="en-GB" dirty="0"/>
              <a:t>G</a:t>
            </a:r>
            <a:r>
              <a:rPr lang="en-GB" dirty="0" smtClean="0"/>
              <a:t>overnment to promote sports facilities as community assets to be located in areas convenient for users.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What does this really mean?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Where would the facilities be built?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Who are the Stakeholders?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5698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34752"/>
            <a:ext cx="8229600" cy="1143000"/>
          </a:xfrm>
        </p:spPr>
        <p:txBody>
          <a:bodyPr/>
          <a:lstStyle/>
          <a:p>
            <a:r>
              <a:rPr lang="en-GB" dirty="0" smtClean="0"/>
              <a:t>Carter (2005) Review Cont.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9552" y="1628800"/>
            <a:ext cx="7200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3c. Ensure the operation of the VAT system does not impose unnecessary obstacles to the community use of education based facilities.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What does this really mean?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Does VAT alter between countries e.g. Ireland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Consequence for HMRC?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7810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Carter (2005) Review Cont.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27584" y="1628800"/>
            <a:ext cx="76328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3d. Consider ways that the Government can support the coordination of existing investment streams, both public and private; and whether or not there is a case for a National Infrastructure Fund in order to upgrade and extend the network of local and regional sports facilities</a:t>
            </a:r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b="1" dirty="0" smtClean="0">
                <a:solidFill>
                  <a:srgbClr val="FF0000"/>
                </a:solidFill>
              </a:rPr>
              <a:t>How can the Government support private investment steams into sporting facilities?</a:t>
            </a:r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b="1" dirty="0" smtClean="0">
                <a:solidFill>
                  <a:srgbClr val="FF0000"/>
                </a:solidFill>
              </a:rPr>
              <a:t>What happened to funding pre 2012?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 </a:t>
            </a:r>
            <a:endParaRPr lang="en-GB" dirty="0"/>
          </a:p>
          <a:p>
            <a:pPr algn="just"/>
            <a:endParaRPr lang="en-GB" dirty="0" smtClean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4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964487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814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861" y="404664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Income Streams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1"/>
            <a:ext cx="8136904" cy="277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194871" y="4437112"/>
            <a:ext cx="73091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How do they differ now? </a:t>
            </a: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What are the recent trends and how does it influence stadium expansion?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23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2494"/>
            <a:ext cx="8229600" cy="1143000"/>
          </a:xfrm>
        </p:spPr>
        <p:txBody>
          <a:bodyPr/>
          <a:lstStyle/>
          <a:p>
            <a:r>
              <a:rPr lang="en-GB" dirty="0" smtClean="0"/>
              <a:t>Commercial vs Grant Income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052736"/>
            <a:ext cx="7916765" cy="3113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5534" y="4485019"/>
            <a:ext cx="813690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How do they differ now? </a:t>
            </a: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What are the recent trends and how does it influence future development?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8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Olympic Stadiums</a:t>
            </a:r>
            <a:br>
              <a:rPr lang="en-GB" dirty="0" smtClean="0"/>
            </a:br>
            <a:r>
              <a:rPr lang="en-GB" dirty="0" smtClean="0"/>
              <a:t>Past and Present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15816" y="2132856"/>
            <a:ext cx="3038589" cy="42473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3"/>
              </a:rPr>
              <a:t>http://youtu.be/6snHF1fR6OA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algn="ctr"/>
            <a:r>
              <a:rPr lang="en-GB" b="1" u="sng" dirty="0" smtClean="0"/>
              <a:t>Trends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Capacity?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Usage?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Design?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Link to income streams?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03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pic>
        <p:nvPicPr>
          <p:cNvPr id="4" name="Content Placeholder 3" descr="UWTSD Log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44208" y="5733256"/>
            <a:ext cx="2095500" cy="8191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9552" y="1484784"/>
            <a:ext cx="83334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Work in small groups and consider the type of activity/ facility that will be relevant in and around Swansea for the next 20+ years. Reflect on recent data from the Acting Today for an Active Tomorrow Report. </a:t>
            </a:r>
          </a:p>
          <a:p>
            <a:endParaRPr lang="en-GB" dirty="0"/>
          </a:p>
          <a:p>
            <a:r>
              <a:rPr lang="en-GB" u="sng" dirty="0" smtClean="0"/>
              <a:t>Tasks (Present to peer group on one the following areas)</a:t>
            </a:r>
          </a:p>
          <a:p>
            <a:endParaRPr lang="en-GB" dirty="0"/>
          </a:p>
          <a:p>
            <a:r>
              <a:rPr lang="en-GB" dirty="0" smtClean="0"/>
              <a:t>Water Based</a:t>
            </a:r>
          </a:p>
          <a:p>
            <a:endParaRPr lang="en-GB" dirty="0"/>
          </a:p>
          <a:p>
            <a:r>
              <a:rPr lang="en-GB" dirty="0" smtClean="0"/>
              <a:t>Track based</a:t>
            </a:r>
          </a:p>
          <a:p>
            <a:endParaRPr lang="en-GB" dirty="0"/>
          </a:p>
          <a:p>
            <a:r>
              <a:rPr lang="en-GB" dirty="0" smtClean="0"/>
              <a:t>Land Based</a:t>
            </a:r>
          </a:p>
          <a:p>
            <a:endParaRPr lang="en-GB" dirty="0"/>
          </a:p>
          <a:p>
            <a:r>
              <a:rPr lang="en-GB" dirty="0" smtClean="0"/>
              <a:t>Adventure Based</a:t>
            </a:r>
          </a:p>
          <a:p>
            <a:endParaRPr lang="en-GB" dirty="0"/>
          </a:p>
          <a:p>
            <a:r>
              <a:rPr lang="en-GB" dirty="0" smtClean="0"/>
              <a:t>Consider location, type of facility, footfall, customers, cost, seasonal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86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652</Words>
  <Application>Microsoft Office PowerPoint</Application>
  <PresentationFormat>On-screen Show (4:3)</PresentationFormat>
  <Paragraphs>134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Sports Facilities </vt:lpstr>
      <vt:lpstr> Key Points from Last Lecture?</vt:lpstr>
      <vt:lpstr>Liberty Stadium</vt:lpstr>
      <vt:lpstr>Desso’ nylon inserts</vt:lpstr>
      <vt:lpstr>NFL Stadiums</vt:lpstr>
      <vt:lpstr>Dallas Cowboys</vt:lpstr>
      <vt:lpstr>What is a 3G Pitch</vt:lpstr>
      <vt:lpstr>Future generations of surfaces</vt:lpstr>
      <vt:lpstr>Carter (2005) Review National Sport Resources</vt:lpstr>
      <vt:lpstr>Carter (2005) Review Cont.</vt:lpstr>
      <vt:lpstr>Carter (2005) Review Cont.</vt:lpstr>
      <vt:lpstr>Carter (2005) Review Cont.</vt:lpstr>
      <vt:lpstr>Carter (2005) Review Cont.</vt:lpstr>
      <vt:lpstr>PowerPoint Presentation</vt:lpstr>
      <vt:lpstr>Income Streams</vt:lpstr>
      <vt:lpstr>Commercial vs Grant Income</vt:lpstr>
      <vt:lpstr>Olympic Stadiums Past and Present</vt:lpstr>
      <vt:lpstr>Activity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Points from Last Week?</dc:title>
  <dc:creator>Thomas, Andrew</dc:creator>
  <cp:lastModifiedBy>Thomas, Andrew</cp:lastModifiedBy>
  <cp:revision>18</cp:revision>
  <dcterms:created xsi:type="dcterms:W3CDTF">2014-11-26T12:42:57Z</dcterms:created>
  <dcterms:modified xsi:type="dcterms:W3CDTF">2014-11-28T10:07:45Z</dcterms:modified>
</cp:coreProperties>
</file>