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2"/>
  </p:notesMasterIdLst>
  <p:sldIdLst>
    <p:sldId id="256" r:id="rId2"/>
    <p:sldId id="257" r:id="rId3"/>
    <p:sldId id="400" r:id="rId4"/>
    <p:sldId id="379" r:id="rId5"/>
    <p:sldId id="484" r:id="rId6"/>
    <p:sldId id="452" r:id="rId7"/>
    <p:sldId id="486" r:id="rId8"/>
    <p:sldId id="487" r:id="rId9"/>
    <p:sldId id="380" r:id="rId10"/>
    <p:sldId id="453" r:id="rId11"/>
    <p:sldId id="483" r:id="rId12"/>
    <p:sldId id="469" r:id="rId13"/>
    <p:sldId id="481" r:id="rId14"/>
    <p:sldId id="482" r:id="rId15"/>
    <p:sldId id="472" r:id="rId16"/>
    <p:sldId id="473" r:id="rId17"/>
    <p:sldId id="474" r:id="rId18"/>
    <p:sldId id="475" r:id="rId19"/>
    <p:sldId id="476" r:id="rId20"/>
    <p:sldId id="485" r:id="rId21"/>
    <p:sldId id="477" r:id="rId22"/>
    <p:sldId id="478" r:id="rId23"/>
    <p:sldId id="479" r:id="rId24"/>
    <p:sldId id="480" r:id="rId25"/>
    <p:sldId id="488" r:id="rId26"/>
    <p:sldId id="298" r:id="rId27"/>
    <p:sldId id="378" r:id="rId28"/>
    <p:sldId id="470" r:id="rId29"/>
    <p:sldId id="471" r:id="rId30"/>
    <p:sldId id="299" r:id="rId31"/>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257"/>
            <p14:sldId id="400"/>
            <p14:sldId id="379"/>
            <p14:sldId id="484"/>
            <p14:sldId id="452"/>
            <p14:sldId id="486"/>
            <p14:sldId id="487"/>
            <p14:sldId id="380"/>
            <p14:sldId id="453"/>
            <p14:sldId id="483"/>
            <p14:sldId id="469"/>
            <p14:sldId id="481"/>
            <p14:sldId id="482"/>
            <p14:sldId id="472"/>
            <p14:sldId id="473"/>
            <p14:sldId id="474"/>
            <p14:sldId id="475"/>
            <p14:sldId id="476"/>
            <p14:sldId id="485"/>
            <p14:sldId id="477"/>
            <p14:sldId id="478"/>
            <p14:sldId id="479"/>
            <p14:sldId id="480"/>
            <p14:sldId id="488"/>
          </p14:sldIdLst>
        </p14:section>
        <p14:section name="Untitled Section" id="{FBA9ED2F-54F1-4A74-B6C4-CF000303B1BB}">
          <p14:sldIdLst>
            <p14:sldId id="298"/>
            <p14:sldId id="378"/>
            <p14:sldId id="470"/>
            <p14:sldId id="471"/>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180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Health Index of an Organisation.</a:t>
            </a:r>
          </a:p>
          <a:p>
            <a:endParaRPr lang="en-GB" dirty="0"/>
          </a:p>
        </p:txBody>
      </p:sp>
    </p:spTree>
    <p:extLst>
      <p:ext uri="{BB962C8B-B14F-4D97-AF65-F5344CB8AC3E}">
        <p14:creationId xmlns:p14="http://schemas.microsoft.com/office/powerpoint/2010/main" val="8255414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313083" y="1458931"/>
            <a:ext cx="8517834" cy="4560518"/>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br>
              <a:rPr lang="en-GB" dirty="0"/>
            </a:br>
            <a:br>
              <a:rPr lang="en-GB" dirty="0"/>
            </a:br>
            <a:br>
              <a:rPr lang="en-GB" dirty="0"/>
            </a:br>
            <a:br>
              <a:rPr lang="en-GB" dirty="0"/>
            </a:br>
            <a:r>
              <a:rPr lang="en-GB" sz="3100" dirty="0"/>
              <a:t>LCLM 5005</a:t>
            </a:r>
            <a:br>
              <a:rPr sz="3100" dirty="0"/>
            </a:br>
            <a:r>
              <a:rPr sz="3100" dirty="0">
                <a:solidFill>
                  <a:srgbClr val="000000"/>
                </a:solidFill>
              </a:rPr>
              <a:t> </a:t>
            </a:r>
            <a:r>
              <a:rPr lang="en-GB" sz="3100" dirty="0"/>
              <a:t>Organisational Culture</a:t>
            </a:r>
            <a:endParaRPr sz="3100" dirty="0"/>
          </a:p>
          <a:p>
            <a:pPr defTabSz="562355">
              <a:defRPr sz="2624" b="1">
                <a:solidFill>
                  <a:schemeClr val="accent2"/>
                </a:solidFill>
                <a:effectLst>
                  <a:outerShdw blurRad="31242" dist="31242" dir="2700000" rotWithShape="0">
                    <a:srgbClr val="000000">
                      <a:alpha val="43137"/>
                    </a:srgbClr>
                  </a:outerShdw>
                </a:effectLst>
              </a:defRPr>
            </a:pPr>
            <a:r>
              <a:rPr lang="en-GB" sz="3100" b="1" dirty="0">
                <a:effectLst/>
                <a:ea typeface="Calibri" panose="020F0502020204030204" pitchFamily="34" charset="0"/>
                <a:cs typeface="Times New Roman" panose="02020603050405020304" pitchFamily="18" charset="0"/>
              </a:rPr>
              <a:t>Week 8</a:t>
            </a:r>
            <a:r>
              <a:rPr lang="en-GB" sz="3100" b="1" dirty="0">
                <a:ea typeface="Calibri" panose="020F0502020204030204" pitchFamily="34" charset="0"/>
                <a:cs typeface="Times New Roman" panose="02020603050405020304" pitchFamily="18" charset="0"/>
              </a:rPr>
              <a:t>:</a:t>
            </a:r>
            <a:r>
              <a:rPr lang="en-GB" sz="3100" dirty="0">
                <a:effectLst/>
                <a:ea typeface="Calibri" panose="020F0502020204030204" pitchFamily="34" charset="0"/>
                <a:cs typeface="Times New Roman" panose="02020603050405020304" pitchFamily="18" charset="0"/>
              </a:rPr>
              <a:t> </a:t>
            </a:r>
            <a:br>
              <a:rPr lang="en-GB" sz="3100" dirty="0">
                <a:effectLst/>
                <a:ea typeface="Calibri" panose="020F0502020204030204" pitchFamily="34" charset="0"/>
                <a:cs typeface="Times New Roman" panose="02020603050405020304" pitchFamily="18" charset="0"/>
              </a:rPr>
            </a:br>
            <a:r>
              <a:rPr lang="en-GB" sz="3200" dirty="0"/>
              <a:t>Understanding Cultural Barriers to Effective Functioning in Organisations.</a:t>
            </a:r>
            <a:br>
              <a:rPr lang="en-GB" sz="3200" dirty="0"/>
            </a:br>
            <a:br>
              <a:rPr lang="en-GB" sz="3100" b="1" dirty="0">
                <a:effectLst/>
                <a:ea typeface="Calibri" panose="020F0502020204030204" pitchFamily="34" charset="0"/>
                <a:cs typeface="Times New Roman" panose="02020603050405020304" pitchFamily="18" charset="0"/>
              </a:rPr>
            </a:br>
            <a:r>
              <a:rPr lang="en-GB" sz="3034" dirty="0"/>
              <a:t>Prepared by:</a:t>
            </a:r>
            <a:br>
              <a:rPr lang="en-GB" sz="3034" dirty="0"/>
            </a:br>
            <a:r>
              <a:rPr lang="en-GB" sz="3600" dirty="0"/>
              <a:t>Oluwaseun (Olu) Adegbite, PhD.</a:t>
            </a:r>
            <a:br>
              <a:rPr sz="3600"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3" y="965771"/>
            <a:ext cx="8235017" cy="12003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600" dirty="0">
                <a:effectLst/>
                <a:latin typeface="Arial" panose="020B0604020202020204" pitchFamily="34" charset="0"/>
                <a:ea typeface="Arial" panose="020B0604020202020204" pitchFamily="34" charset="0"/>
              </a:rPr>
              <a:t>BA</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(Hons)</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Leadership</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and</a:t>
            </a:r>
            <a:r>
              <a:rPr lang="en-US" sz="3600" spc="-2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Management</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Skills</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for</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the</a:t>
            </a:r>
            <a:r>
              <a:rPr lang="en-US" sz="3600" spc="-25" dirty="0">
                <a:effectLst/>
                <a:latin typeface="Arial" panose="020B0604020202020204" pitchFamily="34" charset="0"/>
                <a:ea typeface="Arial" panose="020B0604020202020204" pitchFamily="34" charset="0"/>
              </a:rPr>
              <a:t> </a:t>
            </a:r>
            <a:r>
              <a:rPr lang="en-US" sz="3600" spc="-10" dirty="0">
                <a:effectLst/>
                <a:latin typeface="Arial" panose="020B0604020202020204" pitchFamily="34" charset="0"/>
                <a:ea typeface="Arial" panose="020B0604020202020204" pitchFamily="34" charset="0"/>
              </a:rPr>
              <a:t>Workplace</a:t>
            </a:r>
            <a:endParaRPr sz="36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barn(inVertical)">
                                      <p:cBhvr>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p:cTn id="12" dur="1000"/>
                                        <p:tgtEl>
                                          <p:spTgt spid="112"/>
                                        </p:tgtEl>
                                      </p:cBhvr>
                                    </p:animEffect>
                                    <p:anim calcmode="lin" valueType="num">
                                      <p:cBhvr>
                                        <p:cTn id="13" dur="1000" fill="hold"/>
                                        <p:tgtEl>
                                          <p:spTgt spid="112"/>
                                        </p:tgtEl>
                                        <p:attrNameLst>
                                          <p:attrName>ppt_x</p:attrName>
                                        </p:attrNameLst>
                                      </p:cBhvr>
                                      <p:tavLst>
                                        <p:tav tm="0">
                                          <p:val>
                                            <p:strVal val="#ppt_x"/>
                                          </p:val>
                                        </p:tav>
                                        <p:tav tm="100000">
                                          <p:val>
                                            <p:strVal val="#ppt_x"/>
                                          </p:val>
                                        </p:tav>
                                      </p:tavLst>
                                    </p:anim>
                                    <p:anim calcmode="lin" valueType="num">
                                      <p:cBhvr>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195209" y="1643865"/>
            <a:ext cx="8753582" cy="3877931"/>
          </a:xfrm>
          <a:prstGeom prst="rect">
            <a:avLst/>
          </a:prstGeom>
        </p:spPr>
        <p:txBody>
          <a:bodyPr>
            <a:normAutofit/>
          </a:bodyPr>
          <a:lstStyle/>
          <a:p>
            <a:pPr lvl="0"/>
            <a:r>
              <a:rPr lang="en-GB" sz="3600" b="1" dirty="0">
                <a:solidFill>
                  <a:srgbClr val="FF0000"/>
                </a:solidFill>
              </a:rPr>
              <a:t>Organisational Health Index of an Organisation</a:t>
            </a:r>
            <a:r>
              <a:rPr lang="en-GB" sz="3600" dirty="0"/>
              <a:t>.</a:t>
            </a:r>
          </a:p>
          <a:p>
            <a:pPr lvl="0"/>
            <a:endParaRPr lang="en-GB"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606175" y="250298"/>
            <a:ext cx="7918553"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sz="4800" dirty="0"/>
              <a:t>La</a:t>
            </a:r>
            <a:r>
              <a:rPr lang="en-GB" sz="4800" dirty="0" err="1"/>
              <a:t>st</a:t>
            </a:r>
            <a:r>
              <a:rPr lang="en-GB" sz="4800" dirty="0"/>
              <a:t> Week (i.e., W</a:t>
            </a:r>
            <a:r>
              <a:rPr sz="4800" dirty="0"/>
              <a:t>eek </a:t>
            </a:r>
            <a:r>
              <a:rPr lang="en-GB" sz="4800" dirty="0"/>
              <a:t>7)</a:t>
            </a:r>
            <a:endParaRPr sz="4800" dirty="0"/>
          </a:p>
        </p:txBody>
      </p:sp>
      <p:sp>
        <p:nvSpPr>
          <p:cNvPr id="118" name="TextBox 7"/>
          <p:cNvSpPr txBox="1"/>
          <p:nvPr/>
        </p:nvSpPr>
        <p:spPr>
          <a:xfrm>
            <a:off x="195209" y="1107550"/>
            <a:ext cx="8151612" cy="6463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3600" dirty="0"/>
              <a:t>We considered…….</a:t>
            </a:r>
            <a:endParaRPr sz="3600"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123290" y="1692324"/>
            <a:ext cx="8846049" cy="3829472"/>
          </a:xfrm>
          <a:prstGeom prst="rect">
            <a:avLst/>
          </a:prstGeom>
        </p:spPr>
        <p:txBody>
          <a:bodyPr>
            <a:normAutofit/>
          </a:bodyPr>
          <a:lstStyle/>
          <a:p>
            <a:pPr lvl="0"/>
            <a:r>
              <a:rPr lang="en-GB" sz="3200" dirty="0"/>
              <a:t>Understanding cultural barriers to effective functioning in organisations.</a:t>
            </a:r>
          </a:p>
          <a:p>
            <a:pPr lvl="0"/>
            <a:r>
              <a:rPr lang="en-GB" sz="3200" dirty="0"/>
              <a:t>Ways to Overcoming Barriers to Effective Functioning in Organisations: Culture Clash</a:t>
            </a:r>
          </a:p>
          <a:p>
            <a:pPr lvl="0"/>
            <a:r>
              <a:rPr lang="en-US" altLang="en-US" sz="3200" dirty="0"/>
              <a:t>Creating, Maintaining, and Changing Organizational Culture.</a:t>
            </a:r>
            <a:endParaRPr lang="en-GB" sz="3200"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606175" y="250298"/>
            <a:ext cx="7918553"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sz="4000" dirty="0"/>
              <a:t>This Week (i.e.,</a:t>
            </a:r>
            <a:r>
              <a:rPr sz="4000" dirty="0"/>
              <a:t> </a:t>
            </a:r>
            <a:r>
              <a:rPr lang="en-GB" sz="4000" dirty="0"/>
              <a:t>W</a:t>
            </a:r>
            <a:r>
              <a:rPr sz="4000" dirty="0"/>
              <a:t>eek </a:t>
            </a:r>
            <a:r>
              <a:rPr lang="en-GB" sz="4000" dirty="0"/>
              <a:t>8)</a:t>
            </a:r>
            <a:endParaRPr sz="4000" dirty="0"/>
          </a:p>
        </p:txBody>
      </p:sp>
      <p:sp>
        <p:nvSpPr>
          <p:cNvPr id="118" name="TextBox 7"/>
          <p:cNvSpPr txBox="1"/>
          <p:nvPr/>
        </p:nvSpPr>
        <p:spPr>
          <a:xfrm>
            <a:off x="267128" y="1107549"/>
            <a:ext cx="8079692" cy="5847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3200" dirty="0"/>
              <a:t>We aim t</a:t>
            </a:r>
            <a:r>
              <a:rPr sz="3200" dirty="0"/>
              <a:t>o</a:t>
            </a:r>
            <a:r>
              <a:rPr lang="en-GB" sz="3200" dirty="0"/>
              <a:t> do the following:</a:t>
            </a:r>
            <a:endParaRPr sz="3200" dirty="0"/>
          </a:p>
        </p:txBody>
      </p:sp>
    </p:spTree>
    <p:extLst>
      <p:ext uri="{BB962C8B-B14F-4D97-AF65-F5344CB8AC3E}">
        <p14:creationId xmlns:p14="http://schemas.microsoft.com/office/powerpoint/2010/main" val="404781386"/>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457200" y="205483"/>
            <a:ext cx="8553236" cy="1068514"/>
          </a:xfrm>
          <a:prstGeom prst="rect">
            <a:avLst/>
          </a:prstGeom>
        </p:spPr>
        <p:txBody>
          <a:bodyPr>
            <a:normAutofit fontScale="90000"/>
          </a:bodyPr>
          <a:lstStyle/>
          <a:p>
            <a:r>
              <a:rPr lang="en-GB" sz="4800" b="1" dirty="0">
                <a:solidFill>
                  <a:schemeClr val="tx1"/>
                </a:solidFill>
              </a:rPr>
              <a:t>Understanding Cultural Barriers</a:t>
            </a:r>
            <a:endParaRPr sz="4800" b="1" dirty="0">
              <a:solidFill>
                <a:schemeClr val="tx1"/>
              </a:solidFill>
            </a:endParaRPr>
          </a:p>
        </p:txBody>
      </p:sp>
      <p:sp>
        <p:nvSpPr>
          <p:cNvPr id="124" name="Clarifying the core concepts in this module"/>
          <p:cNvSpPr txBox="1">
            <a:spLocks noGrp="1"/>
          </p:cNvSpPr>
          <p:nvPr>
            <p:ph type="body" idx="1"/>
          </p:nvPr>
        </p:nvSpPr>
        <p:spPr>
          <a:xfrm>
            <a:off x="133564" y="1160981"/>
            <a:ext cx="8763856" cy="4243238"/>
          </a:xfrm>
          <a:prstGeom prst="rect">
            <a:avLst/>
          </a:prstGeom>
        </p:spPr>
        <p:txBody>
          <a:bodyPr>
            <a:normAutofit/>
          </a:bodyPr>
          <a:lstStyle/>
          <a:p>
            <a:pPr lvl="0"/>
            <a:r>
              <a:rPr lang="en-GB" sz="4000" b="1" dirty="0">
                <a:solidFill>
                  <a:srgbClr val="FF0000"/>
                </a:solidFill>
              </a:rPr>
              <a:t>Understanding cultural barriers to effective functioning in organisations.</a:t>
            </a:r>
          </a:p>
          <a:p>
            <a:pPr marL="0" lvl="0" indent="0">
              <a:buNone/>
            </a:pPr>
            <a:r>
              <a:rPr lang="en-GB" sz="4000" dirty="0"/>
              <a:t> </a:t>
            </a:r>
          </a:p>
          <a:p>
            <a:pPr marL="0" indent="0" algn="ctr">
              <a:spcBef>
                <a:spcPts val="0"/>
              </a:spcBef>
              <a:buSzTx/>
              <a:buFontTx/>
              <a:buNone/>
              <a:defRPr sz="3300" b="1"/>
            </a:pPr>
            <a:r>
              <a:rPr lang="en-GB" sz="3600" b="1" dirty="0">
                <a:solidFill>
                  <a:srgbClr val="FF0000"/>
                </a:solidFill>
              </a:rPr>
              <a:t> </a:t>
            </a:r>
          </a:p>
        </p:txBody>
      </p:sp>
    </p:spTree>
    <p:extLst>
      <p:ext uri="{BB962C8B-B14F-4D97-AF65-F5344CB8AC3E}">
        <p14:creationId xmlns:p14="http://schemas.microsoft.com/office/powerpoint/2010/main" val="219227873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46580" y="205483"/>
            <a:ext cx="8763856" cy="955498"/>
          </a:xfrm>
          <a:prstGeom prst="rect">
            <a:avLst/>
          </a:prstGeom>
        </p:spPr>
        <p:txBody>
          <a:bodyPr>
            <a:normAutofit fontScale="90000"/>
          </a:bodyPr>
          <a:lstStyle/>
          <a:p>
            <a:r>
              <a:rPr lang="en-GB" sz="4800" b="1" dirty="0">
                <a:solidFill>
                  <a:schemeClr val="tx1"/>
                </a:solidFill>
              </a:rPr>
              <a:t>Understanding Cultural Barriers</a:t>
            </a:r>
            <a:endParaRPr sz="4800" b="1" dirty="0"/>
          </a:p>
        </p:txBody>
      </p:sp>
      <p:sp>
        <p:nvSpPr>
          <p:cNvPr id="124" name="Clarifying the core concepts in this module"/>
          <p:cNvSpPr txBox="1">
            <a:spLocks noGrp="1"/>
          </p:cNvSpPr>
          <p:nvPr>
            <p:ph type="body" idx="1"/>
          </p:nvPr>
        </p:nvSpPr>
        <p:spPr>
          <a:xfrm>
            <a:off x="133564" y="1063256"/>
            <a:ext cx="8763856" cy="4340963"/>
          </a:xfrm>
          <a:prstGeom prst="rect">
            <a:avLst/>
          </a:prstGeom>
        </p:spPr>
        <p:txBody>
          <a:bodyPr>
            <a:normAutofit fontScale="70000" lnSpcReduction="20000"/>
          </a:bodyPr>
          <a:lstStyle/>
          <a:p>
            <a:pPr marL="0" lvl="0" indent="0">
              <a:buNone/>
            </a:pPr>
            <a:r>
              <a:rPr lang="en-GB" sz="5100" b="1" dirty="0">
                <a:solidFill>
                  <a:srgbClr val="FF0000"/>
                </a:solidFill>
              </a:rPr>
              <a:t>Cultural barriers . . .</a:t>
            </a:r>
          </a:p>
          <a:p>
            <a:pPr lvl="0" algn="just"/>
            <a:r>
              <a:rPr lang="en-GB" sz="3500" dirty="0">
                <a:solidFill>
                  <a:schemeClr val="tx1"/>
                </a:solidFill>
              </a:rPr>
              <a:t>Occur when/where expectations on leaders/management might not be the same everywhere, and may have cultural variations that impede organisation functions and employees’ cooperation;</a:t>
            </a:r>
          </a:p>
          <a:p>
            <a:pPr marL="0" lvl="0" indent="0" algn="just">
              <a:buNone/>
            </a:pPr>
            <a:endParaRPr lang="en-GB" sz="3500" b="1" dirty="0">
              <a:solidFill>
                <a:srgbClr val="FF0000"/>
              </a:solidFill>
            </a:endParaRPr>
          </a:p>
          <a:p>
            <a:pPr algn="just"/>
            <a:r>
              <a:rPr lang="en-GB" sz="3500" dirty="0"/>
              <a:t>Likewise, employees have a general desire to be respected, valued and involved, but this desire may not be met;</a:t>
            </a:r>
          </a:p>
          <a:p>
            <a:pPr algn="just"/>
            <a:endParaRPr lang="en-GB" sz="3500" dirty="0"/>
          </a:p>
          <a:p>
            <a:pPr algn="just"/>
            <a:r>
              <a:rPr lang="en-GB" sz="3500" dirty="0"/>
              <a:t>This way culture can be a barrier to smooth running of the organisation.</a:t>
            </a:r>
          </a:p>
          <a:p>
            <a:pPr marL="0" indent="0" algn="ctr">
              <a:spcBef>
                <a:spcPts val="0"/>
              </a:spcBef>
              <a:buSzTx/>
              <a:buFontTx/>
              <a:buNone/>
              <a:defRPr sz="3300" b="1"/>
            </a:pPr>
            <a:r>
              <a:rPr lang="en-GB" sz="3600" b="1" dirty="0">
                <a:solidFill>
                  <a:srgbClr val="FF0000"/>
                </a:solidFill>
              </a:rPr>
              <a:t> </a:t>
            </a:r>
          </a:p>
        </p:txBody>
      </p:sp>
    </p:spTree>
    <p:extLst>
      <p:ext uri="{BB962C8B-B14F-4D97-AF65-F5344CB8AC3E}">
        <p14:creationId xmlns:p14="http://schemas.microsoft.com/office/powerpoint/2010/main" val="101368876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80753"/>
            <a:ext cx="8702212" cy="778914"/>
          </a:xfrm>
          <a:prstGeom prst="rect">
            <a:avLst/>
          </a:prstGeom>
        </p:spPr>
        <p:txBody>
          <a:bodyPr>
            <a:normAutofit/>
          </a:bodyPr>
          <a:lstStyle/>
          <a:p>
            <a:pPr lvl="0"/>
            <a:r>
              <a:rPr lang="en-US" altLang="en-US" sz="4000" b="1" dirty="0">
                <a:solidFill>
                  <a:srgbClr val="FF0000"/>
                </a:solidFill>
              </a:rPr>
              <a:t>Organizational Culture As a Barrier.</a:t>
            </a:r>
            <a:endParaRPr lang="en-GB" sz="4000" dirty="0"/>
          </a:p>
        </p:txBody>
      </p:sp>
      <p:sp>
        <p:nvSpPr>
          <p:cNvPr id="124" name="Clarifying the core concepts in this module"/>
          <p:cNvSpPr txBox="1">
            <a:spLocks noGrp="1"/>
          </p:cNvSpPr>
          <p:nvPr>
            <p:ph type="body" idx="1"/>
          </p:nvPr>
        </p:nvSpPr>
        <p:spPr>
          <a:xfrm>
            <a:off x="215757" y="1063256"/>
            <a:ext cx="8702212" cy="4453977"/>
          </a:xfrm>
          <a:prstGeom prst="rect">
            <a:avLst/>
          </a:prstGeom>
        </p:spPr>
        <p:txBody>
          <a:bodyPr>
            <a:normAutofit/>
          </a:bodyPr>
          <a:lstStyle/>
          <a:p>
            <a:pPr marL="342900" indent="-342900">
              <a:buClr>
                <a:srgbClr val="0093D8"/>
              </a:buClr>
              <a:buFont typeface="Arial" panose="020B0604020202020204" pitchFamily="34" charset="0"/>
              <a:buChar char="•"/>
            </a:pPr>
            <a:r>
              <a:rPr lang="en-US" sz="3600" b="1" dirty="0"/>
              <a:t>Culture can be a barrier and/or a ……</a:t>
            </a:r>
          </a:p>
          <a:p>
            <a:pPr marL="342900" indent="-342900">
              <a:buClr>
                <a:srgbClr val="0093D8"/>
              </a:buClr>
              <a:buFont typeface="Arial" panose="020B0604020202020204" pitchFamily="34" charset="0"/>
              <a:buChar char="•"/>
            </a:pPr>
            <a:endParaRPr lang="en-GB" sz="4000" dirty="0"/>
          </a:p>
        </p:txBody>
      </p:sp>
      <p:sp>
        <p:nvSpPr>
          <p:cNvPr id="2" name="Text Box 3">
            <a:extLst>
              <a:ext uri="{FF2B5EF4-FFF2-40B4-BE49-F238E27FC236}">
                <a16:creationId xmlns:a16="http://schemas.microsoft.com/office/drawing/2014/main" id="{270A59C0-D6BB-787B-28A0-242F6DA307A9}"/>
              </a:ext>
            </a:extLst>
          </p:cNvPr>
          <p:cNvSpPr txBox="1">
            <a:spLocks noChangeArrowheads="1"/>
          </p:cNvSpPr>
          <p:nvPr/>
        </p:nvSpPr>
        <p:spPr bwMode="blackWhite">
          <a:xfrm>
            <a:off x="839972" y="1998921"/>
            <a:ext cx="7729869" cy="3306725"/>
          </a:xfrm>
          <a:prstGeom prst="rect">
            <a:avLst/>
          </a:prstGeom>
          <a:solidFill>
            <a:srgbClr val="996633"/>
          </a:solidFill>
          <a:ln w="12700">
            <a:solidFill>
              <a:schemeClr val="tx1"/>
            </a:solidFill>
            <a:miter lim="800000"/>
            <a:headEnd/>
            <a:tailEnd/>
          </a:ln>
          <a:effectLst>
            <a:outerShdw dist="135003" dir="2471156" algn="ctr" rotWithShape="0">
              <a:srgbClr val="DDDDDD"/>
            </a:outerShdw>
          </a:effectLst>
        </p:spPr>
        <p:txBody>
          <a:bodyPr lIns="182880" rIns="182880" anchor="ctr" anchorCtr="1"/>
          <a:lstStyle>
            <a:lvl1pPr marL="346075" indent="-346075" eaLnBrk="0" hangingPunct="0">
              <a:defRPr sz="1000" b="1">
                <a:solidFill>
                  <a:schemeClr val="tx1"/>
                </a:solidFill>
                <a:latin typeface="Arial" panose="020B0604020202020204" pitchFamily="34" charset="0"/>
              </a:defRPr>
            </a:lvl1pPr>
            <a:lvl2pPr marL="1028700" indent="-457200" eaLnBrk="0" hangingPunct="0">
              <a:defRPr sz="1000" b="1">
                <a:solidFill>
                  <a:schemeClr val="tx1"/>
                </a:solidFill>
                <a:latin typeface="Arial" panose="020B0604020202020204" pitchFamily="34" charset="0"/>
              </a:defRPr>
            </a:lvl2pPr>
            <a:lvl3pPr marL="1538288" indent="-457200" eaLnBrk="0" hangingPunct="0">
              <a:defRPr sz="1000" b="1">
                <a:solidFill>
                  <a:schemeClr val="tx1"/>
                </a:solidFill>
                <a:latin typeface="Arial" panose="020B0604020202020204" pitchFamily="34" charset="0"/>
              </a:defRPr>
            </a:lvl3pPr>
            <a:lvl4pPr marL="2109788" indent="-457200" eaLnBrk="0" hangingPunct="0">
              <a:defRPr sz="1000" b="1">
                <a:solidFill>
                  <a:schemeClr val="tx1"/>
                </a:solidFill>
                <a:latin typeface="Arial" panose="020B0604020202020204" pitchFamily="34" charset="0"/>
              </a:defRPr>
            </a:lvl4pPr>
            <a:lvl5pPr marL="2681288" indent="-457200" eaLnBrk="0" hangingPunct="0">
              <a:defRPr sz="1000" b="1">
                <a:solidFill>
                  <a:schemeClr val="tx1"/>
                </a:solidFill>
                <a:latin typeface="Arial" panose="020B0604020202020204" pitchFamily="34" charset="0"/>
              </a:defRPr>
            </a:lvl5pPr>
            <a:lvl6pPr marL="3138488" indent="-457200" eaLnBrk="0" fontAlgn="base" hangingPunct="0">
              <a:spcBef>
                <a:spcPct val="0"/>
              </a:spcBef>
              <a:spcAft>
                <a:spcPct val="0"/>
              </a:spcAft>
              <a:defRPr sz="1000" b="1">
                <a:solidFill>
                  <a:schemeClr val="tx1"/>
                </a:solidFill>
                <a:latin typeface="Arial" panose="020B0604020202020204" pitchFamily="34" charset="0"/>
              </a:defRPr>
            </a:lvl6pPr>
            <a:lvl7pPr marL="3595688" indent="-457200" eaLnBrk="0" fontAlgn="base" hangingPunct="0">
              <a:spcBef>
                <a:spcPct val="0"/>
              </a:spcBef>
              <a:spcAft>
                <a:spcPct val="0"/>
              </a:spcAft>
              <a:defRPr sz="1000" b="1">
                <a:solidFill>
                  <a:schemeClr val="tx1"/>
                </a:solidFill>
                <a:latin typeface="Arial" panose="020B0604020202020204" pitchFamily="34" charset="0"/>
              </a:defRPr>
            </a:lvl7pPr>
            <a:lvl8pPr marL="4052888" indent="-457200" eaLnBrk="0" fontAlgn="base" hangingPunct="0">
              <a:spcBef>
                <a:spcPct val="0"/>
              </a:spcBef>
              <a:spcAft>
                <a:spcPct val="0"/>
              </a:spcAft>
              <a:defRPr sz="1000" b="1">
                <a:solidFill>
                  <a:schemeClr val="tx1"/>
                </a:solidFill>
                <a:latin typeface="Arial" panose="020B0604020202020204" pitchFamily="34" charset="0"/>
              </a:defRPr>
            </a:lvl8pPr>
            <a:lvl9pPr marL="4510088" indent="-4572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spcBef>
                <a:spcPct val="50000"/>
              </a:spcBef>
            </a:pPr>
            <a:r>
              <a:rPr lang="en-US" altLang="en-US" sz="2400" dirty="0">
                <a:solidFill>
                  <a:srgbClr val="FFFFCC"/>
                </a:solidFill>
              </a:rPr>
              <a:t>Culture as a Liability:</a:t>
            </a:r>
          </a:p>
          <a:p>
            <a:pPr eaLnBrk="1" hangingPunct="1">
              <a:spcBef>
                <a:spcPct val="50000"/>
              </a:spcBef>
              <a:buFontTx/>
              <a:buAutoNum type="arabicPeriod"/>
            </a:pPr>
            <a:r>
              <a:rPr lang="en-US" altLang="en-US" sz="2200" dirty="0">
                <a:solidFill>
                  <a:schemeClr val="bg1"/>
                </a:solidFill>
              </a:rPr>
              <a:t>Barrier to change</a:t>
            </a:r>
          </a:p>
          <a:p>
            <a:pPr eaLnBrk="1" hangingPunct="1">
              <a:spcBef>
                <a:spcPct val="50000"/>
              </a:spcBef>
              <a:buFontTx/>
              <a:buAutoNum type="arabicPeriod"/>
            </a:pPr>
            <a:r>
              <a:rPr lang="en-US" altLang="en-US" sz="2200" dirty="0">
                <a:solidFill>
                  <a:schemeClr val="bg1"/>
                </a:solidFill>
              </a:rPr>
              <a:t>Barrier to diversity</a:t>
            </a:r>
          </a:p>
          <a:p>
            <a:pPr eaLnBrk="1" hangingPunct="1">
              <a:spcBef>
                <a:spcPct val="50000"/>
              </a:spcBef>
              <a:buFontTx/>
              <a:buAutoNum type="arabicPeriod"/>
            </a:pPr>
            <a:r>
              <a:rPr lang="en-US" altLang="en-US" sz="2200" dirty="0">
                <a:solidFill>
                  <a:schemeClr val="bg1"/>
                </a:solidFill>
              </a:rPr>
              <a:t>Barrier to acquisitions and mergers</a:t>
            </a:r>
          </a:p>
        </p:txBody>
      </p:sp>
    </p:spTree>
    <p:extLst>
      <p:ext uri="{BB962C8B-B14F-4D97-AF65-F5344CB8AC3E}">
        <p14:creationId xmlns:p14="http://schemas.microsoft.com/office/powerpoint/2010/main" val="302314844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 presetClass="entr" presetSubtype="16" fill="hold" nodeType="after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box(in)">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P spid="2"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46580" y="205483"/>
            <a:ext cx="8763856" cy="955498"/>
          </a:xfrm>
          <a:prstGeom prst="rect">
            <a:avLst/>
          </a:prstGeom>
        </p:spPr>
        <p:txBody>
          <a:bodyPr>
            <a:normAutofit fontScale="90000"/>
          </a:bodyPr>
          <a:lstStyle/>
          <a:p>
            <a:r>
              <a:rPr lang="en-GB" sz="4800" b="1" dirty="0">
                <a:solidFill>
                  <a:schemeClr val="tx1"/>
                </a:solidFill>
              </a:rPr>
              <a:t>Understanding Cultural Barriers</a:t>
            </a:r>
            <a:endParaRPr sz="4800" b="1" dirty="0"/>
          </a:p>
        </p:txBody>
      </p:sp>
      <p:sp>
        <p:nvSpPr>
          <p:cNvPr id="124" name="Clarifying the core concepts in this module"/>
          <p:cNvSpPr txBox="1">
            <a:spLocks noGrp="1"/>
          </p:cNvSpPr>
          <p:nvPr>
            <p:ph type="body" idx="1"/>
          </p:nvPr>
        </p:nvSpPr>
        <p:spPr>
          <a:xfrm>
            <a:off x="133564" y="1063256"/>
            <a:ext cx="8763856" cy="4340963"/>
          </a:xfrm>
          <a:prstGeom prst="rect">
            <a:avLst/>
          </a:prstGeom>
        </p:spPr>
        <p:txBody>
          <a:bodyPr>
            <a:normAutofit/>
          </a:bodyPr>
          <a:lstStyle/>
          <a:p>
            <a:pPr marL="0" lvl="0" indent="0">
              <a:buNone/>
            </a:pPr>
            <a:endParaRPr lang="en-GB" sz="5100" b="1" dirty="0">
              <a:solidFill>
                <a:srgbClr val="FF0000"/>
              </a:solidFill>
            </a:endParaRPr>
          </a:p>
          <a:p>
            <a:pPr marL="0" lvl="0" indent="0">
              <a:buNone/>
            </a:pPr>
            <a:r>
              <a:rPr lang="en-GB" sz="4800" b="1" dirty="0">
                <a:solidFill>
                  <a:srgbClr val="FF0000"/>
                </a:solidFill>
              </a:rPr>
              <a:t>Can you think of another way in which Organisational Culture can be a barrier?</a:t>
            </a:r>
          </a:p>
          <a:p>
            <a:pPr marL="0" indent="0" algn="ctr">
              <a:spcBef>
                <a:spcPts val="0"/>
              </a:spcBef>
              <a:buSzTx/>
              <a:buFontTx/>
              <a:buNone/>
              <a:defRPr sz="3300" b="1"/>
            </a:pPr>
            <a:r>
              <a:rPr lang="en-GB" sz="3600" b="1" dirty="0">
                <a:solidFill>
                  <a:srgbClr val="FF0000"/>
                </a:solidFill>
              </a:rPr>
              <a:t> </a:t>
            </a:r>
          </a:p>
        </p:txBody>
      </p:sp>
    </p:spTree>
    <p:extLst>
      <p:ext uri="{BB962C8B-B14F-4D97-AF65-F5344CB8AC3E}">
        <p14:creationId xmlns:p14="http://schemas.microsoft.com/office/powerpoint/2010/main" val="381822876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46580" y="205483"/>
            <a:ext cx="8763856" cy="955498"/>
          </a:xfrm>
          <a:prstGeom prst="rect">
            <a:avLst/>
          </a:prstGeom>
        </p:spPr>
        <p:txBody>
          <a:bodyPr>
            <a:normAutofit fontScale="90000"/>
          </a:bodyPr>
          <a:lstStyle/>
          <a:p>
            <a:r>
              <a:rPr lang="en-GB" sz="4800" b="1" dirty="0">
                <a:solidFill>
                  <a:schemeClr val="tx1"/>
                </a:solidFill>
              </a:rPr>
              <a:t>Understanding Cultural Barriers</a:t>
            </a:r>
            <a:endParaRPr sz="4800" b="1" dirty="0"/>
          </a:p>
        </p:txBody>
      </p:sp>
      <p:sp>
        <p:nvSpPr>
          <p:cNvPr id="124" name="Clarifying the core concepts in this module"/>
          <p:cNvSpPr txBox="1">
            <a:spLocks noGrp="1"/>
          </p:cNvSpPr>
          <p:nvPr>
            <p:ph type="body" idx="1"/>
          </p:nvPr>
        </p:nvSpPr>
        <p:spPr>
          <a:xfrm>
            <a:off x="133564" y="1063256"/>
            <a:ext cx="8763856" cy="4340963"/>
          </a:xfrm>
          <a:prstGeom prst="rect">
            <a:avLst/>
          </a:prstGeom>
        </p:spPr>
        <p:txBody>
          <a:bodyPr>
            <a:normAutofit fontScale="92500" lnSpcReduction="20000"/>
          </a:bodyPr>
          <a:lstStyle/>
          <a:p>
            <a:pPr marL="0" lvl="0" indent="0">
              <a:buNone/>
            </a:pPr>
            <a:endParaRPr lang="en-GB" sz="4800" b="1" dirty="0">
              <a:solidFill>
                <a:srgbClr val="FF0000"/>
              </a:solidFill>
            </a:endParaRPr>
          </a:p>
          <a:p>
            <a:r>
              <a:rPr lang="en-GB" sz="4800" b="1" dirty="0">
                <a:solidFill>
                  <a:srgbClr val="FF0000"/>
                </a:solidFill>
              </a:rPr>
              <a:t>What about older employees/managers sticking to ‘old’ ways of doing things?</a:t>
            </a:r>
          </a:p>
          <a:p>
            <a:endParaRPr lang="en-GB" sz="4800" b="1" dirty="0">
              <a:solidFill>
                <a:srgbClr val="FF0000"/>
              </a:solidFill>
            </a:endParaRPr>
          </a:p>
          <a:p>
            <a:r>
              <a:rPr lang="en-GB" sz="4800" b="1" dirty="0">
                <a:solidFill>
                  <a:srgbClr val="FF0000"/>
                </a:solidFill>
              </a:rPr>
              <a:t>What do you think?</a:t>
            </a:r>
          </a:p>
          <a:p>
            <a:pPr marL="0" indent="0" algn="ctr">
              <a:spcBef>
                <a:spcPts val="0"/>
              </a:spcBef>
              <a:buSzTx/>
              <a:buFontTx/>
              <a:buNone/>
              <a:defRPr sz="3300" b="1"/>
            </a:pPr>
            <a:r>
              <a:rPr lang="en-GB" sz="3600" b="1" dirty="0">
                <a:solidFill>
                  <a:srgbClr val="FF0000"/>
                </a:solidFill>
              </a:rPr>
              <a:t> </a:t>
            </a:r>
          </a:p>
        </p:txBody>
      </p:sp>
    </p:spTree>
    <p:extLst>
      <p:ext uri="{BB962C8B-B14F-4D97-AF65-F5344CB8AC3E}">
        <p14:creationId xmlns:p14="http://schemas.microsoft.com/office/powerpoint/2010/main" val="18858160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0"/>
            <a:ext cx="8702212" cy="1171255"/>
          </a:xfrm>
          <a:prstGeom prst="rect">
            <a:avLst/>
          </a:prstGeom>
        </p:spPr>
        <p:txBody>
          <a:bodyPr>
            <a:normAutofit fontScale="90000"/>
          </a:bodyPr>
          <a:lstStyle/>
          <a:p>
            <a:pPr lvl="0"/>
            <a:r>
              <a:rPr lang="en-GB" sz="4000" b="1" dirty="0">
                <a:solidFill>
                  <a:srgbClr val="FF0000"/>
                </a:solidFill>
                <a:ea typeface="Calibri" panose="020F0502020204030204" pitchFamily="34" charset="0"/>
                <a:cs typeface="Times New Roman" panose="02020603050405020304" pitchFamily="18" charset="0"/>
              </a:rPr>
              <a:t>Overcoming Barriers in Organisational Culture.</a:t>
            </a:r>
            <a:endParaRPr lang="en-GB" sz="4000"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eaLnBrk="1" hangingPunct="1"/>
            <a:r>
              <a:rPr lang="en-US" altLang="en-US" dirty="0"/>
              <a:t>Selection</a:t>
            </a:r>
          </a:p>
          <a:p>
            <a:pPr lvl="1" eaLnBrk="1" hangingPunct="1"/>
            <a:r>
              <a:rPr lang="en-US" altLang="en-US" dirty="0"/>
              <a:t>Concern with how well the candidates will fit into the organization.</a:t>
            </a:r>
          </a:p>
          <a:p>
            <a:pPr lvl="1" eaLnBrk="1" hangingPunct="1"/>
            <a:r>
              <a:rPr lang="en-US" altLang="en-US" dirty="0"/>
              <a:t>Provides information to candidates about the organization.</a:t>
            </a:r>
          </a:p>
          <a:p>
            <a:pPr eaLnBrk="1" hangingPunct="1"/>
            <a:r>
              <a:rPr lang="en-US" altLang="en-US" dirty="0"/>
              <a:t>Top Management</a:t>
            </a:r>
          </a:p>
          <a:p>
            <a:pPr lvl="1" eaLnBrk="1" hangingPunct="1"/>
            <a:r>
              <a:rPr lang="en-US" altLang="en-US" dirty="0"/>
              <a:t>Senior executives help establish behavioral norms that are adopted by the organization.</a:t>
            </a:r>
          </a:p>
          <a:p>
            <a:pPr eaLnBrk="1" hangingPunct="1"/>
            <a:r>
              <a:rPr lang="en-US" altLang="en-US" dirty="0"/>
              <a:t>Socialization</a:t>
            </a:r>
          </a:p>
          <a:p>
            <a:pPr lvl="1" eaLnBrk="1" hangingPunct="1"/>
            <a:r>
              <a:rPr lang="en-US" altLang="en-US" dirty="0"/>
              <a:t>The process that helps new employees adapt to the organization’s culture.</a:t>
            </a:r>
          </a:p>
        </p:txBody>
      </p:sp>
    </p:spTree>
    <p:extLst>
      <p:ext uri="{BB962C8B-B14F-4D97-AF65-F5344CB8AC3E}">
        <p14:creationId xmlns:p14="http://schemas.microsoft.com/office/powerpoint/2010/main" val="3038059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0"/>
            <a:ext cx="8702212" cy="1171255"/>
          </a:xfrm>
          <a:prstGeom prst="rect">
            <a:avLst/>
          </a:prstGeom>
        </p:spPr>
        <p:txBody>
          <a:bodyPr>
            <a:normAutofit fontScale="90000"/>
          </a:bodyPr>
          <a:lstStyle/>
          <a:p>
            <a:pPr lvl="0"/>
            <a:r>
              <a:rPr lang="en-GB" sz="4000" b="1" dirty="0">
                <a:solidFill>
                  <a:srgbClr val="FF0000"/>
                </a:solidFill>
                <a:ea typeface="Calibri" panose="020F0502020204030204" pitchFamily="34" charset="0"/>
                <a:cs typeface="Times New Roman" panose="02020603050405020304" pitchFamily="18" charset="0"/>
              </a:rPr>
              <a:t>Overcoming Barriers in Organisational Culture.</a:t>
            </a:r>
            <a:endParaRPr lang="en-GB" sz="4000" dirty="0"/>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marL="0" indent="0" eaLnBrk="1" hangingPunct="1">
              <a:spcBef>
                <a:spcPct val="50000"/>
              </a:spcBef>
              <a:buNone/>
            </a:pPr>
            <a:r>
              <a:rPr lang="en-GB" altLang="en-US" sz="3600" dirty="0"/>
              <a:t>How Organizational Cultures Have an Impact on Performance and Satisfaction.</a:t>
            </a:r>
          </a:p>
          <a:p>
            <a:pPr marL="0" indent="0" eaLnBrk="1" hangingPunct="1">
              <a:spcBef>
                <a:spcPct val="50000"/>
              </a:spcBef>
              <a:buNone/>
            </a:pPr>
            <a:endParaRPr lang="en-US" altLang="en-US" sz="3600" dirty="0"/>
          </a:p>
        </p:txBody>
      </p:sp>
      <p:graphicFrame>
        <p:nvGraphicFramePr>
          <p:cNvPr id="2" name="Object 4">
            <a:extLst>
              <a:ext uri="{FF2B5EF4-FFF2-40B4-BE49-F238E27FC236}">
                <a16:creationId xmlns:a16="http://schemas.microsoft.com/office/drawing/2014/main" id="{31F7F5FB-D210-0501-76CA-1761566FADBF}"/>
              </a:ext>
            </a:extLst>
          </p:cNvPr>
          <p:cNvGraphicFramePr>
            <a:graphicFrameLocks noChangeAspect="1"/>
          </p:cNvGraphicFramePr>
          <p:nvPr>
            <p:extLst>
              <p:ext uri="{D42A27DB-BD31-4B8C-83A1-F6EECF244321}">
                <p14:modId xmlns:p14="http://schemas.microsoft.com/office/powerpoint/2010/main" val="387691914"/>
              </p:ext>
            </p:extLst>
          </p:nvPr>
        </p:nvGraphicFramePr>
        <p:xfrm>
          <a:off x="314636" y="2466754"/>
          <a:ext cx="8603333" cy="3050480"/>
        </p:xfrm>
        <a:graphic>
          <a:graphicData uri="http://schemas.openxmlformats.org/presentationml/2006/ole">
            <mc:AlternateContent xmlns:mc="http://schemas.openxmlformats.org/markup-compatibility/2006">
              <mc:Choice xmlns:v="urn:schemas-microsoft-com:vml" Requires="v">
                <p:oleObj name="Photo Editor Photo" r:id="rId2" imgW="8209524" imgH="2600000" progId="MSPhotoEd.3">
                  <p:embed/>
                </p:oleObj>
              </mc:Choice>
              <mc:Fallback>
                <p:oleObj name="Photo Editor Photo" r:id="rId2" imgW="8209524" imgH="2600000" progId="MSPhotoEd.3">
                  <p:embed/>
                  <p:pic>
                    <p:nvPicPr>
                      <p:cNvPr id="2" name="Object 4">
                        <a:extLst>
                          <a:ext uri="{FF2B5EF4-FFF2-40B4-BE49-F238E27FC236}">
                            <a16:creationId xmlns:a16="http://schemas.microsoft.com/office/drawing/2014/main" id="{35F31BFF-5017-1212-84FF-B377E82336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636" y="2466754"/>
                        <a:ext cx="8603333" cy="305048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56877994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0"/>
            <a:ext cx="8702212" cy="1171255"/>
          </a:xfrm>
          <a:prstGeom prst="rect">
            <a:avLst/>
          </a:prstGeom>
        </p:spPr>
        <p:txBody>
          <a:bodyPr>
            <a:normAutofit fontScale="90000"/>
          </a:bodyPr>
          <a:lstStyle/>
          <a:p>
            <a:pPr lvl="0"/>
            <a:r>
              <a:rPr lang="en-US" altLang="en-US" sz="4000" b="1" dirty="0">
                <a:solidFill>
                  <a:srgbClr val="FF0000"/>
                </a:solidFill>
              </a:rPr>
              <a:t>Dysfunctions of</a:t>
            </a:r>
            <a:br>
              <a:rPr lang="en-US" altLang="en-US" sz="4000" b="1" dirty="0">
                <a:solidFill>
                  <a:srgbClr val="FF0000"/>
                </a:solidFill>
              </a:rPr>
            </a:br>
            <a:r>
              <a:rPr lang="en-US" altLang="en-US" sz="4000" b="1" dirty="0">
                <a:solidFill>
                  <a:srgbClr val="FF0000"/>
                </a:solidFill>
              </a:rPr>
              <a:t>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143838" y="1171254"/>
            <a:ext cx="8856323" cy="4345979"/>
          </a:xfrm>
          <a:prstGeom prst="rect">
            <a:avLst/>
          </a:prstGeom>
        </p:spPr>
        <p:txBody>
          <a:bodyPr>
            <a:normAutofit lnSpcReduction="10000"/>
          </a:bodyPr>
          <a:lstStyle/>
          <a:p>
            <a:r>
              <a:rPr lang="en-US" altLang="en-US" sz="3900" b="1" dirty="0"/>
              <a:t>Merging cultures:  Culture Clash</a:t>
            </a:r>
          </a:p>
          <a:p>
            <a:pPr lvl="1"/>
            <a:r>
              <a:rPr lang="en-GB" sz="3600" dirty="0"/>
              <a:t>When two cultural groups (national or corporate) meet, interact, or work together and differences in their values, beliefs, rules of behaviour, or styles of communication create misunderstandings, antagonism, or other problems.</a:t>
            </a:r>
          </a:p>
        </p:txBody>
      </p:sp>
    </p:spTree>
    <p:extLst>
      <p:ext uri="{BB962C8B-B14F-4D97-AF65-F5344CB8AC3E}">
        <p14:creationId xmlns:p14="http://schemas.microsoft.com/office/powerpoint/2010/main" val="23345336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0"/>
            <a:ext cx="8702212" cy="1171255"/>
          </a:xfrm>
          <a:prstGeom prst="rect">
            <a:avLst/>
          </a:prstGeom>
        </p:spPr>
        <p:txBody>
          <a:bodyPr>
            <a:normAutofit fontScale="90000"/>
          </a:bodyPr>
          <a:lstStyle/>
          <a:p>
            <a:pPr lvl="0"/>
            <a:r>
              <a:rPr lang="en-US" altLang="en-US" sz="4000" b="1" dirty="0">
                <a:solidFill>
                  <a:srgbClr val="FF0000"/>
                </a:solidFill>
              </a:rPr>
              <a:t>Dysfunctions of</a:t>
            </a:r>
            <a:br>
              <a:rPr lang="en-US" altLang="en-US" sz="4000" b="1" dirty="0">
                <a:solidFill>
                  <a:srgbClr val="FF0000"/>
                </a:solidFill>
              </a:rPr>
            </a:br>
            <a:r>
              <a:rPr lang="en-US" altLang="en-US" sz="4000" b="1" dirty="0">
                <a:solidFill>
                  <a:srgbClr val="FF0000"/>
                </a:solidFill>
              </a:rPr>
              <a:t>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r>
              <a:rPr lang="en-US" altLang="en-US" sz="3200" dirty="0"/>
              <a:t>“Culture constrains strategy”</a:t>
            </a:r>
          </a:p>
          <a:p>
            <a:r>
              <a:rPr lang="en-US" altLang="en-US" sz="3200" dirty="0"/>
              <a:t>Merging cultures:  culture clash</a:t>
            </a:r>
          </a:p>
          <a:p>
            <a:pPr lvl="1"/>
            <a:r>
              <a:rPr lang="en-GB" sz="3200" b="1" dirty="0"/>
              <a:t>Pharmacia and Upjohn case </a:t>
            </a:r>
          </a:p>
          <a:p>
            <a:pPr lvl="1"/>
            <a:r>
              <a:rPr lang="en-US" altLang="en-US" sz="3200" dirty="0"/>
              <a:t>Resistance to change:  holding to existing values.</a:t>
            </a:r>
          </a:p>
          <a:p>
            <a:r>
              <a:rPr lang="en-US" altLang="en-US" sz="3200" dirty="0"/>
              <a:t>Conflict among subcultures.</a:t>
            </a:r>
          </a:p>
          <a:p>
            <a:r>
              <a:rPr lang="en-US" altLang="en-US" sz="3200" dirty="0"/>
              <a:t>Communication failures:  subculture jargon.</a:t>
            </a:r>
          </a:p>
          <a:p>
            <a:pPr marL="0" indent="0">
              <a:buClr>
                <a:srgbClr val="0093D8"/>
              </a:buClr>
              <a:buNone/>
            </a:pPr>
            <a:endParaRPr lang="en-GB" sz="3600" dirty="0"/>
          </a:p>
        </p:txBody>
      </p:sp>
    </p:spTree>
    <p:extLst>
      <p:ext uri="{BB962C8B-B14F-4D97-AF65-F5344CB8AC3E}">
        <p14:creationId xmlns:p14="http://schemas.microsoft.com/office/powerpoint/2010/main" val="8768019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0"/>
            <a:ext cx="8702212" cy="1171255"/>
          </a:xfrm>
          <a:prstGeom prst="rect">
            <a:avLst/>
          </a:prstGeom>
        </p:spPr>
        <p:txBody>
          <a:bodyPr>
            <a:normAutofit fontScale="90000"/>
          </a:bodyPr>
          <a:lstStyle/>
          <a:p>
            <a:pPr lvl="0"/>
            <a:r>
              <a:rPr lang="en-US" altLang="en-US" sz="4000" b="1" dirty="0">
                <a:solidFill>
                  <a:srgbClr val="FF0000"/>
                </a:solidFill>
              </a:rPr>
              <a:t>Dysfunctions of</a:t>
            </a:r>
            <a:br>
              <a:rPr lang="en-US" altLang="en-US" sz="4000" b="1" dirty="0">
                <a:solidFill>
                  <a:srgbClr val="FF0000"/>
                </a:solidFill>
              </a:rPr>
            </a:br>
            <a:r>
              <a:rPr lang="en-US" altLang="en-US" sz="4000" b="1" dirty="0">
                <a:solidFill>
                  <a:srgbClr val="FF0000"/>
                </a:solidFill>
              </a:rPr>
              <a:t>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fontScale="92500"/>
          </a:bodyPr>
          <a:lstStyle/>
          <a:p>
            <a:r>
              <a:rPr lang="en-US" altLang="en-US" sz="3900" b="1" dirty="0"/>
              <a:t>Merging cultures:  Culture Clash</a:t>
            </a:r>
          </a:p>
          <a:p>
            <a:pPr lvl="1"/>
            <a:r>
              <a:rPr lang="en-GB" sz="3500" b="1" dirty="0"/>
              <a:t>Pharmacia and Upjohn case </a:t>
            </a:r>
          </a:p>
          <a:p>
            <a:pPr lvl="1"/>
            <a:r>
              <a:rPr lang="en-GB" sz="3600" dirty="0"/>
              <a:t>Cultural differences often prove to be a significant post-merger barrier for managers looking to realize the synergies and added value of pooling the resources and capabilities of two companies from different parts of the world.</a:t>
            </a:r>
          </a:p>
        </p:txBody>
      </p:sp>
    </p:spTree>
    <p:extLst>
      <p:ext uri="{BB962C8B-B14F-4D97-AF65-F5344CB8AC3E}">
        <p14:creationId xmlns:p14="http://schemas.microsoft.com/office/powerpoint/2010/main" val="1957855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0"/>
            <a:ext cx="8702212" cy="1171255"/>
          </a:xfrm>
          <a:prstGeom prst="rect">
            <a:avLst/>
          </a:prstGeom>
        </p:spPr>
        <p:txBody>
          <a:bodyPr>
            <a:normAutofit fontScale="90000"/>
          </a:bodyPr>
          <a:lstStyle/>
          <a:p>
            <a:pPr lvl="0"/>
            <a:r>
              <a:rPr lang="en-US" altLang="en-US" sz="4000" b="1" dirty="0">
                <a:solidFill>
                  <a:srgbClr val="FF0000"/>
                </a:solidFill>
              </a:rPr>
              <a:t>Dysfunctions of</a:t>
            </a:r>
            <a:br>
              <a:rPr lang="en-US" altLang="en-US" sz="4000" b="1" dirty="0">
                <a:solidFill>
                  <a:srgbClr val="FF0000"/>
                </a:solidFill>
              </a:rPr>
            </a:br>
            <a:r>
              <a:rPr lang="en-US" altLang="en-US" sz="4000" b="1" dirty="0">
                <a:solidFill>
                  <a:srgbClr val="FF0000"/>
                </a:solidFill>
              </a:rPr>
              <a:t>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lnSpcReduction="10000"/>
          </a:bodyPr>
          <a:lstStyle/>
          <a:p>
            <a:r>
              <a:rPr lang="en-US" altLang="en-US" sz="3200" b="1" dirty="0"/>
              <a:t>Merging cultures:  culture clash</a:t>
            </a:r>
          </a:p>
          <a:p>
            <a:pPr lvl="1"/>
            <a:r>
              <a:rPr lang="en-GB" sz="3200" b="1" dirty="0"/>
              <a:t>Pharmacia and Upjohn case </a:t>
            </a:r>
          </a:p>
          <a:p>
            <a:pPr marL="0" indent="0">
              <a:buClr>
                <a:srgbClr val="0093D8"/>
              </a:buClr>
              <a:buNone/>
            </a:pPr>
            <a:r>
              <a:rPr lang="en-GB" sz="3600" dirty="0"/>
              <a:t>The Pharmacia and Upjohn case demonstrates a range of these management styles and the problems that result from the imposition of a new style of organization and leadership within a corporate merger.</a:t>
            </a:r>
          </a:p>
        </p:txBody>
      </p:sp>
    </p:spTree>
    <p:extLst>
      <p:ext uri="{BB962C8B-B14F-4D97-AF65-F5344CB8AC3E}">
        <p14:creationId xmlns:p14="http://schemas.microsoft.com/office/powerpoint/2010/main" val="24675675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38223"/>
            <a:ext cx="8702212" cy="1033032"/>
          </a:xfrm>
          <a:prstGeom prst="rect">
            <a:avLst/>
          </a:prstGeom>
        </p:spPr>
        <p:txBody>
          <a:bodyPr>
            <a:normAutofit fontScale="90000"/>
          </a:bodyPr>
          <a:lstStyle/>
          <a:p>
            <a:pPr lvl="0"/>
            <a:r>
              <a:rPr lang="en-US" altLang="en-US" sz="4000" b="1" dirty="0"/>
              <a:t>Creating, Maintaining, and Changing 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r>
              <a:rPr lang="en-US" altLang="en-US" sz="2800" dirty="0"/>
              <a:t>Managers face three decisions about their organization's culture</a:t>
            </a:r>
          </a:p>
          <a:p>
            <a:pPr lvl="1"/>
            <a:r>
              <a:rPr lang="en-US" altLang="en-US" sz="2800" dirty="0"/>
              <a:t>Create a completely new culture, usually in a separate work unit or in a new organization</a:t>
            </a:r>
          </a:p>
          <a:p>
            <a:pPr lvl="1"/>
            <a:r>
              <a:rPr lang="en-US" altLang="en-US" sz="2800" dirty="0"/>
              <a:t>Maintain existing organizational culture</a:t>
            </a:r>
          </a:p>
          <a:p>
            <a:pPr lvl="1"/>
            <a:r>
              <a:rPr lang="en-US" altLang="en-US" sz="2800" dirty="0"/>
              <a:t>They believe it is right for their environments</a:t>
            </a:r>
          </a:p>
          <a:p>
            <a:pPr lvl="1"/>
            <a:r>
              <a:rPr lang="en-US" altLang="en-US" sz="2800" dirty="0"/>
              <a:t>Change their culture to a new set of values, basic assumptions, and ideologies</a:t>
            </a:r>
          </a:p>
          <a:p>
            <a:pPr marL="0" indent="0">
              <a:buClr>
                <a:srgbClr val="0093D8"/>
              </a:buClr>
              <a:buNone/>
            </a:pPr>
            <a:endParaRPr lang="en-GB" sz="3600" dirty="0"/>
          </a:p>
        </p:txBody>
      </p:sp>
    </p:spTree>
    <p:extLst>
      <p:ext uri="{BB962C8B-B14F-4D97-AF65-F5344CB8AC3E}">
        <p14:creationId xmlns:p14="http://schemas.microsoft.com/office/powerpoint/2010/main" val="263078090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38223"/>
            <a:ext cx="8702212" cy="1033032"/>
          </a:xfrm>
          <a:prstGeom prst="rect">
            <a:avLst/>
          </a:prstGeom>
        </p:spPr>
        <p:txBody>
          <a:bodyPr>
            <a:normAutofit fontScale="90000"/>
          </a:bodyPr>
          <a:lstStyle/>
          <a:p>
            <a:pPr lvl="0"/>
            <a:r>
              <a:rPr lang="en-US" altLang="en-US" sz="4000" b="1" dirty="0"/>
              <a:t>Creating, Maintaining, and Changing 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r>
              <a:rPr lang="en-US" altLang="en-US" sz="3200" b="1" dirty="0">
                <a:solidFill>
                  <a:srgbClr val="FF0000"/>
                </a:solidFill>
              </a:rPr>
              <a:t>Maintaining organizational culture</a:t>
            </a:r>
          </a:p>
          <a:p>
            <a:pPr lvl="1">
              <a:lnSpc>
                <a:spcPct val="90000"/>
              </a:lnSpc>
            </a:pPr>
            <a:r>
              <a:rPr lang="en-US" altLang="en-US" sz="3200" dirty="0"/>
              <a:t>A dilemma</a:t>
            </a:r>
          </a:p>
          <a:p>
            <a:pPr lvl="2">
              <a:lnSpc>
                <a:spcPct val="90000"/>
              </a:lnSpc>
            </a:pPr>
            <a:r>
              <a:rPr lang="en-US" altLang="en-US" sz="3200" dirty="0"/>
              <a:t>Keep successful values of the past</a:t>
            </a:r>
          </a:p>
          <a:p>
            <a:pPr lvl="2">
              <a:lnSpc>
                <a:spcPct val="90000"/>
              </a:lnSpc>
            </a:pPr>
            <a:r>
              <a:rPr lang="en-US" altLang="en-US" sz="3200" dirty="0"/>
              <a:t>Question whether those values are right for the environment the organization now faces</a:t>
            </a:r>
          </a:p>
          <a:p>
            <a:pPr lvl="1">
              <a:lnSpc>
                <a:spcPct val="90000"/>
              </a:lnSpc>
            </a:pPr>
            <a:r>
              <a:rPr lang="en-US" altLang="en-US" sz="3200" dirty="0"/>
              <a:t>Requires managers to be aware of what organizational culture is and how it manifests itself in their organization</a:t>
            </a:r>
          </a:p>
          <a:p>
            <a:pPr marL="0" indent="0">
              <a:buClr>
                <a:srgbClr val="0093D8"/>
              </a:buClr>
              <a:buNone/>
            </a:pPr>
            <a:endParaRPr lang="en-GB" sz="3600" dirty="0"/>
          </a:p>
        </p:txBody>
      </p:sp>
    </p:spTree>
    <p:extLst>
      <p:ext uri="{BB962C8B-B14F-4D97-AF65-F5344CB8AC3E}">
        <p14:creationId xmlns:p14="http://schemas.microsoft.com/office/powerpoint/2010/main" val="425453197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38223"/>
            <a:ext cx="8702212" cy="1033032"/>
          </a:xfrm>
          <a:prstGeom prst="rect">
            <a:avLst/>
          </a:prstGeom>
        </p:spPr>
        <p:txBody>
          <a:bodyPr>
            <a:normAutofit fontScale="90000"/>
          </a:bodyPr>
          <a:lstStyle/>
          <a:p>
            <a:pPr lvl="0"/>
            <a:r>
              <a:rPr lang="en-US" altLang="en-US" sz="4000" b="1" dirty="0"/>
              <a:t>Creating, Maintaining, and Changing 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r>
              <a:rPr lang="en-US" altLang="en-US" sz="2800" b="1" dirty="0">
                <a:solidFill>
                  <a:srgbClr val="FF0000"/>
                </a:solidFill>
              </a:rPr>
              <a:t>Maintaining Organizational Culture (cont.)</a:t>
            </a:r>
          </a:p>
          <a:p>
            <a:pPr lvl="1">
              <a:lnSpc>
                <a:spcPct val="90000"/>
              </a:lnSpc>
            </a:pPr>
            <a:r>
              <a:rPr lang="en-US" altLang="en-US" sz="2800" dirty="0"/>
              <a:t>Requires knowing the existing artifacts, values, and ideologies.</a:t>
            </a:r>
          </a:p>
          <a:p>
            <a:pPr lvl="1">
              <a:lnSpc>
                <a:spcPct val="90000"/>
              </a:lnSpc>
            </a:pPr>
            <a:r>
              <a:rPr lang="en-US" altLang="en-US" sz="2800" dirty="0"/>
              <a:t>Can become familiar with their culture by doing the culture diagnosis described earlier.</a:t>
            </a:r>
          </a:p>
          <a:p>
            <a:pPr lvl="1">
              <a:lnSpc>
                <a:spcPct val="90000"/>
              </a:lnSpc>
            </a:pPr>
            <a:r>
              <a:rPr lang="en-US" altLang="en-US" sz="2800" dirty="0"/>
              <a:t>Managers want to maintain commitment of organization members to key parts of that culture</a:t>
            </a:r>
          </a:p>
          <a:p>
            <a:pPr lvl="1">
              <a:lnSpc>
                <a:spcPct val="90000"/>
              </a:lnSpc>
            </a:pPr>
            <a:r>
              <a:rPr lang="en-US" altLang="en-US" sz="2800" dirty="0"/>
              <a:t>Strengthen key values so they are widely held throughout the organization.</a:t>
            </a:r>
          </a:p>
          <a:p>
            <a:pPr marL="0" indent="0">
              <a:buClr>
                <a:srgbClr val="0093D8"/>
              </a:buClr>
              <a:buNone/>
            </a:pPr>
            <a:endParaRPr lang="en-GB" sz="3600" dirty="0"/>
          </a:p>
        </p:txBody>
      </p:sp>
    </p:spTree>
    <p:extLst>
      <p:ext uri="{BB962C8B-B14F-4D97-AF65-F5344CB8AC3E}">
        <p14:creationId xmlns:p14="http://schemas.microsoft.com/office/powerpoint/2010/main" val="42192159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38223"/>
            <a:ext cx="8702212" cy="1033032"/>
          </a:xfrm>
          <a:prstGeom prst="rect">
            <a:avLst/>
          </a:prstGeom>
        </p:spPr>
        <p:txBody>
          <a:bodyPr>
            <a:normAutofit fontScale="90000"/>
          </a:bodyPr>
          <a:lstStyle/>
          <a:p>
            <a:pPr lvl="0"/>
            <a:r>
              <a:rPr lang="en-US" altLang="en-US" sz="4000" b="1" dirty="0"/>
              <a:t>Creating, Maintaining, and Changing 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a:lnSpc>
                <a:spcPct val="110000"/>
              </a:lnSpc>
            </a:pPr>
            <a:r>
              <a:rPr lang="en-US" altLang="en-US" sz="3200" b="1" dirty="0">
                <a:solidFill>
                  <a:srgbClr val="FF0000"/>
                </a:solidFill>
              </a:rPr>
              <a:t>Maintaining organizational culture (cont’d)</a:t>
            </a:r>
          </a:p>
          <a:p>
            <a:pPr lvl="1">
              <a:lnSpc>
                <a:spcPct val="110000"/>
              </a:lnSpc>
            </a:pPr>
            <a:r>
              <a:rPr lang="en-US" altLang="en-US" sz="3200" dirty="0"/>
              <a:t>Keep the good part of the organization's culture.</a:t>
            </a:r>
          </a:p>
          <a:p>
            <a:pPr lvl="1">
              <a:lnSpc>
                <a:spcPct val="110000"/>
              </a:lnSpc>
            </a:pPr>
            <a:r>
              <a:rPr lang="en-US" altLang="en-US" sz="3200" dirty="0"/>
              <a:t>Requires managers to carefully examine new practices for consistency with their culture.</a:t>
            </a:r>
          </a:p>
          <a:p>
            <a:pPr lvl="1">
              <a:lnSpc>
                <a:spcPct val="110000"/>
              </a:lnSpc>
            </a:pPr>
            <a:r>
              <a:rPr lang="en-US" altLang="en-US" sz="3200" dirty="0"/>
              <a:t>Example:  introducing drug testing in an organizational culture built on trust.</a:t>
            </a:r>
          </a:p>
          <a:p>
            <a:pPr marL="0" indent="0">
              <a:buClr>
                <a:srgbClr val="0093D8"/>
              </a:buClr>
              <a:buNone/>
            </a:pPr>
            <a:endParaRPr lang="en-GB" sz="3600" dirty="0"/>
          </a:p>
        </p:txBody>
      </p:sp>
    </p:spTree>
    <p:extLst>
      <p:ext uri="{BB962C8B-B14F-4D97-AF65-F5344CB8AC3E}">
        <p14:creationId xmlns:p14="http://schemas.microsoft.com/office/powerpoint/2010/main" val="41378910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38223"/>
            <a:ext cx="8702212" cy="1033032"/>
          </a:xfrm>
          <a:prstGeom prst="rect">
            <a:avLst/>
          </a:prstGeom>
        </p:spPr>
        <p:txBody>
          <a:bodyPr>
            <a:normAutofit fontScale="90000"/>
          </a:bodyPr>
          <a:lstStyle/>
          <a:p>
            <a:pPr lvl="0"/>
            <a:r>
              <a:rPr lang="en-US" altLang="en-US" sz="4000" b="1" dirty="0"/>
              <a:t>Creating, Maintaining, and Changing 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lnSpcReduction="10000"/>
          </a:bodyPr>
          <a:lstStyle/>
          <a:p>
            <a:pPr>
              <a:lnSpc>
                <a:spcPct val="80000"/>
              </a:lnSpc>
            </a:pPr>
            <a:r>
              <a:rPr lang="en-US" altLang="en-US" sz="3600" b="1" dirty="0">
                <a:solidFill>
                  <a:srgbClr val="FF0000"/>
                </a:solidFill>
              </a:rPr>
              <a:t>Changing Organizational Culture</a:t>
            </a:r>
            <a:endParaRPr lang="en-US" altLang="en-US" sz="3600" dirty="0">
              <a:solidFill>
                <a:srgbClr val="FF0000"/>
              </a:solidFill>
            </a:endParaRPr>
          </a:p>
          <a:p>
            <a:pPr lvl="1">
              <a:lnSpc>
                <a:spcPct val="80000"/>
              </a:lnSpc>
            </a:pPr>
            <a:r>
              <a:rPr lang="en-US" altLang="en-US" sz="3200" dirty="0"/>
              <a:t>Breaking from some features of the old culture and creating new features.</a:t>
            </a:r>
          </a:p>
          <a:p>
            <a:pPr marL="342900" lvl="1" indent="0">
              <a:lnSpc>
                <a:spcPct val="80000"/>
              </a:lnSpc>
              <a:buNone/>
            </a:pPr>
            <a:endParaRPr lang="en-US" altLang="en-US" sz="3200" dirty="0"/>
          </a:p>
          <a:p>
            <a:pPr lvl="1">
              <a:lnSpc>
                <a:spcPct val="80000"/>
              </a:lnSpc>
            </a:pPr>
            <a:r>
              <a:rPr lang="en-US" altLang="en-US" sz="3200" dirty="0"/>
              <a:t>Size and depth of change varies depending on degree of difference between the desired new culture and the old.</a:t>
            </a:r>
          </a:p>
          <a:p>
            <a:pPr marL="342900" lvl="1" indent="0">
              <a:lnSpc>
                <a:spcPct val="80000"/>
              </a:lnSpc>
              <a:buNone/>
            </a:pPr>
            <a:endParaRPr lang="en-US" altLang="en-US" sz="3200" dirty="0"/>
          </a:p>
          <a:p>
            <a:pPr lvl="1">
              <a:lnSpc>
                <a:spcPct val="80000"/>
              </a:lnSpc>
            </a:pPr>
            <a:r>
              <a:rPr lang="en-US" altLang="en-US" sz="3200" dirty="0"/>
              <a:t>The change reaches deep into the cultural fabric of the organization over many years.</a:t>
            </a:r>
          </a:p>
          <a:p>
            <a:pPr marL="0" indent="0">
              <a:buClr>
                <a:srgbClr val="0093D8"/>
              </a:buClr>
              <a:buNone/>
            </a:pPr>
            <a:endParaRPr lang="en-GB" sz="3600" dirty="0"/>
          </a:p>
        </p:txBody>
      </p:sp>
    </p:spTree>
    <p:extLst>
      <p:ext uri="{BB962C8B-B14F-4D97-AF65-F5344CB8AC3E}">
        <p14:creationId xmlns:p14="http://schemas.microsoft.com/office/powerpoint/2010/main" val="13818747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38223"/>
            <a:ext cx="8702212" cy="1033032"/>
          </a:xfrm>
          <a:prstGeom prst="rect">
            <a:avLst/>
          </a:prstGeom>
        </p:spPr>
        <p:txBody>
          <a:bodyPr>
            <a:normAutofit/>
          </a:bodyPr>
          <a:lstStyle/>
          <a:p>
            <a:pPr lvl="0"/>
            <a:r>
              <a:rPr lang="en-US" altLang="en-US" sz="4000" b="1" dirty="0"/>
              <a:t>What’s Next?</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pPr>
              <a:lnSpc>
                <a:spcPct val="80000"/>
              </a:lnSpc>
            </a:pPr>
            <a:endParaRPr lang="en-US" altLang="en-US" sz="3600" b="1" dirty="0">
              <a:solidFill>
                <a:srgbClr val="FF0000"/>
              </a:solidFill>
            </a:endParaRPr>
          </a:p>
          <a:p>
            <a:pPr>
              <a:lnSpc>
                <a:spcPct val="80000"/>
              </a:lnSpc>
            </a:pPr>
            <a:endParaRPr lang="en-US" altLang="en-US" sz="3600" b="1" dirty="0">
              <a:solidFill>
                <a:srgbClr val="FF0000"/>
              </a:solidFill>
            </a:endParaRPr>
          </a:p>
          <a:p>
            <a:pPr algn="ctr">
              <a:lnSpc>
                <a:spcPct val="80000"/>
              </a:lnSpc>
            </a:pPr>
            <a:r>
              <a:rPr lang="en-US" altLang="en-US" sz="4800" b="1" dirty="0">
                <a:solidFill>
                  <a:srgbClr val="FF0000"/>
                </a:solidFill>
              </a:rPr>
              <a:t>Break Time!</a:t>
            </a:r>
          </a:p>
          <a:p>
            <a:pPr algn="ctr">
              <a:lnSpc>
                <a:spcPct val="80000"/>
              </a:lnSpc>
            </a:pPr>
            <a:endParaRPr lang="en-US" altLang="en-US" sz="4800" dirty="0"/>
          </a:p>
          <a:p>
            <a:pPr marL="0" indent="0">
              <a:buClr>
                <a:srgbClr val="0093D8"/>
              </a:buClr>
              <a:buNone/>
            </a:pPr>
            <a:endParaRPr lang="en-GB" sz="3600" dirty="0"/>
          </a:p>
        </p:txBody>
      </p:sp>
      <p:pic>
        <p:nvPicPr>
          <p:cNvPr id="1026" name="Picture 2" descr="5 Tips For Optimizing Your Break Time | InformationWeek">
            <a:extLst>
              <a:ext uri="{FF2B5EF4-FFF2-40B4-BE49-F238E27FC236}">
                <a16:creationId xmlns:a16="http://schemas.microsoft.com/office/drawing/2014/main" id="{B3E0B9AB-4713-02DA-4DCE-D33B08346B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6363" y="3139705"/>
            <a:ext cx="3923414" cy="179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425106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38223"/>
            <a:ext cx="8702212" cy="1033032"/>
          </a:xfrm>
          <a:prstGeom prst="rect">
            <a:avLst/>
          </a:prstGeom>
        </p:spPr>
        <p:txBody>
          <a:bodyPr>
            <a:normAutofit fontScale="90000"/>
          </a:bodyPr>
          <a:lstStyle/>
          <a:p>
            <a:pPr lvl="0"/>
            <a:r>
              <a:rPr lang="en-US" altLang="en-US" sz="4000" b="1" dirty="0"/>
              <a:t>Creating, Maintaining, and Changing 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r>
              <a:rPr lang="en-US" altLang="en-US" sz="3600" b="1" dirty="0">
                <a:solidFill>
                  <a:srgbClr val="FF0000"/>
                </a:solidFill>
              </a:rPr>
              <a:t>Changing organizational culture (cont’d.)</a:t>
            </a:r>
          </a:p>
          <a:p>
            <a:pPr lvl="1"/>
            <a:r>
              <a:rPr lang="en-US" altLang="en-US" sz="3200" dirty="0"/>
              <a:t>Successfully managing the change process</a:t>
            </a:r>
          </a:p>
          <a:p>
            <a:pPr lvl="2"/>
            <a:r>
              <a:rPr lang="en-US" altLang="en-US" sz="3200" dirty="0"/>
              <a:t>Choosing the right time for change.</a:t>
            </a:r>
          </a:p>
          <a:p>
            <a:pPr lvl="2"/>
            <a:r>
              <a:rPr lang="en-US" altLang="en-US" sz="3200" dirty="0"/>
              <a:t>Act when the times seem right for culture change.</a:t>
            </a:r>
          </a:p>
          <a:p>
            <a:pPr lvl="2"/>
            <a:r>
              <a:rPr lang="en-US" altLang="en-US" sz="3200" dirty="0"/>
              <a:t>Situation clearly demands change.</a:t>
            </a:r>
          </a:p>
          <a:p>
            <a:pPr marL="0" indent="0">
              <a:buClr>
                <a:srgbClr val="0093D8"/>
              </a:buClr>
              <a:buNone/>
            </a:pPr>
            <a:endParaRPr lang="en-GB" sz="3600" dirty="0"/>
          </a:p>
        </p:txBody>
      </p:sp>
    </p:spTree>
    <p:extLst>
      <p:ext uri="{BB962C8B-B14F-4D97-AF65-F5344CB8AC3E}">
        <p14:creationId xmlns:p14="http://schemas.microsoft.com/office/powerpoint/2010/main" val="68933492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38223"/>
            <a:ext cx="8702212" cy="1033032"/>
          </a:xfrm>
          <a:prstGeom prst="rect">
            <a:avLst/>
          </a:prstGeom>
        </p:spPr>
        <p:txBody>
          <a:bodyPr>
            <a:normAutofit fontScale="90000"/>
          </a:bodyPr>
          <a:lstStyle/>
          <a:p>
            <a:pPr lvl="0"/>
            <a:r>
              <a:rPr lang="en-US" altLang="en-US" sz="4000" b="1" dirty="0"/>
              <a:t>Creating, Maintaining, and Changing 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r>
              <a:rPr lang="en-US" altLang="en-US" sz="3200" b="1" dirty="0">
                <a:solidFill>
                  <a:srgbClr val="FF0000"/>
                </a:solidFill>
              </a:rPr>
              <a:t>Changing Organizational Culture (cont’d)</a:t>
            </a:r>
          </a:p>
          <a:p>
            <a:pPr lvl="1"/>
            <a:r>
              <a:rPr lang="en-US" altLang="en-US" sz="2800" dirty="0"/>
              <a:t>Successfully managing the change process  (cont.)</a:t>
            </a:r>
          </a:p>
          <a:p>
            <a:pPr lvl="2"/>
            <a:r>
              <a:rPr lang="en-US" altLang="en-US" sz="2800" dirty="0"/>
              <a:t>Managers should not assume everyone in the organization will share their view of the need to change</a:t>
            </a:r>
          </a:p>
          <a:p>
            <a:pPr lvl="2"/>
            <a:r>
              <a:rPr lang="en-US" altLang="en-US" sz="2800" dirty="0"/>
              <a:t>Senior executives play leadership roles</a:t>
            </a:r>
          </a:p>
          <a:p>
            <a:pPr lvl="2"/>
            <a:r>
              <a:rPr lang="en-US" altLang="en-US" sz="2800" dirty="0"/>
              <a:t>Managers move forward with confidence, persistence, and optimism about the new culture</a:t>
            </a:r>
          </a:p>
          <a:p>
            <a:pPr marL="0" indent="0">
              <a:buClr>
                <a:srgbClr val="0093D8"/>
              </a:buClr>
              <a:buNone/>
            </a:pPr>
            <a:endParaRPr lang="en-GB" sz="3600" dirty="0"/>
          </a:p>
        </p:txBody>
      </p:sp>
    </p:spTree>
    <p:extLst>
      <p:ext uri="{BB962C8B-B14F-4D97-AF65-F5344CB8AC3E}">
        <p14:creationId xmlns:p14="http://schemas.microsoft.com/office/powerpoint/2010/main" val="229788019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38223"/>
            <a:ext cx="8702212" cy="1033032"/>
          </a:xfrm>
          <a:prstGeom prst="rect">
            <a:avLst/>
          </a:prstGeom>
        </p:spPr>
        <p:txBody>
          <a:bodyPr>
            <a:normAutofit fontScale="90000"/>
          </a:bodyPr>
          <a:lstStyle/>
          <a:p>
            <a:pPr lvl="0"/>
            <a:r>
              <a:rPr lang="en-US" altLang="en-US" sz="4000" b="1" dirty="0"/>
              <a:t>Creating, Maintaining, and Changing 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lnSpcReduction="10000"/>
          </a:bodyPr>
          <a:lstStyle/>
          <a:p>
            <a:r>
              <a:rPr lang="en-US" altLang="en-US" sz="3200" b="1" dirty="0">
                <a:solidFill>
                  <a:srgbClr val="FF0000"/>
                </a:solidFill>
              </a:rPr>
              <a:t>Changing Organizational Culture (cont’d)</a:t>
            </a:r>
          </a:p>
          <a:p>
            <a:pPr lvl="1"/>
            <a:r>
              <a:rPr lang="en-US" altLang="en-US" sz="3200" dirty="0"/>
              <a:t>Successfully managing the change process  (cont.)</a:t>
            </a:r>
          </a:p>
          <a:p>
            <a:pPr lvl="2"/>
            <a:r>
              <a:rPr lang="en-US" altLang="en-US" sz="3200" dirty="0"/>
              <a:t>The change effort focuses on many aspects of the organization's culture:  ideology, values, symbols</a:t>
            </a:r>
          </a:p>
          <a:p>
            <a:pPr lvl="2"/>
            <a:r>
              <a:rPr lang="en-US" altLang="en-US" sz="3200" dirty="0"/>
              <a:t>Managers should know the roots of their organization's culture and maintain some continuity with the past</a:t>
            </a:r>
          </a:p>
          <a:p>
            <a:pPr marL="0" indent="0">
              <a:buClr>
                <a:srgbClr val="0093D8"/>
              </a:buClr>
              <a:buNone/>
            </a:pPr>
            <a:endParaRPr lang="en-GB" sz="3600" dirty="0"/>
          </a:p>
        </p:txBody>
      </p:sp>
    </p:spTree>
    <p:extLst>
      <p:ext uri="{BB962C8B-B14F-4D97-AF65-F5344CB8AC3E}">
        <p14:creationId xmlns:p14="http://schemas.microsoft.com/office/powerpoint/2010/main" val="11453656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38223"/>
            <a:ext cx="8702212" cy="1033032"/>
          </a:xfrm>
          <a:prstGeom prst="rect">
            <a:avLst/>
          </a:prstGeom>
        </p:spPr>
        <p:txBody>
          <a:bodyPr>
            <a:normAutofit fontScale="90000"/>
          </a:bodyPr>
          <a:lstStyle/>
          <a:p>
            <a:pPr lvl="0"/>
            <a:r>
              <a:rPr lang="en-US" altLang="en-US" sz="4000" b="1" dirty="0"/>
              <a:t>Creating, Maintaining, and Changing 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fontScale="92500" lnSpcReduction="20000"/>
          </a:bodyPr>
          <a:lstStyle/>
          <a:p>
            <a:r>
              <a:rPr lang="en-US" altLang="en-US" sz="3200" b="1" dirty="0">
                <a:solidFill>
                  <a:srgbClr val="FF0000"/>
                </a:solidFill>
              </a:rPr>
              <a:t>Changing Organizational Culture (cont’d)</a:t>
            </a:r>
          </a:p>
          <a:p>
            <a:pPr lvl="1"/>
            <a:r>
              <a:rPr lang="en-US" altLang="en-US" sz="3200" dirty="0"/>
              <a:t>Successfully managing the change process  (cont’d)</a:t>
            </a:r>
          </a:p>
          <a:p>
            <a:pPr lvl="2"/>
            <a:r>
              <a:rPr lang="en-US" altLang="en-US" sz="3200" dirty="0"/>
              <a:t>Example:  FBI perceives itself as the world’s finest  law-enforcement agency.  </a:t>
            </a:r>
          </a:p>
          <a:p>
            <a:pPr lvl="2"/>
            <a:r>
              <a:rPr lang="en-US" altLang="en-US" sz="3200" dirty="0"/>
              <a:t>Move to Quality Management is consistent with that view.</a:t>
            </a:r>
          </a:p>
          <a:p>
            <a:pPr lvl="2"/>
            <a:r>
              <a:rPr lang="en-US" altLang="en-US" sz="3200" dirty="0"/>
              <a:t>This approach also allow managers say what will not change as a way of offering familiarity and security to veteran employees.</a:t>
            </a:r>
          </a:p>
          <a:p>
            <a:pPr marL="0" indent="0">
              <a:buClr>
                <a:srgbClr val="0093D8"/>
              </a:buClr>
              <a:buNone/>
            </a:pPr>
            <a:endParaRPr lang="en-GB" sz="3600" dirty="0"/>
          </a:p>
        </p:txBody>
      </p:sp>
    </p:spTree>
    <p:extLst>
      <p:ext uri="{BB962C8B-B14F-4D97-AF65-F5344CB8AC3E}">
        <p14:creationId xmlns:p14="http://schemas.microsoft.com/office/powerpoint/2010/main" val="278597384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Double-click to edit"/>
          <p:cNvSpPr txBox="1">
            <a:spLocks noGrp="1"/>
          </p:cNvSpPr>
          <p:nvPr>
            <p:ph type="title"/>
          </p:nvPr>
        </p:nvSpPr>
        <p:spPr>
          <a:xfrm>
            <a:off x="297950" y="138223"/>
            <a:ext cx="8702212" cy="1033032"/>
          </a:xfrm>
          <a:prstGeom prst="rect">
            <a:avLst/>
          </a:prstGeom>
        </p:spPr>
        <p:txBody>
          <a:bodyPr>
            <a:normAutofit fontScale="90000"/>
          </a:bodyPr>
          <a:lstStyle/>
          <a:p>
            <a:pPr lvl="0"/>
            <a:r>
              <a:rPr lang="en-US" altLang="en-US" sz="4000" b="1" dirty="0"/>
              <a:t>Creating, Maintaining, and Changing Organizational Culture</a:t>
            </a:r>
            <a:endParaRPr lang="en-GB" sz="4000" b="1" dirty="0">
              <a:solidFill>
                <a:srgbClr val="FF0000"/>
              </a:solidFill>
            </a:endParaRPr>
          </a:p>
        </p:txBody>
      </p:sp>
      <p:sp>
        <p:nvSpPr>
          <p:cNvPr id="124" name="Clarifying the core concepts in this module"/>
          <p:cNvSpPr txBox="1">
            <a:spLocks noGrp="1"/>
          </p:cNvSpPr>
          <p:nvPr>
            <p:ph type="body" idx="1"/>
          </p:nvPr>
        </p:nvSpPr>
        <p:spPr>
          <a:xfrm>
            <a:off x="215757" y="1171254"/>
            <a:ext cx="8702212" cy="4345979"/>
          </a:xfrm>
          <a:prstGeom prst="rect">
            <a:avLst/>
          </a:prstGeom>
        </p:spPr>
        <p:txBody>
          <a:bodyPr>
            <a:normAutofit/>
          </a:bodyPr>
          <a:lstStyle/>
          <a:p>
            <a:r>
              <a:rPr lang="en-US" altLang="en-US" sz="3200" b="1" dirty="0">
                <a:solidFill>
                  <a:srgbClr val="FF0000"/>
                </a:solidFill>
              </a:rPr>
              <a:t>Changing Organizational Culture (cont’d)</a:t>
            </a:r>
          </a:p>
          <a:p>
            <a:pPr lvl="1"/>
            <a:endParaRPr lang="en-US" altLang="en-US" sz="3200" dirty="0"/>
          </a:p>
          <a:p>
            <a:pPr lvl="1"/>
            <a:r>
              <a:rPr lang="en-US" altLang="en-US" sz="3200" b="1" dirty="0"/>
              <a:t>Can you come up with other examples</a:t>
            </a:r>
          </a:p>
          <a:p>
            <a:pPr lvl="1"/>
            <a:r>
              <a:rPr lang="en-US" altLang="en-US" sz="3200" b="1" dirty="0"/>
              <a:t>Of companies or government institutions?</a:t>
            </a:r>
          </a:p>
          <a:p>
            <a:pPr marL="0" indent="0">
              <a:buClr>
                <a:srgbClr val="0093D8"/>
              </a:buClr>
              <a:buNone/>
            </a:pPr>
            <a:endParaRPr lang="en-GB" sz="3600" dirty="0"/>
          </a:p>
        </p:txBody>
      </p:sp>
    </p:spTree>
    <p:extLst>
      <p:ext uri="{BB962C8B-B14F-4D97-AF65-F5344CB8AC3E}">
        <p14:creationId xmlns:p14="http://schemas.microsoft.com/office/powerpoint/2010/main" val="97687110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318498" y="143838"/>
            <a:ext cx="8517277" cy="760287"/>
          </a:xfrm>
          <a:prstGeom prst="rect">
            <a:avLst/>
          </a:prstGeom>
        </p:spPr>
        <p:txBody>
          <a:bodyPr>
            <a:normAutofit fontScale="90000"/>
          </a:bodyPr>
          <a:lstStyle>
            <a:lvl1pPr>
              <a:defRPr b="1"/>
            </a:lvl1pPr>
          </a:lstStyle>
          <a:p>
            <a:r>
              <a:rPr sz="4000" dirty="0"/>
              <a:t>Summary</a:t>
            </a:r>
            <a:r>
              <a:rPr lang="en-GB" sz="4000" dirty="0"/>
              <a:t>…Today we have examined</a:t>
            </a:r>
            <a:r>
              <a:rPr lang="en-GB" sz="3400" dirty="0"/>
              <a:t>…</a:t>
            </a:r>
            <a:endParaRPr sz="3400" dirty="0"/>
          </a:p>
        </p:txBody>
      </p:sp>
      <p:sp>
        <p:nvSpPr>
          <p:cNvPr id="278" name="Got to know each other…"/>
          <p:cNvSpPr txBox="1">
            <a:spLocks noGrp="1"/>
          </p:cNvSpPr>
          <p:nvPr>
            <p:ph type="body" idx="1"/>
          </p:nvPr>
        </p:nvSpPr>
        <p:spPr>
          <a:xfrm>
            <a:off x="102742" y="904125"/>
            <a:ext cx="8917968" cy="4767209"/>
          </a:xfrm>
          <a:prstGeom prst="rect">
            <a:avLst/>
          </a:prstGeom>
        </p:spPr>
        <p:txBody>
          <a:bodyPr>
            <a:normAutofit/>
          </a:bodyPr>
          <a:lstStyle/>
          <a:p>
            <a:pPr lvl="0"/>
            <a:r>
              <a:rPr lang="en-GB" sz="3600" dirty="0"/>
              <a:t>Understanding barriers to effective functioning in organisations.</a:t>
            </a:r>
          </a:p>
          <a:p>
            <a:pPr lvl="0"/>
            <a:r>
              <a:rPr lang="en-GB" sz="3600" dirty="0"/>
              <a:t>Ways to Overcoming Barriers to Effective Functioning in Organisations: Culture Clash</a:t>
            </a:r>
          </a:p>
          <a:p>
            <a:pPr lvl="0"/>
            <a:r>
              <a:rPr lang="en-US" altLang="en-US" sz="3600" dirty="0"/>
              <a:t>Creating, Maintaining, and Changing Organizational Culture.</a:t>
            </a:r>
            <a:endParaRPr lang="en-GB" sz="36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215757" y="274638"/>
            <a:ext cx="8712485" cy="1066128"/>
          </a:xfrm>
          <a:prstGeom prst="rect">
            <a:avLst/>
          </a:prstGeom>
        </p:spPr>
        <p:txBody>
          <a:bodyPr>
            <a:normAutofit/>
          </a:bodyPr>
          <a:lstStyle>
            <a:lvl1pPr>
              <a:defRPr b="1"/>
            </a:lvl1pPr>
          </a:lstStyle>
          <a:p>
            <a:r>
              <a:rPr lang="en-GB" sz="4400" dirty="0"/>
              <a:t>Next Week, We will have…</a:t>
            </a:r>
            <a:endParaRPr sz="4400" dirty="0"/>
          </a:p>
        </p:txBody>
      </p:sp>
      <p:sp>
        <p:nvSpPr>
          <p:cNvPr id="278" name="Got to know each other…"/>
          <p:cNvSpPr txBox="1">
            <a:spLocks noGrp="1"/>
          </p:cNvSpPr>
          <p:nvPr>
            <p:ph type="body" idx="1"/>
          </p:nvPr>
        </p:nvSpPr>
        <p:spPr>
          <a:xfrm>
            <a:off x="215757" y="1243174"/>
            <a:ext cx="8722760" cy="4274060"/>
          </a:xfrm>
          <a:prstGeom prst="rect">
            <a:avLst/>
          </a:prstGeom>
        </p:spPr>
        <p:txBody>
          <a:bodyPr>
            <a:normAutofit/>
          </a:bodyPr>
          <a:lstStyle/>
          <a:p>
            <a:pPr marL="0" lvl="0" indent="0">
              <a:buNone/>
            </a:pPr>
            <a:r>
              <a:rPr lang="en-GB" sz="3600" dirty="0"/>
              <a:t> </a:t>
            </a:r>
          </a:p>
          <a:p>
            <a:pPr lvl="0"/>
            <a:r>
              <a:rPr lang="en-GB" sz="4400" b="1" dirty="0">
                <a:solidFill>
                  <a:srgbClr val="FF0000"/>
                </a:solidFill>
              </a:rPr>
              <a:t>Academic Workshop and Revision.</a:t>
            </a:r>
          </a:p>
        </p:txBody>
      </p:sp>
    </p:spTree>
    <p:extLst>
      <p:ext uri="{BB962C8B-B14F-4D97-AF65-F5344CB8AC3E}">
        <p14:creationId xmlns:p14="http://schemas.microsoft.com/office/powerpoint/2010/main" val="170910693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274638"/>
            <a:ext cx="8229600" cy="1066128"/>
          </a:xfrm>
          <a:prstGeom prst="rect">
            <a:avLst/>
          </a:prstGeom>
        </p:spPr>
        <p:txBody>
          <a:bodyPr>
            <a:normAutofit/>
          </a:bodyPr>
          <a:lstStyle>
            <a:lvl1pPr>
              <a:defRPr b="1"/>
            </a:lvl1pPr>
          </a:lstStyle>
          <a:p>
            <a:r>
              <a:rPr lang="en-GB" sz="4400" dirty="0"/>
              <a:t>Next …</a:t>
            </a:r>
            <a:endParaRPr sz="4400" dirty="0"/>
          </a:p>
        </p:txBody>
      </p:sp>
      <p:sp>
        <p:nvSpPr>
          <p:cNvPr id="278" name="Got to know each other…"/>
          <p:cNvSpPr txBox="1">
            <a:spLocks noGrp="1"/>
          </p:cNvSpPr>
          <p:nvPr>
            <p:ph type="body" idx="1"/>
          </p:nvPr>
        </p:nvSpPr>
        <p:spPr>
          <a:xfrm>
            <a:off x="215757" y="1243174"/>
            <a:ext cx="8722760" cy="4274060"/>
          </a:xfrm>
          <a:prstGeom prst="rect">
            <a:avLst/>
          </a:prstGeom>
        </p:spPr>
        <p:txBody>
          <a:bodyPr>
            <a:normAutofit/>
          </a:bodyPr>
          <a:lstStyle/>
          <a:p>
            <a:pPr marL="0" lvl="0" indent="0">
              <a:buNone/>
            </a:pPr>
            <a:r>
              <a:rPr lang="en-GB" sz="3600" dirty="0"/>
              <a:t> </a:t>
            </a:r>
            <a:r>
              <a:rPr lang="en-GB" sz="4400" b="1" dirty="0">
                <a:solidFill>
                  <a:srgbClr val="FF0000"/>
                </a:solidFill>
              </a:rPr>
              <a:t>Assignment Workshop</a:t>
            </a:r>
          </a:p>
          <a:p>
            <a:pPr lvl="0"/>
            <a:r>
              <a:rPr lang="en-GB" sz="4400" b="1" dirty="0">
                <a:solidFill>
                  <a:srgbClr val="FF0000"/>
                </a:solidFill>
              </a:rPr>
              <a:t>Component 1</a:t>
            </a:r>
          </a:p>
          <a:p>
            <a:r>
              <a:rPr lang="en-US" sz="4000" b="1" dirty="0"/>
              <a:t>Individual Report: </a:t>
            </a:r>
            <a:endParaRPr lang="en-GB" sz="4000" dirty="0"/>
          </a:p>
          <a:p>
            <a:r>
              <a:rPr lang="en-US" sz="4000" b="1" dirty="0"/>
              <a:t>Submission deadline – Monday March 10</a:t>
            </a:r>
            <a:r>
              <a:rPr lang="en-US" sz="4000" b="1" baseline="30000" dirty="0"/>
              <a:t>th</a:t>
            </a:r>
            <a:r>
              <a:rPr lang="en-US" sz="4000" b="1" dirty="0"/>
              <a:t> @ 2pm.</a:t>
            </a:r>
            <a:endParaRPr lang="en-GB" sz="4000" dirty="0"/>
          </a:p>
          <a:p>
            <a:pPr lvl="0"/>
            <a:endParaRPr lang="en-GB" sz="4400" b="1" dirty="0">
              <a:solidFill>
                <a:srgbClr val="FF0000"/>
              </a:solidFill>
            </a:endParaRPr>
          </a:p>
        </p:txBody>
      </p:sp>
    </p:spTree>
    <p:extLst>
      <p:ext uri="{BB962C8B-B14F-4D97-AF65-F5344CB8AC3E}">
        <p14:creationId xmlns:p14="http://schemas.microsoft.com/office/powerpoint/2010/main" val="293700573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274638"/>
            <a:ext cx="8229600" cy="1066128"/>
          </a:xfrm>
          <a:prstGeom prst="rect">
            <a:avLst/>
          </a:prstGeom>
        </p:spPr>
        <p:txBody>
          <a:bodyPr>
            <a:normAutofit/>
          </a:bodyPr>
          <a:lstStyle>
            <a:lvl1pPr>
              <a:defRPr b="1"/>
            </a:lvl1pPr>
          </a:lstStyle>
          <a:p>
            <a:r>
              <a:rPr lang="en-GB" sz="4400" dirty="0"/>
              <a:t>Next …</a:t>
            </a:r>
            <a:endParaRPr sz="4400" dirty="0"/>
          </a:p>
        </p:txBody>
      </p:sp>
      <p:sp>
        <p:nvSpPr>
          <p:cNvPr id="278" name="Got to know each other…"/>
          <p:cNvSpPr txBox="1">
            <a:spLocks noGrp="1"/>
          </p:cNvSpPr>
          <p:nvPr>
            <p:ph type="body" idx="1"/>
          </p:nvPr>
        </p:nvSpPr>
        <p:spPr>
          <a:xfrm>
            <a:off x="215757" y="1243174"/>
            <a:ext cx="8722760" cy="4274060"/>
          </a:xfrm>
          <a:prstGeom prst="rect">
            <a:avLst/>
          </a:prstGeom>
        </p:spPr>
        <p:txBody>
          <a:bodyPr>
            <a:normAutofit/>
          </a:bodyPr>
          <a:lstStyle/>
          <a:p>
            <a:pPr marL="0" lvl="0" indent="0">
              <a:buNone/>
            </a:pPr>
            <a:r>
              <a:rPr lang="en-GB" sz="3600" dirty="0"/>
              <a:t> </a:t>
            </a:r>
            <a:endParaRPr lang="en-GB" sz="4400" b="1" dirty="0">
              <a:solidFill>
                <a:srgbClr val="FF0000"/>
              </a:solidFill>
            </a:endParaRPr>
          </a:p>
          <a:p>
            <a:pPr lvl="0"/>
            <a:r>
              <a:rPr lang="en-GB" sz="4400" b="1" dirty="0">
                <a:solidFill>
                  <a:srgbClr val="FF0000"/>
                </a:solidFill>
              </a:rPr>
              <a:t>Use the remainder of the time to complete a section of the assignment.</a:t>
            </a:r>
          </a:p>
          <a:p>
            <a:pPr lvl="0"/>
            <a:endParaRPr lang="en-GB" sz="4400" b="1" dirty="0">
              <a:solidFill>
                <a:srgbClr val="FF0000"/>
              </a:solidFill>
            </a:endParaRPr>
          </a:p>
        </p:txBody>
      </p:sp>
    </p:spTree>
    <p:extLst>
      <p:ext uri="{BB962C8B-B14F-4D97-AF65-F5344CB8AC3E}">
        <p14:creationId xmlns:p14="http://schemas.microsoft.com/office/powerpoint/2010/main" val="31556274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287676" y="123290"/>
            <a:ext cx="8568648" cy="729465"/>
          </a:xfrm>
          <a:prstGeom prst="rect">
            <a:avLst/>
          </a:prstGeom>
        </p:spPr>
        <p:txBody>
          <a:bodyPr>
            <a:normAutofit/>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215757" y="852755"/>
            <a:ext cx="8640567" cy="4664479"/>
          </a:xfrm>
          <a:prstGeom prst="rect">
            <a:avLst/>
          </a:prstGeom>
        </p:spPr>
        <p:txBody>
          <a:bodyPr>
            <a:normAutofit fontScale="70000" lnSpcReduction="20000"/>
          </a:bodyPr>
          <a:lstStyle/>
          <a:p>
            <a:pPr algn="just"/>
            <a:endParaRPr lang="en-GB" sz="3100" dirty="0"/>
          </a:p>
          <a:p>
            <a:pPr algn="just"/>
            <a:r>
              <a:rPr lang="en-GB" sz="4200" dirty="0"/>
              <a:t>Alvesson, M. (2013) Understanding Organizational Culture. Second edition. London: SAGE. </a:t>
            </a:r>
          </a:p>
          <a:p>
            <a:pPr algn="just"/>
            <a:r>
              <a:rPr lang="en-GB" sz="4200" dirty="0"/>
              <a:t>Deal, T. E. &amp; Kennedy, A. A. (2000) The New Corporate Cultures: Revitalizing the workplace after downsizing, mergers and reengineering, London-UK, TEXERE Publishing Limited. </a:t>
            </a:r>
          </a:p>
          <a:p>
            <a:pPr algn="just"/>
            <a:r>
              <a:rPr lang="en-GB" sz="4200" dirty="0"/>
              <a:t>Mullins, L., &amp; Christy, G. (2016). Management &amp; Organisational Behaviour (Eleventh ed., Always learning). </a:t>
            </a:r>
          </a:p>
          <a:p>
            <a:pPr algn="just"/>
            <a:r>
              <a:rPr lang="en-GB" sz="4200" dirty="0"/>
              <a:t>Schein, E.H. 1990. </a:t>
            </a:r>
            <a:r>
              <a:rPr lang="en-GB" sz="4200" i="1" dirty="0"/>
              <a:t>Career anchors: Discovering your real values</a:t>
            </a:r>
            <a:r>
              <a:rPr lang="en-GB" sz="4200" dirty="0"/>
              <a:t>. San Francisco: Jossey-Bass/ Pfeiffer.</a:t>
            </a:r>
            <a:endParaRPr lang="en-GB" sz="4200" b="0" i="0" u="none" strike="noStrike" baseline="0" dirty="0">
              <a:solidFill>
                <a:srgbClr val="000000"/>
              </a:solidFill>
            </a:endParaRP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1" end="1"/>
                                            </p:txEl>
                                          </p:spTgt>
                                        </p:tgtEl>
                                        <p:attrNameLst>
                                          <p:attrName>style.visibility</p:attrName>
                                        </p:attrNameLst>
                                      </p:cBhvr>
                                      <p:to>
                                        <p:strVal val="visible"/>
                                      </p:to>
                                    </p:set>
                                    <p:animEffect transition="in" filter="fade">
                                      <p:cBhvr>
                                        <p:cTn id="19" dur="1000"/>
                                        <p:tgtEl>
                                          <p:spTgt spid="281">
                                            <p:txEl>
                                              <p:pRg st="1" end="1"/>
                                            </p:txEl>
                                          </p:spTgt>
                                        </p:tgtEl>
                                      </p:cBhvr>
                                    </p:animEffect>
                                    <p:anim calcmode="lin" valueType="num">
                                      <p:cBhvr>
                                        <p:cTn id="20" dur="1000" fill="hold"/>
                                        <p:tgtEl>
                                          <p:spTgt spid="28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2" end="2"/>
                                            </p:txEl>
                                          </p:spTgt>
                                        </p:tgtEl>
                                        <p:attrNameLst>
                                          <p:attrName>style.visibility</p:attrName>
                                        </p:attrNameLst>
                                      </p:cBhvr>
                                      <p:to>
                                        <p:strVal val="visible"/>
                                      </p:to>
                                    </p:set>
                                    <p:animEffect transition="in" filter="fade">
                                      <p:cBhvr>
                                        <p:cTn id="26" dur="1000"/>
                                        <p:tgtEl>
                                          <p:spTgt spid="281">
                                            <p:txEl>
                                              <p:pRg st="2" end="2"/>
                                            </p:txEl>
                                          </p:spTgt>
                                        </p:tgtEl>
                                      </p:cBhvr>
                                    </p:animEffect>
                                    <p:anim calcmode="lin" valueType="num">
                                      <p:cBhvr>
                                        <p:cTn id="27"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3" end="3"/>
                                            </p:txEl>
                                          </p:spTgt>
                                        </p:tgtEl>
                                        <p:attrNameLst>
                                          <p:attrName>style.visibility</p:attrName>
                                        </p:attrNameLst>
                                      </p:cBhvr>
                                      <p:to>
                                        <p:strVal val="visible"/>
                                      </p:to>
                                    </p:set>
                                    <p:animEffect transition="in" filter="fade">
                                      <p:cBhvr>
                                        <p:cTn id="33" dur="1000"/>
                                        <p:tgtEl>
                                          <p:spTgt spid="281">
                                            <p:txEl>
                                              <p:pRg st="3" end="3"/>
                                            </p:txEl>
                                          </p:spTgt>
                                        </p:tgtEl>
                                      </p:cBhvr>
                                    </p:animEffect>
                                    <p:anim calcmode="lin" valueType="num">
                                      <p:cBhvr>
                                        <p:cTn id="34" dur="1000" fill="hold"/>
                                        <p:tgtEl>
                                          <p:spTgt spid="281">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4" end="4"/>
                                            </p:txEl>
                                          </p:spTgt>
                                        </p:tgtEl>
                                        <p:attrNameLst>
                                          <p:attrName>style.visibility</p:attrName>
                                        </p:attrNameLst>
                                      </p:cBhvr>
                                      <p:to>
                                        <p:strVal val="visible"/>
                                      </p:to>
                                    </p:set>
                                    <p:animEffect transition="in" filter="fade">
                                      <p:cBhvr>
                                        <p:cTn id="40" dur="1000"/>
                                        <p:tgtEl>
                                          <p:spTgt spid="281">
                                            <p:txEl>
                                              <p:pRg st="4" end="4"/>
                                            </p:txEl>
                                          </p:spTgt>
                                        </p:tgtEl>
                                      </p:cBhvr>
                                    </p:animEffect>
                                    <p:anim calcmode="lin" valueType="num">
                                      <p:cBhvr>
                                        <p:cTn id="41"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7482</TotalTime>
  <Words>1287</Words>
  <Application>Microsoft Office PowerPoint</Application>
  <PresentationFormat>On-screen Show (4:3)</PresentationFormat>
  <Paragraphs>153</Paragraphs>
  <Slides>30</Slides>
  <Notes>1</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5" baseType="lpstr">
      <vt:lpstr>Myriad Pro</vt:lpstr>
      <vt:lpstr>Arial</vt:lpstr>
      <vt:lpstr>Calibri</vt:lpstr>
      <vt:lpstr>20140311PresentationUWTSDTemplate</vt:lpstr>
      <vt:lpstr>Photo Editor Photo</vt:lpstr>
      <vt:lpstr>      LCLM 5005  Organisational Culture Week 8:  Understanding Cultural Barriers to Effective Functioning in Organisations.  Prepared by: Oluwaseun (Olu) Adegbite, PhD.    </vt:lpstr>
      <vt:lpstr>Last Week (i.e., Week 7)</vt:lpstr>
      <vt:lpstr>This Week (i.e., Week 8)</vt:lpstr>
      <vt:lpstr>Understanding Cultural Barriers</vt:lpstr>
      <vt:lpstr>Understanding Cultural Barriers</vt:lpstr>
      <vt:lpstr>Organizational Culture As a Barrier.</vt:lpstr>
      <vt:lpstr>Understanding Cultural Barriers</vt:lpstr>
      <vt:lpstr>Understanding Cultural Barriers</vt:lpstr>
      <vt:lpstr>Overcoming Barriers in Organisational Culture.</vt:lpstr>
      <vt:lpstr>Overcoming Barriers in Organisational Culture.</vt:lpstr>
      <vt:lpstr>Dysfunctions of Organizational Culture</vt:lpstr>
      <vt:lpstr>Dysfunctions of Organizational Culture</vt:lpstr>
      <vt:lpstr>Dysfunctions of Organizational Culture</vt:lpstr>
      <vt:lpstr>Dysfunctions of Organizational Culture</vt:lpstr>
      <vt:lpstr>Creating, Maintaining, and Changing Organizational Culture.</vt:lpstr>
      <vt:lpstr>Creating, Maintaining, and Changing Organizational Culture.</vt:lpstr>
      <vt:lpstr>Creating, Maintaining, and Changing Organizational Culture.</vt:lpstr>
      <vt:lpstr>Creating, Maintaining, and Changing Organizational Culture.</vt:lpstr>
      <vt:lpstr>Creating, Maintaining, and Changing Organizational Culture.</vt:lpstr>
      <vt:lpstr>What’s Next?</vt:lpstr>
      <vt:lpstr>Creating, Maintaining, and Changing Organizational Culture.</vt:lpstr>
      <vt:lpstr>Creating, Maintaining, and Changing Organizational Culture</vt:lpstr>
      <vt:lpstr>Creating, Maintaining, and Changing Organizational Culture</vt:lpstr>
      <vt:lpstr>Creating, Maintaining, and Changing Organizational Culture</vt:lpstr>
      <vt:lpstr>Creating, Maintaining, and Changing Organizational Culture</vt:lpstr>
      <vt:lpstr>Summary…Today we have examined…</vt:lpstr>
      <vt:lpstr>Next Week, We will have…</vt:lpstr>
      <vt:lpstr>Next …</vt:lpstr>
      <vt:lpstr>Next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Olu Adegbite</cp:lastModifiedBy>
  <cp:revision>461</cp:revision>
  <dcterms:modified xsi:type="dcterms:W3CDTF">2025-03-04T14:17:25Z</dcterms:modified>
</cp:coreProperties>
</file>