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33"/>
  </p:notesMasterIdLst>
  <p:sldIdLst>
    <p:sldId id="256" r:id="rId2"/>
    <p:sldId id="268" r:id="rId3"/>
    <p:sldId id="269" r:id="rId4"/>
    <p:sldId id="270" r:id="rId5"/>
    <p:sldId id="271" r:id="rId6"/>
    <p:sldId id="272" r:id="rId7"/>
    <p:sldId id="274" r:id="rId8"/>
    <p:sldId id="259" r:id="rId9"/>
    <p:sldId id="260" r:id="rId10"/>
    <p:sldId id="261" r:id="rId11"/>
    <p:sldId id="262" r:id="rId12"/>
    <p:sldId id="263" r:id="rId13"/>
    <p:sldId id="264" r:id="rId14"/>
    <p:sldId id="265" r:id="rId15"/>
    <p:sldId id="266" r:id="rId16"/>
    <p:sldId id="267" r:id="rId17"/>
    <p:sldId id="275" r:id="rId18"/>
    <p:sldId id="276" r:id="rId19"/>
    <p:sldId id="279" r:id="rId20"/>
    <p:sldId id="280" r:id="rId21"/>
    <p:sldId id="281" r:id="rId22"/>
    <p:sldId id="282" r:id="rId23"/>
    <p:sldId id="283" r:id="rId24"/>
    <p:sldId id="291" r:id="rId25"/>
    <p:sldId id="292" r:id="rId26"/>
    <p:sldId id="284" r:id="rId27"/>
    <p:sldId id="285" r:id="rId28"/>
    <p:sldId id="286" r:id="rId29"/>
    <p:sldId id="290" r:id="rId30"/>
    <p:sldId id="287" r:id="rId31"/>
    <p:sldId id="289"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F6C7B4-F681-4513-8236-4531BB07B6AD}" v="6203" dt="2019-02-24T21:41:34.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7213" autoAdjust="0"/>
  </p:normalViewPr>
  <p:slideViewPr>
    <p:cSldViewPr snapToGrid="0">
      <p:cViewPr varScale="1">
        <p:scale>
          <a:sx n="77" d="100"/>
          <a:sy n="77" d="100"/>
        </p:scale>
        <p:origin x="1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wlings A." userId="2004d09f-f2d8-4690-a5a8-e603cc061aa7" providerId="ADAL" clId="{9BF6C7B4-F681-4513-8236-4531BB07B6AD}"/>
    <pc:docChg chg="undo custSel addSld delSld modSld">
      <pc:chgData name="Rawlings A." userId="2004d09f-f2d8-4690-a5a8-e603cc061aa7" providerId="ADAL" clId="{9BF6C7B4-F681-4513-8236-4531BB07B6AD}" dt="2019-02-24T21:41:34.405" v="6193" actId="20577"/>
      <pc:docMkLst>
        <pc:docMk/>
      </pc:docMkLst>
      <pc:sldChg chg="modSp">
        <pc:chgData name="Rawlings A." userId="2004d09f-f2d8-4690-a5a8-e603cc061aa7" providerId="ADAL" clId="{9BF6C7B4-F681-4513-8236-4531BB07B6AD}" dt="2019-02-24T18:37:20.534" v="2" actId="122"/>
        <pc:sldMkLst>
          <pc:docMk/>
          <pc:sldMk cId="2412953085" sldId="263"/>
        </pc:sldMkLst>
        <pc:spChg chg="mod">
          <ac:chgData name="Rawlings A." userId="2004d09f-f2d8-4690-a5a8-e603cc061aa7" providerId="ADAL" clId="{9BF6C7B4-F681-4513-8236-4531BB07B6AD}" dt="2019-02-24T18:37:20.534" v="2" actId="122"/>
          <ac:spMkLst>
            <pc:docMk/>
            <pc:sldMk cId="2412953085" sldId="263"/>
            <ac:spMk id="4" creationId="{32EFC365-F79A-48BA-A56B-B20598DB8489}"/>
          </ac:spMkLst>
        </pc:spChg>
      </pc:sldChg>
      <pc:sldChg chg="modNotesTx">
        <pc:chgData name="Rawlings A." userId="2004d09f-f2d8-4690-a5a8-e603cc061aa7" providerId="ADAL" clId="{9BF6C7B4-F681-4513-8236-4531BB07B6AD}" dt="2019-02-24T18:39:32.243" v="7" actId="20577"/>
        <pc:sldMkLst>
          <pc:docMk/>
          <pc:sldMk cId="1872289289" sldId="264"/>
        </pc:sldMkLst>
      </pc:sldChg>
      <pc:sldChg chg="addSp modSp">
        <pc:chgData name="Rawlings A." userId="2004d09f-f2d8-4690-a5a8-e603cc061aa7" providerId="ADAL" clId="{9BF6C7B4-F681-4513-8236-4531BB07B6AD}" dt="2019-02-24T18:48:05.894" v="22" actId="20577"/>
        <pc:sldMkLst>
          <pc:docMk/>
          <pc:sldMk cId="1729556543" sldId="267"/>
        </pc:sldMkLst>
        <pc:spChg chg="add mod">
          <ac:chgData name="Rawlings A." userId="2004d09f-f2d8-4690-a5a8-e603cc061aa7" providerId="ADAL" clId="{9BF6C7B4-F681-4513-8236-4531BB07B6AD}" dt="2019-02-24T18:48:05.894" v="22" actId="20577"/>
          <ac:spMkLst>
            <pc:docMk/>
            <pc:sldMk cId="1729556543" sldId="267"/>
            <ac:spMk id="3" creationId="{69520804-F1E4-4B84-9DE7-943206829474}"/>
          </ac:spMkLst>
        </pc:spChg>
      </pc:sldChg>
      <pc:sldChg chg="addSp">
        <pc:chgData name="Rawlings A." userId="2004d09f-f2d8-4690-a5a8-e603cc061aa7" providerId="ADAL" clId="{9BF6C7B4-F681-4513-8236-4531BB07B6AD}" dt="2019-02-24T18:48:20.076" v="23"/>
        <pc:sldMkLst>
          <pc:docMk/>
          <pc:sldMk cId="4209708973" sldId="275"/>
        </pc:sldMkLst>
        <pc:spChg chg="add">
          <ac:chgData name="Rawlings A." userId="2004d09f-f2d8-4690-a5a8-e603cc061aa7" providerId="ADAL" clId="{9BF6C7B4-F681-4513-8236-4531BB07B6AD}" dt="2019-02-24T18:48:20.076" v="23"/>
          <ac:spMkLst>
            <pc:docMk/>
            <pc:sldMk cId="4209708973" sldId="275"/>
            <ac:spMk id="6" creationId="{39831DA8-93AB-47EF-9576-545645292176}"/>
          </ac:spMkLst>
        </pc:spChg>
      </pc:sldChg>
      <pc:sldChg chg="addSp">
        <pc:chgData name="Rawlings A." userId="2004d09f-f2d8-4690-a5a8-e603cc061aa7" providerId="ADAL" clId="{9BF6C7B4-F681-4513-8236-4531BB07B6AD}" dt="2019-02-24T18:48:23.707" v="24"/>
        <pc:sldMkLst>
          <pc:docMk/>
          <pc:sldMk cId="2811716006" sldId="276"/>
        </pc:sldMkLst>
        <pc:spChg chg="add">
          <ac:chgData name="Rawlings A." userId="2004d09f-f2d8-4690-a5a8-e603cc061aa7" providerId="ADAL" clId="{9BF6C7B4-F681-4513-8236-4531BB07B6AD}" dt="2019-02-24T18:48:23.707" v="24"/>
          <ac:spMkLst>
            <pc:docMk/>
            <pc:sldMk cId="2811716006" sldId="276"/>
            <ac:spMk id="17" creationId="{4D4B8979-D321-47C7-81EC-0CCF7B8B102F}"/>
          </ac:spMkLst>
        </pc:spChg>
      </pc:sldChg>
      <pc:sldChg chg="addSp modNotesTx">
        <pc:chgData name="Rawlings A." userId="2004d09f-f2d8-4690-a5a8-e603cc061aa7" providerId="ADAL" clId="{9BF6C7B4-F681-4513-8236-4531BB07B6AD}" dt="2019-02-24T18:54:17.164" v="142" actId="20577"/>
        <pc:sldMkLst>
          <pc:docMk/>
          <pc:sldMk cId="3618462240" sldId="279"/>
        </pc:sldMkLst>
        <pc:spChg chg="add">
          <ac:chgData name="Rawlings A." userId="2004d09f-f2d8-4690-a5a8-e603cc061aa7" providerId="ADAL" clId="{9BF6C7B4-F681-4513-8236-4531BB07B6AD}" dt="2019-02-24T18:48:26.738" v="25"/>
          <ac:spMkLst>
            <pc:docMk/>
            <pc:sldMk cId="3618462240" sldId="279"/>
            <ac:spMk id="6" creationId="{4DFAB972-9EEF-426E-BF64-3361062A6FD4}"/>
          </ac:spMkLst>
        </pc:spChg>
      </pc:sldChg>
      <pc:sldChg chg="addSp modSp modNotesTx">
        <pc:chgData name="Rawlings A." userId="2004d09f-f2d8-4690-a5a8-e603cc061aa7" providerId="ADAL" clId="{9BF6C7B4-F681-4513-8236-4531BB07B6AD}" dt="2019-02-24T18:54:51.257" v="162" actId="20577"/>
        <pc:sldMkLst>
          <pc:docMk/>
          <pc:sldMk cId="358209498" sldId="280"/>
        </pc:sldMkLst>
        <pc:spChg chg="add mod">
          <ac:chgData name="Rawlings A." userId="2004d09f-f2d8-4690-a5a8-e603cc061aa7" providerId="ADAL" clId="{9BF6C7B4-F681-4513-8236-4531BB07B6AD}" dt="2019-02-24T18:48:36.787" v="27" actId="1076"/>
          <ac:spMkLst>
            <pc:docMk/>
            <pc:sldMk cId="358209498" sldId="280"/>
            <ac:spMk id="7" creationId="{72C0AB29-C5FC-4E08-A8D0-F03364E5BE39}"/>
          </ac:spMkLst>
        </pc:spChg>
      </pc:sldChg>
      <pc:sldChg chg="addSp delSp">
        <pc:chgData name="Rawlings A." userId="2004d09f-f2d8-4690-a5a8-e603cc061aa7" providerId="ADAL" clId="{9BF6C7B4-F681-4513-8236-4531BB07B6AD}" dt="2019-02-24T18:55:06.080" v="163" actId="478"/>
        <pc:sldMkLst>
          <pc:docMk/>
          <pc:sldMk cId="1394779179" sldId="281"/>
        </pc:sldMkLst>
        <pc:spChg chg="add del">
          <ac:chgData name="Rawlings A." userId="2004d09f-f2d8-4690-a5a8-e603cc061aa7" providerId="ADAL" clId="{9BF6C7B4-F681-4513-8236-4531BB07B6AD}" dt="2019-02-24T18:55:06.080" v="163" actId="478"/>
          <ac:spMkLst>
            <pc:docMk/>
            <pc:sldMk cId="1394779179" sldId="281"/>
            <ac:spMk id="5" creationId="{724FF568-DC62-4162-9CA6-ABAD572CB752}"/>
          </ac:spMkLst>
        </pc:spChg>
      </pc:sldChg>
      <pc:sldChg chg="addSp modSp">
        <pc:chgData name="Rawlings A." userId="2004d09f-f2d8-4690-a5a8-e603cc061aa7" providerId="ADAL" clId="{9BF6C7B4-F681-4513-8236-4531BB07B6AD}" dt="2019-02-24T18:48:49.753" v="30" actId="1076"/>
        <pc:sldMkLst>
          <pc:docMk/>
          <pc:sldMk cId="412025333" sldId="282"/>
        </pc:sldMkLst>
        <pc:spChg chg="add mod">
          <ac:chgData name="Rawlings A." userId="2004d09f-f2d8-4690-a5a8-e603cc061aa7" providerId="ADAL" clId="{9BF6C7B4-F681-4513-8236-4531BB07B6AD}" dt="2019-02-24T18:48:49.753" v="30" actId="1076"/>
          <ac:spMkLst>
            <pc:docMk/>
            <pc:sldMk cId="412025333" sldId="282"/>
            <ac:spMk id="5" creationId="{575BB10D-1855-4963-95C4-CD7DBCCE4230}"/>
          </ac:spMkLst>
        </pc:spChg>
      </pc:sldChg>
      <pc:sldChg chg="modNotesTx">
        <pc:chgData name="Rawlings A." userId="2004d09f-f2d8-4690-a5a8-e603cc061aa7" providerId="ADAL" clId="{9BF6C7B4-F681-4513-8236-4531BB07B6AD}" dt="2019-02-24T18:57:15.545" v="166" actId="20577"/>
        <pc:sldMkLst>
          <pc:docMk/>
          <pc:sldMk cId="289085112" sldId="283"/>
        </pc:sldMkLst>
      </pc:sldChg>
      <pc:sldChg chg="addSp modSp modNotesTx">
        <pc:chgData name="Rawlings A." userId="2004d09f-f2d8-4690-a5a8-e603cc061aa7" providerId="ADAL" clId="{9BF6C7B4-F681-4513-8236-4531BB07B6AD}" dt="2019-02-24T21:41:34.405" v="6193" actId="20577"/>
        <pc:sldMkLst>
          <pc:docMk/>
          <pc:sldMk cId="1306336692" sldId="284"/>
        </pc:sldMkLst>
        <pc:spChg chg="mod">
          <ac:chgData name="Rawlings A." userId="2004d09f-f2d8-4690-a5a8-e603cc061aa7" providerId="ADAL" clId="{9BF6C7B4-F681-4513-8236-4531BB07B6AD}" dt="2019-02-24T21:40:33.962" v="5969" actId="1076"/>
          <ac:spMkLst>
            <pc:docMk/>
            <pc:sldMk cId="1306336692" sldId="284"/>
            <ac:spMk id="2" creationId="{A7A40182-5E16-42DD-9A1D-7985DBF4F47E}"/>
          </ac:spMkLst>
        </pc:spChg>
        <pc:spChg chg="add">
          <ac:chgData name="Rawlings A." userId="2004d09f-f2d8-4690-a5a8-e603cc061aa7" providerId="ADAL" clId="{9BF6C7B4-F681-4513-8236-4531BB07B6AD}" dt="2019-02-24T18:58:27.658" v="167"/>
          <ac:spMkLst>
            <pc:docMk/>
            <pc:sldMk cId="1306336692" sldId="284"/>
            <ac:spMk id="6" creationId="{1C110C67-0EBA-4D77-A7D9-91B7AE1BB168}"/>
          </ac:spMkLst>
        </pc:spChg>
      </pc:sldChg>
      <pc:sldChg chg="addSp">
        <pc:chgData name="Rawlings A." userId="2004d09f-f2d8-4690-a5a8-e603cc061aa7" providerId="ADAL" clId="{9BF6C7B4-F681-4513-8236-4531BB07B6AD}" dt="2019-02-24T18:58:41.123" v="168"/>
        <pc:sldMkLst>
          <pc:docMk/>
          <pc:sldMk cId="2051187212" sldId="285"/>
        </pc:sldMkLst>
        <pc:spChg chg="add">
          <ac:chgData name="Rawlings A." userId="2004d09f-f2d8-4690-a5a8-e603cc061aa7" providerId="ADAL" clId="{9BF6C7B4-F681-4513-8236-4531BB07B6AD}" dt="2019-02-24T18:58:41.123" v="168"/>
          <ac:spMkLst>
            <pc:docMk/>
            <pc:sldMk cId="2051187212" sldId="285"/>
            <ac:spMk id="4" creationId="{FD38E01B-9CD4-4FEB-BF5A-27BE338C7DAA}"/>
          </ac:spMkLst>
        </pc:spChg>
      </pc:sldChg>
      <pc:sldChg chg="modSp modNotesTx">
        <pc:chgData name="Rawlings A." userId="2004d09f-f2d8-4690-a5a8-e603cc061aa7" providerId="ADAL" clId="{9BF6C7B4-F681-4513-8236-4531BB07B6AD}" dt="2019-02-24T19:07:56.952" v="186" actId="20577"/>
        <pc:sldMkLst>
          <pc:docMk/>
          <pc:sldMk cId="4281398147" sldId="286"/>
        </pc:sldMkLst>
        <pc:spChg chg="mod">
          <ac:chgData name="Rawlings A." userId="2004d09f-f2d8-4690-a5a8-e603cc061aa7" providerId="ADAL" clId="{9BF6C7B4-F681-4513-8236-4531BB07B6AD}" dt="2019-02-24T19:07:23.794" v="183" actId="20577"/>
          <ac:spMkLst>
            <pc:docMk/>
            <pc:sldMk cId="4281398147" sldId="286"/>
            <ac:spMk id="2" creationId="{0B6E1907-D776-4A9D-8E5F-511BC2B53D34}"/>
          </ac:spMkLst>
        </pc:spChg>
      </pc:sldChg>
      <pc:sldChg chg="del">
        <pc:chgData name="Rawlings A." userId="2004d09f-f2d8-4690-a5a8-e603cc061aa7" providerId="ADAL" clId="{9BF6C7B4-F681-4513-8236-4531BB07B6AD}" dt="2019-02-24T19:50:16.584" v="187" actId="2696"/>
        <pc:sldMkLst>
          <pc:docMk/>
          <pc:sldMk cId="3644438278" sldId="288"/>
        </pc:sldMkLst>
      </pc:sldChg>
      <pc:sldChg chg="addSp delSp modSp add">
        <pc:chgData name="Rawlings A." userId="2004d09f-f2d8-4690-a5a8-e603cc061aa7" providerId="ADAL" clId="{9BF6C7B4-F681-4513-8236-4531BB07B6AD}" dt="2019-02-24T19:51:45.401" v="245" actId="20577"/>
        <pc:sldMkLst>
          <pc:docMk/>
          <pc:sldMk cId="3085278334" sldId="290"/>
        </pc:sldMkLst>
        <pc:spChg chg="mod">
          <ac:chgData name="Rawlings A." userId="2004d09f-f2d8-4690-a5a8-e603cc061aa7" providerId="ADAL" clId="{9BF6C7B4-F681-4513-8236-4531BB07B6AD}" dt="2019-02-24T19:51:45.401" v="245" actId="20577"/>
          <ac:spMkLst>
            <pc:docMk/>
            <pc:sldMk cId="3085278334" sldId="290"/>
            <ac:spMk id="2" creationId="{8A0DA5BE-05C1-4052-A383-6545F151F2B8}"/>
          </ac:spMkLst>
        </pc:spChg>
        <pc:spChg chg="del">
          <ac:chgData name="Rawlings A." userId="2004d09f-f2d8-4690-a5a8-e603cc061aa7" providerId="ADAL" clId="{9BF6C7B4-F681-4513-8236-4531BB07B6AD}" dt="2019-02-24T19:51:20.244" v="189"/>
          <ac:spMkLst>
            <pc:docMk/>
            <pc:sldMk cId="3085278334" sldId="290"/>
            <ac:spMk id="3" creationId="{66D1A834-5CBE-484F-88BC-A2C9BFCFDD50}"/>
          </ac:spMkLst>
        </pc:spChg>
        <pc:spChg chg="add mod">
          <ac:chgData name="Rawlings A." userId="2004d09f-f2d8-4690-a5a8-e603cc061aa7" providerId="ADAL" clId="{9BF6C7B4-F681-4513-8236-4531BB07B6AD}" dt="2019-02-24T19:51:25.493" v="191" actId="1076"/>
          <ac:spMkLst>
            <pc:docMk/>
            <pc:sldMk cId="3085278334" sldId="290"/>
            <ac:spMk id="5" creationId="{59CCEF42-EFE6-4B13-A55A-41E1E29BBD4C}"/>
          </ac:spMkLst>
        </pc:spChg>
        <pc:picChg chg="add mod">
          <ac:chgData name="Rawlings A." userId="2004d09f-f2d8-4690-a5a8-e603cc061aa7" providerId="ADAL" clId="{9BF6C7B4-F681-4513-8236-4531BB07B6AD}" dt="2019-02-24T19:51:20.244" v="189"/>
          <ac:picMkLst>
            <pc:docMk/>
            <pc:sldMk cId="3085278334" sldId="290"/>
            <ac:picMk id="4" creationId="{A51C529E-490F-4B2F-B0AC-661891ECAAA9}"/>
          </ac:picMkLst>
        </pc:picChg>
      </pc:sldChg>
      <pc:sldChg chg="addSp delSp modSp add modNotesTx">
        <pc:chgData name="Rawlings A." userId="2004d09f-f2d8-4690-a5a8-e603cc061aa7" providerId="ADAL" clId="{9BF6C7B4-F681-4513-8236-4531BB07B6AD}" dt="2019-02-24T20:49:25.218" v="2900" actId="20577"/>
        <pc:sldMkLst>
          <pc:docMk/>
          <pc:sldMk cId="2898137029" sldId="291"/>
        </pc:sldMkLst>
        <pc:spChg chg="mod">
          <ac:chgData name="Rawlings A." userId="2004d09f-f2d8-4690-a5a8-e603cc061aa7" providerId="ADAL" clId="{9BF6C7B4-F681-4513-8236-4531BB07B6AD}" dt="2019-02-24T20:37:33.154" v="881" actId="14100"/>
          <ac:spMkLst>
            <pc:docMk/>
            <pc:sldMk cId="2898137029" sldId="291"/>
            <ac:spMk id="2" creationId="{56F346EE-D977-42FC-8360-E1C52EB1EDB4}"/>
          </ac:spMkLst>
        </pc:spChg>
        <pc:spChg chg="del mod">
          <ac:chgData name="Rawlings A." userId="2004d09f-f2d8-4690-a5a8-e603cc061aa7" providerId="ADAL" clId="{9BF6C7B4-F681-4513-8236-4531BB07B6AD}" dt="2019-02-24T20:28:11.494" v="494"/>
          <ac:spMkLst>
            <pc:docMk/>
            <pc:sldMk cId="2898137029" sldId="291"/>
            <ac:spMk id="3" creationId="{62ADC74E-286E-4794-AD60-21A34E5A16B8}"/>
          </ac:spMkLst>
        </pc:spChg>
        <pc:spChg chg="add mod">
          <ac:chgData name="Rawlings A." userId="2004d09f-f2d8-4690-a5a8-e603cc061aa7" providerId="ADAL" clId="{9BF6C7B4-F681-4513-8236-4531BB07B6AD}" dt="2019-02-24T20:37:22.624" v="878" actId="1076"/>
          <ac:spMkLst>
            <pc:docMk/>
            <pc:sldMk cId="2898137029" sldId="291"/>
            <ac:spMk id="5" creationId="{C7661671-1899-42F7-8E66-0D73080B062D}"/>
          </ac:spMkLst>
        </pc:spChg>
        <pc:spChg chg="add mod">
          <ac:chgData name="Rawlings A." userId="2004d09f-f2d8-4690-a5a8-e603cc061aa7" providerId="ADAL" clId="{9BF6C7B4-F681-4513-8236-4531BB07B6AD}" dt="2019-02-24T20:29:20.991" v="650" actId="1076"/>
          <ac:spMkLst>
            <pc:docMk/>
            <pc:sldMk cId="2898137029" sldId="291"/>
            <ac:spMk id="6" creationId="{F972A96B-427D-4FE3-A32A-C819AB283692}"/>
          </ac:spMkLst>
        </pc:spChg>
        <pc:spChg chg="add del mod">
          <ac:chgData name="Rawlings A." userId="2004d09f-f2d8-4690-a5a8-e603cc061aa7" providerId="ADAL" clId="{9BF6C7B4-F681-4513-8236-4531BB07B6AD}" dt="2019-02-24T20:36:59.400" v="874" actId="767"/>
          <ac:spMkLst>
            <pc:docMk/>
            <pc:sldMk cId="2898137029" sldId="291"/>
            <ac:spMk id="7" creationId="{77AB8864-F64C-46EC-B7D4-9365C5ED3006}"/>
          </ac:spMkLst>
        </pc:spChg>
        <pc:spChg chg="add mod">
          <ac:chgData name="Rawlings A." userId="2004d09f-f2d8-4690-a5a8-e603cc061aa7" providerId="ADAL" clId="{9BF6C7B4-F681-4513-8236-4531BB07B6AD}" dt="2019-02-24T20:39:53.063" v="1138" actId="20577"/>
          <ac:spMkLst>
            <pc:docMk/>
            <pc:sldMk cId="2898137029" sldId="291"/>
            <ac:spMk id="8" creationId="{4D1B9ED0-748A-4508-95C6-8E0173ABFBA2}"/>
          </ac:spMkLst>
        </pc:spChg>
        <pc:picChg chg="add mod">
          <ac:chgData name="Rawlings A." userId="2004d09f-f2d8-4690-a5a8-e603cc061aa7" providerId="ADAL" clId="{9BF6C7B4-F681-4513-8236-4531BB07B6AD}" dt="2019-02-24T20:37:15.500" v="876" actId="1076"/>
          <ac:picMkLst>
            <pc:docMk/>
            <pc:sldMk cId="2898137029" sldId="291"/>
            <ac:picMk id="4" creationId="{8FE0FB93-CAB2-43C4-9777-6F857EEBFB18}"/>
          </ac:picMkLst>
        </pc:picChg>
      </pc:sldChg>
      <pc:sldChg chg="addSp delSp modSp add modNotesTx">
        <pc:chgData name="Rawlings A." userId="2004d09f-f2d8-4690-a5a8-e603cc061aa7" providerId="ADAL" clId="{9BF6C7B4-F681-4513-8236-4531BB07B6AD}" dt="2019-02-24T21:40:16.129" v="5968" actId="27636"/>
        <pc:sldMkLst>
          <pc:docMk/>
          <pc:sldMk cId="3777016027" sldId="292"/>
        </pc:sldMkLst>
        <pc:spChg chg="mod">
          <ac:chgData name="Rawlings A." userId="2004d09f-f2d8-4690-a5a8-e603cc061aa7" providerId="ADAL" clId="{9BF6C7B4-F681-4513-8236-4531BB07B6AD}" dt="2019-02-24T21:09:47.669" v="4322" actId="20577"/>
          <ac:spMkLst>
            <pc:docMk/>
            <pc:sldMk cId="3777016027" sldId="292"/>
            <ac:spMk id="2" creationId="{CF1A7BA8-54CD-431F-917F-AFD4FBA75185}"/>
          </ac:spMkLst>
        </pc:spChg>
        <pc:spChg chg="del mod">
          <ac:chgData name="Rawlings A." userId="2004d09f-f2d8-4690-a5a8-e603cc061aa7" providerId="ADAL" clId="{9BF6C7B4-F681-4513-8236-4531BB07B6AD}" dt="2019-02-24T20:56:52.036" v="3007"/>
          <ac:spMkLst>
            <pc:docMk/>
            <pc:sldMk cId="3777016027" sldId="292"/>
            <ac:spMk id="3" creationId="{AE443758-E511-4062-B427-CFEFB2D3CC9E}"/>
          </ac:spMkLst>
        </pc:spChg>
        <pc:spChg chg="mod">
          <ac:chgData name="Rawlings A." userId="2004d09f-f2d8-4690-a5a8-e603cc061aa7" providerId="ADAL" clId="{9BF6C7B4-F681-4513-8236-4531BB07B6AD}" dt="2019-02-24T21:40:16.129" v="5968" actId="27636"/>
          <ac:spMkLst>
            <pc:docMk/>
            <pc:sldMk cId="3777016027" sldId="292"/>
            <ac:spMk id="4" creationId="{1F2D8480-28BB-4741-B452-1B5F8886A119}"/>
          </ac:spMkLst>
        </pc:spChg>
        <pc:spChg chg="add mod">
          <ac:chgData name="Rawlings A." userId="2004d09f-f2d8-4690-a5a8-e603cc061aa7" providerId="ADAL" clId="{9BF6C7B4-F681-4513-8236-4531BB07B6AD}" dt="2019-02-24T21:32:39.759" v="5090" actId="1076"/>
          <ac:spMkLst>
            <pc:docMk/>
            <pc:sldMk cId="3777016027" sldId="292"/>
            <ac:spMk id="6" creationId="{9731C8BE-131E-410D-A1CA-1B124359D088}"/>
          </ac:spMkLst>
        </pc:spChg>
        <pc:picChg chg="add mod">
          <ac:chgData name="Rawlings A." userId="2004d09f-f2d8-4690-a5a8-e603cc061aa7" providerId="ADAL" clId="{9BF6C7B4-F681-4513-8236-4531BB07B6AD}" dt="2019-02-24T20:56:55.808" v="3008" actId="14100"/>
          <ac:picMkLst>
            <pc:docMk/>
            <pc:sldMk cId="3777016027" sldId="292"/>
            <ac:picMk id="1026" creationId="{1933A546-6FEF-46BF-BADF-6B420F86452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BB8851-7600-4EB3-BD8B-7186B0AECC4E}" type="datetimeFigureOut">
              <a:rPr lang="en-GB" smtClean="0"/>
              <a:t>24/02/2019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CADACD-0463-4A2B-B4DA-E3D21E6EADD7}" type="slidenum">
              <a:rPr lang="en-GB" smtClean="0"/>
              <a:t>‹#›</a:t>
            </a:fld>
            <a:endParaRPr lang="en-GB"/>
          </a:p>
        </p:txBody>
      </p:sp>
    </p:spTree>
    <p:extLst>
      <p:ext uri="{BB962C8B-B14F-4D97-AF65-F5344CB8AC3E}">
        <p14:creationId xmlns:p14="http://schemas.microsoft.com/office/powerpoint/2010/main" val="2681525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Last week we looked at what DNA is and how it makes RNA and proteins during DNA replication</a:t>
            </a:r>
          </a:p>
          <a:p>
            <a:endParaRPr lang="en-GB" dirty="0"/>
          </a:p>
          <a:p>
            <a:r>
              <a:rPr lang="en-GB" dirty="0"/>
              <a:t>We saw that our DNA code is made up of genes but that these genes are also separated by other bits of DNA called non-coding DNA</a:t>
            </a:r>
          </a:p>
          <a:p>
            <a:endParaRPr lang="en-GB" dirty="0"/>
          </a:p>
          <a:p>
            <a:r>
              <a:rPr lang="en-GB" dirty="0"/>
              <a:t>We also talked a bit about how DNA is the blue print for our characteristics and traits but that it’s actually proteins that do the work of giving us our traits</a:t>
            </a:r>
          </a:p>
          <a:p>
            <a:endParaRPr lang="en-GB" dirty="0"/>
          </a:p>
          <a:p>
            <a:r>
              <a:rPr lang="en-GB" dirty="0"/>
              <a:t>Today I’m going to go into a bit more detail about proteins and traits and how trait differences show up in different generations </a:t>
            </a:r>
          </a:p>
          <a:p>
            <a:endParaRPr lang="en-GB" dirty="0"/>
          </a:p>
          <a:p>
            <a:r>
              <a:rPr lang="en-GB" dirty="0"/>
              <a:t>Then we’ll look at how that ties in with natural selection and speciation so that we might see new species evolving</a:t>
            </a:r>
          </a:p>
          <a:p>
            <a:endParaRPr lang="en-GB" dirty="0"/>
          </a:p>
          <a:p>
            <a:r>
              <a:rPr lang="en-GB" dirty="0"/>
              <a:t>And we’ll also look at why variation in the gene pool is so important and how heredity of traits can affect populations</a:t>
            </a:r>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1</a:t>
            </a:fld>
            <a:endParaRPr lang="en-GB"/>
          </a:p>
        </p:txBody>
      </p:sp>
    </p:spTree>
    <p:extLst>
      <p:ext uri="{BB962C8B-B14F-4D97-AF65-F5344CB8AC3E}">
        <p14:creationId xmlns:p14="http://schemas.microsoft.com/office/powerpoint/2010/main" val="2851938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last week we introduced the concept of characteristics and traits and we touched on how our DNA codes for proteins that result in traits or phenotype</a:t>
            </a:r>
          </a:p>
          <a:p>
            <a:endParaRPr lang="en-GB" dirty="0"/>
          </a:p>
          <a:p>
            <a:r>
              <a:rPr lang="en-GB" dirty="0"/>
              <a:t>Today I’m going to start by looking more closely at heredity, how traits are passed down from one generation to the next</a:t>
            </a:r>
            <a:br>
              <a:rPr lang="en-GB" dirty="0"/>
            </a:br>
            <a:br>
              <a:rPr lang="en-GB" dirty="0"/>
            </a:br>
            <a:r>
              <a:rPr lang="en-GB" dirty="0"/>
              <a:t>Essentially our understanding of heredity rests on the experiments of Gregor Mendel and of course the work of Darwin but while Darwin was very well known and highly controversial during his time, Mendel was not and died in obscurity</a:t>
            </a:r>
          </a:p>
          <a:p>
            <a:endParaRPr lang="en-GB" dirty="0"/>
          </a:p>
          <a:p>
            <a:r>
              <a:rPr lang="en-GB" dirty="0"/>
              <a:t>Prior to Mendel it was widely believed that we were a blend of our parents</a:t>
            </a:r>
          </a:p>
          <a:p>
            <a:endParaRPr lang="en-GB" dirty="0"/>
          </a:p>
          <a:p>
            <a:r>
              <a:rPr lang="en-GB" dirty="0"/>
              <a:t>These ideas date back to Aristotle who thought that traits were carried through the mixing of the blood of males and females and that sperm was actually a purified form of blood which mixed with menstrual blood during copulation</a:t>
            </a:r>
            <a:br>
              <a:rPr lang="en-GB" dirty="0"/>
            </a:br>
            <a:br>
              <a:rPr lang="en-GB" dirty="0"/>
            </a:br>
            <a:r>
              <a:rPr lang="en-GB" dirty="0"/>
              <a:t>These sorts of ideas persisted for a very long time and </a:t>
            </a:r>
            <a:r>
              <a:rPr lang="en-GB" dirty="0" err="1"/>
              <a:t>infact</a:t>
            </a:r>
            <a:r>
              <a:rPr lang="en-GB" dirty="0"/>
              <a:t> when we talk about breeding in companion animals like our dogs and horses we still refer to genetic ancestry as ‘blood lines’ </a:t>
            </a:r>
            <a:br>
              <a:rPr lang="en-GB" dirty="0"/>
            </a:br>
            <a:br>
              <a:rPr lang="en-GB" dirty="0"/>
            </a:b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2</a:t>
            </a:fld>
            <a:endParaRPr lang="en-GB"/>
          </a:p>
        </p:txBody>
      </p:sp>
    </p:spTree>
    <p:extLst>
      <p:ext uri="{BB962C8B-B14F-4D97-AF65-F5344CB8AC3E}">
        <p14:creationId xmlns:p14="http://schemas.microsoft.com/office/powerpoint/2010/main" val="3654569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as late as the 19</a:t>
            </a:r>
            <a:r>
              <a:rPr lang="en-GB" baseline="30000" dirty="0"/>
              <a:t>th</a:t>
            </a:r>
            <a:r>
              <a:rPr lang="en-GB" dirty="0"/>
              <a:t> Century we still thought that we were a blended mix of our parents but this didn’t explain how traits can disappear in one generation only to reappear in later ones</a:t>
            </a:r>
          </a:p>
          <a:p>
            <a:endParaRPr lang="en-GB" dirty="0"/>
          </a:p>
          <a:p>
            <a:r>
              <a:rPr lang="en-GB" dirty="0"/>
              <a:t>Even Darwin was a proponent of this blended inheritance hypothesis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3</a:t>
            </a:fld>
            <a:endParaRPr lang="en-GB"/>
          </a:p>
        </p:txBody>
      </p:sp>
    </p:spTree>
    <p:extLst>
      <p:ext uri="{BB962C8B-B14F-4D97-AF65-F5344CB8AC3E}">
        <p14:creationId xmlns:p14="http://schemas.microsoft.com/office/powerpoint/2010/main" val="1431823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1866 an Austrian monk named Gregor Mendel was playing with peas in the </a:t>
            </a:r>
            <a:r>
              <a:rPr lang="en-GB" dirty="0" err="1"/>
              <a:t>monestary</a:t>
            </a:r>
            <a:r>
              <a:rPr lang="en-GB" dirty="0"/>
              <a:t> gardens</a:t>
            </a:r>
          </a:p>
          <a:p>
            <a:endParaRPr lang="en-GB" dirty="0"/>
          </a:p>
          <a:p>
            <a:r>
              <a:rPr lang="en-GB" dirty="0"/>
              <a:t>He was very observant and took very good notes</a:t>
            </a:r>
          </a:p>
          <a:p>
            <a:endParaRPr lang="en-GB" dirty="0"/>
          </a:p>
          <a:p>
            <a:r>
              <a:rPr lang="en-GB" dirty="0"/>
              <a:t>In fact he</a:t>
            </a:r>
            <a:r>
              <a:rPr lang="en-GB" baseline="0" dirty="0"/>
              <a:t> dedicated nearly as much of his life to understanding the nature of heredity as he did his fraternal duties. From his experiments with peas, he was able to determine several basic principles of how traits were passed from parents to offspring</a:t>
            </a:r>
            <a:endParaRPr lang="en-GB" dirty="0"/>
          </a:p>
          <a:p>
            <a:endParaRPr lang="en-GB" dirty="0"/>
          </a:p>
          <a:p>
            <a:r>
              <a:rPr lang="en-GB" dirty="0"/>
              <a:t>He noted that parents pass on heritable factors that are passed on not only to direct descendants but in fact maintain their individuality generation after generation</a:t>
            </a:r>
          </a:p>
          <a:p>
            <a:endParaRPr lang="en-GB" dirty="0"/>
          </a:p>
          <a:p>
            <a:r>
              <a:rPr lang="en-GB" dirty="0"/>
              <a:t>Mendel defined a character as a heritable feature that varies among individuals, so for example height, colour, the skin of the seeds, wither the flower position was axial or terminal</a:t>
            </a:r>
            <a:br>
              <a:rPr lang="en-GB" dirty="0"/>
            </a:br>
            <a:br>
              <a:rPr lang="en-GB" dirty="0"/>
            </a:br>
            <a:r>
              <a:rPr lang="en-GB" dirty="0"/>
              <a:t>The trait he defined as a variant of each character</a:t>
            </a:r>
            <a:br>
              <a:rPr lang="en-GB" dirty="0"/>
            </a:br>
            <a:br>
              <a:rPr lang="en-GB" dirty="0"/>
            </a:br>
            <a:r>
              <a:rPr lang="en-GB" dirty="0"/>
              <a:t>So for colour the traits could be purple or white</a:t>
            </a:r>
            <a:br>
              <a:rPr lang="en-GB" dirty="0"/>
            </a:br>
            <a:br>
              <a:rPr lang="en-GB" dirty="0"/>
            </a:br>
            <a:r>
              <a:rPr lang="en-GB" dirty="0"/>
              <a:t>For height the trait could be tall or short</a:t>
            </a:r>
          </a:p>
        </p:txBody>
      </p:sp>
      <p:sp>
        <p:nvSpPr>
          <p:cNvPr id="4" name="Slide Number Placeholder 3"/>
          <p:cNvSpPr>
            <a:spLocks noGrp="1"/>
          </p:cNvSpPr>
          <p:nvPr>
            <p:ph type="sldNum" sz="quarter" idx="10"/>
          </p:nvPr>
        </p:nvSpPr>
        <p:spPr/>
        <p:txBody>
          <a:bodyPr/>
          <a:lstStyle/>
          <a:p>
            <a:fld id="{E3CADACD-0463-4A2B-B4DA-E3D21E6EADD7}" type="slidenum">
              <a:rPr lang="en-GB" smtClean="0"/>
              <a:t>4</a:t>
            </a:fld>
            <a:endParaRPr lang="en-GB"/>
          </a:p>
        </p:txBody>
      </p:sp>
    </p:spTree>
    <p:extLst>
      <p:ext uri="{BB962C8B-B14F-4D97-AF65-F5344CB8AC3E}">
        <p14:creationId xmlns:p14="http://schemas.microsoft.com/office/powerpoint/2010/main" val="442484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also defined true-breeding varieties </a:t>
            </a:r>
          </a:p>
          <a:p>
            <a:endParaRPr lang="en-GB" dirty="0"/>
          </a:p>
          <a:p>
            <a:r>
              <a:rPr lang="en-GB" dirty="0"/>
              <a:t>One of the reasons that working with plants is so informative for genetics is that you can either control pollination very tightly yourself by using a paint brush or you can allow plants to self-fertilise by covering them to prevent cross-pollination</a:t>
            </a:r>
            <a:r>
              <a:rPr lang="en-GB" baseline="0" dirty="0"/>
              <a:t> with other plants</a:t>
            </a:r>
            <a:br>
              <a:rPr lang="en-GB" dirty="0"/>
            </a:br>
            <a:br>
              <a:rPr lang="en-GB" dirty="0"/>
            </a:br>
            <a:r>
              <a:rPr lang="en-GB" dirty="0"/>
              <a:t>If you self-fertilise you will always get two offspring that are identical to the parent</a:t>
            </a:r>
            <a:br>
              <a:rPr lang="en-GB" dirty="0"/>
            </a:br>
            <a:br>
              <a:rPr lang="en-GB" dirty="0"/>
            </a:br>
            <a:r>
              <a:rPr lang="en-GB" dirty="0"/>
              <a:t>We call that true breeding and we call the parent the parental or the P generation</a:t>
            </a:r>
            <a:br>
              <a:rPr lang="en-GB" dirty="0"/>
            </a:br>
            <a:br>
              <a:rPr lang="en-GB" dirty="0"/>
            </a:br>
            <a:r>
              <a:rPr lang="en-GB" dirty="0"/>
              <a:t>If you cross-fertilise two different varieties you will get a hybrid</a:t>
            </a:r>
            <a:br>
              <a:rPr lang="en-GB" dirty="0"/>
            </a:br>
            <a:br>
              <a:rPr lang="en-GB" dirty="0"/>
            </a:br>
            <a:r>
              <a:rPr lang="en-GB" dirty="0"/>
              <a:t>The first generation of offspring are known as the first filial or F1 cross or generation</a:t>
            </a:r>
            <a:br>
              <a:rPr lang="en-GB" dirty="0"/>
            </a:br>
            <a:br>
              <a:rPr lang="en-GB" dirty="0"/>
            </a:br>
            <a:r>
              <a:rPr lang="en-GB" dirty="0"/>
              <a:t>Crossing different individuals from the F1 generation will result in the second filial or F2 cross or generation</a:t>
            </a:r>
            <a:br>
              <a:rPr lang="en-GB" dirty="0"/>
            </a:br>
            <a:br>
              <a:rPr lang="en-GB" dirty="0"/>
            </a:br>
            <a:r>
              <a:rPr lang="en-GB" dirty="0"/>
              <a:t>And if you buy flowers or vegetables in seed form you will often see reference to F1 crosses and these will be more expensive than varieties with no F1 label</a:t>
            </a:r>
            <a:br>
              <a:rPr lang="en-GB" dirty="0"/>
            </a:br>
            <a:br>
              <a:rPr lang="en-GB" dirty="0"/>
            </a:br>
            <a:r>
              <a:rPr lang="en-GB" dirty="0"/>
              <a:t>This is because breeders have taken one plant that sometimes expresses one desirable trait, say tall height, and another plant that sometimes expresses another desirable trait, say particularly attractive colours, and self-fertilised them over and over until only the favourable traits are expressed</a:t>
            </a:r>
            <a:br>
              <a:rPr lang="en-GB" dirty="0"/>
            </a:br>
            <a:br>
              <a:rPr lang="en-GB" dirty="0"/>
            </a:br>
            <a:r>
              <a:rPr lang="en-GB" dirty="0"/>
              <a:t>These two pure lines are then cross-fertilised to produce the F1 cross</a:t>
            </a:r>
            <a:br>
              <a:rPr lang="en-GB" dirty="0"/>
            </a:br>
            <a:br>
              <a:rPr lang="en-GB" dirty="0"/>
            </a:br>
            <a:r>
              <a:rPr lang="en-GB" dirty="0"/>
              <a:t>Which will be guaranteed to express both tallness and attractive colours</a:t>
            </a:r>
            <a:br>
              <a:rPr lang="en-GB" dirty="0"/>
            </a:br>
            <a:br>
              <a:rPr lang="en-GB" dirty="0"/>
            </a:br>
            <a:r>
              <a:rPr lang="en-GB" dirty="0"/>
              <a:t>This is basically what Mendel was playing with</a:t>
            </a:r>
          </a:p>
        </p:txBody>
      </p:sp>
      <p:sp>
        <p:nvSpPr>
          <p:cNvPr id="4" name="Slide Number Placeholder 3"/>
          <p:cNvSpPr>
            <a:spLocks noGrp="1"/>
          </p:cNvSpPr>
          <p:nvPr>
            <p:ph type="sldNum" sz="quarter" idx="10"/>
          </p:nvPr>
        </p:nvSpPr>
        <p:spPr/>
        <p:txBody>
          <a:bodyPr/>
          <a:lstStyle/>
          <a:p>
            <a:fld id="{E3CADACD-0463-4A2B-B4DA-E3D21E6EADD7}" type="slidenum">
              <a:rPr lang="en-GB" smtClean="0"/>
              <a:t>5</a:t>
            </a:fld>
            <a:endParaRPr lang="en-GB"/>
          </a:p>
        </p:txBody>
      </p:sp>
    </p:spTree>
    <p:extLst>
      <p:ext uri="{BB962C8B-B14F-4D97-AF65-F5344CB8AC3E}">
        <p14:creationId xmlns:p14="http://schemas.microsoft.com/office/powerpoint/2010/main" val="2715215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was manipulating the genetics of his pea plants</a:t>
            </a:r>
            <a:br>
              <a:rPr lang="en-GB" dirty="0"/>
            </a:br>
            <a:br>
              <a:rPr lang="en-GB" dirty="0"/>
            </a:br>
            <a:r>
              <a:rPr lang="en-GB" dirty="0"/>
              <a:t>By purposefully cross-pollinating or covering the flowers to encourage self-fertilisation</a:t>
            </a:r>
          </a:p>
          <a:p>
            <a:endParaRPr lang="en-GB" dirty="0"/>
          </a:p>
          <a:p>
            <a:r>
              <a:rPr lang="en-GB" dirty="0"/>
              <a:t>He crossed purple flowers with white flowers and got purple flowers</a:t>
            </a:r>
            <a:br>
              <a:rPr lang="en-GB" dirty="0"/>
            </a:br>
            <a:br>
              <a:rPr lang="en-GB" dirty="0"/>
            </a:br>
            <a:r>
              <a:rPr lang="en-GB" dirty="0"/>
              <a:t>He then crossed the purple F1 flowers with each other and what he got was a three to one ratio of purple to white and the white was just was white as in the P generation</a:t>
            </a:r>
            <a:br>
              <a:rPr lang="en-GB" dirty="0"/>
            </a:br>
            <a:br>
              <a:rPr lang="en-GB" dirty="0"/>
            </a:br>
            <a:r>
              <a:rPr lang="en-GB" dirty="0"/>
              <a:t>So what he said was there’s a character that’s passed down throughout the generations which we now know is carried by the DNA in genes</a:t>
            </a:r>
            <a:br>
              <a:rPr lang="en-GB" dirty="0"/>
            </a:br>
            <a:br>
              <a:rPr lang="en-GB" dirty="0"/>
            </a:br>
            <a:r>
              <a:rPr lang="en-GB" dirty="0"/>
              <a:t>And we know,</a:t>
            </a:r>
            <a:r>
              <a:rPr lang="en-GB" baseline="0" dirty="0"/>
              <a:t> </a:t>
            </a:r>
            <a:r>
              <a:rPr lang="en-GB" dirty="0"/>
              <a:t>thanks to his work, that the purple colouration is being carried by what we call dominant gene variants, or dominant alleles which we denote here as PP. </a:t>
            </a:r>
          </a:p>
          <a:p>
            <a:endParaRPr lang="en-GB" dirty="0"/>
          </a:p>
          <a:p>
            <a:r>
              <a:rPr lang="en-GB" dirty="0"/>
              <a:t>Every individual</a:t>
            </a:r>
            <a:r>
              <a:rPr lang="en-GB" baseline="0" dirty="0"/>
              <a:t> inherits two variants of each gene, one from their mother and one from their father</a:t>
            </a:r>
            <a:br>
              <a:rPr lang="en-GB" dirty="0"/>
            </a:br>
            <a:br>
              <a:rPr lang="en-GB" dirty="0"/>
            </a:br>
            <a:r>
              <a:rPr lang="en-GB" dirty="0"/>
              <a:t>If an individual carries</a:t>
            </a:r>
            <a:r>
              <a:rPr lang="en-GB" baseline="0" dirty="0"/>
              <a:t> two copies of the dominant gene OR two copies of the recessive gene we call them homozygous</a:t>
            </a:r>
          </a:p>
          <a:p>
            <a:r>
              <a:rPr lang="en-GB" baseline="0" dirty="0"/>
              <a:t>And if an individual carries one of each of the dominant and recessive alleles we call them heterozygous </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the PP parent here is what we call the homozygous dominant, they carry two copies of the same dominant allele</a:t>
            </a:r>
          </a:p>
          <a:p>
            <a:endParaRPr lang="en-GB" dirty="0"/>
          </a:p>
          <a:p>
            <a:r>
              <a:rPr lang="en-GB" dirty="0"/>
              <a:t>And the white colouration is being carried by recessive alleles which we denote here as pp so the white flower is homozygous recessive</a:t>
            </a:r>
            <a:br>
              <a:rPr lang="en-GB" dirty="0"/>
            </a:br>
            <a:br>
              <a:rPr lang="en-GB" dirty="0"/>
            </a:br>
            <a:r>
              <a:rPr lang="en-GB" dirty="0"/>
              <a:t>So in the F1 generation all offspring are heterozygotes. They end up with the Pp phenotype because each progeny gets one allele from each parent, that is one P from the purple parent and one p from the white parent</a:t>
            </a:r>
          </a:p>
          <a:p>
            <a:endParaRPr lang="en-GB" dirty="0"/>
          </a:p>
          <a:p>
            <a:r>
              <a:rPr lang="en-GB" dirty="0"/>
              <a:t>But in the F2 generation things get a little more complicated</a:t>
            </a:r>
            <a:br>
              <a:rPr lang="en-GB" dirty="0"/>
            </a:br>
            <a:br>
              <a:rPr lang="en-GB" dirty="0"/>
            </a:br>
            <a:r>
              <a:rPr lang="en-GB" dirty="0"/>
              <a:t>So this is where Punnet squares come in</a:t>
            </a:r>
            <a:br>
              <a:rPr lang="en-GB" dirty="0"/>
            </a:br>
            <a:br>
              <a:rPr lang="en-GB" dirty="0"/>
            </a:br>
            <a:r>
              <a:rPr lang="en-GB" dirty="0"/>
              <a:t>We can use the square to quickly work out the traits that will be displayed by offspring of a crossing of two individuals of the F1 generation but more importantly the probability that we will see the two traits being expressed in the F2 population – this is important because more than two individuals from the F1 population are going to breed and they are likely not going to have exactly 4 progeny!</a:t>
            </a:r>
            <a:br>
              <a:rPr lang="en-GB" dirty="0"/>
            </a:br>
            <a:br>
              <a:rPr lang="en-GB" dirty="0"/>
            </a:br>
            <a:r>
              <a:rPr lang="en-GB" dirty="0"/>
              <a:t>So to use a punnet square we write out the phenotype of the parents here and here</a:t>
            </a:r>
            <a:br>
              <a:rPr lang="en-GB" dirty="0"/>
            </a:br>
            <a:r>
              <a:rPr lang="en-GB" dirty="0"/>
              <a:t>Then, given that each progeny is going to inherit one of the two alleles from each parent we can fill in the phenotype of each offspring</a:t>
            </a:r>
            <a:br>
              <a:rPr lang="en-GB" dirty="0"/>
            </a:br>
            <a:br>
              <a:rPr lang="en-GB" dirty="0"/>
            </a:br>
            <a:r>
              <a:rPr lang="en-GB" dirty="0"/>
              <a:t>So top left will inherit PP and will express purple colour</a:t>
            </a:r>
            <a:br>
              <a:rPr lang="en-GB" dirty="0"/>
            </a:br>
            <a:br>
              <a:rPr lang="en-GB" dirty="0"/>
            </a:br>
            <a:r>
              <a:rPr lang="en-GB" dirty="0"/>
              <a:t>Top right will inherit Pp and because it carries the dominant allele it will express purple colour</a:t>
            </a:r>
            <a:br>
              <a:rPr lang="en-GB" dirty="0"/>
            </a:br>
            <a:br>
              <a:rPr lang="en-GB" dirty="0"/>
            </a:br>
            <a:r>
              <a:rPr lang="en-GB" dirty="0"/>
              <a:t>The same applies for bottom left</a:t>
            </a:r>
            <a:br>
              <a:rPr lang="en-GB" dirty="0"/>
            </a:br>
            <a:br>
              <a:rPr lang="en-GB" dirty="0"/>
            </a:br>
            <a:r>
              <a:rPr lang="en-GB" dirty="0"/>
              <a:t>But bottom right inherits pp so there’s no dominant allele and it expresses white colour</a:t>
            </a:r>
            <a:br>
              <a:rPr lang="en-GB" dirty="0"/>
            </a:br>
            <a:br>
              <a:rPr lang="en-GB" dirty="0"/>
            </a:br>
            <a:r>
              <a:rPr lang="en-GB" dirty="0"/>
              <a:t>This gives us a ratio of 3:1 for the dominant trait or a 1 in 4 probability that the recessive trait will be expressed</a:t>
            </a: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6</a:t>
            </a:fld>
            <a:endParaRPr lang="en-GB"/>
          </a:p>
        </p:txBody>
      </p:sp>
    </p:spTree>
    <p:extLst>
      <p:ext uri="{BB962C8B-B14F-4D97-AF65-F5344CB8AC3E}">
        <p14:creationId xmlns:p14="http://schemas.microsoft.com/office/powerpoint/2010/main" val="4277632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wait!</a:t>
            </a:r>
            <a:br>
              <a:rPr lang="en-GB" dirty="0"/>
            </a:br>
            <a:br>
              <a:rPr lang="en-GB" dirty="0"/>
            </a:br>
            <a:r>
              <a:rPr lang="en-GB" dirty="0"/>
              <a:t>Why do we have some alleles that are dominant and some that are recessive?</a:t>
            </a:r>
          </a:p>
          <a:p>
            <a:endParaRPr lang="en-GB" dirty="0"/>
          </a:p>
          <a:p>
            <a:r>
              <a:rPr lang="en-GB" dirty="0"/>
              <a:t>What makes an allele dominant?</a:t>
            </a:r>
          </a:p>
          <a:p>
            <a:endParaRPr lang="en-GB" dirty="0"/>
          </a:p>
          <a:p>
            <a:r>
              <a:rPr lang="en-GB" dirty="0"/>
              <a:t>What makes an allele recessive?</a:t>
            </a:r>
            <a:br>
              <a:rPr lang="en-GB" dirty="0"/>
            </a:br>
            <a:br>
              <a:rPr lang="en-GB" dirty="0"/>
            </a:br>
            <a:r>
              <a:rPr lang="en-GB" dirty="0"/>
              <a:t>The answer to this question isn’t hugely straight forward because there are several reasons why a dominant or recessive allele might arise but I’m going to try to illustrate the basics to you</a:t>
            </a:r>
            <a:br>
              <a:rPr lang="en-GB" dirty="0"/>
            </a:br>
            <a:br>
              <a:rPr lang="en-GB" dirty="0"/>
            </a:br>
            <a:r>
              <a:rPr lang="en-GB" dirty="0"/>
              <a:t>Lets just recap a bit on some of the terminology we’ve been using</a:t>
            </a:r>
            <a:br>
              <a:rPr lang="en-GB" dirty="0"/>
            </a:br>
            <a:br>
              <a:rPr lang="en-GB" dirty="0"/>
            </a:br>
            <a:r>
              <a:rPr lang="en-GB" dirty="0"/>
              <a:t>We know that one gene is a set of instructions for making, in the most part, one protein and it’s the protein that does all the work, giving us our traits like our hair colour or whether we have freckles or not</a:t>
            </a:r>
            <a:br>
              <a:rPr lang="en-GB" dirty="0"/>
            </a:br>
            <a:br>
              <a:rPr lang="en-GB" dirty="0"/>
            </a:br>
            <a:r>
              <a:rPr lang="en-GB" dirty="0"/>
              <a:t>And we each have two copies of each of our genes, one from our mother and one from our father. Each copy is called an allele</a:t>
            </a:r>
          </a:p>
          <a:p>
            <a:endParaRPr lang="en-GB" dirty="0"/>
          </a:p>
          <a:p>
            <a:r>
              <a:rPr lang="en-GB" dirty="0"/>
              <a:t>We’ve seen that the two alleles we inherit from our parents aren’t always the same in which case we are heterozygotes for that gene</a:t>
            </a:r>
            <a:br>
              <a:rPr lang="en-GB" dirty="0"/>
            </a:br>
            <a:br>
              <a:rPr lang="en-GB" dirty="0"/>
            </a:br>
            <a:r>
              <a:rPr lang="en-GB" dirty="0"/>
              <a:t>In that case our DNA instructions will end up making slightly different proteins</a:t>
            </a:r>
            <a:br>
              <a:rPr lang="en-GB" dirty="0"/>
            </a:br>
            <a:br>
              <a:rPr lang="en-GB" dirty="0"/>
            </a:br>
            <a:r>
              <a:rPr lang="en-GB" dirty="0"/>
              <a:t>Dominant and recessive traits come from whether the proteins that are made are dominant, that is they win out over their fellow proteins, or recessive in which case they won’t</a:t>
            </a:r>
            <a:br>
              <a:rPr lang="en-GB" dirty="0"/>
            </a:br>
            <a:br>
              <a:rPr lang="en-GB" dirty="0"/>
            </a:br>
            <a:r>
              <a:rPr lang="en-GB" dirty="0"/>
              <a:t>A great example is red hair in humans</a:t>
            </a:r>
            <a:br>
              <a:rPr lang="en-GB" dirty="0"/>
            </a:br>
            <a:br>
              <a:rPr lang="en-GB" dirty="0"/>
            </a:br>
            <a:r>
              <a:rPr lang="en-GB" dirty="0"/>
              <a:t>There is a protein called MC1R and one of it’s jobs is to get rid of red pigments</a:t>
            </a:r>
          </a:p>
          <a:p>
            <a:endParaRPr lang="en-GB" dirty="0"/>
          </a:p>
          <a:p>
            <a:r>
              <a:rPr lang="en-GB" dirty="0"/>
              <a:t>When it isn’t working you get a build-up of red pigment and end up with red hair</a:t>
            </a:r>
            <a:br>
              <a:rPr lang="en-GB" dirty="0"/>
            </a:br>
            <a:br>
              <a:rPr lang="en-GB" dirty="0"/>
            </a:br>
            <a:r>
              <a:rPr lang="en-GB" dirty="0"/>
              <a:t>All it takes to not have red hair is a little bit of the correctly working MC1R protein</a:t>
            </a:r>
            <a:br>
              <a:rPr lang="en-GB" dirty="0"/>
            </a:br>
            <a:br>
              <a:rPr lang="en-GB" dirty="0"/>
            </a:br>
            <a:r>
              <a:rPr lang="en-GB" dirty="0"/>
              <a:t>So it should be intuitive to see why the allele for red hair is recessive</a:t>
            </a:r>
            <a:br>
              <a:rPr lang="en-GB" dirty="0"/>
            </a:br>
            <a:br>
              <a:rPr lang="en-GB" dirty="0"/>
            </a:br>
            <a:r>
              <a:rPr lang="en-GB" dirty="0"/>
              <a:t>So as long as you get one working MC1R gene from either of your parents you won’t have red hair</a:t>
            </a:r>
            <a:br>
              <a:rPr lang="en-GB" dirty="0"/>
            </a:br>
            <a:br>
              <a:rPr lang="en-GB" dirty="0"/>
            </a:br>
            <a:r>
              <a:rPr lang="en-GB" dirty="0"/>
              <a:t>The working protein picks up the slack</a:t>
            </a:r>
            <a:br>
              <a:rPr lang="en-GB" dirty="0"/>
            </a:br>
            <a:br>
              <a:rPr lang="en-GB" dirty="0"/>
            </a:br>
            <a:r>
              <a:rPr lang="en-GB" dirty="0"/>
              <a:t>But if both copies of your MC1R gene code for broken proteins that’s the only circumstance under which you’ll have red hair</a:t>
            </a:r>
            <a:br>
              <a:rPr lang="en-GB" dirty="0"/>
            </a:br>
            <a:br>
              <a:rPr lang="en-GB" dirty="0"/>
            </a:br>
            <a:br>
              <a:rPr lang="en-GB" dirty="0"/>
            </a:br>
            <a:br>
              <a:rPr lang="en-GB" dirty="0"/>
            </a:b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7</a:t>
            </a:fld>
            <a:endParaRPr lang="en-GB"/>
          </a:p>
        </p:txBody>
      </p:sp>
    </p:spTree>
    <p:extLst>
      <p:ext uri="{BB962C8B-B14F-4D97-AF65-F5344CB8AC3E}">
        <p14:creationId xmlns:p14="http://schemas.microsoft.com/office/powerpoint/2010/main" val="212048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OK so now we understand the basics of heredity and how we might end up with dominant or recessive traits being expressed </a:t>
            </a:r>
          </a:p>
          <a:p>
            <a:endParaRPr lang="en-GB" dirty="0"/>
          </a:p>
          <a:p>
            <a:r>
              <a:rPr lang="en-GB" dirty="0"/>
              <a:t>I want to talk a bit more about genotypes and phenotypes and how changes in the genotype can cause changes in the phenotype</a:t>
            </a:r>
          </a:p>
          <a:p>
            <a:endParaRPr lang="en-GB" dirty="0"/>
          </a:p>
          <a:p>
            <a:r>
              <a:rPr lang="en-GB" dirty="0"/>
              <a:t>You should know by now what those things are but just to recap</a:t>
            </a:r>
          </a:p>
          <a:p>
            <a:endParaRPr lang="en-GB" dirty="0"/>
          </a:p>
          <a:p>
            <a:r>
              <a:rPr lang="en-GB" dirty="0"/>
              <a:t>As humans we all have 46 chromosomes and each of those chromosomes, as we’ve seen last week, are made up of really long strands of coiled DNA. </a:t>
            </a:r>
          </a:p>
          <a:p>
            <a:endParaRPr lang="en-GB" dirty="0"/>
          </a:p>
          <a:p>
            <a:r>
              <a:rPr lang="en-GB" dirty="0"/>
              <a:t>At given positions along each strand or along each chromosome are genes that code for certain proteins.  </a:t>
            </a:r>
          </a:p>
          <a:p>
            <a:endParaRPr lang="en-GB" dirty="0"/>
          </a:p>
          <a:p>
            <a:r>
              <a:rPr lang="en-GB" dirty="0"/>
              <a:t>The gene for a given protein will always appear at the same locus, or position, on the same chromosome, so we tend to number our chromosome pairs, 1 to 23, and also we number the loci that the genes for given traits are found at</a:t>
            </a:r>
          </a:p>
          <a:p>
            <a:endParaRPr lang="en-GB" dirty="0"/>
          </a:p>
          <a:p>
            <a:r>
              <a:rPr lang="en-GB" dirty="0"/>
              <a:t>So genotype is basically the letters of the code for a given gene in an individual</a:t>
            </a:r>
          </a:p>
          <a:p>
            <a:endParaRPr lang="en-GB" dirty="0"/>
          </a:p>
          <a:p>
            <a:r>
              <a:rPr lang="en-GB" dirty="0"/>
              <a:t>And phenotype is going to be the forms of the visual characteristics that you see in that individual</a:t>
            </a:r>
          </a:p>
          <a:p>
            <a:endParaRPr lang="en-GB" dirty="0"/>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8</a:t>
            </a:fld>
            <a:endParaRPr lang="en-GB"/>
          </a:p>
        </p:txBody>
      </p:sp>
    </p:spTree>
    <p:extLst>
      <p:ext uri="{BB962C8B-B14F-4D97-AF65-F5344CB8AC3E}">
        <p14:creationId xmlns:p14="http://schemas.microsoft.com/office/powerpoint/2010/main" val="3281636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So an analogy might be that the genotype is the letters of a book and the phenotype is the story that emerges from reading the letters</a:t>
            </a:r>
            <a:br>
              <a:rPr lang="en-GB" dirty="0"/>
            </a:br>
            <a:br>
              <a:rPr lang="en-GB" dirty="0"/>
            </a:br>
            <a:r>
              <a:rPr lang="en-GB" dirty="0"/>
              <a:t>Now I’ve put up some letters on a page here which probably look like gibberish to you</a:t>
            </a:r>
            <a:br>
              <a:rPr lang="en-GB" dirty="0"/>
            </a:br>
            <a:br>
              <a:rPr lang="en-GB" dirty="0"/>
            </a:br>
            <a:r>
              <a:rPr lang="en-GB" dirty="0"/>
              <a:t>If I go to the next page we can now see the word THE but as a whole it doesn’t really mean anything to you</a:t>
            </a:r>
          </a:p>
          <a:p>
            <a:endParaRPr lang="en-GB" dirty="0"/>
          </a:p>
          <a:p>
            <a:r>
              <a:rPr lang="en-GB" dirty="0"/>
              <a:t>But now lets turn to the third page and we can now see a story start to emerge</a:t>
            </a:r>
          </a:p>
          <a:p>
            <a:r>
              <a:rPr lang="en-GB" dirty="0"/>
              <a:t>THE FAT CAT ATE THE RAT</a:t>
            </a:r>
          </a:p>
          <a:p>
            <a:endParaRPr lang="en-GB" dirty="0"/>
          </a:p>
          <a:p>
            <a:r>
              <a:rPr lang="en-GB" dirty="0"/>
              <a:t>So the letters are the genotype but the story is the phenotype</a:t>
            </a:r>
          </a:p>
          <a:p>
            <a:r>
              <a:rPr lang="en-GB" dirty="0"/>
              <a:t>And when you look at each other you see each other’s phenotype in terms of the colour of your hair, your height etc but you don’t see the genotype behind it</a:t>
            </a:r>
            <a:br>
              <a:rPr lang="en-GB" dirty="0"/>
            </a:br>
            <a:br>
              <a:rPr lang="en-GB" dirty="0"/>
            </a:br>
            <a:r>
              <a:rPr lang="en-GB" dirty="0"/>
              <a:t>However if we go back again to the beginning page and look at it again in more detail, now that you know what the story looked like, we might actually see that the story is already there</a:t>
            </a:r>
            <a:br>
              <a:rPr lang="en-GB" dirty="0"/>
            </a:br>
            <a:br>
              <a:rPr lang="en-GB" dirty="0"/>
            </a:br>
            <a:r>
              <a:rPr lang="en-GB" dirty="0"/>
              <a:t>Now you’ll notice that the way I’ve written the code is in triplets</a:t>
            </a:r>
            <a:br>
              <a:rPr lang="en-GB" dirty="0"/>
            </a:br>
            <a:br>
              <a:rPr lang="en-GB" dirty="0"/>
            </a:br>
            <a:r>
              <a:rPr lang="en-GB" dirty="0"/>
              <a:t>Can anyone remember from the protein synthesis video we watched last week why I might write the letters in triplets and what the triplets are called?</a:t>
            </a:r>
            <a:br>
              <a:rPr lang="en-GB" dirty="0"/>
            </a:br>
            <a:br>
              <a:rPr lang="en-GB" dirty="0"/>
            </a:br>
            <a:r>
              <a:rPr lang="en-GB" i="1" dirty="0"/>
              <a:t>When messenger RNA is drawn through the ribosome the nucleotide code is read in triplets because each triplet will complement the triplet of nucleotides present on the transport RNA which also carry amino acids. The triplets are called codons, so each codon codes for one of the amino acids that make up a protein</a:t>
            </a:r>
            <a:br>
              <a:rPr lang="en-GB" dirty="0"/>
            </a:br>
            <a:br>
              <a:rPr lang="en-GB" dirty="0"/>
            </a:br>
            <a:r>
              <a:rPr lang="en-GB" dirty="0"/>
              <a:t>Great, OK</a:t>
            </a:r>
          </a:p>
          <a:p>
            <a:r>
              <a:rPr lang="en-GB" dirty="0"/>
              <a:t>So the story that makes sense on the third page is what we refer to as being ‘in frame’</a:t>
            </a:r>
            <a:br>
              <a:rPr lang="en-GB" dirty="0"/>
            </a:br>
            <a:r>
              <a:rPr lang="en-GB" dirty="0"/>
              <a:t>The letters are ordered in triplets and the triplets are ordered in relation to each other in a way that makes sense, that is in a way that will code for the correct amino acids to be arranged in the correct order to form a functional protein</a:t>
            </a:r>
            <a:br>
              <a:rPr lang="en-GB" dirty="0"/>
            </a:br>
            <a:br>
              <a:rPr lang="en-GB" dirty="0"/>
            </a:br>
            <a:r>
              <a:rPr lang="en-GB" dirty="0"/>
              <a:t>On this page however the code has been frame shifted.  </a:t>
            </a:r>
          </a:p>
          <a:p>
            <a:r>
              <a:rPr lang="en-GB" dirty="0"/>
              <a:t>One letter is missing, the E of THE, from the first codon which means that it ends with the first letter of the next codon and everything else in the frame has been shifted over once. </a:t>
            </a:r>
          </a:p>
          <a:p>
            <a:r>
              <a:rPr lang="en-GB" dirty="0"/>
              <a:t>If we put that E back in, we can see that the story starts to emerge again</a:t>
            </a:r>
          </a:p>
          <a:p>
            <a:r>
              <a:rPr lang="en-GB" dirty="0"/>
              <a:t>This is called a deletion because one base has been deleted from the code</a:t>
            </a:r>
            <a:br>
              <a:rPr lang="en-GB" dirty="0"/>
            </a:br>
            <a:br>
              <a:rPr lang="en-GB" dirty="0"/>
            </a:br>
            <a:r>
              <a:rPr lang="en-GB" dirty="0"/>
              <a:t>Similarly, on the next page, the E was present at the end of THE but an additional E showed up after it which changed the code of the second codon and again there was a frame shift for all the codons that followed</a:t>
            </a:r>
          </a:p>
          <a:p>
            <a:endParaRPr lang="en-GB" dirty="0"/>
          </a:p>
          <a:p>
            <a:br>
              <a:rPr lang="en-GB" dirty="0"/>
            </a:br>
            <a:r>
              <a:rPr lang="en-GB" dirty="0"/>
              <a:t>So these are basically representative of a couple of ways that different alleles can arise and genetic mutations can manifest</a:t>
            </a:r>
          </a:p>
          <a:p>
            <a:endParaRPr lang="en-GB" dirty="0"/>
          </a:p>
          <a:p>
            <a:r>
              <a:rPr lang="en-GB" dirty="0"/>
              <a:t>Changes in the genetic code won’t always result in a change in phenotype for a couple of reasons which I’ll go over in a bit, but the potential is there</a:t>
            </a:r>
          </a:p>
          <a:p>
            <a:endParaRPr lang="en-GB" dirty="0"/>
          </a:p>
          <a:p>
            <a:r>
              <a:rPr lang="en-GB" dirty="0"/>
              <a:t>But you can see that basically what we’re talking about when we refer to a change in phenotype is potentially a significant change in the code of the gene behind that trait</a:t>
            </a:r>
            <a:br>
              <a:rPr lang="en-GB" dirty="0"/>
            </a:br>
            <a:br>
              <a:rPr lang="en-GB" dirty="0"/>
            </a:br>
            <a:r>
              <a:rPr lang="en-GB" dirty="0"/>
              <a:t>Those changes are then played against the environment and that’s what we call natural selection</a:t>
            </a:r>
          </a:p>
          <a:p>
            <a:endParaRPr lang="en-GB" dirty="0"/>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9</a:t>
            </a:fld>
            <a:endParaRPr lang="en-GB"/>
          </a:p>
        </p:txBody>
      </p:sp>
    </p:spTree>
    <p:extLst>
      <p:ext uri="{BB962C8B-B14F-4D97-AF65-F5344CB8AC3E}">
        <p14:creationId xmlns:p14="http://schemas.microsoft.com/office/powerpoint/2010/main" val="18359003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changes in the genotype can affect the phenotype and give rise to quite drastic changes like the complete change of colouration we saw in the peppered moth last week</a:t>
            </a:r>
            <a:br>
              <a:rPr lang="en-GB" dirty="0"/>
            </a:br>
            <a:br>
              <a:rPr lang="en-GB" dirty="0"/>
            </a:br>
            <a:r>
              <a:rPr lang="en-GB" dirty="0"/>
              <a:t>And genotypes are simply made up of DNA</a:t>
            </a:r>
          </a:p>
          <a:p>
            <a:r>
              <a:rPr lang="en-GB" dirty="0"/>
              <a:t>But we’re starting to see that errors can arise in the DNA</a:t>
            </a:r>
            <a:br>
              <a:rPr lang="en-GB" dirty="0"/>
            </a:br>
            <a:br>
              <a:rPr lang="en-GB" dirty="0"/>
            </a:br>
            <a:r>
              <a:rPr lang="en-GB" dirty="0"/>
              <a:t>How can this occur?</a:t>
            </a:r>
            <a:br>
              <a:rPr lang="en-GB" dirty="0"/>
            </a:br>
            <a:br>
              <a:rPr lang="en-GB" dirty="0"/>
            </a:br>
            <a:r>
              <a:rPr lang="en-GB" dirty="0"/>
              <a:t>Well essentially in two ways:</a:t>
            </a:r>
            <a:br>
              <a:rPr lang="en-GB" dirty="0"/>
            </a:br>
            <a:br>
              <a:rPr lang="en-GB" dirty="0"/>
            </a:br>
            <a:r>
              <a:rPr lang="en-GB" dirty="0"/>
              <a:t>The major source comes from damage to the DNA or mistakes that are made during DNA replication</a:t>
            </a:r>
          </a:p>
          <a:p>
            <a:endParaRPr lang="en-GB" dirty="0"/>
          </a:p>
          <a:p>
            <a:r>
              <a:rPr lang="en-GB" dirty="0"/>
              <a:t>We call those mistakes mutations</a:t>
            </a:r>
          </a:p>
          <a:p>
            <a:endParaRPr lang="en-GB" dirty="0"/>
          </a:p>
          <a:p>
            <a:r>
              <a:rPr lang="en-GB" dirty="0"/>
              <a:t>They are then played against the environment</a:t>
            </a:r>
          </a:p>
          <a:p>
            <a:endParaRPr lang="en-GB" dirty="0"/>
          </a:p>
          <a:p>
            <a:r>
              <a:rPr lang="en-GB" dirty="0"/>
              <a:t>And some of them are actually beneficial</a:t>
            </a:r>
          </a:p>
          <a:p>
            <a:endParaRPr lang="en-GB" dirty="0"/>
          </a:p>
          <a:p>
            <a:r>
              <a:rPr lang="en-GB" dirty="0"/>
              <a:t>While others are harmful so will be selected against and others may turn out to have no effect </a:t>
            </a:r>
            <a:br>
              <a:rPr lang="en-GB" dirty="0"/>
            </a:br>
            <a:br>
              <a:rPr lang="en-GB" dirty="0"/>
            </a:br>
            <a:r>
              <a:rPr lang="en-GB" dirty="0"/>
              <a:t>If you remember back to last week again DNA replication takes place when the cells are in what kind of state?</a:t>
            </a:r>
            <a:br>
              <a:rPr lang="en-GB" dirty="0"/>
            </a:br>
            <a:r>
              <a:rPr lang="en-GB" dirty="0" err="1"/>
              <a:t>Interpahse</a:t>
            </a:r>
            <a:br>
              <a:rPr lang="en-GB" dirty="0"/>
            </a:br>
            <a:br>
              <a:rPr lang="en-GB" dirty="0"/>
            </a:br>
            <a:r>
              <a:rPr lang="en-GB" dirty="0"/>
              <a:t>But cells also go through the processes of division, that is mitosis and meiosis</a:t>
            </a:r>
          </a:p>
          <a:p>
            <a:r>
              <a:rPr lang="en-GB" dirty="0"/>
              <a:t>Mitosis being what our cells are doing when we are growing or repairing damage for example, meiosis being the production of gametes which in mammals are the sperm and egg</a:t>
            </a:r>
            <a:br>
              <a:rPr lang="en-GB" dirty="0"/>
            </a:br>
            <a:br>
              <a:rPr lang="en-GB" dirty="0"/>
            </a:br>
            <a:r>
              <a:rPr lang="en-GB" dirty="0"/>
              <a:t>Errors can also arise naturally at the point of cell division</a:t>
            </a:r>
          </a:p>
          <a:p>
            <a:br>
              <a:rPr lang="en-GB" dirty="0"/>
            </a:br>
            <a:r>
              <a:rPr lang="en-GB" dirty="0"/>
              <a:t>This can lead to new phenotypes with genetic advantages</a:t>
            </a:r>
          </a:p>
          <a:p>
            <a:br>
              <a:rPr lang="en-GB" dirty="0"/>
            </a:br>
            <a:r>
              <a:rPr lang="en-GB" dirty="0"/>
              <a:t>But can also lead to sterility of progeny</a:t>
            </a:r>
          </a:p>
          <a:p>
            <a:br>
              <a:rPr lang="en-GB" dirty="0"/>
            </a:br>
            <a:r>
              <a:rPr lang="en-GB" dirty="0"/>
              <a:t>And also to genetic disorders</a:t>
            </a:r>
          </a:p>
          <a:p>
            <a:endParaRPr lang="en-GB" dirty="0"/>
          </a:p>
          <a:p>
            <a:r>
              <a:rPr lang="en-GB" dirty="0"/>
              <a:t>So these are all just changes in the DNA which can lead to changes in phenotypes</a:t>
            </a: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10</a:t>
            </a:fld>
            <a:endParaRPr lang="en-GB"/>
          </a:p>
        </p:txBody>
      </p:sp>
    </p:spTree>
    <p:extLst>
      <p:ext uri="{BB962C8B-B14F-4D97-AF65-F5344CB8AC3E}">
        <p14:creationId xmlns:p14="http://schemas.microsoft.com/office/powerpoint/2010/main" val="975930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one of the most famous examples of this that most biology teachers talk about is sickle-cell anaemia</a:t>
            </a:r>
          </a:p>
          <a:p>
            <a:endParaRPr lang="en-GB" dirty="0"/>
          </a:p>
          <a:p>
            <a:r>
              <a:rPr lang="en-GB" dirty="0"/>
              <a:t>This of course is a normal red blood cell</a:t>
            </a:r>
          </a:p>
          <a:p>
            <a:endParaRPr lang="en-GB" dirty="0"/>
          </a:p>
          <a:p>
            <a:r>
              <a:rPr lang="en-GB" dirty="0"/>
              <a:t>But in sufferers of sickle-cell anaemia there will be sickle-shaped blood cells</a:t>
            </a:r>
          </a:p>
          <a:p>
            <a:endParaRPr lang="en-GB" dirty="0"/>
          </a:p>
          <a:p>
            <a:r>
              <a:rPr lang="en-GB" dirty="0"/>
              <a:t>Which lead to all sorts of health issues because the protein, </a:t>
            </a:r>
            <a:r>
              <a:rPr lang="en-GB" dirty="0" err="1"/>
              <a:t>heomoglobin</a:t>
            </a:r>
            <a:r>
              <a:rPr lang="en-GB" dirty="0"/>
              <a:t>, that carries the oxygen within red blood cells is not formed correctly which means they can’t carry oxygen but also means the cells are very prone to rupture</a:t>
            </a:r>
          </a:p>
          <a:p>
            <a:endParaRPr lang="en-GB" dirty="0"/>
          </a:p>
          <a:p>
            <a:r>
              <a:rPr lang="en-GB" dirty="0"/>
              <a:t>OK so sickle-cell anaemia is caused by a non-functioning haemoglobin protein</a:t>
            </a:r>
          </a:p>
          <a:p>
            <a:r>
              <a:rPr lang="en-GB" dirty="0"/>
              <a:t>And in fact by a single-letter error in the DNA code</a:t>
            </a:r>
            <a:br>
              <a:rPr lang="en-GB" dirty="0"/>
            </a:br>
            <a:br>
              <a:rPr lang="en-GB" dirty="0"/>
            </a:br>
            <a:r>
              <a:rPr lang="en-GB" dirty="0"/>
              <a:t>How does this happen?</a:t>
            </a:r>
          </a:p>
          <a:p>
            <a:endParaRPr lang="en-GB" dirty="0"/>
          </a:p>
          <a:p>
            <a:r>
              <a:rPr lang="en-GB" dirty="0"/>
              <a:t>Well as you now know, the double strands of complementary DNA bases are read off in triplets, or codons, to form messenger RNA codons</a:t>
            </a:r>
            <a:br>
              <a:rPr lang="en-GB" dirty="0"/>
            </a:br>
            <a:br>
              <a:rPr lang="en-GB" dirty="0"/>
            </a:br>
            <a:r>
              <a:rPr lang="en-GB" dirty="0"/>
              <a:t>So at the start of this strand here we have GTG which complements with CAC and is transcribed to GUG </a:t>
            </a:r>
            <a:br>
              <a:rPr lang="en-GB" dirty="0"/>
            </a:br>
            <a:br>
              <a:rPr lang="en-GB" dirty="0"/>
            </a:br>
            <a:r>
              <a:rPr lang="en-GB" dirty="0"/>
              <a:t>This translates for the amino acid Valine which is the first amino acid to appear in the chain for haemoglobin</a:t>
            </a:r>
          </a:p>
          <a:p>
            <a:endParaRPr lang="en-GB" dirty="0"/>
          </a:p>
          <a:p>
            <a:r>
              <a:rPr lang="en-GB" dirty="0"/>
              <a:t>So as we go down, so long as the letters stay the same then the amino acids stay the same</a:t>
            </a:r>
            <a:br>
              <a:rPr lang="en-GB" dirty="0"/>
            </a:br>
            <a:br>
              <a:rPr lang="en-GB" dirty="0"/>
            </a:br>
            <a:r>
              <a:rPr lang="en-GB" dirty="0"/>
              <a:t>One thing I’m going to note quickly here of course is that if you were very observant last week you’ll remember the table from the amoeba sisters video that showed that many different codons code for the same amino acid</a:t>
            </a:r>
            <a:br>
              <a:rPr lang="en-GB" dirty="0"/>
            </a:br>
            <a:endParaRPr lang="en-GB" dirty="0"/>
          </a:p>
          <a:p>
            <a:r>
              <a:rPr lang="en-GB" dirty="0"/>
              <a:t>So not all changes in the code will result in incorrectly formed proteins</a:t>
            </a:r>
          </a:p>
          <a:p>
            <a:endParaRPr lang="en-GB" dirty="0"/>
          </a:p>
          <a:p>
            <a:r>
              <a:rPr lang="en-GB" dirty="0"/>
              <a:t>But if you have sickle-cells anaemia, you have a particular error in your DNA code in this gene for this first </a:t>
            </a:r>
            <a:r>
              <a:rPr lang="en-GB" dirty="0" err="1"/>
              <a:t>Euracil</a:t>
            </a:r>
            <a:r>
              <a:rPr lang="en-GB" dirty="0"/>
              <a:t> amino acid which results in your mRNA being translated as Valine which therefore changes the whole structure of the protein and therefore it’s function leading to these sickle cells</a:t>
            </a:r>
            <a:br>
              <a:rPr lang="en-GB" dirty="0"/>
            </a:br>
            <a:br>
              <a:rPr lang="en-GB" dirty="0"/>
            </a:br>
            <a:r>
              <a:rPr lang="en-GB" dirty="0"/>
              <a:t>And this error is passed on to your children, so this error has been passed on and selected for or against </a:t>
            </a:r>
          </a:p>
        </p:txBody>
      </p:sp>
      <p:sp>
        <p:nvSpPr>
          <p:cNvPr id="4" name="Slide Number Placeholder 3"/>
          <p:cNvSpPr>
            <a:spLocks noGrp="1"/>
          </p:cNvSpPr>
          <p:nvPr>
            <p:ph type="sldNum" sz="quarter" idx="10"/>
          </p:nvPr>
        </p:nvSpPr>
        <p:spPr/>
        <p:txBody>
          <a:bodyPr/>
          <a:lstStyle/>
          <a:p>
            <a:fld id="{E3CADACD-0463-4A2B-B4DA-E3D21E6EADD7}" type="slidenum">
              <a:rPr lang="en-GB" smtClean="0"/>
              <a:t>11</a:t>
            </a:fld>
            <a:endParaRPr lang="en-GB"/>
          </a:p>
        </p:txBody>
      </p:sp>
    </p:spTree>
    <p:extLst>
      <p:ext uri="{BB962C8B-B14F-4D97-AF65-F5344CB8AC3E}">
        <p14:creationId xmlns:p14="http://schemas.microsoft.com/office/powerpoint/2010/main" val="27031564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we’ve seen so far is that some errors in DNA can affect a single amino acid, if a single base is copied incorrectly</a:t>
            </a:r>
            <a:br>
              <a:rPr lang="en-GB" dirty="0"/>
            </a:br>
            <a:br>
              <a:rPr lang="en-GB" dirty="0"/>
            </a:br>
            <a:r>
              <a:rPr lang="en-GB" dirty="0"/>
              <a:t>And that some errors can affect almost every amino acid in a protein if a base is deleted or added to the code which can cause a frame shift for every single codon that comes after the error </a:t>
            </a:r>
            <a:br>
              <a:rPr lang="en-GB" dirty="0"/>
            </a:br>
            <a:br>
              <a:rPr lang="en-GB" dirty="0"/>
            </a:br>
            <a:r>
              <a:rPr lang="en-GB" dirty="0"/>
              <a:t>But how do these sorts of errors arise?</a:t>
            </a:r>
          </a:p>
          <a:p>
            <a:endParaRPr lang="en-GB" dirty="0"/>
          </a:p>
          <a:p>
            <a:r>
              <a:rPr lang="en-GB" dirty="0"/>
              <a:t>Well sometimes it’s simply the case that the DNA polymerase, the enzyme that adds the new nucleotides and does the work of copying our separated DNA strands during DNA replication gets it’s job wrong and joins the wrong base at a given position or errantly adds in or forgets to add in a base</a:t>
            </a:r>
            <a:br>
              <a:rPr lang="en-GB" dirty="0"/>
            </a:br>
            <a:br>
              <a:rPr lang="en-GB" dirty="0"/>
            </a:br>
            <a:r>
              <a:rPr lang="en-GB" dirty="0"/>
              <a:t>But as you know other mutations can be caused by the environment</a:t>
            </a:r>
            <a:br>
              <a:rPr lang="en-GB" dirty="0"/>
            </a:br>
            <a:br>
              <a:rPr lang="en-GB" dirty="0"/>
            </a:br>
            <a:r>
              <a:rPr lang="en-GB" dirty="0"/>
              <a:t>So radiation, such as gamma radiation or indeed UV radiation, is a well known source of DNA mutations</a:t>
            </a:r>
          </a:p>
          <a:p>
            <a:endParaRPr lang="en-GB" dirty="0"/>
          </a:p>
          <a:p>
            <a:r>
              <a:rPr lang="en-GB" dirty="0"/>
              <a:t>As are some types of chemicals. We call chemicals that are capable of changing the letters of DNA carcinogens, or cancer causing agents</a:t>
            </a:r>
          </a:p>
          <a:p>
            <a:endParaRPr lang="en-GB" dirty="0"/>
          </a:p>
          <a:p>
            <a:r>
              <a:rPr lang="en-GB" dirty="0"/>
              <a:t>Diesel fumes for example are carcinogenic. </a:t>
            </a:r>
          </a:p>
          <a:p>
            <a:r>
              <a:rPr lang="en-GB" dirty="0"/>
              <a:t>How does it make cells cancerous?</a:t>
            </a:r>
          </a:p>
          <a:p>
            <a:r>
              <a:rPr lang="en-GB" dirty="0"/>
              <a:t>It’s effectively changing the DNA code of the genes of the affected individual so that the cells keep reproducing in an out of control manner</a:t>
            </a:r>
            <a:br>
              <a:rPr lang="en-GB" dirty="0"/>
            </a:br>
            <a:br>
              <a:rPr lang="en-GB" dirty="0"/>
            </a:b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12</a:t>
            </a:fld>
            <a:endParaRPr lang="en-GB"/>
          </a:p>
        </p:txBody>
      </p:sp>
    </p:spTree>
    <p:extLst>
      <p:ext uri="{BB962C8B-B14F-4D97-AF65-F5344CB8AC3E}">
        <p14:creationId xmlns:p14="http://schemas.microsoft.com/office/powerpoint/2010/main" val="1383569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there are various ways we can get genetic mutations</a:t>
            </a:r>
          </a:p>
          <a:p>
            <a:endParaRPr lang="en-GB" dirty="0"/>
          </a:p>
          <a:p>
            <a:r>
              <a:rPr lang="en-GB" dirty="0"/>
              <a:t>But no matter the consequences all mutations are played against the environment, which is the process we call natural selection</a:t>
            </a:r>
          </a:p>
          <a:p>
            <a:endParaRPr lang="en-GB" dirty="0"/>
          </a:p>
          <a:p>
            <a:r>
              <a:rPr lang="en-GB" dirty="0"/>
              <a:t>And they can therefore have one of three effects on the phenotype: neutral, beneficial or harmful</a:t>
            </a:r>
            <a:br>
              <a:rPr lang="en-GB" dirty="0"/>
            </a:br>
            <a:br>
              <a:rPr lang="en-GB" dirty="0"/>
            </a:br>
            <a:r>
              <a:rPr lang="en-GB" dirty="0"/>
              <a:t>Can anyone give me two reasons why DNA mutations might have a neutral effect on an organism’s phenotype? </a:t>
            </a:r>
            <a:br>
              <a:rPr lang="en-GB" dirty="0"/>
            </a:br>
            <a:r>
              <a:rPr lang="en-GB" dirty="0"/>
              <a:t>(Notice I use the term DNA mutations and not gene mutations)</a:t>
            </a:r>
            <a:br>
              <a:rPr lang="en-GB" dirty="0"/>
            </a:br>
            <a:r>
              <a:rPr lang="en-GB" dirty="0"/>
              <a:t>1. they might have a negligible effect on the structure of the protein, e.g. the new codon actually codes for the same amino acid </a:t>
            </a:r>
            <a:br>
              <a:rPr lang="en-GB" dirty="0"/>
            </a:br>
            <a:r>
              <a:rPr lang="en-GB" dirty="0"/>
              <a:t>2. In eukaryotes most DNA is not coding for genes and the mutation might occur in the non-coding regions which would not affect protein formation</a:t>
            </a:r>
            <a:br>
              <a:rPr lang="en-GB" dirty="0"/>
            </a:br>
            <a:br>
              <a:rPr lang="en-GB" dirty="0"/>
            </a:br>
            <a:r>
              <a:rPr lang="en-GB" dirty="0"/>
              <a:t>OK so the reason I’ve put a clock down here is that we can actually use neutral mutations to produce what we call evolutionary clocks which helps us in the areas of taxonomy and phylogenetics</a:t>
            </a:r>
            <a:br>
              <a:rPr lang="en-GB" dirty="0"/>
            </a:br>
            <a:br>
              <a:rPr lang="en-GB" dirty="0"/>
            </a:br>
            <a:r>
              <a:rPr lang="en-GB" dirty="0"/>
              <a:t>Because neutral mutations will occur at a specific rate so we can use this information to look back at how long ago the last mutation occurred and to work out the common ancestor between two closely related species</a:t>
            </a:r>
            <a:br>
              <a:rPr lang="en-GB" dirty="0"/>
            </a:br>
            <a:br>
              <a:rPr lang="en-GB" dirty="0"/>
            </a:br>
            <a:r>
              <a:rPr lang="en-GB" dirty="0"/>
              <a:t>We can also then have mutations that are beneficial to the organism</a:t>
            </a:r>
          </a:p>
          <a:p>
            <a:br>
              <a:rPr lang="en-GB" dirty="0"/>
            </a:br>
            <a:r>
              <a:rPr lang="en-GB" dirty="0"/>
              <a:t>Probably one of the most important beneficial mutations we’ve begun to study recently is a mutation in helper T cells which are a type of white blood cell which as you might know are an important part of our adaptive immune system</a:t>
            </a:r>
            <a:br>
              <a:rPr lang="en-GB" dirty="0"/>
            </a:br>
            <a:endParaRPr lang="en-GB" dirty="0"/>
          </a:p>
          <a:p>
            <a:r>
              <a:rPr lang="en-GB" dirty="0"/>
              <a:t>The mutation is found as a deletion in one of the proteins found in these cells</a:t>
            </a:r>
            <a:br>
              <a:rPr lang="en-GB" dirty="0"/>
            </a:br>
            <a:endParaRPr lang="en-GB" dirty="0"/>
          </a:p>
          <a:p>
            <a:r>
              <a:rPr lang="en-GB" dirty="0"/>
              <a:t>So if we have the negative allele we are missing a letter from the code of that gene</a:t>
            </a:r>
            <a:br>
              <a:rPr lang="en-GB" dirty="0"/>
            </a:br>
            <a:endParaRPr lang="en-GB" dirty="0"/>
          </a:p>
          <a:p>
            <a:r>
              <a:rPr lang="en-GB" dirty="0"/>
              <a:t>If you’re normal you have the protein CCR5</a:t>
            </a:r>
            <a:br>
              <a:rPr lang="en-GB" dirty="0"/>
            </a:br>
            <a:endParaRPr lang="en-GB" dirty="0"/>
          </a:p>
          <a:p>
            <a:r>
              <a:rPr lang="en-GB" dirty="0"/>
              <a:t>But if you have the mutation then you have a delta32 mutation in that gene</a:t>
            </a:r>
            <a:br>
              <a:rPr lang="en-GB" dirty="0"/>
            </a:br>
            <a:endParaRPr lang="en-GB" dirty="0"/>
          </a:p>
          <a:p>
            <a:r>
              <a:rPr lang="en-GB" dirty="0"/>
              <a:t>Why is that so exciting?</a:t>
            </a:r>
          </a:p>
          <a:p>
            <a:endParaRPr lang="en-GB" dirty="0"/>
          </a:p>
          <a:p>
            <a:r>
              <a:rPr lang="en-GB" dirty="0"/>
              <a:t>Well if you have two copies of that mutated gene, one from each parent, then you will be immune to HIV, the virus which of course leads to AIDS</a:t>
            </a:r>
            <a:br>
              <a:rPr lang="en-GB" dirty="0"/>
            </a:br>
            <a:endParaRPr lang="en-GB" dirty="0"/>
          </a:p>
          <a:p>
            <a:r>
              <a:rPr lang="en-GB" dirty="0"/>
              <a:t>What happens when a person is infected with HIV is that the virus enters their helper T cells but the delta32 mutation causes a difference not only to the CCR5 protein but to the structure of the entire helper T cell so that the virus can’t actually gain entry</a:t>
            </a:r>
            <a:br>
              <a:rPr lang="en-GB" dirty="0"/>
            </a:br>
            <a:br>
              <a:rPr lang="en-GB" dirty="0"/>
            </a:br>
            <a:r>
              <a:rPr lang="en-GB" dirty="0"/>
              <a:t>What’s interesting about the discovery of this mutation is that it’s only found in European populations, it is completely absent from African and Asian populations</a:t>
            </a:r>
            <a:br>
              <a:rPr lang="en-GB" dirty="0"/>
            </a:br>
            <a:br>
              <a:rPr lang="en-GB" dirty="0"/>
            </a:br>
            <a:r>
              <a:rPr lang="en-GB" dirty="0"/>
              <a:t>Which suggests that it’s been selected by the environment</a:t>
            </a:r>
            <a:br>
              <a:rPr lang="en-GB" dirty="0"/>
            </a:br>
            <a:endParaRPr lang="en-GB" dirty="0"/>
          </a:p>
          <a:p>
            <a:r>
              <a:rPr lang="en-GB" dirty="0"/>
              <a:t>And when scientists looked into this further they found that this same mutation offers protection against either bubonic plague or smallpox and so back in history when these diseases were rife, a small proportion of people carried this mutation which protected them. </a:t>
            </a:r>
            <a:br>
              <a:rPr lang="en-GB" dirty="0"/>
            </a:br>
            <a:br>
              <a:rPr lang="en-GB" dirty="0"/>
            </a:br>
            <a:r>
              <a:rPr lang="en-GB" dirty="0"/>
              <a:t>Those without the mutation would likely have died and so the environment selected for the mutation and it continued to be passed down through the generations and is now helping to provide resistance to HIV centuries later</a:t>
            </a:r>
            <a:br>
              <a:rPr lang="en-GB" dirty="0"/>
            </a:br>
            <a:br>
              <a:rPr lang="en-GB" dirty="0"/>
            </a:br>
            <a:r>
              <a:rPr lang="en-GB" dirty="0"/>
              <a:t>Most mutations that occur in genes however are going to be harmful</a:t>
            </a:r>
            <a:br>
              <a:rPr lang="en-GB" dirty="0"/>
            </a:b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You’ll notice here it says 70 or 7%</a:t>
            </a:r>
            <a:br>
              <a:rPr lang="en-GB" dirty="0"/>
            </a:br>
            <a:br>
              <a:rPr lang="en-GB" dirty="0"/>
            </a:br>
            <a:r>
              <a:rPr lang="en-GB" dirty="0"/>
              <a:t>This is because if a mutation occurs within a gene there’s a known 70% likelihood that the mutation will be harmful</a:t>
            </a:r>
            <a:br>
              <a:rPr lang="en-GB" dirty="0"/>
            </a:br>
            <a:br>
              <a:rPr lang="en-GB" dirty="0"/>
            </a:br>
            <a:r>
              <a:rPr lang="en-GB" dirty="0"/>
              <a:t>If the mutation occurs within the non-coding regions between the genes however the effects are much less likely to be harmful because these regions of DNA don’t code for proteins so there’s only a 7% chance that they would lead to a harmful effect</a:t>
            </a:r>
            <a:br>
              <a:rPr lang="en-GB" dirty="0"/>
            </a:br>
            <a:br>
              <a:rPr lang="en-GB" dirty="0"/>
            </a:br>
            <a:r>
              <a:rPr lang="en-GB" dirty="0"/>
              <a:t>So an example of a harmful mutation is a condition known as </a:t>
            </a:r>
            <a:r>
              <a:rPr lang="en-GB" sz="1200" b="0" i="0" u="none" kern="1200" dirty="0">
                <a:solidFill>
                  <a:schemeClr val="tx1"/>
                </a:solidFill>
                <a:effectLst/>
                <a:latin typeface="+mn-lt"/>
                <a:ea typeface="+mn-ea"/>
                <a:cs typeface="+mn-cs"/>
              </a:rPr>
              <a:t>phenylketonuria</a:t>
            </a:r>
            <a:r>
              <a:rPr lang="en-GB" sz="1200" b="0" i="0" u="sng" kern="1200" dirty="0">
                <a:solidFill>
                  <a:schemeClr val="tx1"/>
                </a:solidFill>
                <a:effectLst/>
                <a:latin typeface="+mn-lt"/>
                <a:ea typeface="+mn-ea"/>
                <a:cs typeface="+mn-cs"/>
              </a:rPr>
              <a:t> or</a:t>
            </a:r>
            <a:r>
              <a:rPr lang="en-GB" dirty="0"/>
              <a:t> PKU</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t>PKU is a congenital condition meaning that it affects you from birth</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t>It means that you cannot break down the amino acid phenylalanine </a:t>
            </a:r>
            <a:br>
              <a:rPr lang="en-GB" dirty="0"/>
            </a:br>
            <a:br>
              <a:rPr lang="en-GB" dirty="0"/>
            </a:br>
            <a:r>
              <a:rPr lang="en-GB" dirty="0"/>
              <a:t>Being an amino acid phenylalanine is going to found in what type of molecule?</a:t>
            </a:r>
            <a:br>
              <a:rPr lang="en-GB" dirty="0"/>
            </a:br>
            <a:r>
              <a:rPr lang="en-GB" dirty="0"/>
              <a:t>Proteins</a:t>
            </a:r>
            <a:br>
              <a:rPr lang="en-GB" dirty="0"/>
            </a:br>
            <a:br>
              <a:rPr lang="en-GB" dirty="0"/>
            </a:br>
            <a:r>
              <a:rPr lang="en-GB" dirty="0"/>
              <a:t>So it’s going to be present in our food and is of course present in human breast milk and in higher concentration in formula milk</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t>If you have PKU your inability to break this amino acid down means that it builds up in your system, particularly in the blood and the brain, leading to brain damage</a:t>
            </a:r>
            <a:br>
              <a:rPr lang="en-GB" dirty="0"/>
            </a:br>
            <a:br>
              <a:rPr lang="en-GB" dirty="0"/>
            </a:br>
            <a:r>
              <a:rPr lang="en-GB" dirty="0"/>
              <a:t>These days all babies are tested for PKU at birth and if you have it then you are prescribed a specialist diet and regular blood tests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affects about 1 in 10,000 babies</a:t>
            </a:r>
          </a:p>
        </p:txBody>
      </p:sp>
      <p:sp>
        <p:nvSpPr>
          <p:cNvPr id="4" name="Slide Number Placeholder 3"/>
          <p:cNvSpPr>
            <a:spLocks noGrp="1"/>
          </p:cNvSpPr>
          <p:nvPr>
            <p:ph type="sldNum" sz="quarter" idx="10"/>
          </p:nvPr>
        </p:nvSpPr>
        <p:spPr/>
        <p:txBody>
          <a:bodyPr/>
          <a:lstStyle/>
          <a:p>
            <a:fld id="{E3CADACD-0463-4A2B-B4DA-E3D21E6EADD7}" type="slidenum">
              <a:rPr lang="en-GB" smtClean="0"/>
              <a:t>13</a:t>
            </a:fld>
            <a:endParaRPr lang="en-GB"/>
          </a:p>
        </p:txBody>
      </p:sp>
    </p:spTree>
    <p:extLst>
      <p:ext uri="{BB962C8B-B14F-4D97-AF65-F5344CB8AC3E}">
        <p14:creationId xmlns:p14="http://schemas.microsoft.com/office/powerpoint/2010/main" val="2849325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 so we’ve seen that errors can occur during DNA replication </a:t>
            </a:r>
            <a:br>
              <a:rPr lang="en-GB" dirty="0"/>
            </a:br>
            <a:br>
              <a:rPr lang="en-GB" dirty="0"/>
            </a:br>
            <a:r>
              <a:rPr lang="en-GB" dirty="0"/>
              <a:t>But errors can also occur during cell division</a:t>
            </a:r>
            <a:br>
              <a:rPr lang="en-GB" dirty="0"/>
            </a:br>
            <a:br>
              <a:rPr lang="en-GB" dirty="0"/>
            </a:br>
            <a:r>
              <a:rPr lang="en-GB" dirty="0"/>
              <a:t>For example during meiosis we can get errors often at the stage where the chromosomes should pair up we might get errors where part of one chromosome attaches incorrectly to another</a:t>
            </a:r>
            <a:br>
              <a:rPr lang="en-GB" dirty="0"/>
            </a:br>
            <a:br>
              <a:rPr lang="en-GB" dirty="0"/>
            </a:br>
            <a:r>
              <a:rPr lang="en-GB" dirty="0"/>
              <a:t>What we end up with then are extra chromosomes</a:t>
            </a:r>
            <a:br>
              <a:rPr lang="en-GB" dirty="0"/>
            </a:br>
            <a:br>
              <a:rPr lang="en-GB" dirty="0"/>
            </a:br>
            <a:r>
              <a:rPr lang="en-GB" dirty="0"/>
              <a:t>Often this will result in a non-viable zygote so the egg simply dies</a:t>
            </a:r>
            <a:br>
              <a:rPr lang="en-GB" dirty="0"/>
            </a:br>
            <a:br>
              <a:rPr lang="en-GB" dirty="0"/>
            </a:br>
            <a:r>
              <a:rPr lang="en-GB" dirty="0"/>
              <a:t>But sometimes it can result in a new species </a:t>
            </a:r>
          </a:p>
          <a:p>
            <a:br>
              <a:rPr lang="en-GB" dirty="0"/>
            </a:br>
            <a:r>
              <a:rPr lang="en-GB" dirty="0"/>
              <a:t>The wheat grass that we use to make bread for example, some of those species have extra sets of chromosomes which has led to increased vigour</a:t>
            </a:r>
            <a:br>
              <a:rPr lang="en-GB" dirty="0"/>
            </a:br>
            <a:br>
              <a:rPr lang="en-GB" dirty="0"/>
            </a:br>
            <a:r>
              <a:rPr lang="en-GB" dirty="0"/>
              <a:t>A large number of plant species in fact arise because of mistakes that occur during meiosis meaning they end up with extra chromosomes and I’ll talk a bit more about this later on</a:t>
            </a:r>
          </a:p>
          <a:p>
            <a:endParaRPr lang="en-GB" dirty="0"/>
          </a:p>
          <a:p>
            <a:r>
              <a:rPr lang="en-GB" dirty="0"/>
              <a:t>However these sorts of mistakes can also lead to sterility which is often the case in mammals because the mistakes usually occur in the sex chromosomes</a:t>
            </a:r>
            <a:br>
              <a:rPr lang="en-GB" dirty="0"/>
            </a:br>
            <a:br>
              <a:rPr lang="en-GB" dirty="0"/>
            </a:br>
            <a:r>
              <a:rPr lang="en-GB" dirty="0"/>
              <a:t>So many of you will probably know that a mule is the result of a female donkey breeding with a male horse</a:t>
            </a:r>
            <a:br>
              <a:rPr lang="en-GB" dirty="0"/>
            </a:br>
            <a:br>
              <a:rPr lang="en-GB" dirty="0"/>
            </a:br>
            <a:r>
              <a:rPr lang="en-GB" dirty="0"/>
              <a:t>The progeny will, in the most part, be sterile</a:t>
            </a:r>
            <a:br>
              <a:rPr lang="en-GB" dirty="0"/>
            </a:br>
            <a:endParaRPr lang="en-GB" dirty="0"/>
          </a:p>
          <a:p>
            <a:r>
              <a:rPr lang="en-GB" dirty="0"/>
              <a:t>This is because a male horse has 64 chromosomes while the female donkey has 62 chromosomes</a:t>
            </a:r>
            <a:br>
              <a:rPr lang="en-GB" dirty="0"/>
            </a:br>
            <a:br>
              <a:rPr lang="en-GB" dirty="0"/>
            </a:br>
            <a:r>
              <a:rPr lang="en-GB" dirty="0"/>
              <a:t>the resulting progeny is therefore going to have 63 chromosomes, an odd number, which means that it’s going to be very hard for them to form a viable sperm or egg</a:t>
            </a:r>
            <a:br>
              <a:rPr lang="en-GB" dirty="0"/>
            </a:br>
            <a:br>
              <a:rPr lang="en-GB" dirty="0"/>
            </a:br>
            <a:r>
              <a:rPr lang="en-GB" dirty="0"/>
              <a:t>Of course we also know very well that errors occurring during </a:t>
            </a:r>
            <a:r>
              <a:rPr lang="en-GB" dirty="0" err="1"/>
              <a:t>meisos</a:t>
            </a:r>
            <a:r>
              <a:rPr lang="en-GB" dirty="0"/>
              <a:t> can lead to genetic disorders</a:t>
            </a:r>
            <a:br>
              <a:rPr lang="en-GB" dirty="0"/>
            </a:br>
            <a:br>
              <a:rPr lang="en-GB" dirty="0"/>
            </a:br>
            <a:r>
              <a:rPr lang="en-GB" dirty="0"/>
              <a:t>One of the most well known of these in humans is Downs syndrome</a:t>
            </a:r>
            <a:br>
              <a:rPr lang="en-GB" dirty="0"/>
            </a:br>
            <a:br>
              <a:rPr lang="en-GB" dirty="0"/>
            </a:br>
            <a:r>
              <a:rPr lang="en-GB" dirty="0"/>
              <a:t>So this is a karyotype of an individual with downs syndrome</a:t>
            </a:r>
          </a:p>
          <a:p>
            <a:endParaRPr lang="en-GB" dirty="0"/>
          </a:p>
          <a:p>
            <a:r>
              <a:rPr lang="en-GB" dirty="0"/>
              <a:t>This individual is a female – you can see they have two X chromosomes</a:t>
            </a:r>
          </a:p>
          <a:p>
            <a:endParaRPr lang="en-GB" dirty="0"/>
          </a:p>
          <a:p>
            <a:r>
              <a:rPr lang="en-GB" dirty="0"/>
              <a:t>And you can see that they have three 21</a:t>
            </a:r>
            <a:r>
              <a:rPr lang="en-GB" baseline="30000" dirty="0"/>
              <a:t>st</a:t>
            </a:r>
            <a:r>
              <a:rPr lang="en-GB" dirty="0"/>
              <a:t> chromosomes</a:t>
            </a:r>
            <a:br>
              <a:rPr lang="en-GB" dirty="0"/>
            </a:br>
            <a:br>
              <a:rPr lang="en-GB" dirty="0"/>
            </a:br>
            <a:r>
              <a:rPr lang="en-GB" dirty="0"/>
              <a:t>So a person with downs syndrome is likely to have slightly delayed development, maybe some problems with speech, and that’s because these characteristics are linked to the 21</a:t>
            </a:r>
            <a:r>
              <a:rPr lang="en-GB" baseline="30000" dirty="0"/>
              <a:t>st</a:t>
            </a:r>
            <a:r>
              <a:rPr lang="en-GB" dirty="0"/>
              <a:t> chromosome</a:t>
            </a: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14</a:t>
            </a:fld>
            <a:endParaRPr lang="en-GB"/>
          </a:p>
        </p:txBody>
      </p:sp>
    </p:spTree>
    <p:extLst>
      <p:ext uri="{BB962C8B-B14F-4D97-AF65-F5344CB8AC3E}">
        <p14:creationId xmlns:p14="http://schemas.microsoft.com/office/powerpoint/2010/main" val="24690905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earlier I was talking about sickle-cell anaemia</a:t>
            </a:r>
            <a:br>
              <a:rPr lang="en-GB" dirty="0"/>
            </a:br>
            <a:br>
              <a:rPr lang="en-GB" dirty="0"/>
            </a:br>
            <a:r>
              <a:rPr lang="en-GB" dirty="0"/>
              <a:t>Which of course leads to all sorts of health problems</a:t>
            </a:r>
            <a:br>
              <a:rPr lang="en-GB" dirty="0"/>
            </a:br>
            <a:br>
              <a:rPr lang="en-GB" dirty="0"/>
            </a:br>
            <a:r>
              <a:rPr lang="en-GB" dirty="0"/>
              <a:t>But somehow the allele for sickle-cell anaemia is alive and well in the human population today</a:t>
            </a:r>
            <a:br>
              <a:rPr lang="en-GB" dirty="0"/>
            </a:br>
            <a:br>
              <a:rPr lang="en-GB" dirty="0"/>
            </a:br>
            <a:r>
              <a:rPr lang="en-GB" dirty="0"/>
              <a:t>So the environment is not selecting against it</a:t>
            </a:r>
            <a:br>
              <a:rPr lang="en-GB" dirty="0"/>
            </a:br>
            <a:br>
              <a:rPr lang="en-GB" dirty="0"/>
            </a:br>
            <a:r>
              <a:rPr lang="en-GB" dirty="0"/>
              <a:t>Why might that be?</a:t>
            </a:r>
            <a:br>
              <a:rPr lang="en-GB" dirty="0"/>
            </a:br>
            <a:br>
              <a:rPr lang="en-GB" dirty="0"/>
            </a:br>
            <a:r>
              <a:rPr lang="en-GB" dirty="0"/>
              <a:t>Well, one of the trade-offs resulting from having sickle-cell anaemia is resistance to malaria</a:t>
            </a:r>
            <a:br>
              <a:rPr lang="en-GB" dirty="0"/>
            </a:br>
            <a:endParaRPr lang="en-GB" dirty="0"/>
          </a:p>
          <a:p>
            <a:r>
              <a:rPr lang="en-GB" dirty="0"/>
              <a:t>So of these two maps of the African continent, the one on the left shows where malaria-carrying mosquitoes are found</a:t>
            </a:r>
            <a:br>
              <a:rPr lang="en-GB" dirty="0"/>
            </a:br>
            <a:br>
              <a:rPr lang="en-GB" dirty="0"/>
            </a:br>
            <a:r>
              <a:rPr lang="en-GB" dirty="0"/>
              <a:t>And the one on the right shows instances of sickle-cell anaemia</a:t>
            </a:r>
            <a:br>
              <a:rPr lang="en-GB" dirty="0"/>
            </a:br>
            <a:br>
              <a:rPr lang="en-GB" dirty="0"/>
            </a:br>
            <a:r>
              <a:rPr lang="en-GB" dirty="0"/>
              <a:t>Which we can see is mainly prevalent in the sub-Saharan regions </a:t>
            </a:r>
            <a:br>
              <a:rPr lang="en-GB" dirty="0"/>
            </a:br>
            <a:br>
              <a:rPr lang="en-GB" dirty="0"/>
            </a:br>
            <a:r>
              <a:rPr lang="en-GB" dirty="0"/>
              <a:t>Because although the mutation that causes the disease has a detrimental effect</a:t>
            </a:r>
            <a:br>
              <a:rPr lang="en-GB" dirty="0"/>
            </a:br>
            <a:br>
              <a:rPr lang="en-GB" dirty="0"/>
            </a:br>
            <a:r>
              <a:rPr lang="en-GB" dirty="0"/>
              <a:t>It also confers an advantage against malaria which is a huge selection pressure in these very regions</a:t>
            </a:r>
            <a:br>
              <a:rPr lang="en-GB" dirty="0"/>
            </a:b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15</a:t>
            </a:fld>
            <a:endParaRPr lang="en-GB"/>
          </a:p>
        </p:txBody>
      </p:sp>
    </p:spTree>
    <p:extLst>
      <p:ext uri="{BB962C8B-B14F-4D97-AF65-F5344CB8AC3E}">
        <p14:creationId xmlns:p14="http://schemas.microsoft.com/office/powerpoint/2010/main" val="3782525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have a look at another illustration of how genetic mutations are played against the environment and selected for and against through natural selection</a:t>
            </a: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16</a:t>
            </a:fld>
            <a:endParaRPr lang="en-GB"/>
          </a:p>
        </p:txBody>
      </p:sp>
    </p:spTree>
    <p:extLst>
      <p:ext uri="{BB962C8B-B14F-4D97-AF65-F5344CB8AC3E}">
        <p14:creationId xmlns:p14="http://schemas.microsoft.com/office/powerpoint/2010/main" val="19221354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we’ve looked at how traits occur and are passed between generations and how mutations in the genes that code for these traits occur</a:t>
            </a:r>
            <a:br>
              <a:rPr lang="en-GB" dirty="0"/>
            </a:br>
            <a:br>
              <a:rPr lang="en-GB" dirty="0"/>
            </a:br>
            <a:r>
              <a:rPr lang="en-GB" dirty="0"/>
              <a:t>And that these mutations are played against the environment and either win out or loose through the process of natural selection</a:t>
            </a:r>
            <a:br>
              <a:rPr lang="en-GB" dirty="0"/>
            </a:br>
            <a:br>
              <a:rPr lang="en-GB" dirty="0"/>
            </a:br>
            <a:r>
              <a:rPr lang="en-GB" dirty="0"/>
              <a:t>But how do we go from those concepts to a whole new species arising?</a:t>
            </a:r>
            <a:br>
              <a:rPr lang="en-GB" dirty="0"/>
            </a:br>
            <a:br>
              <a:rPr lang="en-GB" dirty="0"/>
            </a:br>
            <a:r>
              <a:rPr lang="en-GB" dirty="0"/>
              <a:t>As we know, whilst some members of different species will mate and hybridise their offspring are often sterile</a:t>
            </a:r>
            <a:br>
              <a:rPr lang="en-GB" dirty="0"/>
            </a:br>
            <a:br>
              <a:rPr lang="en-GB" dirty="0"/>
            </a:br>
            <a:r>
              <a:rPr lang="en-GB" dirty="0"/>
              <a:t>But what we’re talking about is the creation of a new species, through mutations of potentially single genes, from existing species whose offspring won’t interbreed</a:t>
            </a:r>
            <a:br>
              <a:rPr lang="en-GB" dirty="0"/>
            </a:br>
            <a:br>
              <a:rPr lang="en-GB" dirty="0"/>
            </a:br>
            <a:r>
              <a:rPr lang="en-GB" dirty="0"/>
              <a:t>Which brings us to the topic of speciation</a:t>
            </a:r>
            <a:br>
              <a:rPr lang="en-GB" dirty="0"/>
            </a:br>
            <a:br>
              <a:rPr lang="en-GB" dirty="0"/>
            </a:br>
            <a:r>
              <a:rPr lang="en-GB" dirty="0"/>
              <a:t>Essentially this occurs through a process known as reproductive isolation</a:t>
            </a:r>
          </a:p>
          <a:p>
            <a:endParaRPr lang="en-GB" dirty="0"/>
          </a:p>
          <a:p>
            <a:r>
              <a:rPr lang="en-GB" dirty="0"/>
              <a:t>An example of this is nicely illustrated by an experiment conducted by Diane Dodd in the late 1980s</a:t>
            </a:r>
            <a:br>
              <a:rPr lang="en-GB" dirty="0"/>
            </a:br>
            <a:br>
              <a:rPr lang="en-GB" dirty="0"/>
            </a:br>
            <a:r>
              <a:rPr lang="en-GB" dirty="0"/>
              <a:t>She took a population of fruit flies</a:t>
            </a:r>
            <a:br>
              <a:rPr lang="en-GB" dirty="0"/>
            </a:br>
            <a:br>
              <a:rPr lang="en-GB" dirty="0"/>
            </a:br>
            <a:r>
              <a:rPr lang="en-GB" dirty="0"/>
              <a:t>And she split them into different treatment groups which were fed on different diets</a:t>
            </a:r>
            <a:br>
              <a:rPr lang="en-GB" dirty="0"/>
            </a:br>
            <a:br>
              <a:rPr lang="en-GB" dirty="0"/>
            </a:br>
            <a:r>
              <a:rPr lang="en-GB" dirty="0"/>
              <a:t>One group she fed purely starch and another purely maltose</a:t>
            </a:r>
            <a:br>
              <a:rPr lang="en-GB" dirty="0"/>
            </a:br>
            <a:br>
              <a:rPr lang="en-GB" dirty="0"/>
            </a:br>
            <a:r>
              <a:rPr lang="en-GB" dirty="0"/>
              <a:t>And after just eight generations what she found was that the two groups, which at the beginning would normally interbreed, would completely ignore each other</a:t>
            </a:r>
            <a:br>
              <a:rPr lang="en-GB" dirty="0"/>
            </a:br>
            <a:br>
              <a:rPr lang="en-GB" dirty="0"/>
            </a:br>
            <a:r>
              <a:rPr lang="en-GB" dirty="0"/>
              <a:t>So the group that had just eaten starch and the group that had only eaten maltose, even when put into the same jar, they wouldn’t interbreed</a:t>
            </a:r>
          </a:p>
          <a:p>
            <a:endParaRPr lang="en-GB" dirty="0"/>
          </a:p>
          <a:p>
            <a:r>
              <a:rPr lang="en-GB" dirty="0"/>
              <a:t>So what she had done is created reproductive isolation</a:t>
            </a:r>
            <a:br>
              <a:rPr lang="en-GB" dirty="0"/>
            </a:br>
            <a:br>
              <a:rPr lang="en-GB" dirty="0"/>
            </a:br>
            <a:r>
              <a:rPr lang="en-GB" dirty="0"/>
              <a:t>Which is essentially what’s required to produce a new species</a:t>
            </a:r>
            <a:br>
              <a:rPr lang="en-GB" dirty="0"/>
            </a:br>
            <a:r>
              <a:rPr lang="en-GB" dirty="0"/>
              <a:t>But it arises in a couple of different forms</a:t>
            </a: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17</a:t>
            </a:fld>
            <a:endParaRPr lang="en-GB"/>
          </a:p>
        </p:txBody>
      </p:sp>
    </p:spTree>
    <p:extLst>
      <p:ext uri="{BB962C8B-B14F-4D97-AF65-F5344CB8AC3E}">
        <p14:creationId xmlns:p14="http://schemas.microsoft.com/office/powerpoint/2010/main" val="15848935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we’re going to look a bit more closely at how reproductive separation might occur in nature</a:t>
            </a:r>
            <a:br>
              <a:rPr lang="en-GB" dirty="0"/>
            </a:br>
            <a:endParaRPr lang="en-GB" dirty="0"/>
          </a:p>
          <a:p>
            <a:r>
              <a:rPr lang="en-GB" dirty="0"/>
              <a:t>The first thing we’re going to need is a barrier</a:t>
            </a:r>
            <a:br>
              <a:rPr lang="en-GB" dirty="0"/>
            </a:br>
            <a:br>
              <a:rPr lang="en-GB" dirty="0"/>
            </a:br>
            <a:r>
              <a:rPr lang="en-GB" dirty="0"/>
              <a:t>And barriers might be geographic, so one population is physically isolated from the other</a:t>
            </a:r>
            <a:br>
              <a:rPr lang="en-GB" dirty="0"/>
            </a:br>
            <a:br>
              <a:rPr lang="en-GB" dirty="0"/>
            </a:br>
            <a:r>
              <a:rPr lang="en-GB" dirty="0"/>
              <a:t>But other barriers might be biological</a:t>
            </a:r>
            <a:br>
              <a:rPr lang="en-GB" dirty="0"/>
            </a:br>
            <a:br>
              <a:rPr lang="en-GB" dirty="0"/>
            </a:br>
            <a:r>
              <a:rPr lang="en-GB" dirty="0"/>
              <a:t>these are what we call Pre- and Post-zygotic</a:t>
            </a:r>
            <a:br>
              <a:rPr lang="en-GB" dirty="0"/>
            </a:br>
            <a:br>
              <a:rPr lang="en-GB" dirty="0"/>
            </a:br>
            <a:r>
              <a:rPr lang="en-GB" dirty="0"/>
              <a:t>that is they arise either prior to fertilisation of the egg or after egg fertilisation</a:t>
            </a:r>
            <a:br>
              <a:rPr lang="en-GB" dirty="0"/>
            </a:br>
            <a:br>
              <a:rPr lang="en-GB" dirty="0"/>
            </a:br>
            <a:r>
              <a:rPr lang="en-GB" dirty="0"/>
              <a:t>But what we ultimately end up with is two populations that can’t have gene flow, that is two species who don’t have the ability to interbreed because their DNA is no longer compatible</a:t>
            </a:r>
          </a:p>
          <a:p>
            <a:endParaRPr lang="en-GB" dirty="0"/>
          </a:p>
          <a:p>
            <a:r>
              <a:rPr lang="en-GB" dirty="0"/>
              <a:t>Sometimes speciation happens really very quickly, as in plants if they become polyploidy which is the term for taking on extra chromosomes as in the case of bread wheat we talked about earlier</a:t>
            </a:r>
          </a:p>
          <a:p>
            <a:endParaRPr lang="en-GB" dirty="0"/>
          </a:p>
          <a:p>
            <a:r>
              <a:rPr lang="en-GB" dirty="0"/>
              <a:t>Or it can happen very slowly over millions of years</a:t>
            </a:r>
          </a:p>
          <a:p>
            <a:endParaRPr lang="en-GB" dirty="0"/>
          </a:p>
          <a:p>
            <a:r>
              <a:rPr lang="en-GB" dirty="0"/>
              <a:t>But the principles are exactly the same</a:t>
            </a:r>
          </a:p>
          <a:p>
            <a:endParaRPr lang="en-GB" dirty="0"/>
          </a:p>
          <a:p>
            <a:br>
              <a:rPr lang="en-GB" dirty="0"/>
            </a:b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18</a:t>
            </a:fld>
            <a:endParaRPr lang="en-GB"/>
          </a:p>
        </p:txBody>
      </p:sp>
    </p:spTree>
    <p:extLst>
      <p:ext uri="{BB962C8B-B14F-4D97-AF65-F5344CB8AC3E}">
        <p14:creationId xmlns:p14="http://schemas.microsoft.com/office/powerpoint/2010/main" val="5538260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going to look firstly at geographic isolation</a:t>
            </a:r>
            <a:br>
              <a:rPr lang="en-GB" dirty="0"/>
            </a:br>
            <a:br>
              <a:rPr lang="en-GB" dirty="0"/>
            </a:br>
            <a:r>
              <a:rPr lang="en-GB" dirty="0"/>
              <a:t>Geographic isolation is when there’s a reproductive isolation in the population due to where they exist</a:t>
            </a:r>
          </a:p>
          <a:p>
            <a:endParaRPr lang="en-GB" dirty="0"/>
          </a:p>
          <a:p>
            <a:r>
              <a:rPr lang="en-GB" dirty="0"/>
              <a:t>I’ll talk about an example in a second but first of all we need to define some of these terms</a:t>
            </a:r>
          </a:p>
          <a:p>
            <a:endParaRPr lang="en-GB" dirty="0"/>
          </a:p>
          <a:p>
            <a:r>
              <a:rPr lang="en-GB" dirty="0"/>
              <a:t>In the main you’ll hear of geographic isolation in terms of allopatric and sympatric speciation</a:t>
            </a:r>
          </a:p>
          <a:p>
            <a:endParaRPr lang="en-GB" dirty="0"/>
          </a:p>
          <a:p>
            <a:r>
              <a:rPr lang="en-GB" dirty="0" err="1"/>
              <a:t>Patric</a:t>
            </a:r>
            <a:r>
              <a:rPr lang="en-GB" dirty="0"/>
              <a:t> is from the Greek </a:t>
            </a:r>
            <a:r>
              <a:rPr lang="en-GB" dirty="0" err="1"/>
              <a:t>Patris</a:t>
            </a:r>
            <a:r>
              <a:rPr lang="en-GB" dirty="0"/>
              <a:t> = “</a:t>
            </a:r>
            <a:r>
              <a:rPr lang="en-GB" dirty="0" err="1"/>
              <a:t>fatherlandland</a:t>
            </a:r>
            <a:r>
              <a:rPr lang="en-GB" dirty="0"/>
              <a:t>”</a:t>
            </a:r>
          </a:p>
          <a:p>
            <a:endParaRPr lang="en-GB" dirty="0"/>
          </a:p>
          <a:p>
            <a:r>
              <a:rPr lang="en-GB" dirty="0"/>
              <a:t>And </a:t>
            </a:r>
            <a:r>
              <a:rPr lang="en-GB" dirty="0" err="1"/>
              <a:t>Allos</a:t>
            </a:r>
            <a:r>
              <a:rPr lang="en-GB" dirty="0"/>
              <a:t> meaning “other”</a:t>
            </a:r>
          </a:p>
          <a:p>
            <a:endParaRPr lang="en-GB" dirty="0"/>
          </a:p>
          <a:p>
            <a:r>
              <a:rPr lang="en-GB" dirty="0"/>
              <a:t>So allopatric basically means when the original population was present in a place that became divided or fragmented and so the new populations end up in disconnected geographical locations</a:t>
            </a:r>
          </a:p>
          <a:p>
            <a:endParaRPr lang="en-GB" dirty="0"/>
          </a:p>
          <a:p>
            <a:r>
              <a:rPr lang="en-GB" dirty="0"/>
              <a:t>So barriers may include natural continental processes like mountain building, or climactic shifts such as glaciation but they also very much include human activities such as deforestation, agriculture and urbanisation that have the effect of fracturing habitats</a:t>
            </a:r>
          </a:p>
          <a:p>
            <a:endParaRPr lang="en-GB" dirty="0"/>
          </a:p>
          <a:p>
            <a:r>
              <a:rPr lang="en-GB" dirty="0"/>
              <a:t>Allopatric speciation has resulted in many of the biogeographic and biodiversity patterns found on Earth and is the basis for the high levels of endemism we see on islands or isolated continents wherein nearly all taxa residing on isolated islands will share a common ancestor with a species on the nearest continental land mass</a:t>
            </a:r>
          </a:p>
          <a:p>
            <a:endParaRPr lang="en-GB" dirty="0"/>
          </a:p>
          <a:p>
            <a:r>
              <a:rPr lang="en-GB" dirty="0"/>
              <a:t>The barrier that caused the separation may not be permanent, as in the case of glaciation, and so you may return back to a state of range overlap</a:t>
            </a:r>
          </a:p>
          <a:p>
            <a:endParaRPr lang="en-GB" dirty="0"/>
          </a:p>
          <a:p>
            <a:r>
              <a:rPr lang="en-GB" dirty="0"/>
              <a:t>But the two new populations won’t interbreed and so we have two new species</a:t>
            </a:r>
          </a:p>
          <a:p>
            <a:endParaRPr lang="en-GB" dirty="0"/>
          </a:p>
          <a:p>
            <a:r>
              <a:rPr lang="en-GB" dirty="0"/>
              <a:t>Sympatric speciation is speciation that occurs while the ranges of the new populations continue to overlap</a:t>
            </a:r>
          </a:p>
          <a:p>
            <a:endParaRPr lang="en-GB" dirty="0"/>
          </a:p>
          <a:p>
            <a:r>
              <a:rPr lang="en-GB" dirty="0"/>
              <a:t>The barrier is actually biologically mediated but it’s still considered to be geographic because it’s to do with where you live</a:t>
            </a:r>
          </a:p>
          <a:p>
            <a:endParaRPr lang="en-GB" dirty="0"/>
          </a:p>
          <a:p>
            <a:r>
              <a:rPr lang="en-GB" dirty="0"/>
              <a:t>Polyploidy in plants is an example of sympatric speciation as I mentioned a moment ago, so in this case a mistake happens during meiosis and the offspring of pairs of breeding plants ends up with an additional chromosome, or several additional chromosomes, and can therefore no longer interbreed with members of it’s parents’ species</a:t>
            </a:r>
          </a:p>
          <a:p>
            <a:endParaRPr lang="en-GB" dirty="0"/>
          </a:p>
          <a:p>
            <a:r>
              <a:rPr lang="en-GB" dirty="0"/>
              <a:t>This is really </a:t>
            </a:r>
            <a:r>
              <a:rPr lang="en-GB" dirty="0" err="1"/>
              <a:t>really</a:t>
            </a:r>
            <a:r>
              <a:rPr lang="en-GB" dirty="0"/>
              <a:t> common in plants. Around 30% of new fern species have arisen due to mistakes in chromosome numbers and 15% of angiosperms, those are flowering plants which also encompass deciduous tree species and shrubs, have arisen because they are polyploidy</a:t>
            </a:r>
          </a:p>
          <a:p>
            <a:endParaRPr lang="en-GB" dirty="0"/>
          </a:p>
          <a:p>
            <a:r>
              <a:rPr lang="en-GB" dirty="0"/>
              <a:t>But an example that may feel more familiar to you is that of the medium ground finch </a:t>
            </a:r>
            <a:r>
              <a:rPr lang="en-GB" sz="1200" b="0" i="1" kern="1200" dirty="0" err="1">
                <a:solidFill>
                  <a:schemeClr val="tx1"/>
                </a:solidFill>
                <a:effectLst/>
                <a:latin typeface="+mn-lt"/>
                <a:ea typeface="+mn-ea"/>
                <a:cs typeface="+mn-cs"/>
              </a:rPr>
              <a:t>Geospiza</a:t>
            </a:r>
            <a:r>
              <a:rPr lang="en-GB" sz="1200" b="0" i="1" kern="1200" dirty="0">
                <a:solidFill>
                  <a:schemeClr val="tx1"/>
                </a:solidFill>
                <a:effectLst/>
                <a:latin typeface="+mn-lt"/>
                <a:ea typeface="+mn-ea"/>
                <a:cs typeface="+mn-cs"/>
              </a:rPr>
              <a:t> </a:t>
            </a:r>
            <a:r>
              <a:rPr lang="en-GB" sz="1200" b="0" i="1" kern="1200" dirty="0" err="1">
                <a:solidFill>
                  <a:schemeClr val="tx1"/>
                </a:solidFill>
                <a:effectLst/>
                <a:latin typeface="+mn-lt"/>
                <a:ea typeface="+mn-ea"/>
                <a:cs typeface="+mn-cs"/>
              </a:rPr>
              <a:t>fortis</a:t>
            </a:r>
            <a:r>
              <a:rPr lang="en-GB" sz="1200" b="0" i="1"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found on Santa Cruz Island which is part of the Galapagos</a:t>
            </a:r>
          </a:p>
          <a:p>
            <a:endParaRPr lang="en-GB" dirty="0"/>
          </a:p>
          <a:p>
            <a:r>
              <a:rPr lang="en-GB" dirty="0"/>
              <a:t>These of course are the infamous Darwin’s finches</a:t>
            </a:r>
          </a:p>
          <a:p>
            <a:endParaRPr lang="en-GB" dirty="0"/>
          </a:p>
          <a:p>
            <a:r>
              <a:rPr lang="en-GB" dirty="0"/>
              <a:t>Their ranges overlap but their beak morphology conforms to two different size ideals, which was driven by the availability of different food items in different locations, but intermediate individuals are selected against</a:t>
            </a:r>
          </a:p>
          <a:p>
            <a:endParaRPr lang="en-GB" dirty="0"/>
          </a:p>
          <a:p>
            <a:endParaRPr lang="en-GB" dirty="0"/>
          </a:p>
          <a:p>
            <a:r>
              <a:rPr lang="en-GB" dirty="0"/>
              <a:t>OK so those are the two most common form of geographic barriers</a:t>
            </a:r>
          </a:p>
          <a:p>
            <a:endParaRPr lang="en-GB" dirty="0"/>
          </a:p>
          <a:p>
            <a:r>
              <a:rPr lang="en-GB" dirty="0"/>
              <a:t>There are also these two forms of speciation, </a:t>
            </a:r>
            <a:r>
              <a:rPr lang="en-GB" dirty="0" err="1"/>
              <a:t>peripatric</a:t>
            </a:r>
            <a:r>
              <a:rPr lang="en-GB" dirty="0"/>
              <a:t> and </a:t>
            </a:r>
            <a:r>
              <a:rPr lang="en-GB" dirty="0" err="1"/>
              <a:t>parapatric</a:t>
            </a:r>
            <a:r>
              <a:rPr lang="en-GB" dirty="0"/>
              <a:t> speciation which you don’t need to worry about</a:t>
            </a:r>
          </a:p>
          <a:p>
            <a:endParaRPr lang="en-GB" dirty="0"/>
          </a:p>
          <a:p>
            <a:r>
              <a:rPr lang="en-GB" dirty="0"/>
              <a:t>But not that essentially, rather than being four distinct categories, this is actually representing a gradient</a:t>
            </a:r>
          </a:p>
          <a:p>
            <a:endParaRPr lang="en-GB" dirty="0"/>
          </a:p>
          <a:p>
            <a:r>
              <a:rPr lang="en-GB" dirty="0"/>
              <a:t>Not much in biology is nice and neatly distinct, and the drivers for the formation of new species’ are often very complex</a:t>
            </a:r>
          </a:p>
          <a:p>
            <a:endParaRPr lang="en-GB" dirty="0"/>
          </a:p>
          <a:p>
            <a:r>
              <a:rPr lang="en-GB" dirty="0"/>
              <a:t>And that is essentially what this graphic is showing</a:t>
            </a:r>
          </a:p>
          <a:p>
            <a:endParaRPr lang="en-GB" dirty="0"/>
          </a:p>
          <a:p>
            <a:r>
              <a:rPr lang="en-GB" dirty="0"/>
              <a:t>Now one thing to bear in mind is that what I’m trying to do in this one slide, because we have so much to cover and I only have four hours with you, is the entire subject of biogeography</a:t>
            </a:r>
          </a:p>
          <a:p>
            <a:endParaRPr lang="en-GB" dirty="0"/>
          </a:p>
          <a:p>
            <a:r>
              <a:rPr lang="en-GB" dirty="0"/>
              <a:t>That is a subject that deals very much with struggling to define the species concept and that looks at how we have the diversity of life we see, what has happened to different populations of species over evolutionary timescales etc. and it’s a topic that I would encourage you to do a lot of reading around</a:t>
            </a:r>
          </a:p>
          <a:p>
            <a:endParaRPr lang="en-GB" dirty="0"/>
          </a:p>
          <a:p>
            <a:r>
              <a:rPr lang="en-GB" dirty="0"/>
              <a:t>It certainly isn’t my area of expertise but it is a subject that is very relevant in understanding some of the likely impacts of our activities, like the introduction of alien species for example</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19</a:t>
            </a:fld>
            <a:endParaRPr lang="en-GB"/>
          </a:p>
        </p:txBody>
      </p:sp>
    </p:spTree>
    <p:extLst>
      <p:ext uri="{BB962C8B-B14F-4D97-AF65-F5344CB8AC3E}">
        <p14:creationId xmlns:p14="http://schemas.microsoft.com/office/powerpoint/2010/main" val="7356753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where you live can create isolation but what you do can also create isolation</a:t>
            </a:r>
          </a:p>
          <a:p>
            <a:endParaRPr lang="en-GB" dirty="0"/>
          </a:p>
          <a:p>
            <a:r>
              <a:rPr lang="en-GB" dirty="0"/>
              <a:t>These are all examples of pre-zygotic barriers</a:t>
            </a:r>
          </a:p>
          <a:p>
            <a:endParaRPr lang="en-GB" dirty="0"/>
          </a:p>
          <a:p>
            <a:r>
              <a:rPr lang="en-GB" dirty="0"/>
              <a:t>A zygote is an egg that has been fertilised by a sperm</a:t>
            </a:r>
          </a:p>
          <a:p>
            <a:endParaRPr lang="en-GB" dirty="0"/>
          </a:p>
          <a:p>
            <a:r>
              <a:rPr lang="en-GB" dirty="0"/>
              <a:t>So pre-zygotic barriers are behavioural barriers that are going to happen prior to the fertilisation process and the formation of the zygote</a:t>
            </a:r>
          </a:p>
          <a:p>
            <a:endParaRPr lang="en-GB" dirty="0"/>
          </a:p>
          <a:p>
            <a:r>
              <a:rPr lang="en-GB" dirty="0"/>
              <a:t>Those barriers might be because of some temporal difference in behaviour. </a:t>
            </a:r>
          </a:p>
          <a:p>
            <a:endParaRPr lang="en-GB" dirty="0"/>
          </a:p>
          <a:p>
            <a:r>
              <a:rPr lang="en-GB" dirty="0"/>
              <a:t>So for example we have two species of toad here, the American toad and the Fowler’s toad</a:t>
            </a:r>
          </a:p>
          <a:p>
            <a:endParaRPr lang="en-GB" dirty="0"/>
          </a:p>
          <a:p>
            <a:r>
              <a:rPr lang="en-GB" dirty="0"/>
              <a:t>These are very closely related species and if you keep them under artificial conditions they can actually interbreed</a:t>
            </a:r>
          </a:p>
          <a:p>
            <a:endParaRPr lang="en-GB" dirty="0"/>
          </a:p>
          <a:p>
            <a:r>
              <a:rPr lang="en-GB" dirty="0"/>
              <a:t>However in nature their interbreeding is prevented by the fact that the American toad’s mating season is in the spring or early summer while the </a:t>
            </a:r>
            <a:r>
              <a:rPr lang="en-GB" dirty="0" err="1"/>
              <a:t>Folwer’s</a:t>
            </a:r>
            <a:r>
              <a:rPr lang="en-GB" dirty="0"/>
              <a:t> toad mates much later in the season</a:t>
            </a:r>
          </a:p>
          <a:p>
            <a:endParaRPr lang="en-GB" dirty="0"/>
          </a:p>
          <a:p>
            <a:r>
              <a:rPr lang="en-GB" dirty="0"/>
              <a:t>You will also get this form of speciation between closely related species that have different diurnal cycles and so are active at different times of the day</a:t>
            </a:r>
          </a:p>
          <a:p>
            <a:endParaRPr lang="en-GB" dirty="0"/>
          </a:p>
          <a:p>
            <a:r>
              <a:rPr lang="en-GB" dirty="0"/>
              <a:t>Other barriers are mechanical in nature</a:t>
            </a:r>
          </a:p>
          <a:p>
            <a:endParaRPr lang="en-GB" dirty="0"/>
          </a:p>
          <a:p>
            <a:r>
              <a:rPr lang="en-GB" dirty="0"/>
              <a:t>So this is a study that was undertaken on snails in Japan</a:t>
            </a:r>
          </a:p>
          <a:p>
            <a:endParaRPr lang="en-GB" dirty="0"/>
          </a:p>
          <a:p>
            <a:r>
              <a:rPr lang="en-GB" dirty="0"/>
              <a:t>If we look at these two snails here and here (E. decorate &amp; E. s. </a:t>
            </a:r>
            <a:r>
              <a:rPr lang="en-GB" dirty="0" err="1"/>
              <a:t>minoensis</a:t>
            </a:r>
            <a:r>
              <a:rPr lang="en-GB" dirty="0"/>
              <a:t>) you should notice that they look almost identical to each other. In fact genetically they are almost identical and their ranges overlap</a:t>
            </a:r>
            <a:br>
              <a:rPr lang="en-GB" dirty="0"/>
            </a:br>
            <a:br>
              <a:rPr lang="en-GB" dirty="0"/>
            </a:br>
            <a:r>
              <a:rPr lang="en-GB" dirty="0"/>
              <a:t>However there is one slight difference between the two and that is that their spirals run in opposing directions</a:t>
            </a:r>
          </a:p>
          <a:p>
            <a:endParaRPr lang="en-GB" dirty="0"/>
          </a:p>
          <a:p>
            <a:r>
              <a:rPr lang="en-GB" dirty="0"/>
              <a:t>Which means that the positioning of their genitalia is incompatible and so they can’t interbreed because copulation is physically prevented</a:t>
            </a:r>
          </a:p>
          <a:p>
            <a:endParaRPr lang="en-GB" dirty="0"/>
          </a:p>
          <a:p>
            <a:r>
              <a:rPr lang="en-GB" dirty="0"/>
              <a:t>Lastly we can have behavioural isolation</a:t>
            </a:r>
          </a:p>
          <a:p>
            <a:endParaRPr lang="en-GB" dirty="0"/>
          </a:p>
          <a:p>
            <a:r>
              <a:rPr lang="en-GB" dirty="0"/>
              <a:t>I’m going to go back to the example of Darwin’s finches because while changes in beak morphology was a product of where the finches lived and food availability</a:t>
            </a:r>
          </a:p>
          <a:p>
            <a:endParaRPr lang="en-GB" dirty="0"/>
          </a:p>
          <a:p>
            <a:r>
              <a:rPr lang="en-GB" dirty="0"/>
              <a:t>In turn however these morphological changes can further drive speciation because they affect mating signals, which in the case of beak morphology would certainly be the case</a:t>
            </a:r>
          </a:p>
          <a:p>
            <a:endParaRPr lang="en-GB" dirty="0"/>
          </a:p>
          <a:p>
            <a:r>
              <a:rPr lang="en-GB" dirty="0"/>
              <a:t>The different beak phenotypes result in different mating calls which then prevents flow between the two gene pools because they no longer attract and respond one another during mating</a:t>
            </a:r>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20</a:t>
            </a:fld>
            <a:endParaRPr lang="en-GB"/>
          </a:p>
        </p:txBody>
      </p:sp>
    </p:spTree>
    <p:extLst>
      <p:ext uri="{BB962C8B-B14F-4D97-AF65-F5344CB8AC3E}">
        <p14:creationId xmlns:p14="http://schemas.microsoft.com/office/powerpoint/2010/main" val="14228070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 we’ll have organisms that live in the same area and zygotes are formed but the zygote will die</a:t>
            </a:r>
          </a:p>
          <a:p>
            <a:endParaRPr lang="en-GB" dirty="0"/>
          </a:p>
          <a:p>
            <a:r>
              <a:rPr lang="en-GB" dirty="0"/>
              <a:t>This is common in reefs where sperm is transferred from one coral to another, it will fertilise the egg making a zygote but because of some error in the DNA that zygote immediately dies</a:t>
            </a:r>
          </a:p>
          <a:p>
            <a:endParaRPr lang="en-GB" dirty="0"/>
          </a:p>
          <a:p>
            <a:r>
              <a:rPr lang="en-GB" dirty="0"/>
              <a:t>Another example of post-zygotic barriers we’ve covered earlier and you’ll probably be fairly familiar with is sterility amongst hybrids which as I mentioned occurs due to an uneven number of chromosomes in the zygote making it difficult for the offspring to make a sperm or egg</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21</a:t>
            </a:fld>
            <a:endParaRPr lang="en-GB"/>
          </a:p>
        </p:txBody>
      </p:sp>
    </p:spTree>
    <p:extLst>
      <p:ext uri="{BB962C8B-B14F-4D97-AF65-F5344CB8AC3E}">
        <p14:creationId xmlns:p14="http://schemas.microsoft.com/office/powerpoint/2010/main" val="3553468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just to sum up, any of the barriers or a combination of the barriers we’ve just mentioned are going to result eventually in speciation because they prevent gene flow between two populations</a:t>
            </a:r>
          </a:p>
          <a:p>
            <a:endParaRPr lang="en-GB" dirty="0"/>
          </a:p>
          <a:p>
            <a:r>
              <a:rPr lang="en-GB" dirty="0"/>
              <a:t>And I’ve put an image of the Great Wall of China here not simply because it’s metaphorically relevant</a:t>
            </a:r>
          </a:p>
          <a:p>
            <a:endParaRPr lang="en-GB" dirty="0"/>
          </a:p>
          <a:p>
            <a:r>
              <a:rPr lang="en-GB" dirty="0"/>
              <a:t>But because actually studies have shown that some species of wind-pollinated plants are unable to interbreed with conspecifics on the other side of the wall, whereas insect pollinated plants, because insects have no problem in getting over the wall and finding their way to the plants’ conspecifics are not affected</a:t>
            </a:r>
          </a:p>
          <a:p>
            <a:endParaRPr lang="en-GB" dirty="0"/>
          </a:p>
          <a:p>
            <a:r>
              <a:rPr lang="en-GB" dirty="0"/>
              <a:t>And what we’re talking about when we use the term reduction of gene flow is actually a reduction in genetic variation </a:t>
            </a:r>
          </a:p>
        </p:txBody>
      </p:sp>
      <p:sp>
        <p:nvSpPr>
          <p:cNvPr id="4" name="Slide Number Placeholder 3"/>
          <p:cNvSpPr>
            <a:spLocks noGrp="1"/>
          </p:cNvSpPr>
          <p:nvPr>
            <p:ph type="sldNum" sz="quarter" idx="10"/>
          </p:nvPr>
        </p:nvSpPr>
        <p:spPr/>
        <p:txBody>
          <a:bodyPr/>
          <a:lstStyle/>
          <a:p>
            <a:fld id="{E3CADACD-0463-4A2B-B4DA-E3D21E6EADD7}" type="slidenum">
              <a:rPr lang="en-GB" smtClean="0"/>
              <a:t>22</a:t>
            </a:fld>
            <a:endParaRPr lang="en-GB"/>
          </a:p>
        </p:txBody>
      </p:sp>
    </p:spTree>
    <p:extLst>
      <p:ext uri="{BB962C8B-B14F-4D97-AF65-F5344CB8AC3E}">
        <p14:creationId xmlns:p14="http://schemas.microsoft.com/office/powerpoint/2010/main" val="26640799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that brings me neatly into one of the principle concerns of conservation genetics or population genetics</a:t>
            </a:r>
          </a:p>
          <a:p>
            <a:endParaRPr lang="en-GB" dirty="0"/>
          </a:p>
          <a:p>
            <a:r>
              <a:rPr lang="en-GB" dirty="0"/>
              <a:t>Which is the viability of species and populations of species</a:t>
            </a:r>
          </a:p>
          <a:p>
            <a:endParaRPr lang="en-GB" dirty="0"/>
          </a:p>
          <a:p>
            <a:r>
              <a:rPr lang="en-GB" dirty="0"/>
              <a:t>So in a normal healthy population we are going to have large genetic variation</a:t>
            </a:r>
          </a:p>
          <a:p>
            <a:endParaRPr lang="en-GB" dirty="0"/>
          </a:p>
          <a:p>
            <a:r>
              <a:rPr lang="en-GB" dirty="0"/>
              <a:t>But when genetic variation is very low we start to run into all sorts of problems </a:t>
            </a:r>
          </a:p>
          <a:p>
            <a:endParaRPr lang="en-GB" dirty="0"/>
          </a:p>
          <a:p>
            <a:r>
              <a:rPr lang="en-GB" dirty="0"/>
              <a:t>One of the most illustrative examples is possibly this species here which is the Tasmanian Devil, endemic to the island of Tasmania off the coast of southern Australia</a:t>
            </a:r>
          </a:p>
          <a:p>
            <a:endParaRPr lang="en-GB" dirty="0"/>
          </a:p>
          <a:p>
            <a:r>
              <a:rPr lang="en-GB" dirty="0"/>
              <a:t>The Tasmanian devil has such low genetic diversity that it suffers from a condition that is essentially a contagious form of cancer</a:t>
            </a:r>
          </a:p>
          <a:p>
            <a:endParaRPr lang="en-GB" dirty="0"/>
          </a:p>
          <a:p>
            <a:r>
              <a:rPr lang="en-GB" dirty="0"/>
              <a:t>Now obviously in healthy populations cancer cannot be spread from one individual to another</a:t>
            </a:r>
          </a:p>
          <a:p>
            <a:endParaRPr lang="en-GB" dirty="0"/>
          </a:p>
          <a:p>
            <a:r>
              <a:rPr lang="en-GB" dirty="0"/>
              <a:t>Cancer is a condition that affects a species’ DNA causing errors in the process of DNA replication that results in cells constantly reproducing without limits</a:t>
            </a:r>
          </a:p>
          <a:p>
            <a:endParaRPr lang="en-GB" dirty="0"/>
          </a:p>
          <a:p>
            <a:r>
              <a:rPr lang="en-GB" dirty="0"/>
              <a:t>So a tumour is an organism’s own genetic material and as such would be recognised as foreign by a different individual</a:t>
            </a:r>
          </a:p>
          <a:p>
            <a:endParaRPr lang="en-GB" dirty="0"/>
          </a:p>
          <a:p>
            <a:r>
              <a:rPr lang="en-GB" dirty="0"/>
              <a:t>However these animals actually get infected with tumours from fighting</a:t>
            </a:r>
          </a:p>
          <a:p>
            <a:endParaRPr lang="en-GB" dirty="0"/>
          </a:p>
          <a:p>
            <a:r>
              <a:rPr lang="en-GB" dirty="0"/>
              <a:t>Their genetic diversity is so low that the foreign DNA isn’t recognised as foreign so if tumorous material is transferred through physical contact and lesions of the skin the newly infected animal’s DNA starts madly  reproducing those same cells </a:t>
            </a:r>
          </a:p>
          <a:p>
            <a:endParaRPr lang="en-GB" dirty="0"/>
          </a:p>
          <a:p>
            <a:r>
              <a:rPr lang="en-GB" dirty="0"/>
              <a:t>Eventually the tumours lead to an inability to hunt and to death</a:t>
            </a:r>
          </a:p>
          <a:p>
            <a:endParaRPr lang="en-GB" dirty="0"/>
          </a:p>
          <a:p>
            <a:r>
              <a:rPr lang="en-GB" dirty="0"/>
              <a:t>And of course if the death rate of a population is very high compared to the birth date then genetic variation is going to drop even farther and this species will likely become extinct</a:t>
            </a:r>
          </a:p>
          <a:p>
            <a:endParaRPr lang="en-GB" dirty="0"/>
          </a:p>
          <a:p>
            <a:r>
              <a:rPr lang="en-GB" dirty="0"/>
              <a:t>There is a captive breeding programme which aims at trying to prevent that and through this programme it has been discovered that there are some females that are immune to the cancer and so they do carry a genetic variation that is likely to be helpful in preventing this extinction</a:t>
            </a:r>
          </a:p>
          <a:p>
            <a:endParaRPr lang="en-GB" dirty="0"/>
          </a:p>
          <a:p>
            <a:r>
              <a:rPr lang="en-GB" dirty="0"/>
              <a:t>But basically then what we’re concerned with in population genetics and the conservation of species is the genetic variation within those populations and species</a:t>
            </a:r>
          </a:p>
        </p:txBody>
      </p:sp>
      <p:sp>
        <p:nvSpPr>
          <p:cNvPr id="4" name="Slide Number Placeholder 3"/>
          <p:cNvSpPr>
            <a:spLocks noGrp="1"/>
          </p:cNvSpPr>
          <p:nvPr>
            <p:ph type="sldNum" sz="quarter" idx="10"/>
          </p:nvPr>
        </p:nvSpPr>
        <p:spPr/>
        <p:txBody>
          <a:bodyPr/>
          <a:lstStyle/>
          <a:p>
            <a:fld id="{E3CADACD-0463-4A2B-B4DA-E3D21E6EADD7}" type="slidenum">
              <a:rPr lang="en-GB" smtClean="0"/>
              <a:t>23</a:t>
            </a:fld>
            <a:endParaRPr lang="en-GB"/>
          </a:p>
        </p:txBody>
      </p:sp>
    </p:spTree>
    <p:extLst>
      <p:ext uri="{BB962C8B-B14F-4D97-AF65-F5344CB8AC3E}">
        <p14:creationId xmlns:p14="http://schemas.microsoft.com/office/powerpoint/2010/main" val="5010108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Variation in a given population is driven not only through natural selection but also through random effects that occur within the gene pool over time</a:t>
            </a:r>
          </a:p>
          <a:p>
            <a:endParaRPr lang="en-GB" dirty="0"/>
          </a:p>
          <a:p>
            <a:r>
              <a:rPr lang="en-GB" dirty="0"/>
              <a:t>These effects are known as genetic drift which, along with natural selection, is a mechanism of evolution</a:t>
            </a:r>
          </a:p>
          <a:p>
            <a:endParaRPr lang="en-GB" dirty="0"/>
          </a:p>
          <a:p>
            <a:r>
              <a:rPr lang="en-GB" dirty="0"/>
              <a:t>Genetic drift affects the relative abundance of the different alleles in a population which changes over time</a:t>
            </a:r>
          </a:p>
          <a:p>
            <a:endParaRPr lang="en-GB" dirty="0"/>
          </a:p>
          <a:p>
            <a:r>
              <a:rPr lang="en-GB" dirty="0"/>
              <a:t>In small, reproductively isolated populations genetic drift can destabilise genetic variation very rapidly</a:t>
            </a:r>
          </a:p>
          <a:p>
            <a:endParaRPr lang="en-GB" dirty="0"/>
          </a:p>
          <a:p>
            <a:r>
              <a:rPr lang="en-GB" dirty="0"/>
              <a:t>There is no real biological driving force behind genetic drift – it is purely a matter of random chance and the mathematics of reproduction</a:t>
            </a:r>
          </a:p>
          <a:p>
            <a:endParaRPr lang="en-GB" dirty="0"/>
          </a:p>
          <a:p>
            <a:r>
              <a:rPr lang="en-GB" dirty="0"/>
              <a:t>The video shows the mathematics behind genetic drift, which you do not need to worry too much about, but also gives a great visual representation of how the mathematics affects small and larger populations differently</a:t>
            </a:r>
          </a:p>
          <a:p>
            <a:endParaRPr lang="en-GB" dirty="0"/>
          </a:p>
          <a:p>
            <a:r>
              <a:rPr lang="en-GB" dirty="0"/>
              <a:t>Conservation biology is concerned primarily with the conservation of small, isolated populations which have often been impacted severely by human activities</a:t>
            </a:r>
          </a:p>
          <a:p>
            <a:endParaRPr lang="en-GB" dirty="0"/>
          </a:p>
          <a:p>
            <a:r>
              <a:rPr lang="en-GB" dirty="0"/>
              <a:t>Because of the potentially deleterious effect of genetic drift on these populations, conservation biology is fundamentally concerned with the frequency of alleles in populations of concern</a:t>
            </a:r>
          </a:p>
          <a:p>
            <a:endParaRPr lang="en-GB" dirty="0"/>
          </a:p>
          <a:p>
            <a:r>
              <a:rPr lang="en-GB" dirty="0"/>
              <a:t>If the traits resulting from an individual being homozygous recessive can be observed then the frequency of the two alleles in a population can be calculated purely by counting the number of homozygous recessive individuals in the population and knowing the total number of individuals in the population. This is done through the Hardy-Weinberg equation which is briefly mentioned in this video and there are three slides dedicated to this at the end of the lecture which I’m not going to go over but they are there if you’re interested to know the mathematics of this</a:t>
            </a:r>
          </a:p>
          <a:p>
            <a:endParaRPr lang="en-GB" dirty="0"/>
          </a:p>
          <a:p>
            <a:endParaRPr lang="en-GB" dirty="0"/>
          </a:p>
        </p:txBody>
      </p:sp>
      <p:sp>
        <p:nvSpPr>
          <p:cNvPr id="4" name="Slide Number Placeholder 3"/>
          <p:cNvSpPr>
            <a:spLocks noGrp="1"/>
          </p:cNvSpPr>
          <p:nvPr>
            <p:ph type="sldNum" sz="quarter" idx="5"/>
          </p:nvPr>
        </p:nvSpPr>
        <p:spPr/>
        <p:txBody>
          <a:bodyPr/>
          <a:lstStyle/>
          <a:p>
            <a:fld id="{E3CADACD-0463-4A2B-B4DA-E3D21E6EADD7}" type="slidenum">
              <a:rPr lang="en-GB" smtClean="0"/>
              <a:t>24</a:t>
            </a:fld>
            <a:endParaRPr lang="en-GB"/>
          </a:p>
        </p:txBody>
      </p:sp>
    </p:spTree>
    <p:extLst>
      <p:ext uri="{BB962C8B-B14F-4D97-AF65-F5344CB8AC3E}">
        <p14:creationId xmlns:p14="http://schemas.microsoft.com/office/powerpoint/2010/main" val="15457914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we’ve seen that natural selection and gene drift affect allele frequency and therefore genetic variation in a population and that small populations can be destabilised, particularly due to genetic drift, to a greater extent than large populations</a:t>
            </a:r>
          </a:p>
          <a:p>
            <a:endParaRPr lang="en-GB" dirty="0"/>
          </a:p>
          <a:p>
            <a:r>
              <a:rPr lang="en-GB" dirty="0"/>
              <a:t>But there are three other factors that affect genetic variation in a population, all of which make things harder for small populations</a:t>
            </a:r>
          </a:p>
          <a:p>
            <a:endParaRPr lang="en-GB" dirty="0"/>
          </a:p>
          <a:p>
            <a:pPr marL="228600" indent="-228600">
              <a:buAutoNum type="arabicPeriod"/>
            </a:pPr>
            <a:r>
              <a:rPr lang="en-GB" dirty="0"/>
              <a:t>Natural selection - Small populations are almost certainly going to be restricted to a very small geographic area and possibly arose due to fragmented habitat. Over time this will lead to the population becoming increasingly adapted to a narrow range of biotic and abiotic factors leading to limited fitness</a:t>
            </a:r>
          </a:p>
          <a:p>
            <a:pPr marL="228600" indent="-228600">
              <a:buAutoNum type="arabicPeriod"/>
            </a:pPr>
            <a:endParaRPr lang="en-GB" dirty="0"/>
          </a:p>
          <a:p>
            <a:pPr marL="228600" indent="-228600">
              <a:buAutoNum type="arabicPeriod"/>
            </a:pPr>
            <a:r>
              <a:rPr lang="en-GB" dirty="0"/>
              <a:t>In a small population closely related individuals are more likely to breed together, an event that would be limited through non-random mating in a larger population. Inbreeding leads to a decrease in reproductive fitness through reduced heterozygosity because the offspring of related parents have a higher number of homozygous loci. This will lead to a fewer number of traits being expressed in the population and a lower chance of beneficial mutations </a:t>
            </a:r>
            <a:r>
              <a:rPr lang="en-GB" dirty="0" err="1"/>
              <a:t>occuring</a:t>
            </a:r>
            <a:endParaRPr lang="en-GB" dirty="0"/>
          </a:p>
          <a:p>
            <a:pPr marL="228600" indent="-228600">
              <a:buAutoNum type="arabicPeriod"/>
            </a:pPr>
            <a:endParaRPr lang="en-GB" dirty="0"/>
          </a:p>
          <a:p>
            <a:pPr marL="228600" indent="-228600">
              <a:buAutoNum type="arabicPeriod"/>
            </a:pPr>
            <a:r>
              <a:rPr lang="en-GB" dirty="0"/>
              <a:t>Mutation – inbreeding can also lead to an effect known as inbreeding depression wherein heterozygosity is minimised to the point that deleterious mutations become prevalent, leading to an increased likelihood of extinction</a:t>
            </a:r>
          </a:p>
          <a:p>
            <a:pPr marL="228600" indent="-228600">
              <a:buAutoNum type="arabicPeriod"/>
            </a:pPr>
            <a:endParaRPr lang="en-GB" dirty="0"/>
          </a:p>
          <a:p>
            <a:pPr marL="228600" indent="-228600">
              <a:buAutoNum type="arabicPeriod"/>
            </a:pPr>
            <a:r>
              <a:rPr lang="en-GB" dirty="0"/>
              <a:t>Genetic drift, as we’ve seen, is a product of chance and can rapidly wipe out the presence of an allele type in the population leading to an increase in homozygosity. This will again result in fewer phenotypic traits being expressed</a:t>
            </a:r>
          </a:p>
          <a:p>
            <a:pPr marL="228600" indent="-228600">
              <a:buAutoNum type="arabicPeriod"/>
            </a:pPr>
            <a:endParaRPr lang="en-GB" dirty="0"/>
          </a:p>
          <a:p>
            <a:pPr marL="228600" indent="-228600">
              <a:buAutoNum type="arabicPeriod"/>
            </a:pPr>
            <a:r>
              <a:rPr lang="en-GB" dirty="0"/>
              <a:t>Gene flow is the transfer of genetic variation from one population to another and is an important mechanism for maintaining genetic diversity. It only takes one migrant per generation to prevent populations diverging due to genetic drift but gene flow is likely to be low where in fragmented habitats where distances between genetically compatible populations is large and population sizes are small</a:t>
            </a:r>
          </a:p>
          <a:p>
            <a:endParaRPr lang="en-GB" dirty="0"/>
          </a:p>
          <a:p>
            <a:r>
              <a:rPr lang="en-GB" dirty="0"/>
              <a:t>Small populations are more susceptible to disease, predation pressure and deterministic and stochastic genetic effects which impacts their long-term survival and chance of extinction</a:t>
            </a:r>
          </a:p>
          <a:p>
            <a:endParaRPr lang="en-GB" dirty="0"/>
          </a:p>
          <a:p>
            <a:r>
              <a:rPr lang="en-GB" dirty="0"/>
              <a:t>Therefore small population size is used as the dominant metric for identifying species of conservation concern</a:t>
            </a:r>
          </a:p>
          <a:p>
            <a:endParaRPr lang="en-GB" dirty="0"/>
          </a:p>
          <a:p>
            <a:endParaRPr lang="en-GB" dirty="0"/>
          </a:p>
        </p:txBody>
      </p:sp>
      <p:sp>
        <p:nvSpPr>
          <p:cNvPr id="4" name="Slide Number Placeholder 3"/>
          <p:cNvSpPr>
            <a:spLocks noGrp="1"/>
          </p:cNvSpPr>
          <p:nvPr>
            <p:ph type="sldNum" sz="quarter" idx="5"/>
          </p:nvPr>
        </p:nvSpPr>
        <p:spPr/>
        <p:txBody>
          <a:bodyPr/>
          <a:lstStyle/>
          <a:p>
            <a:fld id="{E3CADACD-0463-4A2B-B4DA-E3D21E6EADD7}" type="slidenum">
              <a:rPr lang="en-GB" smtClean="0"/>
              <a:t>25</a:t>
            </a:fld>
            <a:endParaRPr lang="en-GB"/>
          </a:p>
        </p:txBody>
      </p:sp>
    </p:spTree>
    <p:extLst>
      <p:ext uri="{BB962C8B-B14F-4D97-AF65-F5344CB8AC3E}">
        <p14:creationId xmlns:p14="http://schemas.microsoft.com/office/powerpoint/2010/main" val="14669502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Conservation biology is often interested in restoring small population numbers, but this can still lead to reduced genetic variation and therefore to reduced fitness and increased chance </a:t>
            </a:r>
            <a:r>
              <a:rPr lang="en-GB"/>
              <a:t>of extinction</a:t>
            </a:r>
            <a:br>
              <a:rPr lang="en-GB" dirty="0"/>
            </a:br>
            <a:br>
              <a:rPr lang="en-GB" dirty="0"/>
            </a:br>
            <a:r>
              <a:rPr lang="en-GB" dirty="0"/>
              <a:t>One species that was thought to be extinct is the black-footed ferret which is a wild ferret found in Northern America</a:t>
            </a:r>
          </a:p>
          <a:p>
            <a:endParaRPr lang="en-GB" dirty="0"/>
          </a:p>
          <a:p>
            <a:r>
              <a:rPr lang="en-GB" dirty="0"/>
              <a:t>They were thought to be extinct by the late 1900s because their prey item, prairie dogs, had been persecuted by humans</a:t>
            </a:r>
          </a:p>
          <a:p>
            <a:endParaRPr lang="en-GB" dirty="0"/>
          </a:p>
          <a:p>
            <a:r>
              <a:rPr lang="en-GB" dirty="0"/>
              <a:t>Until one day in 1979 when a dog turned up on a doorstep in Wyoming carrying a dead black-footed ferret in his mouth</a:t>
            </a:r>
          </a:p>
          <a:p>
            <a:endParaRPr lang="en-GB" dirty="0"/>
          </a:p>
          <a:p>
            <a:r>
              <a:rPr lang="en-GB" dirty="0"/>
              <a:t>And so it was discovered that there was a small extant population but it was very small and in 1981 the species was again declared extinct in the wild because their low genetic diversity meant that they were wiped out by disease, </a:t>
            </a:r>
          </a:p>
          <a:p>
            <a:endParaRPr lang="en-GB" dirty="0"/>
          </a:p>
          <a:p>
            <a:r>
              <a:rPr lang="en-GB" dirty="0"/>
              <a:t>but from this population a captive breeding programme was established and captive bred ferrets have been released into the wild there are now around 1000 mature wild-born individuals across 18 populations with four of those populations being self sustaining</a:t>
            </a:r>
          </a:p>
          <a:p>
            <a:endParaRPr lang="en-GB" dirty="0"/>
          </a:p>
          <a:p>
            <a:r>
              <a:rPr lang="en-GB" dirty="0"/>
              <a:t>But the issue with breeding programmes like this is that the species goes through a severe genetic bottle neck wherein every member of each of the new populations is closely related to the handful of individuals in the captive population</a:t>
            </a:r>
          </a:p>
          <a:p>
            <a:endParaRPr lang="en-GB" dirty="0"/>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26</a:t>
            </a:fld>
            <a:endParaRPr lang="en-GB"/>
          </a:p>
        </p:txBody>
      </p:sp>
    </p:spTree>
    <p:extLst>
      <p:ext uri="{BB962C8B-B14F-4D97-AF65-F5344CB8AC3E}">
        <p14:creationId xmlns:p14="http://schemas.microsoft.com/office/powerpoint/2010/main" val="27805463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similar breeding programme was set up to conserve British populations of red kite which had suffered significant population decline and a reduction in range in the UK, particularly in Scotland and England, due to persecution</a:t>
            </a:r>
          </a:p>
          <a:p>
            <a:endParaRPr lang="en-GB" dirty="0"/>
          </a:p>
          <a:p>
            <a:r>
              <a:rPr lang="en-GB" dirty="0"/>
              <a:t>Nestlings were translocated from Sweden, Spain and Wales and 93 were released at each of two sites in Scotland and southern England</a:t>
            </a:r>
          </a:p>
          <a:p>
            <a:endParaRPr lang="en-GB" dirty="0"/>
          </a:p>
          <a:p>
            <a:r>
              <a:rPr lang="en-GB" dirty="0"/>
              <a:t>And from 1992 these nestlings started breeding successfully in the wild</a:t>
            </a:r>
          </a:p>
          <a:p>
            <a:endParaRPr lang="en-GB" dirty="0"/>
          </a:p>
          <a:p>
            <a:r>
              <a:rPr lang="en-GB" dirty="0"/>
              <a:t>What is noteworthy about this programme is the degree to which it was ensured that the nestlings were collected from nests of genetically distinct populations to try to ensure the genetic viability of the populations that would arise from the breeding programme</a:t>
            </a:r>
          </a:p>
          <a:p>
            <a:endParaRPr lang="en-GB" dirty="0"/>
          </a:p>
          <a:p>
            <a:r>
              <a:rPr lang="en-GB" dirty="0"/>
              <a:t>It’s still far from ideal but the bottle neck here is certainly wider than in the case of the black footed ferret</a:t>
            </a:r>
          </a:p>
        </p:txBody>
      </p:sp>
      <p:sp>
        <p:nvSpPr>
          <p:cNvPr id="4" name="Slide Number Placeholder 3"/>
          <p:cNvSpPr>
            <a:spLocks noGrp="1"/>
          </p:cNvSpPr>
          <p:nvPr>
            <p:ph type="sldNum" sz="quarter" idx="10"/>
          </p:nvPr>
        </p:nvSpPr>
        <p:spPr/>
        <p:txBody>
          <a:bodyPr/>
          <a:lstStyle/>
          <a:p>
            <a:fld id="{E3CADACD-0463-4A2B-B4DA-E3D21E6EADD7}" type="slidenum">
              <a:rPr lang="en-GB" smtClean="0"/>
              <a:t>27</a:t>
            </a:fld>
            <a:endParaRPr lang="en-GB"/>
          </a:p>
        </p:txBody>
      </p:sp>
    </p:spTree>
    <p:extLst>
      <p:ext uri="{BB962C8B-B14F-4D97-AF65-F5344CB8AC3E}">
        <p14:creationId xmlns:p14="http://schemas.microsoft.com/office/powerpoint/2010/main" val="1890464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 so I feel like we need a quick reminder of what genetic variation actually entails</a:t>
            </a:r>
          </a:p>
          <a:p>
            <a:endParaRPr lang="en-GB" dirty="0"/>
          </a:p>
          <a:p>
            <a:r>
              <a:rPr lang="en-GB" dirty="0"/>
              <a:t>As you hopefully remember every eukaryotic organism gets two copies of each gene, that is two alleles, one from each of its parents</a:t>
            </a:r>
          </a:p>
          <a:p>
            <a:endParaRPr lang="en-GB" dirty="0"/>
          </a:p>
          <a:p>
            <a:r>
              <a:rPr lang="en-GB" dirty="0"/>
              <a:t>And for the most part the DNA code for those genes is going to be highly similar</a:t>
            </a:r>
          </a:p>
          <a:p>
            <a:endParaRPr lang="en-GB" dirty="0"/>
          </a:p>
          <a:p>
            <a:r>
              <a:rPr lang="en-GB" dirty="0"/>
              <a:t>But due to mistakes that can happen either during DNA replication or during the times when cells are actively dividing through mitosis or meiosis, each allele can end up being slightly different which MIGHT result in a different protein being produced</a:t>
            </a:r>
          </a:p>
          <a:p>
            <a:endParaRPr lang="en-GB" dirty="0"/>
          </a:p>
          <a:p>
            <a:r>
              <a:rPr lang="en-GB" dirty="0"/>
              <a:t>And this protein might be dominant or recessive depending on whether it ‘wins’ against the protein produced by the other allele</a:t>
            </a:r>
          </a:p>
          <a:p>
            <a:endParaRPr lang="en-GB" dirty="0"/>
          </a:p>
          <a:p>
            <a:r>
              <a:rPr lang="en-GB" dirty="0"/>
              <a:t>So earlier we were talking about HIV virus and immunity to HIV being conferred by alleles that were selected for during the time of the bubonic plague and small pox outbreaks in Europe</a:t>
            </a:r>
          </a:p>
          <a:p>
            <a:endParaRPr lang="en-GB" dirty="0"/>
          </a:p>
          <a:p>
            <a:r>
              <a:rPr lang="en-GB" dirty="0"/>
              <a:t>The reason why the allele is currently protecting people from HIV but has also protected people against other diseases is caused by the fact that a particular protein that the virus needs to make use of isn’t produced </a:t>
            </a:r>
          </a:p>
          <a:p>
            <a:endParaRPr lang="en-GB" dirty="0"/>
          </a:p>
          <a:p>
            <a:r>
              <a:rPr lang="en-GB" dirty="0"/>
              <a:t>HIV is an RNA virus which has RNA in the middle surrounded by proteins</a:t>
            </a:r>
          </a:p>
          <a:p>
            <a:endParaRPr lang="en-GB" dirty="0"/>
          </a:p>
          <a:p>
            <a:r>
              <a:rPr lang="en-GB" dirty="0"/>
              <a:t>The proteins help the virus infect a person’s white blood cells</a:t>
            </a:r>
            <a:br>
              <a:rPr lang="en-GB" dirty="0"/>
            </a:br>
            <a:br>
              <a:rPr lang="en-GB" dirty="0"/>
            </a:br>
            <a:r>
              <a:rPr lang="en-GB" dirty="0"/>
              <a:t>The CCR5 protein that the HIV virus needs to gain entry to the T cell is found in the membrane of the white blood cell</a:t>
            </a:r>
          </a:p>
          <a:p>
            <a:endParaRPr lang="en-GB" dirty="0"/>
          </a:p>
          <a:p>
            <a:r>
              <a:rPr lang="en-GB" dirty="0"/>
              <a:t>They are receptors in the membrane of the cell made partially made of the protein CCR5 to which the virus would normally bind allowing it to move across the membrane of the cell</a:t>
            </a:r>
            <a:br>
              <a:rPr lang="en-GB" dirty="0"/>
            </a:br>
            <a:br>
              <a:rPr lang="en-GB" dirty="0"/>
            </a:br>
            <a:r>
              <a:rPr lang="en-GB" dirty="0"/>
              <a:t>If you can’t make that protein then HIV simply can’t gain entry to your cells and you don’t develop the virus</a:t>
            </a:r>
          </a:p>
          <a:p>
            <a:endParaRPr lang="en-GB" dirty="0"/>
          </a:p>
          <a:p>
            <a:r>
              <a:rPr lang="en-GB" dirty="0"/>
              <a:t>So how did we connect immunity against HIV with the bubonic plague?</a:t>
            </a:r>
          </a:p>
          <a:p>
            <a:endParaRPr lang="en-GB" dirty="0"/>
          </a:p>
          <a:p>
            <a:r>
              <a:rPr lang="en-GB" dirty="0"/>
              <a:t>Well the majority of people that carry the allele conferring immunity are found in Sweden and other parts of Northern Europe</a:t>
            </a:r>
          </a:p>
          <a:p>
            <a:endParaRPr lang="en-GB" dirty="0"/>
          </a:p>
          <a:p>
            <a:r>
              <a:rPr lang="en-GB" dirty="0"/>
              <a:t>And if we look back at the major selective pressures that have occurred in those regions we have the Black Death and small pox</a:t>
            </a:r>
          </a:p>
          <a:p>
            <a:endParaRPr lang="en-GB" dirty="0"/>
          </a:p>
          <a:p>
            <a:r>
              <a:rPr lang="en-GB" dirty="0"/>
              <a:t>So at the times when these diseases were rife there would have been some people who were immune because they couldn’t make this CCR5 protein so their mutation was played against the environment and won out meaning that the allele continued to be passed on through the generations and is now giving people in these same regions immunity to HIV and aids</a:t>
            </a:r>
          </a:p>
          <a:p>
            <a:endParaRPr lang="en-GB" dirty="0"/>
          </a:p>
          <a:p>
            <a:r>
              <a:rPr lang="en-GB" dirty="0"/>
              <a:t>Now if we consider what’s going on today, we have the greatest selection pressure being exerted by HIV in south east Africa where up to 34% of the population is infected and people die in their millions</a:t>
            </a:r>
          </a:p>
          <a:p>
            <a:endParaRPr lang="en-GB" dirty="0"/>
          </a:p>
          <a:p>
            <a:r>
              <a:rPr lang="en-GB" dirty="0"/>
              <a:t>But within those populations, because we have genetic variation, there are going to be some people who are naturally immune</a:t>
            </a:r>
          </a:p>
          <a:p>
            <a:endParaRPr lang="en-GB" dirty="0"/>
          </a:p>
          <a:p>
            <a:r>
              <a:rPr lang="en-GB" dirty="0"/>
              <a:t>And down the line what we will find is that those allele frequencies are going to be highest in the regions that suffered the greatest pressure from HIV</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28</a:t>
            </a:fld>
            <a:endParaRPr lang="en-GB"/>
          </a:p>
        </p:txBody>
      </p:sp>
    </p:spTree>
    <p:extLst>
      <p:ext uri="{BB962C8B-B14F-4D97-AF65-F5344CB8AC3E}">
        <p14:creationId xmlns:p14="http://schemas.microsoft.com/office/powerpoint/2010/main" val="38500878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you can see how genetic variation is really so essential to population viability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in population genetics we’re concerned with the rate at which genes will change, or not, over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in the prevalence of a particular allele or genotype in a population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Because we want to know things like how likely it is that a very helpful but perhaps recessive allele will persist in a population, or how common are disease-carrying alleles in the population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this is where Hardy-Weinberg comes 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model, model being another word for equation, allows us to estimate the degree to which evolution is taking place in a population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model has a number of assumptions which must be met in order for it to accurately represent reality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Generally these assumptions add up to the fact that the elements of the equation will equal 1, that is will be in equilibrium, in the absence of other evolutionary influences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as you’ve probably guessed there are going to be very few, in fact no examples, where evolutionary influences are absent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natural populations almost always, if not always, fail to meet the assumptions of the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the model itself does is it gives us expected values for a population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is actually observed in nature and the degree to which observed frequencies deviate from the expected frequencies can give us information about the underlying genetics of various phenotypes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lets look at the model and how to use it first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have the letters p and q and these just represent the dominant and the recessive allele of a particular gene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you know that there are essentially three possible phenotypes for every gene: homozygous dominant, homozygous recessive and heterozygous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can graph the model, which would .look like this, and is basically illustrating that in any population in equilibrium, if one of the three phenotypes increases the other two will decrease proportionately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Notice that the scale on the Y axis goes from zero to one, that basically means from 0% to 100%</a:t>
            </a:r>
          </a:p>
        </p:txBody>
      </p:sp>
      <p:sp>
        <p:nvSpPr>
          <p:cNvPr id="4" name="Slide Number Placeholder 3"/>
          <p:cNvSpPr>
            <a:spLocks noGrp="1"/>
          </p:cNvSpPr>
          <p:nvPr>
            <p:ph type="sldNum" sz="quarter" idx="10"/>
          </p:nvPr>
        </p:nvSpPr>
        <p:spPr/>
        <p:txBody>
          <a:bodyPr/>
          <a:lstStyle/>
          <a:p>
            <a:fld id="{E3CADACD-0463-4A2B-B4DA-E3D21E6EADD7}" type="slidenum">
              <a:rPr lang="en-GB" smtClean="0"/>
              <a:t>30</a:t>
            </a:fld>
            <a:endParaRPr lang="en-GB"/>
          </a:p>
        </p:txBody>
      </p:sp>
    </p:spTree>
    <p:extLst>
      <p:ext uri="{BB962C8B-B14F-4D97-AF65-F5344CB8AC3E}">
        <p14:creationId xmlns:p14="http://schemas.microsoft.com/office/powerpoint/2010/main" val="30556040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way the model can be used is that if we have a population say of penguins with a population size of 1000</a:t>
            </a:r>
          </a:p>
          <a:p>
            <a:endParaRPr lang="en-GB" dirty="0"/>
          </a:p>
          <a:p>
            <a:r>
              <a:rPr lang="en-GB" dirty="0"/>
              <a:t>And there are two phenotypes: yellow feet and blue feet</a:t>
            </a:r>
          </a:p>
          <a:p>
            <a:endParaRPr lang="en-GB" dirty="0"/>
          </a:p>
          <a:p>
            <a:r>
              <a:rPr lang="en-GB" dirty="0"/>
              <a:t>Yellow feet is carried by the dominant allele Y</a:t>
            </a:r>
          </a:p>
          <a:p>
            <a:endParaRPr lang="en-GB" dirty="0"/>
          </a:p>
          <a:p>
            <a:r>
              <a:rPr lang="en-GB" dirty="0"/>
              <a:t>Blue feet is carried by the recessive allele y</a:t>
            </a:r>
          </a:p>
          <a:p>
            <a:endParaRPr lang="en-GB" dirty="0"/>
          </a:p>
          <a:p>
            <a:r>
              <a:rPr lang="en-GB" dirty="0"/>
              <a:t>We can actually work out the frequency of the genotypes and alleles quite easily just from counting the number of individuals with blue feet, that is the homozygous recessive individuals</a:t>
            </a:r>
          </a:p>
          <a:p>
            <a:endParaRPr lang="en-GB" dirty="0"/>
          </a:p>
          <a:p>
            <a:r>
              <a:rPr lang="en-GB" dirty="0"/>
              <a:t>We can’t use the individuals with yellow feet because they are going to be comprised of some individuals with the YY genotype and some with the </a:t>
            </a:r>
            <a:r>
              <a:rPr lang="en-GB" dirty="0" err="1"/>
              <a:t>Yy</a:t>
            </a:r>
            <a:r>
              <a:rPr lang="en-GB" dirty="0"/>
              <a:t> genotype but we can actually use the number of </a:t>
            </a:r>
            <a:r>
              <a:rPr lang="en-GB" dirty="0" err="1"/>
              <a:t>yy</a:t>
            </a:r>
            <a:r>
              <a:rPr lang="en-GB" dirty="0"/>
              <a:t> genotypes to work out the proportion of homozygous dominant and heterozygous individuals in the yellow-footed population</a:t>
            </a:r>
          </a:p>
          <a:p>
            <a:endParaRPr lang="en-GB" dirty="0"/>
          </a:p>
          <a:p>
            <a:r>
              <a:rPr lang="en-GB" dirty="0"/>
              <a:t>This is because in the equation p + q must always equal 1</a:t>
            </a:r>
          </a:p>
          <a:p>
            <a:endParaRPr lang="en-GB" dirty="0"/>
          </a:p>
          <a:p>
            <a:r>
              <a:rPr lang="en-GB" dirty="0"/>
              <a:t>If we have 12 individuals out of 1000 with blue feet</a:t>
            </a:r>
          </a:p>
          <a:p>
            <a:endParaRPr lang="en-GB" dirty="0"/>
          </a:p>
          <a:p>
            <a:r>
              <a:rPr lang="en-GB" dirty="0"/>
              <a:t>We can work out the value for q^2 straight off the bat because 12 individuals divided by the total number of individuals in the population is 12/1000 = 0.012, I’m going to write it to 2 significant figures so 0.01</a:t>
            </a:r>
          </a:p>
          <a:p>
            <a:endParaRPr lang="en-GB" dirty="0"/>
          </a:p>
          <a:p>
            <a:r>
              <a:rPr lang="en-GB" dirty="0"/>
              <a:t>We can then work out q, that is the number of recessive alleles in the population</a:t>
            </a:r>
          </a:p>
          <a:p>
            <a:endParaRPr lang="en-GB" dirty="0"/>
          </a:p>
          <a:p>
            <a:r>
              <a:rPr lang="en-GB" dirty="0"/>
              <a:t>Can anyone tell me what how q is going to be calculated?</a:t>
            </a:r>
          </a:p>
          <a:p>
            <a:endParaRPr lang="en-GB" dirty="0"/>
          </a:p>
          <a:p>
            <a:r>
              <a:rPr lang="en-GB" dirty="0"/>
              <a:t>Square root of 0.012 which is just under 0.11</a:t>
            </a:r>
          </a:p>
          <a:p>
            <a:endParaRPr lang="en-GB" dirty="0"/>
          </a:p>
          <a:p>
            <a:r>
              <a:rPr lang="en-GB" dirty="0"/>
              <a:t>OK so now we can work out p very easily, can anyone tell me how?</a:t>
            </a:r>
          </a:p>
          <a:p>
            <a:endParaRPr lang="en-GB" dirty="0"/>
          </a:p>
          <a:p>
            <a:r>
              <a:rPr lang="en-GB" dirty="0"/>
              <a:t>Remember that p = q = 1</a:t>
            </a:r>
          </a:p>
          <a:p>
            <a:endParaRPr lang="en-GB" dirty="0"/>
          </a:p>
          <a:p>
            <a:r>
              <a:rPr lang="en-GB" dirty="0"/>
              <a:t>So 1 – q is going to equal p</a:t>
            </a:r>
          </a:p>
          <a:p>
            <a:endParaRPr lang="en-GB" dirty="0"/>
          </a:p>
          <a:p>
            <a:r>
              <a:rPr lang="en-GB" dirty="0"/>
              <a:t>1 – 0.11 = 0.89</a:t>
            </a:r>
          </a:p>
          <a:p>
            <a:endParaRPr lang="en-GB" dirty="0"/>
          </a:p>
          <a:p>
            <a:r>
              <a:rPr lang="en-GB" dirty="0"/>
              <a:t>So now we know the values for p and for q we can work out all the other parts of the equation because we know the frequencies have to add up to 1</a:t>
            </a:r>
          </a:p>
          <a:p>
            <a:endParaRPr lang="en-GB" dirty="0"/>
          </a:p>
          <a:p>
            <a:r>
              <a:rPr lang="en-GB" dirty="0"/>
              <a:t>So the genotype YY which is going to be p^2</a:t>
            </a:r>
          </a:p>
          <a:p>
            <a:endParaRPr lang="en-GB" dirty="0"/>
          </a:p>
          <a:p>
            <a:r>
              <a:rPr lang="en-GB" dirty="0"/>
              <a:t>0.89^2 = 0.79</a:t>
            </a:r>
          </a:p>
          <a:p>
            <a:endParaRPr lang="en-GB" dirty="0"/>
          </a:p>
          <a:p>
            <a:r>
              <a:rPr lang="en-GB" dirty="0"/>
              <a:t>And for the heterozygous individuals we want 2(</a:t>
            </a:r>
            <a:r>
              <a:rPr lang="en-GB" dirty="0" err="1"/>
              <a:t>pq</a:t>
            </a:r>
            <a:r>
              <a:rPr lang="en-GB" dirty="0"/>
              <a:t>)</a:t>
            </a:r>
          </a:p>
          <a:p>
            <a:endParaRPr lang="en-GB" dirty="0"/>
          </a:p>
          <a:p>
            <a:r>
              <a:rPr lang="en-GB" dirty="0"/>
              <a:t>So that’s 2 x (0.89 x 0.11) = 0.20</a:t>
            </a:r>
          </a:p>
          <a:p>
            <a:endParaRPr lang="en-GB" dirty="0"/>
          </a:p>
          <a:p>
            <a:r>
              <a:rPr lang="en-GB" dirty="0"/>
              <a:t>And if we add 0.79 + 0.20 + 0.11 we get 1</a:t>
            </a:r>
          </a:p>
          <a:p>
            <a:endParaRPr lang="en-GB" dirty="0"/>
          </a:p>
          <a:p>
            <a:r>
              <a:rPr lang="en-GB" dirty="0"/>
              <a:t>So there we have it, we can work out the number of dominant and recessive alleles and the number of homozygous dominant and heterozygous individuals in a population just by counting the number of individuals that have expressed as homozygous recessive</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3CADACD-0463-4A2B-B4DA-E3D21E6EADD7}" type="slidenum">
              <a:rPr lang="en-GB" smtClean="0"/>
              <a:t>31</a:t>
            </a:fld>
            <a:endParaRPr lang="en-GB"/>
          </a:p>
        </p:txBody>
      </p:sp>
    </p:spTree>
    <p:extLst>
      <p:ext uri="{BB962C8B-B14F-4D97-AF65-F5344CB8AC3E}">
        <p14:creationId xmlns:p14="http://schemas.microsoft.com/office/powerpoint/2010/main" val="2667751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9083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1191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9110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4595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7303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0068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5385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1203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9377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3140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smtClean="0"/>
              <a:pPr/>
              <a:t>‹#›</a:t>
            </a:fld>
            <a:endParaRPr lang="en-US"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198306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99444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434849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26575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35739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542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2/24/2019</a:t>
            </a:fld>
            <a:endParaRPr lang="en-US"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2987656"/>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youtu.be/vP8-5Bhd2ag" TargetMode="External"/><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jp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7VM9YxmULuo" TargetMode="External"/><Relationship Id="rId5" Type="http://schemas.openxmlformats.org/officeDocument/2006/relationships/hyperlink" Target="https://youtu.be/7VM9YxmULuo" TargetMode="Externa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5.jpg"/><Relationship Id="rId5" Type="http://schemas.openxmlformats.org/officeDocument/2006/relationships/image" Target="../media/image34.png"/><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video" Target="https://www.youtube.com/embed/mjQ_yN5znyk" TargetMode="External"/><Relationship Id="rId5" Type="http://schemas.openxmlformats.org/officeDocument/2006/relationships/hyperlink" Target="https://youtu.be/mjQ_yN5znyk" TargetMode="External"/><Relationship Id="rId4" Type="http://schemas.openxmlformats.org/officeDocument/2006/relationships/image" Target="../media/image42.jpeg"/></Relationships>
</file>

<file path=ppt/slides/_rels/slide2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5.jpg"/></Relationships>
</file>

<file path=ppt/slides/_rels/slide27.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49.jpg"/><Relationship Id="rId5" Type="http://schemas.openxmlformats.org/officeDocument/2006/relationships/image" Target="../media/image48.png"/><Relationship Id="rId4" Type="http://schemas.openxmlformats.org/officeDocument/2006/relationships/image" Target="../media/image47.gif"/></Relationships>
</file>

<file path=ppt/slides/_rels/slide2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slideLayout" Target="../slideLayouts/slideLayout2.xml"/><Relationship Id="rId1" Type="http://schemas.openxmlformats.org/officeDocument/2006/relationships/video" Target="https://www.youtube.com/embed/WhFKPaRnTdQ" TargetMode="External"/><Relationship Id="rId4" Type="http://schemas.openxmlformats.org/officeDocument/2006/relationships/hyperlink" Target="https://youtu.be/WhFKPaRnTdQ"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97BCA-55D6-4322-BE66-41E776579F5B}"/>
              </a:ext>
            </a:extLst>
          </p:cNvPr>
          <p:cNvSpPr>
            <a:spLocks noGrp="1"/>
          </p:cNvSpPr>
          <p:nvPr>
            <p:ph type="ctrTitle"/>
          </p:nvPr>
        </p:nvSpPr>
        <p:spPr/>
        <p:txBody>
          <a:bodyPr/>
          <a:lstStyle/>
          <a:p>
            <a:r>
              <a:rPr lang="en-GB" dirty="0"/>
              <a:t>Genetics Part 2</a:t>
            </a:r>
          </a:p>
        </p:txBody>
      </p:sp>
      <p:sp>
        <p:nvSpPr>
          <p:cNvPr id="3" name="Subtitle 2">
            <a:extLst>
              <a:ext uri="{FF2B5EF4-FFF2-40B4-BE49-F238E27FC236}">
                <a16:creationId xmlns:a16="http://schemas.microsoft.com/office/drawing/2014/main" id="{ECD019E5-B06F-49F6-A8CF-16E150BF3ED7}"/>
              </a:ext>
            </a:extLst>
          </p:cNvPr>
          <p:cNvSpPr>
            <a:spLocks noGrp="1"/>
          </p:cNvSpPr>
          <p:nvPr>
            <p:ph type="subTitle" idx="1"/>
          </p:nvPr>
        </p:nvSpPr>
        <p:spPr/>
        <p:txBody>
          <a:bodyPr/>
          <a:lstStyle/>
          <a:p>
            <a:r>
              <a:rPr lang="en-GB" dirty="0"/>
              <a:t>Heredity &amp; Mendelian genetics, genotypes and phenotypes, mutations, natural selection, speciation and </a:t>
            </a:r>
            <a:r>
              <a:rPr lang="en-GB"/>
              <a:t>population genetics</a:t>
            </a:r>
            <a:endParaRPr lang="en-GB" dirty="0"/>
          </a:p>
        </p:txBody>
      </p:sp>
    </p:spTree>
    <p:extLst>
      <p:ext uri="{BB962C8B-B14F-4D97-AF65-F5344CB8AC3E}">
        <p14:creationId xmlns:p14="http://schemas.microsoft.com/office/powerpoint/2010/main" val="1739514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A5C5C-3A68-498E-80AC-36C7D3562C3D}"/>
              </a:ext>
            </a:extLst>
          </p:cNvPr>
          <p:cNvSpPr>
            <a:spLocks noGrp="1"/>
          </p:cNvSpPr>
          <p:nvPr>
            <p:ph type="title"/>
          </p:nvPr>
        </p:nvSpPr>
        <p:spPr>
          <a:xfrm>
            <a:off x="1546413" y="624110"/>
            <a:ext cx="6987988" cy="1280890"/>
          </a:xfrm>
        </p:spPr>
        <p:txBody>
          <a:bodyPr/>
          <a:lstStyle/>
          <a:p>
            <a:r>
              <a:rPr lang="en-GB" dirty="0"/>
              <a:t>Heredity - </a:t>
            </a:r>
            <a:r>
              <a:rPr lang="en-GB" dirty="0" err="1"/>
              <a:t>Mandelian</a:t>
            </a:r>
            <a:r>
              <a:rPr lang="en-GB" dirty="0"/>
              <a:t> Genetics</a:t>
            </a:r>
          </a:p>
        </p:txBody>
      </p:sp>
      <p:pic>
        <p:nvPicPr>
          <p:cNvPr id="5" name="Picture 4" descr="A person looking at the camera&#10;&#10;Description generated with high confidence">
            <a:extLst>
              <a:ext uri="{FF2B5EF4-FFF2-40B4-BE49-F238E27FC236}">
                <a16:creationId xmlns:a16="http://schemas.microsoft.com/office/drawing/2014/main" id="{4056862C-790C-436D-AAFC-64A36EE291DF}"/>
              </a:ext>
            </a:extLst>
          </p:cNvPr>
          <p:cNvPicPr>
            <a:picLocks noChangeAspect="1"/>
          </p:cNvPicPr>
          <p:nvPr/>
        </p:nvPicPr>
        <p:blipFill rotWithShape="1">
          <a:blip r:embed="rId3"/>
          <a:srcRect l="17530" r="16521"/>
          <a:stretch/>
        </p:blipFill>
        <p:spPr>
          <a:xfrm>
            <a:off x="995083" y="1714500"/>
            <a:ext cx="3560861" cy="2776818"/>
          </a:xfrm>
          <a:prstGeom prst="rect">
            <a:avLst/>
          </a:prstGeom>
        </p:spPr>
      </p:pic>
      <p:pic>
        <p:nvPicPr>
          <p:cNvPr id="9" name="Picture 8" descr="A black and white photo of a person&#10;&#10;Description generated with very high confidence">
            <a:extLst>
              <a:ext uri="{FF2B5EF4-FFF2-40B4-BE49-F238E27FC236}">
                <a16:creationId xmlns:a16="http://schemas.microsoft.com/office/drawing/2014/main" id="{3E4871AF-E4D6-4412-B9E5-E93FE61F31B9}"/>
              </a:ext>
            </a:extLst>
          </p:cNvPr>
          <p:cNvPicPr>
            <a:picLocks noChangeAspect="1"/>
          </p:cNvPicPr>
          <p:nvPr/>
        </p:nvPicPr>
        <p:blipFill>
          <a:blip r:embed="rId4"/>
          <a:stretch>
            <a:fillRect/>
          </a:stretch>
        </p:blipFill>
        <p:spPr>
          <a:xfrm>
            <a:off x="6618962" y="1714501"/>
            <a:ext cx="2044283" cy="2776818"/>
          </a:xfrm>
          <a:prstGeom prst="rect">
            <a:avLst/>
          </a:prstGeom>
        </p:spPr>
      </p:pic>
      <p:pic>
        <p:nvPicPr>
          <p:cNvPr id="11" name="Picture 10" descr="A person wearing a suit and tie&#10;&#10;Description generated with very high confidence">
            <a:extLst>
              <a:ext uri="{FF2B5EF4-FFF2-40B4-BE49-F238E27FC236}">
                <a16:creationId xmlns:a16="http://schemas.microsoft.com/office/drawing/2014/main" id="{46F627DE-6224-4F29-AC73-0325823A4253}"/>
              </a:ext>
            </a:extLst>
          </p:cNvPr>
          <p:cNvPicPr>
            <a:picLocks noChangeAspect="1"/>
          </p:cNvPicPr>
          <p:nvPr/>
        </p:nvPicPr>
        <p:blipFill>
          <a:blip r:embed="rId5"/>
          <a:stretch>
            <a:fillRect/>
          </a:stretch>
        </p:blipFill>
        <p:spPr>
          <a:xfrm>
            <a:off x="4532870" y="1714500"/>
            <a:ext cx="2086092" cy="2776818"/>
          </a:xfrm>
          <a:prstGeom prst="rect">
            <a:avLst/>
          </a:prstGeom>
        </p:spPr>
      </p:pic>
      <p:pic>
        <p:nvPicPr>
          <p:cNvPr id="13" name="Picture 12" descr="A close up of an animal&#10;&#10;Description generated with high confidence">
            <a:extLst>
              <a:ext uri="{FF2B5EF4-FFF2-40B4-BE49-F238E27FC236}">
                <a16:creationId xmlns:a16="http://schemas.microsoft.com/office/drawing/2014/main" id="{ED17CCC3-3F22-4EE9-AFC2-2B9BE3437017}"/>
              </a:ext>
            </a:extLst>
          </p:cNvPr>
          <p:cNvPicPr>
            <a:picLocks noChangeAspect="1"/>
          </p:cNvPicPr>
          <p:nvPr/>
        </p:nvPicPr>
        <p:blipFill>
          <a:blip r:embed="rId6"/>
          <a:stretch>
            <a:fillRect/>
          </a:stretch>
        </p:blipFill>
        <p:spPr>
          <a:xfrm>
            <a:off x="1546413" y="1696448"/>
            <a:ext cx="6500129" cy="5103618"/>
          </a:xfrm>
          <a:prstGeom prst="rect">
            <a:avLst/>
          </a:prstGeom>
        </p:spPr>
      </p:pic>
    </p:spTree>
    <p:extLst>
      <p:ext uri="{BB962C8B-B14F-4D97-AF65-F5344CB8AC3E}">
        <p14:creationId xmlns:p14="http://schemas.microsoft.com/office/powerpoint/2010/main" val="2442184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5"/>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11"/>
                                        </p:tgtEl>
                                        <p:attrNameLst>
                                          <p:attrName>style.visibility</p:attrName>
                                        </p:attrNameLst>
                                      </p:cBhvr>
                                      <p:to>
                                        <p:strVal val="hidden"/>
                                      </p:to>
                                    </p:set>
                                  </p:childTnLst>
                                </p:cTn>
                              </p:par>
                              <p:par>
                                <p:cTn id="11" presetID="1" presetClass="exit" presetSubtype="0" fill="hold" nodeType="withEffect">
                                  <p:stCondLst>
                                    <p:cond delay="0"/>
                                  </p:stCondLst>
                                  <p:childTnLst>
                                    <p:set>
                                      <p:cBhvr>
                                        <p:cTn id="12"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ABFD6-7B02-4E93-B012-72ECBAC8F04B}"/>
              </a:ext>
            </a:extLst>
          </p:cNvPr>
          <p:cNvSpPr>
            <a:spLocks noGrp="1"/>
          </p:cNvSpPr>
          <p:nvPr>
            <p:ph type="title"/>
          </p:nvPr>
        </p:nvSpPr>
        <p:spPr>
          <a:xfrm>
            <a:off x="1507525" y="624110"/>
            <a:ext cx="7191632" cy="1280890"/>
          </a:xfrm>
        </p:spPr>
        <p:txBody>
          <a:bodyPr/>
          <a:lstStyle/>
          <a:p>
            <a:r>
              <a:rPr lang="en-GB" dirty="0"/>
              <a:t>Blended Inheritance Hypothesis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1025" y="2360141"/>
            <a:ext cx="7713375" cy="2902882"/>
          </a:xfrm>
        </p:spPr>
      </p:pic>
      <p:sp>
        <p:nvSpPr>
          <p:cNvPr id="5" name="Rectangle 4"/>
          <p:cNvSpPr/>
          <p:nvPr/>
        </p:nvSpPr>
        <p:spPr>
          <a:xfrm>
            <a:off x="1075038" y="5411398"/>
            <a:ext cx="7735330" cy="646331"/>
          </a:xfrm>
          <a:prstGeom prst="rect">
            <a:avLst/>
          </a:prstGeom>
        </p:spPr>
        <p:txBody>
          <a:bodyPr wrap="square">
            <a:spAutoFit/>
          </a:bodyPr>
          <a:lstStyle/>
          <a:p>
            <a:r>
              <a:rPr lang="en-GB" b="1" dirty="0">
                <a:solidFill>
                  <a:srgbClr val="383838"/>
                </a:solidFill>
                <a:latin typeface="proxima-nova"/>
              </a:rPr>
              <a:t>The blended inheritance hypothesis suggests that physical traits (or phenotypes) of offspring are an intermediate of the parents. </a:t>
            </a:r>
            <a:endParaRPr lang="en-GB" dirty="0"/>
          </a:p>
        </p:txBody>
      </p:sp>
    </p:spTree>
    <p:extLst>
      <p:ext uri="{BB962C8B-B14F-4D97-AF65-F5344CB8AC3E}">
        <p14:creationId xmlns:p14="http://schemas.microsoft.com/office/powerpoint/2010/main" val="3466066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F305C72-8769-4E0F-B31D-F4B1C9DC933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 name="Group 11">
            <a:extLst>
              <a:ext uri="{FF2B5EF4-FFF2-40B4-BE49-F238E27FC236}">
                <a16:creationId xmlns:a16="http://schemas.microsoft.com/office/drawing/2014/main" id="{72583CFC-05A3-4743-9A2E-7C2095B8D4CD}"/>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27110" y="228600"/>
            <a:ext cx="2138628" cy="6638625"/>
            <a:chOff x="2487613" y="285750"/>
            <a:chExt cx="2428875" cy="5654676"/>
          </a:xfrm>
        </p:grpSpPr>
        <p:sp>
          <p:nvSpPr>
            <p:cNvPr id="13" name="Freeform 11">
              <a:extLst>
                <a:ext uri="{FF2B5EF4-FFF2-40B4-BE49-F238E27FC236}">
                  <a16:creationId xmlns:a16="http://schemas.microsoft.com/office/drawing/2014/main" id="{9A751892-92F2-4CB4-BCAB-6D0AAF8F1696}"/>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5934046E-4D7C-4AA6-8633-29944553F1EB}"/>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421462AB-19D6-42DB-A850-F35B82C7B89E}"/>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208D8C07-9637-45D3-9E40-7C5C40077866}"/>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883C90A1-D75A-4818-9F01-B4BF19D74712}"/>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8808F87B-C4B8-4084-BD89-E41A1A44E7A4}"/>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E7FC0B23-1372-4455-98CE-E0FC7FF99A62}"/>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D14B79DD-45AC-487C-B361-0312B3C85E49}"/>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CDA09C7F-7AF3-4B6C-BC42-92780A68277C}"/>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FF7EBDD4-71BF-4FAF-B00B-444F9AE208C9}"/>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AF5E4290-F8B0-440E-A418-613A1552DF6D}"/>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FF0BF04A-FCC8-42BF-AD17-10F0ACB44D8C}"/>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 name="Group 25">
            <a:extLst>
              <a:ext uri="{FF2B5EF4-FFF2-40B4-BE49-F238E27FC236}">
                <a16:creationId xmlns:a16="http://schemas.microsoft.com/office/drawing/2014/main" id="{506F0A57-55BB-457C-9C8C-3DEE71009ADC}"/>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07832" y="-786"/>
            <a:ext cx="1767505" cy="6854040"/>
            <a:chOff x="6627813" y="194833"/>
            <a:chExt cx="1952625" cy="5678918"/>
          </a:xfrm>
        </p:grpSpPr>
        <p:sp>
          <p:nvSpPr>
            <p:cNvPr id="27" name="Freeform 27">
              <a:extLst>
                <a:ext uri="{FF2B5EF4-FFF2-40B4-BE49-F238E27FC236}">
                  <a16:creationId xmlns:a16="http://schemas.microsoft.com/office/drawing/2014/main" id="{60DB408E-A426-4658-B39D-0BBF09463E3C}"/>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BEFFABCA-CAA4-45E4-A7D4-DB3D2C864D3A}"/>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99494AF8-97E4-4473-AA6E-B4AB1279E87B}"/>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D05C67DC-0E54-4C69-90BE-8374C7E970EC}"/>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B2B38B94-E895-4324-B699-EEF28E052256}"/>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41E77CC3-723C-4C87-A1BA-D8E35B8017AB}"/>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CC5757E8-4CBE-4EA3-98AF-96361C91837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51E4772B-9FB7-4AC7-B352-C444891670D6}"/>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7F853444-696F-4B42-8C91-1F6EDD53DDFE}"/>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CD1A3085-30B0-496B-B9D3-55280769A69E}"/>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1B2519D7-F51F-4583-9B50-41B493C14820}"/>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6E1141E0-4F4D-4B40-BDB5-B2DD0FAEB37F}"/>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C5E0C91A-3F1D-43D7-9AB4-5D0A17D5C46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4278"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3A6C27A1-A438-4EC6-93BF-EC26F29BBF0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484278"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A black and white photo of a person&#10;&#10;Description generated with very high confidence">
            <a:extLst>
              <a:ext uri="{FF2B5EF4-FFF2-40B4-BE49-F238E27FC236}">
                <a16:creationId xmlns:a16="http://schemas.microsoft.com/office/drawing/2014/main" id="{93D20BFB-F274-4CA5-870F-23764B547292}"/>
              </a:ext>
            </a:extLst>
          </p:cNvPr>
          <p:cNvPicPr>
            <a:picLocks noChangeAspect="1"/>
          </p:cNvPicPr>
          <p:nvPr/>
        </p:nvPicPr>
        <p:blipFill rotWithShape="1">
          <a:blip r:embed="rId3"/>
          <a:srcRect l="7199" r="23526"/>
          <a:stretch/>
        </p:blipFill>
        <p:spPr>
          <a:xfrm>
            <a:off x="-1165" y="1731"/>
            <a:ext cx="3491887" cy="6858000"/>
          </a:xfrm>
          <a:prstGeom prst="rect">
            <a:avLst/>
          </a:prstGeom>
        </p:spPr>
      </p:pic>
      <p:sp>
        <p:nvSpPr>
          <p:cNvPr id="2" name="Title 1">
            <a:extLst>
              <a:ext uri="{FF2B5EF4-FFF2-40B4-BE49-F238E27FC236}">
                <a16:creationId xmlns:a16="http://schemas.microsoft.com/office/drawing/2014/main" id="{BB4A3777-015D-4106-8597-D233CBC2A151}"/>
              </a:ext>
            </a:extLst>
          </p:cNvPr>
          <p:cNvSpPr>
            <a:spLocks noGrp="1"/>
          </p:cNvSpPr>
          <p:nvPr>
            <p:ph type="title"/>
          </p:nvPr>
        </p:nvSpPr>
        <p:spPr>
          <a:xfrm>
            <a:off x="4862322" y="624110"/>
            <a:ext cx="3766137" cy="1280890"/>
          </a:xfrm>
        </p:spPr>
        <p:txBody>
          <a:bodyPr>
            <a:normAutofit/>
          </a:bodyPr>
          <a:lstStyle/>
          <a:p>
            <a:r>
              <a:rPr lang="en-GB" dirty="0"/>
              <a:t>Mendel - Definitions</a:t>
            </a:r>
          </a:p>
        </p:txBody>
      </p:sp>
      <p:sp>
        <p:nvSpPr>
          <p:cNvPr id="3" name="Content Placeholder 2">
            <a:extLst>
              <a:ext uri="{FF2B5EF4-FFF2-40B4-BE49-F238E27FC236}">
                <a16:creationId xmlns:a16="http://schemas.microsoft.com/office/drawing/2014/main" id="{9F75DD45-13F8-438A-9423-44440F993204}"/>
              </a:ext>
            </a:extLst>
          </p:cNvPr>
          <p:cNvSpPr>
            <a:spLocks noGrp="1"/>
          </p:cNvSpPr>
          <p:nvPr>
            <p:ph idx="1"/>
          </p:nvPr>
        </p:nvSpPr>
        <p:spPr>
          <a:xfrm>
            <a:off x="4828643" y="2133600"/>
            <a:ext cx="3799814" cy="3777622"/>
          </a:xfrm>
        </p:spPr>
        <p:txBody>
          <a:bodyPr>
            <a:normAutofit/>
          </a:bodyPr>
          <a:lstStyle/>
          <a:p>
            <a:r>
              <a:rPr lang="en-GB" dirty="0"/>
              <a:t>Character: a heritable feature that varies among individuals (flower colour, plant height…)</a:t>
            </a:r>
          </a:p>
          <a:p>
            <a:endParaRPr lang="en-GB" dirty="0"/>
          </a:p>
          <a:p>
            <a:r>
              <a:rPr lang="en-GB" dirty="0"/>
              <a:t>Trait: each variant for a character (purple or white flowers, tall or short plants)</a:t>
            </a:r>
          </a:p>
        </p:txBody>
      </p:sp>
    </p:spTree>
    <p:extLst>
      <p:ext uri="{BB962C8B-B14F-4D97-AF65-F5344CB8AC3E}">
        <p14:creationId xmlns:p14="http://schemas.microsoft.com/office/powerpoint/2010/main" val="3711884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3E6ED-FB13-4A86-885C-30E757D6C5AB}"/>
              </a:ext>
            </a:extLst>
          </p:cNvPr>
          <p:cNvSpPr>
            <a:spLocks noGrp="1"/>
          </p:cNvSpPr>
          <p:nvPr>
            <p:ph type="title"/>
          </p:nvPr>
        </p:nvSpPr>
        <p:spPr/>
        <p:txBody>
          <a:bodyPr/>
          <a:lstStyle/>
          <a:p>
            <a:r>
              <a:rPr lang="en-GB" dirty="0"/>
              <a:t>Mendel - Definitions</a:t>
            </a:r>
          </a:p>
        </p:txBody>
      </p:sp>
      <p:pic>
        <p:nvPicPr>
          <p:cNvPr id="5" name="Content Placeholder 4">
            <a:extLst>
              <a:ext uri="{FF2B5EF4-FFF2-40B4-BE49-F238E27FC236}">
                <a16:creationId xmlns:a16="http://schemas.microsoft.com/office/drawing/2014/main" id="{B73DD2D4-011C-46A9-B460-86E6668534FE}"/>
              </a:ext>
            </a:extLst>
          </p:cNvPr>
          <p:cNvPicPr>
            <a:picLocks noGrp="1" noChangeAspect="1"/>
          </p:cNvPicPr>
          <p:nvPr>
            <p:ph idx="1"/>
          </p:nvPr>
        </p:nvPicPr>
        <p:blipFill>
          <a:blip r:embed="rId3"/>
          <a:stretch>
            <a:fillRect/>
          </a:stretch>
        </p:blipFill>
        <p:spPr>
          <a:xfrm>
            <a:off x="5061697" y="1727160"/>
            <a:ext cx="3900858" cy="4654648"/>
          </a:xfrm>
          <a:prstGeom prst="rect">
            <a:avLst/>
          </a:prstGeom>
        </p:spPr>
      </p:pic>
      <p:pic>
        <p:nvPicPr>
          <p:cNvPr id="4" name="Picture 3">
            <a:extLst>
              <a:ext uri="{FF2B5EF4-FFF2-40B4-BE49-F238E27FC236}">
                <a16:creationId xmlns:a16="http://schemas.microsoft.com/office/drawing/2014/main" id="{EFB4BA24-35A7-450D-9203-D8A9C4D63B6B}"/>
              </a:ext>
            </a:extLst>
          </p:cNvPr>
          <p:cNvPicPr>
            <a:picLocks noChangeAspect="1"/>
          </p:cNvPicPr>
          <p:nvPr/>
        </p:nvPicPr>
        <p:blipFill>
          <a:blip r:embed="rId4"/>
          <a:stretch>
            <a:fillRect/>
          </a:stretch>
        </p:blipFill>
        <p:spPr>
          <a:xfrm>
            <a:off x="451597" y="1436373"/>
            <a:ext cx="4610100" cy="5172075"/>
          </a:xfrm>
          <a:prstGeom prst="rect">
            <a:avLst/>
          </a:prstGeom>
        </p:spPr>
      </p:pic>
    </p:spTree>
    <p:extLst>
      <p:ext uri="{BB962C8B-B14F-4D97-AF65-F5344CB8AC3E}">
        <p14:creationId xmlns:p14="http://schemas.microsoft.com/office/powerpoint/2010/main" val="3895651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8064-2528-45E6-9621-E3394C854039}"/>
              </a:ext>
            </a:extLst>
          </p:cNvPr>
          <p:cNvSpPr>
            <a:spLocks noGrp="1"/>
          </p:cNvSpPr>
          <p:nvPr>
            <p:ph type="title"/>
          </p:nvPr>
        </p:nvSpPr>
        <p:spPr>
          <a:xfrm>
            <a:off x="1467293" y="624110"/>
            <a:ext cx="7067107" cy="1280890"/>
          </a:xfrm>
        </p:spPr>
        <p:txBody>
          <a:bodyPr>
            <a:normAutofit/>
          </a:bodyPr>
          <a:lstStyle/>
          <a:p>
            <a:r>
              <a:rPr lang="en-GB" sz="2800" dirty="0"/>
              <a:t>Heredity: Recessive &amp; Dominant Alleles</a:t>
            </a:r>
          </a:p>
        </p:txBody>
      </p:sp>
      <p:sp>
        <p:nvSpPr>
          <p:cNvPr id="3" name="Content Placeholder 2">
            <a:extLst>
              <a:ext uri="{FF2B5EF4-FFF2-40B4-BE49-F238E27FC236}">
                <a16:creationId xmlns:a16="http://schemas.microsoft.com/office/drawing/2014/main" id="{506686F5-11F5-454A-B62D-DA0D0D712A5B}"/>
              </a:ext>
            </a:extLst>
          </p:cNvPr>
          <p:cNvSpPr>
            <a:spLocks noGrp="1"/>
          </p:cNvSpPr>
          <p:nvPr>
            <p:ph idx="1"/>
          </p:nvPr>
        </p:nvSpPr>
        <p:spPr>
          <a:xfrm>
            <a:off x="1467293" y="2133600"/>
            <a:ext cx="7067107" cy="3777622"/>
          </a:xfrm>
        </p:spPr>
        <p:txBody>
          <a:bodyPr/>
          <a:lstStyle/>
          <a:p>
            <a:endParaRPr lang="en-GB" dirty="0"/>
          </a:p>
        </p:txBody>
      </p:sp>
      <p:pic>
        <p:nvPicPr>
          <p:cNvPr id="5" name="Picture 4">
            <a:extLst>
              <a:ext uri="{FF2B5EF4-FFF2-40B4-BE49-F238E27FC236}">
                <a16:creationId xmlns:a16="http://schemas.microsoft.com/office/drawing/2014/main" id="{20D2FB17-96E8-4816-AB1E-50BF6033DF5D}"/>
              </a:ext>
            </a:extLst>
          </p:cNvPr>
          <p:cNvPicPr>
            <a:picLocks noChangeAspect="1"/>
          </p:cNvPicPr>
          <p:nvPr/>
        </p:nvPicPr>
        <p:blipFill>
          <a:blip r:embed="rId3"/>
          <a:stretch>
            <a:fillRect/>
          </a:stretch>
        </p:blipFill>
        <p:spPr>
          <a:xfrm>
            <a:off x="390746" y="1436373"/>
            <a:ext cx="4610100" cy="5172075"/>
          </a:xfrm>
          <a:prstGeom prst="rect">
            <a:avLst/>
          </a:prstGeom>
        </p:spPr>
      </p:pic>
      <p:sp>
        <p:nvSpPr>
          <p:cNvPr id="6" name="TextBox 5">
            <a:extLst>
              <a:ext uri="{FF2B5EF4-FFF2-40B4-BE49-F238E27FC236}">
                <a16:creationId xmlns:a16="http://schemas.microsoft.com/office/drawing/2014/main" id="{BBB209E1-C44B-47CA-9983-F0055A93B48B}"/>
              </a:ext>
            </a:extLst>
          </p:cNvPr>
          <p:cNvSpPr txBox="1"/>
          <p:nvPr/>
        </p:nvSpPr>
        <p:spPr>
          <a:xfrm>
            <a:off x="1882588" y="2904565"/>
            <a:ext cx="564777" cy="376517"/>
          </a:xfrm>
          <a:prstGeom prst="rect">
            <a:avLst/>
          </a:prstGeom>
          <a:noFill/>
        </p:spPr>
        <p:txBody>
          <a:bodyPr wrap="square" rtlCol="0">
            <a:spAutoFit/>
          </a:bodyPr>
          <a:lstStyle/>
          <a:p>
            <a:r>
              <a:rPr lang="en-GB" b="1" dirty="0">
                <a:solidFill>
                  <a:schemeClr val="bg1">
                    <a:lumMod val="95000"/>
                  </a:schemeClr>
                </a:solidFill>
              </a:rPr>
              <a:t>PP</a:t>
            </a:r>
          </a:p>
        </p:txBody>
      </p:sp>
      <p:sp>
        <p:nvSpPr>
          <p:cNvPr id="7" name="TextBox 6">
            <a:extLst>
              <a:ext uri="{FF2B5EF4-FFF2-40B4-BE49-F238E27FC236}">
                <a16:creationId xmlns:a16="http://schemas.microsoft.com/office/drawing/2014/main" id="{CA0E75FB-9351-454C-904F-1E87EF3E7735}"/>
              </a:ext>
            </a:extLst>
          </p:cNvPr>
          <p:cNvSpPr txBox="1"/>
          <p:nvPr/>
        </p:nvSpPr>
        <p:spPr>
          <a:xfrm>
            <a:off x="3801764" y="2904565"/>
            <a:ext cx="564777" cy="376517"/>
          </a:xfrm>
          <a:prstGeom prst="rect">
            <a:avLst/>
          </a:prstGeom>
          <a:noFill/>
        </p:spPr>
        <p:txBody>
          <a:bodyPr wrap="square" rtlCol="0">
            <a:spAutoFit/>
          </a:bodyPr>
          <a:lstStyle/>
          <a:p>
            <a:r>
              <a:rPr lang="en-GB" b="1" dirty="0">
                <a:solidFill>
                  <a:schemeClr val="bg1">
                    <a:lumMod val="95000"/>
                  </a:schemeClr>
                </a:solidFill>
              </a:rPr>
              <a:t>pp</a:t>
            </a:r>
          </a:p>
        </p:txBody>
      </p:sp>
      <p:sp>
        <p:nvSpPr>
          <p:cNvPr id="8" name="TextBox 7">
            <a:extLst>
              <a:ext uri="{FF2B5EF4-FFF2-40B4-BE49-F238E27FC236}">
                <a16:creationId xmlns:a16="http://schemas.microsoft.com/office/drawing/2014/main" id="{DED6BEAE-EC3A-4861-BE22-503B90503D7F}"/>
              </a:ext>
            </a:extLst>
          </p:cNvPr>
          <p:cNvSpPr txBox="1"/>
          <p:nvPr/>
        </p:nvSpPr>
        <p:spPr>
          <a:xfrm>
            <a:off x="2895600" y="4724401"/>
            <a:ext cx="564777" cy="376517"/>
          </a:xfrm>
          <a:prstGeom prst="rect">
            <a:avLst/>
          </a:prstGeom>
          <a:noFill/>
        </p:spPr>
        <p:txBody>
          <a:bodyPr wrap="square" rtlCol="0">
            <a:spAutoFit/>
          </a:bodyPr>
          <a:lstStyle/>
          <a:p>
            <a:r>
              <a:rPr lang="en-GB" b="1" dirty="0">
                <a:solidFill>
                  <a:schemeClr val="bg1">
                    <a:lumMod val="95000"/>
                  </a:schemeClr>
                </a:solidFill>
              </a:rPr>
              <a:t>Pp</a:t>
            </a:r>
          </a:p>
        </p:txBody>
      </p:sp>
      <p:pic>
        <p:nvPicPr>
          <p:cNvPr id="10" name="Picture 9">
            <a:extLst>
              <a:ext uri="{FF2B5EF4-FFF2-40B4-BE49-F238E27FC236}">
                <a16:creationId xmlns:a16="http://schemas.microsoft.com/office/drawing/2014/main" id="{7275C679-945E-41DB-AB61-73D8830E8737}"/>
              </a:ext>
            </a:extLst>
          </p:cNvPr>
          <p:cNvPicPr>
            <a:picLocks noChangeAspect="1"/>
          </p:cNvPicPr>
          <p:nvPr/>
        </p:nvPicPr>
        <p:blipFill>
          <a:blip r:embed="rId4"/>
          <a:stretch>
            <a:fillRect/>
          </a:stretch>
        </p:blipFill>
        <p:spPr>
          <a:xfrm>
            <a:off x="4572000" y="1436373"/>
            <a:ext cx="4448175" cy="4629150"/>
          </a:xfrm>
          <a:prstGeom prst="rect">
            <a:avLst/>
          </a:prstGeom>
        </p:spPr>
      </p:pic>
      <p:sp>
        <p:nvSpPr>
          <p:cNvPr id="11" name="Rectangle 10">
            <a:extLst>
              <a:ext uri="{FF2B5EF4-FFF2-40B4-BE49-F238E27FC236}">
                <a16:creationId xmlns:a16="http://schemas.microsoft.com/office/drawing/2014/main" id="{599BA4B4-C47A-4816-A185-2E0FC8BB19DE}"/>
              </a:ext>
            </a:extLst>
          </p:cNvPr>
          <p:cNvSpPr/>
          <p:nvPr/>
        </p:nvSpPr>
        <p:spPr>
          <a:xfrm>
            <a:off x="4814776" y="6051176"/>
            <a:ext cx="4194753" cy="55727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790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rawing of a person&#10;&#10;Description generated with high confidence">
            <a:extLst>
              <a:ext uri="{FF2B5EF4-FFF2-40B4-BE49-F238E27FC236}">
                <a16:creationId xmlns:a16="http://schemas.microsoft.com/office/drawing/2014/main" id="{A4C2E8AB-9FA2-432E-9D7E-EEA1AFE56DC6}"/>
              </a:ext>
            </a:extLst>
          </p:cNvPr>
          <p:cNvPicPr>
            <a:picLocks noGrp="1" noChangeAspect="1"/>
          </p:cNvPicPr>
          <p:nvPr>
            <p:ph idx="1"/>
          </p:nvPr>
        </p:nvPicPr>
        <p:blipFill>
          <a:blip r:embed="rId3"/>
          <a:stretch>
            <a:fillRect/>
          </a:stretch>
        </p:blipFill>
        <p:spPr>
          <a:xfrm>
            <a:off x="838430" y="1905000"/>
            <a:ext cx="7695970" cy="3915709"/>
          </a:xfrm>
        </p:spPr>
      </p:pic>
      <p:sp>
        <p:nvSpPr>
          <p:cNvPr id="4" name="Title 1">
            <a:extLst>
              <a:ext uri="{FF2B5EF4-FFF2-40B4-BE49-F238E27FC236}">
                <a16:creationId xmlns:a16="http://schemas.microsoft.com/office/drawing/2014/main" id="{7E7F636C-6949-4760-98CA-6ABF8432D81D}"/>
              </a:ext>
            </a:extLst>
          </p:cNvPr>
          <p:cNvSpPr txBox="1">
            <a:spLocks/>
          </p:cNvSpPr>
          <p:nvPr/>
        </p:nvSpPr>
        <p:spPr>
          <a:xfrm>
            <a:off x="1467293" y="624110"/>
            <a:ext cx="706710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t>Heredity: Recessive &amp; Dominant Alleles</a:t>
            </a:r>
            <a:endParaRPr lang="en-GB" sz="2800" dirty="0"/>
          </a:p>
        </p:txBody>
      </p:sp>
    </p:spTree>
    <p:extLst>
      <p:ext uri="{BB962C8B-B14F-4D97-AF65-F5344CB8AC3E}">
        <p14:creationId xmlns:p14="http://schemas.microsoft.com/office/powerpoint/2010/main" val="496521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6BB2E-7B33-4F5F-B9B9-E9A869E6923B}"/>
              </a:ext>
            </a:extLst>
          </p:cNvPr>
          <p:cNvSpPr>
            <a:spLocks noGrp="1"/>
          </p:cNvSpPr>
          <p:nvPr>
            <p:ph type="title"/>
          </p:nvPr>
        </p:nvSpPr>
        <p:spPr>
          <a:xfrm>
            <a:off x="1894973" y="606665"/>
            <a:ext cx="6733486" cy="960668"/>
          </a:xfrm>
        </p:spPr>
        <p:txBody>
          <a:bodyPr/>
          <a:lstStyle/>
          <a:p>
            <a:r>
              <a:rPr lang="en-GB" dirty="0"/>
              <a:t>Genotypes and Phenotypes</a:t>
            </a:r>
          </a:p>
        </p:txBody>
      </p:sp>
      <p:pic>
        <p:nvPicPr>
          <p:cNvPr id="4" name="Picture 3">
            <a:extLst>
              <a:ext uri="{FF2B5EF4-FFF2-40B4-BE49-F238E27FC236}">
                <a16:creationId xmlns:a16="http://schemas.microsoft.com/office/drawing/2014/main" id="{DC6509FB-492E-4C5A-8714-476C7339F7BB}"/>
              </a:ext>
            </a:extLst>
          </p:cNvPr>
          <p:cNvPicPr>
            <a:picLocks noChangeAspect="1"/>
          </p:cNvPicPr>
          <p:nvPr/>
        </p:nvPicPr>
        <p:blipFill>
          <a:blip r:embed="rId3"/>
          <a:stretch>
            <a:fillRect/>
          </a:stretch>
        </p:blipFill>
        <p:spPr>
          <a:xfrm>
            <a:off x="3408597" y="1927654"/>
            <a:ext cx="5735402" cy="2311837"/>
          </a:xfrm>
          <a:prstGeom prst="rect">
            <a:avLst/>
          </a:prstGeom>
        </p:spPr>
      </p:pic>
      <p:sp>
        <p:nvSpPr>
          <p:cNvPr id="5" name="Rectangle 4">
            <a:extLst>
              <a:ext uri="{FF2B5EF4-FFF2-40B4-BE49-F238E27FC236}">
                <a16:creationId xmlns:a16="http://schemas.microsoft.com/office/drawing/2014/main" id="{FFF31D2B-6C58-4930-AEB2-BF9346B03E8A}"/>
              </a:ext>
            </a:extLst>
          </p:cNvPr>
          <p:cNvSpPr/>
          <p:nvPr/>
        </p:nvSpPr>
        <p:spPr>
          <a:xfrm>
            <a:off x="5562631" y="1772434"/>
            <a:ext cx="1664198" cy="310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C98A998F-BB81-4268-B725-55B10F001551}"/>
              </a:ext>
            </a:extLst>
          </p:cNvPr>
          <p:cNvPicPr>
            <a:picLocks noChangeAspect="1"/>
          </p:cNvPicPr>
          <p:nvPr/>
        </p:nvPicPr>
        <p:blipFill>
          <a:blip r:embed="rId4"/>
          <a:stretch>
            <a:fillRect/>
          </a:stretch>
        </p:blipFill>
        <p:spPr>
          <a:xfrm>
            <a:off x="349134" y="2410691"/>
            <a:ext cx="2941320" cy="4010891"/>
          </a:xfrm>
          <a:prstGeom prst="rect">
            <a:avLst/>
          </a:prstGeom>
        </p:spPr>
      </p:pic>
    </p:spTree>
    <p:extLst>
      <p:ext uri="{BB962C8B-B14F-4D97-AF65-F5344CB8AC3E}">
        <p14:creationId xmlns:p14="http://schemas.microsoft.com/office/powerpoint/2010/main" val="1859486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0AD92-3361-443B-8AE0-AD38D69377F5}"/>
              </a:ext>
            </a:extLst>
          </p:cNvPr>
          <p:cNvSpPr>
            <a:spLocks noGrp="1"/>
          </p:cNvSpPr>
          <p:nvPr>
            <p:ph type="title"/>
          </p:nvPr>
        </p:nvSpPr>
        <p:spPr/>
        <p:txBody>
          <a:bodyPr/>
          <a:lstStyle/>
          <a:p>
            <a:r>
              <a:rPr lang="en-GB" dirty="0"/>
              <a:t>Genotypes and Phenotypes</a:t>
            </a:r>
          </a:p>
        </p:txBody>
      </p:sp>
      <p:pic>
        <p:nvPicPr>
          <p:cNvPr id="19" name="Picture 18" descr="A close up of a sign&#10;&#10;Description generated with very high confidence">
            <a:extLst>
              <a:ext uri="{FF2B5EF4-FFF2-40B4-BE49-F238E27FC236}">
                <a16:creationId xmlns:a16="http://schemas.microsoft.com/office/drawing/2014/main" id="{A8FEF29F-8AF0-4740-A52F-627F260048F1}"/>
              </a:ext>
            </a:extLst>
          </p:cNvPr>
          <p:cNvPicPr>
            <a:picLocks noChangeAspect="1"/>
          </p:cNvPicPr>
          <p:nvPr/>
        </p:nvPicPr>
        <p:blipFill>
          <a:blip r:embed="rId3"/>
          <a:stretch>
            <a:fillRect/>
          </a:stretch>
        </p:blipFill>
        <p:spPr>
          <a:xfrm>
            <a:off x="1296788" y="2541494"/>
            <a:ext cx="7101088" cy="2514600"/>
          </a:xfrm>
          <a:prstGeom prst="rect">
            <a:avLst/>
          </a:prstGeom>
        </p:spPr>
      </p:pic>
      <p:pic>
        <p:nvPicPr>
          <p:cNvPr id="21" name="Picture 20" descr="A picture containing object&#10;&#10;Description generated with high confidence">
            <a:extLst>
              <a:ext uri="{FF2B5EF4-FFF2-40B4-BE49-F238E27FC236}">
                <a16:creationId xmlns:a16="http://schemas.microsoft.com/office/drawing/2014/main" id="{2834F03F-EA76-4913-B9BC-3826D386C0FE}"/>
              </a:ext>
            </a:extLst>
          </p:cNvPr>
          <p:cNvPicPr>
            <a:picLocks noChangeAspect="1"/>
          </p:cNvPicPr>
          <p:nvPr/>
        </p:nvPicPr>
        <p:blipFill>
          <a:blip r:embed="rId4"/>
          <a:stretch>
            <a:fillRect/>
          </a:stretch>
        </p:blipFill>
        <p:spPr>
          <a:xfrm>
            <a:off x="1395574" y="2593040"/>
            <a:ext cx="7002302" cy="2411507"/>
          </a:xfrm>
          <a:prstGeom prst="rect">
            <a:avLst/>
          </a:prstGeom>
        </p:spPr>
      </p:pic>
      <p:pic>
        <p:nvPicPr>
          <p:cNvPr id="23" name="Picture 22" descr="A picture containing clipart&#10;&#10;Description generated with very high confidence">
            <a:extLst>
              <a:ext uri="{FF2B5EF4-FFF2-40B4-BE49-F238E27FC236}">
                <a16:creationId xmlns:a16="http://schemas.microsoft.com/office/drawing/2014/main" id="{D79703BB-3580-4964-89B2-F0E3992C07C7}"/>
              </a:ext>
            </a:extLst>
          </p:cNvPr>
          <p:cNvPicPr>
            <a:picLocks noChangeAspect="1"/>
          </p:cNvPicPr>
          <p:nvPr/>
        </p:nvPicPr>
        <p:blipFill>
          <a:blip r:embed="rId5"/>
          <a:stretch>
            <a:fillRect/>
          </a:stretch>
        </p:blipFill>
        <p:spPr>
          <a:xfrm>
            <a:off x="1437042" y="2639294"/>
            <a:ext cx="6820579" cy="2318997"/>
          </a:xfrm>
          <a:prstGeom prst="rect">
            <a:avLst/>
          </a:prstGeom>
        </p:spPr>
      </p:pic>
      <p:pic>
        <p:nvPicPr>
          <p:cNvPr id="25" name="Picture 24" descr="A close up of a sign&#10;&#10;Description generated with very high confidence">
            <a:extLst>
              <a:ext uri="{FF2B5EF4-FFF2-40B4-BE49-F238E27FC236}">
                <a16:creationId xmlns:a16="http://schemas.microsoft.com/office/drawing/2014/main" id="{DCA3D373-CEF3-491E-8B8D-5951C5842C21}"/>
              </a:ext>
            </a:extLst>
          </p:cNvPr>
          <p:cNvPicPr>
            <a:picLocks noChangeAspect="1"/>
          </p:cNvPicPr>
          <p:nvPr/>
        </p:nvPicPr>
        <p:blipFill>
          <a:blip r:embed="rId3"/>
          <a:stretch>
            <a:fillRect/>
          </a:stretch>
        </p:blipFill>
        <p:spPr>
          <a:xfrm>
            <a:off x="1395574" y="2615053"/>
            <a:ext cx="6820579" cy="2415267"/>
          </a:xfrm>
          <a:prstGeom prst="rect">
            <a:avLst/>
          </a:prstGeom>
        </p:spPr>
      </p:pic>
      <p:pic>
        <p:nvPicPr>
          <p:cNvPr id="27" name="Picture 26" descr="A picture containing object&#10;&#10;Description generated with high confidence">
            <a:extLst>
              <a:ext uri="{FF2B5EF4-FFF2-40B4-BE49-F238E27FC236}">
                <a16:creationId xmlns:a16="http://schemas.microsoft.com/office/drawing/2014/main" id="{FC032D7F-2EBC-4C69-9D76-96A2E90C1F6C}"/>
              </a:ext>
            </a:extLst>
          </p:cNvPr>
          <p:cNvPicPr>
            <a:picLocks noChangeAspect="1"/>
          </p:cNvPicPr>
          <p:nvPr/>
        </p:nvPicPr>
        <p:blipFill>
          <a:blip r:embed="rId4"/>
          <a:stretch>
            <a:fillRect/>
          </a:stretch>
        </p:blipFill>
        <p:spPr>
          <a:xfrm>
            <a:off x="1354106" y="2639294"/>
            <a:ext cx="6867994" cy="2365253"/>
          </a:xfrm>
          <a:prstGeom prst="rect">
            <a:avLst/>
          </a:prstGeom>
        </p:spPr>
      </p:pic>
      <p:pic>
        <p:nvPicPr>
          <p:cNvPr id="29" name="Picture 28" descr="A picture containing clipart&#10;&#10;Description generated with very high confidence">
            <a:extLst>
              <a:ext uri="{FF2B5EF4-FFF2-40B4-BE49-F238E27FC236}">
                <a16:creationId xmlns:a16="http://schemas.microsoft.com/office/drawing/2014/main" id="{6D6A45A1-DFA4-4BA2-8571-FEE38C81432F}"/>
              </a:ext>
            </a:extLst>
          </p:cNvPr>
          <p:cNvPicPr>
            <a:picLocks noChangeAspect="1"/>
          </p:cNvPicPr>
          <p:nvPr/>
        </p:nvPicPr>
        <p:blipFill>
          <a:blip r:embed="rId5"/>
          <a:stretch>
            <a:fillRect/>
          </a:stretch>
        </p:blipFill>
        <p:spPr>
          <a:xfrm>
            <a:off x="1318584" y="2567265"/>
            <a:ext cx="7079291" cy="2406959"/>
          </a:xfrm>
          <a:prstGeom prst="rect">
            <a:avLst/>
          </a:prstGeom>
        </p:spPr>
      </p:pic>
    </p:spTree>
    <p:extLst>
      <p:ext uri="{BB962C8B-B14F-4D97-AF65-F5344CB8AC3E}">
        <p14:creationId xmlns:p14="http://schemas.microsoft.com/office/powerpoint/2010/main" val="2401172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9"/>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21"/>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23"/>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5"/>
                                        </p:tgtEl>
                                        <p:attrNameLst>
                                          <p:attrName>style.visibility</p:attrName>
                                        </p:attrNameLst>
                                      </p:cBhvr>
                                      <p:to>
                                        <p:strVal val="hidden"/>
                                      </p:to>
                                    </p:set>
                                  </p:childTnLst>
                                </p:cTn>
                              </p:par>
                              <p:par>
                                <p:cTn id="25" presetID="1" presetClass="entr" presetSubtype="0" fill="hold" nodeType="with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27"/>
                                        </p:tgtEl>
                                        <p:attrNameLst>
                                          <p:attrName>style.visibility</p:attrName>
                                        </p:attrNameLst>
                                      </p:cBhvr>
                                      <p:to>
                                        <p:strVal val="hidden"/>
                                      </p:to>
                                    </p:set>
                                  </p:childTnLst>
                                </p:cTn>
                              </p:par>
                              <p:par>
                                <p:cTn id="31" presetID="1" presetClass="entr" presetSubtype="0" fill="hold" nodeType="with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E4C23-A080-42CC-BEF8-583A622AA0A1}"/>
              </a:ext>
            </a:extLst>
          </p:cNvPr>
          <p:cNvSpPr>
            <a:spLocks noGrp="1"/>
          </p:cNvSpPr>
          <p:nvPr>
            <p:ph type="title"/>
          </p:nvPr>
        </p:nvSpPr>
        <p:spPr/>
        <p:txBody>
          <a:bodyPr/>
          <a:lstStyle/>
          <a:p>
            <a:r>
              <a:rPr lang="en-GB" dirty="0"/>
              <a:t>Mutations</a:t>
            </a:r>
          </a:p>
        </p:txBody>
      </p:sp>
      <p:sp>
        <p:nvSpPr>
          <p:cNvPr id="3" name="Content Placeholder 2">
            <a:extLst>
              <a:ext uri="{FF2B5EF4-FFF2-40B4-BE49-F238E27FC236}">
                <a16:creationId xmlns:a16="http://schemas.microsoft.com/office/drawing/2014/main" id="{5310E646-0335-4AB5-BCB4-6828EE6B1668}"/>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3BF9C3EB-B63A-4CCE-AB1D-5F56A68F22AC}"/>
              </a:ext>
            </a:extLst>
          </p:cNvPr>
          <p:cNvPicPr>
            <a:picLocks noChangeAspect="1"/>
          </p:cNvPicPr>
          <p:nvPr/>
        </p:nvPicPr>
        <p:blipFill>
          <a:blip r:embed="rId3"/>
          <a:stretch>
            <a:fillRect/>
          </a:stretch>
        </p:blipFill>
        <p:spPr>
          <a:xfrm>
            <a:off x="220242" y="1438835"/>
            <a:ext cx="8848861" cy="5015753"/>
          </a:xfrm>
          <a:prstGeom prst="rect">
            <a:avLst/>
          </a:prstGeom>
        </p:spPr>
      </p:pic>
      <p:cxnSp>
        <p:nvCxnSpPr>
          <p:cNvPr id="5" name="Straight Arrow Connector 4">
            <a:extLst>
              <a:ext uri="{FF2B5EF4-FFF2-40B4-BE49-F238E27FC236}">
                <a16:creationId xmlns:a16="http://schemas.microsoft.com/office/drawing/2014/main" id="{B1A59C2C-8DA9-4D4C-B4EA-C6B4DCB6A461}"/>
              </a:ext>
            </a:extLst>
          </p:cNvPr>
          <p:cNvCxnSpPr>
            <a:cxnSpLocks/>
          </p:cNvCxnSpPr>
          <p:nvPr/>
        </p:nvCxnSpPr>
        <p:spPr>
          <a:xfrm>
            <a:off x="1942415" y="1783977"/>
            <a:ext cx="2078256" cy="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F9AE24A-176E-4A58-A9E0-6DA10D3AA1A7}"/>
              </a:ext>
            </a:extLst>
          </p:cNvPr>
          <p:cNvCxnSpPr>
            <a:cxnSpLocks/>
          </p:cNvCxnSpPr>
          <p:nvPr/>
        </p:nvCxnSpPr>
        <p:spPr>
          <a:xfrm>
            <a:off x="4644672" y="2133600"/>
            <a:ext cx="0" cy="286871"/>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0811CFC-11CF-4229-85BF-BBFD73BF239B}"/>
              </a:ext>
            </a:extLst>
          </p:cNvPr>
          <p:cNvCxnSpPr>
            <a:cxnSpLocks/>
          </p:cNvCxnSpPr>
          <p:nvPr/>
        </p:nvCxnSpPr>
        <p:spPr>
          <a:xfrm flipH="1">
            <a:off x="2581835" y="2689411"/>
            <a:ext cx="1438836" cy="510989"/>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40DEB70-F2FB-4D46-9603-A198D5600BB7}"/>
              </a:ext>
            </a:extLst>
          </p:cNvPr>
          <p:cNvCxnSpPr>
            <a:cxnSpLocks/>
          </p:cNvCxnSpPr>
          <p:nvPr/>
        </p:nvCxnSpPr>
        <p:spPr>
          <a:xfrm>
            <a:off x="2554941" y="3825687"/>
            <a:ext cx="0" cy="329454"/>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BE10462-1373-4247-8654-DAD6B8D1EEBB}"/>
              </a:ext>
            </a:extLst>
          </p:cNvPr>
          <p:cNvCxnSpPr>
            <a:cxnSpLocks/>
          </p:cNvCxnSpPr>
          <p:nvPr/>
        </p:nvCxnSpPr>
        <p:spPr>
          <a:xfrm>
            <a:off x="2554941" y="4690781"/>
            <a:ext cx="0" cy="24429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37E0613A-9FF3-4327-B16E-22489D5340C3}"/>
              </a:ext>
            </a:extLst>
          </p:cNvPr>
          <p:cNvCxnSpPr>
            <a:cxnSpLocks/>
          </p:cNvCxnSpPr>
          <p:nvPr/>
        </p:nvCxnSpPr>
        <p:spPr>
          <a:xfrm>
            <a:off x="2554941" y="5540188"/>
            <a:ext cx="0" cy="219635"/>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6714499D-D301-4E1C-983C-F2824CC9CF15}"/>
              </a:ext>
            </a:extLst>
          </p:cNvPr>
          <p:cNvCxnSpPr>
            <a:cxnSpLocks/>
          </p:cNvCxnSpPr>
          <p:nvPr/>
        </p:nvCxnSpPr>
        <p:spPr>
          <a:xfrm flipH="1">
            <a:off x="1008529" y="5210734"/>
            <a:ext cx="933886" cy="549089"/>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BCE33587-A6A2-4007-907F-2F4AC94552CC}"/>
              </a:ext>
            </a:extLst>
          </p:cNvPr>
          <p:cNvCxnSpPr>
            <a:cxnSpLocks/>
          </p:cNvCxnSpPr>
          <p:nvPr/>
        </p:nvCxnSpPr>
        <p:spPr>
          <a:xfrm>
            <a:off x="3167468" y="5311588"/>
            <a:ext cx="1014567" cy="445374"/>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0A34D1F-9972-404B-A5D9-F9A5BE13FD22}"/>
              </a:ext>
            </a:extLst>
          </p:cNvPr>
          <p:cNvCxnSpPr>
            <a:cxnSpLocks/>
          </p:cNvCxnSpPr>
          <p:nvPr/>
        </p:nvCxnSpPr>
        <p:spPr>
          <a:xfrm>
            <a:off x="5940072" y="4690781"/>
            <a:ext cx="0" cy="286871"/>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A747F63F-8087-4CA3-ABCE-08B6E3F9B6DF}"/>
              </a:ext>
            </a:extLst>
          </p:cNvPr>
          <p:cNvCxnSpPr>
            <a:cxnSpLocks/>
          </p:cNvCxnSpPr>
          <p:nvPr/>
        </p:nvCxnSpPr>
        <p:spPr>
          <a:xfrm>
            <a:off x="8414331" y="4726640"/>
            <a:ext cx="0" cy="286871"/>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53679438-87D0-40D1-9B0C-1BEEFD6B326D}"/>
              </a:ext>
            </a:extLst>
          </p:cNvPr>
          <p:cNvCxnSpPr>
            <a:cxnSpLocks/>
          </p:cNvCxnSpPr>
          <p:nvPr/>
        </p:nvCxnSpPr>
        <p:spPr>
          <a:xfrm>
            <a:off x="5238407" y="2724207"/>
            <a:ext cx="1861640" cy="476193"/>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F8DB8D05-8B81-4A80-8734-D5D59473D514}"/>
              </a:ext>
            </a:extLst>
          </p:cNvPr>
          <p:cNvCxnSpPr>
            <a:cxnSpLocks/>
          </p:cNvCxnSpPr>
          <p:nvPr/>
        </p:nvCxnSpPr>
        <p:spPr>
          <a:xfrm flipH="1">
            <a:off x="5940072" y="3550022"/>
            <a:ext cx="554857" cy="605119"/>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7BEB9E11-59B1-4FA5-85EF-CE1BF3620669}"/>
              </a:ext>
            </a:extLst>
          </p:cNvPr>
          <p:cNvCxnSpPr>
            <a:cxnSpLocks/>
          </p:cNvCxnSpPr>
          <p:nvPr/>
        </p:nvCxnSpPr>
        <p:spPr>
          <a:xfrm>
            <a:off x="7792094" y="3538315"/>
            <a:ext cx="622237" cy="616826"/>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8440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637C4-D7F9-4EA9-9691-EA3B492C871D}"/>
              </a:ext>
            </a:extLst>
          </p:cNvPr>
          <p:cNvSpPr>
            <a:spLocks noGrp="1"/>
          </p:cNvSpPr>
          <p:nvPr>
            <p:ph type="title"/>
          </p:nvPr>
        </p:nvSpPr>
        <p:spPr/>
        <p:txBody>
          <a:bodyPr>
            <a:normAutofit/>
          </a:bodyPr>
          <a:lstStyle/>
          <a:p>
            <a:r>
              <a:rPr lang="en-GB" sz="3200" dirty="0"/>
              <a:t>Mutations: Sickle-cell Anaemia</a:t>
            </a:r>
          </a:p>
        </p:txBody>
      </p:sp>
      <p:sp>
        <p:nvSpPr>
          <p:cNvPr id="3" name="Content Placeholder 2">
            <a:extLst>
              <a:ext uri="{FF2B5EF4-FFF2-40B4-BE49-F238E27FC236}">
                <a16:creationId xmlns:a16="http://schemas.microsoft.com/office/drawing/2014/main" id="{B7F26E99-2FA5-45A6-A33C-DB864F4084F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6373864A-5A09-4BFD-8F62-6280443503D6}"/>
              </a:ext>
            </a:extLst>
          </p:cNvPr>
          <p:cNvPicPr>
            <a:picLocks noChangeAspect="1"/>
          </p:cNvPicPr>
          <p:nvPr/>
        </p:nvPicPr>
        <p:blipFill>
          <a:blip r:embed="rId3"/>
          <a:stretch>
            <a:fillRect/>
          </a:stretch>
        </p:blipFill>
        <p:spPr>
          <a:xfrm>
            <a:off x="397048" y="1628862"/>
            <a:ext cx="8545246" cy="4605028"/>
          </a:xfrm>
          <a:prstGeom prst="rect">
            <a:avLst/>
          </a:prstGeom>
        </p:spPr>
      </p:pic>
      <p:pic>
        <p:nvPicPr>
          <p:cNvPr id="7" name="Picture 6">
            <a:extLst>
              <a:ext uri="{FF2B5EF4-FFF2-40B4-BE49-F238E27FC236}">
                <a16:creationId xmlns:a16="http://schemas.microsoft.com/office/drawing/2014/main" id="{56508D22-F162-406F-A0D1-44CB1432B886}"/>
              </a:ext>
            </a:extLst>
          </p:cNvPr>
          <p:cNvPicPr>
            <a:picLocks noChangeAspect="1"/>
          </p:cNvPicPr>
          <p:nvPr/>
        </p:nvPicPr>
        <p:blipFill>
          <a:blip r:embed="rId4"/>
          <a:stretch>
            <a:fillRect/>
          </a:stretch>
        </p:blipFill>
        <p:spPr>
          <a:xfrm>
            <a:off x="690282" y="1734671"/>
            <a:ext cx="8033899" cy="4499219"/>
          </a:xfrm>
          <a:prstGeom prst="rect">
            <a:avLst/>
          </a:prstGeom>
        </p:spPr>
      </p:pic>
    </p:spTree>
    <p:extLst>
      <p:ext uri="{BB962C8B-B14F-4D97-AF65-F5344CB8AC3E}">
        <p14:creationId xmlns:p14="http://schemas.microsoft.com/office/powerpoint/2010/main" val="740576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86A29-0B9F-40DA-BD00-C5341DED5A71}"/>
              </a:ext>
            </a:extLst>
          </p:cNvPr>
          <p:cNvSpPr>
            <a:spLocks noGrp="1"/>
          </p:cNvSpPr>
          <p:nvPr>
            <p:ph type="title"/>
          </p:nvPr>
        </p:nvSpPr>
        <p:spPr>
          <a:xfrm>
            <a:off x="1786271" y="624110"/>
            <a:ext cx="6748130" cy="1280890"/>
          </a:xfrm>
        </p:spPr>
        <p:txBody>
          <a:bodyPr>
            <a:normAutofit/>
          </a:bodyPr>
          <a:lstStyle/>
          <a:p>
            <a:r>
              <a:rPr lang="en-GB" sz="3200" dirty="0"/>
              <a:t>Mutations during DNA replication</a:t>
            </a:r>
          </a:p>
        </p:txBody>
      </p:sp>
      <p:pic>
        <p:nvPicPr>
          <p:cNvPr id="9" name="Picture 8" descr="A close up of a logo&#10;&#10;Description generated with high confidence">
            <a:extLst>
              <a:ext uri="{FF2B5EF4-FFF2-40B4-BE49-F238E27FC236}">
                <a16:creationId xmlns:a16="http://schemas.microsoft.com/office/drawing/2014/main" id="{34D42702-9BD4-418F-8984-B713263750DE}"/>
              </a:ext>
            </a:extLst>
          </p:cNvPr>
          <p:cNvPicPr>
            <a:picLocks noChangeAspect="1"/>
          </p:cNvPicPr>
          <p:nvPr/>
        </p:nvPicPr>
        <p:blipFill>
          <a:blip r:embed="rId3"/>
          <a:stretch>
            <a:fillRect/>
          </a:stretch>
        </p:blipFill>
        <p:spPr>
          <a:xfrm>
            <a:off x="2205317" y="4733363"/>
            <a:ext cx="1869141" cy="1869141"/>
          </a:xfrm>
          <a:prstGeom prst="rect">
            <a:avLst/>
          </a:prstGeom>
        </p:spPr>
      </p:pic>
      <p:pic>
        <p:nvPicPr>
          <p:cNvPr id="11" name="Picture 10" descr="A close up of a sign&#10;&#10;Description generated with very high confidence">
            <a:extLst>
              <a:ext uri="{FF2B5EF4-FFF2-40B4-BE49-F238E27FC236}">
                <a16:creationId xmlns:a16="http://schemas.microsoft.com/office/drawing/2014/main" id="{059D2FDD-86CD-4885-908D-61B9CE481448}"/>
              </a:ext>
            </a:extLst>
          </p:cNvPr>
          <p:cNvPicPr>
            <a:picLocks noChangeAspect="1"/>
          </p:cNvPicPr>
          <p:nvPr/>
        </p:nvPicPr>
        <p:blipFill>
          <a:blip r:embed="rId4"/>
          <a:stretch>
            <a:fillRect/>
          </a:stretch>
        </p:blipFill>
        <p:spPr>
          <a:xfrm>
            <a:off x="5292620" y="4733363"/>
            <a:ext cx="1860834" cy="1869141"/>
          </a:xfrm>
          <a:prstGeom prst="rect">
            <a:avLst/>
          </a:prstGeom>
        </p:spPr>
      </p:pic>
      <p:sp>
        <p:nvSpPr>
          <p:cNvPr id="4" name="Content Placeholder 3">
            <a:extLst>
              <a:ext uri="{FF2B5EF4-FFF2-40B4-BE49-F238E27FC236}">
                <a16:creationId xmlns:a16="http://schemas.microsoft.com/office/drawing/2014/main" id="{32EFC365-F79A-48BA-A56B-B20598DB8489}"/>
              </a:ext>
            </a:extLst>
          </p:cNvPr>
          <p:cNvSpPr>
            <a:spLocks noGrp="1"/>
          </p:cNvSpPr>
          <p:nvPr>
            <p:ph idx="1"/>
          </p:nvPr>
        </p:nvSpPr>
        <p:spPr/>
        <p:txBody>
          <a:bodyPr/>
          <a:lstStyle/>
          <a:p>
            <a:pPr marL="0" indent="0" algn="ctr">
              <a:buNone/>
            </a:pPr>
            <a:r>
              <a:rPr lang="en-GB" dirty="0">
                <a:hlinkClick r:id="rId5" tooltip="Share link"/>
              </a:rPr>
              <a:t>https://youtu.be/vP8-5Bhd2ag</a:t>
            </a:r>
            <a:r>
              <a:rPr lang="en-GB" dirty="0"/>
              <a:t> </a:t>
            </a:r>
          </a:p>
        </p:txBody>
      </p:sp>
    </p:spTree>
    <p:extLst>
      <p:ext uri="{BB962C8B-B14F-4D97-AF65-F5344CB8AC3E}">
        <p14:creationId xmlns:p14="http://schemas.microsoft.com/office/powerpoint/2010/main" val="2412953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455B1-2179-44A6-9C19-7BFB5640440C}"/>
              </a:ext>
            </a:extLst>
          </p:cNvPr>
          <p:cNvSpPr>
            <a:spLocks noGrp="1"/>
          </p:cNvSpPr>
          <p:nvPr>
            <p:ph type="title"/>
          </p:nvPr>
        </p:nvSpPr>
        <p:spPr>
          <a:xfrm>
            <a:off x="1679945" y="624110"/>
            <a:ext cx="6854456" cy="1280890"/>
          </a:xfrm>
        </p:spPr>
        <p:txBody>
          <a:bodyPr>
            <a:normAutofit/>
          </a:bodyPr>
          <a:lstStyle/>
          <a:p>
            <a:r>
              <a:rPr lang="en-GB" sz="3200" dirty="0"/>
              <a:t>Mutations during DNA replication</a:t>
            </a:r>
          </a:p>
        </p:txBody>
      </p:sp>
      <p:sp>
        <p:nvSpPr>
          <p:cNvPr id="3" name="Content Placeholder 2">
            <a:extLst>
              <a:ext uri="{FF2B5EF4-FFF2-40B4-BE49-F238E27FC236}">
                <a16:creationId xmlns:a16="http://schemas.microsoft.com/office/drawing/2014/main" id="{C833593D-3E0C-4359-93EC-6C0D5197EB0F}"/>
              </a:ext>
            </a:extLst>
          </p:cNvPr>
          <p:cNvSpPr>
            <a:spLocks noGrp="1"/>
          </p:cNvSpPr>
          <p:nvPr>
            <p:ph idx="1"/>
          </p:nvPr>
        </p:nvSpPr>
        <p:spPr>
          <a:xfrm>
            <a:off x="1679945" y="2133600"/>
            <a:ext cx="6854456" cy="3777622"/>
          </a:xfrm>
        </p:spPr>
        <p:txBody>
          <a:bodyPr/>
          <a:lstStyle/>
          <a:p>
            <a:endParaRPr lang="en-GB" dirty="0"/>
          </a:p>
        </p:txBody>
      </p:sp>
      <p:pic>
        <p:nvPicPr>
          <p:cNvPr id="4" name="Picture 3">
            <a:extLst>
              <a:ext uri="{FF2B5EF4-FFF2-40B4-BE49-F238E27FC236}">
                <a16:creationId xmlns:a16="http://schemas.microsoft.com/office/drawing/2014/main" id="{2A0B56D4-5257-40D0-B242-16FA4CF4B9D4}"/>
              </a:ext>
            </a:extLst>
          </p:cNvPr>
          <p:cNvPicPr>
            <a:picLocks noChangeAspect="1"/>
          </p:cNvPicPr>
          <p:nvPr/>
        </p:nvPicPr>
        <p:blipFill>
          <a:blip r:embed="rId3"/>
          <a:stretch>
            <a:fillRect/>
          </a:stretch>
        </p:blipFill>
        <p:spPr>
          <a:xfrm>
            <a:off x="319367" y="1905000"/>
            <a:ext cx="8780318" cy="4953000"/>
          </a:xfrm>
          <a:prstGeom prst="rect">
            <a:avLst/>
          </a:prstGeom>
        </p:spPr>
      </p:pic>
      <p:cxnSp>
        <p:nvCxnSpPr>
          <p:cNvPr id="6" name="Straight Connector 5">
            <a:extLst>
              <a:ext uri="{FF2B5EF4-FFF2-40B4-BE49-F238E27FC236}">
                <a16:creationId xmlns:a16="http://schemas.microsoft.com/office/drawing/2014/main" id="{8475AA86-4865-405D-AAC1-86A65D767B93}"/>
              </a:ext>
            </a:extLst>
          </p:cNvPr>
          <p:cNvCxnSpPr/>
          <p:nvPr/>
        </p:nvCxnSpPr>
        <p:spPr>
          <a:xfrm flipH="1">
            <a:off x="7597589" y="5163671"/>
            <a:ext cx="134471" cy="30928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8524A287-92F9-4543-B825-9467B58A2E83}"/>
              </a:ext>
            </a:extLst>
          </p:cNvPr>
          <p:cNvSpPr/>
          <p:nvPr/>
        </p:nvSpPr>
        <p:spPr>
          <a:xfrm>
            <a:off x="1102659" y="3025588"/>
            <a:ext cx="2474259" cy="833718"/>
          </a:xfrm>
          <a:prstGeom prst="rect">
            <a:avLst/>
          </a:prstGeom>
          <a:no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252F4D5-6377-4370-B51F-D0B811FBD48C}"/>
              </a:ext>
            </a:extLst>
          </p:cNvPr>
          <p:cNvSpPr txBox="1"/>
          <p:nvPr/>
        </p:nvSpPr>
        <p:spPr>
          <a:xfrm>
            <a:off x="1114661" y="2675965"/>
            <a:ext cx="2462257" cy="369332"/>
          </a:xfrm>
          <a:prstGeom prst="rect">
            <a:avLst/>
          </a:prstGeom>
          <a:noFill/>
        </p:spPr>
        <p:txBody>
          <a:bodyPr wrap="square" rtlCol="0">
            <a:spAutoFit/>
          </a:bodyPr>
          <a:lstStyle/>
          <a:p>
            <a:pPr algn="ctr"/>
            <a:r>
              <a:rPr lang="en-GB" dirty="0"/>
              <a:t>Gene</a:t>
            </a:r>
          </a:p>
        </p:txBody>
      </p:sp>
      <p:sp>
        <p:nvSpPr>
          <p:cNvPr id="9" name="TextBox 8">
            <a:extLst>
              <a:ext uri="{FF2B5EF4-FFF2-40B4-BE49-F238E27FC236}">
                <a16:creationId xmlns:a16="http://schemas.microsoft.com/office/drawing/2014/main" id="{97008D4C-797E-42E0-B038-8448A61DEB83}"/>
              </a:ext>
            </a:extLst>
          </p:cNvPr>
          <p:cNvSpPr txBox="1"/>
          <p:nvPr/>
        </p:nvSpPr>
        <p:spPr>
          <a:xfrm>
            <a:off x="3669602" y="2675076"/>
            <a:ext cx="5299586" cy="369332"/>
          </a:xfrm>
          <a:prstGeom prst="rect">
            <a:avLst/>
          </a:prstGeom>
          <a:noFill/>
        </p:spPr>
        <p:txBody>
          <a:bodyPr wrap="square" rtlCol="0">
            <a:spAutoFit/>
          </a:bodyPr>
          <a:lstStyle/>
          <a:p>
            <a:pPr algn="ctr"/>
            <a:r>
              <a:rPr lang="en-GB" dirty="0"/>
              <a:t>Non-coding DNA</a:t>
            </a:r>
          </a:p>
        </p:txBody>
      </p:sp>
    </p:spTree>
    <p:extLst>
      <p:ext uri="{BB962C8B-B14F-4D97-AF65-F5344CB8AC3E}">
        <p14:creationId xmlns:p14="http://schemas.microsoft.com/office/powerpoint/2010/main" val="1872289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F3F2C-F044-4F38-8C27-80A987A72B6B}"/>
              </a:ext>
            </a:extLst>
          </p:cNvPr>
          <p:cNvSpPr>
            <a:spLocks noGrp="1"/>
          </p:cNvSpPr>
          <p:nvPr>
            <p:ph type="title"/>
          </p:nvPr>
        </p:nvSpPr>
        <p:spPr/>
        <p:txBody>
          <a:bodyPr/>
          <a:lstStyle/>
          <a:p>
            <a:r>
              <a:rPr lang="en-GB" dirty="0"/>
              <a:t>Mutations during cell division</a:t>
            </a:r>
          </a:p>
        </p:txBody>
      </p:sp>
      <p:pic>
        <p:nvPicPr>
          <p:cNvPr id="4" name="Content Placeholder 3">
            <a:extLst>
              <a:ext uri="{FF2B5EF4-FFF2-40B4-BE49-F238E27FC236}">
                <a16:creationId xmlns:a16="http://schemas.microsoft.com/office/drawing/2014/main" id="{4A879D58-7901-4F0D-93D4-0DD92D30D495}"/>
              </a:ext>
            </a:extLst>
          </p:cNvPr>
          <p:cNvPicPr>
            <a:picLocks noGrp="1" noChangeAspect="1"/>
          </p:cNvPicPr>
          <p:nvPr>
            <p:ph idx="1"/>
          </p:nvPr>
        </p:nvPicPr>
        <p:blipFill>
          <a:blip r:embed="rId3"/>
          <a:stretch>
            <a:fillRect/>
          </a:stretch>
        </p:blipFill>
        <p:spPr>
          <a:xfrm>
            <a:off x="284388" y="1611695"/>
            <a:ext cx="4233304" cy="2653597"/>
          </a:xfrm>
          <a:prstGeom prst="rect">
            <a:avLst/>
          </a:prstGeom>
        </p:spPr>
      </p:pic>
      <p:pic>
        <p:nvPicPr>
          <p:cNvPr id="5" name="Picture 4">
            <a:extLst>
              <a:ext uri="{FF2B5EF4-FFF2-40B4-BE49-F238E27FC236}">
                <a16:creationId xmlns:a16="http://schemas.microsoft.com/office/drawing/2014/main" id="{40AAA2CD-A2E3-4692-916F-5E919DF923D6}"/>
              </a:ext>
            </a:extLst>
          </p:cNvPr>
          <p:cNvPicPr>
            <a:picLocks noChangeAspect="1"/>
          </p:cNvPicPr>
          <p:nvPr/>
        </p:nvPicPr>
        <p:blipFill>
          <a:blip r:embed="rId4"/>
          <a:stretch>
            <a:fillRect/>
          </a:stretch>
        </p:blipFill>
        <p:spPr>
          <a:xfrm>
            <a:off x="5970074" y="1435381"/>
            <a:ext cx="2457450" cy="2181225"/>
          </a:xfrm>
          <a:prstGeom prst="rect">
            <a:avLst/>
          </a:prstGeom>
        </p:spPr>
      </p:pic>
      <p:pic>
        <p:nvPicPr>
          <p:cNvPr id="6" name="Picture 5">
            <a:extLst>
              <a:ext uri="{FF2B5EF4-FFF2-40B4-BE49-F238E27FC236}">
                <a16:creationId xmlns:a16="http://schemas.microsoft.com/office/drawing/2014/main" id="{D3514DE9-9C89-407D-81CD-DCBC8761F953}"/>
              </a:ext>
            </a:extLst>
          </p:cNvPr>
          <p:cNvPicPr>
            <a:picLocks noChangeAspect="1"/>
          </p:cNvPicPr>
          <p:nvPr/>
        </p:nvPicPr>
        <p:blipFill>
          <a:blip r:embed="rId5"/>
          <a:stretch>
            <a:fillRect/>
          </a:stretch>
        </p:blipFill>
        <p:spPr>
          <a:xfrm>
            <a:off x="5970074" y="3756014"/>
            <a:ext cx="2457450" cy="2393973"/>
          </a:xfrm>
          <a:prstGeom prst="rect">
            <a:avLst/>
          </a:prstGeom>
        </p:spPr>
      </p:pic>
      <p:pic>
        <p:nvPicPr>
          <p:cNvPr id="8" name="Picture 7" descr="A person posing for a picture&#10;&#10;Description generated with very high confidence">
            <a:extLst>
              <a:ext uri="{FF2B5EF4-FFF2-40B4-BE49-F238E27FC236}">
                <a16:creationId xmlns:a16="http://schemas.microsoft.com/office/drawing/2014/main" id="{59BCC4B8-582D-4782-8D0A-2848D642F56E}"/>
              </a:ext>
            </a:extLst>
          </p:cNvPr>
          <p:cNvPicPr>
            <a:picLocks noChangeAspect="1"/>
          </p:cNvPicPr>
          <p:nvPr/>
        </p:nvPicPr>
        <p:blipFill>
          <a:blip r:embed="rId6"/>
          <a:stretch>
            <a:fillRect/>
          </a:stretch>
        </p:blipFill>
        <p:spPr>
          <a:xfrm>
            <a:off x="1814582" y="4501501"/>
            <a:ext cx="3331089" cy="2220726"/>
          </a:xfrm>
          <a:prstGeom prst="rect">
            <a:avLst/>
          </a:prstGeom>
        </p:spPr>
      </p:pic>
      <p:pic>
        <p:nvPicPr>
          <p:cNvPr id="10" name="Picture 9" descr="A screenshot of a cell phone&#10;&#10;Description generated with high confidence">
            <a:extLst>
              <a:ext uri="{FF2B5EF4-FFF2-40B4-BE49-F238E27FC236}">
                <a16:creationId xmlns:a16="http://schemas.microsoft.com/office/drawing/2014/main" id="{B4EB706C-CBAE-443D-8222-0C47ABD2665F}"/>
              </a:ext>
            </a:extLst>
          </p:cNvPr>
          <p:cNvPicPr>
            <a:picLocks noChangeAspect="1"/>
          </p:cNvPicPr>
          <p:nvPr/>
        </p:nvPicPr>
        <p:blipFill>
          <a:blip r:embed="rId7"/>
          <a:stretch>
            <a:fillRect/>
          </a:stretch>
        </p:blipFill>
        <p:spPr>
          <a:xfrm>
            <a:off x="4626309" y="1490286"/>
            <a:ext cx="4360349" cy="3186409"/>
          </a:xfrm>
          <a:prstGeom prst="rect">
            <a:avLst/>
          </a:prstGeom>
        </p:spPr>
      </p:pic>
    </p:spTree>
    <p:extLst>
      <p:ext uri="{BB962C8B-B14F-4D97-AF65-F5344CB8AC3E}">
        <p14:creationId xmlns:p14="http://schemas.microsoft.com/office/powerpoint/2010/main" val="2326219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6"/>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19F1A-9A18-44D9-8FFD-57C3DD236E40}"/>
              </a:ext>
            </a:extLst>
          </p:cNvPr>
          <p:cNvSpPr>
            <a:spLocks noGrp="1"/>
          </p:cNvSpPr>
          <p:nvPr>
            <p:ph type="title"/>
          </p:nvPr>
        </p:nvSpPr>
        <p:spPr/>
        <p:txBody>
          <a:bodyPr/>
          <a:lstStyle/>
          <a:p>
            <a:r>
              <a:rPr lang="en-GB" dirty="0"/>
              <a:t>Natural Selection</a:t>
            </a:r>
          </a:p>
        </p:txBody>
      </p:sp>
      <p:sp>
        <p:nvSpPr>
          <p:cNvPr id="3" name="Content Placeholder 2">
            <a:extLst>
              <a:ext uri="{FF2B5EF4-FFF2-40B4-BE49-F238E27FC236}">
                <a16:creationId xmlns:a16="http://schemas.microsoft.com/office/drawing/2014/main" id="{BD9F105A-CAB2-4518-8E53-2D16CF466E2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E306573-6A43-44DD-82B3-33DD8F824081}"/>
              </a:ext>
            </a:extLst>
          </p:cNvPr>
          <p:cNvPicPr>
            <a:picLocks noChangeAspect="1"/>
          </p:cNvPicPr>
          <p:nvPr/>
        </p:nvPicPr>
        <p:blipFill>
          <a:blip r:embed="rId3"/>
          <a:stretch>
            <a:fillRect/>
          </a:stretch>
        </p:blipFill>
        <p:spPr>
          <a:xfrm>
            <a:off x="357187" y="1905000"/>
            <a:ext cx="8429625" cy="4648200"/>
          </a:xfrm>
          <a:prstGeom prst="rect">
            <a:avLst/>
          </a:prstGeom>
        </p:spPr>
      </p:pic>
    </p:spTree>
    <p:extLst>
      <p:ext uri="{BB962C8B-B14F-4D97-AF65-F5344CB8AC3E}">
        <p14:creationId xmlns:p14="http://schemas.microsoft.com/office/powerpoint/2010/main" val="3677732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8FDD1-1BF6-4CB6-B55C-C46C33065947}"/>
              </a:ext>
            </a:extLst>
          </p:cNvPr>
          <p:cNvSpPr>
            <a:spLocks noGrp="1"/>
          </p:cNvSpPr>
          <p:nvPr>
            <p:ph type="title"/>
          </p:nvPr>
        </p:nvSpPr>
        <p:spPr/>
        <p:txBody>
          <a:bodyPr/>
          <a:lstStyle/>
          <a:p>
            <a:r>
              <a:rPr lang="en-GB" dirty="0"/>
              <a:t>Natural Selection</a:t>
            </a:r>
          </a:p>
        </p:txBody>
      </p:sp>
      <p:pic>
        <p:nvPicPr>
          <p:cNvPr id="4" name="Online Media 3">
            <a:hlinkClick r:id="" action="ppaction://media"/>
            <a:extLst>
              <a:ext uri="{FF2B5EF4-FFF2-40B4-BE49-F238E27FC236}">
                <a16:creationId xmlns:a16="http://schemas.microsoft.com/office/drawing/2014/main" id="{679B2AD7-4CB6-410B-85BD-AE338915F039}"/>
              </a:ext>
            </a:extLst>
          </p:cNvPr>
          <p:cNvPicPr>
            <a:picLocks noGrp="1" noRot="1" noChangeAspect="1"/>
          </p:cNvPicPr>
          <p:nvPr>
            <p:ph idx="1"/>
            <a:videoFile r:link="rId1"/>
          </p:nvPr>
        </p:nvPicPr>
        <p:blipFill>
          <a:blip r:embed="rId4"/>
          <a:stretch>
            <a:fillRect/>
          </a:stretch>
        </p:blipFill>
        <p:spPr>
          <a:xfrm>
            <a:off x="2743200" y="2381693"/>
            <a:ext cx="4683593" cy="3512695"/>
          </a:xfrm>
          <a:prstGeom prst="rect">
            <a:avLst/>
          </a:prstGeom>
        </p:spPr>
      </p:pic>
      <p:sp>
        <p:nvSpPr>
          <p:cNvPr id="5" name="Rectangle 4">
            <a:extLst>
              <a:ext uri="{FF2B5EF4-FFF2-40B4-BE49-F238E27FC236}">
                <a16:creationId xmlns:a16="http://schemas.microsoft.com/office/drawing/2014/main" id="{66EF9341-680F-4135-9FFB-F8C20071A2B5}"/>
              </a:ext>
            </a:extLst>
          </p:cNvPr>
          <p:cNvSpPr/>
          <p:nvPr/>
        </p:nvSpPr>
        <p:spPr>
          <a:xfrm>
            <a:off x="3060238" y="6027295"/>
            <a:ext cx="3810659" cy="369332"/>
          </a:xfrm>
          <a:prstGeom prst="rect">
            <a:avLst/>
          </a:prstGeom>
        </p:spPr>
        <p:txBody>
          <a:bodyPr wrap="none">
            <a:spAutoFit/>
          </a:bodyPr>
          <a:lstStyle/>
          <a:p>
            <a:r>
              <a:rPr lang="en-GB" dirty="0">
                <a:hlinkClick r:id="rId5"/>
              </a:rPr>
              <a:t>https://youtu.be/7VM9YxmULuo</a:t>
            </a:r>
            <a:r>
              <a:rPr lang="en-GB" dirty="0"/>
              <a:t> </a:t>
            </a:r>
          </a:p>
        </p:txBody>
      </p:sp>
      <p:sp>
        <p:nvSpPr>
          <p:cNvPr id="3" name="TextBox 2">
            <a:extLst>
              <a:ext uri="{FF2B5EF4-FFF2-40B4-BE49-F238E27FC236}">
                <a16:creationId xmlns:a16="http://schemas.microsoft.com/office/drawing/2014/main" id="{69520804-F1E4-4B84-9DE7-943206829474}"/>
              </a:ext>
            </a:extLst>
          </p:cNvPr>
          <p:cNvSpPr txBox="1"/>
          <p:nvPr/>
        </p:nvSpPr>
        <p:spPr>
          <a:xfrm>
            <a:off x="6722076" y="1285103"/>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1729556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E3BB-2BFA-431E-A248-FA0D95A7B805}"/>
              </a:ext>
            </a:extLst>
          </p:cNvPr>
          <p:cNvSpPr>
            <a:spLocks noGrp="1"/>
          </p:cNvSpPr>
          <p:nvPr>
            <p:ph type="title"/>
          </p:nvPr>
        </p:nvSpPr>
        <p:spPr/>
        <p:txBody>
          <a:bodyPr/>
          <a:lstStyle/>
          <a:p>
            <a:r>
              <a:rPr lang="en-GB" dirty="0"/>
              <a:t>Speciation</a:t>
            </a:r>
          </a:p>
        </p:txBody>
      </p:sp>
      <p:sp>
        <p:nvSpPr>
          <p:cNvPr id="3" name="Content Placeholder 2">
            <a:extLst>
              <a:ext uri="{FF2B5EF4-FFF2-40B4-BE49-F238E27FC236}">
                <a16:creationId xmlns:a16="http://schemas.microsoft.com/office/drawing/2014/main" id="{0AB4D19A-427B-4A77-8397-38FE912B9DC3}"/>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EBBE4F10-69DA-4EAA-A437-035127353289}"/>
              </a:ext>
            </a:extLst>
          </p:cNvPr>
          <p:cNvSpPr/>
          <p:nvPr/>
        </p:nvSpPr>
        <p:spPr>
          <a:xfrm>
            <a:off x="188260" y="1264554"/>
            <a:ext cx="8955740" cy="55934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A picture containing outdoor, object, building&#10;&#10;Description generated with high confidence">
            <a:extLst>
              <a:ext uri="{FF2B5EF4-FFF2-40B4-BE49-F238E27FC236}">
                <a16:creationId xmlns:a16="http://schemas.microsoft.com/office/drawing/2014/main" id="{A40A3946-03CF-4EFC-B4B6-2535D8D46957}"/>
              </a:ext>
            </a:extLst>
          </p:cNvPr>
          <p:cNvPicPr>
            <a:picLocks noChangeAspect="1"/>
          </p:cNvPicPr>
          <p:nvPr/>
        </p:nvPicPr>
        <p:blipFill>
          <a:blip r:embed="rId3"/>
          <a:stretch>
            <a:fillRect/>
          </a:stretch>
        </p:blipFill>
        <p:spPr>
          <a:xfrm>
            <a:off x="448223" y="2409262"/>
            <a:ext cx="8435814" cy="3304027"/>
          </a:xfrm>
          <a:prstGeom prst="rect">
            <a:avLst/>
          </a:prstGeom>
        </p:spPr>
      </p:pic>
      <p:sp>
        <p:nvSpPr>
          <p:cNvPr id="6" name="TextBox 5">
            <a:extLst>
              <a:ext uri="{FF2B5EF4-FFF2-40B4-BE49-F238E27FC236}">
                <a16:creationId xmlns:a16="http://schemas.microsoft.com/office/drawing/2014/main" id="{39831DA8-93AB-47EF-9576-545645292176}"/>
              </a:ext>
            </a:extLst>
          </p:cNvPr>
          <p:cNvSpPr txBox="1"/>
          <p:nvPr/>
        </p:nvSpPr>
        <p:spPr>
          <a:xfrm>
            <a:off x="6722076" y="1285103"/>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4209708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9F81-7C6B-41E2-8534-4E3435E1B419}"/>
              </a:ext>
            </a:extLst>
          </p:cNvPr>
          <p:cNvSpPr>
            <a:spLocks noGrp="1"/>
          </p:cNvSpPr>
          <p:nvPr>
            <p:ph type="title"/>
          </p:nvPr>
        </p:nvSpPr>
        <p:spPr/>
        <p:txBody>
          <a:bodyPr/>
          <a:lstStyle/>
          <a:p>
            <a:r>
              <a:rPr lang="en-GB" dirty="0"/>
              <a:t>Speciation</a:t>
            </a:r>
          </a:p>
        </p:txBody>
      </p:sp>
      <p:sp>
        <p:nvSpPr>
          <p:cNvPr id="7" name="Content Placeholder 6">
            <a:extLst>
              <a:ext uri="{FF2B5EF4-FFF2-40B4-BE49-F238E27FC236}">
                <a16:creationId xmlns:a16="http://schemas.microsoft.com/office/drawing/2014/main" id="{B44ED294-5EE9-4763-9BF5-B4DBC8B040C3}"/>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B7E583C0-A29F-4BDA-8C30-DC62F7BEAAFA}"/>
              </a:ext>
            </a:extLst>
          </p:cNvPr>
          <p:cNvPicPr>
            <a:picLocks noChangeAspect="1"/>
          </p:cNvPicPr>
          <p:nvPr/>
        </p:nvPicPr>
        <p:blipFill>
          <a:blip r:embed="rId3"/>
          <a:stretch>
            <a:fillRect/>
          </a:stretch>
        </p:blipFill>
        <p:spPr>
          <a:xfrm>
            <a:off x="705572" y="1632449"/>
            <a:ext cx="8182934" cy="4601441"/>
          </a:xfrm>
          <a:prstGeom prst="rect">
            <a:avLst/>
          </a:prstGeom>
        </p:spPr>
      </p:pic>
      <p:cxnSp>
        <p:nvCxnSpPr>
          <p:cNvPr id="10" name="Straight Arrow Connector 9">
            <a:extLst>
              <a:ext uri="{FF2B5EF4-FFF2-40B4-BE49-F238E27FC236}">
                <a16:creationId xmlns:a16="http://schemas.microsoft.com/office/drawing/2014/main" id="{1B78EF85-382B-49A1-A54B-30E17D90373F}"/>
              </a:ext>
            </a:extLst>
          </p:cNvPr>
          <p:cNvCxnSpPr/>
          <p:nvPr/>
        </p:nvCxnSpPr>
        <p:spPr>
          <a:xfrm>
            <a:off x="4800600" y="2339788"/>
            <a:ext cx="0" cy="242047"/>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6D32060A-61E4-4EBC-ABAF-54BECF691F3B}"/>
              </a:ext>
            </a:extLst>
          </p:cNvPr>
          <p:cNvCxnSpPr>
            <a:cxnSpLocks/>
          </p:cNvCxnSpPr>
          <p:nvPr/>
        </p:nvCxnSpPr>
        <p:spPr>
          <a:xfrm flipH="1">
            <a:off x="3119718" y="2962836"/>
            <a:ext cx="905435" cy="331693"/>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C59CACD-F4F1-4D74-82A4-0F558F0AA3F9}"/>
              </a:ext>
            </a:extLst>
          </p:cNvPr>
          <p:cNvCxnSpPr>
            <a:cxnSpLocks/>
          </p:cNvCxnSpPr>
          <p:nvPr/>
        </p:nvCxnSpPr>
        <p:spPr>
          <a:xfrm>
            <a:off x="5515537" y="2908827"/>
            <a:ext cx="1100416" cy="385702"/>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D08AFBA-DE47-4CB3-9D0B-D93369F9DB6E}"/>
              </a:ext>
            </a:extLst>
          </p:cNvPr>
          <p:cNvCxnSpPr/>
          <p:nvPr/>
        </p:nvCxnSpPr>
        <p:spPr>
          <a:xfrm>
            <a:off x="4814968" y="3325906"/>
            <a:ext cx="0" cy="242047"/>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631FBE2-8002-4452-9DC1-A2B637FE4DF1}"/>
              </a:ext>
            </a:extLst>
          </p:cNvPr>
          <p:cNvCxnSpPr/>
          <p:nvPr/>
        </p:nvCxnSpPr>
        <p:spPr>
          <a:xfrm>
            <a:off x="4832897" y="4347882"/>
            <a:ext cx="0" cy="242047"/>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C86EEA0-6183-43D2-9A08-7DE1AA1E0055}"/>
              </a:ext>
            </a:extLst>
          </p:cNvPr>
          <p:cNvCxnSpPr/>
          <p:nvPr/>
        </p:nvCxnSpPr>
        <p:spPr>
          <a:xfrm>
            <a:off x="1600200" y="4598894"/>
            <a:ext cx="1519518" cy="632012"/>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AF6AF63-B04F-4244-862A-BF539DBB0BBA}"/>
              </a:ext>
            </a:extLst>
          </p:cNvPr>
          <p:cNvCxnSpPr>
            <a:cxnSpLocks/>
          </p:cNvCxnSpPr>
          <p:nvPr/>
        </p:nvCxnSpPr>
        <p:spPr>
          <a:xfrm flipV="1">
            <a:off x="1600200" y="4598894"/>
            <a:ext cx="1519518" cy="626657"/>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A67B1AF-4747-452C-AAF3-CC5F24081E27}"/>
              </a:ext>
            </a:extLst>
          </p:cNvPr>
          <p:cNvCxnSpPr/>
          <p:nvPr/>
        </p:nvCxnSpPr>
        <p:spPr>
          <a:xfrm>
            <a:off x="4832897" y="5225551"/>
            <a:ext cx="0" cy="242047"/>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B114506-A10B-4FDD-BD21-34B39016097F}"/>
              </a:ext>
            </a:extLst>
          </p:cNvPr>
          <p:cNvCxnSpPr>
            <a:cxnSpLocks/>
          </p:cNvCxnSpPr>
          <p:nvPr/>
        </p:nvCxnSpPr>
        <p:spPr>
          <a:xfrm flipH="1">
            <a:off x="3119718" y="5790198"/>
            <a:ext cx="874979" cy="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4EB9C0D-A52E-40EE-8F5B-4A227739E2DF}"/>
              </a:ext>
            </a:extLst>
          </p:cNvPr>
          <p:cNvCxnSpPr>
            <a:cxnSpLocks/>
          </p:cNvCxnSpPr>
          <p:nvPr/>
        </p:nvCxnSpPr>
        <p:spPr>
          <a:xfrm>
            <a:off x="5515538" y="5790198"/>
            <a:ext cx="1100415" cy="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4D4B8979-D321-47C7-81EC-0CCF7B8B102F}"/>
              </a:ext>
            </a:extLst>
          </p:cNvPr>
          <p:cNvSpPr txBox="1"/>
          <p:nvPr/>
        </p:nvSpPr>
        <p:spPr>
          <a:xfrm>
            <a:off x="6722076" y="1285103"/>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2811716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6FFB04-8D41-4A0B-B8AC-3EC11292BED5}"/>
              </a:ext>
            </a:extLst>
          </p:cNvPr>
          <p:cNvSpPr/>
          <p:nvPr/>
        </p:nvSpPr>
        <p:spPr>
          <a:xfrm>
            <a:off x="188260" y="1264554"/>
            <a:ext cx="8955740" cy="55934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0A6D249-DF6A-4760-979F-FC3E0CB941D8}"/>
              </a:ext>
            </a:extLst>
          </p:cNvPr>
          <p:cNvSpPr>
            <a:spLocks noGrp="1"/>
          </p:cNvSpPr>
          <p:nvPr>
            <p:ph type="title"/>
          </p:nvPr>
        </p:nvSpPr>
        <p:spPr/>
        <p:txBody>
          <a:bodyPr/>
          <a:lstStyle/>
          <a:p>
            <a:r>
              <a:rPr lang="en-GB" dirty="0"/>
              <a:t>Geographic Barriers</a:t>
            </a:r>
          </a:p>
        </p:txBody>
      </p:sp>
      <p:pic>
        <p:nvPicPr>
          <p:cNvPr id="5" name="Content Placeholder 4">
            <a:extLst>
              <a:ext uri="{FF2B5EF4-FFF2-40B4-BE49-F238E27FC236}">
                <a16:creationId xmlns:a16="http://schemas.microsoft.com/office/drawing/2014/main" id="{ABE924FB-FC05-4538-B72A-ADF94308AA7D}"/>
              </a:ext>
            </a:extLst>
          </p:cNvPr>
          <p:cNvPicPr>
            <a:picLocks noGrp="1" noChangeAspect="1"/>
          </p:cNvPicPr>
          <p:nvPr>
            <p:ph idx="1"/>
          </p:nvPr>
        </p:nvPicPr>
        <p:blipFill>
          <a:blip r:embed="rId3"/>
          <a:stretch>
            <a:fillRect/>
          </a:stretch>
        </p:blipFill>
        <p:spPr>
          <a:xfrm>
            <a:off x="754430" y="1542227"/>
            <a:ext cx="8201311" cy="5123011"/>
          </a:xfrm>
        </p:spPr>
      </p:pic>
      <p:pic>
        <p:nvPicPr>
          <p:cNvPr id="8" name="Picture 7">
            <a:extLst>
              <a:ext uri="{FF2B5EF4-FFF2-40B4-BE49-F238E27FC236}">
                <a16:creationId xmlns:a16="http://schemas.microsoft.com/office/drawing/2014/main" id="{114A9BC4-03F9-4042-9445-929A839F7096}"/>
              </a:ext>
            </a:extLst>
          </p:cNvPr>
          <p:cNvPicPr>
            <a:picLocks noChangeAspect="1"/>
          </p:cNvPicPr>
          <p:nvPr/>
        </p:nvPicPr>
        <p:blipFill>
          <a:blip r:embed="rId4"/>
          <a:stretch>
            <a:fillRect/>
          </a:stretch>
        </p:blipFill>
        <p:spPr>
          <a:xfrm>
            <a:off x="2101454" y="1584159"/>
            <a:ext cx="5507262" cy="5039145"/>
          </a:xfrm>
          <a:prstGeom prst="rect">
            <a:avLst/>
          </a:prstGeom>
        </p:spPr>
      </p:pic>
      <p:sp>
        <p:nvSpPr>
          <p:cNvPr id="6" name="TextBox 5">
            <a:extLst>
              <a:ext uri="{FF2B5EF4-FFF2-40B4-BE49-F238E27FC236}">
                <a16:creationId xmlns:a16="http://schemas.microsoft.com/office/drawing/2014/main" id="{4DFAB972-9EEF-426E-BF64-3361062A6FD4}"/>
              </a:ext>
            </a:extLst>
          </p:cNvPr>
          <p:cNvSpPr txBox="1"/>
          <p:nvPr/>
        </p:nvSpPr>
        <p:spPr>
          <a:xfrm>
            <a:off x="6722076" y="1285103"/>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361846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89566-CBE3-48A3-97E9-1CE622241D4C}"/>
              </a:ext>
            </a:extLst>
          </p:cNvPr>
          <p:cNvSpPr>
            <a:spLocks noGrp="1"/>
          </p:cNvSpPr>
          <p:nvPr>
            <p:ph type="title"/>
          </p:nvPr>
        </p:nvSpPr>
        <p:spPr/>
        <p:txBody>
          <a:bodyPr/>
          <a:lstStyle/>
          <a:p>
            <a:r>
              <a:rPr lang="en-GB" dirty="0"/>
              <a:t>Pre-Zygotic Barriers</a:t>
            </a:r>
          </a:p>
        </p:txBody>
      </p:sp>
      <p:pic>
        <p:nvPicPr>
          <p:cNvPr id="4" name="Picture 3">
            <a:extLst>
              <a:ext uri="{FF2B5EF4-FFF2-40B4-BE49-F238E27FC236}">
                <a16:creationId xmlns:a16="http://schemas.microsoft.com/office/drawing/2014/main" id="{210BA583-99C7-468D-955F-F40AE32C26B7}"/>
              </a:ext>
            </a:extLst>
          </p:cNvPr>
          <p:cNvPicPr>
            <a:picLocks noChangeAspect="1"/>
          </p:cNvPicPr>
          <p:nvPr/>
        </p:nvPicPr>
        <p:blipFill rotWithShape="1">
          <a:blip r:embed="rId3"/>
          <a:srcRect t="19216"/>
          <a:stretch/>
        </p:blipFill>
        <p:spPr>
          <a:xfrm>
            <a:off x="951554" y="1421015"/>
            <a:ext cx="3601628" cy="1932862"/>
          </a:xfrm>
          <a:prstGeom prst="rect">
            <a:avLst/>
          </a:prstGeom>
        </p:spPr>
      </p:pic>
      <p:pic>
        <p:nvPicPr>
          <p:cNvPr id="5" name="Picture 4">
            <a:extLst>
              <a:ext uri="{FF2B5EF4-FFF2-40B4-BE49-F238E27FC236}">
                <a16:creationId xmlns:a16="http://schemas.microsoft.com/office/drawing/2014/main" id="{337B99BE-3834-4C61-B74F-868A2D868938}"/>
              </a:ext>
            </a:extLst>
          </p:cNvPr>
          <p:cNvPicPr>
            <a:picLocks noChangeAspect="1"/>
          </p:cNvPicPr>
          <p:nvPr/>
        </p:nvPicPr>
        <p:blipFill>
          <a:blip r:embed="rId4"/>
          <a:stretch>
            <a:fillRect/>
          </a:stretch>
        </p:blipFill>
        <p:spPr>
          <a:xfrm>
            <a:off x="4992583" y="1407819"/>
            <a:ext cx="3734557" cy="5327798"/>
          </a:xfrm>
          <a:prstGeom prst="rect">
            <a:avLst/>
          </a:prstGeom>
        </p:spPr>
      </p:pic>
      <p:pic>
        <p:nvPicPr>
          <p:cNvPr id="6" name="Picture 5">
            <a:extLst>
              <a:ext uri="{FF2B5EF4-FFF2-40B4-BE49-F238E27FC236}">
                <a16:creationId xmlns:a16="http://schemas.microsoft.com/office/drawing/2014/main" id="{FD297D6B-102A-47F5-AEE4-C9A61BDB3CD2}"/>
              </a:ext>
            </a:extLst>
          </p:cNvPr>
          <p:cNvPicPr>
            <a:picLocks noChangeAspect="1"/>
          </p:cNvPicPr>
          <p:nvPr/>
        </p:nvPicPr>
        <p:blipFill>
          <a:blip r:embed="rId5"/>
          <a:stretch>
            <a:fillRect/>
          </a:stretch>
        </p:blipFill>
        <p:spPr>
          <a:xfrm>
            <a:off x="1048336" y="3575986"/>
            <a:ext cx="3408065" cy="675080"/>
          </a:xfrm>
          <a:prstGeom prst="rect">
            <a:avLst/>
          </a:prstGeom>
        </p:spPr>
      </p:pic>
      <p:pic>
        <p:nvPicPr>
          <p:cNvPr id="8" name="Content Placeholder 7" descr="A close up of a bird&#10;&#10;Description generated with very high confidence">
            <a:extLst>
              <a:ext uri="{FF2B5EF4-FFF2-40B4-BE49-F238E27FC236}">
                <a16:creationId xmlns:a16="http://schemas.microsoft.com/office/drawing/2014/main" id="{8D6A6436-6F48-4E68-94AC-74DCEC958DBF}"/>
              </a:ext>
            </a:extLst>
          </p:cNvPr>
          <p:cNvPicPr>
            <a:picLocks noGrp="1" noChangeAspect="1"/>
          </p:cNvPicPr>
          <p:nvPr>
            <p:ph idx="1"/>
          </p:nvPr>
        </p:nvPicPr>
        <p:blipFill>
          <a:blip r:embed="rId6"/>
          <a:stretch>
            <a:fillRect/>
          </a:stretch>
        </p:blipFill>
        <p:spPr>
          <a:xfrm>
            <a:off x="1048336" y="4251066"/>
            <a:ext cx="3369918" cy="2544990"/>
          </a:xfrm>
        </p:spPr>
      </p:pic>
      <p:sp>
        <p:nvSpPr>
          <p:cNvPr id="7" name="TextBox 6">
            <a:extLst>
              <a:ext uri="{FF2B5EF4-FFF2-40B4-BE49-F238E27FC236}">
                <a16:creationId xmlns:a16="http://schemas.microsoft.com/office/drawing/2014/main" id="{72C0AB29-C5FC-4E08-A8D0-F03364E5BE39}"/>
              </a:ext>
            </a:extLst>
          </p:cNvPr>
          <p:cNvSpPr txBox="1"/>
          <p:nvPr/>
        </p:nvSpPr>
        <p:spPr>
          <a:xfrm>
            <a:off x="6811843" y="1038487"/>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358209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9130B-3C54-4534-AE36-D0B92F1B5C59}"/>
              </a:ext>
            </a:extLst>
          </p:cNvPr>
          <p:cNvSpPr>
            <a:spLocks noGrp="1"/>
          </p:cNvSpPr>
          <p:nvPr>
            <p:ph type="title"/>
          </p:nvPr>
        </p:nvSpPr>
        <p:spPr/>
        <p:txBody>
          <a:bodyPr/>
          <a:lstStyle/>
          <a:p>
            <a:r>
              <a:rPr lang="en-GB" dirty="0"/>
              <a:t>Post-zygotic Barriers</a:t>
            </a:r>
          </a:p>
        </p:txBody>
      </p:sp>
      <p:sp>
        <p:nvSpPr>
          <p:cNvPr id="3" name="Content Placeholder 2">
            <a:extLst>
              <a:ext uri="{FF2B5EF4-FFF2-40B4-BE49-F238E27FC236}">
                <a16:creationId xmlns:a16="http://schemas.microsoft.com/office/drawing/2014/main" id="{31E9240B-EF2F-4611-8426-E4B579A95D8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2337775-D6A4-4EB7-9663-29BEA7171AC3}"/>
              </a:ext>
            </a:extLst>
          </p:cNvPr>
          <p:cNvPicPr>
            <a:picLocks noChangeAspect="1"/>
          </p:cNvPicPr>
          <p:nvPr/>
        </p:nvPicPr>
        <p:blipFill>
          <a:blip r:embed="rId3"/>
          <a:stretch>
            <a:fillRect/>
          </a:stretch>
        </p:blipFill>
        <p:spPr>
          <a:xfrm>
            <a:off x="2151528" y="1651227"/>
            <a:ext cx="6052297" cy="4449256"/>
          </a:xfrm>
          <a:prstGeom prst="rect">
            <a:avLst/>
          </a:prstGeom>
        </p:spPr>
      </p:pic>
    </p:spTree>
    <p:extLst>
      <p:ext uri="{BB962C8B-B14F-4D97-AF65-F5344CB8AC3E}">
        <p14:creationId xmlns:p14="http://schemas.microsoft.com/office/powerpoint/2010/main" val="13947791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59F04-C0A3-4CBF-AE7F-A6D497ED3882}"/>
              </a:ext>
            </a:extLst>
          </p:cNvPr>
          <p:cNvSpPr>
            <a:spLocks noGrp="1"/>
          </p:cNvSpPr>
          <p:nvPr>
            <p:ph type="title"/>
          </p:nvPr>
        </p:nvSpPr>
        <p:spPr/>
        <p:txBody>
          <a:bodyPr/>
          <a:lstStyle/>
          <a:p>
            <a:r>
              <a:rPr lang="en-GB" dirty="0"/>
              <a:t>Reproductive Isolation</a:t>
            </a:r>
          </a:p>
        </p:txBody>
      </p:sp>
      <p:pic>
        <p:nvPicPr>
          <p:cNvPr id="6" name="Content Placeholder 5" descr="A person standing in front of a mountain&#10;&#10;Description generated with high confidence">
            <a:extLst>
              <a:ext uri="{FF2B5EF4-FFF2-40B4-BE49-F238E27FC236}">
                <a16:creationId xmlns:a16="http://schemas.microsoft.com/office/drawing/2014/main" id="{E3754FEA-9D1E-4919-9DB6-9E8B9674524B}"/>
              </a:ext>
            </a:extLst>
          </p:cNvPr>
          <p:cNvPicPr>
            <a:picLocks noGrp="1" noChangeAspect="1"/>
          </p:cNvPicPr>
          <p:nvPr>
            <p:ph idx="1"/>
          </p:nvPr>
        </p:nvPicPr>
        <p:blipFill>
          <a:blip r:embed="rId3"/>
          <a:stretch>
            <a:fillRect/>
          </a:stretch>
        </p:blipFill>
        <p:spPr>
          <a:xfrm>
            <a:off x="879169" y="1537676"/>
            <a:ext cx="8036232" cy="4513500"/>
          </a:xfrm>
        </p:spPr>
      </p:pic>
      <p:pic>
        <p:nvPicPr>
          <p:cNvPr id="4" name="Picture 3">
            <a:extLst>
              <a:ext uri="{FF2B5EF4-FFF2-40B4-BE49-F238E27FC236}">
                <a16:creationId xmlns:a16="http://schemas.microsoft.com/office/drawing/2014/main" id="{652059D1-ED36-48B4-92B5-E9B1B0FE08A8}"/>
              </a:ext>
            </a:extLst>
          </p:cNvPr>
          <p:cNvPicPr>
            <a:picLocks noChangeAspect="1"/>
          </p:cNvPicPr>
          <p:nvPr/>
        </p:nvPicPr>
        <p:blipFill>
          <a:blip r:embed="rId4"/>
          <a:stretch>
            <a:fillRect/>
          </a:stretch>
        </p:blipFill>
        <p:spPr>
          <a:xfrm>
            <a:off x="609600" y="1905000"/>
            <a:ext cx="5078787" cy="4789750"/>
          </a:xfrm>
          <a:prstGeom prst="rect">
            <a:avLst/>
          </a:prstGeom>
        </p:spPr>
      </p:pic>
      <p:sp>
        <p:nvSpPr>
          <p:cNvPr id="5" name="TextBox 4">
            <a:extLst>
              <a:ext uri="{FF2B5EF4-FFF2-40B4-BE49-F238E27FC236}">
                <a16:creationId xmlns:a16="http://schemas.microsoft.com/office/drawing/2014/main" id="{575BB10D-1855-4963-95C4-CD7DBCCE4230}"/>
              </a:ext>
            </a:extLst>
          </p:cNvPr>
          <p:cNvSpPr txBox="1"/>
          <p:nvPr/>
        </p:nvSpPr>
        <p:spPr>
          <a:xfrm>
            <a:off x="6809603" y="1168344"/>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41202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C81CF-C24C-4164-82A8-7045E92C3990}"/>
              </a:ext>
            </a:extLst>
          </p:cNvPr>
          <p:cNvSpPr>
            <a:spLocks noGrp="1"/>
          </p:cNvSpPr>
          <p:nvPr>
            <p:ph type="title"/>
          </p:nvPr>
        </p:nvSpPr>
        <p:spPr>
          <a:xfrm>
            <a:off x="1506071" y="624110"/>
            <a:ext cx="7028329" cy="1280890"/>
          </a:xfrm>
        </p:spPr>
        <p:txBody>
          <a:bodyPr/>
          <a:lstStyle/>
          <a:p>
            <a:r>
              <a:rPr lang="en-GB" dirty="0"/>
              <a:t>Genetic Variation</a:t>
            </a:r>
          </a:p>
        </p:txBody>
      </p:sp>
      <p:pic>
        <p:nvPicPr>
          <p:cNvPr id="6" name="Content Placeholder 5" descr="A squirrel with its mouth open&#10;&#10;Description generated with very high confidence">
            <a:extLst>
              <a:ext uri="{FF2B5EF4-FFF2-40B4-BE49-F238E27FC236}">
                <a16:creationId xmlns:a16="http://schemas.microsoft.com/office/drawing/2014/main" id="{BC492BD5-8459-46A6-8264-9E3DB217B928}"/>
              </a:ext>
            </a:extLst>
          </p:cNvPr>
          <p:cNvPicPr>
            <a:picLocks noGrp="1" noChangeAspect="1"/>
          </p:cNvPicPr>
          <p:nvPr>
            <p:ph idx="1"/>
          </p:nvPr>
        </p:nvPicPr>
        <p:blipFill>
          <a:blip r:embed="rId3"/>
          <a:stretch>
            <a:fillRect/>
          </a:stretch>
        </p:blipFill>
        <p:spPr>
          <a:xfrm>
            <a:off x="609600" y="1598429"/>
            <a:ext cx="3504079" cy="3354572"/>
          </a:xfrm>
        </p:spPr>
      </p:pic>
      <p:pic>
        <p:nvPicPr>
          <p:cNvPr id="12" name="Picture 11" descr="A close up of a map&#10;&#10;Description generated with high confidence">
            <a:extLst>
              <a:ext uri="{FF2B5EF4-FFF2-40B4-BE49-F238E27FC236}">
                <a16:creationId xmlns:a16="http://schemas.microsoft.com/office/drawing/2014/main" id="{80D5A3E2-9405-4FE3-9949-236504627F98}"/>
              </a:ext>
            </a:extLst>
          </p:cNvPr>
          <p:cNvPicPr>
            <a:picLocks noChangeAspect="1"/>
          </p:cNvPicPr>
          <p:nvPr/>
        </p:nvPicPr>
        <p:blipFill>
          <a:blip r:embed="rId4"/>
          <a:stretch>
            <a:fillRect/>
          </a:stretch>
        </p:blipFill>
        <p:spPr>
          <a:xfrm>
            <a:off x="4113679" y="4363399"/>
            <a:ext cx="2708462" cy="2434230"/>
          </a:xfrm>
          <a:prstGeom prst="rect">
            <a:avLst/>
          </a:prstGeom>
        </p:spPr>
      </p:pic>
      <p:pic>
        <p:nvPicPr>
          <p:cNvPr id="14" name="Picture 13" descr="A close up of a dog lying on a bed&#10;&#10;Description generated with high confidence">
            <a:extLst>
              <a:ext uri="{FF2B5EF4-FFF2-40B4-BE49-F238E27FC236}">
                <a16:creationId xmlns:a16="http://schemas.microsoft.com/office/drawing/2014/main" id="{7BCE8F96-7106-4CDD-B4D8-6F763BFAEA06}"/>
              </a:ext>
            </a:extLst>
          </p:cNvPr>
          <p:cNvPicPr>
            <a:picLocks noChangeAspect="1"/>
          </p:cNvPicPr>
          <p:nvPr/>
        </p:nvPicPr>
        <p:blipFill>
          <a:blip r:embed="rId5"/>
          <a:stretch>
            <a:fillRect/>
          </a:stretch>
        </p:blipFill>
        <p:spPr>
          <a:xfrm>
            <a:off x="4258855" y="1523927"/>
            <a:ext cx="4389459" cy="2839472"/>
          </a:xfrm>
          <a:prstGeom prst="rect">
            <a:avLst/>
          </a:prstGeom>
        </p:spPr>
      </p:pic>
    </p:spTree>
    <p:extLst>
      <p:ext uri="{BB962C8B-B14F-4D97-AF65-F5344CB8AC3E}">
        <p14:creationId xmlns:p14="http://schemas.microsoft.com/office/powerpoint/2010/main" val="289085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346EE-D977-42FC-8360-E1C52EB1EDB4}"/>
              </a:ext>
            </a:extLst>
          </p:cNvPr>
          <p:cNvSpPr>
            <a:spLocks noGrp="1"/>
          </p:cNvSpPr>
          <p:nvPr>
            <p:ph type="title"/>
          </p:nvPr>
        </p:nvSpPr>
        <p:spPr>
          <a:xfrm>
            <a:off x="1408669" y="624110"/>
            <a:ext cx="7549979" cy="1280890"/>
          </a:xfrm>
        </p:spPr>
        <p:txBody>
          <a:bodyPr>
            <a:normAutofit/>
          </a:bodyPr>
          <a:lstStyle/>
          <a:p>
            <a:r>
              <a:rPr lang="en-GB" sz="2800" dirty="0"/>
              <a:t>Evolution = natural selection + </a:t>
            </a:r>
            <a:r>
              <a:rPr lang="en-GB" sz="2800" u="sng" dirty="0"/>
              <a:t>genetic drift</a:t>
            </a:r>
          </a:p>
        </p:txBody>
      </p:sp>
      <p:pic>
        <p:nvPicPr>
          <p:cNvPr id="4" name="Online Media 3" title="Genetic Drift">
            <a:hlinkClick r:id="" action="ppaction://media"/>
            <a:extLst>
              <a:ext uri="{FF2B5EF4-FFF2-40B4-BE49-F238E27FC236}">
                <a16:creationId xmlns:a16="http://schemas.microsoft.com/office/drawing/2014/main" id="{8FE0FB93-CAB2-43C4-9777-6F857EEBFB18}"/>
              </a:ext>
            </a:extLst>
          </p:cNvPr>
          <p:cNvPicPr>
            <a:picLocks noGrp="1" noRot="1" noChangeAspect="1"/>
          </p:cNvPicPr>
          <p:nvPr>
            <p:ph sz="half" idx="1"/>
            <a:videoFile r:link="rId1"/>
          </p:nvPr>
        </p:nvPicPr>
        <p:blipFill>
          <a:blip r:embed="rId4"/>
          <a:stretch>
            <a:fillRect/>
          </a:stretch>
        </p:blipFill>
        <p:spPr>
          <a:xfrm>
            <a:off x="991630" y="2429047"/>
            <a:ext cx="3197225" cy="1798638"/>
          </a:xfrm>
          <a:prstGeom prst="rect">
            <a:avLst/>
          </a:prstGeom>
        </p:spPr>
      </p:pic>
      <p:sp>
        <p:nvSpPr>
          <p:cNvPr id="8" name="Content Placeholder 7">
            <a:extLst>
              <a:ext uri="{FF2B5EF4-FFF2-40B4-BE49-F238E27FC236}">
                <a16:creationId xmlns:a16="http://schemas.microsoft.com/office/drawing/2014/main" id="{4D1B9ED0-748A-4508-95C6-8E0173ABFBA2}"/>
              </a:ext>
            </a:extLst>
          </p:cNvPr>
          <p:cNvSpPr>
            <a:spLocks noGrp="1"/>
          </p:cNvSpPr>
          <p:nvPr>
            <p:ph sz="half" idx="2"/>
          </p:nvPr>
        </p:nvSpPr>
        <p:spPr>
          <a:xfrm>
            <a:off x="4707924" y="2136706"/>
            <a:ext cx="4003589" cy="3767397"/>
          </a:xfrm>
        </p:spPr>
        <p:txBody>
          <a:bodyPr/>
          <a:lstStyle/>
          <a:p>
            <a:r>
              <a:rPr lang="en-GB" dirty="0"/>
              <a:t>Genetic drift = chance factors</a:t>
            </a:r>
          </a:p>
          <a:p>
            <a:r>
              <a:rPr lang="en-GB" dirty="0"/>
              <a:t>Affects allele frequency over time</a:t>
            </a:r>
          </a:p>
          <a:p>
            <a:r>
              <a:rPr lang="en-GB" dirty="0"/>
              <a:t>Greater impact on smaller populations where frequency of an allele can be reduced to zero</a:t>
            </a:r>
          </a:p>
          <a:p>
            <a:r>
              <a:rPr lang="en-GB" dirty="0"/>
              <a:t>Therefore conservation biology is primarily focused on allele frequency in threatened populations</a:t>
            </a:r>
          </a:p>
        </p:txBody>
      </p:sp>
      <p:sp>
        <p:nvSpPr>
          <p:cNvPr id="5" name="Rectangle 4">
            <a:extLst>
              <a:ext uri="{FF2B5EF4-FFF2-40B4-BE49-F238E27FC236}">
                <a16:creationId xmlns:a16="http://schemas.microsoft.com/office/drawing/2014/main" id="{C7661671-1899-42F7-8E66-0D73080B062D}"/>
              </a:ext>
            </a:extLst>
          </p:cNvPr>
          <p:cNvSpPr/>
          <p:nvPr/>
        </p:nvSpPr>
        <p:spPr>
          <a:xfrm>
            <a:off x="1067221" y="5227421"/>
            <a:ext cx="3121634" cy="369332"/>
          </a:xfrm>
          <a:prstGeom prst="rect">
            <a:avLst/>
          </a:prstGeom>
        </p:spPr>
        <p:txBody>
          <a:bodyPr wrap="square">
            <a:spAutoFit/>
          </a:bodyPr>
          <a:lstStyle/>
          <a:p>
            <a:r>
              <a:rPr lang="en-GB" dirty="0">
                <a:latin typeface="YouTube Noto"/>
                <a:hlinkClick r:id="rId5"/>
              </a:rPr>
              <a:t>https://youtu.be/mjQ_yN5znyk</a:t>
            </a:r>
            <a:endParaRPr lang="en-GB" dirty="0"/>
          </a:p>
        </p:txBody>
      </p:sp>
      <p:sp>
        <p:nvSpPr>
          <p:cNvPr id="6" name="TextBox 5">
            <a:extLst>
              <a:ext uri="{FF2B5EF4-FFF2-40B4-BE49-F238E27FC236}">
                <a16:creationId xmlns:a16="http://schemas.microsoft.com/office/drawing/2014/main" id="{F972A96B-427D-4FE3-A32A-C819AB283692}"/>
              </a:ext>
            </a:extLst>
          </p:cNvPr>
          <p:cNvSpPr txBox="1"/>
          <p:nvPr/>
        </p:nvSpPr>
        <p:spPr>
          <a:xfrm>
            <a:off x="6908457" y="1364734"/>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28981370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A7BA8-54CD-431F-917F-AFD4FBA75185}"/>
              </a:ext>
            </a:extLst>
          </p:cNvPr>
          <p:cNvSpPr>
            <a:spLocks noGrp="1"/>
          </p:cNvSpPr>
          <p:nvPr>
            <p:ph type="title"/>
          </p:nvPr>
        </p:nvSpPr>
        <p:spPr>
          <a:xfrm>
            <a:off x="1433384" y="624110"/>
            <a:ext cx="7101016" cy="1280890"/>
          </a:xfrm>
        </p:spPr>
        <p:txBody>
          <a:bodyPr>
            <a:normAutofit fontScale="90000"/>
          </a:bodyPr>
          <a:lstStyle/>
          <a:p>
            <a:r>
              <a:rPr lang="en-GB" dirty="0"/>
              <a:t>Allele frequency (especially in small populations) is affected by:</a:t>
            </a:r>
          </a:p>
        </p:txBody>
      </p:sp>
      <p:sp>
        <p:nvSpPr>
          <p:cNvPr id="4" name="Content Placeholder 3">
            <a:extLst>
              <a:ext uri="{FF2B5EF4-FFF2-40B4-BE49-F238E27FC236}">
                <a16:creationId xmlns:a16="http://schemas.microsoft.com/office/drawing/2014/main" id="{1F2D8480-28BB-4741-B452-1B5F8886A119}"/>
              </a:ext>
            </a:extLst>
          </p:cNvPr>
          <p:cNvSpPr>
            <a:spLocks noGrp="1"/>
          </p:cNvSpPr>
          <p:nvPr>
            <p:ph sz="half" idx="2"/>
          </p:nvPr>
        </p:nvSpPr>
        <p:spPr>
          <a:xfrm>
            <a:off x="5337307" y="2136706"/>
            <a:ext cx="3506068" cy="4560656"/>
          </a:xfrm>
        </p:spPr>
        <p:txBody>
          <a:bodyPr>
            <a:normAutofit fontScale="92500" lnSpcReduction="10000"/>
          </a:bodyPr>
          <a:lstStyle/>
          <a:p>
            <a:pPr>
              <a:buFont typeface="+mj-lt"/>
              <a:buAutoNum type="arabicPeriod"/>
            </a:pPr>
            <a:r>
              <a:rPr lang="en-GB" dirty="0"/>
              <a:t>Natural selection</a:t>
            </a:r>
          </a:p>
          <a:p>
            <a:pPr>
              <a:buFont typeface="+mj-lt"/>
              <a:buAutoNum type="arabicPeriod"/>
            </a:pPr>
            <a:r>
              <a:rPr lang="en-GB" dirty="0"/>
              <a:t>Non-random mating</a:t>
            </a:r>
          </a:p>
          <a:p>
            <a:pPr>
              <a:buFont typeface="+mj-lt"/>
              <a:buAutoNum type="arabicPeriod"/>
            </a:pPr>
            <a:r>
              <a:rPr lang="en-GB" dirty="0"/>
              <a:t>Mutation</a:t>
            </a:r>
          </a:p>
          <a:p>
            <a:pPr>
              <a:buFont typeface="+mj-lt"/>
              <a:buAutoNum type="arabicPeriod"/>
            </a:pPr>
            <a:r>
              <a:rPr lang="en-GB" dirty="0"/>
              <a:t>Genetic drift</a:t>
            </a:r>
          </a:p>
          <a:p>
            <a:pPr>
              <a:buFont typeface="+mj-lt"/>
              <a:buAutoNum type="arabicPeriod"/>
            </a:pPr>
            <a:r>
              <a:rPr lang="en-GB" dirty="0"/>
              <a:t>Gene flow</a:t>
            </a:r>
          </a:p>
          <a:p>
            <a:pPr>
              <a:buFont typeface="+mj-lt"/>
              <a:buAutoNum type="arabicPeriod"/>
            </a:pPr>
            <a:endParaRPr lang="en-GB" dirty="0"/>
          </a:p>
          <a:p>
            <a:pPr marL="0" indent="0">
              <a:buNone/>
            </a:pPr>
            <a:r>
              <a:rPr lang="en-GB" dirty="0"/>
              <a:t>All affect small populations to a greater degree</a:t>
            </a:r>
          </a:p>
          <a:p>
            <a:pPr marL="0" indent="0">
              <a:buNone/>
            </a:pPr>
            <a:r>
              <a:rPr lang="en-GB" dirty="0"/>
              <a:t>Small population = high risk of extinction = conservation concern </a:t>
            </a:r>
          </a:p>
          <a:p>
            <a:pPr marL="0" indent="0">
              <a:buNone/>
            </a:pPr>
            <a:r>
              <a:rPr lang="en-GB" b="1" dirty="0">
                <a:solidFill>
                  <a:srgbClr val="FF0000"/>
                </a:solidFill>
              </a:rPr>
              <a:t>Habitat fragmentation leads to small population sizes and reduced genetic variation</a:t>
            </a:r>
          </a:p>
        </p:txBody>
      </p:sp>
      <p:pic>
        <p:nvPicPr>
          <p:cNvPr id="1026" name="Picture 2" descr="https://dr282zn36sxxg.cloudfront.net/datastreams/f-d%3A3f71d45b579af20d4bcd0b14c5ce5d64ce08898b81b057e826fa90c5%2BIMAGE_THUMB_POSTCARD%2BIMAGE_THUMB_POSTCARD.1">
            <a:extLst>
              <a:ext uri="{FF2B5EF4-FFF2-40B4-BE49-F238E27FC236}">
                <a16:creationId xmlns:a16="http://schemas.microsoft.com/office/drawing/2014/main" id="{1933A546-6FEF-46BF-BADF-6B420F86452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092560" y="1754659"/>
            <a:ext cx="4047766" cy="40992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731C8BE-131E-410D-A1CA-1B124359D088}"/>
              </a:ext>
            </a:extLst>
          </p:cNvPr>
          <p:cNvSpPr txBox="1"/>
          <p:nvPr/>
        </p:nvSpPr>
        <p:spPr>
          <a:xfrm>
            <a:off x="7093791" y="1720334"/>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37770160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40182-5E16-42DD-9A1D-7985DBF4F47E}"/>
              </a:ext>
            </a:extLst>
          </p:cNvPr>
          <p:cNvSpPr>
            <a:spLocks noGrp="1"/>
          </p:cNvSpPr>
          <p:nvPr>
            <p:ph type="title"/>
          </p:nvPr>
        </p:nvSpPr>
        <p:spPr>
          <a:xfrm>
            <a:off x="1445571" y="373545"/>
            <a:ext cx="7574692" cy="1280890"/>
          </a:xfrm>
        </p:spPr>
        <p:txBody>
          <a:bodyPr>
            <a:normAutofit/>
          </a:bodyPr>
          <a:lstStyle/>
          <a:p>
            <a:r>
              <a:rPr lang="en-GB" sz="3200" dirty="0"/>
              <a:t>Conservation efforts and genetic bottlenecks</a:t>
            </a:r>
          </a:p>
        </p:txBody>
      </p:sp>
      <p:pic>
        <p:nvPicPr>
          <p:cNvPr id="7" name="Picture 6" descr="A close up of a mans face&#10;&#10;Description generated with high confidence">
            <a:extLst>
              <a:ext uri="{FF2B5EF4-FFF2-40B4-BE49-F238E27FC236}">
                <a16:creationId xmlns:a16="http://schemas.microsoft.com/office/drawing/2014/main" id="{635FB81D-1822-4862-B6BA-C34F12D0AEF5}"/>
              </a:ext>
            </a:extLst>
          </p:cNvPr>
          <p:cNvPicPr>
            <a:picLocks noChangeAspect="1"/>
          </p:cNvPicPr>
          <p:nvPr/>
        </p:nvPicPr>
        <p:blipFill>
          <a:blip r:embed="rId3"/>
          <a:stretch>
            <a:fillRect/>
          </a:stretch>
        </p:blipFill>
        <p:spPr>
          <a:xfrm>
            <a:off x="3239878" y="2545445"/>
            <a:ext cx="5628712" cy="4221535"/>
          </a:xfrm>
          <a:prstGeom prst="rect">
            <a:avLst/>
          </a:prstGeom>
        </p:spPr>
      </p:pic>
      <p:pic>
        <p:nvPicPr>
          <p:cNvPr id="5" name="Content Placeholder 4" descr="A picture containing animal, mammal, standing, small&#10;&#10;Description generated with very high confidence">
            <a:extLst>
              <a:ext uri="{FF2B5EF4-FFF2-40B4-BE49-F238E27FC236}">
                <a16:creationId xmlns:a16="http://schemas.microsoft.com/office/drawing/2014/main" id="{8A8DD6E1-A96A-4A3E-B3F5-33EB928B797D}"/>
              </a:ext>
            </a:extLst>
          </p:cNvPr>
          <p:cNvPicPr>
            <a:picLocks noGrp="1" noChangeAspect="1"/>
          </p:cNvPicPr>
          <p:nvPr>
            <p:ph idx="1"/>
          </p:nvPr>
        </p:nvPicPr>
        <p:blipFill>
          <a:blip r:embed="rId4"/>
          <a:stretch>
            <a:fillRect/>
          </a:stretch>
        </p:blipFill>
        <p:spPr>
          <a:xfrm>
            <a:off x="275410" y="1641072"/>
            <a:ext cx="3140143" cy="1769472"/>
          </a:xfrm>
        </p:spPr>
      </p:pic>
      <p:sp>
        <p:nvSpPr>
          <p:cNvPr id="6" name="TextBox 5">
            <a:extLst>
              <a:ext uri="{FF2B5EF4-FFF2-40B4-BE49-F238E27FC236}">
                <a16:creationId xmlns:a16="http://schemas.microsoft.com/office/drawing/2014/main" id="{1C110C67-0EBA-4D77-A7D9-91B7AE1BB168}"/>
              </a:ext>
            </a:extLst>
          </p:cNvPr>
          <p:cNvSpPr txBox="1"/>
          <p:nvPr/>
        </p:nvSpPr>
        <p:spPr>
          <a:xfrm>
            <a:off x="6722076" y="1285103"/>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1306336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4591B-DDF6-446D-AC04-B9B6C3747167}"/>
              </a:ext>
            </a:extLst>
          </p:cNvPr>
          <p:cNvSpPr>
            <a:spLocks noGrp="1"/>
          </p:cNvSpPr>
          <p:nvPr>
            <p:ph type="title"/>
          </p:nvPr>
        </p:nvSpPr>
        <p:spPr/>
        <p:txBody>
          <a:bodyPr/>
          <a:lstStyle/>
          <a:p>
            <a:r>
              <a:rPr lang="en-GB" dirty="0"/>
              <a:t>The red kite </a:t>
            </a:r>
            <a:r>
              <a:rPr lang="en-GB" i="1" dirty="0"/>
              <a:t>Milvus </a:t>
            </a:r>
            <a:r>
              <a:rPr lang="en-GB" i="1" dirty="0" err="1"/>
              <a:t>milvus</a:t>
            </a:r>
            <a:endParaRPr lang="en-GB" dirty="0"/>
          </a:p>
        </p:txBody>
      </p:sp>
      <p:pic>
        <p:nvPicPr>
          <p:cNvPr id="5" name="Content Placeholder 4" descr="A close up of a bird flying in the air&#10;&#10;Description generated with very high confidence">
            <a:extLst>
              <a:ext uri="{FF2B5EF4-FFF2-40B4-BE49-F238E27FC236}">
                <a16:creationId xmlns:a16="http://schemas.microsoft.com/office/drawing/2014/main" id="{EEB7E62E-DCE2-4BDB-9298-D32ED8AE87E4}"/>
              </a:ext>
            </a:extLst>
          </p:cNvPr>
          <p:cNvPicPr>
            <a:picLocks noGrp="1" noChangeAspect="1"/>
          </p:cNvPicPr>
          <p:nvPr>
            <p:ph idx="1"/>
          </p:nvPr>
        </p:nvPicPr>
        <p:blipFill>
          <a:blip r:embed="rId3"/>
          <a:stretch>
            <a:fillRect/>
          </a:stretch>
        </p:blipFill>
        <p:spPr>
          <a:xfrm>
            <a:off x="1945201" y="2016593"/>
            <a:ext cx="6589198" cy="4392799"/>
          </a:xfrm>
        </p:spPr>
      </p:pic>
      <p:sp>
        <p:nvSpPr>
          <p:cNvPr id="4" name="TextBox 3">
            <a:extLst>
              <a:ext uri="{FF2B5EF4-FFF2-40B4-BE49-F238E27FC236}">
                <a16:creationId xmlns:a16="http://schemas.microsoft.com/office/drawing/2014/main" id="{FD38E01B-9CD4-4FEB-BF5A-27BE338C7DAA}"/>
              </a:ext>
            </a:extLst>
          </p:cNvPr>
          <p:cNvSpPr txBox="1"/>
          <p:nvPr/>
        </p:nvSpPr>
        <p:spPr>
          <a:xfrm>
            <a:off x="6722076" y="1285103"/>
            <a:ext cx="1915297"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20511872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E1907-D776-4A9D-8E5F-511BC2B53D34}"/>
              </a:ext>
            </a:extLst>
          </p:cNvPr>
          <p:cNvSpPr>
            <a:spLocks noGrp="1"/>
          </p:cNvSpPr>
          <p:nvPr>
            <p:ph type="title"/>
          </p:nvPr>
        </p:nvSpPr>
        <p:spPr>
          <a:xfrm>
            <a:off x="1532965" y="624110"/>
            <a:ext cx="7001435" cy="1280890"/>
          </a:xfrm>
        </p:spPr>
        <p:txBody>
          <a:bodyPr/>
          <a:lstStyle/>
          <a:p>
            <a:r>
              <a:rPr lang="en-GB" dirty="0"/>
              <a:t>Re-cap: Genetic Variation</a:t>
            </a:r>
          </a:p>
        </p:txBody>
      </p:sp>
      <p:pic>
        <p:nvPicPr>
          <p:cNvPr id="5" name="Content Placeholder 4" descr="A drawing of a person&#10;&#10;Description generated with high confidence">
            <a:extLst>
              <a:ext uri="{FF2B5EF4-FFF2-40B4-BE49-F238E27FC236}">
                <a16:creationId xmlns:a16="http://schemas.microsoft.com/office/drawing/2014/main" id="{4F61EA9C-F02B-488B-A4F8-577649860191}"/>
              </a:ext>
            </a:extLst>
          </p:cNvPr>
          <p:cNvPicPr>
            <a:picLocks noGrp="1" noChangeAspect="1"/>
          </p:cNvPicPr>
          <p:nvPr>
            <p:ph idx="1"/>
          </p:nvPr>
        </p:nvPicPr>
        <p:blipFill>
          <a:blip r:embed="rId3"/>
          <a:stretch>
            <a:fillRect/>
          </a:stretch>
        </p:blipFill>
        <p:spPr>
          <a:xfrm>
            <a:off x="1606663" y="2186486"/>
            <a:ext cx="5930674" cy="3017526"/>
          </a:xfrm>
        </p:spPr>
      </p:pic>
      <p:pic>
        <p:nvPicPr>
          <p:cNvPr id="13" name="Picture 12" descr="A close up of text on a white background&#10;&#10;Description generated with high confidence">
            <a:extLst>
              <a:ext uri="{FF2B5EF4-FFF2-40B4-BE49-F238E27FC236}">
                <a16:creationId xmlns:a16="http://schemas.microsoft.com/office/drawing/2014/main" id="{108CF989-3A62-49D9-9F7A-805B653ACA84}"/>
              </a:ext>
            </a:extLst>
          </p:cNvPr>
          <p:cNvPicPr>
            <a:picLocks noChangeAspect="1"/>
          </p:cNvPicPr>
          <p:nvPr/>
        </p:nvPicPr>
        <p:blipFill>
          <a:blip r:embed="rId4"/>
          <a:stretch>
            <a:fillRect/>
          </a:stretch>
        </p:blipFill>
        <p:spPr>
          <a:xfrm>
            <a:off x="712695" y="1500187"/>
            <a:ext cx="8354056" cy="5213240"/>
          </a:xfrm>
          <a:prstGeom prst="rect">
            <a:avLst/>
          </a:prstGeom>
        </p:spPr>
      </p:pic>
      <p:pic>
        <p:nvPicPr>
          <p:cNvPr id="14" name="Picture 13">
            <a:extLst>
              <a:ext uri="{FF2B5EF4-FFF2-40B4-BE49-F238E27FC236}">
                <a16:creationId xmlns:a16="http://schemas.microsoft.com/office/drawing/2014/main" id="{89C735F7-9714-447C-ADA6-4E6575AD5D1C}"/>
              </a:ext>
            </a:extLst>
          </p:cNvPr>
          <p:cNvPicPr>
            <a:picLocks noChangeAspect="1"/>
          </p:cNvPicPr>
          <p:nvPr/>
        </p:nvPicPr>
        <p:blipFill>
          <a:blip r:embed="rId5"/>
          <a:stretch>
            <a:fillRect/>
          </a:stretch>
        </p:blipFill>
        <p:spPr>
          <a:xfrm>
            <a:off x="1520815" y="1742013"/>
            <a:ext cx="6737816" cy="4491877"/>
          </a:xfrm>
          <a:prstGeom prst="rect">
            <a:avLst/>
          </a:prstGeom>
        </p:spPr>
      </p:pic>
      <p:pic>
        <p:nvPicPr>
          <p:cNvPr id="16" name="Picture 15" descr="A close up of a map&#10;&#10;Description generated with high confidence">
            <a:extLst>
              <a:ext uri="{FF2B5EF4-FFF2-40B4-BE49-F238E27FC236}">
                <a16:creationId xmlns:a16="http://schemas.microsoft.com/office/drawing/2014/main" id="{AFFC7EC0-D973-46D4-B605-1D437C5DE0C2}"/>
              </a:ext>
            </a:extLst>
          </p:cNvPr>
          <p:cNvPicPr>
            <a:picLocks noChangeAspect="1"/>
          </p:cNvPicPr>
          <p:nvPr/>
        </p:nvPicPr>
        <p:blipFill>
          <a:blip r:embed="rId6"/>
          <a:stretch>
            <a:fillRect/>
          </a:stretch>
        </p:blipFill>
        <p:spPr>
          <a:xfrm>
            <a:off x="1135725" y="1443433"/>
            <a:ext cx="7398675" cy="5089036"/>
          </a:xfrm>
          <a:prstGeom prst="rect">
            <a:avLst/>
          </a:prstGeom>
        </p:spPr>
      </p:pic>
    </p:spTree>
    <p:extLst>
      <p:ext uri="{BB962C8B-B14F-4D97-AF65-F5344CB8AC3E}">
        <p14:creationId xmlns:p14="http://schemas.microsoft.com/office/powerpoint/2010/main" val="4281398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13"/>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A5BE-05C1-4052-A383-6545F151F2B8}"/>
              </a:ext>
            </a:extLst>
          </p:cNvPr>
          <p:cNvSpPr>
            <a:spLocks noGrp="1"/>
          </p:cNvSpPr>
          <p:nvPr>
            <p:ph type="title"/>
          </p:nvPr>
        </p:nvSpPr>
        <p:spPr>
          <a:xfrm>
            <a:off x="1507525" y="624110"/>
            <a:ext cx="7026876" cy="1280890"/>
          </a:xfrm>
        </p:spPr>
        <p:txBody>
          <a:bodyPr/>
          <a:lstStyle/>
          <a:p>
            <a:r>
              <a:rPr lang="en-GB" dirty="0"/>
              <a:t>Population genetics and the Hardy-Weinberg equation</a:t>
            </a:r>
          </a:p>
        </p:txBody>
      </p:sp>
      <p:pic>
        <p:nvPicPr>
          <p:cNvPr id="4" name="Online Media 3" title="Population Genetics: When Darwin Met Mendel - Crash Course Biology #18">
            <a:hlinkClick r:id="" action="ppaction://media"/>
            <a:extLst>
              <a:ext uri="{FF2B5EF4-FFF2-40B4-BE49-F238E27FC236}">
                <a16:creationId xmlns:a16="http://schemas.microsoft.com/office/drawing/2014/main" id="{A51C529E-490F-4B2F-B0AC-661891ECAAA9}"/>
              </a:ext>
            </a:extLst>
          </p:cNvPr>
          <p:cNvPicPr>
            <a:picLocks noGrp="1" noRot="1" noChangeAspect="1"/>
          </p:cNvPicPr>
          <p:nvPr>
            <p:ph idx="1"/>
            <a:videoFile r:link="rId1"/>
          </p:nvPr>
        </p:nvPicPr>
        <p:blipFill>
          <a:blip r:embed="rId3"/>
          <a:stretch>
            <a:fillRect/>
          </a:stretch>
        </p:blipFill>
        <p:spPr>
          <a:xfrm>
            <a:off x="2952750" y="2736850"/>
            <a:ext cx="4572000" cy="2571750"/>
          </a:xfrm>
          <a:prstGeom prst="rect">
            <a:avLst/>
          </a:prstGeom>
        </p:spPr>
      </p:pic>
      <p:sp>
        <p:nvSpPr>
          <p:cNvPr id="5" name="Rectangle 4">
            <a:extLst>
              <a:ext uri="{FF2B5EF4-FFF2-40B4-BE49-F238E27FC236}">
                <a16:creationId xmlns:a16="http://schemas.microsoft.com/office/drawing/2014/main" id="{59CCEF42-EFE6-4B13-A55A-41E1E29BBD4C}"/>
              </a:ext>
            </a:extLst>
          </p:cNvPr>
          <p:cNvSpPr/>
          <p:nvPr/>
        </p:nvSpPr>
        <p:spPr>
          <a:xfrm>
            <a:off x="3622089" y="5530334"/>
            <a:ext cx="3233321" cy="369332"/>
          </a:xfrm>
          <a:prstGeom prst="rect">
            <a:avLst/>
          </a:prstGeom>
        </p:spPr>
        <p:txBody>
          <a:bodyPr wrap="none">
            <a:spAutoFit/>
          </a:bodyPr>
          <a:lstStyle/>
          <a:p>
            <a:r>
              <a:rPr lang="en-GB" dirty="0">
                <a:latin typeface="YouTube Noto"/>
                <a:hlinkClick r:id="rId4"/>
              </a:rPr>
              <a:t>https://youtu.be/WhFKPaRnTdQ</a:t>
            </a:r>
            <a:endParaRPr lang="en-GB" dirty="0"/>
          </a:p>
        </p:txBody>
      </p:sp>
    </p:spTree>
    <p:extLst>
      <p:ext uri="{BB962C8B-B14F-4D97-AF65-F5344CB8AC3E}">
        <p14:creationId xmlns:p14="http://schemas.microsoft.com/office/powerpoint/2010/main" val="30852783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EBDCE6-5BA8-4821-A91C-6F6403EEE066}"/>
              </a:ext>
            </a:extLst>
          </p:cNvPr>
          <p:cNvSpPr>
            <a:spLocks noGrp="1"/>
          </p:cNvSpPr>
          <p:nvPr>
            <p:ph idx="1"/>
          </p:nvPr>
        </p:nvSpPr>
        <p:spPr>
          <a:xfrm>
            <a:off x="1438835" y="1492624"/>
            <a:ext cx="7095565" cy="4418598"/>
          </a:xfrm>
        </p:spPr>
        <p:txBody>
          <a:bodyPr/>
          <a:lstStyle/>
          <a:p>
            <a:r>
              <a:rPr lang="en-GB" dirty="0"/>
              <a:t>Used to calculate allele and genotype frequencies</a:t>
            </a:r>
          </a:p>
          <a:p>
            <a:r>
              <a:rPr lang="en-GB" dirty="0"/>
              <a:t>The frequencies of alleles and genotypes in a population will remain constant over time </a:t>
            </a:r>
            <a:r>
              <a:rPr lang="en-GB" b="1" i="1" dirty="0">
                <a:solidFill>
                  <a:srgbClr val="FF0000"/>
                </a:solidFill>
              </a:rPr>
              <a:t>in the absence of other evolutionary influences</a:t>
            </a:r>
          </a:p>
          <a:p>
            <a:r>
              <a:rPr lang="en-GB" i="1" dirty="0"/>
              <a:t>Expected Values vs Observed Values</a:t>
            </a:r>
          </a:p>
          <a:p>
            <a:r>
              <a:rPr lang="en-GB" i="1" dirty="0"/>
              <a:t>Expected Values =</a:t>
            </a:r>
          </a:p>
          <a:p>
            <a:endParaRPr lang="en-GB" i="1" dirty="0"/>
          </a:p>
          <a:p>
            <a:endParaRPr lang="en-GB" dirty="0"/>
          </a:p>
        </p:txBody>
      </p:sp>
      <p:pic>
        <p:nvPicPr>
          <p:cNvPr id="5" name="Picture 4">
            <a:extLst>
              <a:ext uri="{FF2B5EF4-FFF2-40B4-BE49-F238E27FC236}">
                <a16:creationId xmlns:a16="http://schemas.microsoft.com/office/drawing/2014/main" id="{62A55A5D-773D-4C5A-B876-31149FB1DF6A}"/>
              </a:ext>
            </a:extLst>
          </p:cNvPr>
          <p:cNvPicPr>
            <a:picLocks noChangeAspect="1"/>
          </p:cNvPicPr>
          <p:nvPr/>
        </p:nvPicPr>
        <p:blipFill>
          <a:blip r:embed="rId3"/>
          <a:stretch>
            <a:fillRect/>
          </a:stretch>
        </p:blipFill>
        <p:spPr>
          <a:xfrm>
            <a:off x="2716307" y="3701923"/>
            <a:ext cx="4276166" cy="2022302"/>
          </a:xfrm>
          <a:prstGeom prst="rect">
            <a:avLst/>
          </a:prstGeom>
        </p:spPr>
      </p:pic>
      <p:pic>
        <p:nvPicPr>
          <p:cNvPr id="6" name="Picture 5">
            <a:extLst>
              <a:ext uri="{FF2B5EF4-FFF2-40B4-BE49-F238E27FC236}">
                <a16:creationId xmlns:a16="http://schemas.microsoft.com/office/drawing/2014/main" id="{7812BF02-C902-4ACB-8BB6-704BABC97E9C}"/>
              </a:ext>
            </a:extLst>
          </p:cNvPr>
          <p:cNvPicPr>
            <a:picLocks noChangeAspect="1"/>
          </p:cNvPicPr>
          <p:nvPr/>
        </p:nvPicPr>
        <p:blipFill>
          <a:blip r:embed="rId4"/>
          <a:stretch>
            <a:fillRect/>
          </a:stretch>
        </p:blipFill>
        <p:spPr>
          <a:xfrm>
            <a:off x="2716308" y="5705233"/>
            <a:ext cx="4276165" cy="980276"/>
          </a:xfrm>
          <a:prstGeom prst="rect">
            <a:avLst/>
          </a:prstGeom>
        </p:spPr>
      </p:pic>
      <p:pic>
        <p:nvPicPr>
          <p:cNvPr id="7" name="Picture 6">
            <a:extLst>
              <a:ext uri="{FF2B5EF4-FFF2-40B4-BE49-F238E27FC236}">
                <a16:creationId xmlns:a16="http://schemas.microsoft.com/office/drawing/2014/main" id="{B4E08569-9B65-4304-BAC7-243D344BAE46}"/>
              </a:ext>
            </a:extLst>
          </p:cNvPr>
          <p:cNvPicPr>
            <a:picLocks noChangeAspect="1"/>
          </p:cNvPicPr>
          <p:nvPr/>
        </p:nvPicPr>
        <p:blipFill>
          <a:blip r:embed="rId5"/>
          <a:stretch>
            <a:fillRect/>
          </a:stretch>
        </p:blipFill>
        <p:spPr>
          <a:xfrm>
            <a:off x="4303058" y="3350717"/>
            <a:ext cx="3982611" cy="3334792"/>
          </a:xfrm>
          <a:prstGeom prst="rect">
            <a:avLst/>
          </a:prstGeom>
        </p:spPr>
      </p:pic>
      <p:sp>
        <p:nvSpPr>
          <p:cNvPr id="8" name="Title 1">
            <a:extLst>
              <a:ext uri="{FF2B5EF4-FFF2-40B4-BE49-F238E27FC236}">
                <a16:creationId xmlns:a16="http://schemas.microsoft.com/office/drawing/2014/main" id="{EA1CB37C-25F2-445C-B9B2-29DC88D7F115}"/>
              </a:ext>
            </a:extLst>
          </p:cNvPr>
          <p:cNvSpPr txBox="1">
            <a:spLocks/>
          </p:cNvSpPr>
          <p:nvPr/>
        </p:nvSpPr>
        <p:spPr>
          <a:xfrm>
            <a:off x="1438835" y="624110"/>
            <a:ext cx="7095565"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Hardy-Weinberg Model</a:t>
            </a:r>
            <a:endParaRPr lang="en-GB" dirty="0"/>
          </a:p>
        </p:txBody>
      </p:sp>
    </p:spTree>
    <p:extLst>
      <p:ext uri="{BB962C8B-B14F-4D97-AF65-F5344CB8AC3E}">
        <p14:creationId xmlns:p14="http://schemas.microsoft.com/office/powerpoint/2010/main" val="1228253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6"/>
                                        </p:tgtEl>
                                        <p:attrNameLst>
                                          <p:attrName>style.visibility</p:attrName>
                                        </p:attrNameLst>
                                      </p:cBhvr>
                                      <p:to>
                                        <p:strVal val="hidden"/>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4E25F7C-D013-48FF-AEBF-494F0C5EBED4}"/>
              </a:ext>
            </a:extLst>
          </p:cNvPr>
          <p:cNvSpPr/>
          <p:nvPr/>
        </p:nvSpPr>
        <p:spPr>
          <a:xfrm>
            <a:off x="174811" y="1237129"/>
            <a:ext cx="8969189" cy="562087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84B454C-D7A3-4A2C-AEB5-8A67D14A8C4B}"/>
              </a:ext>
            </a:extLst>
          </p:cNvPr>
          <p:cNvSpPr>
            <a:spLocks noGrp="1"/>
          </p:cNvSpPr>
          <p:nvPr>
            <p:ph type="title"/>
          </p:nvPr>
        </p:nvSpPr>
        <p:spPr>
          <a:xfrm>
            <a:off x="1385047" y="422404"/>
            <a:ext cx="7502081" cy="1280890"/>
          </a:xfrm>
        </p:spPr>
        <p:txBody>
          <a:bodyPr>
            <a:noAutofit/>
          </a:bodyPr>
          <a:lstStyle/>
          <a:p>
            <a:r>
              <a:rPr lang="en-GB" sz="2400" dirty="0"/>
              <a:t>Work out the frequencies of the blue allele, the yellow allele and the genotypes:</a:t>
            </a:r>
          </a:p>
        </p:txBody>
      </p:sp>
      <p:pic>
        <p:nvPicPr>
          <p:cNvPr id="4" name="Content Placeholder 3">
            <a:extLst>
              <a:ext uri="{FF2B5EF4-FFF2-40B4-BE49-F238E27FC236}">
                <a16:creationId xmlns:a16="http://schemas.microsoft.com/office/drawing/2014/main" id="{ADA1053B-A161-4D95-BC0C-3291C65E2DF4}"/>
              </a:ext>
            </a:extLst>
          </p:cNvPr>
          <p:cNvPicPr>
            <a:picLocks noGrp="1" noChangeAspect="1"/>
          </p:cNvPicPr>
          <p:nvPr>
            <p:ph idx="1"/>
          </p:nvPr>
        </p:nvPicPr>
        <p:blipFill>
          <a:blip r:embed="rId3"/>
          <a:stretch>
            <a:fillRect/>
          </a:stretch>
        </p:blipFill>
        <p:spPr>
          <a:xfrm>
            <a:off x="609600" y="1496808"/>
            <a:ext cx="8277528" cy="5199827"/>
          </a:xfrm>
          <a:prstGeom prst="rect">
            <a:avLst/>
          </a:prstGeom>
        </p:spPr>
      </p:pic>
      <p:pic>
        <p:nvPicPr>
          <p:cNvPr id="5" name="Picture 4">
            <a:extLst>
              <a:ext uri="{FF2B5EF4-FFF2-40B4-BE49-F238E27FC236}">
                <a16:creationId xmlns:a16="http://schemas.microsoft.com/office/drawing/2014/main" id="{861B7157-16D5-4405-9B56-1E4AD129E935}"/>
              </a:ext>
            </a:extLst>
          </p:cNvPr>
          <p:cNvPicPr>
            <a:picLocks noChangeAspect="1"/>
          </p:cNvPicPr>
          <p:nvPr/>
        </p:nvPicPr>
        <p:blipFill>
          <a:blip r:embed="rId4"/>
          <a:stretch>
            <a:fillRect/>
          </a:stretch>
        </p:blipFill>
        <p:spPr>
          <a:xfrm>
            <a:off x="174812" y="1996590"/>
            <a:ext cx="8969187" cy="4156292"/>
          </a:xfrm>
          <a:prstGeom prst="rect">
            <a:avLst/>
          </a:prstGeom>
        </p:spPr>
      </p:pic>
      <p:pic>
        <p:nvPicPr>
          <p:cNvPr id="6" name="Picture 5">
            <a:extLst>
              <a:ext uri="{FF2B5EF4-FFF2-40B4-BE49-F238E27FC236}">
                <a16:creationId xmlns:a16="http://schemas.microsoft.com/office/drawing/2014/main" id="{10D317BC-0AFA-40DD-A750-50D8ED235C31}"/>
              </a:ext>
            </a:extLst>
          </p:cNvPr>
          <p:cNvPicPr>
            <a:picLocks noChangeAspect="1"/>
          </p:cNvPicPr>
          <p:nvPr/>
        </p:nvPicPr>
        <p:blipFill>
          <a:blip r:embed="rId5"/>
          <a:stretch>
            <a:fillRect/>
          </a:stretch>
        </p:blipFill>
        <p:spPr>
          <a:xfrm>
            <a:off x="609599" y="1496808"/>
            <a:ext cx="8277529" cy="5199827"/>
          </a:xfrm>
          <a:prstGeom prst="rect">
            <a:avLst/>
          </a:prstGeom>
        </p:spPr>
      </p:pic>
      <p:pic>
        <p:nvPicPr>
          <p:cNvPr id="7" name="Picture 6">
            <a:extLst>
              <a:ext uri="{FF2B5EF4-FFF2-40B4-BE49-F238E27FC236}">
                <a16:creationId xmlns:a16="http://schemas.microsoft.com/office/drawing/2014/main" id="{B5A9CE70-12A6-4306-A0E8-D44B9D3A48BB}"/>
              </a:ext>
            </a:extLst>
          </p:cNvPr>
          <p:cNvPicPr>
            <a:picLocks noChangeAspect="1"/>
          </p:cNvPicPr>
          <p:nvPr/>
        </p:nvPicPr>
        <p:blipFill>
          <a:blip r:embed="rId6"/>
          <a:stretch>
            <a:fillRect/>
          </a:stretch>
        </p:blipFill>
        <p:spPr>
          <a:xfrm>
            <a:off x="381223" y="1452837"/>
            <a:ext cx="8734280" cy="3781186"/>
          </a:xfrm>
          <a:prstGeom prst="rect">
            <a:avLst/>
          </a:prstGeom>
        </p:spPr>
      </p:pic>
      <p:sp>
        <p:nvSpPr>
          <p:cNvPr id="8" name="TextBox 7">
            <a:extLst>
              <a:ext uri="{FF2B5EF4-FFF2-40B4-BE49-F238E27FC236}">
                <a16:creationId xmlns:a16="http://schemas.microsoft.com/office/drawing/2014/main" id="{70F4A5A5-29FC-48F8-AC92-683C80ED5731}"/>
              </a:ext>
            </a:extLst>
          </p:cNvPr>
          <p:cNvSpPr txBox="1"/>
          <p:nvPr/>
        </p:nvSpPr>
        <p:spPr>
          <a:xfrm>
            <a:off x="5682070" y="5245849"/>
            <a:ext cx="3333493" cy="1292662"/>
          </a:xfrm>
          <a:prstGeom prst="rect">
            <a:avLst/>
          </a:prstGeom>
          <a:noFill/>
        </p:spPr>
        <p:txBody>
          <a:bodyPr wrap="square" rtlCol="0">
            <a:spAutoFit/>
          </a:bodyPr>
          <a:lstStyle/>
          <a:p>
            <a:r>
              <a:rPr lang="en-GB" dirty="0"/>
              <a:t>n = 1000</a:t>
            </a:r>
          </a:p>
          <a:p>
            <a:r>
              <a:rPr lang="en-GB" dirty="0"/>
              <a:t>Penguins with blue feet = 12</a:t>
            </a:r>
          </a:p>
          <a:p>
            <a:endParaRPr lang="en-GB" dirty="0"/>
          </a:p>
          <a:p>
            <a:pPr algn="ctr"/>
            <a:r>
              <a:rPr lang="en-GB" sz="2400" b="1" dirty="0">
                <a:solidFill>
                  <a:srgbClr val="FF0000"/>
                </a:solidFill>
              </a:rPr>
              <a:t>P</a:t>
            </a:r>
            <a:r>
              <a:rPr lang="en-GB" sz="2400" b="1" baseline="30000" dirty="0">
                <a:solidFill>
                  <a:srgbClr val="FF0000"/>
                </a:solidFill>
              </a:rPr>
              <a:t>2</a:t>
            </a:r>
            <a:r>
              <a:rPr lang="en-GB" sz="2400" b="1" dirty="0">
                <a:solidFill>
                  <a:srgbClr val="FF0000"/>
                </a:solidFill>
              </a:rPr>
              <a:t> + 2pq + q</a:t>
            </a:r>
            <a:r>
              <a:rPr lang="en-GB" sz="2400" b="1" baseline="30000" dirty="0">
                <a:solidFill>
                  <a:srgbClr val="FF0000"/>
                </a:solidFill>
              </a:rPr>
              <a:t>2</a:t>
            </a:r>
            <a:r>
              <a:rPr lang="en-GB" sz="2400" b="1" dirty="0">
                <a:solidFill>
                  <a:srgbClr val="FF0000"/>
                </a:solidFill>
              </a:rPr>
              <a:t> = 1</a:t>
            </a:r>
          </a:p>
        </p:txBody>
      </p:sp>
    </p:spTree>
    <p:extLst>
      <p:ext uri="{BB962C8B-B14F-4D97-AF65-F5344CB8AC3E}">
        <p14:creationId xmlns:p14="http://schemas.microsoft.com/office/powerpoint/2010/main" val="3381082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5"/>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1688</TotalTime>
  <Words>3935</Words>
  <Application>Microsoft Office PowerPoint</Application>
  <PresentationFormat>On-screen Show (4:3)</PresentationFormat>
  <Paragraphs>588</Paragraphs>
  <Slides>31</Slides>
  <Notes>30</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Century Gothic</vt:lpstr>
      <vt:lpstr>proxima-nova</vt:lpstr>
      <vt:lpstr>Wingdings 3</vt:lpstr>
      <vt:lpstr>YouTube Noto</vt:lpstr>
      <vt:lpstr>Wisp</vt:lpstr>
      <vt:lpstr>Genetics Part 2</vt:lpstr>
      <vt:lpstr>Heredity - Mandelian Genetics</vt:lpstr>
      <vt:lpstr>Blended Inheritance Hypothesis</vt:lpstr>
      <vt:lpstr>Mendel - Definitions</vt:lpstr>
      <vt:lpstr>Mendel - Definitions</vt:lpstr>
      <vt:lpstr>Heredity: Recessive &amp; Dominant Alleles</vt:lpstr>
      <vt:lpstr>PowerPoint Presentation</vt:lpstr>
      <vt:lpstr>Genotypes and Phenotypes</vt:lpstr>
      <vt:lpstr>Genotypes and Phenotypes</vt:lpstr>
      <vt:lpstr>Mutations</vt:lpstr>
      <vt:lpstr>Mutations: Sickle-cell Anaemia</vt:lpstr>
      <vt:lpstr>Mutations during DNA replication</vt:lpstr>
      <vt:lpstr>Mutations during DNA replication</vt:lpstr>
      <vt:lpstr>Mutations during cell division</vt:lpstr>
      <vt:lpstr>Natural Selection</vt:lpstr>
      <vt:lpstr>Natural Selection</vt:lpstr>
      <vt:lpstr>Speciation</vt:lpstr>
      <vt:lpstr>Speciation</vt:lpstr>
      <vt:lpstr>Geographic Barriers</vt:lpstr>
      <vt:lpstr>Pre-Zygotic Barriers</vt:lpstr>
      <vt:lpstr>Post-zygotic Barriers</vt:lpstr>
      <vt:lpstr>Reproductive Isolation</vt:lpstr>
      <vt:lpstr>Genetic Variation</vt:lpstr>
      <vt:lpstr>Evolution = natural selection + genetic drift</vt:lpstr>
      <vt:lpstr>Allele frequency (especially in small populations) is affected by:</vt:lpstr>
      <vt:lpstr>Conservation efforts and genetic bottlenecks</vt:lpstr>
      <vt:lpstr>The red kite Milvus milvus</vt:lpstr>
      <vt:lpstr>Re-cap: Genetic Variation</vt:lpstr>
      <vt:lpstr>Population genetics and the Hardy-Weinberg equation</vt:lpstr>
      <vt:lpstr>PowerPoint Presentation</vt:lpstr>
      <vt:lpstr>Work out the frequencies of the blue allele, the yellow allele and the genotypes: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Genetics Part 2</dc:title>
  <dc:creator>RAWLINGS A. (612964)</dc:creator>
  <cp:lastModifiedBy>Rawlings A.</cp:lastModifiedBy>
  <cp:revision>94</cp:revision>
  <dcterms:created xsi:type="dcterms:W3CDTF">2018-02-27T14:02:34Z</dcterms:created>
  <dcterms:modified xsi:type="dcterms:W3CDTF">2019-02-24T21:41:41Z</dcterms:modified>
</cp:coreProperties>
</file>