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15DB27-E205-4779-90F0-AE0ACE3EB7C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80F622C6-42C8-483F-BC3F-D0FCE63A3E6A}">
      <dgm:prSet/>
      <dgm:spPr/>
      <dgm:t>
        <a:bodyPr/>
        <a:lstStyle/>
        <a:p>
          <a:r>
            <a:rPr lang="en-GB" b="1"/>
            <a:t>Theoretical Perspectives  </a:t>
          </a:r>
          <a:endParaRPr lang="en-US"/>
        </a:p>
      </dgm:t>
    </dgm:pt>
    <dgm:pt modelId="{1C8AA4B6-D31C-4621-93EE-27FDF89EC2DD}" type="parTrans" cxnId="{7C0DB22F-187F-4103-A164-714D4CA48FA2}">
      <dgm:prSet/>
      <dgm:spPr/>
      <dgm:t>
        <a:bodyPr/>
        <a:lstStyle/>
        <a:p>
          <a:endParaRPr lang="en-US"/>
        </a:p>
      </dgm:t>
    </dgm:pt>
    <dgm:pt modelId="{FD2DCCE2-F026-4C1B-99FA-9E02A403826C}" type="sibTrans" cxnId="{7C0DB22F-187F-4103-A164-714D4CA48FA2}">
      <dgm:prSet/>
      <dgm:spPr/>
      <dgm:t>
        <a:bodyPr/>
        <a:lstStyle/>
        <a:p>
          <a:endParaRPr lang="en-US"/>
        </a:p>
      </dgm:t>
    </dgm:pt>
    <dgm:pt modelId="{EC9D460D-8AC7-4733-9AF0-8B1D2311269E}">
      <dgm:prSet/>
      <dgm:spPr/>
      <dgm:t>
        <a:bodyPr/>
        <a:lstStyle/>
        <a:p>
          <a:r>
            <a:rPr lang="en-GB"/>
            <a:t>The Biopsychosocial Model and Holistic Model demonstrate how biological, psychological and social factors interact to influence health outcomes and service design.</a:t>
          </a:r>
          <a:endParaRPr lang="en-US"/>
        </a:p>
      </dgm:t>
    </dgm:pt>
    <dgm:pt modelId="{EE6EE0B8-6B4D-49DF-918C-2A128425916F}" type="parTrans" cxnId="{D89D447B-3B6D-4102-BC06-378E2091B772}">
      <dgm:prSet/>
      <dgm:spPr/>
      <dgm:t>
        <a:bodyPr/>
        <a:lstStyle/>
        <a:p>
          <a:endParaRPr lang="en-US"/>
        </a:p>
      </dgm:t>
    </dgm:pt>
    <dgm:pt modelId="{D85C5561-87B5-4051-A5AF-7890B56840BF}" type="sibTrans" cxnId="{D89D447B-3B6D-4102-BC06-378E2091B772}">
      <dgm:prSet/>
      <dgm:spPr/>
      <dgm:t>
        <a:bodyPr/>
        <a:lstStyle/>
        <a:p>
          <a:endParaRPr lang="en-US"/>
        </a:p>
      </dgm:t>
    </dgm:pt>
    <dgm:pt modelId="{79C8D311-74C0-4E42-88F2-4B095DC099C8}" type="pres">
      <dgm:prSet presAssocID="{0315DB27-E205-4779-90F0-AE0ACE3EB7CF}" presName="root" presStyleCnt="0">
        <dgm:presLayoutVars>
          <dgm:dir/>
          <dgm:resizeHandles val="exact"/>
        </dgm:presLayoutVars>
      </dgm:prSet>
      <dgm:spPr/>
    </dgm:pt>
    <dgm:pt modelId="{ED62392B-5F7A-4C3F-8124-765D745842C6}" type="pres">
      <dgm:prSet presAssocID="{80F622C6-42C8-483F-BC3F-D0FCE63A3E6A}" presName="compNode" presStyleCnt="0"/>
      <dgm:spPr/>
    </dgm:pt>
    <dgm:pt modelId="{FFEAE582-1366-464C-99B4-4C7563009D80}" type="pres">
      <dgm:prSet presAssocID="{80F622C6-42C8-483F-BC3F-D0FCE63A3E6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78883C-2DD7-4229-8BC6-4ACAE6D4CB77}" type="pres">
      <dgm:prSet presAssocID="{80F622C6-42C8-483F-BC3F-D0FCE63A3E6A}" presName="spaceRect" presStyleCnt="0"/>
      <dgm:spPr/>
    </dgm:pt>
    <dgm:pt modelId="{6774F8CF-5216-4A8A-B0B4-F87AB30A8D35}" type="pres">
      <dgm:prSet presAssocID="{80F622C6-42C8-483F-BC3F-D0FCE63A3E6A}" presName="textRect" presStyleLbl="revTx" presStyleIdx="0" presStyleCnt="2">
        <dgm:presLayoutVars>
          <dgm:chMax val="1"/>
          <dgm:chPref val="1"/>
        </dgm:presLayoutVars>
      </dgm:prSet>
      <dgm:spPr/>
    </dgm:pt>
    <dgm:pt modelId="{9BC5181A-046F-4F09-9FD1-CDA47DE8CFE3}" type="pres">
      <dgm:prSet presAssocID="{FD2DCCE2-F026-4C1B-99FA-9E02A403826C}" presName="sibTrans" presStyleCnt="0"/>
      <dgm:spPr/>
    </dgm:pt>
    <dgm:pt modelId="{4B5769CE-B046-48F0-9C34-139F74D69303}" type="pres">
      <dgm:prSet presAssocID="{EC9D460D-8AC7-4733-9AF0-8B1D2311269E}" presName="compNode" presStyleCnt="0"/>
      <dgm:spPr/>
    </dgm:pt>
    <dgm:pt modelId="{A974F5B9-9268-4D0C-B307-0201D8405A1B}" type="pres">
      <dgm:prSet presAssocID="{EC9D460D-8AC7-4733-9AF0-8B1D2311269E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6AF6FD4-7297-4648-9495-FD1BE656D525}" type="pres">
      <dgm:prSet presAssocID="{EC9D460D-8AC7-4733-9AF0-8B1D2311269E}" presName="spaceRect" presStyleCnt="0"/>
      <dgm:spPr/>
    </dgm:pt>
    <dgm:pt modelId="{29CD61EC-2FCA-4E32-9CCC-66527C7BE990}" type="pres">
      <dgm:prSet presAssocID="{EC9D460D-8AC7-4733-9AF0-8B1D2311269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3CE900E-EEC2-4614-A472-3E80F7AC6171}" type="presOf" srcId="{EC9D460D-8AC7-4733-9AF0-8B1D2311269E}" destId="{29CD61EC-2FCA-4E32-9CCC-66527C7BE990}" srcOrd="0" destOrd="0" presId="urn:microsoft.com/office/officeart/2018/2/layout/IconLabelList"/>
    <dgm:cxn modelId="{7C0DB22F-187F-4103-A164-714D4CA48FA2}" srcId="{0315DB27-E205-4779-90F0-AE0ACE3EB7CF}" destId="{80F622C6-42C8-483F-BC3F-D0FCE63A3E6A}" srcOrd="0" destOrd="0" parTransId="{1C8AA4B6-D31C-4621-93EE-27FDF89EC2DD}" sibTransId="{FD2DCCE2-F026-4C1B-99FA-9E02A403826C}"/>
    <dgm:cxn modelId="{67993B5F-3769-4B67-AC1E-DFA6ABF842C1}" type="presOf" srcId="{0315DB27-E205-4779-90F0-AE0ACE3EB7CF}" destId="{79C8D311-74C0-4E42-88F2-4B095DC099C8}" srcOrd="0" destOrd="0" presId="urn:microsoft.com/office/officeart/2018/2/layout/IconLabelList"/>
    <dgm:cxn modelId="{8BB30D4E-A4FF-4FAA-9BA5-95B46D5DC285}" type="presOf" srcId="{80F622C6-42C8-483F-BC3F-D0FCE63A3E6A}" destId="{6774F8CF-5216-4A8A-B0B4-F87AB30A8D35}" srcOrd="0" destOrd="0" presId="urn:microsoft.com/office/officeart/2018/2/layout/IconLabelList"/>
    <dgm:cxn modelId="{D89D447B-3B6D-4102-BC06-378E2091B772}" srcId="{0315DB27-E205-4779-90F0-AE0ACE3EB7CF}" destId="{EC9D460D-8AC7-4733-9AF0-8B1D2311269E}" srcOrd="1" destOrd="0" parTransId="{EE6EE0B8-6B4D-49DF-918C-2A128425916F}" sibTransId="{D85C5561-87B5-4051-A5AF-7890B56840BF}"/>
    <dgm:cxn modelId="{3D030233-180D-43F1-AF58-19EB5C207726}" type="presParOf" srcId="{79C8D311-74C0-4E42-88F2-4B095DC099C8}" destId="{ED62392B-5F7A-4C3F-8124-765D745842C6}" srcOrd="0" destOrd="0" presId="urn:microsoft.com/office/officeart/2018/2/layout/IconLabelList"/>
    <dgm:cxn modelId="{C25DAE09-8D69-478A-965C-322AB4335289}" type="presParOf" srcId="{ED62392B-5F7A-4C3F-8124-765D745842C6}" destId="{FFEAE582-1366-464C-99B4-4C7563009D80}" srcOrd="0" destOrd="0" presId="urn:microsoft.com/office/officeart/2018/2/layout/IconLabelList"/>
    <dgm:cxn modelId="{92AD5392-8D25-4A51-8ACE-8D7AE6A37D61}" type="presParOf" srcId="{ED62392B-5F7A-4C3F-8124-765D745842C6}" destId="{1578883C-2DD7-4229-8BC6-4ACAE6D4CB77}" srcOrd="1" destOrd="0" presId="urn:microsoft.com/office/officeart/2018/2/layout/IconLabelList"/>
    <dgm:cxn modelId="{BEB69B17-71BD-4372-85EF-E2316EA6C388}" type="presParOf" srcId="{ED62392B-5F7A-4C3F-8124-765D745842C6}" destId="{6774F8CF-5216-4A8A-B0B4-F87AB30A8D35}" srcOrd="2" destOrd="0" presId="urn:microsoft.com/office/officeart/2018/2/layout/IconLabelList"/>
    <dgm:cxn modelId="{1EC65295-AF2D-4EA2-BCF8-39FAE6484529}" type="presParOf" srcId="{79C8D311-74C0-4E42-88F2-4B095DC099C8}" destId="{9BC5181A-046F-4F09-9FD1-CDA47DE8CFE3}" srcOrd="1" destOrd="0" presId="urn:microsoft.com/office/officeart/2018/2/layout/IconLabelList"/>
    <dgm:cxn modelId="{FFD2DB3A-D645-4815-8FAB-AEDC239DC877}" type="presParOf" srcId="{79C8D311-74C0-4E42-88F2-4B095DC099C8}" destId="{4B5769CE-B046-48F0-9C34-139F74D69303}" srcOrd="2" destOrd="0" presId="urn:microsoft.com/office/officeart/2018/2/layout/IconLabelList"/>
    <dgm:cxn modelId="{3255D0CA-4D0B-42DF-846F-FDCB77844086}" type="presParOf" srcId="{4B5769CE-B046-48F0-9C34-139F74D69303}" destId="{A974F5B9-9268-4D0C-B307-0201D8405A1B}" srcOrd="0" destOrd="0" presId="urn:microsoft.com/office/officeart/2018/2/layout/IconLabelList"/>
    <dgm:cxn modelId="{CF76C8D3-1C2F-40C3-87DF-EFA3010CF23D}" type="presParOf" srcId="{4B5769CE-B046-48F0-9C34-139F74D69303}" destId="{B6AF6FD4-7297-4648-9495-FD1BE656D525}" srcOrd="1" destOrd="0" presId="urn:microsoft.com/office/officeart/2018/2/layout/IconLabelList"/>
    <dgm:cxn modelId="{88F48E0B-4EB2-44D3-986D-E633FF9154B5}" type="presParOf" srcId="{4B5769CE-B046-48F0-9C34-139F74D69303}" destId="{29CD61EC-2FCA-4E32-9CCC-66527C7BE99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EAE582-1366-464C-99B4-4C7563009D80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4F8CF-5216-4A8A-B0B4-F87AB30A8D35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Theoretical Perspectives  </a:t>
          </a:r>
          <a:endParaRPr lang="en-US" sz="1300" kern="1200"/>
        </a:p>
      </dsp:txBody>
      <dsp:txXfrm>
        <a:off x="559800" y="3022743"/>
        <a:ext cx="4320000" cy="720000"/>
      </dsp:txXfrm>
    </dsp:sp>
    <dsp:sp modelId="{A974F5B9-9268-4D0C-B307-0201D8405A1B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CD61EC-2FCA-4E32-9CCC-66527C7BE990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Biopsychosocial Model and Holistic Model demonstrate how biological, psychological and social factors interact to influence health outcomes and service design.</a:t>
          </a:r>
          <a:endParaRPr lang="en-US" sz="1300" kern="1200"/>
        </a:p>
      </dsp:txBody>
      <dsp:txXfrm>
        <a:off x="5635800" y="3022743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1A4E3-0B84-4B23-02D2-E114D7B3A8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42F031-3CF0-D2EA-D032-BE43D52BA6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2E5B93-BFE5-2323-CCD6-EA12AD1A3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AC93A6-09CE-EC1A-A008-D65F65E6C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9CCEA-A359-9840-DB32-143862120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125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EC302-2FF0-FC78-7098-3AC28045B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EEE9D-02F8-A55D-193D-8F6687461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DB074-6218-10B2-E40A-970492ADE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68EC0B-38B8-7289-2071-5B190F2F2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D3B43-E9EA-74E1-D143-6A8D37773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147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91EA0-15D0-D656-3BE6-7284E18FC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D1DF8-435C-09D0-D41D-43D242E4DA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2F9CE-60D4-877E-E7BB-77E88E92D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5EDFA-5C77-4310-D69C-37A03FE97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798594-C1B3-3262-3B15-B45B40017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387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BC2A6-9155-96A5-57D5-96ECC69F0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A4E68-BB72-6461-D152-3ECC610032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4E3456-E216-C51B-730A-9AF66ED37D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9F2969-77A7-2C99-FD85-95FDA691B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EF20F-04E9-CE1D-EB0D-E30CDB03B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E12464-87DF-5426-1C96-B8A7D6FF7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880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48CD3-AA0B-1636-F696-17B918A2E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24B64B-9E18-267D-D80D-742B9BCEF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D7349A-7F7A-322A-CF5A-CBCBC14967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71C409-F99B-5326-AB83-A425E91C3A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5CC668-FA64-46ED-2863-E2BD4CE0B7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CF9E14-E785-B20D-960A-EE1856F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85AE10-78B4-3982-416E-6C94184AC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9AC7C1-441A-E50F-F9B3-6AEB5DA05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034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4BAF4-DCF8-9171-96A6-3723DE225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A12DDB-201C-833F-7302-1D282DB3A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C43F1D-EE2C-A24A-40CE-533493CAB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912B90-475E-AEA1-782D-7163BBF27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31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6C8CB3-A999-75B2-149E-FA39E23BE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C0F06A-914F-6019-181B-983EE74EE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396658-6329-1DD3-862B-7007BAFBC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435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38430-51FB-2469-117D-FF488AA8A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0293C-1147-ACCA-ECE7-C1125A707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8ABD20-C2A7-3E33-3BF8-60972583BD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517BDB-C41E-0667-313F-CD7C21894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754FAD-BF94-ABE8-A536-97DB43B02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EA32E0-5887-23E4-EDEE-148063D5C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861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D4959-6809-3C89-07D1-512D5026E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23836A-8A90-ABB3-E86A-736A9029AC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ED567C-0021-F964-3B6C-6AC56F62B8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2EC9E9-E596-21FB-97FE-F8070C07B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DBDA6F-DE39-C02F-284F-B58EFEE9A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DF717A-50B3-9613-BAE3-59BB3C407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36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594C6-A172-3753-6E21-7C7F06C51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8E321-F12E-F854-0B27-373271E46F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B5E8C-9DA4-1141-28F7-701D0EB71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4668D-FDE9-00E4-8DB2-A40DB627C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300B71-8EE6-BBE2-5EC5-894E7BA88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440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A66D2C-4822-4431-E07F-98B8F91482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5AE3D0-FB6A-7B9E-3740-056D202935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B636C-50B9-268F-F6D4-6299EE6D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A0EB6-E681-BDE7-9F95-8B91B4CA5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EA336-04A4-2F8E-87E1-35F48CD3E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2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1F31CD-614E-C813-54A1-6A7617B1A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EE2C02-7B0E-C01E-8C1A-D4C86F83E0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AAE110-D4BE-BA97-0FF9-8F0C28A0B9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AC8066-41FC-4789-929B-3946C37FD3C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589FF-D46D-1CC8-2362-174D0AD19B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D4542D-5029-CF70-8D8E-5BA8567085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214C35-7C22-4D08-9CF6-315849C2A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622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earmarkethealth.blogspot.com/2011/09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69989/free-illustration-image-agriculture-avatar-beverage" TargetMode="External"/><Relationship Id="rId2" Type="http://schemas.openxmlformats.org/officeDocument/2006/relationships/image" Target="../media/image2.1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role-leaders-shaping-wellbeing-connection-maliha-murtaza-khan-5grsf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siandevelopmentbank/21592847046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typewriter/c/case-study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hand%20feminism" TargetMode="External"/><Relationship Id="rId2" Type="http://schemas.openxmlformats.org/officeDocument/2006/relationships/image" Target="../media/image11.1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healthandsocialcare/healthandlifeexpectancies" TargetMode="External"/><Relationship Id="rId3" Type="http://schemas.openxmlformats.org/officeDocument/2006/relationships/hyperlink" Target="https://doi.org/10.1136/jech-2020-214401" TargetMode="External"/><Relationship Id="rId7" Type="http://schemas.openxmlformats.org/officeDocument/2006/relationships/hyperlink" Target="https://www.longtermplan.nhs.uk/" TargetMode="External"/><Relationship Id="rId2" Type="http://schemas.openxmlformats.org/officeDocument/2006/relationships/hyperlink" Target="https://doi.org/10.1136/bmj.l8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ealth.org.uk/publications/reports/the-marmot-review-10-years-on" TargetMode="External"/><Relationship Id="rId11" Type="http://schemas.openxmlformats.org/officeDocument/2006/relationships/hyperlink" Target="https://www.who.int/data/gho/publications/world-health-statistics" TargetMode="External"/><Relationship Id="rId5" Type="http://schemas.openxmlformats.org/officeDocument/2006/relationships/hyperlink" Target="https://doi.org/10.1126/science.847460" TargetMode="External"/><Relationship Id="rId10" Type="http://schemas.openxmlformats.org/officeDocument/2006/relationships/hyperlink" Target="https://www.who.int/teams/health-promotion/enhanced-wellbeing/first-global-conference" TargetMode="External"/><Relationship Id="rId4" Type="http://schemas.openxmlformats.org/officeDocument/2006/relationships/hyperlink" Target="https://www.gov.uk/government/consultations/advancing-our-health-prevention-in-the-2020s-consultation" TargetMode="External"/><Relationship Id="rId9" Type="http://schemas.openxmlformats.org/officeDocument/2006/relationships/hyperlink" Target="https://sdgs.un.org/2030agen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1BF94-B51C-44E7-FEB4-252EC07550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986684" cy="4462360"/>
          </a:xfrm>
        </p:spPr>
        <p:txBody>
          <a:bodyPr>
            <a:normAutofit fontScale="90000"/>
          </a:bodyPr>
          <a:lstStyle/>
          <a:p>
            <a:r>
              <a:rPr lang="en-US" dirty="0"/>
              <a:t>MARINA COUNIHAN</a:t>
            </a:r>
            <a:br>
              <a:rPr lang="en-US" dirty="0"/>
            </a:br>
            <a:r>
              <a:rPr lang="en-US" dirty="0"/>
              <a:t>Health wellbeing and Sustainable Development</a:t>
            </a:r>
            <a:br>
              <a:rPr lang="en-US" dirty="0"/>
            </a:br>
            <a:r>
              <a:rPr lang="en-US" dirty="0"/>
              <a:t>BHP6030</a:t>
            </a:r>
            <a:br>
              <a:rPr lang="en-US" dirty="0"/>
            </a:br>
            <a:r>
              <a:rPr lang="en-US" dirty="0"/>
              <a:t>Philip Jones</a:t>
            </a:r>
            <a:br>
              <a:rPr lang="en-US" dirty="0"/>
            </a:br>
            <a:r>
              <a:rPr lang="en-US" dirty="0"/>
              <a:t>2309624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693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78CE6E-2640-E43B-0407-28E818B7EFC4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Introduction</a:t>
            </a:r>
            <a:r>
              <a:rPr lang="en-US" sz="220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 This presentation examines how health, wellbeing and sustainable development are integrated within UK health and social care services and how these concepts influence service delivery and population outcomes.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D0FFC7-B81B-3FF2-85E6-87D385518C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452810"/>
            <a:ext cx="6903720" cy="39523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22485A-357E-04BD-C931-210CFC1F23A6}"/>
              </a:ext>
            </a:extLst>
          </p:cNvPr>
          <p:cNvSpPr txBox="1"/>
          <p:nvPr/>
        </p:nvSpPr>
        <p:spPr>
          <a:xfrm>
            <a:off x="9260592" y="5205134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earmarkethealth.blogspot.com/2011/09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257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30F693-E589-0229-D42A-86BEDEBAB98E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Defining Health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The World Health Organization defines health as a state of complete physical, mental and social wellbeing. This definition moves beyond the biomedical model and recognises wider determinants of health.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B18695-212A-AA76-9AD4-E1AAA998E6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848735"/>
            <a:ext cx="6903720" cy="516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298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B6A2A4-74DB-9E58-624E-41134F3BDE50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u="sng"/>
              <a:t>Wellbeing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u="sng"/>
              <a:t> Wellbeing includes both objective factors such as income, housing and employment and subjective factors such as happiness, life satisfaction and personal fulfilment.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7F7330-009A-8B37-A014-C72EBEEA25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1893665"/>
            <a:ext cx="5458968" cy="307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409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58F39B91-39F9-35A7-2ABE-8C49708B68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541907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8425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7F99CA-4419-F255-1F1A-FDB28EEEA5E2}"/>
              </a:ext>
            </a:extLst>
          </p:cNvPr>
          <p:cNvSpPr txBox="1"/>
          <p:nvPr/>
        </p:nvSpPr>
        <p:spPr>
          <a:xfrm>
            <a:off x="838200" y="1825625"/>
            <a:ext cx="555848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Sustainable Development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 Sustainable development involves meeting current needs without compromising future generations. Healthcare organisations must balance economic, social and environmental priorities.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192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CB1617-C71B-150E-00AE-1572262CC9CB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SDG 3 •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 Sustainable Development Goal 3 aims to ensure healthy lives and promote wellbeing for all ages through prevention, health promotion and equitable access to healthcare.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923588-F8DF-5955-E5C3-DAF7931ABA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487329"/>
            <a:ext cx="6903720" cy="38833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B198CF-EDFC-A519-25AE-CEBA5FB73722}"/>
              </a:ext>
            </a:extLst>
          </p:cNvPr>
          <p:cNvSpPr txBox="1"/>
          <p:nvPr/>
        </p:nvSpPr>
        <p:spPr>
          <a:xfrm>
            <a:off x="8948007" y="5170616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asiandevelopmentbank/2159284704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4723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anding over keys">
            <a:extLst>
              <a:ext uri="{FF2B5EF4-FFF2-40B4-BE49-F238E27FC236}">
                <a16:creationId xmlns:a16="http://schemas.microsoft.com/office/drawing/2014/main" id="{FFBD97EE-C176-76B7-381B-6142EE9EC0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10" r="29831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95C047-AE63-8AB4-4B36-5E0D15300BC8}"/>
              </a:ext>
            </a:extLst>
          </p:cNvPr>
          <p:cNvSpPr txBox="1"/>
          <p:nvPr/>
        </p:nvSpPr>
        <p:spPr>
          <a:xfrm>
            <a:off x="6115317" y="2743200"/>
            <a:ext cx="5247340" cy="349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Policy and Governance 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Key frameworks include the NHS Long Term Plan, WHO Health in All Policies approach and UK legislation supporting prevention, public health and integrated care.</a:t>
            </a:r>
          </a:p>
        </p:txBody>
      </p:sp>
    </p:spTree>
    <p:extLst>
      <p:ext uri="{BB962C8B-B14F-4D97-AF65-F5344CB8AC3E}">
        <p14:creationId xmlns:p14="http://schemas.microsoft.com/office/powerpoint/2010/main" val="1223176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527708-BA8B-6EA8-4F30-9C62210273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067" r="18274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80B09C-F985-6B43-FF24-EEF411E6012E}"/>
              </a:ext>
            </a:extLst>
          </p:cNvPr>
          <p:cNvSpPr txBox="1"/>
          <p:nvPr/>
        </p:nvSpPr>
        <p:spPr>
          <a:xfrm>
            <a:off x="6115317" y="2743200"/>
            <a:ext cx="5247340" cy="349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Case Study: NDPP </a:t>
            </a:r>
            <a:r>
              <a:rPr lang="en-US" sz="200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The NHS Diabetes Prevention Programme aims to reduce Type 2 diabetes risk through lifestyle interventions, education, physical activity and dietary support.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D95C13-3B01-6D0F-FD1C-13DF585BB931}"/>
              </a:ext>
            </a:extLst>
          </p:cNvPr>
          <p:cNvSpPr txBox="1"/>
          <p:nvPr/>
        </p:nvSpPr>
        <p:spPr>
          <a:xfrm>
            <a:off x="2978121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typewriter/c/case-stud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234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7069D5-81DE-F370-095E-0102DA109D26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Health Belief Model 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The programme reflects Health Belief Model principles by increasing awareness of risk, promoting benefits of behaviour change and reducing barriers to participation.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5C1D5FCC-F9A6-FC0B-A27C-1CA457D925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14" r="1818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647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3C4802-9FBD-7E10-0936-E1C6878EFA6B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Critical Evaluation </a:t>
            </a:r>
            <a:r>
              <a:rPr lang="en-US" sz="200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Evidence suggests positive outcomes including weight reduction and reduced diabetes risk. However, engagement, retention and inequalities remain significant challenges.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EB5A4D9E-1CF3-50DA-12BB-6B45F537AC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73" r="18817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5281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82BD37-F135-17CC-6E2E-D461561FA465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Equity and Recommendations </a:t>
            </a:r>
            <a:r>
              <a:rPr lang="en-US" sz="2200"/>
              <a:t> Future improvements should focus on reducing ethnic disparities, tackling digital exclusion and improving culturally sensitive service delivery.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65028B-8053-D845-C8BA-45C16DDF27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2117293"/>
            <a:ext cx="6903720" cy="2623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7741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72DF5B-91E0-DABD-797F-8442DA51177C}"/>
              </a:ext>
            </a:extLst>
          </p:cNvPr>
          <p:cNvSpPr txBox="1"/>
          <p:nvPr/>
        </p:nvSpPr>
        <p:spPr>
          <a:xfrm>
            <a:off x="2713704" y="2041858"/>
            <a:ext cx="6096000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Conclusion </a:t>
            </a:r>
          </a:p>
          <a:p>
            <a:r>
              <a:rPr lang="en-GB" sz="3200" dirty="0"/>
              <a:t> Health, wellbeing and sustainable development are interconnected. Effective policies and prevention programmes can improve outcomes while supporting sustainable healthcare systems.</a:t>
            </a:r>
          </a:p>
        </p:txBody>
      </p:sp>
    </p:spTree>
    <p:extLst>
      <p:ext uri="{BB962C8B-B14F-4D97-AF65-F5344CB8AC3E}">
        <p14:creationId xmlns:p14="http://schemas.microsoft.com/office/powerpoint/2010/main" val="21115217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F661214-42E7-957B-DDFE-5FE06FC5291D}"/>
              </a:ext>
            </a:extLst>
          </p:cNvPr>
          <p:cNvSpPr txBox="1"/>
          <p:nvPr/>
        </p:nvSpPr>
        <p:spPr>
          <a:xfrm>
            <a:off x="117987" y="235973"/>
            <a:ext cx="12172336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Alderwick</a:t>
            </a:r>
            <a:r>
              <a:rPr lang="en-GB" sz="1400" dirty="0"/>
              <a:t>, H. and Dixon, J. (2019) ‘The NHS long term plan’, </a:t>
            </a:r>
            <a:r>
              <a:rPr lang="en-GB" sz="1400" i="1" dirty="0"/>
              <a:t>BMJ</a:t>
            </a:r>
            <a:r>
              <a:rPr lang="en-GB" sz="1400" dirty="0"/>
              <a:t>, 364, l84. Available at: </a:t>
            </a:r>
            <a:r>
              <a:rPr lang="en-GB" sz="1400" dirty="0">
                <a:hlinkClick r:id="rId2"/>
              </a:rPr>
              <a:t>https://doi.org/10.1136/bmj.l84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Bambra, C., Riordan, R., Ford, J. and Matthews, F. (2020) ‘The COVID-19 pandemic and health inequalities’, </a:t>
            </a:r>
            <a:r>
              <a:rPr lang="en-GB" sz="1400" i="1" dirty="0"/>
              <a:t>Journal of Epidemiology and Community Health</a:t>
            </a:r>
            <a:r>
              <a:rPr lang="en-GB" sz="1400" dirty="0"/>
              <a:t>, 74(11), pp. 964–968. Available at: </a:t>
            </a:r>
            <a:r>
              <a:rPr lang="en-GB" sz="1400" dirty="0">
                <a:hlinkClick r:id="rId3"/>
              </a:rPr>
              <a:t>https://doi.org/10.1136/jech-2020-214401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Department of Health and Social Care (2019) </a:t>
            </a:r>
            <a:r>
              <a:rPr lang="en-GB" sz="1400" i="1" dirty="0"/>
              <a:t>Advancing our health: prevention in the 2020s</a:t>
            </a:r>
            <a:r>
              <a:rPr lang="en-GB" sz="1400" dirty="0"/>
              <a:t>. London: DHSC. Available at: </a:t>
            </a:r>
            <a:r>
              <a:rPr lang="en-GB" sz="1400" dirty="0">
                <a:hlinkClick r:id="rId4"/>
              </a:rPr>
              <a:t>https://www.gov.uk/government/consultations/advancing-our-health-prevention-in-the-2020s-consultation</a:t>
            </a:r>
            <a:r>
              <a:rPr lang="en-GB" sz="1400" dirty="0"/>
              <a:t> (Accessed: 9th June 2026).</a:t>
            </a:r>
          </a:p>
          <a:p>
            <a:endParaRPr lang="en-GB" sz="1400" dirty="0"/>
          </a:p>
          <a:p>
            <a:r>
              <a:rPr lang="en-GB" sz="1400" dirty="0"/>
              <a:t>Engel, G.L. (1977) ‘The need for a new medical model: a challenge for biomedicine’, </a:t>
            </a:r>
            <a:r>
              <a:rPr lang="en-GB" sz="1400" i="1" dirty="0"/>
              <a:t>Science</a:t>
            </a:r>
            <a:r>
              <a:rPr lang="en-GB" sz="1400" dirty="0"/>
              <a:t>, 196(4286), pp. 129–136. Available at: </a:t>
            </a:r>
            <a:r>
              <a:rPr lang="en-GB" sz="1400" dirty="0">
                <a:hlinkClick r:id="rId5"/>
              </a:rPr>
              <a:t>https://doi.org/10.1126/science.847460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Marmot, M., Allen, J., Boyce, T., Goldblatt, P. and Morrison, J. (2020) </a:t>
            </a:r>
            <a:r>
              <a:rPr lang="en-GB" sz="1400" i="1" dirty="0"/>
              <a:t>Health equity in England: the Marmot review 10 years on</a:t>
            </a:r>
            <a:r>
              <a:rPr lang="en-GB" sz="1400" dirty="0"/>
              <a:t>. London: Institute of Health Equity. Available at: </a:t>
            </a:r>
            <a:r>
              <a:rPr lang="en-GB" sz="1400" dirty="0">
                <a:hlinkClick r:id="rId6"/>
              </a:rPr>
              <a:t>https://www.health.org.uk/publications/reports/the-marmot-review-10-years-on</a:t>
            </a:r>
            <a:r>
              <a:rPr lang="en-GB" sz="1400" dirty="0"/>
              <a:t> (Accessed: 11th June 2026).</a:t>
            </a:r>
          </a:p>
          <a:p>
            <a:endParaRPr lang="en-GB" sz="1400" dirty="0"/>
          </a:p>
          <a:p>
            <a:r>
              <a:rPr lang="en-GB" sz="1400" dirty="0"/>
              <a:t>NHS England (2019) </a:t>
            </a:r>
            <a:r>
              <a:rPr lang="en-GB" sz="1400" i="1" dirty="0"/>
              <a:t>The NHS Long Term Plan</a:t>
            </a:r>
            <a:r>
              <a:rPr lang="en-GB" sz="1400" dirty="0"/>
              <a:t>. London: NHS England. Available at: </a:t>
            </a:r>
            <a:r>
              <a:rPr lang="en-GB" sz="1400" dirty="0">
                <a:hlinkClick r:id="rId7"/>
              </a:rPr>
              <a:t>https://www.longtermplan.nhs.uk/</a:t>
            </a:r>
            <a:r>
              <a:rPr lang="en-GB" sz="1400" dirty="0"/>
              <a:t> (Accessed: 11th June 2026).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Office for National Statistics (2024) </a:t>
            </a:r>
            <a:r>
              <a:rPr lang="en-GB" sz="1400" i="1" dirty="0"/>
              <a:t>Health state life expectancies, UK: 2021 to 2023</a:t>
            </a:r>
            <a:r>
              <a:rPr lang="en-GB" sz="1400" dirty="0"/>
              <a:t>. Newport: ONS. Available at: </a:t>
            </a:r>
            <a:r>
              <a:rPr lang="en-GB" sz="1400" dirty="0">
                <a:hlinkClick r:id="rId8"/>
              </a:rPr>
              <a:t>https://www.ons.gov.uk/peoplepopulationandcommunity/healthandsocialcare/healthandlifeexpectancies</a:t>
            </a:r>
            <a:r>
              <a:rPr lang="en-GB" sz="1400" dirty="0"/>
              <a:t> (Accessed: 14th June 2026).</a:t>
            </a:r>
          </a:p>
          <a:p>
            <a:endParaRPr lang="en-GB" sz="1400" dirty="0"/>
          </a:p>
          <a:p>
            <a:r>
              <a:rPr lang="en-GB" sz="1400" dirty="0"/>
              <a:t>United Nations (2015) </a:t>
            </a:r>
            <a:r>
              <a:rPr lang="en-GB" sz="1400" i="1" dirty="0"/>
              <a:t>Transforming our world: the 2030 agenda for sustainable development</a:t>
            </a:r>
            <a:r>
              <a:rPr lang="en-GB" sz="1400" dirty="0"/>
              <a:t>. New York: United Nations. Available at: </a:t>
            </a:r>
            <a:r>
              <a:rPr lang="en-GB" sz="1400" dirty="0">
                <a:hlinkClick r:id="rId9"/>
              </a:rPr>
              <a:t>https://sdgs.un.org/2030agenda</a:t>
            </a:r>
            <a:r>
              <a:rPr lang="en-GB" sz="1400" dirty="0"/>
              <a:t> (Accessed: 10th June 2026).</a:t>
            </a:r>
          </a:p>
          <a:p>
            <a:endParaRPr lang="en-GB" sz="1400" dirty="0"/>
          </a:p>
          <a:p>
            <a:r>
              <a:rPr lang="en-GB" sz="1400" dirty="0"/>
              <a:t>World Health Organization (1986) </a:t>
            </a:r>
            <a:r>
              <a:rPr lang="en-GB" sz="1400" i="1" dirty="0"/>
              <a:t>Ottawa Charter for Health Promotion</a:t>
            </a:r>
            <a:r>
              <a:rPr lang="en-GB" sz="1400" dirty="0"/>
              <a:t>. Geneva: World Health Organization. Available at: </a:t>
            </a:r>
            <a:r>
              <a:rPr lang="en-GB" sz="1400" dirty="0">
                <a:hlinkClick r:id="rId10"/>
              </a:rPr>
              <a:t>https://www.who.int/teams/health-promotion/enhanced-wellbeing/first-global-conference</a:t>
            </a:r>
            <a:r>
              <a:rPr lang="en-GB" sz="1400" dirty="0"/>
              <a:t> (Accessed: 15 June 2026).</a:t>
            </a:r>
          </a:p>
          <a:p>
            <a:endParaRPr lang="en-GB" sz="1400" dirty="0"/>
          </a:p>
          <a:p>
            <a:r>
              <a:rPr lang="en-GB" sz="1400" dirty="0"/>
              <a:t>World Health Organization (2024) </a:t>
            </a:r>
            <a:r>
              <a:rPr lang="en-GB" sz="1400" i="1" dirty="0"/>
              <a:t>World health statistics 2024: monitoring health for the SDGs</a:t>
            </a:r>
            <a:r>
              <a:rPr lang="en-GB" sz="1400" dirty="0"/>
              <a:t>. Geneva: World Health Organization. Available at: </a:t>
            </a:r>
            <a:r>
              <a:rPr lang="en-GB" sz="1400" dirty="0">
                <a:hlinkClick r:id="rId11"/>
              </a:rPr>
              <a:t>https://www.who.int/data/gho/publications/world-health-statistics</a:t>
            </a:r>
            <a:r>
              <a:rPr lang="en-GB" sz="1400" dirty="0"/>
              <a:t> (Accessed: 15 June 2026).</a:t>
            </a:r>
          </a:p>
        </p:txBody>
      </p:sp>
    </p:spTree>
    <p:extLst>
      <p:ext uri="{BB962C8B-B14F-4D97-AF65-F5344CB8AC3E}">
        <p14:creationId xmlns:p14="http://schemas.microsoft.com/office/powerpoint/2010/main" val="32263355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842</Words>
  <Application>Microsoft Office PowerPoint</Application>
  <PresentationFormat>Widescreen</PresentationFormat>
  <Paragraphs>46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MARINA COUNIHAN Health wellbeing and Sustainable Development BHP6030 Philip Jones 2309624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Tina Carpenter</dc:creator>
  <cp:lastModifiedBy>Tina Carpenter</cp:lastModifiedBy>
  <cp:revision>1</cp:revision>
  <dcterms:created xsi:type="dcterms:W3CDTF">2026-06-21T10:40:23Z</dcterms:created>
  <dcterms:modified xsi:type="dcterms:W3CDTF">2026-06-21T11:07:01Z</dcterms:modified>
</cp:coreProperties>
</file>