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51"/>
  </p:notesMasterIdLst>
  <p:sldIdLst>
    <p:sldId id="256" r:id="rId2"/>
    <p:sldId id="282" r:id="rId3"/>
    <p:sldId id="278" r:id="rId4"/>
    <p:sldId id="257" r:id="rId5"/>
    <p:sldId id="258" r:id="rId6"/>
    <p:sldId id="259" r:id="rId7"/>
    <p:sldId id="260" r:id="rId8"/>
    <p:sldId id="261" r:id="rId9"/>
    <p:sldId id="262" r:id="rId10"/>
    <p:sldId id="263" r:id="rId11"/>
    <p:sldId id="264" r:id="rId12"/>
    <p:sldId id="265" r:id="rId13"/>
    <p:sldId id="266" r:id="rId14"/>
    <p:sldId id="276" r:id="rId15"/>
    <p:sldId id="277" r:id="rId16"/>
    <p:sldId id="270" r:id="rId17"/>
    <p:sldId id="271" r:id="rId18"/>
    <p:sldId id="272" r:id="rId19"/>
    <p:sldId id="273" r:id="rId20"/>
    <p:sldId id="274" r:id="rId21"/>
    <p:sldId id="275" r:id="rId22"/>
    <p:sldId id="281" r:id="rId23"/>
    <p:sldId id="283" r:id="rId24"/>
    <p:sldId id="284" r:id="rId25"/>
    <p:sldId id="287" r:id="rId26"/>
    <p:sldId id="289" r:id="rId27"/>
    <p:sldId id="288" r:id="rId28"/>
    <p:sldId id="286" r:id="rId29"/>
    <p:sldId id="290" r:id="rId30"/>
    <p:sldId id="291" r:id="rId31"/>
    <p:sldId id="292" r:id="rId32"/>
    <p:sldId id="293" r:id="rId33"/>
    <p:sldId id="294" r:id="rId34"/>
    <p:sldId id="295" r:id="rId35"/>
    <p:sldId id="296" r:id="rId36"/>
    <p:sldId id="297" r:id="rId37"/>
    <p:sldId id="298" r:id="rId38"/>
    <p:sldId id="299" r:id="rId39"/>
    <p:sldId id="300" r:id="rId40"/>
    <p:sldId id="301" r:id="rId41"/>
    <p:sldId id="302" r:id="rId42"/>
    <p:sldId id="303" r:id="rId43"/>
    <p:sldId id="304" r:id="rId44"/>
    <p:sldId id="305" r:id="rId45"/>
    <p:sldId id="306" r:id="rId46"/>
    <p:sldId id="308" r:id="rId47"/>
    <p:sldId id="309" r:id="rId48"/>
    <p:sldId id="310" r:id="rId49"/>
    <p:sldId id="307" r:id="rId5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116" d="100"/>
          <a:sy n="116" d="100"/>
        </p:scale>
        <p:origin x="94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AE6649-96B4-4BA6-B2DC-56FF031AA7AF}" type="datetimeFigureOut">
              <a:rPr lang="en-GB" smtClean="0"/>
              <a:t>06/02/2018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638C25-0539-4BC0-B635-196A719246BF}" type="slidenum">
              <a:rPr lang="en-GB" smtClean="0"/>
              <a:t>‹#›</a:t>
            </a:fld>
            <a:endParaRPr lang="en-GB"/>
          </a:p>
        </p:txBody>
      </p:sp>
    </p:spTree>
    <p:extLst>
      <p:ext uri="{BB962C8B-B14F-4D97-AF65-F5344CB8AC3E}">
        <p14:creationId xmlns:p14="http://schemas.microsoft.com/office/powerpoint/2010/main" val="21750373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0AA0184E-FAFF-42C8-88D2-4C7F2E9BBCFE}" type="slidenum">
              <a:rPr lang="en-GB" smtClean="0"/>
              <a:pPr/>
              <a:t>23</a:t>
            </a:fld>
            <a:endParaRPr lang="en-GB" smtClean="0"/>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p:spPr>
        <p:txBody>
          <a:bodyPr/>
          <a:lstStyle/>
          <a:p>
            <a:pPr eaLnBrk="1" hangingPunct="1"/>
            <a:r>
              <a:rPr lang="en-GB" smtClean="0"/>
              <a:t>But psychology is very different from many of these other traditional sciences: mainly because those of us who try to explain and predict behaviour are ourselves influenced by our own psychological processes I.e. anything we do is SUBJECTIVE.  Psychology has to try very hard to be more OBJECTIVE in what it does, and some would question whether pure objectivity is ever possible.</a:t>
            </a:r>
          </a:p>
        </p:txBody>
      </p:sp>
    </p:spTree>
    <p:extLst>
      <p:ext uri="{BB962C8B-B14F-4D97-AF65-F5344CB8AC3E}">
        <p14:creationId xmlns:p14="http://schemas.microsoft.com/office/powerpoint/2010/main" val="26702321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0AA0184E-FAFF-42C8-88D2-4C7F2E9BBCFE}" type="slidenum">
              <a:rPr lang="en-GB" smtClean="0"/>
              <a:pPr/>
              <a:t>24</a:t>
            </a:fld>
            <a:endParaRPr lang="en-GB" smtClean="0"/>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p:spPr>
        <p:txBody>
          <a:bodyPr/>
          <a:lstStyle/>
          <a:p>
            <a:pPr eaLnBrk="1" hangingPunct="1"/>
            <a:r>
              <a:rPr lang="en-GB" smtClean="0"/>
              <a:t>But psychology is very different from many of these other traditional sciences: mainly because those of us who try to explain and predict behaviour are ourselves influenced by our own psychological processes I.e. anything we do is SUBJECTIVE.  Psychology has to try very hard to be more OBJECTIVE in what it does, and some would question whether pure objectivity is ever possible.</a:t>
            </a:r>
          </a:p>
        </p:txBody>
      </p:sp>
    </p:spTree>
    <p:extLst>
      <p:ext uri="{BB962C8B-B14F-4D97-AF65-F5344CB8AC3E}">
        <p14:creationId xmlns:p14="http://schemas.microsoft.com/office/powerpoint/2010/main" val="840124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2063115" y="630937"/>
            <a:ext cx="5230368"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808892" y="1098388"/>
            <a:ext cx="7738814" cy="4394988"/>
          </a:xfrm>
        </p:spPr>
        <p:txBody>
          <a:bodyPr anchor="ctr">
            <a:noAutofit/>
          </a:bodyPr>
          <a:lstStyle>
            <a:lvl1pPr algn="ctr">
              <a:defRPr sz="7500" spc="600" baseline="0"/>
            </a:lvl1pPr>
          </a:lstStyle>
          <a:p>
            <a:r>
              <a:rPr lang="en-US" smtClean="0"/>
              <a:t>Click to edit Master title style</a:t>
            </a:r>
            <a:endParaRPr lang="en-US" dirty="0"/>
          </a:p>
        </p:txBody>
      </p:sp>
      <p:sp>
        <p:nvSpPr>
          <p:cNvPr id="3" name="Subtitle 2"/>
          <p:cNvSpPr>
            <a:spLocks noGrp="1"/>
          </p:cNvSpPr>
          <p:nvPr>
            <p:ph type="subTitle" idx="1"/>
          </p:nvPr>
        </p:nvSpPr>
        <p:spPr>
          <a:xfrm>
            <a:off x="1661284" y="5979197"/>
            <a:ext cx="6034030" cy="742279"/>
          </a:xfrm>
        </p:spPr>
        <p:txBody>
          <a:bodyPr anchor="t">
            <a:normAutofit/>
          </a:bodyPr>
          <a:lstStyle>
            <a:lvl1pPr marL="0" indent="0" algn="ctr">
              <a:lnSpc>
                <a:spcPct val="100000"/>
              </a:lnSpc>
              <a:buNone/>
              <a:defRPr sz="1500" b="1" i="0" cap="all" spc="300" baseline="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808892" y="6375679"/>
            <a:ext cx="1747292" cy="348462"/>
          </a:xfrm>
        </p:spPr>
        <p:txBody>
          <a:bodyPr/>
          <a:lstStyle>
            <a:lvl1pPr>
              <a:defRPr baseline="0">
                <a:solidFill>
                  <a:schemeClr val="accent1">
                    <a:lumMod val="50000"/>
                  </a:schemeClr>
                </a:solidFill>
              </a:defRPr>
            </a:lvl1pPr>
          </a:lstStyle>
          <a:p>
            <a:fld id="{E414030B-B9B5-45E7-A8FA-424915B32A69}" type="datetimeFigureOut">
              <a:rPr lang="en-GB" smtClean="0"/>
              <a:t>06/02/2018</a:t>
            </a:fld>
            <a:endParaRPr lang="en-GB"/>
          </a:p>
        </p:txBody>
      </p:sp>
      <p:sp>
        <p:nvSpPr>
          <p:cNvPr id="5" name="Footer Placeholder 4"/>
          <p:cNvSpPr>
            <a:spLocks noGrp="1"/>
          </p:cNvSpPr>
          <p:nvPr>
            <p:ph type="ftr" sz="quarter" idx="11"/>
          </p:nvPr>
        </p:nvSpPr>
        <p:spPr>
          <a:xfrm>
            <a:off x="3135249" y="6375679"/>
            <a:ext cx="30861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6800414" y="6375679"/>
            <a:ext cx="1747292" cy="345796"/>
          </a:xfrm>
        </p:spPr>
        <p:txBody>
          <a:bodyPr/>
          <a:lstStyle>
            <a:lvl1pPr>
              <a:defRPr baseline="0">
                <a:solidFill>
                  <a:schemeClr val="accent1">
                    <a:lumMod val="50000"/>
                  </a:schemeClr>
                </a:solidFill>
              </a:defRPr>
            </a:lvl1pPr>
          </a:lstStyle>
          <a:p>
            <a:fld id="{D8329D37-FE42-4723-BEDE-6544B6689E8A}" type="slidenum">
              <a:rPr lang="en-GB" smtClean="0"/>
              <a:t>‹#›</a:t>
            </a:fld>
            <a:endParaRPr lang="en-GB"/>
          </a:p>
        </p:txBody>
      </p:sp>
      <p:sp>
        <p:nvSpPr>
          <p:cNvPr id="13" name="Rectangle 12"/>
          <p:cNvSpPr/>
          <p:nvPr/>
        </p:nvSpPr>
        <p:spPr>
          <a:xfrm>
            <a:off x="0" y="0"/>
            <a:ext cx="21259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title="left edge border"/>
          <p:cNvSpPr/>
          <p:nvPr/>
        </p:nvSpPr>
        <p:spPr>
          <a:xfrm>
            <a:off x="0" y="0"/>
            <a:ext cx="21259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94611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414030B-B9B5-45E7-A8FA-424915B32A69}" type="datetimeFigureOut">
              <a:rPr lang="en-GB" smtClean="0"/>
              <a:t>06/02/2018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329D37-FE42-4723-BEDE-6544B6689E8A}" type="slidenum">
              <a:rPr lang="en-GB" smtClean="0"/>
              <a:t>‹#›</a:t>
            </a:fld>
            <a:endParaRPr lang="en-GB"/>
          </a:p>
        </p:txBody>
      </p:sp>
    </p:spTree>
    <p:extLst>
      <p:ext uri="{BB962C8B-B14F-4D97-AF65-F5344CB8AC3E}">
        <p14:creationId xmlns:p14="http://schemas.microsoft.com/office/powerpoint/2010/main" val="3782063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1" name="Freeform 6"/>
          <p:cNvSpPr/>
          <p:nvPr/>
        </p:nvSpPr>
        <p:spPr bwMode="auto">
          <a:xfrm>
            <a:off x="0" y="0"/>
            <a:ext cx="2110979"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bg2"/>
          </a:solidFill>
          <a:ln w="0">
            <a:noFill/>
            <a:prstDash val="solid"/>
            <a:round/>
            <a:headEnd/>
            <a:tailEnd/>
          </a:ln>
        </p:spPr>
      </p:sp>
      <p:sp>
        <p:nvSpPr>
          <p:cNvPr id="2" name="Title 1"/>
          <p:cNvSpPr>
            <a:spLocks noGrp="1"/>
          </p:cNvSpPr>
          <p:nvPr>
            <p:ph type="title"/>
          </p:nvPr>
        </p:nvSpPr>
        <p:spPr>
          <a:xfrm>
            <a:off x="2432197" y="1073889"/>
            <a:ext cx="6140303" cy="4064627"/>
          </a:xfrm>
        </p:spPr>
        <p:txBody>
          <a:bodyPr anchor="b">
            <a:normAutofit/>
          </a:bodyPr>
          <a:lstStyle>
            <a:lvl1pPr>
              <a:defRPr sz="6300" spc="600"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432198" y="5159782"/>
            <a:ext cx="5263116" cy="951135"/>
          </a:xfrm>
        </p:spPr>
        <p:txBody>
          <a:bodyPr>
            <a:normAutofit/>
          </a:bodyPr>
          <a:lstStyle>
            <a:lvl1pPr marL="0" indent="0">
              <a:lnSpc>
                <a:spcPct val="100000"/>
              </a:lnSpc>
              <a:buNone/>
              <a:defRPr sz="1500" b="1" i="0" cap="all" spc="300" baseline="0">
                <a:solidFill>
                  <a:schemeClr val="accent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2427410" y="6375679"/>
            <a:ext cx="1120460" cy="348462"/>
          </a:xfrm>
        </p:spPr>
        <p:txBody>
          <a:bodyPr/>
          <a:lstStyle>
            <a:lvl1pPr>
              <a:defRPr baseline="0">
                <a:solidFill>
                  <a:schemeClr val="tx2"/>
                </a:solidFill>
              </a:defRPr>
            </a:lvl1pPr>
          </a:lstStyle>
          <a:p>
            <a:fld id="{E414030B-B9B5-45E7-A8FA-424915B32A69}" type="datetimeFigureOut">
              <a:rPr lang="en-GB" smtClean="0"/>
              <a:t>06/02/2018</a:t>
            </a:fld>
            <a:endParaRPr lang="en-GB"/>
          </a:p>
        </p:txBody>
      </p:sp>
      <p:sp>
        <p:nvSpPr>
          <p:cNvPr id="5" name="Footer Placeholder 4"/>
          <p:cNvSpPr>
            <a:spLocks noGrp="1"/>
          </p:cNvSpPr>
          <p:nvPr>
            <p:ph type="ftr" sz="quarter" idx="11"/>
          </p:nvPr>
        </p:nvSpPr>
        <p:spPr>
          <a:xfrm>
            <a:off x="3959298" y="6375679"/>
            <a:ext cx="30861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7456825" y="6375679"/>
            <a:ext cx="1115675" cy="345796"/>
          </a:xfrm>
        </p:spPr>
        <p:txBody>
          <a:bodyPr/>
          <a:lstStyle>
            <a:lvl1pPr>
              <a:defRPr baseline="0">
                <a:solidFill>
                  <a:schemeClr val="tx2"/>
                </a:solidFill>
              </a:defRPr>
            </a:lvl1pPr>
          </a:lstStyle>
          <a:p>
            <a:fld id="{D8329D37-FE42-4723-BEDE-6544B6689E8A}" type="slidenum">
              <a:rPr lang="en-GB" smtClean="0"/>
              <a:t>‹#›</a:t>
            </a:fld>
            <a:endParaRPr lang="en-GB"/>
          </a:p>
        </p:txBody>
      </p:sp>
      <p:sp>
        <p:nvSpPr>
          <p:cNvPr id="16" name="Freeform 11"/>
          <p:cNvSpPr/>
          <p:nvPr/>
        </p:nvSpPr>
        <p:spPr bwMode="auto">
          <a:xfrm>
            <a:off x="655786" y="0"/>
            <a:ext cx="1234679"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nvGrpSpPr>
          <p:cNvPr id="7" name="Group 6" title="left scallop shape"/>
          <p:cNvGrpSpPr/>
          <p:nvPr/>
        </p:nvGrpSpPr>
        <p:grpSpPr>
          <a:xfrm>
            <a:off x="0" y="0"/>
            <a:ext cx="2110979" cy="6858000"/>
            <a:chOff x="0" y="0"/>
            <a:chExt cx="2110979" cy="6858000"/>
          </a:xfrm>
        </p:grpSpPr>
        <p:sp>
          <p:nvSpPr>
            <p:cNvPr id="9" name="Freeform 8" title="left scallop shape"/>
            <p:cNvSpPr/>
            <p:nvPr/>
          </p:nvSpPr>
          <p:spPr bwMode="auto">
            <a:xfrm>
              <a:off x="0" y="0"/>
              <a:ext cx="2110979"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0" name="Freeform 11" title="left scallop inline"/>
            <p:cNvSpPr/>
            <p:nvPr/>
          </p:nvSpPr>
          <p:spPr bwMode="auto">
            <a:xfrm>
              <a:off x="655786" y="0"/>
              <a:ext cx="1234679"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8959737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42975" y="2286000"/>
            <a:ext cx="3593592" cy="36195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985846" y="2286000"/>
            <a:ext cx="3593592" cy="36195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414030B-B9B5-45E7-A8FA-424915B32A69}" type="datetimeFigureOut">
              <a:rPr lang="en-GB" smtClean="0"/>
              <a:t>06/02/2018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8329D37-FE42-4723-BEDE-6544B6689E8A}" type="slidenum">
              <a:rPr lang="en-GB" smtClean="0"/>
              <a:t>‹#›</a:t>
            </a:fld>
            <a:endParaRPr lang="en-GB"/>
          </a:p>
        </p:txBody>
      </p:sp>
    </p:spTree>
    <p:extLst>
      <p:ext uri="{BB962C8B-B14F-4D97-AF65-F5344CB8AC3E}">
        <p14:creationId xmlns:p14="http://schemas.microsoft.com/office/powerpoint/2010/main" val="3625303437"/>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42975" y="381001"/>
            <a:ext cx="7629525" cy="149351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41832" y="2199634"/>
            <a:ext cx="3611880" cy="632529"/>
          </a:xfrm>
        </p:spPr>
        <p:txBody>
          <a:bodyPr anchor="b">
            <a:noAutofit/>
          </a:bodyPr>
          <a:lstStyle>
            <a:lvl1pPr marL="0" indent="0">
              <a:lnSpc>
                <a:spcPct val="100000"/>
              </a:lnSpc>
              <a:buNone/>
              <a:defRPr sz="1800" b="1" cap="all" spc="15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941832" y="2909102"/>
            <a:ext cx="3611880" cy="29963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975398" y="2199634"/>
            <a:ext cx="3611880" cy="632529"/>
          </a:xfrm>
        </p:spPr>
        <p:txBody>
          <a:bodyPr anchor="b">
            <a:noAutofit/>
          </a:bodyPr>
          <a:lstStyle>
            <a:lvl1pPr marL="0" indent="0">
              <a:lnSpc>
                <a:spcPct val="100000"/>
              </a:lnSpc>
              <a:buNone/>
              <a:defRPr sz="1800" b="1" cap="all" spc="15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975398" y="2909102"/>
            <a:ext cx="3611880" cy="299639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414030B-B9B5-45E7-A8FA-424915B32A69}" type="datetimeFigureOut">
              <a:rPr lang="en-GB" smtClean="0"/>
              <a:t>06/02/2018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8329D37-FE42-4723-BEDE-6544B6689E8A}" type="slidenum">
              <a:rPr lang="en-GB" smtClean="0"/>
              <a:t>‹#›</a:t>
            </a:fld>
            <a:endParaRPr lang="en-GB"/>
          </a:p>
        </p:txBody>
      </p:sp>
    </p:spTree>
    <p:extLst>
      <p:ext uri="{BB962C8B-B14F-4D97-AF65-F5344CB8AC3E}">
        <p14:creationId xmlns:p14="http://schemas.microsoft.com/office/powerpoint/2010/main" val="2267266811"/>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414030B-B9B5-45E7-A8FA-424915B32A69}" type="datetimeFigureOut">
              <a:rPr lang="en-GB" smtClean="0"/>
              <a:t>06/02/2018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8329D37-FE42-4723-BEDE-6544B6689E8A}" type="slidenum">
              <a:rPr lang="en-GB" smtClean="0"/>
              <a:t>‹#›</a:t>
            </a:fld>
            <a:endParaRPr lang="en-GB"/>
          </a:p>
        </p:txBody>
      </p:sp>
    </p:spTree>
    <p:extLst>
      <p:ext uri="{BB962C8B-B14F-4D97-AF65-F5344CB8AC3E}">
        <p14:creationId xmlns:p14="http://schemas.microsoft.com/office/powerpoint/2010/main" val="1114954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14030B-B9B5-45E7-A8FA-424915B32A69}" type="datetimeFigureOut">
              <a:rPr lang="en-GB" smtClean="0"/>
              <a:t>06/02/2018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8329D37-FE42-4723-BEDE-6544B6689E8A}" type="slidenum">
              <a:rPr lang="en-GB" smtClean="0"/>
              <a:t>‹#›</a:t>
            </a:fld>
            <a:endParaRPr lang="en-GB"/>
          </a:p>
        </p:txBody>
      </p:sp>
    </p:spTree>
    <p:extLst>
      <p:ext uri="{BB962C8B-B14F-4D97-AF65-F5344CB8AC3E}">
        <p14:creationId xmlns:p14="http://schemas.microsoft.com/office/powerpoint/2010/main" val="2470417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5542359" y="0"/>
            <a:ext cx="3601641"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6253414" y="457200"/>
            <a:ext cx="2319086" cy="1196671"/>
          </a:xfrm>
        </p:spPr>
        <p:txBody>
          <a:bodyPr anchor="b">
            <a:normAutofit/>
          </a:bodyPr>
          <a:lstStyle>
            <a:lvl1pPr>
              <a:lnSpc>
                <a:spcPct val="100000"/>
              </a:lnSpc>
              <a:defRPr sz="1800" b="1" i="0" cap="all" spc="225" baseline="0">
                <a:solidFill>
                  <a:schemeClr val="accent1"/>
                </a:solidFill>
                <a:latin typeface="+mn-lt"/>
              </a:defRPr>
            </a:lvl1pPr>
          </a:lstStyle>
          <a:p>
            <a:r>
              <a:rPr lang="en-US" smtClean="0"/>
              <a:t>Click to edit Master title style</a:t>
            </a:r>
            <a:endParaRPr lang="en-US" dirty="0"/>
          </a:p>
        </p:txBody>
      </p:sp>
      <p:sp>
        <p:nvSpPr>
          <p:cNvPr id="3" name="Content Placeholder 2"/>
          <p:cNvSpPr>
            <a:spLocks noGrp="1"/>
          </p:cNvSpPr>
          <p:nvPr>
            <p:ph idx="1"/>
          </p:nvPr>
        </p:nvSpPr>
        <p:spPr>
          <a:xfrm>
            <a:off x="573788" y="920377"/>
            <a:ext cx="4618814" cy="4985124"/>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53414" y="1741336"/>
            <a:ext cx="2319086" cy="4164164"/>
          </a:xfrm>
        </p:spPr>
        <p:txBody>
          <a:bodyPr>
            <a:normAutofit/>
          </a:bodyPr>
          <a:lstStyle>
            <a:lvl1pPr marL="0" indent="0">
              <a:lnSpc>
                <a:spcPct val="110000"/>
              </a:lnSpc>
              <a:spcBef>
                <a:spcPts val="1200"/>
              </a:spcBef>
              <a:buNone/>
              <a:defRPr sz="1400" baseline="0">
                <a:solidFill>
                  <a:schemeClr val="bg2"/>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a:xfrm>
            <a:off x="573789" y="6375679"/>
            <a:ext cx="925016" cy="348462"/>
          </a:xfrm>
        </p:spPr>
        <p:txBody>
          <a:bodyPr/>
          <a:lstStyle/>
          <a:p>
            <a:fld id="{E414030B-B9B5-45E7-A8FA-424915B32A69}" type="datetimeFigureOut">
              <a:rPr lang="en-GB" smtClean="0"/>
              <a:t>06/02/2018</a:t>
            </a:fld>
            <a:endParaRPr lang="en-GB"/>
          </a:p>
        </p:txBody>
      </p:sp>
      <p:sp>
        <p:nvSpPr>
          <p:cNvPr id="6" name="Footer Placeholder 5"/>
          <p:cNvSpPr>
            <a:spLocks noGrp="1"/>
          </p:cNvSpPr>
          <p:nvPr>
            <p:ph type="ftr" sz="quarter" idx="11"/>
          </p:nvPr>
        </p:nvSpPr>
        <p:spPr>
          <a:xfrm>
            <a:off x="1577716" y="6375679"/>
            <a:ext cx="2611634" cy="345796"/>
          </a:xfrm>
        </p:spPr>
        <p:txBody>
          <a:bodyPr/>
          <a:lstStyle/>
          <a:p>
            <a:endParaRPr lang="en-GB"/>
          </a:p>
        </p:txBody>
      </p:sp>
      <p:sp>
        <p:nvSpPr>
          <p:cNvPr id="7" name="Slide Number Placeholder 6"/>
          <p:cNvSpPr>
            <a:spLocks noGrp="1"/>
          </p:cNvSpPr>
          <p:nvPr>
            <p:ph type="sldNum" sz="quarter" idx="12"/>
          </p:nvPr>
        </p:nvSpPr>
        <p:spPr>
          <a:xfrm>
            <a:off x="4268261" y="6375679"/>
            <a:ext cx="924342" cy="345796"/>
          </a:xfrm>
        </p:spPr>
        <p:txBody>
          <a:bodyPr/>
          <a:lstStyle/>
          <a:p>
            <a:fld id="{D8329D37-FE42-4723-BEDE-6544B6689E8A}" type="slidenum">
              <a:rPr lang="en-GB" smtClean="0"/>
              <a:t>‹#›</a:t>
            </a:fld>
            <a:endParaRPr lang="en-GB"/>
          </a:p>
        </p:txBody>
      </p:sp>
      <p:sp>
        <p:nvSpPr>
          <p:cNvPr id="8" name="Rectangle 7"/>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title="left edge border"/>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25420664"/>
      </p:ext>
    </p:extLst>
  </p:cSld>
  <p:clrMapOvr>
    <a:masterClrMapping/>
  </p:clrMapOvr>
  <p:extLst mod="1">
    <p:ext uri="{DCECCB84-F9BA-43D5-87BE-67443E8EF086}">
      <p15:sldGuideLst xmlns:p15="http://schemas.microsoft.com/office/powerpoint/2012/main">
        <p15:guide id="4294967295"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12598" y="1"/>
            <a:ext cx="5516689" cy="685799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11" name="Freeform 11" title="right scallop background shape"/>
          <p:cNvSpPr/>
          <p:nvPr/>
        </p:nvSpPr>
        <p:spPr bwMode="auto">
          <a:xfrm>
            <a:off x="5542359" y="0"/>
            <a:ext cx="3601641"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253413" y="457200"/>
            <a:ext cx="2319088" cy="1196670"/>
          </a:xfrm>
        </p:spPr>
        <p:txBody>
          <a:bodyPr anchor="b">
            <a:normAutofit/>
          </a:bodyPr>
          <a:lstStyle>
            <a:lvl1pPr>
              <a:lnSpc>
                <a:spcPct val="100000"/>
              </a:lnSpc>
              <a:defRPr sz="1800" b="1" i="0" spc="225" baseline="0">
                <a:solidFill>
                  <a:schemeClr val="accent1"/>
                </a:solidFill>
                <a:latin typeface="+mn-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6253413" y="1741336"/>
            <a:ext cx="2319088" cy="4164164"/>
          </a:xfrm>
        </p:spPr>
        <p:txBody>
          <a:bodyPr>
            <a:normAutofit/>
          </a:bodyPr>
          <a:lstStyle>
            <a:lvl1pPr marL="0" indent="0">
              <a:lnSpc>
                <a:spcPct val="110000"/>
              </a:lnSpc>
              <a:spcBef>
                <a:spcPts val="1200"/>
              </a:spcBef>
              <a:buNone/>
              <a:defRPr sz="1400" baseline="0">
                <a:solidFill>
                  <a:schemeClr val="bg2"/>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a:xfrm>
            <a:off x="574463" y="6375679"/>
            <a:ext cx="924342" cy="348462"/>
          </a:xfrm>
        </p:spPr>
        <p:txBody>
          <a:bodyPr/>
          <a:lstStyle/>
          <a:p>
            <a:fld id="{E414030B-B9B5-45E7-A8FA-424915B32A69}" type="datetimeFigureOut">
              <a:rPr lang="en-GB" smtClean="0"/>
              <a:t>06/02/2018</a:t>
            </a:fld>
            <a:endParaRPr lang="en-GB"/>
          </a:p>
        </p:txBody>
      </p:sp>
      <p:sp>
        <p:nvSpPr>
          <p:cNvPr id="6" name="Footer Placeholder 5"/>
          <p:cNvSpPr>
            <a:spLocks noGrp="1"/>
          </p:cNvSpPr>
          <p:nvPr>
            <p:ph type="ftr" sz="quarter" idx="11"/>
          </p:nvPr>
        </p:nvSpPr>
        <p:spPr>
          <a:xfrm>
            <a:off x="1577716" y="6375679"/>
            <a:ext cx="2611634" cy="345796"/>
          </a:xfrm>
        </p:spPr>
        <p:txBody>
          <a:bodyPr/>
          <a:lstStyle/>
          <a:p>
            <a:endParaRPr lang="en-GB"/>
          </a:p>
        </p:txBody>
      </p:sp>
      <p:sp>
        <p:nvSpPr>
          <p:cNvPr id="7" name="Slide Number Placeholder 6"/>
          <p:cNvSpPr>
            <a:spLocks noGrp="1"/>
          </p:cNvSpPr>
          <p:nvPr>
            <p:ph type="sldNum" sz="quarter" idx="12"/>
          </p:nvPr>
        </p:nvSpPr>
        <p:spPr>
          <a:xfrm>
            <a:off x="4256153" y="6375679"/>
            <a:ext cx="947460" cy="345796"/>
          </a:xfrm>
        </p:spPr>
        <p:txBody>
          <a:bodyPr/>
          <a:lstStyle/>
          <a:p>
            <a:fld id="{D8329D37-FE42-4723-BEDE-6544B6689E8A}" type="slidenum">
              <a:rPr lang="en-GB" smtClean="0"/>
              <a:t>‹#›</a:t>
            </a:fld>
            <a:endParaRPr lang="en-GB"/>
          </a:p>
        </p:txBody>
      </p:sp>
      <p:sp>
        <p:nvSpPr>
          <p:cNvPr id="13" name="Rectangle 12" title="left edge border"/>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25198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414030B-B9B5-45E7-A8FA-424915B32A69}" type="datetimeFigureOut">
              <a:rPr lang="en-GB" smtClean="0"/>
              <a:t>06/02/2018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329D37-FE42-4723-BEDE-6544B6689E8A}" type="slidenum">
              <a:rPr lang="en-GB" smtClean="0"/>
              <a:t>‹#›</a:t>
            </a:fld>
            <a:endParaRPr lang="en-GB"/>
          </a:p>
        </p:txBody>
      </p:sp>
    </p:spTree>
    <p:extLst>
      <p:ext uri="{BB962C8B-B14F-4D97-AF65-F5344CB8AC3E}">
        <p14:creationId xmlns:p14="http://schemas.microsoft.com/office/powerpoint/2010/main" val="3056397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96911" y="382386"/>
            <a:ext cx="1771930" cy="560040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42974" y="382386"/>
            <a:ext cx="5809517" cy="560040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414030B-B9B5-45E7-A8FA-424915B32A69}" type="datetimeFigureOut">
              <a:rPr lang="en-GB" smtClean="0"/>
              <a:t>06/02/2018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329D37-FE42-4723-BEDE-6544B6689E8A}" type="slidenum">
              <a:rPr lang="en-GB" smtClean="0"/>
              <a:t>‹#›</a:t>
            </a:fld>
            <a:endParaRPr lang="en-GB"/>
          </a:p>
        </p:txBody>
      </p:sp>
    </p:spTree>
    <p:extLst>
      <p:ext uri="{BB962C8B-B14F-4D97-AF65-F5344CB8AC3E}">
        <p14:creationId xmlns:p14="http://schemas.microsoft.com/office/powerpoint/2010/main" val="3287208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38758" y="382385"/>
            <a:ext cx="7633742" cy="1492132"/>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38758" y="2286002"/>
            <a:ext cx="7633742" cy="359359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38758" y="6375679"/>
            <a:ext cx="1747292" cy="348462"/>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fld id="{E414030B-B9B5-45E7-A8FA-424915B32A69}" type="datetimeFigureOut">
              <a:rPr lang="en-GB" smtClean="0"/>
              <a:t>06/02/2018</a:t>
            </a:fld>
            <a:endParaRPr lang="en-GB"/>
          </a:p>
        </p:txBody>
      </p:sp>
      <p:sp>
        <p:nvSpPr>
          <p:cNvPr id="5" name="Footer Placeholder 4"/>
          <p:cNvSpPr>
            <a:spLocks noGrp="1"/>
          </p:cNvSpPr>
          <p:nvPr>
            <p:ph type="ftr" sz="quarter" idx="3"/>
          </p:nvPr>
        </p:nvSpPr>
        <p:spPr>
          <a:xfrm>
            <a:off x="3028950" y="6375679"/>
            <a:ext cx="3086100" cy="345796"/>
          </a:xfrm>
          <a:prstGeom prst="rect">
            <a:avLst/>
          </a:prstGeom>
        </p:spPr>
        <p:txBody>
          <a:bodyPr vert="horz" lIns="91440" tIns="45720" rIns="91440" bIns="45720" rtlCol="0" anchor="ctr"/>
          <a:lstStyle>
            <a:lvl1pPr algn="ctr">
              <a:defRPr sz="10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6457951" y="6375679"/>
            <a:ext cx="2114549" cy="345796"/>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fld id="{D8329D37-FE42-4723-BEDE-6544B6689E8A}" type="slidenum">
              <a:rPr lang="en-GB" smtClean="0"/>
              <a:t>‹#›</a:t>
            </a:fld>
            <a:endParaRPr lang="en-GB"/>
          </a:p>
        </p:txBody>
      </p:sp>
      <p:sp>
        <p:nvSpPr>
          <p:cNvPr id="12" name="Rectangle 11"/>
          <p:cNvSpPr/>
          <p:nvPr/>
        </p:nvSpPr>
        <p:spPr>
          <a:xfrm>
            <a:off x="8931402"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title="right edge border"/>
          <p:cNvSpPr/>
          <p:nvPr/>
        </p:nvSpPr>
        <p:spPr>
          <a:xfrm>
            <a:off x="8931402"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p:cNvSpPr/>
          <p:nvPr/>
        </p:nvSpPr>
        <p:spPr bwMode="auto">
          <a:xfrm>
            <a:off x="1" y="0"/>
            <a:ext cx="679090" cy="6858000"/>
          </a:xfrm>
          <a:custGeom>
            <a:avLst/>
            <a:gdLst/>
            <a:ahLst/>
            <a:cxnLst/>
            <a:rect l="0" t="0" r="r" b="b"/>
            <a:pathLst>
              <a:path w="211" h="2160">
                <a:moveTo>
                  <a:pt x="155" y="1728"/>
                </a:moveTo>
                <a:cubicBezTo>
                  <a:pt x="155" y="1620"/>
                  <a:pt x="211" y="1620"/>
                  <a:pt x="211" y="1512"/>
                </a:cubicBezTo>
                <a:cubicBezTo>
                  <a:pt x="211" y="1404"/>
                  <a:pt x="155" y="1404"/>
                  <a:pt x="155" y="1296"/>
                </a:cubicBezTo>
                <a:cubicBezTo>
                  <a:pt x="155" y="1188"/>
                  <a:pt x="211" y="1188"/>
                  <a:pt x="211" y="1080"/>
                </a:cubicBezTo>
                <a:cubicBezTo>
                  <a:pt x="211" y="972"/>
                  <a:pt x="155" y="972"/>
                  <a:pt x="155" y="864"/>
                </a:cubicBezTo>
                <a:cubicBezTo>
                  <a:pt x="155" y="756"/>
                  <a:pt x="211" y="756"/>
                  <a:pt x="211" y="648"/>
                </a:cubicBezTo>
                <a:cubicBezTo>
                  <a:pt x="211" y="540"/>
                  <a:pt x="155" y="540"/>
                  <a:pt x="155" y="432"/>
                </a:cubicBezTo>
                <a:cubicBezTo>
                  <a:pt x="155" y="324"/>
                  <a:pt x="211" y="324"/>
                  <a:pt x="211" y="216"/>
                </a:cubicBezTo>
                <a:cubicBezTo>
                  <a:pt x="211" y="108"/>
                  <a:pt x="155" y="108"/>
                  <a:pt x="155" y="0"/>
                </a:cubicBezTo>
                <a:cubicBezTo>
                  <a:pt x="0" y="0"/>
                  <a:pt x="0" y="0"/>
                  <a:pt x="0" y="0"/>
                </a:cubicBezTo>
                <a:cubicBezTo>
                  <a:pt x="0" y="2160"/>
                  <a:pt x="0" y="2160"/>
                  <a:pt x="0" y="2160"/>
                </a:cubicBezTo>
                <a:cubicBezTo>
                  <a:pt x="155" y="2160"/>
                  <a:pt x="155" y="2160"/>
                  <a:pt x="155" y="2160"/>
                </a:cubicBezTo>
                <a:cubicBezTo>
                  <a:pt x="155" y="2052"/>
                  <a:pt x="211" y="2052"/>
                  <a:pt x="211" y="1944"/>
                </a:cubicBezTo>
                <a:cubicBezTo>
                  <a:pt x="211" y="1836"/>
                  <a:pt x="155" y="1836"/>
                  <a:pt x="155" y="1728"/>
                </a:cubicBezTo>
                <a:close/>
              </a:path>
            </a:pathLst>
          </a:custGeom>
          <a:solidFill>
            <a:schemeClr val="tx2"/>
          </a:solidFill>
          <a:ln>
            <a:noFill/>
          </a:ln>
        </p:spPr>
      </p:sp>
    </p:spTree>
    <p:extLst>
      <p:ext uri="{BB962C8B-B14F-4D97-AF65-F5344CB8AC3E}">
        <p14:creationId xmlns:p14="http://schemas.microsoft.com/office/powerpoint/2010/main" val="232649347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5100" kern="1200" cap="all" spc="150" baseline="0">
          <a:solidFill>
            <a:schemeClr val="tx2"/>
          </a:solidFill>
          <a:latin typeface="+mj-lt"/>
          <a:ea typeface="+mj-ea"/>
          <a:cs typeface="+mj-cs"/>
        </a:defRPr>
      </a:lvl1pPr>
    </p:titleStyle>
    <p:bodyStyle>
      <a:lvl1pPr marL="228600" indent="-228600" algn="l" defTabSz="6858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6858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6858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6858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6858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6858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6858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6858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6858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4294967295" pos="792">
          <p15:clr>
            <a:srgbClr val="F26B43"/>
          </p15:clr>
        </p15:guide>
        <p15:guide id="4294967295" pos="7200">
          <p15:clr>
            <a:srgbClr val="F26B43"/>
          </p15:clr>
        </p15:guide>
        <p15:guide id="4294967295" pos="594">
          <p15:clr>
            <a:srgbClr val="F26B43"/>
          </p15:clr>
        </p15:guide>
        <p15:guide id="4294967295" pos="5400">
          <p15:clr>
            <a:srgbClr val="F26B43"/>
          </p15:clr>
        </p15:guide>
        <p15:guide id="4294967295" orient="horz" pos="4008">
          <p15:clr>
            <a:srgbClr val="F26B43"/>
          </p15:clr>
        </p15:guide>
        <p15:guide id="4294967295" orient="horz" pos="1440">
          <p15:clr>
            <a:srgbClr val="F26B43"/>
          </p15:clr>
        </p15:guide>
        <p15:guide id="4294967295" orient="horz" pos="3720">
          <p15:clr>
            <a:srgbClr val="F26B43"/>
          </p15:clr>
        </p15:guide>
        <p15:guide id="4294967295"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Research Methods</a:t>
            </a:r>
            <a:endParaRPr lang="en-GB" dirty="0"/>
          </a:p>
        </p:txBody>
      </p:sp>
      <p:sp>
        <p:nvSpPr>
          <p:cNvPr id="3" name="Subtitle 2"/>
          <p:cNvSpPr>
            <a:spLocks noGrp="1"/>
          </p:cNvSpPr>
          <p:nvPr>
            <p:ph type="subTitle" idx="1"/>
          </p:nvPr>
        </p:nvSpPr>
        <p:spPr/>
        <p:txBody>
          <a:bodyPr/>
          <a:lstStyle/>
          <a:p>
            <a:r>
              <a:rPr lang="en-GB" dirty="0" smtClean="0"/>
              <a:t>Lecture 2: Experimental and Non-experimental Designs</a:t>
            </a:r>
            <a:endParaRPr lang="en-GB" dirty="0"/>
          </a:p>
        </p:txBody>
      </p:sp>
    </p:spTree>
    <p:extLst>
      <p:ext uri="{BB962C8B-B14F-4D97-AF65-F5344CB8AC3E}">
        <p14:creationId xmlns:p14="http://schemas.microsoft.com/office/powerpoint/2010/main" val="746513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Study Design</a:t>
            </a:r>
            <a:endParaRPr lang="en-GB" dirty="0"/>
          </a:p>
        </p:txBody>
      </p:sp>
      <p:sp>
        <p:nvSpPr>
          <p:cNvPr id="3" name="Content Placeholder 2"/>
          <p:cNvSpPr>
            <a:spLocks noGrp="1"/>
          </p:cNvSpPr>
          <p:nvPr>
            <p:ph idx="1"/>
          </p:nvPr>
        </p:nvSpPr>
        <p:spPr/>
        <p:txBody>
          <a:bodyPr/>
          <a:lstStyle/>
          <a:p>
            <a:r>
              <a:rPr lang="en-GB" dirty="0" smtClean="0"/>
              <a:t>Often several potential ways of exploring a psychological question</a:t>
            </a:r>
          </a:p>
          <a:p>
            <a:endParaRPr lang="en-GB" dirty="0"/>
          </a:p>
          <a:p>
            <a:r>
              <a:rPr lang="en-GB" dirty="0" smtClean="0"/>
              <a:t>Have to weight up the benefits and problems of each possible approach</a:t>
            </a:r>
          </a:p>
          <a:p>
            <a:endParaRPr lang="en-GB" dirty="0"/>
          </a:p>
          <a:p>
            <a:r>
              <a:rPr lang="en-GB" dirty="0" smtClean="0"/>
              <a:t>Must make sure the design chosen will enable you to answer your research question, and reject or accept your hypotheses</a:t>
            </a:r>
            <a:endParaRPr lang="en-GB" dirty="0"/>
          </a:p>
        </p:txBody>
      </p:sp>
    </p:spTree>
    <p:extLst>
      <p:ext uri="{BB962C8B-B14F-4D97-AF65-F5344CB8AC3E}">
        <p14:creationId xmlns:p14="http://schemas.microsoft.com/office/powerpoint/2010/main" val="102297636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Empiricism i.e. a scientific approach</a:t>
            </a:r>
            <a:br>
              <a:rPr lang="en-GB" dirty="0"/>
            </a:br>
            <a:endParaRPr lang="en-GB" dirty="0"/>
          </a:p>
        </p:txBody>
      </p:sp>
      <p:sp>
        <p:nvSpPr>
          <p:cNvPr id="4" name="Rectangle 3"/>
          <p:cNvSpPr>
            <a:spLocks noGrp="1" noChangeArrowheads="1"/>
          </p:cNvSpPr>
          <p:nvPr>
            <p:ph idx="1"/>
          </p:nvPr>
        </p:nvSpPr>
        <p:spPr>
          <a:xfrm>
            <a:off x="418117" y="1935733"/>
            <a:ext cx="8229600" cy="4525963"/>
          </a:xfrm>
        </p:spPr>
        <p:txBody>
          <a:bodyPr>
            <a:normAutofit fontScale="85000" lnSpcReduction="20000"/>
          </a:bodyPr>
          <a:lstStyle/>
          <a:p>
            <a:pPr lvl="1" eaLnBrk="1" hangingPunct="1"/>
            <a:r>
              <a:rPr lang="en-GB" sz="2400" dirty="0" smtClean="0"/>
              <a:t>Definable subject matter</a:t>
            </a:r>
          </a:p>
          <a:p>
            <a:pPr lvl="2" eaLnBrk="1" hangingPunct="1">
              <a:buFont typeface="Wingdings" pitchFamily="2" charset="2"/>
              <a:buChar char="Ø"/>
            </a:pPr>
            <a:r>
              <a:rPr lang="en-GB" sz="2000" dirty="0" smtClean="0"/>
              <a:t>What are you interested in?</a:t>
            </a:r>
          </a:p>
          <a:p>
            <a:pPr lvl="1" eaLnBrk="1" hangingPunct="1"/>
            <a:endParaRPr lang="en-GB" sz="2400" dirty="0" smtClean="0"/>
          </a:p>
          <a:p>
            <a:pPr lvl="1" eaLnBrk="1" hangingPunct="1"/>
            <a:r>
              <a:rPr lang="en-GB" sz="2400" dirty="0" smtClean="0"/>
              <a:t>Theory construction</a:t>
            </a:r>
          </a:p>
          <a:p>
            <a:pPr lvl="2" eaLnBrk="1" hangingPunct="1">
              <a:buFont typeface="Wingdings" pitchFamily="2" charset="2"/>
              <a:buChar char="Ø"/>
            </a:pPr>
            <a:r>
              <a:rPr lang="en-GB" sz="2000" dirty="0" smtClean="0"/>
              <a:t> An explanation of a particular behaviour/cognitive process</a:t>
            </a:r>
          </a:p>
          <a:p>
            <a:pPr lvl="2" eaLnBrk="1" hangingPunct="1">
              <a:buFont typeface="Wingdings" pitchFamily="2" charset="2"/>
              <a:buChar char="Ø"/>
            </a:pPr>
            <a:endParaRPr lang="en-GB" sz="2000" dirty="0" smtClean="0"/>
          </a:p>
          <a:p>
            <a:pPr lvl="1" eaLnBrk="1" hangingPunct="1"/>
            <a:r>
              <a:rPr lang="en-GB" sz="2400" dirty="0" smtClean="0"/>
              <a:t>Hypothesis testing</a:t>
            </a:r>
          </a:p>
          <a:p>
            <a:pPr lvl="2" eaLnBrk="1" hangingPunct="1">
              <a:buFont typeface="Wingdings" pitchFamily="2" charset="2"/>
              <a:buChar char="Ø"/>
            </a:pPr>
            <a:r>
              <a:rPr lang="en-GB" sz="2000" dirty="0" smtClean="0"/>
              <a:t>A testable statement which makes a prediction about that behaviour/cognitive process</a:t>
            </a:r>
          </a:p>
          <a:p>
            <a:pPr lvl="2" eaLnBrk="1" hangingPunct="1">
              <a:buFont typeface="Wingdings" pitchFamily="2" charset="2"/>
              <a:buChar char="Ø"/>
            </a:pPr>
            <a:endParaRPr lang="en-GB" sz="2000" dirty="0" smtClean="0"/>
          </a:p>
          <a:p>
            <a:pPr lvl="1" eaLnBrk="1" hangingPunct="1"/>
            <a:r>
              <a:rPr lang="en-GB" sz="2400" dirty="0" smtClean="0"/>
              <a:t>Empirical methods</a:t>
            </a:r>
          </a:p>
          <a:p>
            <a:pPr lvl="2" eaLnBrk="1" hangingPunct="1">
              <a:buFont typeface="Wingdings" pitchFamily="2" charset="2"/>
              <a:buChar char="Ø"/>
            </a:pPr>
            <a:r>
              <a:rPr lang="en-GB" sz="2000" dirty="0" smtClean="0"/>
              <a:t>Ways of collecting data to see if your hypothesis/prediction is correct &amp; if your theory is supported.</a:t>
            </a:r>
          </a:p>
          <a:p>
            <a:pPr lvl="1" eaLnBrk="1" hangingPunct="1"/>
            <a:endParaRPr lang="en-GB" sz="2400" dirty="0" smtClean="0"/>
          </a:p>
          <a:p>
            <a:pPr eaLnBrk="1" hangingPunct="1">
              <a:buFontTx/>
              <a:buNone/>
            </a:pPr>
            <a:endParaRPr lang="en-GB" sz="2800" dirty="0" smtClean="0"/>
          </a:p>
          <a:p>
            <a:pPr eaLnBrk="1" hangingPunct="1"/>
            <a:endParaRPr lang="en-GB" sz="2800" dirty="0" smtClean="0"/>
          </a:p>
          <a:p>
            <a:pPr eaLnBrk="1" hangingPunct="1"/>
            <a:endParaRPr lang="en-US" sz="2800" dirty="0" smtClean="0"/>
          </a:p>
        </p:txBody>
      </p:sp>
    </p:spTree>
    <p:extLst>
      <p:ext uri="{BB962C8B-B14F-4D97-AF65-F5344CB8AC3E}">
        <p14:creationId xmlns:p14="http://schemas.microsoft.com/office/powerpoint/2010/main" val="239615038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Experimental designs</a:t>
            </a:r>
            <a:endParaRPr lang="en-GB" dirty="0"/>
          </a:p>
        </p:txBody>
      </p:sp>
      <p:sp>
        <p:nvSpPr>
          <p:cNvPr id="3" name="Content Placeholder 2"/>
          <p:cNvSpPr>
            <a:spLocks noGrp="1"/>
          </p:cNvSpPr>
          <p:nvPr>
            <p:ph idx="1"/>
          </p:nvPr>
        </p:nvSpPr>
        <p:spPr/>
        <p:txBody>
          <a:bodyPr>
            <a:normAutofit fontScale="92500"/>
          </a:bodyPr>
          <a:lstStyle/>
          <a:p>
            <a:r>
              <a:rPr lang="en-GB" sz="2400" dirty="0" smtClean="0"/>
              <a:t>When we are looking for </a:t>
            </a:r>
            <a:r>
              <a:rPr lang="en-GB" sz="2400" b="1" dirty="0" smtClean="0"/>
              <a:t>differences </a:t>
            </a:r>
            <a:r>
              <a:rPr lang="en-GB" sz="2400" dirty="0" smtClean="0"/>
              <a:t>between two or more groups, we will normally use an </a:t>
            </a:r>
            <a:r>
              <a:rPr lang="en-GB" sz="2400" b="1" dirty="0" smtClean="0"/>
              <a:t>experimental design</a:t>
            </a:r>
          </a:p>
          <a:p>
            <a:endParaRPr lang="en-GB" sz="2400" b="1" dirty="0"/>
          </a:p>
          <a:p>
            <a:r>
              <a:rPr lang="en-GB" sz="2400" dirty="0" smtClean="0"/>
              <a:t>Important in exploring causal relationship between variables</a:t>
            </a:r>
          </a:p>
          <a:p>
            <a:endParaRPr lang="en-GB" sz="2400" dirty="0"/>
          </a:p>
          <a:p>
            <a:r>
              <a:rPr lang="en-GB" sz="2400" dirty="0" smtClean="0"/>
              <a:t>Can identify whether one type of variable affects another</a:t>
            </a:r>
          </a:p>
          <a:p>
            <a:pPr lvl="1"/>
            <a:r>
              <a:rPr lang="en-GB" sz="2000" i="1" dirty="0" smtClean="0"/>
              <a:t>Cause and effect!</a:t>
            </a:r>
            <a:endParaRPr lang="en-GB" sz="2000" i="1" dirty="0"/>
          </a:p>
        </p:txBody>
      </p:sp>
    </p:spTree>
    <p:extLst>
      <p:ext uri="{BB962C8B-B14F-4D97-AF65-F5344CB8AC3E}">
        <p14:creationId xmlns:p14="http://schemas.microsoft.com/office/powerpoint/2010/main" val="31902247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Experimental designs</a:t>
            </a:r>
            <a:endParaRPr lang="en-GB" dirty="0"/>
          </a:p>
        </p:txBody>
      </p:sp>
      <p:sp>
        <p:nvSpPr>
          <p:cNvPr id="3" name="Content Placeholder 2"/>
          <p:cNvSpPr>
            <a:spLocks noGrp="1"/>
          </p:cNvSpPr>
          <p:nvPr>
            <p:ph idx="1"/>
          </p:nvPr>
        </p:nvSpPr>
        <p:spPr>
          <a:xfrm>
            <a:off x="852890" y="1561072"/>
            <a:ext cx="7633742" cy="3593591"/>
          </a:xfrm>
        </p:spPr>
        <p:txBody>
          <a:bodyPr>
            <a:normAutofit/>
          </a:bodyPr>
          <a:lstStyle/>
          <a:p>
            <a:r>
              <a:rPr lang="en-GB" sz="2400" dirty="0" smtClean="0"/>
              <a:t>We can systematically alter the level of an IV to see if it effects the DV</a:t>
            </a:r>
          </a:p>
          <a:p>
            <a:endParaRPr lang="en-GB" sz="2400" dirty="0" smtClean="0"/>
          </a:p>
          <a:p>
            <a:r>
              <a:rPr lang="en-GB" sz="2400" dirty="0" smtClean="0"/>
              <a:t>Simple experimental designs often reflect key demographic differences</a:t>
            </a:r>
          </a:p>
          <a:p>
            <a:pPr lvl="1"/>
            <a:r>
              <a:rPr lang="en-GB" sz="2000" dirty="0" smtClean="0"/>
              <a:t>E.g.,</a:t>
            </a:r>
          </a:p>
          <a:p>
            <a:pPr marL="457200" lvl="1" indent="0">
              <a:buNone/>
            </a:pPr>
            <a:endParaRPr lang="en-GB" sz="2000" dirty="0" smtClean="0"/>
          </a:p>
        </p:txBody>
      </p:sp>
      <p:sp>
        <p:nvSpPr>
          <p:cNvPr id="4" name="Rounded Rectangle 3"/>
          <p:cNvSpPr/>
          <p:nvPr/>
        </p:nvSpPr>
        <p:spPr>
          <a:xfrm>
            <a:off x="767022" y="4507812"/>
            <a:ext cx="3476367" cy="18040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t>Gender differences in body image</a:t>
            </a:r>
          </a:p>
          <a:p>
            <a:pPr algn="ctr"/>
            <a:endParaRPr lang="en-GB" sz="2400" dirty="0"/>
          </a:p>
          <a:p>
            <a:pPr algn="ctr"/>
            <a:r>
              <a:rPr lang="en-GB" sz="2400" dirty="0" smtClean="0"/>
              <a:t>Two groups:</a:t>
            </a:r>
          </a:p>
          <a:p>
            <a:pPr algn="ctr"/>
            <a:r>
              <a:rPr lang="en-GB" sz="2400" dirty="0" smtClean="0"/>
              <a:t>Male / Female</a:t>
            </a:r>
            <a:endParaRPr lang="en-GB" sz="2400" dirty="0"/>
          </a:p>
        </p:txBody>
      </p:sp>
      <p:sp>
        <p:nvSpPr>
          <p:cNvPr id="5" name="Rounded Rectangle 4"/>
          <p:cNvSpPr/>
          <p:nvPr/>
        </p:nvSpPr>
        <p:spPr>
          <a:xfrm>
            <a:off x="5234505" y="4301866"/>
            <a:ext cx="3476367" cy="221597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t>Age differences in prejudice</a:t>
            </a:r>
          </a:p>
          <a:p>
            <a:pPr algn="ctr"/>
            <a:endParaRPr lang="en-GB" sz="2400" dirty="0"/>
          </a:p>
          <a:p>
            <a:pPr algn="ctr"/>
            <a:r>
              <a:rPr lang="en-GB" sz="2400" dirty="0" smtClean="0"/>
              <a:t>Three groups:</a:t>
            </a:r>
          </a:p>
          <a:p>
            <a:pPr algn="ctr"/>
            <a:r>
              <a:rPr lang="en-GB" sz="2400" dirty="0" smtClean="0"/>
              <a:t>18-30 / 31-40 / 41 and over</a:t>
            </a:r>
            <a:endParaRPr lang="en-GB" sz="2400" dirty="0"/>
          </a:p>
        </p:txBody>
      </p:sp>
    </p:spTree>
    <p:extLst>
      <p:ext uri="{BB962C8B-B14F-4D97-AF65-F5344CB8AC3E}">
        <p14:creationId xmlns:p14="http://schemas.microsoft.com/office/powerpoint/2010/main" val="385000698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Experimental design</a:t>
            </a:r>
            <a:endParaRPr lang="en-GB" dirty="0"/>
          </a:p>
        </p:txBody>
      </p:sp>
      <p:sp>
        <p:nvSpPr>
          <p:cNvPr id="3" name="Content Placeholder 2"/>
          <p:cNvSpPr>
            <a:spLocks noGrp="1"/>
          </p:cNvSpPr>
          <p:nvPr>
            <p:ph idx="1"/>
          </p:nvPr>
        </p:nvSpPr>
        <p:spPr/>
        <p:txBody>
          <a:bodyPr>
            <a:normAutofit/>
          </a:bodyPr>
          <a:lstStyle/>
          <a:p>
            <a:r>
              <a:rPr lang="en-GB" sz="2400" dirty="0" smtClean="0"/>
              <a:t>Or, participants can be (randomly) allocated to different groups whereby the researcher manipulates the IV</a:t>
            </a:r>
            <a:endParaRPr lang="en-GB" sz="2400" dirty="0"/>
          </a:p>
        </p:txBody>
      </p:sp>
      <p:sp>
        <p:nvSpPr>
          <p:cNvPr id="4" name="Rounded Rectangle 3"/>
          <p:cNvSpPr/>
          <p:nvPr/>
        </p:nvSpPr>
        <p:spPr>
          <a:xfrm>
            <a:off x="710706" y="3682313"/>
            <a:ext cx="3476367" cy="19523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t>Memory recall task</a:t>
            </a:r>
          </a:p>
          <a:p>
            <a:pPr algn="ctr"/>
            <a:endParaRPr lang="en-GB" sz="2400" dirty="0"/>
          </a:p>
          <a:p>
            <a:pPr algn="ctr"/>
            <a:r>
              <a:rPr lang="en-GB" sz="2400" dirty="0" smtClean="0"/>
              <a:t>Two </a:t>
            </a:r>
            <a:r>
              <a:rPr lang="en-GB" sz="2400" b="1" dirty="0" smtClean="0">
                <a:solidFill>
                  <a:schemeClr val="tx1"/>
                </a:solidFill>
              </a:rPr>
              <a:t>groups</a:t>
            </a:r>
            <a:r>
              <a:rPr lang="en-GB" sz="2400" dirty="0" smtClean="0"/>
              <a:t>:</a:t>
            </a:r>
          </a:p>
          <a:p>
            <a:pPr marL="457200" indent="-457200" algn="ctr">
              <a:buAutoNum type="arabicPeriod"/>
            </a:pPr>
            <a:r>
              <a:rPr lang="en-GB" sz="2400" dirty="0" smtClean="0"/>
              <a:t>Distraction </a:t>
            </a:r>
          </a:p>
          <a:p>
            <a:pPr marL="457200" indent="-457200" algn="ctr">
              <a:buAutoNum type="arabicPeriod"/>
            </a:pPr>
            <a:r>
              <a:rPr lang="en-GB" sz="2400" dirty="0" smtClean="0"/>
              <a:t>No distraction</a:t>
            </a:r>
            <a:endParaRPr lang="en-GB" sz="2400" dirty="0"/>
          </a:p>
        </p:txBody>
      </p:sp>
      <p:sp>
        <p:nvSpPr>
          <p:cNvPr id="5" name="Rounded Rectangle 4"/>
          <p:cNvSpPr/>
          <p:nvPr/>
        </p:nvSpPr>
        <p:spPr>
          <a:xfrm>
            <a:off x="5210432" y="3409607"/>
            <a:ext cx="3476367" cy="249778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smtClean="0"/>
              <a:t>Attitudes towards smoking</a:t>
            </a:r>
          </a:p>
          <a:p>
            <a:pPr algn="ctr"/>
            <a:endParaRPr lang="en-GB" sz="2400" b="1" dirty="0"/>
          </a:p>
          <a:p>
            <a:pPr algn="ctr"/>
            <a:r>
              <a:rPr lang="en-GB" sz="2400" dirty="0" smtClean="0"/>
              <a:t>Two </a:t>
            </a:r>
            <a:r>
              <a:rPr lang="en-GB" sz="2400" b="1" i="1" dirty="0" smtClean="0">
                <a:solidFill>
                  <a:srgbClr val="0070C0"/>
                </a:solidFill>
              </a:rPr>
              <a:t>conditions</a:t>
            </a:r>
            <a:r>
              <a:rPr lang="en-GB" sz="2400" dirty="0" smtClean="0"/>
              <a:t>:</a:t>
            </a:r>
          </a:p>
          <a:p>
            <a:pPr algn="ctr"/>
            <a:r>
              <a:rPr lang="en-GB" sz="2400" dirty="0" smtClean="0"/>
              <a:t>1. Before and 2. after reading an anti-smoking message</a:t>
            </a:r>
            <a:endParaRPr lang="en-GB" sz="2400" dirty="0"/>
          </a:p>
        </p:txBody>
      </p:sp>
      <p:sp>
        <p:nvSpPr>
          <p:cNvPr id="6" name="TextBox 5"/>
          <p:cNvSpPr txBox="1"/>
          <p:nvPr/>
        </p:nvSpPr>
        <p:spPr>
          <a:xfrm>
            <a:off x="4343206" y="4291740"/>
            <a:ext cx="554960" cy="461665"/>
          </a:xfrm>
          <a:prstGeom prst="rect">
            <a:avLst/>
          </a:prstGeom>
          <a:noFill/>
        </p:spPr>
        <p:txBody>
          <a:bodyPr wrap="none" rtlCol="0">
            <a:spAutoFit/>
          </a:bodyPr>
          <a:lstStyle/>
          <a:p>
            <a:r>
              <a:rPr lang="en-GB" sz="2400" dirty="0" smtClean="0"/>
              <a:t>OR</a:t>
            </a:r>
            <a:endParaRPr lang="en-GB" sz="2400" dirty="0"/>
          </a:p>
        </p:txBody>
      </p:sp>
    </p:spTree>
    <p:extLst>
      <p:ext uri="{BB962C8B-B14F-4D97-AF65-F5344CB8AC3E}">
        <p14:creationId xmlns:p14="http://schemas.microsoft.com/office/powerpoint/2010/main" val="249132514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Characteristics of experiments</a:t>
            </a:r>
            <a:endParaRPr lang="en-GB" dirty="0"/>
          </a:p>
        </p:txBody>
      </p:sp>
      <p:sp>
        <p:nvSpPr>
          <p:cNvPr id="3" name="Content Placeholder 2"/>
          <p:cNvSpPr>
            <a:spLocks noGrp="1"/>
          </p:cNvSpPr>
          <p:nvPr>
            <p:ph idx="1"/>
          </p:nvPr>
        </p:nvSpPr>
        <p:spPr/>
        <p:txBody>
          <a:bodyPr>
            <a:normAutofit lnSpcReduction="10000"/>
          </a:bodyPr>
          <a:lstStyle/>
          <a:p>
            <a:pPr marL="514350" indent="-514350">
              <a:buAutoNum type="arabicPeriod"/>
            </a:pPr>
            <a:r>
              <a:rPr lang="en-GB" sz="2400" dirty="0" smtClean="0"/>
              <a:t>Researcher manipulates (controls) one or more variables</a:t>
            </a:r>
          </a:p>
          <a:p>
            <a:pPr marL="514350" indent="-514350">
              <a:buAutoNum type="arabicPeriod"/>
            </a:pPr>
            <a:endParaRPr lang="en-GB" sz="2400" dirty="0" smtClean="0"/>
          </a:p>
          <a:p>
            <a:pPr marL="514350" indent="-514350">
              <a:buAutoNum type="arabicPeriod"/>
            </a:pPr>
            <a:r>
              <a:rPr lang="en-GB" sz="2400" dirty="0" smtClean="0"/>
              <a:t>Researcher measures whether this manipulation influences other variables</a:t>
            </a:r>
          </a:p>
          <a:p>
            <a:pPr marL="514350" indent="-514350">
              <a:buAutoNum type="arabicPeriod"/>
            </a:pPr>
            <a:endParaRPr lang="en-GB" sz="2400" dirty="0" smtClean="0"/>
          </a:p>
          <a:p>
            <a:pPr marL="514350" indent="-514350">
              <a:buAutoNum type="arabicPeriod"/>
            </a:pPr>
            <a:r>
              <a:rPr lang="en-GB" sz="2400" dirty="0" smtClean="0"/>
              <a:t>Research attempts to control extraneous factors that might influence the outcome of the experiment</a:t>
            </a:r>
            <a:endParaRPr lang="en-GB" sz="2400" dirty="0"/>
          </a:p>
        </p:txBody>
      </p:sp>
    </p:spTree>
    <p:extLst>
      <p:ext uri="{BB962C8B-B14F-4D97-AF65-F5344CB8AC3E}">
        <p14:creationId xmlns:p14="http://schemas.microsoft.com/office/powerpoint/2010/main" val="25952683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Variables - RECAP</a:t>
            </a:r>
            <a:endParaRPr lang="en-GB" dirty="0"/>
          </a:p>
        </p:txBody>
      </p:sp>
      <p:sp>
        <p:nvSpPr>
          <p:cNvPr id="3" name="Content Placeholder 2"/>
          <p:cNvSpPr>
            <a:spLocks noGrp="1"/>
          </p:cNvSpPr>
          <p:nvPr>
            <p:ph idx="1"/>
          </p:nvPr>
        </p:nvSpPr>
        <p:spPr>
          <a:xfrm>
            <a:off x="628650" y="1737361"/>
            <a:ext cx="7886700" cy="4439602"/>
          </a:xfrm>
        </p:spPr>
        <p:txBody>
          <a:bodyPr>
            <a:normAutofit lnSpcReduction="10000"/>
          </a:bodyPr>
          <a:lstStyle/>
          <a:p>
            <a:pPr marL="0" indent="0">
              <a:buNone/>
            </a:pPr>
            <a:r>
              <a:rPr lang="en-GB" sz="2400" b="1" dirty="0" smtClean="0"/>
              <a:t>IV’s</a:t>
            </a:r>
          </a:p>
          <a:p>
            <a:pPr lvl="1"/>
            <a:r>
              <a:rPr lang="en-GB" sz="2000" dirty="0" smtClean="0"/>
              <a:t>Can be manipulated/controlled by the researcher</a:t>
            </a:r>
          </a:p>
          <a:p>
            <a:pPr marL="0" indent="0">
              <a:buNone/>
            </a:pPr>
            <a:r>
              <a:rPr lang="en-GB" sz="2400" b="1" dirty="0" smtClean="0"/>
              <a:t>DV</a:t>
            </a:r>
          </a:p>
          <a:p>
            <a:pPr lvl="1"/>
            <a:r>
              <a:rPr lang="en-GB" sz="2000" dirty="0" smtClean="0"/>
              <a:t>Dependent on the IV</a:t>
            </a:r>
          </a:p>
          <a:p>
            <a:pPr marL="0" indent="0">
              <a:buNone/>
            </a:pPr>
            <a:r>
              <a:rPr lang="en-GB" sz="2400" b="1" dirty="0" smtClean="0"/>
              <a:t>Extraneous</a:t>
            </a:r>
          </a:p>
          <a:p>
            <a:pPr lvl="1"/>
            <a:r>
              <a:rPr lang="en-GB" sz="2000" dirty="0" smtClean="0"/>
              <a:t>Any variable that is not the IV that could have affected the DV (but may or may not have been accounted for in the initial study design)</a:t>
            </a:r>
          </a:p>
          <a:p>
            <a:pPr marL="0" indent="0">
              <a:buNone/>
            </a:pPr>
            <a:r>
              <a:rPr lang="en-GB" sz="2400" b="1" dirty="0" smtClean="0"/>
              <a:t>Confounding</a:t>
            </a:r>
          </a:p>
          <a:p>
            <a:pPr lvl="1"/>
            <a:r>
              <a:rPr lang="en-GB" sz="2000" dirty="0" smtClean="0"/>
              <a:t>A variable that causes confusion in understanding the relationship between two variables. Aim as much as possible to eliminate these in experimental research through controlled conditions</a:t>
            </a:r>
          </a:p>
        </p:txBody>
      </p:sp>
    </p:spTree>
    <p:extLst>
      <p:ext uri="{BB962C8B-B14F-4D97-AF65-F5344CB8AC3E}">
        <p14:creationId xmlns:p14="http://schemas.microsoft.com/office/powerpoint/2010/main" val="33747783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Planning (experimental) research</a:t>
            </a:r>
            <a:endParaRPr lang="en-GB" dirty="0"/>
          </a:p>
        </p:txBody>
      </p:sp>
      <p:sp>
        <p:nvSpPr>
          <p:cNvPr id="3" name="Content Placeholder 2"/>
          <p:cNvSpPr>
            <a:spLocks noGrp="1"/>
          </p:cNvSpPr>
          <p:nvPr>
            <p:ph idx="1"/>
          </p:nvPr>
        </p:nvSpPr>
        <p:spPr/>
        <p:txBody>
          <a:bodyPr>
            <a:normAutofit lnSpcReduction="10000"/>
          </a:bodyPr>
          <a:lstStyle/>
          <a:p>
            <a:pPr marL="514350" indent="-514350">
              <a:buAutoNum type="arabicPeriod"/>
            </a:pPr>
            <a:r>
              <a:rPr lang="en-GB" dirty="0" smtClean="0"/>
              <a:t>Find an idea</a:t>
            </a:r>
          </a:p>
          <a:p>
            <a:pPr marL="514350" indent="-514350">
              <a:buAutoNum type="arabicPeriod"/>
            </a:pPr>
            <a:r>
              <a:rPr lang="en-GB" dirty="0" smtClean="0"/>
              <a:t>Convert into a specific hypothesis</a:t>
            </a:r>
          </a:p>
          <a:p>
            <a:pPr marL="514350" indent="-514350">
              <a:buAutoNum type="arabicPeriod"/>
            </a:pPr>
            <a:r>
              <a:rPr lang="en-GB" dirty="0" smtClean="0"/>
              <a:t>Define and measure variables</a:t>
            </a:r>
          </a:p>
          <a:p>
            <a:pPr marL="514350" indent="-514350">
              <a:buAutoNum type="arabicPeriod"/>
            </a:pPr>
            <a:r>
              <a:rPr lang="en-GB" dirty="0" smtClean="0"/>
              <a:t>Identify participants</a:t>
            </a:r>
          </a:p>
          <a:p>
            <a:pPr marL="514350" indent="-514350">
              <a:buAutoNum type="arabicPeriod"/>
            </a:pPr>
            <a:r>
              <a:rPr lang="en-GB" dirty="0" smtClean="0"/>
              <a:t>Select a strategy and design</a:t>
            </a:r>
          </a:p>
          <a:p>
            <a:pPr marL="514350" indent="-514350">
              <a:buAutoNum type="arabicPeriod"/>
            </a:pPr>
            <a:r>
              <a:rPr lang="en-GB" dirty="0" smtClean="0"/>
              <a:t>Conduct study</a:t>
            </a:r>
          </a:p>
          <a:p>
            <a:pPr marL="514350" indent="-514350">
              <a:buAutoNum type="arabicPeriod"/>
            </a:pPr>
            <a:r>
              <a:rPr lang="en-GB" dirty="0" smtClean="0"/>
              <a:t>Evaluate data</a:t>
            </a:r>
          </a:p>
          <a:p>
            <a:pPr marL="514350" indent="-514350">
              <a:buAutoNum type="arabicPeriod"/>
            </a:pPr>
            <a:r>
              <a:rPr lang="en-GB" dirty="0" smtClean="0"/>
              <a:t>Report findings</a:t>
            </a:r>
          </a:p>
          <a:p>
            <a:pPr marL="514350" indent="-514350">
              <a:buAutoNum type="arabicPeriod"/>
            </a:pPr>
            <a:r>
              <a:rPr lang="en-GB" dirty="0" smtClean="0"/>
              <a:t>Refine or reformulate hypotheses</a:t>
            </a:r>
            <a:endParaRPr lang="en-GB" dirty="0"/>
          </a:p>
        </p:txBody>
      </p:sp>
    </p:spTree>
    <p:extLst>
      <p:ext uri="{BB962C8B-B14F-4D97-AF65-F5344CB8AC3E}">
        <p14:creationId xmlns:p14="http://schemas.microsoft.com/office/powerpoint/2010/main" val="23629714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planning (experimental) research</a:t>
            </a:r>
            <a:endParaRPr lang="en-GB" dirty="0"/>
          </a:p>
        </p:txBody>
      </p:sp>
      <p:sp>
        <p:nvSpPr>
          <p:cNvPr id="3" name="Content Placeholder 2"/>
          <p:cNvSpPr>
            <a:spLocks noGrp="1"/>
          </p:cNvSpPr>
          <p:nvPr>
            <p:ph idx="1"/>
          </p:nvPr>
        </p:nvSpPr>
        <p:spPr/>
        <p:txBody>
          <a:bodyPr>
            <a:normAutofit fontScale="92500" lnSpcReduction="10000"/>
          </a:bodyPr>
          <a:lstStyle/>
          <a:p>
            <a:pPr marL="514350" indent="-514350">
              <a:buAutoNum type="arabicPeriod"/>
            </a:pPr>
            <a:r>
              <a:rPr lang="en-GB" dirty="0" smtClean="0"/>
              <a:t>Find an idea</a:t>
            </a:r>
          </a:p>
          <a:p>
            <a:pPr marL="514350" indent="-514350">
              <a:buFont typeface="+mj-lt"/>
              <a:buAutoNum type="arabicPeriod"/>
            </a:pPr>
            <a:endParaRPr lang="en-GB" dirty="0" smtClean="0"/>
          </a:p>
          <a:p>
            <a:pPr marL="514350" indent="-514350">
              <a:buAutoNum type="arabicPeriod"/>
            </a:pPr>
            <a:r>
              <a:rPr lang="en-GB" dirty="0" smtClean="0"/>
              <a:t>Convert into a specific hypothesis</a:t>
            </a:r>
          </a:p>
          <a:p>
            <a:pPr marL="514350" indent="-514350">
              <a:buAutoNum type="arabicPeriod"/>
            </a:pPr>
            <a:endParaRPr lang="en-GB" sz="1100" dirty="0" smtClean="0"/>
          </a:p>
          <a:p>
            <a:pPr marL="514350" indent="-514350">
              <a:buAutoNum type="arabicPeriod"/>
            </a:pPr>
            <a:endParaRPr lang="en-GB" sz="1100" dirty="0"/>
          </a:p>
          <a:p>
            <a:pPr marL="514350" indent="-514350">
              <a:buAutoNum type="arabicPeriod"/>
            </a:pPr>
            <a:endParaRPr lang="en-GB" sz="1100" dirty="0" smtClean="0"/>
          </a:p>
          <a:p>
            <a:pPr marL="514350" indent="-514350">
              <a:buAutoNum type="arabicPeriod"/>
            </a:pPr>
            <a:r>
              <a:rPr lang="en-GB" sz="1100" dirty="0" smtClean="0"/>
              <a:t>Define and measure variables</a:t>
            </a:r>
          </a:p>
          <a:p>
            <a:pPr marL="514350" indent="-514350">
              <a:buAutoNum type="arabicPeriod"/>
            </a:pPr>
            <a:r>
              <a:rPr lang="en-GB" sz="1100" dirty="0" smtClean="0"/>
              <a:t>Identify participants</a:t>
            </a:r>
          </a:p>
          <a:p>
            <a:pPr marL="514350" indent="-514350">
              <a:buAutoNum type="arabicPeriod"/>
            </a:pPr>
            <a:r>
              <a:rPr lang="en-GB" sz="1100" dirty="0" smtClean="0"/>
              <a:t>Select a strategy and design</a:t>
            </a:r>
          </a:p>
          <a:p>
            <a:pPr marL="514350" indent="-514350">
              <a:buAutoNum type="arabicPeriod"/>
            </a:pPr>
            <a:r>
              <a:rPr lang="en-GB" sz="1100" dirty="0" smtClean="0"/>
              <a:t>Conduct study</a:t>
            </a:r>
          </a:p>
          <a:p>
            <a:pPr marL="514350" indent="-514350">
              <a:buAutoNum type="arabicPeriod"/>
            </a:pPr>
            <a:r>
              <a:rPr lang="en-GB" sz="1100" dirty="0" smtClean="0"/>
              <a:t>Evaluate data</a:t>
            </a:r>
          </a:p>
          <a:p>
            <a:pPr marL="514350" indent="-514350">
              <a:buAutoNum type="arabicPeriod"/>
            </a:pPr>
            <a:r>
              <a:rPr lang="en-GB" sz="1100" dirty="0" smtClean="0"/>
              <a:t>Report findings</a:t>
            </a:r>
          </a:p>
          <a:p>
            <a:pPr marL="514350" indent="-514350">
              <a:buAutoNum type="arabicPeriod"/>
            </a:pPr>
            <a:r>
              <a:rPr lang="en-GB" sz="1100" dirty="0" smtClean="0"/>
              <a:t>Refine or reformulate hypotheses</a:t>
            </a:r>
            <a:endParaRPr lang="en-GB" sz="1100" dirty="0"/>
          </a:p>
        </p:txBody>
      </p:sp>
      <p:sp>
        <p:nvSpPr>
          <p:cNvPr id="5" name="Down Arrow 4"/>
          <p:cNvSpPr/>
          <p:nvPr/>
        </p:nvSpPr>
        <p:spPr>
          <a:xfrm>
            <a:off x="1797265" y="2652583"/>
            <a:ext cx="477795" cy="42836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2"/>
          <a:stretch>
            <a:fillRect/>
          </a:stretch>
        </p:blipFill>
        <p:spPr>
          <a:xfrm>
            <a:off x="5225162" y="1845734"/>
            <a:ext cx="844270" cy="1111335"/>
          </a:xfrm>
          <a:prstGeom prst="rect">
            <a:avLst/>
          </a:prstGeom>
        </p:spPr>
      </p:pic>
    </p:spTree>
    <p:extLst>
      <p:ext uri="{BB962C8B-B14F-4D97-AF65-F5344CB8AC3E}">
        <p14:creationId xmlns:p14="http://schemas.microsoft.com/office/powerpoint/2010/main" val="327354142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Moving from ideas to hypotheses</a:t>
            </a:r>
            <a:endParaRPr lang="en-GB" dirty="0"/>
          </a:p>
        </p:txBody>
      </p:sp>
      <p:sp>
        <p:nvSpPr>
          <p:cNvPr id="3" name="Content Placeholder 2"/>
          <p:cNvSpPr>
            <a:spLocks noGrp="1"/>
          </p:cNvSpPr>
          <p:nvPr>
            <p:ph idx="1"/>
          </p:nvPr>
        </p:nvSpPr>
        <p:spPr/>
        <p:txBody>
          <a:bodyPr>
            <a:normAutofit/>
          </a:bodyPr>
          <a:lstStyle/>
          <a:p>
            <a:r>
              <a:rPr lang="en-GB" sz="2400" dirty="0" smtClean="0"/>
              <a:t>We are all scientists</a:t>
            </a:r>
          </a:p>
          <a:p>
            <a:pPr lvl="1"/>
            <a:r>
              <a:rPr lang="en-GB" sz="2000" dirty="0" smtClean="0"/>
              <a:t>We often use scientific reasoning without even realising it!</a:t>
            </a:r>
          </a:p>
          <a:p>
            <a:endParaRPr lang="en-GB" sz="2400" dirty="0" smtClean="0"/>
          </a:p>
          <a:p>
            <a:r>
              <a:rPr lang="en-GB" sz="2400" dirty="0" smtClean="0"/>
              <a:t>One day, you’re about to go to bed and leave your phone on charge when you notice the charger isn’t working</a:t>
            </a:r>
            <a:endParaRPr lang="en-GB" sz="2400" dirty="0"/>
          </a:p>
        </p:txBody>
      </p:sp>
      <p:pic>
        <p:nvPicPr>
          <p:cNvPr id="4" name="Picture 3"/>
          <p:cNvPicPr>
            <a:picLocks noChangeAspect="1"/>
          </p:cNvPicPr>
          <p:nvPr/>
        </p:nvPicPr>
        <p:blipFill>
          <a:blip r:embed="rId2"/>
          <a:stretch>
            <a:fillRect/>
          </a:stretch>
        </p:blipFill>
        <p:spPr>
          <a:xfrm>
            <a:off x="2783617" y="4756194"/>
            <a:ext cx="3312383" cy="1627513"/>
          </a:xfrm>
          <a:prstGeom prst="rect">
            <a:avLst/>
          </a:prstGeom>
        </p:spPr>
      </p:pic>
    </p:spTree>
    <p:extLst>
      <p:ext uri="{BB962C8B-B14F-4D97-AF65-F5344CB8AC3E}">
        <p14:creationId xmlns:p14="http://schemas.microsoft.com/office/powerpoint/2010/main" val="27849268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Moving from ideas to hypotheses</a:t>
            </a:r>
            <a:endParaRPr lang="en-GB" dirty="0"/>
          </a:p>
        </p:txBody>
      </p:sp>
      <p:sp>
        <p:nvSpPr>
          <p:cNvPr id="3" name="Content Placeholder 2"/>
          <p:cNvSpPr>
            <a:spLocks noGrp="1"/>
          </p:cNvSpPr>
          <p:nvPr>
            <p:ph idx="1"/>
          </p:nvPr>
        </p:nvSpPr>
        <p:spPr/>
        <p:txBody>
          <a:bodyPr>
            <a:normAutofit/>
          </a:bodyPr>
          <a:lstStyle/>
          <a:p>
            <a:r>
              <a:rPr lang="en-GB" sz="2400" dirty="0" smtClean="0"/>
              <a:t>Could there have been a power cut?</a:t>
            </a:r>
          </a:p>
          <a:p>
            <a:pPr lvl="1"/>
            <a:r>
              <a:rPr lang="en-GB" sz="2000" dirty="0" smtClean="0"/>
              <a:t>Test by switching something else on and off to see if it works</a:t>
            </a:r>
          </a:p>
          <a:p>
            <a:r>
              <a:rPr lang="en-GB" sz="2400" dirty="0" smtClean="0"/>
              <a:t>Is there a problem with the plug socket?</a:t>
            </a:r>
          </a:p>
          <a:p>
            <a:pPr lvl="1"/>
            <a:r>
              <a:rPr lang="en-GB" sz="2000" dirty="0" smtClean="0"/>
              <a:t>Test by plugging the charger into another socket to see if it works</a:t>
            </a:r>
          </a:p>
          <a:p>
            <a:r>
              <a:rPr lang="en-GB" sz="2400" dirty="0" smtClean="0"/>
              <a:t>Has the fuse blown?</a:t>
            </a:r>
          </a:p>
          <a:p>
            <a:pPr lvl="1"/>
            <a:r>
              <a:rPr lang="en-GB" sz="2000" dirty="0" smtClean="0"/>
              <a:t>Test by changing the fuse and seeing if it works</a:t>
            </a:r>
          </a:p>
          <a:p>
            <a:endParaRPr lang="en-GB" sz="2400" dirty="0"/>
          </a:p>
        </p:txBody>
      </p:sp>
    </p:spTree>
    <p:extLst>
      <p:ext uri="{BB962C8B-B14F-4D97-AF65-F5344CB8AC3E}">
        <p14:creationId xmlns:p14="http://schemas.microsoft.com/office/powerpoint/2010/main" val="323691952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hypothesis?</a:t>
            </a:r>
            <a:endParaRPr lang="en-GB" dirty="0"/>
          </a:p>
        </p:txBody>
      </p:sp>
      <p:sp>
        <p:nvSpPr>
          <p:cNvPr id="3" name="Content Placeholder 2"/>
          <p:cNvSpPr>
            <a:spLocks noGrp="1"/>
          </p:cNvSpPr>
          <p:nvPr>
            <p:ph idx="1"/>
          </p:nvPr>
        </p:nvSpPr>
        <p:spPr>
          <a:xfrm>
            <a:off x="938758" y="1874518"/>
            <a:ext cx="7633742" cy="4005076"/>
          </a:xfrm>
        </p:spPr>
        <p:txBody>
          <a:bodyPr>
            <a:normAutofit fontScale="92500" lnSpcReduction="10000"/>
          </a:bodyPr>
          <a:lstStyle/>
          <a:p>
            <a:r>
              <a:rPr lang="en-GB" sz="2400" dirty="0" smtClean="0"/>
              <a:t>A hypothesis = a claim about the world</a:t>
            </a:r>
          </a:p>
          <a:p>
            <a:pPr lvl="1"/>
            <a:r>
              <a:rPr lang="en-GB" sz="2000" dirty="0" smtClean="0"/>
              <a:t>Often based on prior research/knowledge</a:t>
            </a:r>
          </a:p>
          <a:p>
            <a:pPr lvl="1"/>
            <a:endParaRPr lang="en-GB" sz="2000" dirty="0"/>
          </a:p>
          <a:p>
            <a:r>
              <a:rPr lang="en-GB" sz="2400" dirty="0" smtClean="0"/>
              <a:t>Simple hypothesis testing</a:t>
            </a:r>
          </a:p>
          <a:p>
            <a:pPr lvl="1"/>
            <a:r>
              <a:rPr lang="en-GB" sz="2000" dirty="0" smtClean="0"/>
              <a:t>Think of a possible logical reason for the fault and test it</a:t>
            </a:r>
          </a:p>
          <a:p>
            <a:pPr lvl="2"/>
            <a:r>
              <a:rPr lang="en-GB" sz="1600" dirty="0" smtClean="0"/>
              <a:t>… in isolation!</a:t>
            </a:r>
          </a:p>
          <a:p>
            <a:pPr lvl="2"/>
            <a:endParaRPr lang="en-GB" sz="1600" dirty="0"/>
          </a:p>
          <a:p>
            <a:pPr lvl="1"/>
            <a:r>
              <a:rPr lang="en-GB" sz="2000" dirty="0" smtClean="0"/>
              <a:t>We would never change the fuse AND plug the charger into another socket</a:t>
            </a:r>
          </a:p>
          <a:p>
            <a:pPr lvl="2"/>
            <a:r>
              <a:rPr lang="en-GB" sz="1600" dirty="0" smtClean="0"/>
              <a:t>We wouldn’t know which of the two possible reasons were responsible for making the charger eventually work!</a:t>
            </a:r>
            <a:endParaRPr lang="en-GB" sz="1600" dirty="0"/>
          </a:p>
        </p:txBody>
      </p:sp>
    </p:spTree>
    <p:extLst>
      <p:ext uri="{BB962C8B-B14F-4D97-AF65-F5344CB8AC3E}">
        <p14:creationId xmlns:p14="http://schemas.microsoft.com/office/powerpoint/2010/main" val="147724233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Types of design</a:t>
            </a:r>
            <a:endParaRPr lang="en-GB" dirty="0"/>
          </a:p>
        </p:txBody>
      </p:sp>
      <p:sp>
        <p:nvSpPr>
          <p:cNvPr id="3" name="Subtitle 2"/>
          <p:cNvSpPr>
            <a:spLocks noGrp="1"/>
          </p:cNvSpPr>
          <p:nvPr>
            <p:ph type="subTitle" idx="1"/>
          </p:nvPr>
        </p:nvSpPr>
        <p:spPr/>
        <p:txBody>
          <a:bodyPr/>
          <a:lstStyle/>
          <a:p>
            <a:r>
              <a:rPr lang="en-GB" dirty="0" smtClean="0"/>
              <a:t>Experimental</a:t>
            </a:r>
            <a:endParaRPr lang="en-GB" dirty="0"/>
          </a:p>
        </p:txBody>
      </p:sp>
    </p:spTree>
    <p:extLst>
      <p:ext uri="{BB962C8B-B14F-4D97-AF65-F5344CB8AC3E}">
        <p14:creationId xmlns:p14="http://schemas.microsoft.com/office/powerpoint/2010/main" val="18698304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design</a:t>
            </a:r>
            <a:endParaRPr lang="en-GB" dirty="0"/>
          </a:p>
        </p:txBody>
      </p:sp>
      <p:sp>
        <p:nvSpPr>
          <p:cNvPr id="3" name="Content Placeholder 2"/>
          <p:cNvSpPr>
            <a:spLocks noGrp="1"/>
          </p:cNvSpPr>
          <p:nvPr>
            <p:ph sz="half" idx="1"/>
          </p:nvPr>
        </p:nvSpPr>
        <p:spPr/>
        <p:txBody>
          <a:bodyPr>
            <a:normAutofit fontScale="92500"/>
          </a:bodyPr>
          <a:lstStyle/>
          <a:p>
            <a:pPr marL="0" indent="0" algn="ctr">
              <a:buNone/>
            </a:pPr>
            <a:endParaRPr lang="en-GB" sz="2400" b="1" dirty="0" smtClean="0"/>
          </a:p>
          <a:p>
            <a:pPr marL="0" indent="0" algn="ctr">
              <a:buNone/>
            </a:pPr>
            <a:r>
              <a:rPr lang="en-GB" sz="2400" b="1" dirty="0" smtClean="0"/>
              <a:t>Between-subjects </a:t>
            </a:r>
          </a:p>
          <a:p>
            <a:pPr marL="0" indent="0" algn="ctr">
              <a:buNone/>
            </a:pPr>
            <a:endParaRPr lang="en-GB" sz="2400" b="1" dirty="0"/>
          </a:p>
          <a:p>
            <a:pPr marL="0" indent="0" algn="ctr">
              <a:buNone/>
            </a:pPr>
            <a:r>
              <a:rPr lang="en-GB" sz="2400" b="1" dirty="0" smtClean="0">
                <a:solidFill>
                  <a:schemeClr val="bg2">
                    <a:lumMod val="90000"/>
                  </a:schemeClr>
                </a:solidFill>
              </a:rPr>
              <a:t>Within-subjects</a:t>
            </a:r>
          </a:p>
          <a:p>
            <a:pPr marL="0" indent="0" algn="ctr">
              <a:buNone/>
            </a:pPr>
            <a:endParaRPr lang="en-GB" sz="2400" b="1" dirty="0">
              <a:solidFill>
                <a:schemeClr val="bg2">
                  <a:lumMod val="90000"/>
                </a:schemeClr>
              </a:solidFill>
            </a:endParaRPr>
          </a:p>
          <a:p>
            <a:pPr marL="0" indent="0" algn="ctr">
              <a:buNone/>
            </a:pPr>
            <a:r>
              <a:rPr lang="en-GB" sz="2400" b="1" dirty="0">
                <a:solidFill>
                  <a:schemeClr val="bg2">
                    <a:lumMod val="90000"/>
                  </a:schemeClr>
                </a:solidFill>
              </a:rPr>
              <a:t>Mixed design (bit of both!)</a:t>
            </a:r>
          </a:p>
          <a:p>
            <a:endParaRPr lang="en-GB" sz="2400" dirty="0"/>
          </a:p>
        </p:txBody>
      </p:sp>
      <p:sp>
        <p:nvSpPr>
          <p:cNvPr id="4" name="Content Placeholder 3"/>
          <p:cNvSpPr>
            <a:spLocks noGrp="1"/>
          </p:cNvSpPr>
          <p:nvPr>
            <p:ph sz="half" idx="2"/>
          </p:nvPr>
        </p:nvSpPr>
        <p:spPr/>
        <p:txBody>
          <a:bodyPr>
            <a:normAutofit fontScale="92500"/>
          </a:bodyPr>
          <a:lstStyle/>
          <a:p>
            <a:pPr marL="514350" indent="-514350">
              <a:buAutoNum type="arabicPeriod"/>
            </a:pPr>
            <a:r>
              <a:rPr lang="en-GB" sz="2400" dirty="0"/>
              <a:t>Are you exploring differences between two (or more) groups?</a:t>
            </a:r>
          </a:p>
          <a:p>
            <a:pPr marL="514350" indent="-514350">
              <a:buAutoNum type="arabicPeriod"/>
            </a:pPr>
            <a:endParaRPr lang="en-GB" dirty="0"/>
          </a:p>
          <a:p>
            <a:pPr lvl="2"/>
            <a:r>
              <a:rPr lang="en-GB" sz="2200" dirty="0"/>
              <a:t>E.g., a research study exploring differences in perceptions of body image between males and females.</a:t>
            </a:r>
          </a:p>
          <a:p>
            <a:endParaRPr lang="en-GB" dirty="0"/>
          </a:p>
        </p:txBody>
      </p:sp>
    </p:spTree>
    <p:extLst>
      <p:ext uri="{BB962C8B-B14F-4D97-AF65-F5344CB8AC3E}">
        <p14:creationId xmlns:p14="http://schemas.microsoft.com/office/powerpoint/2010/main" val="2310889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 calcmode="lin" valueType="num">
                                      <p:cBhvr additive="base">
                                        <p:cTn id="1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design</a:t>
            </a:r>
            <a:endParaRPr lang="en-GB" dirty="0"/>
          </a:p>
        </p:txBody>
      </p:sp>
      <p:sp>
        <p:nvSpPr>
          <p:cNvPr id="3" name="Content Placeholder 2"/>
          <p:cNvSpPr>
            <a:spLocks noGrp="1"/>
          </p:cNvSpPr>
          <p:nvPr>
            <p:ph sz="half" idx="1"/>
          </p:nvPr>
        </p:nvSpPr>
        <p:spPr/>
        <p:txBody>
          <a:bodyPr>
            <a:normAutofit fontScale="92500" lnSpcReduction="20000"/>
          </a:bodyPr>
          <a:lstStyle/>
          <a:p>
            <a:pPr marL="0" indent="0" algn="ctr">
              <a:buNone/>
            </a:pPr>
            <a:endParaRPr lang="en-GB" sz="2400" b="1" dirty="0" smtClean="0"/>
          </a:p>
          <a:p>
            <a:pPr marL="0" indent="0" algn="ctr">
              <a:buNone/>
            </a:pPr>
            <a:r>
              <a:rPr lang="en-GB" sz="2400" b="1" dirty="0" smtClean="0">
                <a:solidFill>
                  <a:schemeClr val="bg2">
                    <a:lumMod val="90000"/>
                  </a:schemeClr>
                </a:solidFill>
              </a:rPr>
              <a:t>Between-subjects </a:t>
            </a:r>
          </a:p>
          <a:p>
            <a:pPr marL="0" indent="0" algn="ctr">
              <a:buNone/>
            </a:pPr>
            <a:endParaRPr lang="en-GB" sz="2400" b="1" dirty="0"/>
          </a:p>
          <a:p>
            <a:pPr marL="0" indent="0" algn="ctr">
              <a:buNone/>
            </a:pPr>
            <a:r>
              <a:rPr lang="en-GB" sz="2400" b="1" dirty="0" smtClean="0"/>
              <a:t>Within-subjects</a:t>
            </a:r>
          </a:p>
          <a:p>
            <a:pPr marL="0" indent="0" algn="ctr">
              <a:buNone/>
            </a:pPr>
            <a:endParaRPr lang="en-GB" sz="2400" b="1" dirty="0"/>
          </a:p>
          <a:p>
            <a:pPr marL="0" indent="0" algn="ctr">
              <a:buNone/>
            </a:pPr>
            <a:r>
              <a:rPr lang="en-GB" sz="2400" b="1" dirty="0">
                <a:solidFill>
                  <a:schemeClr val="bg2">
                    <a:lumMod val="90000"/>
                  </a:schemeClr>
                </a:solidFill>
              </a:rPr>
              <a:t>Mixed design (bit of both!)</a:t>
            </a:r>
          </a:p>
          <a:p>
            <a:endParaRPr lang="en-GB" sz="2400" dirty="0"/>
          </a:p>
        </p:txBody>
      </p:sp>
      <p:sp>
        <p:nvSpPr>
          <p:cNvPr id="4" name="Content Placeholder 3"/>
          <p:cNvSpPr>
            <a:spLocks noGrp="1"/>
          </p:cNvSpPr>
          <p:nvPr>
            <p:ph sz="half" idx="2"/>
          </p:nvPr>
        </p:nvSpPr>
        <p:spPr/>
        <p:txBody>
          <a:bodyPr>
            <a:normAutofit fontScale="92500" lnSpcReduction="20000"/>
          </a:bodyPr>
          <a:lstStyle/>
          <a:p>
            <a:pPr marL="514350" indent="-514350">
              <a:buFont typeface="+mj-lt"/>
              <a:buAutoNum type="arabicPeriod" startAt="2"/>
            </a:pPr>
            <a:r>
              <a:rPr lang="en-GB" sz="2400" dirty="0"/>
              <a:t>Are you exploring changes within the </a:t>
            </a:r>
            <a:r>
              <a:rPr lang="en-GB" sz="2400" dirty="0" smtClean="0"/>
              <a:t>same group </a:t>
            </a:r>
            <a:r>
              <a:rPr lang="en-GB" sz="2400" dirty="0"/>
              <a:t>of participants?</a:t>
            </a:r>
          </a:p>
          <a:p>
            <a:pPr marL="514350" indent="-514350">
              <a:buFont typeface="+mj-lt"/>
              <a:buAutoNum type="arabicPeriod" startAt="2"/>
            </a:pPr>
            <a:endParaRPr lang="en-GB" dirty="0"/>
          </a:p>
          <a:p>
            <a:pPr lvl="2"/>
            <a:r>
              <a:rPr lang="en-GB" sz="2200" dirty="0"/>
              <a:t>E.g., a research study exploring changes in people’s attitudes towards gambling when given an editorial article on gambling in society.</a:t>
            </a:r>
          </a:p>
          <a:p>
            <a:endParaRPr lang="en-GB" dirty="0"/>
          </a:p>
        </p:txBody>
      </p:sp>
    </p:spTree>
    <p:extLst>
      <p:ext uri="{BB962C8B-B14F-4D97-AF65-F5344CB8AC3E}">
        <p14:creationId xmlns:p14="http://schemas.microsoft.com/office/powerpoint/2010/main" val="441626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 calcmode="lin" valueType="num">
                                      <p:cBhvr additive="base">
                                        <p:cTn id="1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Between- or within-subjects design?</a:t>
            </a:r>
            <a:endParaRPr lang="en-GB" dirty="0"/>
          </a:p>
        </p:txBody>
      </p:sp>
      <p:sp>
        <p:nvSpPr>
          <p:cNvPr id="3" name="Content Placeholder 2"/>
          <p:cNvSpPr>
            <a:spLocks noGrp="1"/>
          </p:cNvSpPr>
          <p:nvPr>
            <p:ph idx="1"/>
          </p:nvPr>
        </p:nvSpPr>
        <p:spPr/>
        <p:txBody>
          <a:bodyPr>
            <a:normAutofit/>
          </a:bodyPr>
          <a:lstStyle/>
          <a:p>
            <a:endParaRPr lang="en-GB" sz="2400" dirty="0" smtClean="0"/>
          </a:p>
          <a:p>
            <a:r>
              <a:rPr lang="en-GB" sz="2400" dirty="0" smtClean="0"/>
              <a:t>Sounds simple – but this is one of the areas that students get most confused about!</a:t>
            </a:r>
          </a:p>
          <a:p>
            <a:endParaRPr lang="en-GB" sz="2400" dirty="0"/>
          </a:p>
          <a:p>
            <a:endParaRPr lang="en-GB" sz="2400" dirty="0"/>
          </a:p>
        </p:txBody>
      </p:sp>
      <p:pic>
        <p:nvPicPr>
          <p:cNvPr id="4" name="Picture 3"/>
          <p:cNvPicPr>
            <a:picLocks noChangeAspect="1"/>
          </p:cNvPicPr>
          <p:nvPr/>
        </p:nvPicPr>
        <p:blipFill>
          <a:blip r:embed="rId2"/>
          <a:stretch>
            <a:fillRect/>
          </a:stretch>
        </p:blipFill>
        <p:spPr>
          <a:xfrm>
            <a:off x="3500437" y="3477783"/>
            <a:ext cx="2143125" cy="2143125"/>
          </a:xfrm>
          <a:prstGeom prst="rect">
            <a:avLst/>
          </a:prstGeom>
        </p:spPr>
      </p:pic>
    </p:spTree>
    <p:extLst>
      <p:ext uri="{BB962C8B-B14F-4D97-AF65-F5344CB8AC3E}">
        <p14:creationId xmlns:p14="http://schemas.microsoft.com/office/powerpoint/2010/main" val="97073728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Between-subjects</a:t>
            </a:r>
            <a:endParaRPr lang="en-GB" dirty="0"/>
          </a:p>
        </p:txBody>
      </p:sp>
      <p:sp>
        <p:nvSpPr>
          <p:cNvPr id="3" name="Content Placeholder 2"/>
          <p:cNvSpPr>
            <a:spLocks noGrp="1"/>
          </p:cNvSpPr>
          <p:nvPr>
            <p:ph idx="1"/>
          </p:nvPr>
        </p:nvSpPr>
        <p:spPr>
          <a:xfrm>
            <a:off x="938758" y="1622854"/>
            <a:ext cx="7633742" cy="4256739"/>
          </a:xfrm>
        </p:spPr>
        <p:txBody>
          <a:bodyPr>
            <a:normAutofit fontScale="92500" lnSpcReduction="10000"/>
          </a:bodyPr>
          <a:lstStyle/>
          <a:p>
            <a:pPr marL="0" indent="0">
              <a:buNone/>
            </a:pPr>
            <a:r>
              <a:rPr lang="en-GB" sz="2400" dirty="0"/>
              <a:t>Are you exploring differences between two (or more) groups</a:t>
            </a:r>
            <a:r>
              <a:rPr lang="en-GB" sz="2400" dirty="0" smtClean="0"/>
              <a:t>?</a:t>
            </a:r>
          </a:p>
          <a:p>
            <a:pPr lvl="1"/>
            <a:r>
              <a:rPr lang="en-GB" sz="2200" dirty="0" smtClean="0"/>
              <a:t>E.g</a:t>
            </a:r>
            <a:r>
              <a:rPr lang="en-GB" sz="2200" dirty="0"/>
              <a:t>., a research study exploring differences in perceptions of body image between males and females.</a:t>
            </a:r>
          </a:p>
          <a:p>
            <a:pPr marL="0" indent="0">
              <a:buNone/>
            </a:pPr>
            <a:endParaRPr lang="en-GB" sz="2400" dirty="0"/>
          </a:p>
          <a:p>
            <a:pPr marL="0" indent="0" algn="ctr">
              <a:buNone/>
            </a:pPr>
            <a:r>
              <a:rPr lang="en-GB" sz="2400" dirty="0" smtClean="0"/>
              <a:t>Participants are </a:t>
            </a:r>
            <a:r>
              <a:rPr lang="en-GB" sz="2400" b="1" dirty="0" smtClean="0">
                <a:solidFill>
                  <a:schemeClr val="accent1">
                    <a:lumMod val="75000"/>
                  </a:schemeClr>
                </a:solidFill>
              </a:rPr>
              <a:t>either</a:t>
            </a:r>
            <a:r>
              <a:rPr lang="en-GB" sz="2400" dirty="0" smtClean="0"/>
              <a:t> in one group or another group</a:t>
            </a:r>
          </a:p>
          <a:p>
            <a:pPr marL="0" indent="0" algn="ctr">
              <a:buNone/>
            </a:pPr>
            <a:endParaRPr lang="en-GB" sz="2400" dirty="0"/>
          </a:p>
          <a:p>
            <a:pPr marL="0" indent="0" algn="ctr">
              <a:buNone/>
            </a:pPr>
            <a:endParaRPr lang="en-GB" sz="2400" dirty="0" smtClean="0"/>
          </a:p>
          <a:p>
            <a:pPr marL="0" indent="0" algn="ctr">
              <a:buNone/>
            </a:pPr>
            <a:endParaRPr lang="en-GB" sz="2400" dirty="0"/>
          </a:p>
          <a:p>
            <a:pPr marL="0" indent="0" algn="ctr">
              <a:buNone/>
            </a:pPr>
            <a:r>
              <a:rPr lang="en-GB" sz="2400" dirty="0" smtClean="0"/>
              <a:t>Often randomly assigned to one group or another (not the case with gender)</a:t>
            </a:r>
            <a:endParaRPr lang="en-GB" sz="2400" dirty="0"/>
          </a:p>
          <a:p>
            <a:endParaRPr lang="en-GB" dirty="0"/>
          </a:p>
        </p:txBody>
      </p:sp>
      <p:sp>
        <p:nvSpPr>
          <p:cNvPr id="4" name="Round Diagonal Corner Rectangle 3"/>
          <p:cNvSpPr/>
          <p:nvPr/>
        </p:nvSpPr>
        <p:spPr>
          <a:xfrm>
            <a:off x="1689453" y="3843636"/>
            <a:ext cx="2265406" cy="708454"/>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MALE</a:t>
            </a:r>
            <a:endParaRPr lang="en-GB" dirty="0"/>
          </a:p>
        </p:txBody>
      </p:sp>
      <p:sp>
        <p:nvSpPr>
          <p:cNvPr id="5" name="Round Diagonal Corner Rectangle 4"/>
          <p:cNvSpPr/>
          <p:nvPr/>
        </p:nvSpPr>
        <p:spPr>
          <a:xfrm>
            <a:off x="4969947" y="3843636"/>
            <a:ext cx="2265406" cy="708454"/>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FEMALE</a:t>
            </a:r>
            <a:endParaRPr lang="en-GB" dirty="0"/>
          </a:p>
        </p:txBody>
      </p:sp>
      <p:sp>
        <p:nvSpPr>
          <p:cNvPr id="6" name="TextBox 5"/>
          <p:cNvSpPr txBox="1"/>
          <p:nvPr/>
        </p:nvSpPr>
        <p:spPr>
          <a:xfrm>
            <a:off x="4215380" y="4074296"/>
            <a:ext cx="494046" cy="400110"/>
          </a:xfrm>
          <a:prstGeom prst="rect">
            <a:avLst/>
          </a:prstGeom>
          <a:noFill/>
        </p:spPr>
        <p:txBody>
          <a:bodyPr wrap="none" rtlCol="0">
            <a:spAutoFit/>
          </a:bodyPr>
          <a:lstStyle/>
          <a:p>
            <a:r>
              <a:rPr lang="en-GB" sz="2000" dirty="0" smtClean="0"/>
              <a:t>OR</a:t>
            </a:r>
            <a:endParaRPr lang="en-GB" sz="2000" dirty="0"/>
          </a:p>
        </p:txBody>
      </p:sp>
    </p:spTree>
    <p:extLst>
      <p:ext uri="{BB962C8B-B14F-4D97-AF65-F5344CB8AC3E}">
        <p14:creationId xmlns:p14="http://schemas.microsoft.com/office/powerpoint/2010/main" val="293541616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Within-subjects</a:t>
            </a:r>
            <a:endParaRPr lang="en-GB" dirty="0"/>
          </a:p>
        </p:txBody>
      </p:sp>
      <p:sp>
        <p:nvSpPr>
          <p:cNvPr id="3" name="Content Placeholder 2"/>
          <p:cNvSpPr>
            <a:spLocks noGrp="1"/>
          </p:cNvSpPr>
          <p:nvPr>
            <p:ph idx="1"/>
          </p:nvPr>
        </p:nvSpPr>
        <p:spPr/>
        <p:txBody>
          <a:bodyPr>
            <a:normAutofit/>
          </a:bodyPr>
          <a:lstStyle/>
          <a:p>
            <a:pPr marL="0" indent="0">
              <a:buNone/>
            </a:pPr>
            <a:r>
              <a:rPr lang="en-GB" sz="2800" dirty="0"/>
              <a:t>Are you exploring changes within the same group of </a:t>
            </a:r>
            <a:r>
              <a:rPr lang="en-GB" sz="2800" dirty="0" smtClean="0"/>
              <a:t>participants </a:t>
            </a:r>
          </a:p>
          <a:p>
            <a:pPr lvl="1"/>
            <a:r>
              <a:rPr lang="en-GB" sz="2400" dirty="0" smtClean="0"/>
              <a:t>Can either be over time or before/after experimental manipulation or intervention?</a:t>
            </a:r>
          </a:p>
          <a:p>
            <a:pPr marL="0" indent="0">
              <a:buNone/>
            </a:pPr>
            <a:endParaRPr lang="en-GB" sz="2800" dirty="0"/>
          </a:p>
          <a:p>
            <a:pPr lvl="2"/>
            <a:r>
              <a:rPr lang="en-GB" sz="2000" dirty="0" smtClean="0"/>
              <a:t>E.g</a:t>
            </a:r>
            <a:r>
              <a:rPr lang="en-GB" sz="2000" dirty="0"/>
              <a:t>., a research study exploring changes in people’s attitudes towards gambling when given an editorial article on gambling in society</a:t>
            </a:r>
            <a:r>
              <a:rPr lang="en-GB" sz="2000" dirty="0" smtClean="0"/>
              <a:t>.</a:t>
            </a:r>
          </a:p>
          <a:p>
            <a:pPr lvl="2"/>
            <a:endParaRPr lang="en-GB" sz="1600" dirty="0"/>
          </a:p>
        </p:txBody>
      </p:sp>
    </p:spTree>
    <p:extLst>
      <p:ext uri="{BB962C8B-B14F-4D97-AF65-F5344CB8AC3E}">
        <p14:creationId xmlns:p14="http://schemas.microsoft.com/office/powerpoint/2010/main" val="111792124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Within-subjects</a:t>
            </a:r>
            <a:endParaRPr lang="en-GB" dirty="0"/>
          </a:p>
        </p:txBody>
      </p:sp>
      <p:sp>
        <p:nvSpPr>
          <p:cNvPr id="3" name="Content Placeholder 2"/>
          <p:cNvSpPr>
            <a:spLocks noGrp="1"/>
          </p:cNvSpPr>
          <p:nvPr>
            <p:ph idx="1"/>
          </p:nvPr>
        </p:nvSpPr>
        <p:spPr>
          <a:xfrm>
            <a:off x="628650" y="1690688"/>
            <a:ext cx="7886700" cy="4896723"/>
          </a:xfrm>
        </p:spPr>
        <p:txBody>
          <a:bodyPr>
            <a:normAutofit fontScale="92500"/>
          </a:bodyPr>
          <a:lstStyle/>
          <a:p>
            <a:r>
              <a:rPr lang="en-GB" sz="2400" dirty="0" smtClean="0"/>
              <a:t>The same participants take part in </a:t>
            </a:r>
            <a:r>
              <a:rPr lang="en-GB" sz="2400" b="1" dirty="0" smtClean="0"/>
              <a:t>all conditions</a:t>
            </a:r>
          </a:p>
          <a:p>
            <a:endParaRPr lang="en-GB" sz="2400" dirty="0"/>
          </a:p>
          <a:p>
            <a:endParaRPr lang="en-GB" sz="2400" dirty="0" smtClean="0"/>
          </a:p>
          <a:p>
            <a:endParaRPr lang="en-GB" sz="2400" dirty="0"/>
          </a:p>
          <a:p>
            <a:endParaRPr lang="en-GB" sz="2400" dirty="0" smtClean="0"/>
          </a:p>
          <a:p>
            <a:endParaRPr lang="en-GB" sz="2400" dirty="0"/>
          </a:p>
          <a:p>
            <a:endParaRPr lang="en-GB" sz="2400" dirty="0" smtClean="0"/>
          </a:p>
          <a:p>
            <a:r>
              <a:rPr lang="en-GB" sz="2400" dirty="0" smtClean="0"/>
              <a:t>When there are two conditions running at the same time (so not including an intervention study, for example), the order of the conditions should be randomly assigned to participants </a:t>
            </a:r>
          </a:p>
          <a:p>
            <a:pPr lvl="1"/>
            <a:r>
              <a:rPr lang="en-GB" sz="2600" b="1" dirty="0" smtClean="0">
                <a:solidFill>
                  <a:schemeClr val="accent1">
                    <a:lumMod val="75000"/>
                  </a:schemeClr>
                </a:solidFill>
              </a:rPr>
              <a:t>Counterbalancing</a:t>
            </a:r>
          </a:p>
          <a:p>
            <a:endParaRPr lang="en-GB" sz="2400" dirty="0"/>
          </a:p>
          <a:p>
            <a:endParaRPr lang="en-GB" sz="2400" dirty="0"/>
          </a:p>
        </p:txBody>
      </p:sp>
      <p:sp>
        <p:nvSpPr>
          <p:cNvPr id="4" name="Round Diagonal Corner Rectangle 3"/>
          <p:cNvSpPr/>
          <p:nvPr/>
        </p:nvSpPr>
        <p:spPr>
          <a:xfrm>
            <a:off x="1639330" y="2677297"/>
            <a:ext cx="2265406" cy="708454"/>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BEFORE</a:t>
            </a:r>
            <a:endParaRPr lang="en-GB" dirty="0"/>
          </a:p>
        </p:txBody>
      </p:sp>
      <p:sp>
        <p:nvSpPr>
          <p:cNvPr id="5" name="Round Diagonal Corner Rectangle 4"/>
          <p:cNvSpPr/>
          <p:nvPr/>
        </p:nvSpPr>
        <p:spPr>
          <a:xfrm>
            <a:off x="5333999" y="2677297"/>
            <a:ext cx="2265406" cy="708454"/>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AFTER</a:t>
            </a:r>
            <a:endParaRPr lang="en-GB" dirty="0"/>
          </a:p>
        </p:txBody>
      </p:sp>
      <p:sp>
        <p:nvSpPr>
          <p:cNvPr id="6" name="TextBox 5"/>
          <p:cNvSpPr txBox="1"/>
          <p:nvPr/>
        </p:nvSpPr>
        <p:spPr>
          <a:xfrm>
            <a:off x="4324977" y="2831469"/>
            <a:ext cx="655949" cy="400110"/>
          </a:xfrm>
          <a:prstGeom prst="rect">
            <a:avLst/>
          </a:prstGeom>
          <a:noFill/>
        </p:spPr>
        <p:txBody>
          <a:bodyPr wrap="none" rtlCol="0">
            <a:spAutoFit/>
          </a:bodyPr>
          <a:lstStyle/>
          <a:p>
            <a:r>
              <a:rPr lang="en-GB" sz="2000" dirty="0" smtClean="0"/>
              <a:t>AND</a:t>
            </a:r>
            <a:endParaRPr lang="en-GB" sz="2000" dirty="0"/>
          </a:p>
        </p:txBody>
      </p:sp>
      <p:sp>
        <p:nvSpPr>
          <p:cNvPr id="7" name="Round Diagonal Corner Rectangle 6"/>
          <p:cNvSpPr/>
          <p:nvPr/>
        </p:nvSpPr>
        <p:spPr>
          <a:xfrm>
            <a:off x="1639330" y="3520687"/>
            <a:ext cx="2265406" cy="708454"/>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PART 1</a:t>
            </a:r>
            <a:endParaRPr lang="en-GB" dirty="0"/>
          </a:p>
        </p:txBody>
      </p:sp>
      <p:sp>
        <p:nvSpPr>
          <p:cNvPr id="8" name="Round Diagonal Corner Rectangle 7"/>
          <p:cNvSpPr/>
          <p:nvPr/>
        </p:nvSpPr>
        <p:spPr>
          <a:xfrm>
            <a:off x="5333999" y="3528969"/>
            <a:ext cx="2265406" cy="708454"/>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PART 2</a:t>
            </a:r>
            <a:endParaRPr lang="en-GB" dirty="0"/>
          </a:p>
        </p:txBody>
      </p:sp>
      <p:sp>
        <p:nvSpPr>
          <p:cNvPr id="9" name="TextBox 8"/>
          <p:cNvSpPr txBox="1"/>
          <p:nvPr/>
        </p:nvSpPr>
        <p:spPr>
          <a:xfrm>
            <a:off x="4332491" y="3674859"/>
            <a:ext cx="655949" cy="400110"/>
          </a:xfrm>
          <a:prstGeom prst="rect">
            <a:avLst/>
          </a:prstGeom>
          <a:noFill/>
        </p:spPr>
        <p:txBody>
          <a:bodyPr wrap="none" rtlCol="0">
            <a:spAutoFit/>
          </a:bodyPr>
          <a:lstStyle/>
          <a:p>
            <a:r>
              <a:rPr lang="en-GB" sz="2000" dirty="0" smtClean="0"/>
              <a:t>AND</a:t>
            </a:r>
            <a:endParaRPr lang="en-GB" sz="2000" dirty="0"/>
          </a:p>
        </p:txBody>
      </p:sp>
    </p:spTree>
    <p:extLst>
      <p:ext uri="{BB962C8B-B14F-4D97-AF65-F5344CB8AC3E}">
        <p14:creationId xmlns:p14="http://schemas.microsoft.com/office/powerpoint/2010/main" val="356593884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Mixed design</a:t>
            </a:r>
            <a:endParaRPr lang="en-GB" dirty="0"/>
          </a:p>
        </p:txBody>
      </p:sp>
      <p:sp>
        <p:nvSpPr>
          <p:cNvPr id="3" name="Content Placeholder 2"/>
          <p:cNvSpPr>
            <a:spLocks noGrp="1"/>
          </p:cNvSpPr>
          <p:nvPr>
            <p:ph idx="1"/>
          </p:nvPr>
        </p:nvSpPr>
        <p:spPr/>
        <p:txBody>
          <a:bodyPr>
            <a:normAutofit/>
          </a:bodyPr>
          <a:lstStyle/>
          <a:p>
            <a:r>
              <a:rPr lang="en-GB" sz="2800" dirty="0" smtClean="0"/>
              <a:t>When you have a between-subjects variable AND a within-subjects variable..</a:t>
            </a:r>
          </a:p>
          <a:p>
            <a:endParaRPr lang="en-GB" sz="2800" dirty="0"/>
          </a:p>
          <a:p>
            <a:r>
              <a:rPr lang="en-GB" sz="2800" dirty="0" smtClean="0"/>
              <a:t>More on this next year!!</a:t>
            </a:r>
            <a:endParaRPr lang="en-GB" sz="2800" dirty="0"/>
          </a:p>
        </p:txBody>
      </p:sp>
    </p:spTree>
    <p:extLst>
      <p:ext uri="{BB962C8B-B14F-4D97-AF65-F5344CB8AC3E}">
        <p14:creationId xmlns:p14="http://schemas.microsoft.com/office/powerpoint/2010/main" val="74859322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Non-experimental Designs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7323270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3"/>
          <p:cNvSpPr>
            <a:spLocks noGrp="1" noChangeArrowheads="1"/>
          </p:cNvSpPr>
          <p:nvPr>
            <p:ph type="title"/>
          </p:nvPr>
        </p:nvSpPr>
        <p:spPr>
          <a:xfrm>
            <a:off x="757880" y="0"/>
            <a:ext cx="8386119" cy="1143000"/>
          </a:xfrm>
        </p:spPr>
        <p:txBody>
          <a:bodyPr>
            <a:normAutofit fontScale="90000"/>
          </a:bodyPr>
          <a:lstStyle/>
          <a:p>
            <a:pPr eaLnBrk="1" hangingPunct="1"/>
            <a:r>
              <a:rPr lang="en-GB" sz="4000" dirty="0" smtClean="0"/>
              <a:t>Problems with the “science” of psychology</a:t>
            </a:r>
            <a:endParaRPr lang="en-US" sz="4000" dirty="0" smtClean="0"/>
          </a:p>
        </p:txBody>
      </p:sp>
      <p:sp>
        <p:nvSpPr>
          <p:cNvPr id="23554" name="Rectangle 2"/>
          <p:cNvSpPr>
            <a:spLocks noGrp="1" noChangeArrowheads="1"/>
          </p:cNvSpPr>
          <p:nvPr>
            <p:ph idx="1"/>
          </p:nvPr>
        </p:nvSpPr>
        <p:spPr>
          <a:xfrm>
            <a:off x="395288" y="1341438"/>
            <a:ext cx="8229600" cy="4525962"/>
          </a:xfrm>
        </p:spPr>
        <p:txBody>
          <a:bodyPr>
            <a:normAutofit fontScale="92500" lnSpcReduction="10000"/>
          </a:bodyPr>
          <a:lstStyle/>
          <a:p>
            <a:pPr eaLnBrk="1" hangingPunct="1">
              <a:lnSpc>
                <a:spcPct val="90000"/>
              </a:lnSpc>
              <a:buNone/>
            </a:pPr>
            <a:endParaRPr lang="en-GB" sz="2400" dirty="0" smtClean="0"/>
          </a:p>
          <a:p>
            <a:pPr>
              <a:lnSpc>
                <a:spcPct val="90000"/>
              </a:lnSpc>
            </a:pPr>
            <a:r>
              <a:rPr lang="en-GB" sz="2400" dirty="0" smtClean="0"/>
              <a:t>Objectivity</a:t>
            </a:r>
            <a:r>
              <a:rPr lang="en-GB" sz="2800" dirty="0" smtClean="0"/>
              <a:t> </a:t>
            </a:r>
          </a:p>
          <a:p>
            <a:pPr lvl="1">
              <a:lnSpc>
                <a:spcPct val="90000"/>
              </a:lnSpc>
              <a:buFont typeface="Wingdings" pitchFamily="2" charset="2"/>
              <a:buChar char="Ø"/>
            </a:pPr>
            <a:r>
              <a:rPr lang="en-GB" sz="2400" dirty="0" smtClean="0"/>
              <a:t> </a:t>
            </a:r>
            <a:r>
              <a:rPr lang="en-GB" sz="2000" dirty="0" smtClean="0"/>
              <a:t>impossible to achieve?</a:t>
            </a:r>
          </a:p>
          <a:p>
            <a:pPr lvl="1">
              <a:lnSpc>
                <a:spcPct val="90000"/>
              </a:lnSpc>
              <a:buFont typeface="Wingdings" pitchFamily="2" charset="2"/>
              <a:buChar char="Ø"/>
            </a:pPr>
            <a:r>
              <a:rPr lang="en-GB" sz="2000" dirty="0" smtClean="0"/>
              <a:t> The social nature of what we study = subjective </a:t>
            </a:r>
          </a:p>
          <a:p>
            <a:pPr lvl="1">
              <a:lnSpc>
                <a:spcPct val="90000"/>
              </a:lnSpc>
              <a:buFont typeface="Wingdings" pitchFamily="2" charset="2"/>
              <a:buChar char="Ø"/>
            </a:pPr>
            <a:endParaRPr lang="en-GB" sz="2000" dirty="0" smtClean="0"/>
          </a:p>
          <a:p>
            <a:pPr>
              <a:lnSpc>
                <a:spcPct val="90000"/>
              </a:lnSpc>
            </a:pPr>
            <a:r>
              <a:rPr lang="en-GB" sz="2400" dirty="0" smtClean="0"/>
              <a:t>Experimenter bias</a:t>
            </a:r>
            <a:r>
              <a:rPr lang="en-GB" sz="2800" dirty="0" smtClean="0"/>
              <a:t> </a:t>
            </a:r>
          </a:p>
          <a:p>
            <a:pPr lvl="1">
              <a:lnSpc>
                <a:spcPct val="90000"/>
              </a:lnSpc>
              <a:buFont typeface="Wingdings" pitchFamily="2" charset="2"/>
              <a:buChar char="Ø"/>
            </a:pPr>
            <a:r>
              <a:rPr lang="en-GB" sz="2000" dirty="0" smtClean="0"/>
              <a:t>We are influenced by our own expectations &amp; beliefs</a:t>
            </a:r>
          </a:p>
          <a:p>
            <a:pPr lvl="1">
              <a:lnSpc>
                <a:spcPct val="90000"/>
              </a:lnSpc>
              <a:buFont typeface="Wingdings" pitchFamily="2" charset="2"/>
              <a:buChar char="Ø"/>
            </a:pPr>
            <a:r>
              <a:rPr lang="en-GB" sz="2000" dirty="0" smtClean="0"/>
              <a:t>We may act in a certain way that influences the thing we are studying</a:t>
            </a:r>
          </a:p>
          <a:p>
            <a:pPr lvl="1">
              <a:lnSpc>
                <a:spcPct val="90000"/>
              </a:lnSpc>
              <a:buFont typeface="Wingdings" pitchFamily="2" charset="2"/>
              <a:buChar char="Ø"/>
            </a:pPr>
            <a:endParaRPr lang="en-GB" sz="2000" dirty="0" smtClean="0"/>
          </a:p>
          <a:p>
            <a:pPr>
              <a:lnSpc>
                <a:spcPct val="90000"/>
              </a:lnSpc>
            </a:pPr>
            <a:r>
              <a:rPr lang="en-GB" sz="2400" dirty="0" smtClean="0"/>
              <a:t>Demand characteristics</a:t>
            </a:r>
          </a:p>
          <a:p>
            <a:pPr lvl="1">
              <a:lnSpc>
                <a:spcPct val="90000"/>
              </a:lnSpc>
              <a:buFont typeface="Wingdings" pitchFamily="2" charset="2"/>
              <a:buChar char="Ø"/>
            </a:pPr>
            <a:r>
              <a:rPr lang="en-GB" sz="2000" dirty="0" smtClean="0"/>
              <a:t>Participants are problem-solvers </a:t>
            </a:r>
          </a:p>
          <a:p>
            <a:pPr lvl="1">
              <a:lnSpc>
                <a:spcPct val="90000"/>
              </a:lnSpc>
              <a:buFont typeface="Wingdings" pitchFamily="2" charset="2"/>
              <a:buChar char="Ø"/>
            </a:pPr>
            <a:r>
              <a:rPr lang="en-GB" sz="2000" dirty="0" smtClean="0"/>
              <a:t>Will try and act in a way they think is expected of them – may not be their normal behaviour </a:t>
            </a:r>
          </a:p>
          <a:p>
            <a:pPr lvl="1" eaLnBrk="1" hangingPunct="1">
              <a:lnSpc>
                <a:spcPct val="90000"/>
              </a:lnSpc>
            </a:pPr>
            <a:endParaRPr lang="en-GB" dirty="0" smtClean="0"/>
          </a:p>
          <a:p>
            <a:pPr eaLnBrk="1" hangingPunct="1">
              <a:lnSpc>
                <a:spcPct val="90000"/>
              </a:lnSpc>
            </a:pPr>
            <a:endParaRPr lang="en-GB" dirty="0" smtClean="0"/>
          </a:p>
          <a:p>
            <a:pPr eaLnBrk="1" hangingPunct="1">
              <a:lnSpc>
                <a:spcPct val="90000"/>
              </a:lnSpc>
            </a:pPr>
            <a:endParaRPr lang="en-GB" dirty="0" smtClean="0"/>
          </a:p>
          <a:p>
            <a:pPr lvl="1" eaLnBrk="1" hangingPunct="1">
              <a:lnSpc>
                <a:spcPct val="90000"/>
              </a:lnSpc>
            </a:pPr>
            <a:endParaRPr lang="en-GB" dirty="0" smtClean="0"/>
          </a:p>
          <a:p>
            <a:pPr lvl="1" eaLnBrk="1" hangingPunct="1">
              <a:lnSpc>
                <a:spcPct val="90000"/>
              </a:lnSpc>
            </a:pPr>
            <a:endParaRPr lang="en-GB" dirty="0" smtClean="0"/>
          </a:p>
          <a:p>
            <a:pPr eaLnBrk="1" hangingPunct="1">
              <a:lnSpc>
                <a:spcPct val="90000"/>
              </a:lnSpc>
            </a:pPr>
            <a:endParaRPr lang="en-GB" dirty="0" smtClean="0"/>
          </a:p>
          <a:p>
            <a:pPr eaLnBrk="1" hangingPunct="1">
              <a:lnSpc>
                <a:spcPct val="90000"/>
              </a:lnSpc>
            </a:pPr>
            <a:endParaRPr lang="en-US" dirty="0" smtClean="0"/>
          </a:p>
        </p:txBody>
      </p:sp>
    </p:spTree>
    <p:extLst>
      <p:ext uri="{BB962C8B-B14F-4D97-AF65-F5344CB8AC3E}">
        <p14:creationId xmlns:p14="http://schemas.microsoft.com/office/powerpoint/2010/main" val="153471764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3"/>
          <p:cNvSpPr>
            <a:spLocks noGrp="1" noChangeArrowheads="1"/>
          </p:cNvSpPr>
          <p:nvPr>
            <p:ph type="title"/>
          </p:nvPr>
        </p:nvSpPr>
        <p:spPr>
          <a:xfrm>
            <a:off x="807308" y="0"/>
            <a:ext cx="8336692" cy="1143000"/>
          </a:xfrm>
        </p:spPr>
        <p:txBody>
          <a:bodyPr>
            <a:normAutofit fontScale="90000"/>
          </a:bodyPr>
          <a:lstStyle/>
          <a:p>
            <a:pPr eaLnBrk="1" hangingPunct="1"/>
            <a:r>
              <a:rPr lang="en-GB" sz="4000" dirty="0" smtClean="0"/>
              <a:t>Problems with the “science” of psychology</a:t>
            </a:r>
            <a:endParaRPr lang="en-US" sz="4000" dirty="0" smtClean="0"/>
          </a:p>
        </p:txBody>
      </p:sp>
      <p:sp>
        <p:nvSpPr>
          <p:cNvPr id="23554" name="Rectangle 2"/>
          <p:cNvSpPr>
            <a:spLocks noGrp="1" noChangeArrowheads="1"/>
          </p:cNvSpPr>
          <p:nvPr>
            <p:ph idx="1"/>
          </p:nvPr>
        </p:nvSpPr>
        <p:spPr>
          <a:xfrm>
            <a:off x="395288" y="1341438"/>
            <a:ext cx="8229600" cy="4525962"/>
          </a:xfrm>
        </p:spPr>
        <p:txBody>
          <a:bodyPr>
            <a:normAutofit lnSpcReduction="10000"/>
          </a:bodyPr>
          <a:lstStyle/>
          <a:p>
            <a:pPr eaLnBrk="1" hangingPunct="1">
              <a:lnSpc>
                <a:spcPct val="90000"/>
              </a:lnSpc>
            </a:pPr>
            <a:r>
              <a:rPr lang="en-GB" sz="2400" dirty="0" smtClean="0"/>
              <a:t>Representativeness</a:t>
            </a:r>
          </a:p>
          <a:p>
            <a:pPr lvl="1" eaLnBrk="1" hangingPunct="1">
              <a:lnSpc>
                <a:spcPct val="90000"/>
              </a:lnSpc>
              <a:buFont typeface="Wingdings" pitchFamily="2" charset="2"/>
              <a:buChar char="Ø"/>
            </a:pPr>
            <a:r>
              <a:rPr lang="en-GB" sz="2000" dirty="0" smtClean="0"/>
              <a:t>can we “generalise” from small samples to the wider population?</a:t>
            </a:r>
          </a:p>
          <a:p>
            <a:pPr lvl="1" eaLnBrk="1" hangingPunct="1">
              <a:lnSpc>
                <a:spcPct val="90000"/>
              </a:lnSpc>
              <a:buFont typeface="Wingdings" pitchFamily="2" charset="2"/>
              <a:buChar char="Ø"/>
            </a:pPr>
            <a:r>
              <a:rPr lang="en-GB" sz="2000" dirty="0" smtClean="0"/>
              <a:t>Does our sample represent all sections of the population we are interested in?</a:t>
            </a:r>
          </a:p>
          <a:p>
            <a:pPr lvl="1" eaLnBrk="1" hangingPunct="1">
              <a:lnSpc>
                <a:spcPct val="90000"/>
              </a:lnSpc>
              <a:buFont typeface="Wingdings" pitchFamily="2" charset="2"/>
              <a:buChar char="Ø"/>
            </a:pPr>
            <a:endParaRPr lang="en-GB" sz="2000" dirty="0" smtClean="0"/>
          </a:p>
          <a:p>
            <a:pPr eaLnBrk="1" hangingPunct="1">
              <a:lnSpc>
                <a:spcPct val="90000"/>
              </a:lnSpc>
            </a:pPr>
            <a:r>
              <a:rPr lang="en-GB" sz="2400" dirty="0" smtClean="0"/>
              <a:t>Artificiality </a:t>
            </a:r>
          </a:p>
          <a:p>
            <a:pPr lvl="1" eaLnBrk="1" hangingPunct="1">
              <a:lnSpc>
                <a:spcPct val="90000"/>
              </a:lnSpc>
              <a:buFont typeface="Wingdings" pitchFamily="2" charset="2"/>
              <a:buChar char="Ø"/>
            </a:pPr>
            <a:r>
              <a:rPr lang="en-GB" sz="2000" dirty="0" smtClean="0"/>
              <a:t> Is the way people behave in a laboratory experiment the same as they would behave normally?</a:t>
            </a:r>
          </a:p>
          <a:p>
            <a:pPr lvl="1" eaLnBrk="1" hangingPunct="1">
              <a:lnSpc>
                <a:spcPct val="90000"/>
              </a:lnSpc>
              <a:buFont typeface="Wingdings" pitchFamily="2" charset="2"/>
              <a:buChar char="Ø"/>
            </a:pPr>
            <a:endParaRPr lang="en-GB" sz="2000" dirty="0" smtClean="0"/>
          </a:p>
          <a:p>
            <a:pPr eaLnBrk="1" hangingPunct="1">
              <a:lnSpc>
                <a:spcPct val="90000"/>
              </a:lnSpc>
            </a:pPr>
            <a:r>
              <a:rPr lang="en-GB" sz="2400" dirty="0" smtClean="0"/>
              <a:t>Validity </a:t>
            </a:r>
          </a:p>
          <a:p>
            <a:pPr lvl="1" eaLnBrk="1" hangingPunct="1">
              <a:lnSpc>
                <a:spcPct val="90000"/>
              </a:lnSpc>
              <a:buFont typeface="Wingdings" pitchFamily="2" charset="2"/>
              <a:buChar char="Ø"/>
            </a:pPr>
            <a:r>
              <a:rPr lang="en-GB" sz="2000" dirty="0" smtClean="0"/>
              <a:t>Ecological/external validity</a:t>
            </a:r>
            <a:r>
              <a:rPr lang="en-GB" sz="2400" dirty="0" smtClean="0"/>
              <a:t> – </a:t>
            </a:r>
            <a:r>
              <a:rPr lang="en-GB" sz="2000" dirty="0" smtClean="0"/>
              <a:t>is the study situation similar to the real-life situation of interest?</a:t>
            </a:r>
          </a:p>
          <a:p>
            <a:pPr lvl="1" eaLnBrk="1" hangingPunct="1">
              <a:lnSpc>
                <a:spcPct val="90000"/>
              </a:lnSpc>
              <a:buFont typeface="Wingdings" pitchFamily="2" charset="2"/>
              <a:buChar char="Ø"/>
            </a:pPr>
            <a:r>
              <a:rPr lang="en-GB" sz="2000" dirty="0" smtClean="0"/>
              <a:t>Internal validity – the degree of scientific control within a study </a:t>
            </a:r>
            <a:endParaRPr lang="en-GB" sz="2400" dirty="0" smtClean="0"/>
          </a:p>
          <a:p>
            <a:pPr lvl="1" eaLnBrk="1" hangingPunct="1">
              <a:lnSpc>
                <a:spcPct val="90000"/>
              </a:lnSpc>
            </a:pPr>
            <a:endParaRPr lang="en-GB" dirty="0" smtClean="0"/>
          </a:p>
          <a:p>
            <a:pPr eaLnBrk="1" hangingPunct="1">
              <a:lnSpc>
                <a:spcPct val="90000"/>
              </a:lnSpc>
            </a:pPr>
            <a:endParaRPr lang="en-GB" dirty="0" smtClean="0"/>
          </a:p>
          <a:p>
            <a:pPr eaLnBrk="1" hangingPunct="1">
              <a:lnSpc>
                <a:spcPct val="90000"/>
              </a:lnSpc>
            </a:pPr>
            <a:endParaRPr lang="en-GB" dirty="0" smtClean="0"/>
          </a:p>
          <a:p>
            <a:pPr lvl="1" eaLnBrk="1" hangingPunct="1">
              <a:lnSpc>
                <a:spcPct val="90000"/>
              </a:lnSpc>
            </a:pPr>
            <a:endParaRPr lang="en-GB" dirty="0" smtClean="0"/>
          </a:p>
          <a:p>
            <a:pPr lvl="1" eaLnBrk="1" hangingPunct="1">
              <a:lnSpc>
                <a:spcPct val="90000"/>
              </a:lnSpc>
            </a:pPr>
            <a:endParaRPr lang="en-GB" dirty="0" smtClean="0"/>
          </a:p>
          <a:p>
            <a:pPr eaLnBrk="1" hangingPunct="1">
              <a:lnSpc>
                <a:spcPct val="90000"/>
              </a:lnSpc>
            </a:pPr>
            <a:endParaRPr lang="en-GB" dirty="0" smtClean="0"/>
          </a:p>
          <a:p>
            <a:pPr eaLnBrk="1" hangingPunct="1">
              <a:lnSpc>
                <a:spcPct val="90000"/>
              </a:lnSpc>
            </a:pPr>
            <a:endParaRPr lang="en-US" dirty="0" smtClean="0"/>
          </a:p>
        </p:txBody>
      </p:sp>
    </p:spTree>
    <p:extLst>
      <p:ext uri="{BB962C8B-B14F-4D97-AF65-F5344CB8AC3E}">
        <p14:creationId xmlns:p14="http://schemas.microsoft.com/office/powerpoint/2010/main" val="53328449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Non-experimental design</a:t>
            </a:r>
            <a:endParaRPr lang="en-GB" dirty="0"/>
          </a:p>
        </p:txBody>
      </p:sp>
      <p:sp>
        <p:nvSpPr>
          <p:cNvPr id="3" name="Content Placeholder 2"/>
          <p:cNvSpPr>
            <a:spLocks noGrp="1"/>
          </p:cNvSpPr>
          <p:nvPr>
            <p:ph idx="1"/>
          </p:nvPr>
        </p:nvSpPr>
        <p:spPr/>
        <p:txBody>
          <a:bodyPr/>
          <a:lstStyle/>
          <a:p>
            <a:r>
              <a:rPr lang="en-GB" dirty="0" smtClean="0"/>
              <a:t>Non-experimental methods investigate variables that exist among people irrespective of any researcher intervention</a:t>
            </a:r>
          </a:p>
          <a:p>
            <a:endParaRPr lang="en-GB" dirty="0"/>
          </a:p>
          <a:p>
            <a:r>
              <a:rPr lang="en-GB" dirty="0" smtClean="0"/>
              <a:t>Often using correlation, or by the investigation of existing group differences</a:t>
            </a:r>
          </a:p>
          <a:p>
            <a:endParaRPr lang="en-GB" dirty="0"/>
          </a:p>
          <a:p>
            <a:r>
              <a:rPr lang="en-GB" dirty="0" smtClean="0"/>
              <a:t>In these studies, no IV is manipulated</a:t>
            </a:r>
            <a:endParaRPr lang="en-GB" dirty="0"/>
          </a:p>
        </p:txBody>
      </p:sp>
    </p:spTree>
    <p:extLst>
      <p:ext uri="{BB962C8B-B14F-4D97-AF65-F5344CB8AC3E}">
        <p14:creationId xmlns:p14="http://schemas.microsoft.com/office/powerpoint/2010/main" val="176168933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Non-experimental methods</a:t>
            </a:r>
            <a:endParaRPr lang="en-GB" dirty="0"/>
          </a:p>
        </p:txBody>
      </p:sp>
      <p:sp>
        <p:nvSpPr>
          <p:cNvPr id="3" name="Content Placeholder 2"/>
          <p:cNvSpPr>
            <a:spLocks noGrp="1"/>
          </p:cNvSpPr>
          <p:nvPr>
            <p:ph idx="1"/>
          </p:nvPr>
        </p:nvSpPr>
        <p:spPr/>
        <p:txBody>
          <a:bodyPr>
            <a:normAutofit fontScale="92500" lnSpcReduction="10000"/>
          </a:bodyPr>
          <a:lstStyle/>
          <a:p>
            <a:r>
              <a:rPr lang="en-GB" sz="2800" dirty="0" smtClean="0"/>
              <a:t>Some research questions </a:t>
            </a:r>
            <a:r>
              <a:rPr lang="en-GB" sz="2800" b="1" dirty="0" smtClean="0"/>
              <a:t>do not suit</a:t>
            </a:r>
            <a:r>
              <a:rPr lang="en-GB" sz="2800" dirty="0" smtClean="0"/>
              <a:t> an experimental design</a:t>
            </a:r>
          </a:p>
          <a:p>
            <a:endParaRPr lang="en-GB" sz="2800" dirty="0"/>
          </a:p>
          <a:p>
            <a:r>
              <a:rPr lang="en-GB" sz="2800" dirty="0" smtClean="0"/>
              <a:t>We can still use quantitative methods (numbers), but we can employ a non-experimental method to answer our research questions</a:t>
            </a:r>
          </a:p>
          <a:p>
            <a:endParaRPr lang="en-GB" sz="2800" dirty="0"/>
          </a:p>
          <a:p>
            <a:pPr lvl="1"/>
            <a:r>
              <a:rPr lang="en-GB" sz="2400" dirty="0" smtClean="0"/>
              <a:t>For example, correlational design</a:t>
            </a:r>
            <a:endParaRPr lang="en-GB" sz="2400" dirty="0"/>
          </a:p>
        </p:txBody>
      </p:sp>
    </p:spTree>
    <p:extLst>
      <p:ext uri="{BB962C8B-B14F-4D97-AF65-F5344CB8AC3E}">
        <p14:creationId xmlns:p14="http://schemas.microsoft.com/office/powerpoint/2010/main" val="408200059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Non-experimental methods</a:t>
            </a:r>
            <a:endParaRPr lang="en-GB" dirty="0"/>
          </a:p>
        </p:txBody>
      </p:sp>
      <p:sp>
        <p:nvSpPr>
          <p:cNvPr id="3" name="Content Placeholder 2"/>
          <p:cNvSpPr>
            <a:spLocks noGrp="1"/>
          </p:cNvSpPr>
          <p:nvPr>
            <p:ph idx="1"/>
          </p:nvPr>
        </p:nvSpPr>
        <p:spPr/>
        <p:txBody>
          <a:bodyPr/>
          <a:lstStyle/>
          <a:p>
            <a:pPr marL="0" indent="0" algn="ctr">
              <a:buNone/>
            </a:pPr>
            <a:r>
              <a:rPr lang="en-GB" b="1" dirty="0" smtClean="0"/>
              <a:t>Correlational Research</a:t>
            </a:r>
          </a:p>
          <a:p>
            <a:pPr marL="0" indent="0">
              <a:buNone/>
            </a:pPr>
            <a:endParaRPr lang="en-GB" dirty="0"/>
          </a:p>
          <a:p>
            <a:pPr>
              <a:buFont typeface="Wingdings" panose="05000000000000000000" pitchFamily="2" charset="2"/>
              <a:buChar char="ü"/>
            </a:pPr>
            <a:r>
              <a:rPr lang="en-GB" dirty="0" smtClean="0"/>
              <a:t>Can establish generalisation outside the laboratory</a:t>
            </a:r>
          </a:p>
          <a:p>
            <a:pPr>
              <a:buFont typeface="Wingdings" panose="05000000000000000000" pitchFamily="2" charset="2"/>
              <a:buChar char="ü"/>
            </a:pPr>
            <a:endParaRPr lang="en-GB" dirty="0" smtClean="0"/>
          </a:p>
          <a:p>
            <a:pPr>
              <a:buFont typeface="Wingdings" panose="05000000000000000000" pitchFamily="2" charset="2"/>
              <a:buChar char="ü"/>
            </a:pPr>
            <a:r>
              <a:rPr lang="en-GB" dirty="0" smtClean="0"/>
              <a:t>Can generate ideas for further laboratory study</a:t>
            </a:r>
          </a:p>
          <a:p>
            <a:pPr>
              <a:buFont typeface="Wingdings" panose="05000000000000000000" pitchFamily="2" charset="2"/>
              <a:buChar char="ü"/>
            </a:pPr>
            <a:endParaRPr lang="en-GB" dirty="0" smtClean="0"/>
          </a:p>
          <a:p>
            <a:pPr>
              <a:buFont typeface="Wingdings" panose="05000000000000000000" pitchFamily="2" charset="2"/>
              <a:buChar char="ü"/>
            </a:pPr>
            <a:r>
              <a:rPr lang="en-GB" dirty="0" smtClean="0"/>
              <a:t>Allows the examination of variables that may not be practical or ethical to study in the laboratory</a:t>
            </a:r>
            <a:endParaRPr lang="en-GB" dirty="0"/>
          </a:p>
        </p:txBody>
      </p:sp>
    </p:spTree>
    <p:extLst>
      <p:ext uri="{BB962C8B-B14F-4D97-AF65-F5344CB8AC3E}">
        <p14:creationId xmlns:p14="http://schemas.microsoft.com/office/powerpoint/2010/main" val="328135865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Correlational Design</a:t>
            </a:r>
            <a:endParaRPr lang="en-GB" dirty="0"/>
          </a:p>
        </p:txBody>
      </p:sp>
      <p:sp>
        <p:nvSpPr>
          <p:cNvPr id="3" name="Content Placeholder 2"/>
          <p:cNvSpPr>
            <a:spLocks noGrp="1"/>
          </p:cNvSpPr>
          <p:nvPr>
            <p:ph idx="1"/>
          </p:nvPr>
        </p:nvSpPr>
        <p:spPr/>
        <p:txBody>
          <a:bodyPr/>
          <a:lstStyle/>
          <a:p>
            <a:r>
              <a:rPr lang="en-GB" dirty="0" smtClean="0"/>
              <a:t>Considered to be a non-experimental design</a:t>
            </a:r>
          </a:p>
          <a:p>
            <a:endParaRPr lang="en-GB" dirty="0"/>
          </a:p>
          <a:p>
            <a:r>
              <a:rPr lang="en-GB" dirty="0" smtClean="0"/>
              <a:t>Measuring not manipulating…</a:t>
            </a:r>
          </a:p>
        </p:txBody>
      </p:sp>
    </p:spTree>
    <p:extLst>
      <p:ext uri="{BB962C8B-B14F-4D97-AF65-F5344CB8AC3E}">
        <p14:creationId xmlns:p14="http://schemas.microsoft.com/office/powerpoint/2010/main" val="285609415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Correlational Design</a:t>
            </a:r>
            <a:endParaRPr lang="en-GB" dirty="0"/>
          </a:p>
        </p:txBody>
      </p:sp>
      <p:sp>
        <p:nvSpPr>
          <p:cNvPr id="3" name="Content Placeholder 2"/>
          <p:cNvSpPr>
            <a:spLocks noGrp="1"/>
          </p:cNvSpPr>
          <p:nvPr>
            <p:ph idx="1"/>
          </p:nvPr>
        </p:nvSpPr>
        <p:spPr/>
        <p:txBody>
          <a:bodyPr/>
          <a:lstStyle/>
          <a:p>
            <a:pPr marL="114300" indent="0" algn="ctr">
              <a:buNone/>
            </a:pPr>
            <a:r>
              <a:rPr lang="en-GB" b="1" dirty="0" smtClean="0"/>
              <a:t>Three components to correlation research:</a:t>
            </a:r>
          </a:p>
          <a:p>
            <a:endParaRPr lang="en-GB" dirty="0"/>
          </a:p>
          <a:p>
            <a:pPr marL="571500" indent="-457200">
              <a:buFont typeface="+mj-lt"/>
              <a:buAutoNum type="arabicPeriod"/>
            </a:pPr>
            <a:r>
              <a:rPr lang="en-GB" dirty="0" smtClean="0"/>
              <a:t>Researcher measures one variable (X)</a:t>
            </a:r>
          </a:p>
          <a:p>
            <a:pPr marL="571500" indent="-457200">
              <a:buFont typeface="+mj-lt"/>
              <a:buAutoNum type="arabicPeriod"/>
            </a:pPr>
            <a:endParaRPr lang="en-GB" dirty="0" smtClean="0"/>
          </a:p>
          <a:p>
            <a:pPr marL="571500" indent="-457200">
              <a:buFont typeface="+mj-lt"/>
              <a:buAutoNum type="arabicPeriod"/>
            </a:pPr>
            <a:r>
              <a:rPr lang="en-GB" dirty="0" smtClean="0"/>
              <a:t>Research measures a second variable (Y)</a:t>
            </a:r>
          </a:p>
          <a:p>
            <a:pPr marL="571500" indent="-457200">
              <a:buFont typeface="+mj-lt"/>
              <a:buAutoNum type="arabicPeriod"/>
            </a:pPr>
            <a:endParaRPr lang="en-GB" dirty="0" smtClean="0"/>
          </a:p>
          <a:p>
            <a:pPr marL="571500" indent="-457200">
              <a:buFont typeface="+mj-lt"/>
              <a:buAutoNum type="arabicPeriod"/>
            </a:pPr>
            <a:r>
              <a:rPr lang="en-GB" dirty="0" smtClean="0"/>
              <a:t>Researcher statistically determines whether (X) and (Y) are related</a:t>
            </a:r>
            <a:endParaRPr lang="en-GB" dirty="0"/>
          </a:p>
        </p:txBody>
      </p:sp>
    </p:spTree>
    <p:extLst>
      <p:ext uri="{BB962C8B-B14F-4D97-AF65-F5344CB8AC3E}">
        <p14:creationId xmlns:p14="http://schemas.microsoft.com/office/powerpoint/2010/main" val="70775843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Correlation example</a:t>
            </a:r>
            <a:endParaRPr lang="en-GB" dirty="0"/>
          </a:p>
        </p:txBody>
      </p:sp>
      <p:sp>
        <p:nvSpPr>
          <p:cNvPr id="4" name="Rounded Rectangle 3"/>
          <p:cNvSpPr/>
          <p:nvPr/>
        </p:nvSpPr>
        <p:spPr>
          <a:xfrm>
            <a:off x="782594" y="3032956"/>
            <a:ext cx="7893861" cy="936104"/>
          </a:xfrm>
          <a:prstGeom prst="roundRect">
            <a:avLst/>
          </a:prstGeom>
          <a:noFill/>
          <a:ln w="76200">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4300" indent="0" algn="ctr">
              <a:buNone/>
            </a:pPr>
            <a:r>
              <a:rPr lang="en-GB" sz="2400" b="1" i="1" dirty="0" smtClean="0">
                <a:solidFill>
                  <a:schemeClr val="accent1">
                    <a:lumMod val="75000"/>
                  </a:schemeClr>
                </a:solidFill>
              </a:rPr>
              <a:t>Is there a relationship between levels of self-esteem and depression?</a:t>
            </a:r>
            <a:endParaRPr lang="en-GB" sz="2400" b="1" i="1" dirty="0">
              <a:solidFill>
                <a:schemeClr val="accent1">
                  <a:lumMod val="75000"/>
                </a:schemeClr>
              </a:solidFill>
            </a:endParaRPr>
          </a:p>
        </p:txBody>
      </p:sp>
    </p:spTree>
    <p:extLst>
      <p:ext uri="{BB962C8B-B14F-4D97-AF65-F5344CB8AC3E}">
        <p14:creationId xmlns:p14="http://schemas.microsoft.com/office/powerpoint/2010/main" val="162930648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Correlation example</a:t>
            </a:r>
            <a:endParaRPr lang="en-GB" dirty="0"/>
          </a:p>
        </p:txBody>
      </p:sp>
      <p:sp>
        <p:nvSpPr>
          <p:cNvPr id="5" name="Rounded Rectangle 4"/>
          <p:cNvSpPr/>
          <p:nvPr/>
        </p:nvSpPr>
        <p:spPr>
          <a:xfrm>
            <a:off x="840258" y="1700808"/>
            <a:ext cx="7764189" cy="936104"/>
          </a:xfrm>
          <a:prstGeom prst="roundRect">
            <a:avLst/>
          </a:prstGeom>
          <a:noFill/>
          <a:ln w="76200">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4300" indent="0" algn="ctr">
              <a:buNone/>
            </a:pPr>
            <a:r>
              <a:rPr lang="en-GB" sz="2400" b="1" i="1" dirty="0" smtClean="0">
                <a:solidFill>
                  <a:schemeClr val="accent1">
                    <a:lumMod val="75000"/>
                  </a:schemeClr>
                </a:solidFill>
              </a:rPr>
              <a:t>Is there a relationship between levels of self-esteem and depression?</a:t>
            </a:r>
            <a:endParaRPr lang="en-GB" sz="2400" b="1" i="1" dirty="0">
              <a:solidFill>
                <a:schemeClr val="accent1">
                  <a:lumMod val="75000"/>
                </a:schemeClr>
              </a:solidFill>
            </a:endParaRPr>
          </a:p>
        </p:txBody>
      </p:sp>
      <p:sp>
        <p:nvSpPr>
          <p:cNvPr id="6" name="Rounded Rectangle 5"/>
          <p:cNvSpPr/>
          <p:nvPr/>
        </p:nvSpPr>
        <p:spPr>
          <a:xfrm>
            <a:off x="840258" y="4077072"/>
            <a:ext cx="2579614" cy="936104"/>
          </a:xfrm>
          <a:prstGeom prst="roundRect">
            <a:avLst/>
          </a:prstGeom>
          <a:noFill/>
          <a:ln w="76200">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4300" indent="0" algn="ctr">
              <a:buNone/>
            </a:pPr>
            <a:r>
              <a:rPr lang="en-GB" sz="2400" b="1" i="1" dirty="0" smtClean="0">
                <a:solidFill>
                  <a:schemeClr val="accent1">
                    <a:lumMod val="75000"/>
                  </a:schemeClr>
                </a:solidFill>
              </a:rPr>
              <a:t>Self-esteem (X)</a:t>
            </a:r>
            <a:endParaRPr lang="en-GB" sz="2400" b="1" i="1" dirty="0">
              <a:solidFill>
                <a:schemeClr val="accent1">
                  <a:lumMod val="75000"/>
                </a:schemeClr>
              </a:solidFill>
            </a:endParaRPr>
          </a:p>
        </p:txBody>
      </p:sp>
      <p:sp>
        <p:nvSpPr>
          <p:cNvPr id="8" name="Rounded Rectangle 7"/>
          <p:cNvSpPr/>
          <p:nvPr/>
        </p:nvSpPr>
        <p:spPr>
          <a:xfrm>
            <a:off x="5692467" y="4077072"/>
            <a:ext cx="2467259" cy="936104"/>
          </a:xfrm>
          <a:prstGeom prst="roundRect">
            <a:avLst/>
          </a:prstGeom>
          <a:noFill/>
          <a:ln w="76200">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4300" indent="0" algn="ctr">
              <a:buNone/>
            </a:pPr>
            <a:r>
              <a:rPr lang="en-GB" sz="2400" b="1" i="1" dirty="0" smtClean="0">
                <a:solidFill>
                  <a:schemeClr val="accent1">
                    <a:lumMod val="75000"/>
                  </a:schemeClr>
                </a:solidFill>
              </a:rPr>
              <a:t>Level of depression (Y)</a:t>
            </a:r>
            <a:endParaRPr lang="en-GB" sz="2400" b="1" i="1" dirty="0">
              <a:solidFill>
                <a:schemeClr val="accent1">
                  <a:lumMod val="75000"/>
                </a:schemeClr>
              </a:solidFill>
            </a:endParaRPr>
          </a:p>
        </p:txBody>
      </p:sp>
      <p:sp>
        <p:nvSpPr>
          <p:cNvPr id="9" name="Left-Right Arrow 8"/>
          <p:cNvSpPr/>
          <p:nvPr/>
        </p:nvSpPr>
        <p:spPr>
          <a:xfrm>
            <a:off x="3477538" y="4311098"/>
            <a:ext cx="2160240" cy="468052"/>
          </a:xfrm>
          <a:prstGeom prst="leftRightArrow">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1070919" y="3159324"/>
            <a:ext cx="7975769" cy="400110"/>
          </a:xfrm>
          <a:prstGeom prst="rect">
            <a:avLst/>
          </a:prstGeom>
          <a:noFill/>
        </p:spPr>
        <p:txBody>
          <a:bodyPr wrap="square" rtlCol="0">
            <a:spAutoFit/>
          </a:bodyPr>
          <a:lstStyle/>
          <a:p>
            <a:r>
              <a:rPr lang="en-GB" sz="2000" dirty="0" smtClean="0"/>
              <a:t>Not manipulating anything, simply measuring levels of each variable</a:t>
            </a:r>
            <a:endParaRPr lang="en-GB" sz="2000"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9448" y="5229200"/>
            <a:ext cx="1081088" cy="1057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61018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 calcmode="lin" valueType="num">
                                      <p:cBhvr additive="base">
                                        <p:cTn id="7" dur="500" fill="hold"/>
                                        <p:tgtEl>
                                          <p:spTgt spid="3074"/>
                                        </p:tgtEl>
                                        <p:attrNameLst>
                                          <p:attrName>ppt_x</p:attrName>
                                        </p:attrNameLst>
                                      </p:cBhvr>
                                      <p:tavLst>
                                        <p:tav tm="0">
                                          <p:val>
                                            <p:strVal val="#ppt_x"/>
                                          </p:val>
                                        </p:tav>
                                        <p:tav tm="100000">
                                          <p:val>
                                            <p:strVal val="#ppt_x"/>
                                          </p:val>
                                        </p:tav>
                                      </p:tavLst>
                                    </p:anim>
                                    <p:anim calcmode="lin" valueType="num">
                                      <p:cBhvr additive="base">
                                        <p:cTn id="8"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Correlation example</a:t>
            </a:r>
            <a:endParaRPr lang="en-GB" dirty="0"/>
          </a:p>
        </p:txBody>
      </p:sp>
      <p:sp>
        <p:nvSpPr>
          <p:cNvPr id="3" name="Content Placeholder 2"/>
          <p:cNvSpPr>
            <a:spLocks noGrp="1"/>
          </p:cNvSpPr>
          <p:nvPr>
            <p:ph idx="1"/>
          </p:nvPr>
        </p:nvSpPr>
        <p:spPr/>
        <p:txBody>
          <a:bodyPr/>
          <a:lstStyle/>
          <a:p>
            <a:r>
              <a:rPr lang="en-GB" dirty="0" smtClean="0"/>
              <a:t>So what can we say about these two variables?</a:t>
            </a:r>
          </a:p>
          <a:p>
            <a:endParaRPr lang="en-GB" dirty="0"/>
          </a:p>
          <a:p>
            <a:pPr marL="114300" indent="0" algn="ctr">
              <a:buNone/>
            </a:pPr>
            <a:r>
              <a:rPr lang="en-GB" b="1" i="1" dirty="0" smtClean="0">
                <a:solidFill>
                  <a:schemeClr val="accent1">
                    <a:lumMod val="75000"/>
                  </a:schemeClr>
                </a:solidFill>
              </a:rPr>
              <a:t>We can say that levels of self-esteem and depression are related</a:t>
            </a:r>
          </a:p>
          <a:p>
            <a:pPr marL="114300" indent="0" algn="ctr">
              <a:buNone/>
            </a:pPr>
            <a:endParaRPr lang="en-GB" b="1" i="1" dirty="0">
              <a:solidFill>
                <a:schemeClr val="accent1">
                  <a:lumMod val="75000"/>
                </a:schemeClr>
              </a:solidFill>
            </a:endParaRPr>
          </a:p>
          <a:p>
            <a:pPr marL="114300" indent="0">
              <a:buNone/>
            </a:pPr>
            <a:endParaRPr lang="en-GB" dirty="0">
              <a:solidFill>
                <a:schemeClr val="accent1">
                  <a:lumMod val="75000"/>
                </a:schemeClr>
              </a:solidFill>
            </a:endParaRPr>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63888" y="3861048"/>
            <a:ext cx="2268736" cy="22187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60663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Correlation example</a:t>
            </a:r>
            <a:endParaRPr lang="en-GB" dirty="0"/>
          </a:p>
        </p:txBody>
      </p:sp>
      <p:sp>
        <p:nvSpPr>
          <p:cNvPr id="3" name="Content Placeholder 2"/>
          <p:cNvSpPr>
            <a:spLocks noGrp="1"/>
          </p:cNvSpPr>
          <p:nvPr>
            <p:ph idx="1"/>
          </p:nvPr>
        </p:nvSpPr>
        <p:spPr>
          <a:xfrm>
            <a:off x="938758" y="1713470"/>
            <a:ext cx="7633742" cy="4166123"/>
          </a:xfrm>
        </p:spPr>
        <p:txBody>
          <a:bodyPr/>
          <a:lstStyle/>
          <a:p>
            <a:r>
              <a:rPr lang="en-GB" dirty="0" smtClean="0"/>
              <a:t>What </a:t>
            </a:r>
            <a:r>
              <a:rPr lang="en-GB" b="1" dirty="0" smtClean="0"/>
              <a:t>can’t</a:t>
            </a:r>
            <a:r>
              <a:rPr lang="en-GB" dirty="0" smtClean="0"/>
              <a:t> we say?</a:t>
            </a:r>
          </a:p>
          <a:p>
            <a:endParaRPr lang="en-GB" dirty="0"/>
          </a:p>
          <a:p>
            <a:r>
              <a:rPr lang="en-GB" dirty="0" smtClean="0"/>
              <a:t>We are not exploring whether one </a:t>
            </a:r>
            <a:r>
              <a:rPr lang="en-GB" b="1" dirty="0" smtClean="0"/>
              <a:t>causes</a:t>
            </a:r>
            <a:r>
              <a:rPr lang="en-GB" dirty="0" smtClean="0"/>
              <a:t> the other, so we cannot determine causality.</a:t>
            </a:r>
          </a:p>
          <a:p>
            <a:endParaRPr lang="en-GB" dirty="0"/>
          </a:p>
          <a:p>
            <a:endParaRPr lang="en-GB" dirty="0" smtClean="0"/>
          </a:p>
        </p:txBody>
      </p:sp>
      <p:sp>
        <p:nvSpPr>
          <p:cNvPr id="4" name="Rounded Rectangle 3"/>
          <p:cNvSpPr/>
          <p:nvPr/>
        </p:nvSpPr>
        <p:spPr>
          <a:xfrm>
            <a:off x="700216" y="3717032"/>
            <a:ext cx="2431624" cy="828092"/>
          </a:xfrm>
          <a:prstGeom prst="roundRect">
            <a:avLst/>
          </a:prstGeom>
          <a:solidFill>
            <a:schemeClr val="bg2"/>
          </a:solidFill>
          <a:ln w="76200">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4300" indent="0" algn="ctr">
              <a:buNone/>
            </a:pPr>
            <a:r>
              <a:rPr lang="en-GB" sz="2400" b="1" i="1" dirty="0" smtClean="0">
                <a:solidFill>
                  <a:schemeClr val="accent1">
                    <a:lumMod val="75000"/>
                  </a:schemeClr>
                </a:solidFill>
              </a:rPr>
              <a:t>Low self-esteem (X)</a:t>
            </a:r>
            <a:endParaRPr lang="en-GB" sz="2400" b="1" i="1" dirty="0">
              <a:solidFill>
                <a:schemeClr val="accent1">
                  <a:lumMod val="75000"/>
                </a:schemeClr>
              </a:solidFill>
            </a:endParaRPr>
          </a:p>
        </p:txBody>
      </p:sp>
      <p:sp>
        <p:nvSpPr>
          <p:cNvPr id="5" name="Rounded Rectangle 4"/>
          <p:cNvSpPr/>
          <p:nvPr/>
        </p:nvSpPr>
        <p:spPr>
          <a:xfrm>
            <a:off x="700216" y="5229200"/>
            <a:ext cx="2431624" cy="828092"/>
          </a:xfrm>
          <a:prstGeom prst="roundRect">
            <a:avLst/>
          </a:prstGeom>
          <a:noFill/>
          <a:ln w="7620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4300" indent="0" algn="ctr">
              <a:buNone/>
            </a:pPr>
            <a:r>
              <a:rPr lang="en-GB" sz="2400" b="1" i="1" dirty="0" smtClean="0">
                <a:solidFill>
                  <a:schemeClr val="accent1">
                    <a:lumMod val="75000"/>
                  </a:schemeClr>
                </a:solidFill>
              </a:rPr>
              <a:t>High depression (X)</a:t>
            </a:r>
            <a:endParaRPr lang="en-GB" sz="2400" b="1" i="1" dirty="0">
              <a:solidFill>
                <a:schemeClr val="accent1">
                  <a:lumMod val="75000"/>
                </a:schemeClr>
              </a:solidFill>
            </a:endParaRPr>
          </a:p>
        </p:txBody>
      </p:sp>
      <p:sp>
        <p:nvSpPr>
          <p:cNvPr id="6" name="Rounded Rectangle 5"/>
          <p:cNvSpPr/>
          <p:nvPr/>
        </p:nvSpPr>
        <p:spPr>
          <a:xfrm>
            <a:off x="5824150" y="3717032"/>
            <a:ext cx="2492265" cy="828092"/>
          </a:xfrm>
          <a:prstGeom prst="roundRect">
            <a:avLst/>
          </a:prstGeom>
          <a:solidFill>
            <a:schemeClr val="bg2"/>
          </a:solidFill>
          <a:ln w="76200">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4300" indent="0" algn="ctr">
              <a:buNone/>
            </a:pPr>
            <a:r>
              <a:rPr lang="en-GB" sz="2400" b="1" i="1" dirty="0" smtClean="0">
                <a:solidFill>
                  <a:schemeClr val="accent1">
                    <a:lumMod val="75000"/>
                  </a:schemeClr>
                </a:solidFill>
              </a:rPr>
              <a:t>Higher depression (Y)</a:t>
            </a:r>
            <a:endParaRPr lang="en-GB" sz="2400" b="1" i="1" dirty="0">
              <a:solidFill>
                <a:schemeClr val="accent1">
                  <a:lumMod val="75000"/>
                </a:schemeClr>
              </a:solidFill>
            </a:endParaRPr>
          </a:p>
        </p:txBody>
      </p:sp>
      <p:sp>
        <p:nvSpPr>
          <p:cNvPr id="7" name="Rounded Rectangle 6"/>
          <p:cNvSpPr/>
          <p:nvPr/>
        </p:nvSpPr>
        <p:spPr>
          <a:xfrm>
            <a:off x="5884736" y="5278524"/>
            <a:ext cx="2431679" cy="828092"/>
          </a:xfrm>
          <a:prstGeom prst="roundRect">
            <a:avLst/>
          </a:prstGeom>
          <a:noFill/>
          <a:ln w="7620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4300" indent="0" algn="ctr">
              <a:buNone/>
            </a:pPr>
            <a:r>
              <a:rPr lang="en-GB" sz="2400" b="1" i="1" dirty="0" smtClean="0">
                <a:solidFill>
                  <a:schemeClr val="accent1">
                    <a:lumMod val="75000"/>
                  </a:schemeClr>
                </a:solidFill>
              </a:rPr>
              <a:t>Low self-esteem (Y)</a:t>
            </a:r>
            <a:endParaRPr lang="en-GB" sz="2400" b="1" i="1" dirty="0">
              <a:solidFill>
                <a:schemeClr val="accent1">
                  <a:lumMod val="75000"/>
                </a:schemeClr>
              </a:solidFill>
            </a:endParaRPr>
          </a:p>
        </p:txBody>
      </p:sp>
      <p:cxnSp>
        <p:nvCxnSpPr>
          <p:cNvPr id="9" name="Straight Arrow Connector 8"/>
          <p:cNvCxnSpPr/>
          <p:nvPr/>
        </p:nvCxnSpPr>
        <p:spPr>
          <a:xfrm flipV="1">
            <a:off x="3369276" y="4365104"/>
            <a:ext cx="2138828" cy="9188"/>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3747070" y="3933806"/>
            <a:ext cx="1582484" cy="369332"/>
          </a:xfrm>
          <a:prstGeom prst="rect">
            <a:avLst/>
          </a:prstGeom>
          <a:noFill/>
        </p:spPr>
        <p:txBody>
          <a:bodyPr wrap="none" rtlCol="0">
            <a:spAutoFit/>
          </a:bodyPr>
          <a:lstStyle/>
          <a:p>
            <a:r>
              <a:rPr lang="en-GB" dirty="0" smtClean="0"/>
              <a:t>could cause</a:t>
            </a:r>
            <a:endParaRPr lang="en-GB" dirty="0"/>
          </a:p>
        </p:txBody>
      </p:sp>
      <p:sp>
        <p:nvSpPr>
          <p:cNvPr id="11" name="TextBox 10"/>
          <p:cNvSpPr txBox="1"/>
          <p:nvPr/>
        </p:nvSpPr>
        <p:spPr>
          <a:xfrm>
            <a:off x="4188432" y="4756432"/>
            <a:ext cx="524503" cy="369332"/>
          </a:xfrm>
          <a:prstGeom prst="rect">
            <a:avLst/>
          </a:prstGeom>
          <a:noFill/>
        </p:spPr>
        <p:txBody>
          <a:bodyPr wrap="none" rtlCol="0">
            <a:spAutoFit/>
          </a:bodyPr>
          <a:lstStyle/>
          <a:p>
            <a:r>
              <a:rPr lang="en-GB" b="1" dirty="0" smtClean="0"/>
              <a:t>OR</a:t>
            </a:r>
            <a:endParaRPr lang="en-GB" b="1" dirty="0"/>
          </a:p>
        </p:txBody>
      </p:sp>
      <p:sp>
        <p:nvSpPr>
          <p:cNvPr id="15" name="TextBox 14"/>
          <p:cNvSpPr txBox="1"/>
          <p:nvPr/>
        </p:nvSpPr>
        <p:spPr>
          <a:xfrm>
            <a:off x="3647448" y="5507904"/>
            <a:ext cx="1582484" cy="369332"/>
          </a:xfrm>
          <a:prstGeom prst="rect">
            <a:avLst/>
          </a:prstGeom>
          <a:noFill/>
        </p:spPr>
        <p:txBody>
          <a:bodyPr wrap="none" rtlCol="0">
            <a:spAutoFit/>
          </a:bodyPr>
          <a:lstStyle/>
          <a:p>
            <a:r>
              <a:rPr lang="en-GB" dirty="0" smtClean="0"/>
              <a:t>could cause</a:t>
            </a:r>
            <a:endParaRPr lang="en-GB" dirty="0"/>
          </a:p>
        </p:txBody>
      </p:sp>
      <p:cxnSp>
        <p:nvCxnSpPr>
          <p:cNvPr id="16" name="Straight Arrow Connector 15"/>
          <p:cNvCxnSpPr/>
          <p:nvPr/>
        </p:nvCxnSpPr>
        <p:spPr>
          <a:xfrm>
            <a:off x="3443416" y="5877236"/>
            <a:ext cx="2044431" cy="6464"/>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517316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a:t>
            </a:r>
            <a:endParaRPr lang="en-GB" dirty="0"/>
          </a:p>
        </p:txBody>
      </p:sp>
      <p:sp>
        <p:nvSpPr>
          <p:cNvPr id="4" name="Rounded Rectangle 3"/>
          <p:cNvSpPr/>
          <p:nvPr/>
        </p:nvSpPr>
        <p:spPr>
          <a:xfrm>
            <a:off x="1319178" y="4255707"/>
            <a:ext cx="2808312" cy="828092"/>
          </a:xfrm>
          <a:prstGeom prst="roundRect">
            <a:avLst/>
          </a:prstGeom>
          <a:solidFill>
            <a:schemeClr val="bg2"/>
          </a:solidFill>
          <a:ln w="76200">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4300" indent="0" algn="ctr">
              <a:buNone/>
            </a:pPr>
            <a:r>
              <a:rPr lang="en-GB" sz="2400" b="1" i="1" dirty="0" smtClean="0">
                <a:solidFill>
                  <a:schemeClr val="accent1">
                    <a:lumMod val="75000"/>
                  </a:schemeClr>
                </a:solidFill>
              </a:rPr>
              <a:t>Low self-esteem (X)</a:t>
            </a:r>
            <a:endParaRPr lang="en-GB" sz="2400" b="1" i="1" dirty="0">
              <a:solidFill>
                <a:schemeClr val="accent1">
                  <a:lumMod val="75000"/>
                </a:schemeClr>
              </a:solidFill>
            </a:endParaRPr>
          </a:p>
        </p:txBody>
      </p:sp>
      <p:sp>
        <p:nvSpPr>
          <p:cNvPr id="5" name="Rounded Rectangle 4"/>
          <p:cNvSpPr/>
          <p:nvPr/>
        </p:nvSpPr>
        <p:spPr>
          <a:xfrm>
            <a:off x="5066569" y="4206087"/>
            <a:ext cx="2808312" cy="828092"/>
          </a:xfrm>
          <a:prstGeom prst="roundRect">
            <a:avLst/>
          </a:prstGeom>
          <a:solidFill>
            <a:schemeClr val="bg2"/>
          </a:solidFill>
          <a:ln w="76200">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4300" indent="0" algn="ctr">
              <a:buNone/>
            </a:pPr>
            <a:r>
              <a:rPr lang="en-GB" sz="2400" b="1" i="1" dirty="0" smtClean="0">
                <a:solidFill>
                  <a:schemeClr val="accent1">
                    <a:lumMod val="75000"/>
                  </a:schemeClr>
                </a:solidFill>
              </a:rPr>
              <a:t>Higher depression (Y)</a:t>
            </a:r>
            <a:endParaRPr lang="en-GB" sz="2400" b="1" i="1" dirty="0">
              <a:solidFill>
                <a:schemeClr val="accent1">
                  <a:lumMod val="75000"/>
                </a:schemeClr>
              </a:solidFill>
            </a:endParaRPr>
          </a:p>
        </p:txBody>
      </p:sp>
      <p:sp>
        <p:nvSpPr>
          <p:cNvPr id="6" name="Rounded Rectangle 5"/>
          <p:cNvSpPr/>
          <p:nvPr/>
        </p:nvSpPr>
        <p:spPr>
          <a:xfrm>
            <a:off x="3292624" y="1349699"/>
            <a:ext cx="2808312" cy="828092"/>
          </a:xfrm>
          <a:prstGeom prst="roundRect">
            <a:avLst/>
          </a:prstGeom>
          <a:noFill/>
          <a:ln w="7620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14300" indent="0" algn="ctr">
              <a:buNone/>
            </a:pPr>
            <a:r>
              <a:rPr lang="en-GB" sz="2400" b="1" i="1" dirty="0" smtClean="0">
                <a:solidFill>
                  <a:schemeClr val="accent1">
                    <a:lumMod val="75000"/>
                  </a:schemeClr>
                </a:solidFill>
              </a:rPr>
              <a:t>Distressing events (Z)</a:t>
            </a:r>
            <a:endParaRPr lang="en-GB" sz="2400" b="1" i="1" dirty="0">
              <a:solidFill>
                <a:schemeClr val="accent1">
                  <a:lumMod val="75000"/>
                </a:schemeClr>
              </a:solidFill>
            </a:endParaRPr>
          </a:p>
        </p:txBody>
      </p:sp>
      <p:cxnSp>
        <p:nvCxnSpPr>
          <p:cNvPr id="8" name="Straight Arrow Connector 7"/>
          <p:cNvCxnSpPr/>
          <p:nvPr/>
        </p:nvCxnSpPr>
        <p:spPr>
          <a:xfrm flipH="1">
            <a:off x="3337390" y="3045730"/>
            <a:ext cx="1357652" cy="117013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3969103" y="2378585"/>
            <a:ext cx="1838965" cy="369332"/>
          </a:xfrm>
          <a:prstGeom prst="rect">
            <a:avLst/>
          </a:prstGeom>
          <a:noFill/>
        </p:spPr>
        <p:txBody>
          <a:bodyPr wrap="none" rtlCol="0">
            <a:spAutoFit/>
          </a:bodyPr>
          <a:lstStyle/>
          <a:p>
            <a:r>
              <a:rPr lang="en-GB" dirty="0" smtClean="0"/>
              <a:t>could    cause</a:t>
            </a:r>
            <a:endParaRPr lang="en-GB" dirty="0"/>
          </a:p>
        </p:txBody>
      </p:sp>
      <p:sp>
        <p:nvSpPr>
          <p:cNvPr id="10" name="TextBox 9"/>
          <p:cNvSpPr txBox="1"/>
          <p:nvPr/>
        </p:nvSpPr>
        <p:spPr>
          <a:xfrm>
            <a:off x="4272762" y="4389300"/>
            <a:ext cx="793807" cy="461665"/>
          </a:xfrm>
          <a:prstGeom prst="rect">
            <a:avLst/>
          </a:prstGeom>
          <a:noFill/>
        </p:spPr>
        <p:txBody>
          <a:bodyPr wrap="none" rtlCol="0">
            <a:spAutoFit/>
          </a:bodyPr>
          <a:lstStyle/>
          <a:p>
            <a:r>
              <a:rPr lang="en-GB" sz="2400" dirty="0" smtClean="0"/>
              <a:t>and</a:t>
            </a:r>
            <a:endParaRPr lang="en-GB" sz="2400" dirty="0"/>
          </a:p>
        </p:txBody>
      </p:sp>
      <p:cxnSp>
        <p:nvCxnSpPr>
          <p:cNvPr id="12" name="Straight Connector 11"/>
          <p:cNvCxnSpPr/>
          <p:nvPr/>
        </p:nvCxnSpPr>
        <p:spPr>
          <a:xfrm>
            <a:off x="4696780" y="2177791"/>
            <a:ext cx="0" cy="912839"/>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696780" y="3071373"/>
            <a:ext cx="1105428" cy="117013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848832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Types of correlation/relationship</a:t>
            </a:r>
            <a:endParaRPr lang="en-GB" dirty="0"/>
          </a:p>
        </p:txBody>
      </p:sp>
      <p:sp>
        <p:nvSpPr>
          <p:cNvPr id="3" name="Content Placeholder 2"/>
          <p:cNvSpPr>
            <a:spLocks noGrp="1"/>
          </p:cNvSpPr>
          <p:nvPr>
            <p:ph idx="1"/>
          </p:nvPr>
        </p:nvSpPr>
        <p:spPr>
          <a:xfrm>
            <a:off x="5220072" y="1752600"/>
            <a:ext cx="3466728" cy="4373563"/>
          </a:xfrm>
        </p:spPr>
        <p:txBody>
          <a:bodyPr/>
          <a:lstStyle/>
          <a:p>
            <a:pPr marL="114300" indent="0">
              <a:buNone/>
            </a:pPr>
            <a:endParaRPr lang="en-GB" dirty="0" smtClean="0"/>
          </a:p>
          <a:p>
            <a:pPr marL="114300" indent="0">
              <a:buNone/>
            </a:pPr>
            <a:endParaRPr lang="en-GB" dirty="0"/>
          </a:p>
          <a:p>
            <a:pPr marL="114300" indent="0">
              <a:buNone/>
            </a:pPr>
            <a:r>
              <a:rPr lang="en-GB" dirty="0" smtClean="0"/>
              <a:t>Higher scores on one variable are associated with higher scores on a second variable</a:t>
            </a:r>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5295" y="1928751"/>
            <a:ext cx="4032448" cy="41974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045420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Types of correlation/relationship</a:t>
            </a:r>
          </a:p>
        </p:txBody>
      </p:sp>
      <p:sp>
        <p:nvSpPr>
          <p:cNvPr id="3" name="Content Placeholder 2"/>
          <p:cNvSpPr>
            <a:spLocks noGrp="1"/>
          </p:cNvSpPr>
          <p:nvPr>
            <p:ph idx="1"/>
          </p:nvPr>
        </p:nvSpPr>
        <p:spPr>
          <a:xfrm>
            <a:off x="5076056" y="1916832"/>
            <a:ext cx="3672408" cy="4373563"/>
          </a:xfrm>
        </p:spPr>
        <p:txBody>
          <a:bodyPr/>
          <a:lstStyle/>
          <a:p>
            <a:pPr marL="114300" indent="0">
              <a:buNone/>
            </a:pPr>
            <a:endParaRPr lang="en-GB" dirty="0" smtClean="0"/>
          </a:p>
          <a:p>
            <a:pPr marL="114300" indent="0">
              <a:buNone/>
            </a:pPr>
            <a:endParaRPr lang="en-GB" dirty="0" smtClean="0"/>
          </a:p>
          <a:p>
            <a:pPr marL="114300" indent="0">
              <a:buNone/>
            </a:pPr>
            <a:r>
              <a:rPr lang="en-GB" dirty="0" smtClean="0"/>
              <a:t>Higher scores on one variable are associated with lower scores on a second variable</a:t>
            </a:r>
            <a:endParaRPr lang="en-GB" dirty="0"/>
          </a:p>
        </p:txBody>
      </p:sp>
      <p:sp>
        <p:nvSpPr>
          <p:cNvPr id="4" name="AutoShape 2" descr="Image result for negative correlatio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1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8758" y="1916832"/>
            <a:ext cx="4111625" cy="42798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9803261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Types of correlation/relationship</a:t>
            </a:r>
          </a:p>
        </p:txBody>
      </p:sp>
      <p:sp>
        <p:nvSpPr>
          <p:cNvPr id="3" name="Content Placeholder 2"/>
          <p:cNvSpPr>
            <a:spLocks noGrp="1"/>
          </p:cNvSpPr>
          <p:nvPr>
            <p:ph idx="1"/>
          </p:nvPr>
        </p:nvSpPr>
        <p:spPr>
          <a:xfrm>
            <a:off x="4716016" y="1752600"/>
            <a:ext cx="3970784" cy="4373563"/>
          </a:xfrm>
        </p:spPr>
        <p:txBody>
          <a:bodyPr/>
          <a:lstStyle/>
          <a:p>
            <a:pPr marL="114300" indent="0">
              <a:buNone/>
            </a:pPr>
            <a:endParaRPr lang="en-GB" dirty="0" smtClean="0"/>
          </a:p>
          <a:p>
            <a:pPr marL="114300" indent="0">
              <a:buNone/>
            </a:pPr>
            <a:endParaRPr lang="en-GB" dirty="0"/>
          </a:p>
          <a:p>
            <a:pPr marL="114300" indent="0">
              <a:buNone/>
            </a:pPr>
            <a:endParaRPr lang="en-GB" dirty="0" smtClean="0"/>
          </a:p>
          <a:p>
            <a:pPr marL="114300" indent="0">
              <a:buNone/>
            </a:pPr>
            <a:r>
              <a:rPr lang="en-GB" dirty="0" smtClean="0"/>
              <a:t>The two sets of scores are completely unrelated</a:t>
            </a:r>
            <a:endParaRPr lang="en-GB"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8001" y="2078659"/>
            <a:ext cx="3888432" cy="40475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0079366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Quasi-experiments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70837260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Quasi-experiments</a:t>
            </a:r>
            <a:endParaRPr lang="en-GB" dirty="0"/>
          </a:p>
        </p:txBody>
      </p:sp>
      <p:sp>
        <p:nvSpPr>
          <p:cNvPr id="3" name="Content Placeholder 2"/>
          <p:cNvSpPr>
            <a:spLocks noGrp="1"/>
          </p:cNvSpPr>
          <p:nvPr>
            <p:ph idx="1"/>
          </p:nvPr>
        </p:nvSpPr>
        <p:spPr/>
        <p:txBody>
          <a:bodyPr/>
          <a:lstStyle/>
          <a:p>
            <a:r>
              <a:rPr lang="en-GB" dirty="0" smtClean="0"/>
              <a:t>Quasi-experimentation takes place in a number of different fields of psychology</a:t>
            </a:r>
            <a:br>
              <a:rPr lang="en-GB" dirty="0" smtClean="0"/>
            </a:br>
            <a:r>
              <a:rPr lang="en-GB" dirty="0" smtClean="0"/>
              <a:t>	e.g., Social and Applied psychology</a:t>
            </a:r>
          </a:p>
          <a:p>
            <a:endParaRPr lang="en-GB" dirty="0" smtClean="0"/>
          </a:p>
          <a:p>
            <a:r>
              <a:rPr lang="en-GB" dirty="0" smtClean="0"/>
              <a:t>Face the dilemma of wishing to research in realistic everyday settings, but recognise the lack of control this can involve</a:t>
            </a:r>
            <a:endParaRPr lang="en-GB" dirty="0"/>
          </a:p>
        </p:txBody>
      </p:sp>
    </p:spTree>
    <p:extLst>
      <p:ext uri="{BB962C8B-B14F-4D97-AF65-F5344CB8AC3E}">
        <p14:creationId xmlns:p14="http://schemas.microsoft.com/office/powerpoint/2010/main" val="320489927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Quasi-experiments</a:t>
            </a:r>
            <a:endParaRPr lang="en-GB" dirty="0"/>
          </a:p>
        </p:txBody>
      </p:sp>
      <p:sp>
        <p:nvSpPr>
          <p:cNvPr id="3" name="Content Placeholder 2"/>
          <p:cNvSpPr>
            <a:spLocks noGrp="1"/>
          </p:cNvSpPr>
          <p:nvPr>
            <p:ph idx="1"/>
          </p:nvPr>
        </p:nvSpPr>
        <p:spPr/>
        <p:txBody>
          <a:bodyPr/>
          <a:lstStyle/>
          <a:p>
            <a:r>
              <a:rPr lang="en-GB" dirty="0" smtClean="0"/>
              <a:t>The term </a:t>
            </a:r>
            <a:r>
              <a:rPr lang="en-GB" b="1" dirty="0" smtClean="0">
                <a:solidFill>
                  <a:schemeClr val="accent1">
                    <a:lumMod val="75000"/>
                  </a:schemeClr>
                </a:solidFill>
              </a:rPr>
              <a:t>quasi-experiment</a:t>
            </a:r>
            <a:r>
              <a:rPr lang="en-GB" dirty="0" smtClean="0"/>
              <a:t> refers to well-controlled research designs that are ‘almost’ experiments</a:t>
            </a:r>
          </a:p>
          <a:p>
            <a:endParaRPr lang="en-GB" dirty="0"/>
          </a:p>
          <a:p>
            <a:r>
              <a:rPr lang="en-GB" dirty="0" smtClean="0"/>
              <a:t>However, they lack two of the essential features of a true experiment</a:t>
            </a:r>
          </a:p>
          <a:p>
            <a:endParaRPr lang="en-GB" dirty="0" smtClean="0"/>
          </a:p>
          <a:p>
            <a:pPr marL="914400" lvl="1" indent="-457200">
              <a:buAutoNum type="arabicPeriod"/>
            </a:pPr>
            <a:r>
              <a:rPr lang="en-GB" dirty="0" smtClean="0"/>
              <a:t>Random allocation of participants to conditions</a:t>
            </a:r>
          </a:p>
          <a:p>
            <a:pPr lvl="2">
              <a:buFont typeface="Courier New" panose="02070309020205020404" pitchFamily="49" charset="0"/>
              <a:buChar char="o"/>
            </a:pPr>
            <a:r>
              <a:rPr lang="en-GB" dirty="0" smtClean="0"/>
              <a:t>Without this we have non-equivalent groups</a:t>
            </a:r>
          </a:p>
          <a:p>
            <a:pPr marL="914400" lvl="1" indent="-457200">
              <a:buAutoNum type="arabicPeriod"/>
            </a:pPr>
            <a:r>
              <a:rPr lang="en-GB" dirty="0" smtClean="0"/>
              <a:t>Full experimenter control over the IV</a:t>
            </a:r>
            <a:endParaRPr lang="en-GB" dirty="0"/>
          </a:p>
        </p:txBody>
      </p:sp>
    </p:spTree>
    <p:extLst>
      <p:ext uri="{BB962C8B-B14F-4D97-AF65-F5344CB8AC3E}">
        <p14:creationId xmlns:p14="http://schemas.microsoft.com/office/powerpoint/2010/main" val="341531214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p:txBody>
          <a:bodyPr/>
          <a:lstStyle/>
          <a:p>
            <a:pPr marL="0" indent="0">
              <a:buNone/>
            </a:pPr>
            <a:r>
              <a:rPr lang="en-GB" dirty="0" smtClean="0"/>
              <a:t>Researchers want to look at a group of workers and determine the numbers of errors they make during their work shift. They want to include levels of stress as a variable in their study.</a:t>
            </a:r>
          </a:p>
          <a:p>
            <a:pPr marL="0" indent="0">
              <a:buNone/>
            </a:pPr>
            <a:endParaRPr lang="en-GB" dirty="0"/>
          </a:p>
          <a:p>
            <a:pPr marL="0" indent="0">
              <a:buNone/>
            </a:pPr>
            <a:r>
              <a:rPr lang="en-GB" dirty="0" smtClean="0"/>
              <a:t>4 ways they can assess this one idea…</a:t>
            </a:r>
            <a:endParaRPr lang="en-GB" dirty="0"/>
          </a:p>
        </p:txBody>
      </p:sp>
    </p:spTree>
    <p:extLst>
      <p:ext uri="{BB962C8B-B14F-4D97-AF65-F5344CB8AC3E}">
        <p14:creationId xmlns:p14="http://schemas.microsoft.com/office/powerpoint/2010/main" val="196617666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True Experiment</a:t>
            </a:r>
            <a:endParaRPr lang="en-GB" dirty="0"/>
          </a:p>
        </p:txBody>
      </p:sp>
      <p:sp>
        <p:nvSpPr>
          <p:cNvPr id="4" name="Rounded Rectangle 3"/>
          <p:cNvSpPr/>
          <p:nvPr/>
        </p:nvSpPr>
        <p:spPr>
          <a:xfrm>
            <a:off x="628650" y="2957384"/>
            <a:ext cx="1960606" cy="1416908"/>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smtClean="0"/>
              <a:t>Random allocation of participants to conditions</a:t>
            </a:r>
            <a:endParaRPr lang="en-GB" dirty="0"/>
          </a:p>
        </p:txBody>
      </p:sp>
      <p:sp>
        <p:nvSpPr>
          <p:cNvPr id="5" name="Rounded Rectangle 4"/>
          <p:cNvSpPr/>
          <p:nvPr/>
        </p:nvSpPr>
        <p:spPr>
          <a:xfrm>
            <a:off x="3456806" y="2788505"/>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smtClean="0"/>
              <a:t>High stress condition</a:t>
            </a:r>
            <a:endParaRPr lang="en-GB" dirty="0"/>
          </a:p>
        </p:txBody>
      </p:sp>
      <p:sp>
        <p:nvSpPr>
          <p:cNvPr id="6" name="Rounded Rectangle 5"/>
          <p:cNvSpPr/>
          <p:nvPr/>
        </p:nvSpPr>
        <p:spPr>
          <a:xfrm>
            <a:off x="3456806" y="3830598"/>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smtClean="0"/>
              <a:t>Low stress condition</a:t>
            </a:r>
            <a:endParaRPr lang="en-GB" dirty="0"/>
          </a:p>
        </p:txBody>
      </p:sp>
      <p:sp>
        <p:nvSpPr>
          <p:cNvPr id="7" name="Rounded Rectangle 6"/>
          <p:cNvSpPr/>
          <p:nvPr/>
        </p:nvSpPr>
        <p:spPr>
          <a:xfrm>
            <a:off x="6286502" y="3309551"/>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smtClean="0"/>
              <a:t>Number of errors</a:t>
            </a:r>
            <a:endParaRPr lang="en-GB" dirty="0"/>
          </a:p>
        </p:txBody>
      </p:sp>
      <p:sp>
        <p:nvSpPr>
          <p:cNvPr id="8" name="TextBox 7"/>
          <p:cNvSpPr txBox="1"/>
          <p:nvPr/>
        </p:nvSpPr>
        <p:spPr>
          <a:xfrm>
            <a:off x="3584492" y="2069747"/>
            <a:ext cx="1705233" cy="369332"/>
          </a:xfrm>
          <a:prstGeom prst="rect">
            <a:avLst/>
          </a:prstGeom>
          <a:noFill/>
          <a:ln w="38100">
            <a:solidFill>
              <a:schemeClr val="accent6">
                <a:lumMod val="60000"/>
                <a:lumOff val="40000"/>
              </a:schemeClr>
            </a:solidFill>
            <a:prstDash val="sysDot"/>
          </a:ln>
        </p:spPr>
        <p:txBody>
          <a:bodyPr wrap="square" rtlCol="0">
            <a:spAutoFit/>
          </a:bodyPr>
          <a:lstStyle/>
          <a:p>
            <a:pPr algn="ctr"/>
            <a:r>
              <a:rPr lang="en-GB" dirty="0" smtClean="0"/>
              <a:t>Manipulated IV</a:t>
            </a:r>
            <a:endParaRPr lang="en-GB" dirty="0"/>
          </a:p>
        </p:txBody>
      </p:sp>
      <p:sp>
        <p:nvSpPr>
          <p:cNvPr id="9" name="TextBox 8"/>
          <p:cNvSpPr txBox="1"/>
          <p:nvPr/>
        </p:nvSpPr>
        <p:spPr>
          <a:xfrm>
            <a:off x="6906398" y="2742508"/>
            <a:ext cx="638434" cy="369332"/>
          </a:xfrm>
          <a:prstGeom prst="rect">
            <a:avLst/>
          </a:prstGeom>
          <a:noFill/>
          <a:ln w="38100">
            <a:solidFill>
              <a:schemeClr val="accent6">
                <a:lumMod val="60000"/>
                <a:lumOff val="40000"/>
              </a:schemeClr>
            </a:solidFill>
            <a:prstDash val="sysDot"/>
          </a:ln>
        </p:spPr>
        <p:txBody>
          <a:bodyPr wrap="square" rtlCol="0">
            <a:spAutoFit/>
          </a:bodyPr>
          <a:lstStyle/>
          <a:p>
            <a:pPr algn="ctr"/>
            <a:r>
              <a:rPr lang="en-GB" dirty="0" smtClean="0"/>
              <a:t>DV</a:t>
            </a:r>
            <a:endParaRPr lang="en-GB" dirty="0"/>
          </a:p>
        </p:txBody>
      </p:sp>
      <p:cxnSp>
        <p:nvCxnSpPr>
          <p:cNvPr id="11" name="Straight Arrow Connector 10"/>
          <p:cNvCxnSpPr>
            <a:stCxn id="4" idx="3"/>
            <a:endCxn id="5" idx="1"/>
          </p:cNvCxnSpPr>
          <p:nvPr/>
        </p:nvCxnSpPr>
        <p:spPr>
          <a:xfrm flipV="1">
            <a:off x="2589256" y="3144792"/>
            <a:ext cx="867550" cy="52104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endCxn id="6" idx="1"/>
          </p:cNvCxnSpPr>
          <p:nvPr/>
        </p:nvCxnSpPr>
        <p:spPr>
          <a:xfrm>
            <a:off x="2589256" y="3748218"/>
            <a:ext cx="867550" cy="4386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5410714" y="3759545"/>
            <a:ext cx="867550" cy="52104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5417412" y="3185981"/>
            <a:ext cx="867550" cy="4386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Up Arrow 15"/>
          <p:cNvSpPr/>
          <p:nvPr/>
        </p:nvSpPr>
        <p:spPr>
          <a:xfrm>
            <a:off x="4286762" y="4614224"/>
            <a:ext cx="285238" cy="815546"/>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17" name="TextBox 16"/>
          <p:cNvSpPr txBox="1"/>
          <p:nvPr/>
        </p:nvSpPr>
        <p:spPr>
          <a:xfrm>
            <a:off x="2481525" y="5447281"/>
            <a:ext cx="3911166" cy="1200329"/>
          </a:xfrm>
          <a:prstGeom prst="rect">
            <a:avLst/>
          </a:prstGeom>
          <a:noFill/>
        </p:spPr>
        <p:txBody>
          <a:bodyPr wrap="square" rtlCol="0">
            <a:spAutoFit/>
          </a:bodyPr>
          <a:lstStyle/>
          <a:p>
            <a:pPr algn="ctr"/>
            <a:r>
              <a:rPr lang="en-GB" dirty="0" smtClean="0"/>
              <a:t>Researcher manipulates/controls the stress groups – high stress = high speed of production, for example and low stress = low speed</a:t>
            </a:r>
            <a:endParaRPr lang="en-GB" dirty="0"/>
          </a:p>
        </p:txBody>
      </p:sp>
    </p:spTree>
    <p:extLst>
      <p:ext uri="{BB962C8B-B14F-4D97-AF65-F5344CB8AC3E}">
        <p14:creationId xmlns:p14="http://schemas.microsoft.com/office/powerpoint/2010/main" val="3030104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16"/>
                                        </p:tgtEl>
                                        <p:attrNameLst>
                                          <p:attrName>style.visibility</p:attrName>
                                        </p:attrNameLst>
                                      </p:cBhvr>
                                      <p:to>
                                        <p:strVal val="visible"/>
                                      </p:to>
                                    </p:set>
                                    <p:animEffect transition="in" filter="fade">
                                      <p:cBhvr>
                                        <p:cTn id="20" dur="1000"/>
                                        <p:tgtEl>
                                          <p:spTgt spid="16"/>
                                        </p:tgtEl>
                                      </p:cBhvr>
                                    </p:animEffect>
                                    <p:anim calcmode="lin" valueType="num">
                                      <p:cBhvr>
                                        <p:cTn id="21" dur="1000" fill="hold"/>
                                        <p:tgtEl>
                                          <p:spTgt spid="16"/>
                                        </p:tgtEl>
                                        <p:attrNameLst>
                                          <p:attrName>ppt_x</p:attrName>
                                        </p:attrNameLst>
                                      </p:cBhvr>
                                      <p:tavLst>
                                        <p:tav tm="0">
                                          <p:val>
                                            <p:strVal val="#ppt_x"/>
                                          </p:val>
                                        </p:tav>
                                        <p:tav tm="100000">
                                          <p:val>
                                            <p:strVal val="#ppt_x"/>
                                          </p:val>
                                        </p:tav>
                                      </p:tavLst>
                                    </p:anim>
                                    <p:anim calcmode="lin" valueType="num">
                                      <p:cBhvr>
                                        <p:cTn id="22" dur="1000" fill="hold"/>
                                        <p:tgtEl>
                                          <p:spTgt spid="16"/>
                                        </p:tgtEl>
                                        <p:attrNameLst>
                                          <p:attrName>ppt_y</p:attrName>
                                        </p:attrNameLst>
                                      </p:cBhvr>
                                      <p:tavLst>
                                        <p:tav tm="0">
                                          <p:val>
                                            <p:strVal val="#ppt_y+.1"/>
                                          </p:val>
                                        </p:tav>
                                        <p:tav tm="100000">
                                          <p:val>
                                            <p:strVal val="#ppt_y"/>
                                          </p:val>
                                        </p:tav>
                                      </p:tavLst>
                                    </p:anim>
                                  </p:childTnLst>
                                </p:cTn>
                              </p:par>
                              <p:par>
                                <p:cTn id="23" presetID="42" presetClass="entr" presetSubtype="0" fill="hold" grpId="0" nodeType="with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fade">
                                      <p:cBhvr>
                                        <p:cTn id="25" dur="1000"/>
                                        <p:tgtEl>
                                          <p:spTgt spid="17"/>
                                        </p:tgtEl>
                                      </p:cBhvr>
                                    </p:animEffect>
                                    <p:anim calcmode="lin" valueType="num">
                                      <p:cBhvr>
                                        <p:cTn id="26" dur="1000" fill="hold"/>
                                        <p:tgtEl>
                                          <p:spTgt spid="17"/>
                                        </p:tgtEl>
                                        <p:attrNameLst>
                                          <p:attrName>ppt_x</p:attrName>
                                        </p:attrNameLst>
                                      </p:cBhvr>
                                      <p:tavLst>
                                        <p:tav tm="0">
                                          <p:val>
                                            <p:strVal val="#ppt_x"/>
                                          </p:val>
                                        </p:tav>
                                        <p:tav tm="100000">
                                          <p:val>
                                            <p:strVal val="#ppt_x"/>
                                          </p:val>
                                        </p:tav>
                                      </p:tavLst>
                                    </p:anim>
                                    <p:anim calcmode="lin" valueType="num">
                                      <p:cBhvr>
                                        <p:cTn id="27"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6" grpId="0" animBg="1"/>
      <p:bldP spid="17"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a:t>
            </a:r>
            <a:r>
              <a:rPr lang="en-GB" dirty="0" smtClean="0"/>
              <a:t>. Quasi-experiment</a:t>
            </a:r>
            <a:endParaRPr lang="en-GB" dirty="0"/>
          </a:p>
        </p:txBody>
      </p:sp>
      <p:sp>
        <p:nvSpPr>
          <p:cNvPr id="5" name="Rounded Rectangle 4"/>
          <p:cNvSpPr/>
          <p:nvPr/>
        </p:nvSpPr>
        <p:spPr>
          <a:xfrm>
            <a:off x="3456806" y="2788505"/>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smtClean="0"/>
              <a:t>High stress condition</a:t>
            </a:r>
            <a:endParaRPr lang="en-GB" dirty="0"/>
          </a:p>
        </p:txBody>
      </p:sp>
      <p:sp>
        <p:nvSpPr>
          <p:cNvPr id="6" name="Rounded Rectangle 5"/>
          <p:cNvSpPr/>
          <p:nvPr/>
        </p:nvSpPr>
        <p:spPr>
          <a:xfrm>
            <a:off x="3456806" y="3830598"/>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smtClean="0"/>
              <a:t>Low stress condition</a:t>
            </a:r>
            <a:endParaRPr lang="en-GB" dirty="0"/>
          </a:p>
        </p:txBody>
      </p:sp>
      <p:sp>
        <p:nvSpPr>
          <p:cNvPr id="7" name="Rounded Rectangle 6"/>
          <p:cNvSpPr/>
          <p:nvPr/>
        </p:nvSpPr>
        <p:spPr>
          <a:xfrm>
            <a:off x="6286502" y="3309551"/>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smtClean="0"/>
              <a:t>Number of errors</a:t>
            </a:r>
            <a:endParaRPr lang="en-GB" dirty="0"/>
          </a:p>
        </p:txBody>
      </p:sp>
      <p:sp>
        <p:nvSpPr>
          <p:cNvPr id="8" name="TextBox 7"/>
          <p:cNvSpPr txBox="1"/>
          <p:nvPr/>
        </p:nvSpPr>
        <p:spPr>
          <a:xfrm>
            <a:off x="3523998" y="2054931"/>
            <a:ext cx="1826222" cy="369332"/>
          </a:xfrm>
          <a:prstGeom prst="rect">
            <a:avLst/>
          </a:prstGeom>
          <a:noFill/>
          <a:ln w="38100">
            <a:solidFill>
              <a:schemeClr val="accent6">
                <a:lumMod val="60000"/>
                <a:lumOff val="40000"/>
              </a:schemeClr>
            </a:solidFill>
            <a:prstDash val="sysDot"/>
          </a:ln>
        </p:spPr>
        <p:txBody>
          <a:bodyPr wrap="square" rtlCol="0">
            <a:spAutoFit/>
          </a:bodyPr>
          <a:lstStyle/>
          <a:p>
            <a:pPr algn="ctr"/>
            <a:r>
              <a:rPr lang="en-GB" dirty="0" smtClean="0"/>
              <a:t>(Manipulated) IV</a:t>
            </a:r>
            <a:endParaRPr lang="en-GB" dirty="0"/>
          </a:p>
        </p:txBody>
      </p:sp>
      <p:sp>
        <p:nvSpPr>
          <p:cNvPr id="9" name="TextBox 8"/>
          <p:cNvSpPr txBox="1"/>
          <p:nvPr/>
        </p:nvSpPr>
        <p:spPr>
          <a:xfrm>
            <a:off x="6906398" y="2742508"/>
            <a:ext cx="638434" cy="369332"/>
          </a:xfrm>
          <a:prstGeom prst="rect">
            <a:avLst/>
          </a:prstGeom>
          <a:noFill/>
          <a:ln w="38100">
            <a:solidFill>
              <a:schemeClr val="accent6">
                <a:lumMod val="60000"/>
                <a:lumOff val="40000"/>
              </a:schemeClr>
            </a:solidFill>
            <a:prstDash val="sysDot"/>
          </a:ln>
        </p:spPr>
        <p:txBody>
          <a:bodyPr wrap="square" rtlCol="0">
            <a:spAutoFit/>
          </a:bodyPr>
          <a:lstStyle/>
          <a:p>
            <a:pPr algn="ctr"/>
            <a:r>
              <a:rPr lang="en-GB" dirty="0" smtClean="0"/>
              <a:t>DV</a:t>
            </a:r>
            <a:endParaRPr lang="en-GB" dirty="0"/>
          </a:p>
        </p:txBody>
      </p:sp>
      <p:cxnSp>
        <p:nvCxnSpPr>
          <p:cNvPr id="11" name="Straight Arrow Connector 10"/>
          <p:cNvCxnSpPr>
            <a:stCxn id="18" idx="3"/>
            <a:endCxn id="5" idx="1"/>
          </p:cNvCxnSpPr>
          <p:nvPr/>
        </p:nvCxnSpPr>
        <p:spPr>
          <a:xfrm>
            <a:off x="2580511" y="3144792"/>
            <a:ext cx="87629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19" idx="3"/>
            <a:endCxn id="6" idx="1"/>
          </p:cNvCxnSpPr>
          <p:nvPr/>
        </p:nvCxnSpPr>
        <p:spPr>
          <a:xfrm>
            <a:off x="2580511" y="4186884"/>
            <a:ext cx="876295"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5410714" y="3759545"/>
            <a:ext cx="867550" cy="52104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5417412" y="3185981"/>
            <a:ext cx="867550" cy="4386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Up Arrow 15"/>
          <p:cNvSpPr/>
          <p:nvPr/>
        </p:nvSpPr>
        <p:spPr>
          <a:xfrm>
            <a:off x="1398118" y="4704841"/>
            <a:ext cx="285238" cy="815546"/>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17" name="TextBox 16"/>
          <p:cNvSpPr txBox="1"/>
          <p:nvPr/>
        </p:nvSpPr>
        <p:spPr>
          <a:xfrm>
            <a:off x="0" y="5585261"/>
            <a:ext cx="3080951" cy="1200329"/>
          </a:xfrm>
          <a:prstGeom prst="rect">
            <a:avLst/>
          </a:prstGeom>
          <a:noFill/>
        </p:spPr>
        <p:txBody>
          <a:bodyPr wrap="square" rtlCol="0">
            <a:spAutoFit/>
          </a:bodyPr>
          <a:lstStyle/>
          <a:p>
            <a:pPr algn="ctr"/>
            <a:r>
              <a:rPr lang="en-GB" dirty="0" smtClean="0"/>
              <a:t>There may not be the option to allocate participants into the two stress conditions, so use pre-existing groups</a:t>
            </a:r>
            <a:endParaRPr lang="en-GB" dirty="0"/>
          </a:p>
        </p:txBody>
      </p:sp>
      <p:sp>
        <p:nvSpPr>
          <p:cNvPr id="18" name="Rounded Rectangle 17"/>
          <p:cNvSpPr/>
          <p:nvPr/>
        </p:nvSpPr>
        <p:spPr>
          <a:xfrm>
            <a:off x="619905" y="2788505"/>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smtClean="0"/>
              <a:t>Day shift</a:t>
            </a:r>
            <a:endParaRPr lang="en-GB" dirty="0"/>
          </a:p>
        </p:txBody>
      </p:sp>
      <p:sp>
        <p:nvSpPr>
          <p:cNvPr id="19" name="Rounded Rectangle 18"/>
          <p:cNvSpPr/>
          <p:nvPr/>
        </p:nvSpPr>
        <p:spPr>
          <a:xfrm>
            <a:off x="619905" y="3830597"/>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smtClean="0"/>
              <a:t>Night shift</a:t>
            </a:r>
            <a:endParaRPr lang="en-GB" dirty="0"/>
          </a:p>
        </p:txBody>
      </p:sp>
      <p:sp>
        <p:nvSpPr>
          <p:cNvPr id="20" name="TextBox 19"/>
          <p:cNvSpPr txBox="1"/>
          <p:nvPr/>
        </p:nvSpPr>
        <p:spPr>
          <a:xfrm>
            <a:off x="619905" y="1681080"/>
            <a:ext cx="1841665" cy="923330"/>
          </a:xfrm>
          <a:prstGeom prst="rect">
            <a:avLst/>
          </a:prstGeom>
          <a:noFill/>
          <a:ln w="38100">
            <a:solidFill>
              <a:schemeClr val="accent6">
                <a:lumMod val="60000"/>
                <a:lumOff val="40000"/>
              </a:schemeClr>
            </a:solidFill>
            <a:prstDash val="sysDot"/>
          </a:ln>
        </p:spPr>
        <p:txBody>
          <a:bodyPr wrap="square" rtlCol="0">
            <a:spAutoFit/>
          </a:bodyPr>
          <a:lstStyle/>
          <a:p>
            <a:pPr algn="ctr"/>
            <a:r>
              <a:rPr lang="en-GB" dirty="0" smtClean="0"/>
              <a:t>Non-equivalent pre-existing groups</a:t>
            </a:r>
            <a:endParaRPr lang="en-GB" dirty="0"/>
          </a:p>
        </p:txBody>
      </p:sp>
      <p:sp>
        <p:nvSpPr>
          <p:cNvPr id="13" name="Oval 12"/>
          <p:cNvSpPr/>
          <p:nvPr/>
        </p:nvSpPr>
        <p:spPr>
          <a:xfrm>
            <a:off x="4135395" y="5112614"/>
            <a:ext cx="4744995" cy="1398249"/>
          </a:xfrm>
          <a:prstGeom prst="ellipse">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smtClean="0"/>
              <a:t>Problem? Workers might already be more error prone working on the night shift, for example. Can’t control for ID’s</a:t>
            </a:r>
            <a:endParaRPr lang="en-GB" dirty="0"/>
          </a:p>
        </p:txBody>
      </p:sp>
    </p:spTree>
    <p:extLst>
      <p:ext uri="{BB962C8B-B14F-4D97-AF65-F5344CB8AC3E}">
        <p14:creationId xmlns:p14="http://schemas.microsoft.com/office/powerpoint/2010/main" val="3877491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1000"/>
                                        <p:tgtEl>
                                          <p:spTgt spid="20"/>
                                        </p:tgtEl>
                                      </p:cBhvr>
                                    </p:animEffect>
                                    <p:anim calcmode="lin" valueType="num">
                                      <p:cBhvr>
                                        <p:cTn id="8" dur="1000" fill="hold"/>
                                        <p:tgtEl>
                                          <p:spTgt spid="20"/>
                                        </p:tgtEl>
                                        <p:attrNameLst>
                                          <p:attrName>ppt_x</p:attrName>
                                        </p:attrNameLst>
                                      </p:cBhvr>
                                      <p:tavLst>
                                        <p:tav tm="0">
                                          <p:val>
                                            <p:strVal val="#ppt_x"/>
                                          </p:val>
                                        </p:tav>
                                        <p:tav tm="100000">
                                          <p:val>
                                            <p:strVal val="#ppt_x"/>
                                          </p:val>
                                        </p:tav>
                                      </p:tavLst>
                                    </p:anim>
                                    <p:anim calcmode="lin" valueType="num">
                                      <p:cBhvr>
                                        <p:cTn id="9" dur="1000" fill="hold"/>
                                        <p:tgtEl>
                                          <p:spTgt spid="20"/>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1000"/>
                                        <p:tgtEl>
                                          <p:spTgt spid="16"/>
                                        </p:tgtEl>
                                      </p:cBhvr>
                                    </p:animEffect>
                                    <p:anim calcmode="lin" valueType="num">
                                      <p:cBhvr>
                                        <p:cTn id="27" dur="1000" fill="hold"/>
                                        <p:tgtEl>
                                          <p:spTgt spid="16"/>
                                        </p:tgtEl>
                                        <p:attrNameLst>
                                          <p:attrName>ppt_x</p:attrName>
                                        </p:attrNameLst>
                                      </p:cBhvr>
                                      <p:tavLst>
                                        <p:tav tm="0">
                                          <p:val>
                                            <p:strVal val="#ppt_x"/>
                                          </p:val>
                                        </p:tav>
                                        <p:tav tm="100000">
                                          <p:val>
                                            <p:strVal val="#ppt_x"/>
                                          </p:val>
                                        </p:tav>
                                      </p:tavLst>
                                    </p:anim>
                                    <p:anim calcmode="lin" valueType="num">
                                      <p:cBhvr>
                                        <p:cTn id="28" dur="1000" fill="hold"/>
                                        <p:tgtEl>
                                          <p:spTgt spid="16"/>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fade">
                                      <p:cBhvr>
                                        <p:cTn id="31" dur="1000"/>
                                        <p:tgtEl>
                                          <p:spTgt spid="17"/>
                                        </p:tgtEl>
                                      </p:cBhvr>
                                    </p:animEffect>
                                    <p:anim calcmode="lin" valueType="num">
                                      <p:cBhvr>
                                        <p:cTn id="32" dur="1000" fill="hold"/>
                                        <p:tgtEl>
                                          <p:spTgt spid="17"/>
                                        </p:tgtEl>
                                        <p:attrNameLst>
                                          <p:attrName>ppt_x</p:attrName>
                                        </p:attrNameLst>
                                      </p:cBhvr>
                                      <p:tavLst>
                                        <p:tav tm="0">
                                          <p:val>
                                            <p:strVal val="#ppt_x"/>
                                          </p:val>
                                        </p:tav>
                                        <p:tav tm="100000">
                                          <p:val>
                                            <p:strVal val="#ppt_x"/>
                                          </p:val>
                                        </p:tav>
                                      </p:tavLst>
                                    </p:anim>
                                    <p:anim calcmode="lin" valueType="num">
                                      <p:cBhvr>
                                        <p:cTn id="33"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grpId="0" nodeType="clickEffect">
                                  <p:stCondLst>
                                    <p:cond delay="0"/>
                                  </p:stCondLst>
                                  <p:childTnLst>
                                    <p:set>
                                      <p:cBhvr>
                                        <p:cTn id="37" dur="1" fill="hold">
                                          <p:stCondLst>
                                            <p:cond delay="0"/>
                                          </p:stCondLst>
                                        </p:cTn>
                                        <p:tgtEl>
                                          <p:spTgt spid="13"/>
                                        </p:tgtEl>
                                        <p:attrNameLst>
                                          <p:attrName>style.visibility</p:attrName>
                                        </p:attrNameLst>
                                      </p:cBhvr>
                                      <p:to>
                                        <p:strVal val="visible"/>
                                      </p:to>
                                    </p:set>
                                    <p:animEffect transition="in" filter="barn(inVertical)">
                                      <p:cBhvr>
                                        <p:cTn id="38"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6" grpId="0" animBg="1"/>
      <p:bldP spid="17" grpId="0"/>
      <p:bldP spid="20" grpId="0" animBg="1"/>
      <p:bldP spid="13"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Group difference study</a:t>
            </a:r>
            <a:endParaRPr lang="en-GB" dirty="0"/>
          </a:p>
        </p:txBody>
      </p:sp>
      <p:sp>
        <p:nvSpPr>
          <p:cNvPr id="5" name="Rounded Rectangle 4"/>
          <p:cNvSpPr/>
          <p:nvPr/>
        </p:nvSpPr>
        <p:spPr>
          <a:xfrm>
            <a:off x="3456806" y="2788505"/>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smtClean="0"/>
              <a:t>High stress participants</a:t>
            </a:r>
            <a:endParaRPr lang="en-GB" dirty="0"/>
          </a:p>
        </p:txBody>
      </p:sp>
      <p:sp>
        <p:nvSpPr>
          <p:cNvPr id="6" name="Rounded Rectangle 5"/>
          <p:cNvSpPr/>
          <p:nvPr/>
        </p:nvSpPr>
        <p:spPr>
          <a:xfrm>
            <a:off x="3456806" y="3830598"/>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smtClean="0"/>
              <a:t>Low stress participants</a:t>
            </a:r>
            <a:endParaRPr lang="en-GB" dirty="0"/>
          </a:p>
        </p:txBody>
      </p:sp>
      <p:sp>
        <p:nvSpPr>
          <p:cNvPr id="7" name="Rounded Rectangle 6"/>
          <p:cNvSpPr/>
          <p:nvPr/>
        </p:nvSpPr>
        <p:spPr>
          <a:xfrm>
            <a:off x="6286502" y="3309551"/>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smtClean="0"/>
              <a:t>Number of errors</a:t>
            </a:r>
            <a:endParaRPr lang="en-GB" dirty="0"/>
          </a:p>
        </p:txBody>
      </p:sp>
      <p:sp>
        <p:nvSpPr>
          <p:cNvPr id="8" name="TextBox 7"/>
          <p:cNvSpPr txBox="1"/>
          <p:nvPr/>
        </p:nvSpPr>
        <p:spPr>
          <a:xfrm>
            <a:off x="3523998" y="2054931"/>
            <a:ext cx="1826222" cy="646331"/>
          </a:xfrm>
          <a:prstGeom prst="rect">
            <a:avLst/>
          </a:prstGeom>
          <a:noFill/>
          <a:ln w="38100">
            <a:solidFill>
              <a:schemeClr val="accent6">
                <a:lumMod val="60000"/>
                <a:lumOff val="40000"/>
              </a:schemeClr>
            </a:solidFill>
            <a:prstDash val="sysDot"/>
          </a:ln>
        </p:spPr>
        <p:txBody>
          <a:bodyPr wrap="square" rtlCol="0">
            <a:spAutoFit/>
          </a:bodyPr>
          <a:lstStyle/>
          <a:p>
            <a:pPr algn="ctr"/>
            <a:r>
              <a:rPr lang="en-GB" dirty="0" smtClean="0"/>
              <a:t>Measured variable</a:t>
            </a:r>
            <a:endParaRPr lang="en-GB" dirty="0"/>
          </a:p>
        </p:txBody>
      </p:sp>
      <p:sp>
        <p:nvSpPr>
          <p:cNvPr id="9" name="TextBox 8"/>
          <p:cNvSpPr txBox="1"/>
          <p:nvPr/>
        </p:nvSpPr>
        <p:spPr>
          <a:xfrm>
            <a:off x="6374415" y="2465339"/>
            <a:ext cx="1784779" cy="646331"/>
          </a:xfrm>
          <a:prstGeom prst="rect">
            <a:avLst/>
          </a:prstGeom>
          <a:noFill/>
          <a:ln w="38100">
            <a:solidFill>
              <a:schemeClr val="accent6">
                <a:lumMod val="60000"/>
                <a:lumOff val="40000"/>
              </a:schemeClr>
            </a:solidFill>
            <a:prstDash val="sysDot"/>
          </a:ln>
        </p:spPr>
        <p:txBody>
          <a:bodyPr wrap="square" rtlCol="0">
            <a:spAutoFit/>
          </a:bodyPr>
          <a:lstStyle/>
          <a:p>
            <a:pPr algn="ctr"/>
            <a:r>
              <a:rPr lang="en-GB" dirty="0" smtClean="0"/>
              <a:t>Measured variable</a:t>
            </a:r>
            <a:endParaRPr lang="en-GB" dirty="0"/>
          </a:p>
        </p:txBody>
      </p:sp>
      <p:cxnSp>
        <p:nvCxnSpPr>
          <p:cNvPr id="11" name="Straight Arrow Connector 10"/>
          <p:cNvCxnSpPr>
            <a:endCxn id="5" idx="1"/>
          </p:cNvCxnSpPr>
          <p:nvPr/>
        </p:nvCxnSpPr>
        <p:spPr>
          <a:xfrm flipV="1">
            <a:off x="2595954" y="3144792"/>
            <a:ext cx="860852" cy="3562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a:stCxn id="19" idx="3"/>
            <a:endCxn id="6" idx="1"/>
          </p:cNvCxnSpPr>
          <p:nvPr/>
        </p:nvCxnSpPr>
        <p:spPr>
          <a:xfrm>
            <a:off x="2595954" y="3637975"/>
            <a:ext cx="860852" cy="5489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5410714" y="3759545"/>
            <a:ext cx="867550" cy="52104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5417412" y="3185981"/>
            <a:ext cx="867550" cy="4386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Up Arrow 15"/>
          <p:cNvSpPr/>
          <p:nvPr/>
        </p:nvSpPr>
        <p:spPr>
          <a:xfrm>
            <a:off x="4294490" y="4598894"/>
            <a:ext cx="285238" cy="815546"/>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17" name="TextBox 16"/>
          <p:cNvSpPr txBox="1"/>
          <p:nvPr/>
        </p:nvSpPr>
        <p:spPr>
          <a:xfrm>
            <a:off x="2896633" y="5470163"/>
            <a:ext cx="3080951" cy="1200329"/>
          </a:xfrm>
          <a:prstGeom prst="rect">
            <a:avLst/>
          </a:prstGeom>
          <a:noFill/>
        </p:spPr>
        <p:txBody>
          <a:bodyPr wrap="square" rtlCol="0">
            <a:spAutoFit/>
          </a:bodyPr>
          <a:lstStyle/>
          <a:p>
            <a:pPr algn="ctr"/>
            <a:r>
              <a:rPr lang="en-GB" dirty="0" smtClean="0"/>
              <a:t>No manipulated conditions to produce stress – simply identifies low- and high-stress participants</a:t>
            </a:r>
            <a:endParaRPr lang="en-GB" dirty="0"/>
          </a:p>
        </p:txBody>
      </p:sp>
      <p:sp>
        <p:nvSpPr>
          <p:cNvPr id="19" name="Rounded Rectangle 18"/>
          <p:cNvSpPr/>
          <p:nvPr/>
        </p:nvSpPr>
        <p:spPr>
          <a:xfrm>
            <a:off x="635348" y="3027283"/>
            <a:ext cx="1960606" cy="122138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smtClean="0"/>
              <a:t>Administer questionnaire and identify:</a:t>
            </a:r>
            <a:endParaRPr lang="en-GB" dirty="0"/>
          </a:p>
        </p:txBody>
      </p:sp>
      <p:sp>
        <p:nvSpPr>
          <p:cNvPr id="20" name="TextBox 19"/>
          <p:cNvSpPr txBox="1"/>
          <p:nvPr/>
        </p:nvSpPr>
        <p:spPr>
          <a:xfrm>
            <a:off x="694818" y="1916431"/>
            <a:ext cx="1841665" cy="923330"/>
          </a:xfrm>
          <a:prstGeom prst="rect">
            <a:avLst/>
          </a:prstGeom>
          <a:noFill/>
          <a:ln w="38100">
            <a:solidFill>
              <a:schemeClr val="accent6">
                <a:lumMod val="60000"/>
                <a:lumOff val="40000"/>
              </a:schemeClr>
            </a:solidFill>
            <a:prstDash val="sysDot"/>
          </a:ln>
        </p:spPr>
        <p:txBody>
          <a:bodyPr wrap="square" rtlCol="0">
            <a:spAutoFit/>
          </a:bodyPr>
          <a:lstStyle/>
          <a:p>
            <a:pPr algn="ctr"/>
            <a:r>
              <a:rPr lang="en-GB" dirty="0" smtClean="0"/>
              <a:t>Non-equivalent pre-existing groups</a:t>
            </a:r>
            <a:endParaRPr lang="en-GB" dirty="0"/>
          </a:p>
        </p:txBody>
      </p:sp>
    </p:spTree>
    <p:extLst>
      <p:ext uri="{BB962C8B-B14F-4D97-AF65-F5344CB8AC3E}">
        <p14:creationId xmlns:p14="http://schemas.microsoft.com/office/powerpoint/2010/main" val="2955313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1000"/>
                                        <p:tgtEl>
                                          <p:spTgt spid="20"/>
                                        </p:tgtEl>
                                      </p:cBhvr>
                                    </p:animEffect>
                                    <p:anim calcmode="lin" valueType="num">
                                      <p:cBhvr>
                                        <p:cTn id="8" dur="1000" fill="hold"/>
                                        <p:tgtEl>
                                          <p:spTgt spid="20"/>
                                        </p:tgtEl>
                                        <p:attrNameLst>
                                          <p:attrName>ppt_x</p:attrName>
                                        </p:attrNameLst>
                                      </p:cBhvr>
                                      <p:tavLst>
                                        <p:tav tm="0">
                                          <p:val>
                                            <p:strVal val="#ppt_x"/>
                                          </p:val>
                                        </p:tav>
                                        <p:tav tm="100000">
                                          <p:val>
                                            <p:strVal val="#ppt_x"/>
                                          </p:val>
                                        </p:tav>
                                      </p:tavLst>
                                    </p:anim>
                                    <p:anim calcmode="lin" valueType="num">
                                      <p:cBhvr>
                                        <p:cTn id="9" dur="1000" fill="hold"/>
                                        <p:tgtEl>
                                          <p:spTgt spid="20"/>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1000"/>
                                        <p:tgtEl>
                                          <p:spTgt spid="16"/>
                                        </p:tgtEl>
                                      </p:cBhvr>
                                    </p:animEffect>
                                    <p:anim calcmode="lin" valueType="num">
                                      <p:cBhvr>
                                        <p:cTn id="27" dur="1000" fill="hold"/>
                                        <p:tgtEl>
                                          <p:spTgt spid="16"/>
                                        </p:tgtEl>
                                        <p:attrNameLst>
                                          <p:attrName>ppt_x</p:attrName>
                                        </p:attrNameLst>
                                      </p:cBhvr>
                                      <p:tavLst>
                                        <p:tav tm="0">
                                          <p:val>
                                            <p:strVal val="#ppt_x"/>
                                          </p:val>
                                        </p:tav>
                                        <p:tav tm="100000">
                                          <p:val>
                                            <p:strVal val="#ppt_x"/>
                                          </p:val>
                                        </p:tav>
                                      </p:tavLst>
                                    </p:anim>
                                    <p:anim calcmode="lin" valueType="num">
                                      <p:cBhvr>
                                        <p:cTn id="28" dur="1000" fill="hold"/>
                                        <p:tgtEl>
                                          <p:spTgt spid="16"/>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fade">
                                      <p:cBhvr>
                                        <p:cTn id="31" dur="1000"/>
                                        <p:tgtEl>
                                          <p:spTgt spid="17"/>
                                        </p:tgtEl>
                                      </p:cBhvr>
                                    </p:animEffect>
                                    <p:anim calcmode="lin" valueType="num">
                                      <p:cBhvr>
                                        <p:cTn id="32" dur="1000" fill="hold"/>
                                        <p:tgtEl>
                                          <p:spTgt spid="17"/>
                                        </p:tgtEl>
                                        <p:attrNameLst>
                                          <p:attrName>ppt_x</p:attrName>
                                        </p:attrNameLst>
                                      </p:cBhvr>
                                      <p:tavLst>
                                        <p:tav tm="0">
                                          <p:val>
                                            <p:strVal val="#ppt_x"/>
                                          </p:val>
                                        </p:tav>
                                        <p:tav tm="100000">
                                          <p:val>
                                            <p:strVal val="#ppt_x"/>
                                          </p:val>
                                        </p:tav>
                                      </p:tavLst>
                                    </p:anim>
                                    <p:anim calcmode="lin" valueType="num">
                                      <p:cBhvr>
                                        <p:cTn id="33"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6" grpId="0" animBg="1"/>
      <p:bldP spid="17" grpId="0"/>
      <p:bldP spid="20"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4. Correlation</a:t>
            </a:r>
            <a:endParaRPr lang="en-GB" dirty="0"/>
          </a:p>
        </p:txBody>
      </p:sp>
      <p:sp>
        <p:nvSpPr>
          <p:cNvPr id="5" name="Rounded Rectangle 4"/>
          <p:cNvSpPr/>
          <p:nvPr/>
        </p:nvSpPr>
        <p:spPr>
          <a:xfrm>
            <a:off x="1165398" y="3388198"/>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smtClean="0"/>
              <a:t>Level of stress</a:t>
            </a:r>
            <a:endParaRPr lang="en-GB" dirty="0"/>
          </a:p>
        </p:txBody>
      </p:sp>
      <p:sp>
        <p:nvSpPr>
          <p:cNvPr id="7" name="Rounded Rectangle 6"/>
          <p:cNvSpPr/>
          <p:nvPr/>
        </p:nvSpPr>
        <p:spPr>
          <a:xfrm>
            <a:off x="5394112" y="3388197"/>
            <a:ext cx="1960606" cy="71257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smtClean="0"/>
              <a:t>Number of errors</a:t>
            </a:r>
            <a:endParaRPr lang="en-GB" dirty="0"/>
          </a:p>
        </p:txBody>
      </p:sp>
      <p:sp>
        <p:nvSpPr>
          <p:cNvPr id="8" name="TextBox 7"/>
          <p:cNvSpPr txBox="1"/>
          <p:nvPr/>
        </p:nvSpPr>
        <p:spPr>
          <a:xfrm>
            <a:off x="797273" y="2643495"/>
            <a:ext cx="1826222" cy="646331"/>
          </a:xfrm>
          <a:prstGeom prst="rect">
            <a:avLst/>
          </a:prstGeom>
          <a:noFill/>
          <a:ln w="38100">
            <a:solidFill>
              <a:schemeClr val="accent6">
                <a:lumMod val="60000"/>
                <a:lumOff val="40000"/>
              </a:schemeClr>
            </a:solidFill>
            <a:prstDash val="sysDot"/>
          </a:ln>
        </p:spPr>
        <p:txBody>
          <a:bodyPr wrap="square" rtlCol="0">
            <a:spAutoFit/>
          </a:bodyPr>
          <a:lstStyle/>
          <a:p>
            <a:pPr algn="ctr"/>
            <a:r>
              <a:rPr lang="en-GB" dirty="0" smtClean="0"/>
              <a:t>Measured variable 1</a:t>
            </a:r>
            <a:endParaRPr lang="en-GB" dirty="0"/>
          </a:p>
        </p:txBody>
      </p:sp>
      <p:sp>
        <p:nvSpPr>
          <p:cNvPr id="9" name="TextBox 8"/>
          <p:cNvSpPr txBox="1"/>
          <p:nvPr/>
        </p:nvSpPr>
        <p:spPr>
          <a:xfrm>
            <a:off x="6116339" y="2643494"/>
            <a:ext cx="1784779" cy="646331"/>
          </a:xfrm>
          <a:prstGeom prst="rect">
            <a:avLst/>
          </a:prstGeom>
          <a:noFill/>
          <a:ln w="38100">
            <a:solidFill>
              <a:schemeClr val="accent6">
                <a:lumMod val="60000"/>
                <a:lumOff val="40000"/>
              </a:schemeClr>
            </a:solidFill>
            <a:prstDash val="sysDot"/>
          </a:ln>
        </p:spPr>
        <p:txBody>
          <a:bodyPr wrap="square" rtlCol="0">
            <a:spAutoFit/>
          </a:bodyPr>
          <a:lstStyle/>
          <a:p>
            <a:pPr algn="ctr"/>
            <a:r>
              <a:rPr lang="en-GB" dirty="0" smtClean="0"/>
              <a:t>Measured variable 2</a:t>
            </a:r>
            <a:endParaRPr lang="en-GB" dirty="0"/>
          </a:p>
        </p:txBody>
      </p:sp>
      <p:cxnSp>
        <p:nvCxnSpPr>
          <p:cNvPr id="14" name="Straight Arrow Connector 13"/>
          <p:cNvCxnSpPr/>
          <p:nvPr/>
        </p:nvCxnSpPr>
        <p:spPr>
          <a:xfrm flipH="1">
            <a:off x="2833816" y="2653328"/>
            <a:ext cx="1013254" cy="6562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676967" y="2653328"/>
            <a:ext cx="1163660" cy="6562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2864642" y="4922059"/>
            <a:ext cx="3080951" cy="1477328"/>
          </a:xfrm>
          <a:prstGeom prst="rect">
            <a:avLst/>
          </a:prstGeom>
          <a:noFill/>
        </p:spPr>
        <p:txBody>
          <a:bodyPr wrap="square" rtlCol="0">
            <a:spAutoFit/>
          </a:bodyPr>
          <a:lstStyle/>
          <a:p>
            <a:pPr algn="ctr"/>
            <a:r>
              <a:rPr lang="en-GB" dirty="0" smtClean="0"/>
              <a:t>Simply determines whether there is a relationship between the two, and the direction of that relationship</a:t>
            </a:r>
          </a:p>
          <a:p>
            <a:pPr algn="ctr"/>
            <a:r>
              <a:rPr lang="en-GB" dirty="0" smtClean="0"/>
              <a:t>(positive or negative)</a:t>
            </a:r>
            <a:endParaRPr lang="en-GB" dirty="0"/>
          </a:p>
        </p:txBody>
      </p:sp>
      <p:sp>
        <p:nvSpPr>
          <p:cNvPr id="19" name="Rounded Rectangle 18"/>
          <p:cNvSpPr/>
          <p:nvPr/>
        </p:nvSpPr>
        <p:spPr>
          <a:xfrm>
            <a:off x="3389614" y="1422112"/>
            <a:ext cx="1960606" cy="1221383"/>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smtClean="0"/>
              <a:t>Full group of workers</a:t>
            </a:r>
            <a:endParaRPr lang="en-GB" dirty="0"/>
          </a:p>
        </p:txBody>
      </p:sp>
    </p:spTree>
    <p:extLst>
      <p:ext uri="{BB962C8B-B14F-4D97-AF65-F5344CB8AC3E}">
        <p14:creationId xmlns:p14="http://schemas.microsoft.com/office/powerpoint/2010/main" val="1603883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fade">
                                      <p:cBhvr>
                                        <p:cTn id="18" dur="1000"/>
                                        <p:tgtEl>
                                          <p:spTgt spid="17"/>
                                        </p:tgtEl>
                                      </p:cBhvr>
                                    </p:animEffect>
                                    <p:anim calcmode="lin" valueType="num">
                                      <p:cBhvr>
                                        <p:cTn id="19" dur="1000" fill="hold"/>
                                        <p:tgtEl>
                                          <p:spTgt spid="17"/>
                                        </p:tgtEl>
                                        <p:attrNameLst>
                                          <p:attrName>ppt_x</p:attrName>
                                        </p:attrNameLst>
                                      </p:cBhvr>
                                      <p:tavLst>
                                        <p:tav tm="0">
                                          <p:val>
                                            <p:strVal val="#ppt_x"/>
                                          </p:val>
                                        </p:tav>
                                        <p:tav tm="100000">
                                          <p:val>
                                            <p:strVal val="#ppt_x"/>
                                          </p:val>
                                        </p:tav>
                                      </p:tavLst>
                                    </p:anim>
                                    <p:anim calcmode="lin" valueType="num">
                                      <p:cBhvr>
                                        <p:cTn id="20"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7"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r>
              <a:rPr lang="en-GB" sz="2400" dirty="0" smtClean="0"/>
              <a:t>Research questions can be explored in a number of different (quantitative) ways</a:t>
            </a:r>
          </a:p>
          <a:p>
            <a:pPr lvl="1"/>
            <a:r>
              <a:rPr lang="en-GB" sz="2000" dirty="0" smtClean="0"/>
              <a:t>Experimental and non-experimental</a:t>
            </a:r>
          </a:p>
          <a:p>
            <a:pPr lvl="1"/>
            <a:endParaRPr lang="en-GB" sz="2000" dirty="0" smtClean="0"/>
          </a:p>
          <a:p>
            <a:r>
              <a:rPr lang="en-GB" sz="2400" dirty="0" smtClean="0"/>
              <a:t>Strengths and limitations to each</a:t>
            </a:r>
          </a:p>
          <a:p>
            <a:pPr lvl="1"/>
            <a:r>
              <a:rPr lang="en-GB" sz="2000" dirty="0" smtClean="0"/>
              <a:t>Main point is to answer the research question(s) as best you can using the most effective method!</a:t>
            </a:r>
          </a:p>
          <a:p>
            <a:endParaRPr lang="en-GB" dirty="0"/>
          </a:p>
        </p:txBody>
      </p:sp>
    </p:spTree>
    <p:extLst>
      <p:ext uri="{BB962C8B-B14F-4D97-AF65-F5344CB8AC3E}">
        <p14:creationId xmlns:p14="http://schemas.microsoft.com/office/powerpoint/2010/main" val="354128355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Todays workshop</a:t>
            </a:r>
            <a:endParaRPr lang="en-GB" dirty="0"/>
          </a:p>
        </p:txBody>
      </p:sp>
      <p:sp>
        <p:nvSpPr>
          <p:cNvPr id="3" name="Content Placeholder 2"/>
          <p:cNvSpPr>
            <a:spLocks noGrp="1"/>
          </p:cNvSpPr>
          <p:nvPr>
            <p:ph idx="1"/>
          </p:nvPr>
        </p:nvSpPr>
        <p:spPr/>
        <p:txBody>
          <a:bodyPr>
            <a:normAutofit/>
          </a:bodyPr>
          <a:lstStyle/>
          <a:p>
            <a:pPr marL="0" indent="0" algn="ctr">
              <a:buNone/>
            </a:pPr>
            <a:r>
              <a:rPr lang="en-GB" sz="2400" b="1" dirty="0" smtClean="0">
                <a:solidFill>
                  <a:schemeClr val="accent1">
                    <a:lumMod val="75000"/>
                  </a:schemeClr>
                </a:solidFill>
              </a:rPr>
              <a:t>Report Writing</a:t>
            </a:r>
          </a:p>
          <a:p>
            <a:pPr marL="0" indent="0" algn="ctr">
              <a:buNone/>
            </a:pPr>
            <a:endParaRPr lang="en-GB" sz="2400" b="1" dirty="0">
              <a:solidFill>
                <a:schemeClr val="tx1"/>
              </a:solidFill>
            </a:endParaRPr>
          </a:p>
          <a:p>
            <a:pPr marL="0" indent="0">
              <a:buNone/>
            </a:pPr>
            <a:r>
              <a:rPr lang="en-GB" sz="2400" u="sng" dirty="0" smtClean="0">
                <a:solidFill>
                  <a:schemeClr val="tx1"/>
                </a:solidFill>
              </a:rPr>
              <a:t>11-12: </a:t>
            </a:r>
            <a:r>
              <a:rPr lang="en-GB" sz="2400" dirty="0" smtClean="0">
                <a:solidFill>
                  <a:schemeClr val="tx1"/>
                </a:solidFill>
              </a:rPr>
              <a:t>Counselling and Psych students</a:t>
            </a:r>
          </a:p>
          <a:p>
            <a:pPr marL="0" indent="0">
              <a:buNone/>
            </a:pPr>
            <a:endParaRPr lang="en-GB" sz="2400" dirty="0">
              <a:solidFill>
                <a:schemeClr val="tx1"/>
              </a:solidFill>
            </a:endParaRPr>
          </a:p>
          <a:p>
            <a:pPr marL="0" indent="0">
              <a:buNone/>
            </a:pPr>
            <a:r>
              <a:rPr lang="en-GB" sz="2400" u="sng" dirty="0" smtClean="0">
                <a:solidFill>
                  <a:schemeClr val="tx1"/>
                </a:solidFill>
              </a:rPr>
              <a:t>12-1: </a:t>
            </a:r>
            <a:r>
              <a:rPr lang="en-GB" sz="2400" dirty="0" smtClean="0">
                <a:solidFill>
                  <a:schemeClr val="tx1"/>
                </a:solidFill>
              </a:rPr>
              <a:t>Psych only students</a:t>
            </a:r>
            <a:endParaRPr lang="en-GB" sz="2400" dirty="0">
              <a:solidFill>
                <a:schemeClr val="tx1"/>
              </a:solidFill>
            </a:endParaRPr>
          </a:p>
        </p:txBody>
      </p:sp>
    </p:spTree>
    <p:extLst>
      <p:ext uri="{BB962C8B-B14F-4D97-AF65-F5344CB8AC3E}">
        <p14:creationId xmlns:p14="http://schemas.microsoft.com/office/powerpoint/2010/main" val="206789309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week</a:t>
            </a:r>
            <a:endParaRPr lang="en-GB" dirty="0"/>
          </a:p>
        </p:txBody>
      </p:sp>
      <p:sp>
        <p:nvSpPr>
          <p:cNvPr id="3" name="Content Placeholder 2"/>
          <p:cNvSpPr>
            <a:spLocks noGrp="1"/>
          </p:cNvSpPr>
          <p:nvPr>
            <p:ph idx="1"/>
          </p:nvPr>
        </p:nvSpPr>
        <p:spPr/>
        <p:txBody>
          <a:bodyPr/>
          <a:lstStyle/>
          <a:p>
            <a:r>
              <a:rPr lang="en-GB" b="1" dirty="0" smtClean="0"/>
              <a:t>Lecture: </a:t>
            </a:r>
            <a:r>
              <a:rPr lang="en-GB" dirty="0" smtClean="0"/>
              <a:t>validity in psychological research</a:t>
            </a:r>
          </a:p>
          <a:p>
            <a:endParaRPr lang="en-GB" dirty="0"/>
          </a:p>
          <a:p>
            <a:r>
              <a:rPr lang="en-GB" b="1" dirty="0" smtClean="0"/>
              <a:t>Workshop: </a:t>
            </a:r>
            <a:r>
              <a:rPr lang="en-GB" dirty="0" smtClean="0"/>
              <a:t>psychological tests and measurement scales</a:t>
            </a:r>
            <a:endParaRPr lang="en-GB" dirty="0"/>
          </a:p>
        </p:txBody>
      </p:sp>
    </p:spTree>
    <p:extLst>
      <p:ext uri="{BB962C8B-B14F-4D97-AF65-F5344CB8AC3E}">
        <p14:creationId xmlns:p14="http://schemas.microsoft.com/office/powerpoint/2010/main" val="196791083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questions?</a:t>
            </a:r>
            <a:endParaRPr lang="en-GB" dirty="0"/>
          </a:p>
        </p:txBody>
      </p:sp>
      <p:pic>
        <p:nvPicPr>
          <p:cNvPr id="4" name="Picture 2" descr="Image result for ques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92089" y="2063987"/>
            <a:ext cx="3024336" cy="4180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963351"/>
      </p:ext>
    </p:extLst>
  </p:cSld>
  <p:clrMapOvr>
    <a:masterClrMapping/>
  </p:clrMapOvr>
  <p:timing>
    <p:tnLst>
      <p:par>
        <p:cTn id="1" dur="indefinite" restart="never" nodeType="tmRoot"/>
      </p:par>
    </p:tnLst>
  </p:timing>
</p:sld>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TM10001106[[fn=Badge]]</Template>
  <TotalTime>84</TotalTime>
  <Words>1883</Words>
  <Application>Microsoft Office PowerPoint</Application>
  <PresentationFormat>On-screen Show (4:3)</PresentationFormat>
  <Paragraphs>359</Paragraphs>
  <Slides>49</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49</vt:i4>
      </vt:variant>
    </vt:vector>
  </HeadingPairs>
  <TitlesOfParts>
    <vt:vector size="56" baseType="lpstr">
      <vt:lpstr>Arial</vt:lpstr>
      <vt:lpstr>Calibri</vt:lpstr>
      <vt:lpstr>Courier New</vt:lpstr>
      <vt:lpstr>Gill Sans MT</vt:lpstr>
      <vt:lpstr>Impact</vt:lpstr>
      <vt:lpstr>Wingdings</vt:lpstr>
      <vt:lpstr>Badge</vt:lpstr>
      <vt:lpstr>Research Methods</vt:lpstr>
      <vt:lpstr>Study Design</vt:lpstr>
      <vt:lpstr>Empiricism i.e. a scientific approach </vt:lpstr>
      <vt:lpstr>Experimental designs</vt:lpstr>
      <vt:lpstr>Experimental designs</vt:lpstr>
      <vt:lpstr>Experimental design</vt:lpstr>
      <vt:lpstr>Characteristics of experiments</vt:lpstr>
      <vt:lpstr>Variables - RECAP</vt:lpstr>
      <vt:lpstr>Planning (experimental) research</vt:lpstr>
      <vt:lpstr>Recap: planning (experimental) research</vt:lpstr>
      <vt:lpstr>Moving from ideas to hypotheses</vt:lpstr>
      <vt:lpstr>Moving from ideas to hypotheses</vt:lpstr>
      <vt:lpstr>What is a hypothesis?</vt:lpstr>
      <vt:lpstr>Types of design</vt:lpstr>
      <vt:lpstr>Types of design</vt:lpstr>
      <vt:lpstr>Types of design</vt:lpstr>
      <vt:lpstr>Between- or within-subjects design?</vt:lpstr>
      <vt:lpstr>Between-subjects</vt:lpstr>
      <vt:lpstr>Within-subjects</vt:lpstr>
      <vt:lpstr>Within-subjects</vt:lpstr>
      <vt:lpstr>Mixed design</vt:lpstr>
      <vt:lpstr>Non-experimental Designs</vt:lpstr>
      <vt:lpstr>Problems with the “science” of psychology</vt:lpstr>
      <vt:lpstr>Problems with the “science” of psychology</vt:lpstr>
      <vt:lpstr>Non-experimental design</vt:lpstr>
      <vt:lpstr>Non-experimental methods</vt:lpstr>
      <vt:lpstr>Non-experimental methods</vt:lpstr>
      <vt:lpstr>Correlational Design</vt:lpstr>
      <vt:lpstr>Correlational Design</vt:lpstr>
      <vt:lpstr>Correlation example</vt:lpstr>
      <vt:lpstr>Correlation example</vt:lpstr>
      <vt:lpstr>Correlation example</vt:lpstr>
      <vt:lpstr>Correlation example</vt:lpstr>
      <vt:lpstr>OR!</vt:lpstr>
      <vt:lpstr>Types of correlation/relationship</vt:lpstr>
      <vt:lpstr>Types of correlation/relationship</vt:lpstr>
      <vt:lpstr>Types of correlation/relationship</vt:lpstr>
      <vt:lpstr>Quasi-experiments</vt:lpstr>
      <vt:lpstr>Quasi-experiments</vt:lpstr>
      <vt:lpstr>Quasi-experiments</vt:lpstr>
      <vt:lpstr>Examples</vt:lpstr>
      <vt:lpstr>1. True Experiment</vt:lpstr>
      <vt:lpstr>2. Quasi-experiment</vt:lpstr>
      <vt:lpstr>3. Group difference study</vt:lpstr>
      <vt:lpstr>4. Correlation</vt:lpstr>
      <vt:lpstr>summary</vt:lpstr>
      <vt:lpstr>Todays workshop</vt:lpstr>
      <vt:lpstr>Next week</vt:lpstr>
      <vt:lpstr>Any questions?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dc:title>
  <dc:creator>Stacey Coleman</dc:creator>
  <cp:lastModifiedBy>Stacey Coleman</cp:lastModifiedBy>
  <cp:revision>6</cp:revision>
  <dcterms:created xsi:type="dcterms:W3CDTF">2018-02-05T11:51:18Z</dcterms:created>
  <dcterms:modified xsi:type="dcterms:W3CDTF">2018-02-06T09:08:04Z</dcterms:modified>
</cp:coreProperties>
</file>