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omments/comment1.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9" r:id="rId4"/>
    <p:sldId id="266" r:id="rId5"/>
    <p:sldId id="265" r:id="rId6"/>
    <p:sldId id="267" r:id="rId7"/>
    <p:sldId id="269" r:id="rId8"/>
    <p:sldId id="275" r:id="rId9"/>
    <p:sldId id="268" r:id="rId10"/>
    <p:sldId id="262" r:id="rId11"/>
    <p:sldId id="270" r:id="rId12"/>
    <p:sldId id="271" r:id="rId13"/>
    <p:sldId id="272" r:id="rId14"/>
    <p:sldId id="273" r:id="rId15"/>
    <p:sldId id="263" r:id="rId16"/>
    <p:sldId id="276" r:id="rId17"/>
    <p:sldId id="274" r:id="rId18"/>
    <p:sldId id="277" r:id="rId19"/>
    <p:sldId id="264" r:id="rId20"/>
    <p:sldId id="278" r:id="rId21"/>
    <p:sldId id="260" r:id="rId22"/>
    <p:sldId id="261"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eymour-Davies, Sean" initials="SS" lastIdx="1" clrIdx="0">
    <p:extLst>
      <p:ext uri="{19B8F6BF-5375-455C-9EA6-DF929625EA0E}">
        <p15:presenceInfo xmlns:p15="http://schemas.microsoft.com/office/powerpoint/2012/main" userId="S-1-5-21-1791201449-2072700295-2849167231-6580"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104" d="100"/>
          <a:sy n="104" d="100"/>
        </p:scale>
        <p:origin x="144" y="3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2-11-07T19:08:35.271" idx="1">
    <p:pos x="10" y="10"/>
    <p:text/>
    <p:extLst>
      <p:ext uri="{C676402C-5697-4E1C-873F-D02D1690AC5C}">
        <p15:threadingInfo xmlns:p15="http://schemas.microsoft.com/office/powerpoint/2012/main" timeZoneBias="0"/>
      </p:ext>
    </p:extLst>
  </p:cm>
</p:cmLst>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dirty="0"/>
              <a:t>11/9/2022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dirty="0"/>
              <a:t>11/9/2022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11/9/2022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11/9/2022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11/9/2022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11/9/2022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11/9/2022</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5" r:id="rId2"/>
    <p:sldLayoutId id="2147483651" r:id="rId3"/>
    <p:sldLayoutId id="2147483666" r:id="rId4"/>
    <p:sldLayoutId id="2147483653" r:id="rId5"/>
    <p:sldLayoutId id="2147483654" r:id="rId6"/>
    <p:sldLayoutId id="2147483655" r:id="rId7"/>
    <p:sldLayoutId id="2147483667" r:id="rId8"/>
    <p:sldLayoutId id="2147483657" r:id="rId9"/>
    <p:sldLayoutId id="2147483660" r:id="rId10"/>
    <p:sldLayoutId id="2147483661" r:id="rId11"/>
    <p:sldLayoutId id="2147483662" r:id="rId12"/>
    <p:sldLayoutId id="2147483663" r:id="rId13"/>
    <p:sldLayoutId id="2147483664" r:id="rId14"/>
    <p:sldLayoutId id="2147483668" r:id="rId15"/>
    <p:sldLayoutId id="2147483659"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comments" Target="../comments/commen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cid:7a610344-3044-4456-878c-78e05baa04fd@GBRP265.PROD.OUTLOOK.COM" TargetMode="External"/><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ymondsresearch.com/time-management-activities" TargetMode="External"/><Relationship Id="rId2" Type="http://schemas.openxmlformats.org/officeDocument/2006/relationships/hyperlink" Target="https://www.nspcc.org.uk/keeping-children-safe/reporting-abuse/what-to-do-child-reveals-abuse/" TargetMode="External"/><Relationship Id="rId1" Type="http://schemas.openxmlformats.org/officeDocument/2006/relationships/slideLayout" Target="../slideLayouts/slideLayout2.xml"/><Relationship Id="rId5" Type="http://schemas.openxmlformats.org/officeDocument/2006/relationships/hyperlink" Target="https://www.ncbi.nlm.nlm.nih.gov/books/NBK537302/" TargetMode="External"/><Relationship Id="rId4" Type="http://schemas.openxmlformats.org/officeDocument/2006/relationships/hyperlink" Target="https://www.uswitch.com/mobiles/screentime-report/#:~:text=Uswitch's%202022%20survey%20has%20found,hours%20a%20day%20since%20202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91512" y="1117600"/>
            <a:ext cx="4726221" cy="1905000"/>
          </a:xfrm>
        </p:spPr>
        <p:txBody>
          <a:bodyPr/>
          <a:lstStyle/>
          <a:p>
            <a:r>
              <a:rPr lang="en-GB" b="1" dirty="0" smtClean="0">
                <a:solidFill>
                  <a:schemeClr val="tx1"/>
                </a:solidFill>
              </a:rPr>
              <a:t>Late again!</a:t>
            </a:r>
            <a:endParaRPr lang="en-GB" b="1" dirty="0">
              <a:solidFill>
                <a:schemeClr val="tx1"/>
              </a:solidFill>
            </a:endParaRPr>
          </a:p>
        </p:txBody>
      </p:sp>
      <p:sp>
        <p:nvSpPr>
          <p:cNvPr id="3" name="Subtitle 2"/>
          <p:cNvSpPr>
            <a:spLocks noGrp="1"/>
          </p:cNvSpPr>
          <p:nvPr>
            <p:ph type="subTitle" idx="1"/>
          </p:nvPr>
        </p:nvSpPr>
        <p:spPr>
          <a:xfrm>
            <a:off x="711200" y="3615268"/>
            <a:ext cx="7459132" cy="829732"/>
          </a:xfrm>
        </p:spPr>
        <p:txBody>
          <a:bodyPr>
            <a:noAutofit/>
          </a:bodyPr>
          <a:lstStyle/>
          <a:p>
            <a:r>
              <a:rPr lang="en-GB" sz="4400" b="1" dirty="0" smtClean="0">
                <a:solidFill>
                  <a:schemeClr val="tx1"/>
                </a:solidFill>
              </a:rPr>
              <a:t>Was Sean Seymour-Davies just born to be late?</a:t>
            </a:r>
            <a:endParaRPr lang="en-GB" sz="4400" b="1" dirty="0">
              <a:solidFill>
                <a:schemeClr val="tx1"/>
              </a:solidFill>
            </a:endParaRPr>
          </a:p>
        </p:txBody>
      </p:sp>
    </p:spTree>
    <p:extLst>
      <p:ext uri="{BB962C8B-B14F-4D97-AF65-F5344CB8AC3E}">
        <p14:creationId xmlns:p14="http://schemas.microsoft.com/office/powerpoint/2010/main" val="377430589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55711" y="0"/>
            <a:ext cx="8596668" cy="4219303"/>
          </a:xfrm>
        </p:spPr>
        <p:txBody>
          <a:bodyPr>
            <a:normAutofit/>
          </a:bodyPr>
          <a:lstStyle/>
          <a:p>
            <a:r>
              <a:rPr lang="en-GB" sz="2000" dirty="0">
                <a:latin typeface="Arial" panose="020B0604020202020204" pitchFamily="34" charset="0"/>
                <a:cs typeface="Arial" panose="020B0604020202020204" pitchFamily="34" charset="0"/>
              </a:rPr>
              <a:t>S</a:t>
            </a:r>
            <a:r>
              <a:rPr lang="en-GB" sz="2000" dirty="0" smtClean="0">
                <a:latin typeface="Arial" panose="020B0604020202020204" pitchFamily="34" charset="0"/>
                <a:cs typeface="Arial" panose="020B0604020202020204" pitchFamily="34" charset="0"/>
              </a:rPr>
              <a:t>kills required for studying and how these useful skills can also help with future employability. So what is a skill?</a:t>
            </a:r>
          </a:p>
          <a:p>
            <a:r>
              <a:rPr lang="en-GB" sz="2000" dirty="0" smtClean="0">
                <a:latin typeface="Arial" panose="020B0604020202020204" pitchFamily="34" charset="0"/>
                <a:cs typeface="Arial" panose="020B0604020202020204" pitchFamily="34" charset="0"/>
              </a:rPr>
              <a:t>Cottrell (2019) purposes that a skill </a:t>
            </a:r>
            <a:r>
              <a:rPr lang="en-GB" sz="2000" dirty="0">
                <a:latin typeface="Arial" panose="020B0604020202020204" pitchFamily="34" charset="0"/>
                <a:cs typeface="Arial" panose="020B0604020202020204" pitchFamily="34" charset="0"/>
              </a:rPr>
              <a:t>is learned ability rather than an </a:t>
            </a:r>
            <a:r>
              <a:rPr lang="en-GB" sz="2000" dirty="0" smtClean="0">
                <a:latin typeface="Arial" panose="020B0604020202020204" pitchFamily="34" charset="0"/>
                <a:cs typeface="Arial" panose="020B0604020202020204" pitchFamily="34" charset="0"/>
              </a:rPr>
              <a:t>outcome that can be </a:t>
            </a:r>
            <a:r>
              <a:rPr lang="en-GB" sz="2000" dirty="0">
                <a:latin typeface="Arial" panose="020B0604020202020204" pitchFamily="34" charset="0"/>
                <a:cs typeface="Arial" panose="020B0604020202020204" pitchFamily="34" charset="0"/>
              </a:rPr>
              <a:t>achieved </a:t>
            </a:r>
            <a:r>
              <a:rPr lang="en-GB" sz="2000" dirty="0" smtClean="0">
                <a:latin typeface="Arial" panose="020B0604020202020204" pitchFamily="34" charset="0"/>
                <a:cs typeface="Arial" panose="020B0604020202020204" pitchFamily="34" charset="0"/>
              </a:rPr>
              <a:t>via </a:t>
            </a:r>
            <a:r>
              <a:rPr lang="en-GB" sz="2000" dirty="0">
                <a:latin typeface="Arial" panose="020B0604020202020204" pitchFamily="34" charset="0"/>
                <a:cs typeface="Arial" panose="020B0604020202020204" pitchFamily="34" charset="0"/>
              </a:rPr>
              <a:t>luck or </a:t>
            </a:r>
            <a:r>
              <a:rPr lang="en-GB" sz="2000" dirty="0" smtClean="0">
                <a:latin typeface="Arial" panose="020B0604020202020204" pitchFamily="34" charset="0"/>
                <a:cs typeface="Arial" panose="020B0604020202020204" pitchFamily="34" charset="0"/>
              </a:rPr>
              <a:t>chance. Therefore when performed again, there is a good chance of achieving a similar outcome. </a:t>
            </a:r>
            <a:r>
              <a:rPr lang="en-GB" sz="2000" dirty="0" smtClean="0">
                <a:latin typeface="Arial" panose="020B0604020202020204" pitchFamily="34" charset="0"/>
                <a:cs typeface="Arial" panose="020B0604020202020204" pitchFamily="34" charset="0"/>
              </a:rPr>
              <a:t>Practising this ability will enhance the chances of similar outcome further.</a:t>
            </a:r>
          </a:p>
          <a:p>
            <a:r>
              <a:rPr lang="en-GB" sz="2000" dirty="0" smtClean="0">
                <a:latin typeface="Arial" panose="020B0604020202020204" pitchFamily="34" charset="0"/>
                <a:cs typeface="Arial" panose="020B0604020202020204" pitchFamily="34" charset="0"/>
              </a:rPr>
              <a:t>It </a:t>
            </a:r>
            <a:r>
              <a:rPr lang="en-GB" sz="2000" dirty="0" smtClean="0">
                <a:latin typeface="Arial" panose="020B0604020202020204" pitchFamily="34" charset="0"/>
                <a:cs typeface="Arial" panose="020B0604020202020204" pitchFamily="34" charset="0"/>
              </a:rPr>
              <a:t>is important to note that there are many different skills required for studying. I would encourage you to note down any that are of interest to you.</a:t>
            </a:r>
            <a:r>
              <a:rPr lang="en-GB" sz="2000" dirty="0">
                <a:latin typeface="Arial" panose="020B0604020202020204" pitchFamily="34" charset="0"/>
                <a:cs typeface="Arial" panose="020B0604020202020204" pitchFamily="34" charset="0"/>
              </a:rPr>
              <a:t> </a:t>
            </a:r>
            <a:endParaRPr lang="en-GB" sz="2000" dirty="0" smtClean="0">
              <a:latin typeface="Arial" panose="020B0604020202020204" pitchFamily="34" charset="0"/>
              <a:cs typeface="Arial" panose="020B0604020202020204" pitchFamily="34" charset="0"/>
            </a:endParaRPr>
          </a:p>
          <a:p>
            <a:r>
              <a:rPr lang="en-GB" sz="2000" dirty="0" smtClean="0">
                <a:latin typeface="Arial" panose="020B0604020202020204" pitchFamily="34" charset="0"/>
                <a:cs typeface="Arial" panose="020B0604020202020204" pitchFamily="34" charset="0"/>
              </a:rPr>
              <a:t>The three highlighted skills that are most potent for me. </a:t>
            </a:r>
            <a:endParaRPr lang="en-GB" sz="2000" dirty="0">
              <a:latin typeface="Arial" panose="020B0604020202020204" pitchFamily="34" charset="0"/>
              <a:cs typeface="Arial" panose="020B0604020202020204" pitchFamily="34" charset="0"/>
            </a:endParaRPr>
          </a:p>
        </p:txBody>
      </p:sp>
      <p:sp>
        <p:nvSpPr>
          <p:cNvPr id="4" name="Oval 3"/>
          <p:cNvSpPr/>
          <p:nvPr/>
        </p:nvSpPr>
        <p:spPr>
          <a:xfrm>
            <a:off x="1065842" y="3910336"/>
            <a:ext cx="1802675" cy="84908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ln w="0"/>
                <a:solidFill>
                  <a:schemeClr val="tx1"/>
                </a:solidFill>
                <a:effectLst>
                  <a:outerShdw blurRad="38100" dist="19050" dir="2700000" algn="tl" rotWithShape="0">
                    <a:schemeClr val="dk1">
                      <a:alpha val="40000"/>
                    </a:schemeClr>
                  </a:outerShdw>
                </a:effectLst>
              </a:rPr>
              <a:t>Reading</a:t>
            </a:r>
            <a:endParaRPr lang="en-GB" dirty="0">
              <a:ln w="0"/>
              <a:solidFill>
                <a:schemeClr val="tx1"/>
              </a:solidFill>
              <a:effectLst>
                <a:outerShdw blurRad="38100" dist="19050" dir="2700000" algn="tl" rotWithShape="0">
                  <a:schemeClr val="dk1">
                    <a:alpha val="40000"/>
                  </a:schemeClr>
                </a:outerShdw>
              </a:effectLst>
            </a:endParaRPr>
          </a:p>
        </p:txBody>
      </p:sp>
      <p:sp>
        <p:nvSpPr>
          <p:cNvPr id="5" name="Oval 4"/>
          <p:cNvSpPr/>
          <p:nvPr/>
        </p:nvSpPr>
        <p:spPr>
          <a:xfrm>
            <a:off x="8286100" y="5923369"/>
            <a:ext cx="1961364" cy="84908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ln w="0"/>
                <a:solidFill>
                  <a:schemeClr val="tx1"/>
                </a:solidFill>
                <a:effectLst>
                  <a:outerShdw blurRad="38100" dist="19050" dir="2700000" algn="tl" rotWithShape="0">
                    <a:schemeClr val="dk1">
                      <a:alpha val="40000"/>
                    </a:schemeClr>
                  </a:outerShdw>
                </a:effectLst>
              </a:rPr>
              <a:t>Computer literacy</a:t>
            </a:r>
            <a:endParaRPr lang="en-GB" dirty="0">
              <a:ln w="0"/>
              <a:solidFill>
                <a:schemeClr val="tx1"/>
              </a:solidFill>
              <a:effectLst>
                <a:outerShdw blurRad="38100" dist="19050" dir="2700000" algn="tl" rotWithShape="0">
                  <a:schemeClr val="dk1">
                    <a:alpha val="40000"/>
                  </a:schemeClr>
                </a:outerShdw>
              </a:effectLst>
            </a:endParaRPr>
          </a:p>
        </p:txBody>
      </p:sp>
      <p:sp>
        <p:nvSpPr>
          <p:cNvPr id="6" name="Oval 5"/>
          <p:cNvSpPr/>
          <p:nvPr/>
        </p:nvSpPr>
        <p:spPr>
          <a:xfrm>
            <a:off x="3225333" y="5923369"/>
            <a:ext cx="1802989" cy="84908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ln w="0"/>
                <a:solidFill>
                  <a:schemeClr val="tx1"/>
                </a:solidFill>
                <a:effectLst>
                  <a:outerShdw blurRad="38100" dist="19050" dir="2700000" algn="tl" rotWithShape="0">
                    <a:schemeClr val="dk1">
                      <a:alpha val="40000"/>
                    </a:schemeClr>
                  </a:outerShdw>
                </a:effectLst>
              </a:rPr>
              <a:t>Problem solving</a:t>
            </a:r>
            <a:endParaRPr lang="en-GB" dirty="0">
              <a:ln w="0"/>
              <a:solidFill>
                <a:schemeClr val="tx1"/>
              </a:solidFill>
              <a:effectLst>
                <a:outerShdw blurRad="38100" dist="19050" dir="2700000" algn="tl" rotWithShape="0">
                  <a:schemeClr val="dk1">
                    <a:alpha val="40000"/>
                  </a:schemeClr>
                </a:outerShdw>
              </a:effectLst>
            </a:endParaRPr>
          </a:p>
        </p:txBody>
      </p:sp>
      <p:sp>
        <p:nvSpPr>
          <p:cNvPr id="7" name="Oval 6"/>
          <p:cNvSpPr/>
          <p:nvPr/>
        </p:nvSpPr>
        <p:spPr>
          <a:xfrm>
            <a:off x="3878605" y="3797707"/>
            <a:ext cx="2055667" cy="84908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solidFill>
                  <a:schemeClr val="tx1"/>
                </a:solidFill>
              </a:rPr>
              <a:t>Resilience</a:t>
            </a:r>
            <a:endParaRPr lang="en-GB" b="1" dirty="0">
              <a:solidFill>
                <a:schemeClr val="tx1"/>
              </a:solidFill>
            </a:endParaRPr>
          </a:p>
        </p:txBody>
      </p:sp>
      <p:sp>
        <p:nvSpPr>
          <p:cNvPr id="8" name="Oval 7"/>
          <p:cNvSpPr/>
          <p:nvPr/>
        </p:nvSpPr>
        <p:spPr>
          <a:xfrm>
            <a:off x="7057392" y="3762798"/>
            <a:ext cx="1802675" cy="84908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ln w="0"/>
                <a:solidFill>
                  <a:schemeClr val="tx1"/>
                </a:solidFill>
                <a:effectLst>
                  <a:outerShdw blurRad="38100" dist="19050" dir="2700000" algn="tl" rotWithShape="0">
                    <a:schemeClr val="dk1">
                      <a:alpha val="40000"/>
                    </a:schemeClr>
                  </a:outerShdw>
                </a:effectLst>
              </a:rPr>
              <a:t>Research</a:t>
            </a:r>
            <a:endParaRPr lang="en-GB" dirty="0">
              <a:ln w="0"/>
              <a:solidFill>
                <a:schemeClr val="tx1"/>
              </a:solidFill>
              <a:effectLst>
                <a:outerShdw blurRad="38100" dist="19050" dir="2700000" algn="tl" rotWithShape="0">
                  <a:schemeClr val="dk1">
                    <a:alpha val="40000"/>
                  </a:schemeClr>
                </a:outerShdw>
              </a:effectLst>
            </a:endParaRPr>
          </a:p>
        </p:txBody>
      </p:sp>
      <p:sp>
        <p:nvSpPr>
          <p:cNvPr id="9" name="Oval 8"/>
          <p:cNvSpPr/>
          <p:nvPr/>
        </p:nvSpPr>
        <p:spPr>
          <a:xfrm>
            <a:off x="9130194" y="4869434"/>
            <a:ext cx="1802675" cy="84908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ln w="0"/>
                <a:solidFill>
                  <a:schemeClr val="tx1"/>
                </a:solidFill>
                <a:effectLst>
                  <a:outerShdw blurRad="38100" dist="19050" dir="2700000" algn="tl" rotWithShape="0">
                    <a:schemeClr val="dk1">
                      <a:alpha val="40000"/>
                    </a:schemeClr>
                  </a:outerShdw>
                </a:effectLst>
              </a:rPr>
              <a:t>Critical thinking</a:t>
            </a:r>
            <a:endParaRPr lang="en-GB" dirty="0">
              <a:ln w="0"/>
              <a:solidFill>
                <a:schemeClr val="tx1"/>
              </a:solidFill>
              <a:effectLst>
                <a:outerShdw blurRad="38100" dist="19050" dir="2700000" algn="tl" rotWithShape="0">
                  <a:schemeClr val="dk1">
                    <a:alpha val="40000"/>
                  </a:schemeClr>
                </a:outerShdw>
              </a:effectLst>
            </a:endParaRPr>
          </a:p>
        </p:txBody>
      </p:sp>
      <p:sp>
        <p:nvSpPr>
          <p:cNvPr id="10" name="Oval 9"/>
          <p:cNvSpPr/>
          <p:nvPr/>
        </p:nvSpPr>
        <p:spPr>
          <a:xfrm>
            <a:off x="452834" y="5936983"/>
            <a:ext cx="2377440" cy="84908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ln w="0"/>
                <a:solidFill>
                  <a:schemeClr val="tx1"/>
                </a:solidFill>
                <a:effectLst>
                  <a:outerShdw blurRad="38100" dist="19050" dir="2700000" algn="tl" rotWithShape="0">
                    <a:schemeClr val="dk1">
                      <a:alpha val="40000"/>
                    </a:schemeClr>
                  </a:outerShdw>
                </a:effectLst>
              </a:rPr>
              <a:t>Questioning</a:t>
            </a:r>
            <a:endParaRPr lang="en-GB" dirty="0">
              <a:ln w="0"/>
              <a:solidFill>
                <a:schemeClr val="tx1"/>
              </a:solidFill>
              <a:effectLst>
                <a:outerShdw blurRad="38100" dist="19050" dir="2700000" algn="tl" rotWithShape="0">
                  <a:schemeClr val="dk1">
                    <a:alpha val="40000"/>
                  </a:schemeClr>
                </a:outerShdw>
              </a:effectLst>
            </a:endParaRPr>
          </a:p>
        </p:txBody>
      </p:sp>
      <p:sp>
        <p:nvSpPr>
          <p:cNvPr id="11" name="Oval 10"/>
          <p:cNvSpPr/>
          <p:nvPr/>
        </p:nvSpPr>
        <p:spPr>
          <a:xfrm>
            <a:off x="5423381" y="5923369"/>
            <a:ext cx="2477903" cy="84908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ln w="0"/>
                <a:solidFill>
                  <a:schemeClr val="tx1"/>
                </a:solidFill>
                <a:effectLst>
                  <a:outerShdw blurRad="38100" dist="19050" dir="2700000" algn="tl" rotWithShape="0">
                    <a:schemeClr val="dk1">
                      <a:alpha val="40000"/>
                    </a:schemeClr>
                  </a:outerShdw>
                </a:effectLst>
              </a:rPr>
              <a:t>Stress management </a:t>
            </a:r>
            <a:endParaRPr lang="en-GB" dirty="0">
              <a:ln w="0"/>
              <a:solidFill>
                <a:schemeClr val="tx1"/>
              </a:solidFill>
              <a:effectLst>
                <a:outerShdw blurRad="38100" dist="19050" dir="2700000" algn="tl" rotWithShape="0">
                  <a:schemeClr val="dk1">
                    <a:alpha val="40000"/>
                  </a:schemeClr>
                </a:outerShdw>
              </a:effectLst>
            </a:endParaRPr>
          </a:p>
        </p:txBody>
      </p:sp>
      <p:sp>
        <p:nvSpPr>
          <p:cNvPr id="30" name="Oval 29"/>
          <p:cNvSpPr/>
          <p:nvPr/>
        </p:nvSpPr>
        <p:spPr>
          <a:xfrm>
            <a:off x="797901" y="4918938"/>
            <a:ext cx="2477903" cy="85779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ln w="0"/>
                <a:solidFill>
                  <a:srgbClr val="FF0000"/>
                </a:solidFill>
                <a:effectLst>
                  <a:outerShdw blurRad="38100" dist="19050" dir="2700000" algn="tl" rotWithShape="0">
                    <a:schemeClr val="dk1">
                      <a:alpha val="40000"/>
                    </a:schemeClr>
                  </a:outerShdw>
                </a:effectLst>
              </a:rPr>
              <a:t>Time management </a:t>
            </a:r>
            <a:endParaRPr lang="en-GB" b="1" dirty="0">
              <a:ln w="0"/>
              <a:solidFill>
                <a:srgbClr val="FF0000"/>
              </a:solidFill>
              <a:effectLst>
                <a:outerShdw blurRad="38100" dist="19050" dir="2700000" algn="tl" rotWithShape="0">
                  <a:schemeClr val="dk1">
                    <a:alpha val="40000"/>
                  </a:schemeClr>
                </a:outerShdw>
              </a:effectLst>
            </a:endParaRPr>
          </a:p>
        </p:txBody>
      </p:sp>
      <p:sp>
        <p:nvSpPr>
          <p:cNvPr id="31" name="Oval 30"/>
          <p:cNvSpPr/>
          <p:nvPr/>
        </p:nvSpPr>
        <p:spPr>
          <a:xfrm>
            <a:off x="3541101" y="4833663"/>
            <a:ext cx="2477903" cy="84908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ln w="0"/>
                <a:solidFill>
                  <a:srgbClr val="FF0000"/>
                </a:solidFill>
                <a:effectLst>
                  <a:outerShdw blurRad="38100" dist="19050" dir="2700000" algn="tl" rotWithShape="0">
                    <a:schemeClr val="dk1">
                      <a:alpha val="40000"/>
                    </a:schemeClr>
                  </a:outerShdw>
                </a:effectLst>
              </a:rPr>
              <a:t>Note Making</a:t>
            </a:r>
            <a:endParaRPr lang="en-GB" b="1" dirty="0">
              <a:ln w="0"/>
              <a:solidFill>
                <a:srgbClr val="FF0000"/>
              </a:solidFill>
              <a:effectLst>
                <a:outerShdw blurRad="38100" dist="19050" dir="2700000" algn="tl" rotWithShape="0">
                  <a:schemeClr val="dk1">
                    <a:alpha val="40000"/>
                  </a:schemeClr>
                </a:outerShdw>
              </a:effectLst>
            </a:endParaRPr>
          </a:p>
        </p:txBody>
      </p:sp>
      <p:sp>
        <p:nvSpPr>
          <p:cNvPr id="32" name="Oval 31"/>
          <p:cNvSpPr/>
          <p:nvPr/>
        </p:nvSpPr>
        <p:spPr>
          <a:xfrm>
            <a:off x="6382164" y="4887413"/>
            <a:ext cx="2477903" cy="84908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ln w="0"/>
                <a:solidFill>
                  <a:srgbClr val="FF0000"/>
                </a:solidFill>
                <a:effectLst>
                  <a:outerShdw blurRad="38100" dist="19050" dir="2700000" algn="tl" rotWithShape="0">
                    <a:schemeClr val="dk1">
                      <a:alpha val="40000"/>
                    </a:schemeClr>
                  </a:outerShdw>
                </a:effectLst>
              </a:rPr>
              <a:t>Active listening </a:t>
            </a:r>
            <a:endParaRPr lang="en-GB" b="1" dirty="0">
              <a:ln w="0"/>
              <a:solidFill>
                <a:srgbClr val="FF0000"/>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264782706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3" y="0"/>
            <a:ext cx="8596668" cy="1320800"/>
          </a:xfrm>
        </p:spPr>
        <p:txBody>
          <a:bodyPr/>
          <a:lstStyle/>
          <a:p>
            <a:pPr algn="ctr"/>
            <a:r>
              <a:rPr lang="en-GB" b="1" dirty="0" smtClean="0">
                <a:solidFill>
                  <a:schemeClr val="tx1"/>
                </a:solidFill>
                <a:latin typeface="Arial" panose="020B0604020202020204" pitchFamily="34" charset="0"/>
                <a:cs typeface="Arial" panose="020B0604020202020204" pitchFamily="34" charset="0"/>
              </a:rPr>
              <a:t>Time management</a:t>
            </a:r>
            <a:endParaRPr lang="en-GB" b="1" dirty="0">
              <a:solidFill>
                <a:schemeClr val="tx1"/>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273000" y="492369"/>
            <a:ext cx="9123980" cy="6365631"/>
          </a:xfrm>
        </p:spPr>
        <p:txBody>
          <a:bodyPr>
            <a:normAutofit fontScale="62500" lnSpcReduction="20000"/>
          </a:bodyPr>
          <a:lstStyle/>
          <a:p>
            <a:pPr marL="0" indent="0">
              <a:buNone/>
            </a:pPr>
            <a:endParaRPr lang="en-GB" b="1" dirty="0" smtClean="0">
              <a:solidFill>
                <a:schemeClr val="tx1"/>
              </a:solidFill>
            </a:endParaRPr>
          </a:p>
          <a:p>
            <a:pPr marL="0" indent="0">
              <a:buNone/>
            </a:pPr>
            <a:endParaRPr lang="en-GB" b="1" dirty="0">
              <a:solidFill>
                <a:schemeClr val="tx1"/>
              </a:solidFill>
            </a:endParaRPr>
          </a:p>
          <a:p>
            <a:r>
              <a:rPr lang="en-GB" sz="2900" dirty="0" smtClean="0">
                <a:solidFill>
                  <a:schemeClr val="tx1"/>
                </a:solidFill>
                <a:latin typeface="Arial" panose="020B0604020202020204" pitchFamily="34" charset="0"/>
                <a:cs typeface="Arial" panose="020B0604020202020204" pitchFamily="34" charset="0"/>
              </a:rPr>
              <a:t>Price (2020) talks about how time </a:t>
            </a:r>
            <a:r>
              <a:rPr lang="en-GB" sz="2900" dirty="0">
                <a:solidFill>
                  <a:schemeClr val="tx1"/>
                </a:solidFill>
                <a:latin typeface="Arial" panose="020B0604020202020204" pitchFamily="34" charset="0"/>
                <a:cs typeface="Arial" panose="020B0604020202020204" pitchFamily="34" charset="0"/>
              </a:rPr>
              <a:t>m</a:t>
            </a:r>
            <a:r>
              <a:rPr lang="en-GB" sz="2900" dirty="0" smtClean="0">
                <a:solidFill>
                  <a:schemeClr val="tx1"/>
                </a:solidFill>
                <a:latin typeface="Arial" panose="020B0604020202020204" pitchFamily="34" charset="0"/>
                <a:cs typeface="Arial" panose="020B0604020202020204" pitchFamily="34" charset="0"/>
              </a:rPr>
              <a:t>anagement </a:t>
            </a:r>
            <a:r>
              <a:rPr lang="en-GB" sz="2900" dirty="0" smtClean="0">
                <a:solidFill>
                  <a:schemeClr val="tx1"/>
                </a:solidFill>
                <a:latin typeface="Arial" panose="020B0604020202020204" pitchFamily="34" charset="0"/>
                <a:cs typeface="Arial" panose="020B0604020202020204" pitchFamily="34" charset="0"/>
              </a:rPr>
              <a:t>can be a misleading term for us, you cannot manage time as there is only so much of it. However you can manage the events in your life in relation to time. Time is valuable and should be used </a:t>
            </a:r>
            <a:r>
              <a:rPr lang="en-GB" sz="2900" dirty="0" smtClean="0">
                <a:solidFill>
                  <a:schemeClr val="tx1"/>
                </a:solidFill>
                <a:latin typeface="Arial" panose="020B0604020202020204" pitchFamily="34" charset="0"/>
                <a:cs typeface="Arial" panose="020B0604020202020204" pitchFamily="34" charset="0"/>
              </a:rPr>
              <a:t>wisely. </a:t>
            </a:r>
            <a:endParaRPr lang="en-GB" sz="2900" dirty="0" smtClean="0">
              <a:solidFill>
                <a:schemeClr val="tx1"/>
              </a:solidFill>
              <a:latin typeface="Arial" panose="020B0604020202020204" pitchFamily="34" charset="0"/>
              <a:cs typeface="Arial" panose="020B0604020202020204" pitchFamily="34" charset="0"/>
            </a:endParaRPr>
          </a:p>
          <a:p>
            <a:endParaRPr lang="en-GB" sz="2900" dirty="0">
              <a:solidFill>
                <a:schemeClr val="tx1"/>
              </a:solidFill>
            </a:endParaRPr>
          </a:p>
          <a:p>
            <a:r>
              <a:rPr lang="en-GB" sz="2900" dirty="0" smtClean="0">
                <a:solidFill>
                  <a:schemeClr val="tx1"/>
                </a:solidFill>
                <a:latin typeface="Arial" panose="020B0604020202020204" pitchFamily="34" charset="0"/>
                <a:cs typeface="Arial" panose="020B0604020202020204" pitchFamily="34" charset="0"/>
              </a:rPr>
              <a:t>Its </a:t>
            </a:r>
            <a:r>
              <a:rPr lang="en-GB" sz="2900" dirty="0">
                <a:solidFill>
                  <a:schemeClr val="tx1"/>
                </a:solidFill>
                <a:latin typeface="Arial" panose="020B0604020202020204" pitchFamily="34" charset="0"/>
                <a:cs typeface="Arial" panose="020B0604020202020204" pitchFamily="34" charset="0"/>
              </a:rPr>
              <a:t>a</a:t>
            </a:r>
            <a:r>
              <a:rPr lang="en-GB" sz="2900" dirty="0" smtClean="0">
                <a:solidFill>
                  <a:schemeClr val="tx1"/>
                </a:solidFill>
                <a:latin typeface="Arial" panose="020B0604020202020204" pitchFamily="34" charset="0"/>
                <a:cs typeface="Arial" panose="020B0604020202020204" pitchFamily="34" charset="0"/>
              </a:rPr>
              <a:t> skill, I certainly have trouble with as I am always late! and expect many of you often find yourself thinking to your self “ I just don’t have enough time”.</a:t>
            </a:r>
          </a:p>
          <a:p>
            <a:pPr marL="0" indent="0">
              <a:buNone/>
            </a:pPr>
            <a:endParaRPr lang="en-GB" sz="2900" dirty="0" smtClean="0">
              <a:solidFill>
                <a:schemeClr val="tx1"/>
              </a:solidFill>
              <a:latin typeface="Arial" panose="020B0604020202020204" pitchFamily="34" charset="0"/>
              <a:cs typeface="Arial" panose="020B0604020202020204" pitchFamily="34" charset="0"/>
            </a:endParaRPr>
          </a:p>
          <a:p>
            <a:r>
              <a:rPr lang="en-GB" sz="2900" dirty="0" smtClean="0">
                <a:solidFill>
                  <a:schemeClr val="tx1"/>
                </a:solidFill>
                <a:latin typeface="Arial" panose="020B0604020202020204" pitchFamily="34" charset="0"/>
                <a:cs typeface="Arial" panose="020B0604020202020204" pitchFamily="34" charset="0"/>
              </a:rPr>
              <a:t>Moore </a:t>
            </a:r>
            <a:r>
              <a:rPr lang="en-GB" sz="2900" dirty="0" smtClean="0">
                <a:solidFill>
                  <a:schemeClr val="tx1"/>
                </a:solidFill>
                <a:latin typeface="Arial" panose="020B0604020202020204" pitchFamily="34" charset="0"/>
                <a:cs typeface="Arial" panose="020B0604020202020204" pitchFamily="34" charset="0"/>
              </a:rPr>
              <a:t>(</a:t>
            </a:r>
            <a:r>
              <a:rPr lang="en-GB" sz="2900" dirty="0" smtClean="0">
                <a:solidFill>
                  <a:schemeClr val="tx1"/>
                </a:solidFill>
                <a:latin typeface="Arial" panose="020B0604020202020204" pitchFamily="34" charset="0"/>
                <a:cs typeface="Arial" panose="020B0604020202020204" pitchFamily="34" charset="0"/>
              </a:rPr>
              <a:t>2010</a:t>
            </a:r>
            <a:r>
              <a:rPr lang="en-GB" sz="2900" dirty="0">
                <a:solidFill>
                  <a:schemeClr val="tx1"/>
                </a:solidFill>
                <a:latin typeface="Arial" panose="020B0604020202020204" pitchFamily="34" charset="0"/>
                <a:cs typeface="Arial" panose="020B0604020202020204" pitchFamily="34" charset="0"/>
              </a:rPr>
              <a:t>)</a:t>
            </a:r>
            <a:r>
              <a:rPr lang="en-GB" sz="2900" dirty="0" smtClean="0">
                <a:solidFill>
                  <a:schemeClr val="tx1"/>
                </a:solidFill>
                <a:latin typeface="Arial" panose="020B0604020202020204" pitchFamily="34" charset="0"/>
                <a:cs typeface="Arial" panose="020B0604020202020204" pitchFamily="34" charset="0"/>
              </a:rPr>
              <a:t> </a:t>
            </a:r>
            <a:r>
              <a:rPr lang="en-GB" sz="2900" dirty="0" smtClean="0">
                <a:solidFill>
                  <a:schemeClr val="tx1"/>
                </a:solidFill>
                <a:latin typeface="Arial" panose="020B0604020202020204" pitchFamily="34" charset="0"/>
                <a:cs typeface="Arial" panose="020B0604020202020204" pitchFamily="34" charset="0"/>
              </a:rPr>
              <a:t>discusses</a:t>
            </a:r>
            <a:r>
              <a:rPr lang="en-GB" sz="2900" dirty="0" smtClean="0">
                <a:solidFill>
                  <a:schemeClr val="tx1"/>
                </a:solidFill>
                <a:latin typeface="Arial" panose="020B0604020202020204" pitchFamily="34" charset="0"/>
                <a:cs typeface="Arial" panose="020B0604020202020204" pitchFamily="34" charset="0"/>
              </a:rPr>
              <a:t> </a:t>
            </a:r>
            <a:r>
              <a:rPr lang="en-GB" sz="2900" dirty="0" smtClean="0">
                <a:solidFill>
                  <a:schemeClr val="tx1"/>
                </a:solidFill>
                <a:latin typeface="Arial" panose="020B0604020202020204" pitchFamily="34" charset="0"/>
                <a:cs typeface="Arial" panose="020B0604020202020204" pitchFamily="34" charset="0"/>
              </a:rPr>
              <a:t>how time management can be like dieting or doing exercise. You know you should be doing it, but we regularly put it off or give up to soon. </a:t>
            </a:r>
          </a:p>
          <a:p>
            <a:endParaRPr lang="en-GB" sz="2900" dirty="0" smtClean="0">
              <a:solidFill>
                <a:schemeClr val="tx1"/>
              </a:solidFill>
              <a:latin typeface="Arial" panose="020B0604020202020204" pitchFamily="34" charset="0"/>
              <a:cs typeface="Arial" panose="020B0604020202020204" pitchFamily="34" charset="0"/>
            </a:endParaRPr>
          </a:p>
          <a:p>
            <a:r>
              <a:rPr lang="en-GB" sz="2900" dirty="0" smtClean="0">
                <a:solidFill>
                  <a:schemeClr val="tx1"/>
                </a:solidFill>
                <a:latin typeface="Arial" panose="020B0604020202020204" pitchFamily="34" charset="0"/>
                <a:cs typeface="Arial" panose="020B0604020202020204" pitchFamily="34" charset="0"/>
              </a:rPr>
              <a:t>It is highly important to</a:t>
            </a:r>
            <a:r>
              <a:rPr lang="en-GB" sz="2900" dirty="0" smtClean="0">
                <a:solidFill>
                  <a:schemeClr val="tx1"/>
                </a:solidFill>
                <a:latin typeface="Arial" panose="020B0604020202020204" pitchFamily="34" charset="0"/>
                <a:cs typeface="Arial" panose="020B0604020202020204" pitchFamily="34" charset="0"/>
              </a:rPr>
              <a:t> consider our time perception, Dawson and Sleek (2018) talk about how researchers have evidenced that how perceive time is strongly linked to the emotion we are feelin</a:t>
            </a:r>
            <a:r>
              <a:rPr lang="en-GB" sz="2900" dirty="0" smtClean="0">
                <a:solidFill>
                  <a:schemeClr val="tx1"/>
                </a:solidFill>
                <a:latin typeface="Arial" panose="020B0604020202020204" pitchFamily="34" charset="0"/>
                <a:cs typeface="Arial" panose="020B0604020202020204" pitchFamily="34" charset="0"/>
              </a:rPr>
              <a:t>g ‘Time flies when your having fun’ It can sometimes can race against us or be on our side.</a:t>
            </a:r>
            <a:endParaRPr lang="en-GB" sz="2900" dirty="0" smtClean="0">
              <a:solidFill>
                <a:schemeClr val="tx1"/>
              </a:solidFill>
              <a:latin typeface="Arial" panose="020B0604020202020204" pitchFamily="34" charset="0"/>
              <a:cs typeface="Arial" panose="020B0604020202020204" pitchFamily="34" charset="0"/>
            </a:endParaRPr>
          </a:p>
          <a:p>
            <a:endParaRPr lang="en-GB" sz="2900" dirty="0" smtClean="0">
              <a:solidFill>
                <a:schemeClr val="tx1"/>
              </a:solidFill>
              <a:latin typeface="Arial" panose="020B0604020202020204" pitchFamily="34" charset="0"/>
              <a:cs typeface="Arial" panose="020B0604020202020204" pitchFamily="34" charset="0"/>
            </a:endParaRPr>
          </a:p>
          <a:p>
            <a:r>
              <a:rPr lang="en-GB" sz="2900" dirty="0" smtClean="0">
                <a:solidFill>
                  <a:schemeClr val="tx1"/>
                </a:solidFill>
                <a:latin typeface="Arial" panose="020B0604020202020204" pitchFamily="34" charset="0"/>
                <a:cs typeface="Arial" panose="020B0604020202020204" pitchFamily="34" charset="0"/>
              </a:rPr>
              <a:t>1 </a:t>
            </a:r>
            <a:r>
              <a:rPr lang="en-GB" sz="2900" dirty="0" smtClean="0">
                <a:solidFill>
                  <a:schemeClr val="tx1"/>
                </a:solidFill>
                <a:latin typeface="Arial" panose="020B0604020202020204" pitchFamily="34" charset="0"/>
                <a:cs typeface="Arial" panose="020B0604020202020204" pitchFamily="34" charset="0"/>
              </a:rPr>
              <a:t>minute challenge (Symonds research, 2002).</a:t>
            </a:r>
          </a:p>
          <a:p>
            <a:pPr marL="0" indent="0">
              <a:buNone/>
            </a:pPr>
            <a:endParaRPr lang="en-GB" sz="2900" dirty="0">
              <a:solidFill>
                <a:schemeClr val="tx1"/>
              </a:solidFill>
              <a:latin typeface="Arial" panose="020B0604020202020204" pitchFamily="34" charset="0"/>
              <a:cs typeface="Arial" panose="020B0604020202020204" pitchFamily="34" charset="0"/>
            </a:endParaRPr>
          </a:p>
          <a:p>
            <a:r>
              <a:rPr lang="en-GB" sz="2900" dirty="0" smtClean="0">
                <a:solidFill>
                  <a:schemeClr val="tx1"/>
                </a:solidFill>
                <a:latin typeface="Arial" panose="020B0604020202020204" pitchFamily="34" charset="0"/>
                <a:cs typeface="Arial" panose="020B0604020202020204" pitchFamily="34" charset="0"/>
              </a:rPr>
              <a:t>There are 1440 minutes in a full day, we roughly spend 480 of those minutes sleeping/resting. That leaves us with 960 minutes to get things done.</a:t>
            </a:r>
          </a:p>
          <a:p>
            <a:pPr marL="0" indent="0">
              <a:buNone/>
            </a:pPr>
            <a:endParaRPr lang="en-GB" b="1" dirty="0" smtClean="0">
              <a:solidFill>
                <a:schemeClr val="tx1"/>
              </a:solidFill>
            </a:endParaRPr>
          </a:p>
          <a:p>
            <a:pPr marL="0" indent="0">
              <a:buNone/>
            </a:pPr>
            <a:endParaRPr lang="en-GB" b="1" dirty="0" smtClean="0">
              <a:solidFill>
                <a:schemeClr val="tx1"/>
              </a:solidFill>
            </a:endParaRPr>
          </a:p>
        </p:txBody>
      </p:sp>
      <p:pic>
        <p:nvPicPr>
          <p:cNvPr id="1026" name="Picture 2" descr="https://secure.caes.uga.edu/extension/publications/files/html/C1042/images/mceclip03.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74000" y="0"/>
            <a:ext cx="2918000" cy="25912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5183704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93994" y="94211"/>
            <a:ext cx="8596668" cy="1320800"/>
          </a:xfrm>
        </p:spPr>
        <p:txBody>
          <a:bodyPr/>
          <a:lstStyle/>
          <a:p>
            <a:r>
              <a:rPr lang="en-GB" b="1" dirty="0" smtClean="0">
                <a:solidFill>
                  <a:schemeClr val="tx1"/>
                </a:solidFill>
                <a:latin typeface="Arial" panose="020B0604020202020204" pitchFamily="34" charset="0"/>
                <a:cs typeface="Arial" panose="020B0604020202020204" pitchFamily="34" charset="0"/>
              </a:rPr>
              <a:t>So where does that time go?</a:t>
            </a:r>
            <a:r>
              <a:rPr lang="en-GB" b="1" dirty="0" smtClean="0">
                <a:latin typeface="Arial" panose="020B0604020202020204" pitchFamily="34" charset="0"/>
                <a:cs typeface="Arial" panose="020B0604020202020204" pitchFamily="34" charset="0"/>
              </a:rPr>
              <a:t> </a:t>
            </a:r>
            <a:endParaRPr lang="en-GB" b="1" dirty="0">
              <a:latin typeface="Arial" panose="020B0604020202020204" pitchFamily="34" charset="0"/>
              <a:cs typeface="Arial" panose="020B0604020202020204" pitchFamily="34" charset="0"/>
            </a:endParaRPr>
          </a:p>
        </p:txBody>
      </p:sp>
      <p:pic>
        <p:nvPicPr>
          <p:cNvPr id="2052" name="Picture 4" descr="Business man is sleeping at his workplace vector illustration"/>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323879" y="3865661"/>
            <a:ext cx="3868121" cy="2567466"/>
          </a:xfrm>
          <a:prstGeom prst="rect">
            <a:avLst/>
          </a:prstGeom>
          <a:noFill/>
          <a:extLst>
            <a:ext uri="{909E8E84-426E-40DD-AFC4-6F175D3DCCD1}">
              <a14:hiddenFill xmlns:a14="http://schemas.microsoft.com/office/drawing/2010/main">
                <a:solidFill>
                  <a:srgbClr val="FFFFFF"/>
                </a:solidFill>
              </a14:hiddenFill>
            </a:ext>
          </a:extLst>
        </p:spPr>
      </p:pic>
      <p:sp>
        <p:nvSpPr>
          <p:cNvPr id="6" name="Rounded Rectangle 5"/>
          <p:cNvSpPr/>
          <p:nvPr/>
        </p:nvSpPr>
        <p:spPr>
          <a:xfrm>
            <a:off x="9033164" y="6433127"/>
            <a:ext cx="3158836" cy="42487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smtClean="0">
                <a:solidFill>
                  <a:schemeClr val="tx1"/>
                </a:solidFill>
                <a:latin typeface="Arial" panose="020B0604020202020204" pitchFamily="34" charset="0"/>
                <a:cs typeface="Arial" panose="020B0604020202020204" pitchFamily="34" charset="0"/>
              </a:rPr>
              <a:t>Businessman sleeping, ( dreamstime.com)</a:t>
            </a:r>
            <a:endParaRPr lang="en-GB" sz="1100" dirty="0">
              <a:solidFill>
                <a:schemeClr val="tx1"/>
              </a:solidFill>
              <a:latin typeface="Arial" panose="020B0604020202020204" pitchFamily="34" charset="0"/>
              <a:cs typeface="Arial" panose="020B0604020202020204" pitchFamily="34" charset="0"/>
            </a:endParaRPr>
          </a:p>
        </p:txBody>
      </p:sp>
      <p:pic>
        <p:nvPicPr>
          <p:cNvPr id="2053" name="Picture 5" descr="Inline image"/>
          <p:cNvPicPr>
            <a:picLocks noChangeAspect="1" noChangeArrowheads="1"/>
          </p:cNvPicPr>
          <p:nvPr/>
        </p:nvPicPr>
        <p:blipFill rotWithShape="1">
          <a:blip r:embed="rId3">
            <a:extLst>
              <a:ext uri="{28A0092B-C50C-407E-A947-70E740481C1C}">
                <a14:useLocalDpi xmlns:a14="http://schemas.microsoft.com/office/drawing/2010/main" val="0"/>
              </a:ext>
            </a:extLst>
          </a:blip>
          <a:srcRect t="5893"/>
          <a:stretch/>
        </p:blipFill>
        <p:spPr bwMode="auto">
          <a:xfrm>
            <a:off x="10089442" y="94211"/>
            <a:ext cx="1987644" cy="36994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Right Arrow 7"/>
          <p:cNvSpPr/>
          <p:nvPr/>
        </p:nvSpPr>
        <p:spPr>
          <a:xfrm>
            <a:off x="6746262" y="981776"/>
            <a:ext cx="3297382" cy="104186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solidFill>
                <a:latin typeface="Arial" panose="020B0604020202020204" pitchFamily="34" charset="0"/>
                <a:cs typeface="Arial" panose="020B0604020202020204" pitchFamily="34" charset="0"/>
              </a:rPr>
              <a:t>133 minutes wasted.</a:t>
            </a:r>
            <a:endParaRPr lang="en-GB" dirty="0">
              <a:solidFill>
                <a:schemeClr val="tx1"/>
              </a:solidFill>
              <a:latin typeface="Arial" panose="020B0604020202020204" pitchFamily="34" charset="0"/>
              <a:cs typeface="Arial" panose="020B0604020202020204" pitchFamily="34" charset="0"/>
            </a:endParaRPr>
          </a:p>
        </p:txBody>
      </p:sp>
      <p:sp>
        <p:nvSpPr>
          <p:cNvPr id="15" name="TextBox 14"/>
          <p:cNvSpPr txBox="1"/>
          <p:nvPr/>
        </p:nvSpPr>
        <p:spPr>
          <a:xfrm>
            <a:off x="307570" y="1309911"/>
            <a:ext cx="6051665" cy="6463308"/>
          </a:xfrm>
          <a:prstGeom prst="rect">
            <a:avLst/>
          </a:prstGeom>
          <a:noFill/>
        </p:spPr>
        <p:txBody>
          <a:bodyPr wrap="square" rtlCol="0">
            <a:spAutoFit/>
          </a:bodyPr>
          <a:lstStyle/>
          <a:p>
            <a:pPr marL="285750" indent="-285750">
              <a:buFont typeface="Arial" panose="020B0604020202020204" pitchFamily="34" charset="0"/>
              <a:buChar char="•"/>
            </a:pPr>
            <a:r>
              <a:rPr lang="en-GB" dirty="0" err="1">
                <a:latin typeface="Arial" panose="020B0604020202020204" pitchFamily="34" charset="0"/>
                <a:cs typeface="Arial" panose="020B0604020202020204" pitchFamily="34" charset="0"/>
              </a:rPr>
              <a:t>Uswitch’s</a:t>
            </a:r>
            <a:r>
              <a:rPr lang="en-GB" dirty="0">
                <a:latin typeface="Arial" panose="020B0604020202020204" pitchFamily="34" charset="0"/>
                <a:cs typeface="Arial" panose="020B0604020202020204" pitchFamily="34" charset="0"/>
              </a:rPr>
              <a:t> </a:t>
            </a:r>
            <a:r>
              <a:rPr lang="en-GB" dirty="0" smtClean="0">
                <a:latin typeface="Arial" panose="020B0604020202020204" pitchFamily="34" charset="0"/>
                <a:cs typeface="Arial" panose="020B0604020202020204" pitchFamily="34" charset="0"/>
              </a:rPr>
              <a:t>(2022 survey) </a:t>
            </a:r>
            <a:r>
              <a:rPr lang="en-GB" dirty="0">
                <a:latin typeface="Arial" panose="020B0604020202020204" pitchFamily="34" charset="0"/>
                <a:cs typeface="Arial" panose="020B0604020202020204" pitchFamily="34" charset="0"/>
              </a:rPr>
              <a:t>has found that the average screen time among UK adults is now five hours per day in addition to any screen related work. This has increased by two hours a day since 2020</a:t>
            </a:r>
            <a:r>
              <a:rPr lang="en-GB" dirty="0" smtClean="0">
                <a:latin typeface="Arial" panose="020B0604020202020204" pitchFamily="34" charset="0"/>
                <a:cs typeface="Arial" panose="020B0604020202020204" pitchFamily="34" charset="0"/>
              </a:rPr>
              <a:t>.</a:t>
            </a:r>
          </a:p>
          <a:p>
            <a:endParaRPr lang="en-GB" dirty="0" smtClean="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Other sources of lost time:</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smtClean="0">
                <a:latin typeface="Arial" panose="020B0604020202020204" pitchFamily="34" charset="0"/>
                <a:cs typeface="Arial" panose="020B0604020202020204" pitchFamily="34" charset="0"/>
              </a:rPr>
              <a:t>Procrastination – (Putting off tasks).</a:t>
            </a:r>
          </a:p>
          <a:p>
            <a:pPr marL="285750" indent="-285750">
              <a:buFont typeface="Arial" panose="020B0604020202020204" pitchFamily="34" charset="0"/>
              <a:buChar char="•"/>
            </a:pPr>
            <a:r>
              <a:rPr lang="en-GB" dirty="0" smtClean="0">
                <a:latin typeface="Arial" panose="020B0604020202020204" pitchFamily="34" charset="0"/>
                <a:cs typeface="Arial" panose="020B0604020202020204" pitchFamily="34" charset="0"/>
              </a:rPr>
              <a:t>Taking on too many tasks – (Overwhelmed).</a:t>
            </a:r>
          </a:p>
          <a:p>
            <a:pPr marL="285750" indent="-285750">
              <a:buFont typeface="Arial" panose="020B0604020202020204" pitchFamily="34" charset="0"/>
              <a:buChar char="•"/>
            </a:pPr>
            <a:r>
              <a:rPr lang="en-GB" dirty="0" smtClean="0">
                <a:latin typeface="Arial" panose="020B0604020202020204" pitchFamily="34" charset="0"/>
                <a:cs typeface="Arial" panose="020B0604020202020204" pitchFamily="34" charset="0"/>
              </a:rPr>
              <a:t>Unnecessary meetings.</a:t>
            </a:r>
          </a:p>
          <a:p>
            <a:pPr marL="285750" indent="-285750">
              <a:buFont typeface="Arial" panose="020B0604020202020204" pitchFamily="34" charset="0"/>
              <a:buChar char="•"/>
            </a:pPr>
            <a:r>
              <a:rPr lang="en-GB" dirty="0" smtClean="0">
                <a:latin typeface="Arial" panose="020B0604020202020204" pitchFamily="34" charset="0"/>
                <a:cs typeface="Arial" panose="020B0604020202020204" pitchFamily="34" charset="0"/>
              </a:rPr>
              <a:t>Multitasking – (Shifting between tasks).</a:t>
            </a:r>
          </a:p>
          <a:p>
            <a:pPr marL="285750" indent="-285750">
              <a:buFont typeface="Arial" panose="020B0604020202020204" pitchFamily="34" charset="0"/>
              <a:buChar char="•"/>
            </a:pPr>
            <a:r>
              <a:rPr lang="en-GB" dirty="0" smtClean="0">
                <a:latin typeface="Arial" panose="020B0604020202020204" pitchFamily="34" charset="0"/>
                <a:cs typeface="Arial" panose="020B0604020202020204" pitchFamily="34" charset="0"/>
              </a:rPr>
              <a:t>Interruptions – (Distractions).</a:t>
            </a:r>
          </a:p>
          <a:p>
            <a:pPr marL="285750" indent="-285750">
              <a:buFont typeface="Arial" panose="020B0604020202020204" pitchFamily="34" charset="0"/>
              <a:buChar char="•"/>
            </a:pPr>
            <a:r>
              <a:rPr lang="en-GB" dirty="0" smtClean="0">
                <a:latin typeface="Arial" panose="020B0604020202020204" pitchFamily="34" charset="0"/>
                <a:cs typeface="Arial" panose="020B0604020202020204" pitchFamily="34" charset="0"/>
              </a:rPr>
              <a:t>Perfectionism.</a:t>
            </a:r>
          </a:p>
          <a:p>
            <a:pPr marL="285750" indent="-285750">
              <a:buFont typeface="Arial" panose="020B0604020202020204" pitchFamily="34" charset="0"/>
              <a:buChar char="•"/>
            </a:pPr>
            <a:r>
              <a:rPr lang="en-GB" dirty="0" smtClean="0">
                <a:latin typeface="Arial" panose="020B0604020202020204" pitchFamily="34" charset="0"/>
                <a:cs typeface="Arial" panose="020B0604020202020204" pitchFamily="34" charset="0"/>
              </a:rPr>
              <a:t>No planning.</a:t>
            </a:r>
          </a:p>
          <a:p>
            <a:endParaRPr lang="en-GB" dirty="0" smtClean="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Be mindful not to waste those minutes. Take control of them, be productive and plan how to use your time efficiently. </a:t>
            </a:r>
            <a:r>
              <a:rPr lang="en-GB" dirty="0" smtClean="0">
                <a:latin typeface="Arial" panose="020B0604020202020204" pitchFamily="34" charset="0"/>
                <a:cs typeface="Arial" panose="020B0604020202020204" pitchFamily="34" charset="0"/>
              </a:rPr>
              <a:t>Moore et al </a:t>
            </a:r>
            <a:r>
              <a:rPr lang="en-GB" dirty="0" smtClean="0">
                <a:latin typeface="Arial" panose="020B0604020202020204" pitchFamily="34" charset="0"/>
                <a:cs typeface="Arial" panose="020B0604020202020204" pitchFamily="34" charset="0"/>
              </a:rPr>
              <a:t>(2010) suggests that a lack of planning is often the main cause  for time management issues.</a:t>
            </a: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smtClean="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4356116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marL="0" indent="0"/>
            <a:r>
              <a:rPr lang="en-GB" b="1" dirty="0">
                <a:solidFill>
                  <a:schemeClr val="tx1"/>
                </a:solidFill>
                <a:latin typeface="Arial" panose="020B0604020202020204" pitchFamily="34" charset="0"/>
                <a:cs typeface="Arial" panose="020B0604020202020204" pitchFamily="34" charset="0"/>
              </a:rPr>
              <a:t>Managing time effectively can demonstrate that you are:</a:t>
            </a:r>
          </a:p>
        </p:txBody>
      </p:sp>
      <p:sp>
        <p:nvSpPr>
          <p:cNvPr id="3" name="Content Placeholder 2"/>
          <p:cNvSpPr>
            <a:spLocks noGrp="1"/>
          </p:cNvSpPr>
          <p:nvPr>
            <p:ph idx="1"/>
          </p:nvPr>
        </p:nvSpPr>
        <p:spPr>
          <a:xfrm>
            <a:off x="677333" y="1995055"/>
            <a:ext cx="8774237" cy="4563687"/>
          </a:xfrm>
        </p:spPr>
        <p:txBody>
          <a:bodyPr>
            <a:normAutofit fontScale="32500" lnSpcReduction="20000"/>
          </a:bodyPr>
          <a:lstStyle/>
          <a:p>
            <a:pPr marL="0" indent="0">
              <a:buNone/>
            </a:pPr>
            <a:endParaRPr lang="en-GB" b="1" dirty="0">
              <a:solidFill>
                <a:srgbClr val="FF0000"/>
              </a:solidFill>
              <a:latin typeface="Arial" panose="020B0604020202020204" pitchFamily="34" charset="0"/>
              <a:cs typeface="Arial" panose="020B0604020202020204" pitchFamily="34" charset="0"/>
            </a:endParaRPr>
          </a:p>
          <a:p>
            <a:pPr marL="0" indent="0" algn="ctr">
              <a:buNone/>
            </a:pPr>
            <a:endParaRPr lang="en-GB" sz="5500" b="1" dirty="0">
              <a:solidFill>
                <a:srgbClr val="FF0000"/>
              </a:solidFill>
              <a:latin typeface="Arial" panose="020B0604020202020204" pitchFamily="34" charset="0"/>
              <a:cs typeface="Arial" panose="020B0604020202020204" pitchFamily="34" charset="0"/>
            </a:endParaRPr>
          </a:p>
          <a:p>
            <a:r>
              <a:rPr lang="en-GB" sz="5500" b="1" dirty="0" smtClean="0">
                <a:solidFill>
                  <a:schemeClr val="tx1"/>
                </a:solidFill>
                <a:latin typeface="Arial" panose="020B0604020202020204" pitchFamily="34" charset="0"/>
                <a:cs typeface="Arial" panose="020B0604020202020204" pitchFamily="34" charset="0"/>
              </a:rPr>
              <a:t>Reliable (You turn up for work consistently and at the right time).</a:t>
            </a:r>
          </a:p>
          <a:p>
            <a:r>
              <a:rPr lang="en-GB" sz="5500" b="1" dirty="0" smtClean="0">
                <a:solidFill>
                  <a:schemeClr val="tx1"/>
                </a:solidFill>
                <a:latin typeface="Arial" panose="020B0604020202020204" pitchFamily="34" charset="0"/>
                <a:cs typeface="Arial" panose="020B0604020202020204" pitchFamily="34" charset="0"/>
              </a:rPr>
              <a:t>Efficient and able to me deadlines (ensuring maximum productivity).</a:t>
            </a:r>
          </a:p>
          <a:p>
            <a:r>
              <a:rPr lang="en-GB" sz="5500" b="1" dirty="0" smtClean="0">
                <a:solidFill>
                  <a:schemeClr val="tx1"/>
                </a:solidFill>
                <a:latin typeface="Arial" panose="020B0604020202020204" pitchFamily="34" charset="0"/>
                <a:cs typeface="Arial" panose="020B0604020202020204" pitchFamily="34" charset="0"/>
              </a:rPr>
              <a:t>Able to plan and prioritize tasks.</a:t>
            </a:r>
          </a:p>
          <a:p>
            <a:r>
              <a:rPr lang="en-GB" sz="5500" b="1" dirty="0" smtClean="0">
                <a:solidFill>
                  <a:schemeClr val="tx1"/>
                </a:solidFill>
                <a:latin typeface="Arial" panose="020B0604020202020204" pitchFamily="34" charset="0"/>
                <a:cs typeface="Arial" panose="020B0604020202020204" pitchFamily="34" charset="0"/>
              </a:rPr>
              <a:t>Able to reduce stress on yourself.</a:t>
            </a:r>
          </a:p>
          <a:p>
            <a:r>
              <a:rPr lang="en-GB" sz="5500" b="1" dirty="0" smtClean="0">
                <a:solidFill>
                  <a:schemeClr val="tx1"/>
                </a:solidFill>
                <a:latin typeface="Arial" panose="020B0604020202020204" pitchFamily="34" charset="0"/>
                <a:cs typeface="Arial" panose="020B0604020202020204" pitchFamily="34" charset="0"/>
              </a:rPr>
              <a:t>Functioning effectively.</a:t>
            </a:r>
          </a:p>
          <a:p>
            <a:r>
              <a:rPr lang="en-GB" sz="5500" b="1" dirty="0" smtClean="0">
                <a:solidFill>
                  <a:schemeClr val="tx1"/>
                </a:solidFill>
                <a:latin typeface="Arial" panose="020B0604020202020204" pitchFamily="34" charset="0"/>
                <a:cs typeface="Arial" panose="020B0604020202020204" pitchFamily="34" charset="0"/>
              </a:rPr>
              <a:t>Able to produce good quality of work.</a:t>
            </a:r>
          </a:p>
          <a:p>
            <a:r>
              <a:rPr lang="en-GB" sz="5500" b="1" dirty="0" smtClean="0">
                <a:solidFill>
                  <a:schemeClr val="tx1"/>
                </a:solidFill>
                <a:latin typeface="Arial" panose="020B0604020202020204" pitchFamily="34" charset="0"/>
                <a:cs typeface="Arial" panose="020B0604020202020204" pitchFamily="34" charset="0"/>
              </a:rPr>
              <a:t>Disciplined and able to self manage.</a:t>
            </a:r>
          </a:p>
          <a:p>
            <a:endParaRPr lang="en-GB" sz="5500" b="1" dirty="0" smtClean="0">
              <a:solidFill>
                <a:schemeClr val="tx1"/>
              </a:solidFill>
              <a:latin typeface="Arial" panose="020B0604020202020204" pitchFamily="34" charset="0"/>
              <a:cs typeface="Arial" panose="020B0604020202020204" pitchFamily="34" charset="0"/>
            </a:endParaRPr>
          </a:p>
          <a:p>
            <a:endParaRPr lang="en-GB" sz="5500" b="1" dirty="0">
              <a:solidFill>
                <a:schemeClr val="tx1"/>
              </a:solidFill>
              <a:latin typeface="Arial" panose="020B0604020202020204" pitchFamily="34" charset="0"/>
              <a:cs typeface="Arial" panose="020B0604020202020204" pitchFamily="34" charset="0"/>
            </a:endParaRPr>
          </a:p>
          <a:p>
            <a:pPr marL="0" indent="0">
              <a:buNone/>
            </a:pPr>
            <a:endParaRPr lang="en-GB" b="1" dirty="0" smtClean="0">
              <a:solidFill>
                <a:schemeClr val="tx1"/>
              </a:solidFill>
              <a:latin typeface="Arial" panose="020B0604020202020204" pitchFamily="34" charset="0"/>
              <a:cs typeface="Arial" panose="020B0604020202020204" pitchFamily="34" charset="0"/>
            </a:endParaRPr>
          </a:p>
          <a:p>
            <a:pPr marL="0" indent="0">
              <a:buNone/>
            </a:pPr>
            <a:endParaRPr lang="en-GB" b="1" dirty="0">
              <a:solidFill>
                <a:schemeClr val="tx1"/>
              </a:solidFill>
              <a:latin typeface="Arial" panose="020B0604020202020204" pitchFamily="34" charset="0"/>
              <a:cs typeface="Arial" panose="020B0604020202020204" pitchFamily="34" charset="0"/>
            </a:endParaRPr>
          </a:p>
          <a:p>
            <a:pPr marL="0" indent="0">
              <a:buNone/>
            </a:pPr>
            <a:r>
              <a:rPr lang="en-GB" sz="5500" b="1" dirty="0" smtClean="0">
                <a:solidFill>
                  <a:schemeClr val="tx1"/>
                </a:solidFill>
                <a:latin typeface="Arial" panose="020B0604020202020204" pitchFamily="34" charset="0"/>
                <a:cs typeface="Arial" panose="020B0604020202020204" pitchFamily="34" charset="0"/>
              </a:rPr>
              <a:t>All </a:t>
            </a:r>
            <a:r>
              <a:rPr lang="en-GB" sz="5500" b="1" dirty="0">
                <a:solidFill>
                  <a:schemeClr val="tx1"/>
                </a:solidFill>
                <a:latin typeface="Arial" panose="020B0604020202020204" pitchFamily="34" charset="0"/>
                <a:cs typeface="Arial" panose="020B0604020202020204" pitchFamily="34" charset="0"/>
              </a:rPr>
              <a:t>important qualities employers look for. </a:t>
            </a:r>
          </a:p>
        </p:txBody>
      </p:sp>
    </p:spTree>
    <p:extLst>
      <p:ext uri="{BB962C8B-B14F-4D97-AF65-F5344CB8AC3E}">
        <p14:creationId xmlns:p14="http://schemas.microsoft.com/office/powerpoint/2010/main" val="87776473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9472" y="119149"/>
            <a:ext cx="8596668" cy="1320800"/>
          </a:xfrm>
        </p:spPr>
        <p:txBody>
          <a:bodyPr>
            <a:normAutofit/>
          </a:bodyPr>
          <a:lstStyle/>
          <a:p>
            <a:r>
              <a:rPr lang="en-GB" sz="3200" b="1" dirty="0" smtClean="0">
                <a:solidFill>
                  <a:schemeClr val="tx1"/>
                </a:solidFill>
                <a:latin typeface="Arial" panose="020B0604020202020204" pitchFamily="34" charset="0"/>
                <a:cs typeface="Arial" panose="020B0604020202020204" pitchFamily="34" charset="0"/>
              </a:rPr>
              <a:t>Essential for good Youth Work practice</a:t>
            </a:r>
            <a:endParaRPr lang="en-GB" sz="3200" b="1" dirty="0">
              <a:solidFill>
                <a:schemeClr val="tx1"/>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54489" y="1003070"/>
            <a:ext cx="9006993" cy="6028574"/>
          </a:xfrm>
        </p:spPr>
        <p:txBody>
          <a:bodyPr/>
          <a:lstStyle/>
          <a:p>
            <a:r>
              <a:rPr lang="en-GB" dirty="0" smtClean="0"/>
              <a:t>Managing time effectively will ensure you are punctual and consistent when attending planned meetings with young people. Helping youth workers to build a trusting positive relationship, it demonstrates that you are working in partnership and setting a positive example.</a:t>
            </a:r>
          </a:p>
          <a:p>
            <a:r>
              <a:rPr lang="en-GB" dirty="0" smtClean="0"/>
              <a:t>It will ensure you have ample time to plan educative activities/sessions alongside young people enabling them to gain skills, knowledge, understanding, attitudes and values needed for their own personal development (Youth work in wales review group, 2022). Improving the quality of your work and the experience for Young people.</a:t>
            </a:r>
          </a:p>
          <a:p>
            <a:r>
              <a:rPr lang="en-GB" dirty="0" smtClean="0"/>
              <a:t>It will ensure you have made time </a:t>
            </a:r>
            <a:r>
              <a:rPr lang="en-GB" dirty="0"/>
              <a:t> </a:t>
            </a:r>
            <a:r>
              <a:rPr lang="en-GB" dirty="0" smtClean="0"/>
              <a:t>to consider all the health and safety aspects of undertaking activity sessions with young people.</a:t>
            </a:r>
          </a:p>
          <a:p>
            <a:r>
              <a:rPr lang="en-GB" dirty="0" smtClean="0"/>
              <a:t>It will ensure that you are productive in collating data and recording the sessions you are undertaking with young people. Supporting Youth workers to meet the ever increasing targets being set by the government. </a:t>
            </a:r>
            <a:r>
              <a:rPr lang="en-GB" dirty="0" err="1" smtClean="0"/>
              <a:t>Lehal</a:t>
            </a:r>
            <a:r>
              <a:rPr lang="en-GB" dirty="0" smtClean="0"/>
              <a:t> (2010) </a:t>
            </a:r>
            <a:r>
              <a:rPr lang="en-GB" dirty="0" err="1" smtClean="0"/>
              <a:t>suggets</a:t>
            </a:r>
            <a:r>
              <a:rPr lang="en-GB" dirty="0" smtClean="0"/>
              <a:t> </a:t>
            </a:r>
            <a:r>
              <a:rPr lang="en-GB" dirty="0" smtClean="0"/>
              <a:t>that government policies and procedures pledged back in 1997 by the Labour government will </a:t>
            </a:r>
            <a:r>
              <a:rPr lang="en-GB" dirty="0" smtClean="0"/>
              <a:t>be regularly be </a:t>
            </a:r>
            <a:r>
              <a:rPr lang="en-GB" dirty="0" smtClean="0"/>
              <a:t>reviewed and evolve to improve the quality and efficiency of public services.</a:t>
            </a:r>
          </a:p>
          <a:p>
            <a:endParaRPr lang="en-GB" dirty="0"/>
          </a:p>
        </p:txBody>
      </p:sp>
    </p:spTree>
    <p:extLst>
      <p:ext uri="{BB962C8B-B14F-4D97-AF65-F5344CB8AC3E}">
        <p14:creationId xmlns:p14="http://schemas.microsoft.com/office/powerpoint/2010/main" val="251737059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2458" y="182879"/>
            <a:ext cx="5128951" cy="1471353"/>
          </a:xfrm>
        </p:spPr>
        <p:txBody>
          <a:bodyPr>
            <a:normAutofit fontScale="90000"/>
          </a:bodyPr>
          <a:lstStyle/>
          <a:p>
            <a:r>
              <a:rPr lang="en-GB" dirty="0" smtClean="0">
                <a:solidFill>
                  <a:schemeClr val="tx1"/>
                </a:solidFill>
                <a:latin typeface="Arial" panose="020B0604020202020204" pitchFamily="34" charset="0"/>
                <a:cs typeface="Arial" panose="020B0604020202020204" pitchFamily="34" charset="0"/>
              </a:rPr>
              <a:t>SWOT Analysis </a:t>
            </a:r>
            <a:r>
              <a:rPr lang="en-GB" sz="1600" dirty="0" smtClean="0">
                <a:solidFill>
                  <a:schemeClr val="tx1"/>
                </a:solidFill>
                <a:latin typeface="Arial" panose="020B0604020202020204" pitchFamily="34" charset="0"/>
                <a:cs typeface="Arial" panose="020B0604020202020204" pitchFamily="34" charset="0"/>
              </a:rPr>
              <a:t>(</a:t>
            </a:r>
            <a:r>
              <a:rPr lang="en-GB" sz="1600" dirty="0" smtClean="0">
                <a:solidFill>
                  <a:schemeClr val="tx1"/>
                </a:solidFill>
              </a:rPr>
              <a:t>Moore</a:t>
            </a:r>
            <a:r>
              <a:rPr lang="en-GB" sz="1600" dirty="0">
                <a:solidFill>
                  <a:schemeClr val="tx1"/>
                </a:solidFill>
              </a:rPr>
              <a:t> </a:t>
            </a:r>
            <a:r>
              <a:rPr lang="en-GB" sz="1600" dirty="0" smtClean="0">
                <a:solidFill>
                  <a:schemeClr val="tx1"/>
                </a:solidFill>
              </a:rPr>
              <a:t>et al</a:t>
            </a:r>
            <a:r>
              <a:rPr lang="en-GB" sz="1600" dirty="0" smtClean="0">
                <a:solidFill>
                  <a:schemeClr val="tx1"/>
                </a:solidFill>
              </a:rPr>
              <a:t>. </a:t>
            </a:r>
            <a:r>
              <a:rPr lang="en-GB" sz="1600" dirty="0">
                <a:solidFill>
                  <a:schemeClr val="tx1"/>
                </a:solidFill>
              </a:rPr>
              <a:t>(2010</a:t>
            </a:r>
            <a:r>
              <a:rPr lang="en-GB" sz="1600" dirty="0" smtClean="0">
                <a:solidFill>
                  <a:schemeClr val="tx1"/>
                </a:solidFill>
              </a:rPr>
              <a:t>)</a:t>
            </a:r>
            <a:br>
              <a:rPr lang="en-GB" sz="1600" dirty="0" smtClean="0">
                <a:solidFill>
                  <a:schemeClr val="tx1"/>
                </a:solidFill>
              </a:rPr>
            </a:br>
            <a:r>
              <a:rPr lang="en-GB" sz="1600" dirty="0" smtClean="0">
                <a:solidFill>
                  <a:schemeClr val="tx1"/>
                </a:solidFill>
              </a:rPr>
              <a:t/>
            </a:r>
            <a:br>
              <a:rPr lang="en-GB" sz="1600" dirty="0" smtClean="0">
                <a:solidFill>
                  <a:schemeClr val="tx1"/>
                </a:solidFill>
              </a:rPr>
            </a:br>
            <a:r>
              <a:rPr lang="en-GB" sz="1600" dirty="0" smtClean="0">
                <a:solidFill>
                  <a:schemeClr val="tx1"/>
                </a:solidFill>
                <a:latin typeface="Arial" panose="020B0604020202020204" pitchFamily="34" charset="0"/>
                <a:cs typeface="Arial" panose="020B0604020202020204" pitchFamily="34" charset="0"/>
              </a:rPr>
              <a:t>Historically accreted to albert Humphrey in the 1960, however the attribution remains debatable (</a:t>
            </a:r>
            <a:r>
              <a:rPr lang="en-GB" sz="1600" dirty="0" err="1" smtClean="0">
                <a:solidFill>
                  <a:schemeClr val="tx1"/>
                </a:solidFill>
                <a:latin typeface="Arial" panose="020B0604020202020204" pitchFamily="34" charset="0"/>
                <a:cs typeface="Arial" panose="020B0604020202020204" pitchFamily="34" charset="0"/>
              </a:rPr>
              <a:t>Teoli</a:t>
            </a:r>
            <a:r>
              <a:rPr lang="en-GB" sz="1600" dirty="0" smtClean="0">
                <a:solidFill>
                  <a:schemeClr val="tx1"/>
                </a:solidFill>
                <a:latin typeface="Arial" panose="020B0604020202020204" pitchFamily="34" charset="0"/>
                <a:cs typeface="Arial" panose="020B0604020202020204" pitchFamily="34" charset="0"/>
              </a:rPr>
              <a:t>, </a:t>
            </a:r>
            <a:r>
              <a:rPr lang="en-GB" sz="1600" dirty="0" err="1" smtClean="0">
                <a:solidFill>
                  <a:schemeClr val="tx1"/>
                </a:solidFill>
                <a:latin typeface="Arial" panose="020B0604020202020204" pitchFamily="34" charset="0"/>
                <a:cs typeface="Arial" panose="020B0604020202020204" pitchFamily="34" charset="0"/>
              </a:rPr>
              <a:t>Sanvictores</a:t>
            </a:r>
            <a:r>
              <a:rPr lang="en-GB" sz="1600" dirty="0" smtClean="0">
                <a:solidFill>
                  <a:schemeClr val="tx1"/>
                </a:solidFill>
                <a:latin typeface="Arial" panose="020B0604020202020204" pitchFamily="34" charset="0"/>
                <a:cs typeface="Arial" panose="020B0604020202020204" pitchFamily="34" charset="0"/>
              </a:rPr>
              <a:t> and An, 2022).</a:t>
            </a:r>
            <a:endParaRPr lang="en-GB" sz="1600" dirty="0">
              <a:solidFill>
                <a:schemeClr val="tx1"/>
              </a:solidFill>
              <a:latin typeface="Arial" panose="020B0604020202020204" pitchFamily="34" charset="0"/>
              <a:cs typeface="Arial" panose="020B0604020202020204" pitchFamily="34"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331625470"/>
              </p:ext>
            </p:extLst>
          </p:nvPr>
        </p:nvGraphicFramePr>
        <p:xfrm>
          <a:off x="511609" y="1878676"/>
          <a:ext cx="11176088" cy="4031590"/>
        </p:xfrm>
        <a:graphic>
          <a:graphicData uri="http://schemas.openxmlformats.org/drawingml/2006/table">
            <a:tbl>
              <a:tblPr firstRow="1" bandRow="1">
                <a:tableStyleId>{5C22544A-7EE6-4342-B048-85BDC9FD1C3A}</a:tableStyleId>
              </a:tblPr>
              <a:tblGrid>
                <a:gridCol w="2794022">
                  <a:extLst>
                    <a:ext uri="{9D8B030D-6E8A-4147-A177-3AD203B41FA5}">
                      <a16:colId xmlns:a16="http://schemas.microsoft.com/office/drawing/2014/main" val="3906543528"/>
                    </a:ext>
                  </a:extLst>
                </a:gridCol>
                <a:gridCol w="2794022">
                  <a:extLst>
                    <a:ext uri="{9D8B030D-6E8A-4147-A177-3AD203B41FA5}">
                      <a16:colId xmlns:a16="http://schemas.microsoft.com/office/drawing/2014/main" val="1817385960"/>
                    </a:ext>
                  </a:extLst>
                </a:gridCol>
                <a:gridCol w="2794022">
                  <a:extLst>
                    <a:ext uri="{9D8B030D-6E8A-4147-A177-3AD203B41FA5}">
                      <a16:colId xmlns:a16="http://schemas.microsoft.com/office/drawing/2014/main" val="791441864"/>
                    </a:ext>
                  </a:extLst>
                </a:gridCol>
                <a:gridCol w="2794022">
                  <a:extLst>
                    <a:ext uri="{9D8B030D-6E8A-4147-A177-3AD203B41FA5}">
                      <a16:colId xmlns:a16="http://schemas.microsoft.com/office/drawing/2014/main" val="1576514295"/>
                    </a:ext>
                  </a:extLst>
                </a:gridCol>
              </a:tblGrid>
              <a:tr h="1640247">
                <a:tc>
                  <a:txBody>
                    <a:bodyPr/>
                    <a:lstStyle/>
                    <a:p>
                      <a:r>
                        <a:rPr lang="en-GB" dirty="0" smtClean="0">
                          <a:solidFill>
                            <a:schemeClr val="tx1"/>
                          </a:solidFill>
                          <a:latin typeface="Arial" panose="020B0604020202020204" pitchFamily="34" charset="0"/>
                          <a:cs typeface="Arial" panose="020B0604020202020204" pitchFamily="34" charset="0"/>
                        </a:rPr>
                        <a:t>Strengths </a:t>
                      </a:r>
                      <a:endParaRPr lang="en-GB" dirty="0">
                        <a:solidFill>
                          <a:schemeClr val="tx1"/>
                        </a:solidFill>
                        <a:latin typeface="Arial" panose="020B0604020202020204" pitchFamily="34" charset="0"/>
                        <a:cs typeface="Arial" panose="020B0604020202020204" pitchFamily="34" charset="0"/>
                      </a:endParaRPr>
                    </a:p>
                  </a:txBody>
                  <a:tcPr/>
                </a:tc>
                <a:tc>
                  <a:txBody>
                    <a:bodyPr/>
                    <a:lstStyle/>
                    <a:p>
                      <a:r>
                        <a:rPr lang="en-GB" dirty="0" smtClean="0">
                          <a:solidFill>
                            <a:schemeClr val="tx1"/>
                          </a:solidFill>
                          <a:latin typeface="Arial" panose="020B0604020202020204" pitchFamily="34" charset="0"/>
                          <a:cs typeface="Arial" panose="020B0604020202020204" pitchFamily="34" charset="0"/>
                        </a:rPr>
                        <a:t>Weaknesses</a:t>
                      </a:r>
                      <a:endParaRPr lang="en-GB" dirty="0">
                        <a:solidFill>
                          <a:schemeClr val="tx1"/>
                        </a:solidFill>
                        <a:latin typeface="Arial" panose="020B0604020202020204" pitchFamily="34" charset="0"/>
                        <a:cs typeface="Arial" panose="020B0604020202020204" pitchFamily="34" charset="0"/>
                      </a:endParaRPr>
                    </a:p>
                  </a:txBody>
                  <a:tcPr/>
                </a:tc>
                <a:tc>
                  <a:txBody>
                    <a:bodyPr/>
                    <a:lstStyle/>
                    <a:p>
                      <a:r>
                        <a:rPr lang="en-GB" dirty="0" smtClean="0">
                          <a:solidFill>
                            <a:schemeClr val="tx1"/>
                          </a:solidFill>
                          <a:latin typeface="Arial" panose="020B0604020202020204" pitchFamily="34" charset="0"/>
                          <a:cs typeface="Arial" panose="020B0604020202020204" pitchFamily="34" charset="0"/>
                        </a:rPr>
                        <a:t>Opportunities</a:t>
                      </a:r>
                      <a:endParaRPr lang="en-GB" dirty="0">
                        <a:solidFill>
                          <a:schemeClr val="tx1"/>
                        </a:solidFill>
                        <a:latin typeface="Arial" panose="020B0604020202020204" pitchFamily="34" charset="0"/>
                        <a:cs typeface="Arial" panose="020B0604020202020204" pitchFamily="34" charset="0"/>
                      </a:endParaRPr>
                    </a:p>
                  </a:txBody>
                  <a:tcPr/>
                </a:tc>
                <a:tc>
                  <a:txBody>
                    <a:bodyPr/>
                    <a:lstStyle/>
                    <a:p>
                      <a:r>
                        <a:rPr lang="en-GB" dirty="0" smtClean="0">
                          <a:solidFill>
                            <a:schemeClr val="tx1"/>
                          </a:solidFill>
                          <a:latin typeface="Arial" panose="020B0604020202020204" pitchFamily="34" charset="0"/>
                          <a:cs typeface="Arial" panose="020B0604020202020204" pitchFamily="34" charset="0"/>
                        </a:rPr>
                        <a:t>Threats</a:t>
                      </a:r>
                      <a:endParaRPr lang="en-GB"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511188616"/>
                  </a:ext>
                </a:extLst>
              </a:tr>
              <a:tr h="2391343">
                <a:tc>
                  <a:txBody>
                    <a:bodyPr/>
                    <a:lstStyle/>
                    <a:p>
                      <a:pPr marL="285750" indent="-285750">
                        <a:buFont typeface="Arial" panose="020B0604020202020204" pitchFamily="34" charset="0"/>
                        <a:buChar char="•"/>
                      </a:pPr>
                      <a:r>
                        <a:rPr lang="en-GB" dirty="0" smtClean="0"/>
                        <a:t>There</a:t>
                      </a:r>
                      <a:r>
                        <a:rPr lang="en-GB" baseline="0" dirty="0" smtClean="0"/>
                        <a:t> are days my time keeping can be good. Resulting in me remaining employed for many years.</a:t>
                      </a:r>
                      <a:endParaRPr lang="en-GB" dirty="0"/>
                    </a:p>
                  </a:txBody>
                  <a:tcPr/>
                </a:tc>
                <a:tc>
                  <a:txBody>
                    <a:bodyPr/>
                    <a:lstStyle/>
                    <a:p>
                      <a:pPr marL="285750" indent="-285750">
                        <a:buFont typeface="Arial" panose="020B0604020202020204" pitchFamily="34" charset="0"/>
                        <a:buChar char="•"/>
                      </a:pPr>
                      <a:r>
                        <a:rPr lang="en-GB" dirty="0" smtClean="0"/>
                        <a:t>I do tend to say yes</a:t>
                      </a:r>
                      <a:r>
                        <a:rPr lang="en-GB" baseline="0" dirty="0" smtClean="0"/>
                        <a:t> to everything and take too much on.</a:t>
                      </a:r>
                      <a:endParaRPr lang="en-GB" dirty="0"/>
                    </a:p>
                  </a:txBody>
                  <a:tcPr/>
                </a:tc>
                <a:tc>
                  <a:txBody>
                    <a:bodyPr/>
                    <a:lstStyle/>
                    <a:p>
                      <a:pPr marL="285750" indent="-285750">
                        <a:buFont typeface="Arial" panose="020B0604020202020204" pitchFamily="34" charset="0"/>
                        <a:buChar char="•"/>
                      </a:pPr>
                      <a:r>
                        <a:rPr lang="en-GB" dirty="0" smtClean="0"/>
                        <a:t>Improving my time management</a:t>
                      </a:r>
                      <a:r>
                        <a:rPr lang="en-GB" baseline="0" dirty="0" smtClean="0"/>
                        <a:t> skills could lead to promotion in my current organisation.</a:t>
                      </a:r>
                      <a:endParaRPr lang="en-GB" dirty="0"/>
                    </a:p>
                  </a:txBody>
                  <a:tcPr/>
                </a:tc>
                <a:tc>
                  <a:txBody>
                    <a:bodyPr/>
                    <a:lstStyle/>
                    <a:p>
                      <a:pPr marL="285750" indent="-285750">
                        <a:buFont typeface="Arial" panose="020B0604020202020204" pitchFamily="34" charset="0"/>
                        <a:buChar char="•"/>
                      </a:pPr>
                      <a:r>
                        <a:rPr lang="en-GB" dirty="0" smtClean="0"/>
                        <a:t>Failing</a:t>
                      </a:r>
                      <a:r>
                        <a:rPr lang="en-GB" baseline="0" dirty="0" smtClean="0"/>
                        <a:t> to manage my time would result in poor work performance and place me at risk of losing my employment and failing in my studies.</a:t>
                      </a:r>
                      <a:endParaRPr lang="en-GB" dirty="0"/>
                    </a:p>
                  </a:txBody>
                  <a:tcPr/>
                </a:tc>
                <a:extLst>
                  <a:ext uri="{0D108BD9-81ED-4DB2-BD59-A6C34878D82A}">
                    <a16:rowId xmlns:a16="http://schemas.microsoft.com/office/drawing/2014/main" val="2091775289"/>
                  </a:ext>
                </a:extLst>
              </a:tr>
            </a:tbl>
          </a:graphicData>
        </a:graphic>
      </p:graphicFrame>
    </p:spTree>
    <p:extLst>
      <p:ext uri="{BB962C8B-B14F-4D97-AF65-F5344CB8AC3E}">
        <p14:creationId xmlns:p14="http://schemas.microsoft.com/office/powerpoint/2010/main" val="33926223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2970" y="138544"/>
            <a:ext cx="8152630" cy="1865746"/>
          </a:xfrm>
        </p:spPr>
        <p:txBody>
          <a:bodyPr>
            <a:normAutofit fontScale="90000"/>
          </a:bodyPr>
          <a:lstStyle/>
          <a:p>
            <a:pPr algn="ctr"/>
            <a:r>
              <a:rPr lang="en-GB" b="1" dirty="0" smtClean="0">
                <a:solidFill>
                  <a:schemeClr val="tx1"/>
                </a:solidFill>
                <a:latin typeface="Arial" panose="020B0604020202020204" pitchFamily="34" charset="0"/>
                <a:cs typeface="Arial" panose="020B0604020202020204" pitchFamily="34" charset="0"/>
              </a:rPr>
              <a:t>ABC</a:t>
            </a:r>
            <a:r>
              <a:rPr lang="en-GB" sz="1600" b="1" dirty="0">
                <a:solidFill>
                  <a:schemeClr val="tx1"/>
                </a:solidFill>
                <a:latin typeface="Arial" panose="020B0604020202020204" pitchFamily="34" charset="0"/>
                <a:cs typeface="Arial" panose="020B0604020202020204" pitchFamily="34" charset="0"/>
              </a:rPr>
              <a:t> </a:t>
            </a:r>
            <a:r>
              <a:rPr lang="en-GB" sz="1600" b="1" dirty="0" smtClean="0">
                <a:solidFill>
                  <a:schemeClr val="tx1"/>
                </a:solidFill>
                <a:latin typeface="Arial" panose="020B0604020202020204" pitchFamily="34" charset="0"/>
                <a:cs typeface="Arial" panose="020B0604020202020204" pitchFamily="34" charset="0"/>
              </a:rPr>
              <a:t>Charts </a:t>
            </a:r>
            <a:r>
              <a:rPr lang="en-GB" sz="1600" dirty="0" smtClean="0">
                <a:solidFill>
                  <a:schemeClr val="tx1"/>
                </a:solidFill>
                <a:latin typeface="Arial" panose="020B0604020202020204" pitchFamily="34" charset="0"/>
                <a:cs typeface="Arial" panose="020B0604020202020204" pitchFamily="34" charset="0"/>
              </a:rPr>
              <a:t/>
            </a:r>
            <a:br>
              <a:rPr lang="en-GB" sz="1600" dirty="0" smtClean="0">
                <a:solidFill>
                  <a:schemeClr val="tx1"/>
                </a:solidFill>
                <a:latin typeface="Arial" panose="020B0604020202020204" pitchFamily="34" charset="0"/>
                <a:cs typeface="Arial" panose="020B0604020202020204" pitchFamily="34" charset="0"/>
              </a:rPr>
            </a:br>
            <a:r>
              <a:rPr lang="en-GB" sz="1600" dirty="0">
                <a:solidFill>
                  <a:schemeClr val="tx1"/>
                </a:solidFill>
                <a:latin typeface="Arial" panose="020B0604020202020204" pitchFamily="34" charset="0"/>
                <a:cs typeface="Arial" panose="020B0604020202020204" pitchFamily="34" charset="0"/>
              </a:rPr>
              <a:t/>
            </a:r>
            <a:br>
              <a:rPr lang="en-GB" sz="1600" dirty="0">
                <a:solidFill>
                  <a:schemeClr val="tx1"/>
                </a:solidFill>
                <a:latin typeface="Arial" panose="020B0604020202020204" pitchFamily="34" charset="0"/>
                <a:cs typeface="Arial" panose="020B0604020202020204" pitchFamily="34" charset="0"/>
              </a:rPr>
            </a:br>
            <a:r>
              <a:rPr lang="en-GB" sz="1600" dirty="0" smtClean="0">
                <a:solidFill>
                  <a:schemeClr val="tx1"/>
                </a:solidFill>
                <a:latin typeface="Arial" panose="020B0604020202020204" pitchFamily="34" charset="0"/>
                <a:cs typeface="Arial" panose="020B0604020202020204" pitchFamily="34" charset="0"/>
              </a:rPr>
              <a:t>Buckley (2022) discusses how these forms can be useful tools when reflecting and analysing your own behaviour within your practice. It can support you to recognise your own behaviour patterns that could be hindering your own performance.</a:t>
            </a:r>
            <a:r>
              <a:rPr lang="en-GB" dirty="0" smtClean="0"/>
              <a:t/>
            </a:r>
            <a:br>
              <a:rPr lang="en-GB" dirty="0" smtClean="0"/>
            </a:br>
            <a:r>
              <a:rPr lang="en-GB" dirty="0"/>
              <a:t/>
            </a:r>
            <a:br>
              <a:rPr lang="en-GB" dirty="0"/>
            </a:b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78077528"/>
              </p:ext>
            </p:extLst>
          </p:nvPr>
        </p:nvGraphicFramePr>
        <p:xfrm>
          <a:off x="733281" y="2299854"/>
          <a:ext cx="10322646" cy="4220212"/>
        </p:xfrm>
        <a:graphic>
          <a:graphicData uri="http://schemas.openxmlformats.org/drawingml/2006/table">
            <a:tbl>
              <a:tblPr firstRow="1" bandRow="1">
                <a:tableStyleId>{5C22544A-7EE6-4342-B048-85BDC9FD1C3A}</a:tableStyleId>
              </a:tblPr>
              <a:tblGrid>
                <a:gridCol w="3440882">
                  <a:extLst>
                    <a:ext uri="{9D8B030D-6E8A-4147-A177-3AD203B41FA5}">
                      <a16:colId xmlns:a16="http://schemas.microsoft.com/office/drawing/2014/main" val="569014478"/>
                    </a:ext>
                  </a:extLst>
                </a:gridCol>
                <a:gridCol w="3440882">
                  <a:extLst>
                    <a:ext uri="{9D8B030D-6E8A-4147-A177-3AD203B41FA5}">
                      <a16:colId xmlns:a16="http://schemas.microsoft.com/office/drawing/2014/main" val="1573534572"/>
                    </a:ext>
                  </a:extLst>
                </a:gridCol>
                <a:gridCol w="3440882">
                  <a:extLst>
                    <a:ext uri="{9D8B030D-6E8A-4147-A177-3AD203B41FA5}">
                      <a16:colId xmlns:a16="http://schemas.microsoft.com/office/drawing/2014/main" val="1074607659"/>
                    </a:ext>
                  </a:extLst>
                </a:gridCol>
              </a:tblGrid>
              <a:tr h="1385572">
                <a:tc>
                  <a:txBody>
                    <a:bodyPr/>
                    <a:lstStyle/>
                    <a:p>
                      <a:r>
                        <a:rPr lang="en-GB" dirty="0" smtClean="0">
                          <a:solidFill>
                            <a:schemeClr val="tx1"/>
                          </a:solidFill>
                          <a:latin typeface="Arial" panose="020B0604020202020204" pitchFamily="34" charset="0"/>
                          <a:cs typeface="Arial" panose="020B0604020202020204" pitchFamily="34" charset="0"/>
                        </a:rPr>
                        <a:t>Antecedent</a:t>
                      </a:r>
                    </a:p>
                    <a:p>
                      <a:r>
                        <a:rPr lang="en-GB" dirty="0" smtClean="0">
                          <a:solidFill>
                            <a:schemeClr val="tx1"/>
                          </a:solidFill>
                          <a:latin typeface="Arial" panose="020B0604020202020204" pitchFamily="34" charset="0"/>
                          <a:cs typeface="Arial" panose="020B0604020202020204" pitchFamily="34" charset="0"/>
                        </a:rPr>
                        <a:t>(Events leading to a behaviour)</a:t>
                      </a:r>
                      <a:endParaRPr lang="en-GB" dirty="0">
                        <a:solidFill>
                          <a:schemeClr val="tx1"/>
                        </a:solidFill>
                        <a:latin typeface="Arial" panose="020B0604020202020204" pitchFamily="34" charset="0"/>
                        <a:cs typeface="Arial" panose="020B0604020202020204" pitchFamily="34" charset="0"/>
                      </a:endParaRPr>
                    </a:p>
                  </a:txBody>
                  <a:tcPr/>
                </a:tc>
                <a:tc>
                  <a:txBody>
                    <a:bodyPr/>
                    <a:lstStyle/>
                    <a:p>
                      <a:r>
                        <a:rPr lang="en-GB" dirty="0" smtClean="0">
                          <a:solidFill>
                            <a:schemeClr val="tx1"/>
                          </a:solidFill>
                          <a:latin typeface="Arial" panose="020B0604020202020204" pitchFamily="34" charset="0"/>
                          <a:cs typeface="Arial" panose="020B0604020202020204" pitchFamily="34" charset="0"/>
                        </a:rPr>
                        <a:t>Behaviour</a:t>
                      </a:r>
                      <a:endParaRPr lang="en-GB" dirty="0">
                        <a:solidFill>
                          <a:schemeClr val="tx1"/>
                        </a:solidFill>
                        <a:latin typeface="Arial" panose="020B0604020202020204" pitchFamily="34" charset="0"/>
                        <a:cs typeface="Arial" panose="020B0604020202020204" pitchFamily="34" charset="0"/>
                      </a:endParaRPr>
                    </a:p>
                  </a:txBody>
                  <a:tcPr/>
                </a:tc>
                <a:tc>
                  <a:txBody>
                    <a:bodyPr/>
                    <a:lstStyle/>
                    <a:p>
                      <a:r>
                        <a:rPr lang="en-GB" dirty="0" smtClean="0">
                          <a:solidFill>
                            <a:schemeClr val="tx1"/>
                          </a:solidFill>
                          <a:latin typeface="Arial" panose="020B0604020202020204" pitchFamily="34" charset="0"/>
                          <a:cs typeface="Arial" panose="020B0604020202020204" pitchFamily="34" charset="0"/>
                        </a:rPr>
                        <a:t>Consequence</a:t>
                      </a:r>
                    </a:p>
                    <a:p>
                      <a:r>
                        <a:rPr lang="en-GB" dirty="0" smtClean="0">
                          <a:solidFill>
                            <a:schemeClr val="tx1"/>
                          </a:solidFill>
                          <a:latin typeface="Arial" panose="020B0604020202020204" pitchFamily="34" charset="0"/>
                          <a:cs typeface="Arial" panose="020B0604020202020204" pitchFamily="34" charset="0"/>
                        </a:rPr>
                        <a:t>(Can may</a:t>
                      </a:r>
                      <a:r>
                        <a:rPr lang="en-GB" baseline="0" dirty="0" smtClean="0">
                          <a:solidFill>
                            <a:schemeClr val="tx1"/>
                          </a:solidFill>
                          <a:latin typeface="Arial" panose="020B0604020202020204" pitchFamily="34" charset="0"/>
                          <a:cs typeface="Arial" panose="020B0604020202020204" pitchFamily="34" charset="0"/>
                        </a:rPr>
                        <a:t> then lead to antecedent to another behaviour</a:t>
                      </a:r>
                      <a:endParaRPr lang="en-GB"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827881996"/>
                  </a:ext>
                </a:extLst>
              </a:tr>
              <a:tr h="2515505">
                <a:tc>
                  <a:txBody>
                    <a:bodyPr/>
                    <a:lstStyle/>
                    <a:p>
                      <a:r>
                        <a:rPr lang="en-GB" baseline="0" dirty="0" smtClean="0">
                          <a:solidFill>
                            <a:schemeClr val="tx1"/>
                          </a:solidFill>
                          <a:latin typeface="Arial" panose="020B0604020202020204" pitchFamily="34" charset="0"/>
                          <a:cs typeface="Arial" panose="020B0604020202020204" pitchFamily="34" charset="0"/>
                        </a:rPr>
                        <a:t>Fellow coaches ask if I can help out with extra coaching commitments outside of work.</a:t>
                      </a:r>
                    </a:p>
                    <a:p>
                      <a:endParaRPr lang="en-GB" baseline="0" dirty="0" smtClean="0">
                        <a:solidFill>
                          <a:schemeClr val="tx1"/>
                        </a:solidFill>
                        <a:latin typeface="Arial" panose="020B0604020202020204" pitchFamily="34" charset="0"/>
                        <a:cs typeface="Arial" panose="020B0604020202020204" pitchFamily="34" charset="0"/>
                      </a:endParaRPr>
                    </a:p>
                    <a:p>
                      <a:endParaRPr lang="en-GB" baseline="0" dirty="0" smtClean="0">
                        <a:solidFill>
                          <a:schemeClr val="tx1"/>
                        </a:solidFill>
                        <a:latin typeface="Arial" panose="020B0604020202020204" pitchFamily="34" charset="0"/>
                        <a:cs typeface="Arial" panose="020B0604020202020204" pitchFamily="34" charset="0"/>
                      </a:endParaRPr>
                    </a:p>
                    <a:p>
                      <a:endParaRPr lang="en-GB" baseline="0" dirty="0" smtClean="0">
                        <a:solidFill>
                          <a:schemeClr val="tx1"/>
                        </a:solidFill>
                        <a:latin typeface="Arial" panose="020B0604020202020204" pitchFamily="34" charset="0"/>
                        <a:cs typeface="Arial" panose="020B0604020202020204" pitchFamily="34" charset="0"/>
                      </a:endParaRPr>
                    </a:p>
                    <a:p>
                      <a:r>
                        <a:rPr lang="en-GB" baseline="0" dirty="0" smtClean="0">
                          <a:solidFill>
                            <a:schemeClr val="tx1"/>
                          </a:solidFill>
                          <a:latin typeface="Arial" panose="020B0604020202020204" pitchFamily="34" charset="0"/>
                          <a:cs typeface="Arial" panose="020B0604020202020204" pitchFamily="34" charset="0"/>
                        </a:rPr>
                        <a:t>Employer keeps on asking you to complete extra work to meet the demands of the service.</a:t>
                      </a:r>
                      <a:endParaRPr lang="en-GB" dirty="0">
                        <a:solidFill>
                          <a:schemeClr val="tx1"/>
                        </a:solidFill>
                        <a:latin typeface="Arial" panose="020B0604020202020204" pitchFamily="34" charset="0"/>
                        <a:cs typeface="Arial" panose="020B0604020202020204" pitchFamily="34" charset="0"/>
                      </a:endParaRPr>
                    </a:p>
                  </a:txBody>
                  <a:tcPr/>
                </a:tc>
                <a:tc>
                  <a:txBody>
                    <a:bodyPr/>
                    <a:lstStyle/>
                    <a:p>
                      <a:r>
                        <a:rPr lang="en-GB" dirty="0" smtClean="0"/>
                        <a:t>I say yes as I</a:t>
                      </a:r>
                      <a:r>
                        <a:rPr lang="en-GB" baseline="0" dirty="0" smtClean="0"/>
                        <a:t> am passionate about it and want to give back to the sport that has helped me so much.</a:t>
                      </a:r>
                      <a:endParaRPr lang="en-GB" dirty="0" smtClean="0"/>
                    </a:p>
                    <a:p>
                      <a:endParaRPr lang="en-GB" dirty="0" smtClean="0"/>
                    </a:p>
                    <a:p>
                      <a:endParaRPr lang="en-GB" dirty="0" smtClean="0"/>
                    </a:p>
                    <a:p>
                      <a:r>
                        <a:rPr lang="en-GB" dirty="0" smtClean="0"/>
                        <a:t>I</a:t>
                      </a:r>
                      <a:r>
                        <a:rPr lang="en-GB" baseline="0" dirty="0" smtClean="0"/>
                        <a:t> keep saying yes as I want to impress and provide the best support I can to all service users.</a:t>
                      </a:r>
                      <a:endParaRPr lang="en-GB" dirty="0" smtClean="0"/>
                    </a:p>
                  </a:txBody>
                  <a:tcPr/>
                </a:tc>
                <a:tc>
                  <a:txBody>
                    <a:bodyPr/>
                    <a:lstStyle/>
                    <a:p>
                      <a:r>
                        <a:rPr lang="en-GB" dirty="0" smtClean="0"/>
                        <a:t>I am left with little time to plan my coaching sessions between managing my other fulltime</a:t>
                      </a:r>
                      <a:r>
                        <a:rPr lang="en-GB" baseline="0" dirty="0" smtClean="0"/>
                        <a:t> commitments and the sessions reflect poor planning.</a:t>
                      </a:r>
                      <a:endParaRPr lang="en-GB" dirty="0" smtClean="0"/>
                    </a:p>
                    <a:p>
                      <a:endParaRPr lang="en-GB" dirty="0" smtClean="0"/>
                    </a:p>
                    <a:p>
                      <a:r>
                        <a:rPr lang="en-GB" dirty="0" smtClean="0"/>
                        <a:t>I am overwhelmed with</a:t>
                      </a:r>
                      <a:r>
                        <a:rPr lang="en-GB" baseline="0" dirty="0" smtClean="0"/>
                        <a:t> too many tasks to complete at once and the quality of the support I provide suffers.</a:t>
                      </a:r>
                      <a:endParaRPr lang="en-GB" dirty="0"/>
                    </a:p>
                  </a:txBody>
                  <a:tcPr/>
                </a:tc>
                <a:extLst>
                  <a:ext uri="{0D108BD9-81ED-4DB2-BD59-A6C34878D82A}">
                    <a16:rowId xmlns:a16="http://schemas.microsoft.com/office/drawing/2014/main" val="269123670"/>
                  </a:ext>
                </a:extLst>
              </a:tr>
            </a:tbl>
          </a:graphicData>
        </a:graphic>
      </p:graphicFrame>
    </p:spTree>
    <p:extLst>
      <p:ext uri="{BB962C8B-B14F-4D97-AF65-F5344CB8AC3E}">
        <p14:creationId xmlns:p14="http://schemas.microsoft.com/office/powerpoint/2010/main" val="26982662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tx1"/>
                </a:solidFill>
                <a:latin typeface="Arial" panose="020B0604020202020204" pitchFamily="34" charset="0"/>
                <a:cs typeface="Arial" panose="020B0604020202020204" pitchFamily="34" charset="0"/>
              </a:rPr>
              <a:t>Action plan :</a:t>
            </a:r>
            <a:endParaRPr lang="en-GB" b="1" dirty="0">
              <a:solidFill>
                <a:schemeClr val="tx1"/>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77334" y="2160589"/>
            <a:ext cx="8596668" cy="4697411"/>
          </a:xfrm>
        </p:spPr>
        <p:txBody>
          <a:bodyPr>
            <a:normAutofit lnSpcReduction="10000"/>
          </a:bodyPr>
          <a:lstStyle/>
          <a:p>
            <a:r>
              <a:rPr lang="en-GB" dirty="0" smtClean="0"/>
              <a:t>Develop myself an organised diary.</a:t>
            </a:r>
          </a:p>
          <a:p>
            <a:endParaRPr lang="en-GB" dirty="0"/>
          </a:p>
          <a:p>
            <a:endParaRPr lang="en-GB" dirty="0" smtClean="0"/>
          </a:p>
          <a:p>
            <a:r>
              <a:rPr lang="en-GB" dirty="0" smtClean="0"/>
              <a:t>Be mindful of wasted screen time on my mobile phone.</a:t>
            </a:r>
          </a:p>
          <a:p>
            <a:endParaRPr lang="en-GB" dirty="0" smtClean="0"/>
          </a:p>
          <a:p>
            <a:r>
              <a:rPr lang="en-GB" dirty="0" smtClean="0"/>
              <a:t>Make sure I am leaving myself time to plan youth work and coaching sessions.</a:t>
            </a:r>
            <a:endParaRPr lang="en-GB" dirty="0"/>
          </a:p>
          <a:p>
            <a:endParaRPr lang="en-GB" dirty="0" smtClean="0"/>
          </a:p>
          <a:p>
            <a:r>
              <a:rPr lang="en-GB" dirty="0" smtClean="0"/>
              <a:t>Use my mobile phone for </a:t>
            </a:r>
            <a:r>
              <a:rPr lang="en-GB" dirty="0" smtClean="0"/>
              <a:t>useful </a:t>
            </a:r>
            <a:r>
              <a:rPr lang="en-GB" dirty="0" smtClean="0"/>
              <a:t>tasks such as reminder alarms and research.</a:t>
            </a:r>
          </a:p>
          <a:p>
            <a:endParaRPr lang="en-GB" dirty="0" smtClean="0"/>
          </a:p>
          <a:p>
            <a:r>
              <a:rPr lang="en-GB" dirty="0" smtClean="0"/>
              <a:t>Avoid </a:t>
            </a:r>
            <a:r>
              <a:rPr lang="en-GB" dirty="0"/>
              <a:t>taking on too many tasks at once. (Stop saying yes!)</a:t>
            </a:r>
          </a:p>
          <a:p>
            <a:pPr marL="0" indent="0">
              <a:buNone/>
            </a:pPr>
            <a:endParaRPr lang="en-GB" dirty="0"/>
          </a:p>
          <a:p>
            <a:r>
              <a:rPr lang="en-GB" dirty="0" smtClean="0"/>
              <a:t>Ensure I meet deadlines.</a:t>
            </a:r>
          </a:p>
          <a:p>
            <a:endParaRPr lang="en-GB" dirty="0"/>
          </a:p>
          <a:p>
            <a:endParaRPr lang="en-GB" dirty="0" smtClean="0"/>
          </a:p>
          <a:p>
            <a:endParaRPr lang="en-GB" dirty="0"/>
          </a:p>
        </p:txBody>
      </p:sp>
      <p:pic>
        <p:nvPicPr>
          <p:cNvPr id="4" name="Picture 3"/>
          <p:cNvPicPr>
            <a:picLocks noChangeAspect="1"/>
          </p:cNvPicPr>
          <p:nvPr/>
        </p:nvPicPr>
        <p:blipFill rotWithShape="1">
          <a:blip r:embed="rId2"/>
          <a:srcRect l="3759" t="21673" b="8330"/>
          <a:stretch/>
        </p:blipFill>
        <p:spPr>
          <a:xfrm>
            <a:off x="4913882" y="0"/>
            <a:ext cx="7278118" cy="3140877"/>
          </a:xfrm>
          <a:prstGeom prst="rect">
            <a:avLst/>
          </a:prstGeom>
        </p:spPr>
      </p:pic>
      <p:pic>
        <p:nvPicPr>
          <p:cNvPr id="1026" name="Picture 2" descr="Inline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63141" y="3207599"/>
            <a:ext cx="2008785" cy="36504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68731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solidFill>
                  <a:schemeClr val="tx1"/>
                </a:solidFill>
                <a:latin typeface="Arial" panose="020B0604020202020204" pitchFamily="34" charset="0"/>
                <a:cs typeface="Arial" panose="020B0604020202020204" pitchFamily="34" charset="0"/>
              </a:rPr>
              <a:t>Note Making </a:t>
            </a:r>
            <a:endParaRPr lang="en-GB" b="1" dirty="0">
              <a:solidFill>
                <a:schemeClr val="tx1"/>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40239" y="1562793"/>
            <a:ext cx="8857364" cy="4478569"/>
          </a:xfrm>
        </p:spPr>
        <p:txBody>
          <a:bodyPr/>
          <a:lstStyle/>
          <a:p>
            <a:r>
              <a:rPr lang="en-GB" dirty="0" smtClean="0"/>
              <a:t>Is an essential skill in helping us to retain and learn new information. Cottrell (2019) suggests that 50-60% of material hear in lectures is forgotten and that by making notes you can keep your mind active to avoid to avoid drifting off. This helps keep you alert and actively engaged in the learning process.</a:t>
            </a:r>
          </a:p>
          <a:p>
            <a:endParaRPr lang="en-GB" dirty="0"/>
          </a:p>
          <a:p>
            <a:r>
              <a:rPr lang="en-GB" dirty="0" smtClean="0"/>
              <a:t>Note taking helps our memory, particularly when you are given a lot of information in one go. Our brains can only retain a certain amount of new information </a:t>
            </a:r>
          </a:p>
          <a:p>
            <a:endParaRPr lang="en-GB" dirty="0" smtClean="0"/>
          </a:p>
          <a:p>
            <a:r>
              <a:rPr lang="en-GB" dirty="0" err="1" smtClean="0"/>
              <a:t>Argawal</a:t>
            </a:r>
            <a:r>
              <a:rPr lang="en-GB" dirty="0" smtClean="0"/>
              <a:t> (2021) discusses taking notes as a way for us to organising our thoughts and ideas throughout the learning process. Being creative and concise with your own unique style can help you retain the information in your memory for a longer period of time.</a:t>
            </a:r>
          </a:p>
          <a:p>
            <a:endParaRPr lang="en-GB" dirty="0" smtClean="0"/>
          </a:p>
          <a:p>
            <a:endParaRPr lang="en-GB" dirty="0" smtClean="0"/>
          </a:p>
          <a:p>
            <a:endParaRPr lang="en-GB" dirty="0"/>
          </a:p>
        </p:txBody>
      </p:sp>
      <p:pic>
        <p:nvPicPr>
          <p:cNvPr id="5" name="Picture 4" descr="cid:7a610344-3044-4456-878c-78e05baa04fd@GBRP265.PROD.OUTLOOK.COM"/>
          <p:cNvPicPr/>
          <p:nvPr/>
        </p:nvPicPr>
        <p:blipFill rotWithShape="1">
          <a:blip r:embed="rId2" r:link="rId3" cstate="print">
            <a:extLst>
              <a:ext uri="{28A0092B-C50C-407E-A947-70E740481C1C}">
                <a14:useLocalDpi xmlns:a14="http://schemas.microsoft.com/office/drawing/2010/main" val="0"/>
              </a:ext>
            </a:extLst>
          </a:blip>
          <a:srcRect l="4587" t="3819" r="10719" b="7137"/>
          <a:stretch/>
        </p:blipFill>
        <p:spPr bwMode="auto">
          <a:xfrm rot="5400000">
            <a:off x="8197172" y="2354378"/>
            <a:ext cx="4828769" cy="2895398"/>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57922699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05639" y="0"/>
            <a:ext cx="8596668" cy="1320800"/>
          </a:xfrm>
        </p:spPr>
        <p:txBody>
          <a:bodyPr/>
          <a:lstStyle/>
          <a:p>
            <a:r>
              <a:rPr lang="en-GB" b="1" dirty="0" smtClean="0">
                <a:solidFill>
                  <a:schemeClr val="tx1"/>
                </a:solidFill>
                <a:latin typeface="Arial" panose="020B0604020202020204" pitchFamily="34" charset="0"/>
                <a:cs typeface="Arial" panose="020B0604020202020204" pitchFamily="34" charset="0"/>
              </a:rPr>
              <a:t>Tips </a:t>
            </a:r>
            <a:r>
              <a:rPr lang="en-GB" b="1" dirty="0" smtClean="0">
                <a:solidFill>
                  <a:schemeClr val="tx1"/>
                </a:solidFill>
                <a:latin typeface="Arial" panose="020B0604020202020204" pitchFamily="34" charset="0"/>
                <a:cs typeface="Arial" panose="020B0604020202020204" pitchFamily="34" charset="0"/>
              </a:rPr>
              <a:t>when</a:t>
            </a:r>
            <a:r>
              <a:rPr lang="en-GB" b="1" dirty="0" smtClean="0">
                <a:solidFill>
                  <a:schemeClr val="tx1"/>
                </a:solidFill>
                <a:latin typeface="Arial" panose="020B0604020202020204" pitchFamily="34" charset="0"/>
                <a:cs typeface="Arial" panose="020B0604020202020204" pitchFamily="34" charset="0"/>
              </a:rPr>
              <a:t> </a:t>
            </a:r>
            <a:r>
              <a:rPr lang="en-GB" b="1" dirty="0" smtClean="0">
                <a:solidFill>
                  <a:schemeClr val="tx1"/>
                </a:solidFill>
                <a:latin typeface="Arial" panose="020B0604020202020204" pitchFamily="34" charset="0"/>
                <a:cs typeface="Arial" panose="020B0604020202020204" pitchFamily="34" charset="0"/>
              </a:rPr>
              <a:t>Note making</a:t>
            </a:r>
            <a:endParaRPr lang="en-GB" b="1" dirty="0">
              <a:solidFill>
                <a:schemeClr val="tx1"/>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211822" y="692727"/>
            <a:ext cx="8596668" cy="5121564"/>
          </a:xfrm>
        </p:spPr>
        <p:txBody>
          <a:bodyPr/>
          <a:lstStyle/>
          <a:p>
            <a:pPr marL="0" indent="0">
              <a:buNone/>
            </a:pPr>
            <a:r>
              <a:rPr lang="en-GB" dirty="0"/>
              <a:t>Mcmillian and Weyers (2012</a:t>
            </a:r>
            <a:r>
              <a:rPr lang="en-GB" dirty="0" smtClean="0"/>
              <a:t>) suggests:</a:t>
            </a:r>
          </a:p>
          <a:p>
            <a:pPr marL="0" indent="0">
              <a:buNone/>
            </a:pPr>
            <a:endParaRPr lang="en-GB" dirty="0"/>
          </a:p>
          <a:p>
            <a:r>
              <a:rPr lang="en-GB" dirty="0" smtClean="0"/>
              <a:t> its key to listen and note down key ideas, avoid trying to write everything down word for word. You will likely miss out on understanding idea, examples and explanations.</a:t>
            </a:r>
          </a:p>
          <a:p>
            <a:endParaRPr lang="en-GB" dirty="0"/>
          </a:p>
          <a:p>
            <a:r>
              <a:rPr lang="en-GB" dirty="0" smtClean="0"/>
              <a:t>Develop a note-making style that makes them meaningful and understandable for yourself in a few days, weeks or months time.</a:t>
            </a:r>
          </a:p>
          <a:p>
            <a:pPr marL="0" indent="0">
              <a:buNone/>
            </a:pPr>
            <a:endParaRPr lang="en-GB" dirty="0" smtClean="0"/>
          </a:p>
          <a:p>
            <a:r>
              <a:rPr lang="en-GB" dirty="0" smtClean="0"/>
              <a:t>Store your notes safely and decide on a filing system strategy.</a:t>
            </a:r>
          </a:p>
          <a:p>
            <a:endParaRPr lang="en-GB" dirty="0"/>
          </a:p>
          <a:p>
            <a:r>
              <a:rPr lang="en-GB" dirty="0" smtClean="0"/>
              <a:t>Consider us of mind maps, Matrix notes, keyword notes or linear notes.</a:t>
            </a:r>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9985771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71644" y="225083"/>
            <a:ext cx="9899298" cy="6632917"/>
          </a:xfrm>
        </p:spPr>
        <p:txBody>
          <a:bodyPr>
            <a:normAutofit/>
          </a:bodyPr>
          <a:lstStyle/>
          <a:p>
            <a:r>
              <a:rPr lang="en-GB" sz="2100" dirty="0" smtClean="0">
                <a:latin typeface="Arial" panose="020B0604020202020204" pitchFamily="34" charset="0"/>
                <a:cs typeface="Arial" panose="020B0604020202020204" pitchFamily="34" charset="0"/>
              </a:rPr>
              <a:t>Note making is widely used in all forms of employment and is a vital skill. It is often used as away of capturing and filing useful information for research or record keeping. It can be analysed/assessed to consider how effectively an overall organisation or individual employee is performing.</a:t>
            </a:r>
          </a:p>
          <a:p>
            <a:endParaRPr lang="en-GB" sz="2100" dirty="0" smtClean="0">
              <a:latin typeface="Arial" panose="020B0604020202020204" pitchFamily="34" charset="0"/>
              <a:cs typeface="Arial" panose="020B0604020202020204" pitchFamily="34" charset="0"/>
            </a:endParaRPr>
          </a:p>
          <a:p>
            <a:r>
              <a:rPr lang="en-GB" sz="2100" dirty="0" smtClean="0">
                <a:latin typeface="Arial" panose="020B0604020202020204" pitchFamily="34" charset="0"/>
                <a:cs typeface="Arial" panose="020B0604020202020204" pitchFamily="34" charset="0"/>
              </a:rPr>
              <a:t>Employee’s are often required to use it when measuring stock intake/output.</a:t>
            </a:r>
          </a:p>
          <a:p>
            <a:endParaRPr lang="en-GB" sz="2100" dirty="0" smtClean="0">
              <a:latin typeface="Arial" panose="020B0604020202020204" pitchFamily="34" charset="0"/>
              <a:cs typeface="Arial" panose="020B0604020202020204" pitchFamily="34" charset="0"/>
            </a:endParaRPr>
          </a:p>
          <a:p>
            <a:r>
              <a:rPr lang="en-GB" sz="2100" dirty="0">
                <a:latin typeface="Arial" panose="020B0604020202020204" pitchFamily="34" charset="0"/>
                <a:cs typeface="Arial" panose="020B0604020202020204" pitchFamily="34" charset="0"/>
              </a:rPr>
              <a:t>I</a:t>
            </a:r>
            <a:r>
              <a:rPr lang="en-GB" sz="2100" dirty="0" smtClean="0">
                <a:latin typeface="Arial" panose="020B0604020202020204" pitchFamily="34" charset="0"/>
                <a:cs typeface="Arial" panose="020B0604020202020204" pitchFamily="34" charset="0"/>
              </a:rPr>
              <a:t>t can be used to pass on information to other colleagues (Such the chef in kitchen preparing food orders in a catering environment. </a:t>
            </a:r>
          </a:p>
          <a:p>
            <a:pPr marL="0" indent="0">
              <a:buNone/>
            </a:pPr>
            <a:endParaRPr lang="en-GB" sz="2100" dirty="0">
              <a:latin typeface="Arial" panose="020B0604020202020204" pitchFamily="34" charset="0"/>
              <a:cs typeface="Arial" panose="020B0604020202020204" pitchFamily="34" charset="0"/>
            </a:endParaRPr>
          </a:p>
          <a:p>
            <a:r>
              <a:rPr lang="en-GB" sz="2100" dirty="0" smtClean="0">
                <a:latin typeface="Arial" panose="020B0604020202020204" pitchFamily="34" charset="0"/>
                <a:cs typeface="Arial" panose="020B0604020202020204" pitchFamily="34" charset="0"/>
              </a:rPr>
              <a:t>Making notes regarding financial circumstances is often a key way of helping organisations and ourselves with budgeting our finances.</a:t>
            </a:r>
          </a:p>
          <a:p>
            <a:endParaRPr lang="en-GB" sz="2100" dirty="0" smtClean="0">
              <a:latin typeface="Arial" panose="020B0604020202020204" pitchFamily="34" charset="0"/>
              <a:cs typeface="Arial" panose="020B0604020202020204" pitchFamily="34" charset="0"/>
            </a:endParaRPr>
          </a:p>
          <a:p>
            <a:r>
              <a:rPr lang="en-GB" sz="2100" dirty="0" smtClean="0">
                <a:latin typeface="Arial" panose="020B0604020202020204" pitchFamily="34" charset="0"/>
                <a:cs typeface="Arial" panose="020B0604020202020204" pitchFamily="34" charset="0"/>
              </a:rPr>
              <a:t>Is key for recording accurate information that employers can file away in records to ensure objectives/tasks have been met</a:t>
            </a:r>
            <a:r>
              <a:rPr lang="en-GB" dirty="0" smtClean="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384814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04170" y="0"/>
            <a:ext cx="8596668" cy="1320800"/>
          </a:xfrm>
        </p:spPr>
        <p:txBody>
          <a:bodyPr/>
          <a:lstStyle/>
          <a:p>
            <a:r>
              <a:rPr lang="en-GB" b="1" dirty="0" smtClean="0">
                <a:solidFill>
                  <a:schemeClr val="tx1"/>
                </a:solidFill>
                <a:latin typeface="Arial" panose="020B0604020202020204" pitchFamily="34" charset="0"/>
                <a:cs typeface="Arial" panose="020B0604020202020204" pitchFamily="34" charset="0"/>
              </a:rPr>
              <a:t>Note making in Youth work</a:t>
            </a:r>
            <a:endParaRPr lang="en-GB" b="1" dirty="0">
              <a:solidFill>
                <a:schemeClr val="tx1"/>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277091" y="822036"/>
            <a:ext cx="9698181" cy="5652655"/>
          </a:xfrm>
        </p:spPr>
        <p:txBody>
          <a:bodyPr>
            <a:normAutofit fontScale="92500"/>
          </a:bodyPr>
          <a:lstStyle/>
          <a:p>
            <a:r>
              <a:rPr lang="en-GB" dirty="0" smtClean="0"/>
              <a:t>Is essential for youth workers when planning activities with young people. It demonstrates that you are actively listening to their views and ideas. It will help us to retain the information and have the records to refer back to.</a:t>
            </a:r>
          </a:p>
          <a:p>
            <a:endParaRPr lang="en-GB" dirty="0"/>
          </a:p>
          <a:p>
            <a:r>
              <a:rPr lang="en-GB" dirty="0" smtClean="0"/>
              <a:t>Should a young person disclose to you that they are being abused. It is vital for us to take notes soon after speaking with them. Doing so will ensure your notes are as accurate as possible. Ensure you use the same wording used as the young person (NSPCC 2022).</a:t>
            </a:r>
          </a:p>
          <a:p>
            <a:pPr marL="0" indent="0">
              <a:buNone/>
            </a:pPr>
            <a:endParaRPr lang="en-GB" dirty="0"/>
          </a:p>
          <a:p>
            <a:r>
              <a:rPr lang="en-GB" dirty="0" err="1" smtClean="0"/>
              <a:t>Lehal</a:t>
            </a:r>
            <a:r>
              <a:rPr lang="en-GB" dirty="0" smtClean="0"/>
              <a:t> (2010) talks about the importance of youth workers understanding the importance of demonstrating outcomes and the impact youth work can have. We essentially achieve this via note making. By providing written recordings in all our sessions with young people we can capture key information that can be used to demonstrate public accountability, service improvements and most importantly the results/benefits being achieved by young people.</a:t>
            </a:r>
          </a:p>
          <a:p>
            <a:endParaRPr lang="en-GB" dirty="0"/>
          </a:p>
          <a:p>
            <a:r>
              <a:rPr lang="en-GB" dirty="0" smtClean="0"/>
              <a:t>Note making can also play a vital role in helping Youth workers to reflect back on their previous sessions with young people. Wood, Westwood and Thompson (2014) describe reflective practice as an opportunity to look back, learn from and develop new enhanced ideas by extracting the learning from previous experience.</a:t>
            </a:r>
          </a:p>
          <a:p>
            <a:endParaRPr lang="en-GB" dirty="0"/>
          </a:p>
          <a:p>
            <a:endParaRPr lang="en-GB" dirty="0"/>
          </a:p>
        </p:txBody>
      </p:sp>
    </p:spTree>
    <p:extLst>
      <p:ext uri="{BB962C8B-B14F-4D97-AF65-F5344CB8AC3E}">
        <p14:creationId xmlns:p14="http://schemas.microsoft.com/office/powerpoint/2010/main" val="26152384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34570" y="175491"/>
            <a:ext cx="8596668" cy="1320800"/>
          </a:xfrm>
        </p:spPr>
        <p:txBody>
          <a:bodyPr/>
          <a:lstStyle/>
          <a:p>
            <a:r>
              <a:rPr lang="en-GB" dirty="0" smtClean="0">
                <a:solidFill>
                  <a:schemeClr val="tx1"/>
                </a:solidFill>
                <a:latin typeface="Arial" panose="020B0604020202020204" pitchFamily="34" charset="0"/>
                <a:cs typeface="Arial" panose="020B0604020202020204" pitchFamily="34" charset="0"/>
              </a:rPr>
              <a:t>Actions:</a:t>
            </a:r>
            <a:endParaRPr lang="en-GB" dirty="0">
              <a:solidFill>
                <a:schemeClr val="tx1"/>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77333" y="1496291"/>
            <a:ext cx="9240390" cy="5157727"/>
          </a:xfrm>
        </p:spPr>
        <p:txBody>
          <a:bodyPr>
            <a:normAutofit/>
          </a:bodyPr>
          <a:lstStyle/>
          <a:p>
            <a:r>
              <a:rPr lang="en-GB" dirty="0" smtClean="0"/>
              <a:t>Ensure I always carry a note pad and pen in my work bag.</a:t>
            </a:r>
          </a:p>
          <a:p>
            <a:endParaRPr lang="en-GB" dirty="0"/>
          </a:p>
          <a:p>
            <a:r>
              <a:rPr lang="en-GB" dirty="0" smtClean="0"/>
              <a:t>Utilise the square device in all of our pockets that also has a note section available on it.</a:t>
            </a:r>
          </a:p>
          <a:p>
            <a:endParaRPr lang="en-GB" dirty="0"/>
          </a:p>
          <a:p>
            <a:r>
              <a:rPr lang="en-GB" dirty="0" smtClean="0"/>
              <a:t>Ensure I am accurately logging and filing all my support sessions with young people.</a:t>
            </a:r>
          </a:p>
          <a:p>
            <a:endParaRPr lang="en-GB" dirty="0" smtClean="0"/>
          </a:p>
          <a:p>
            <a:r>
              <a:rPr lang="en-GB" dirty="0" smtClean="0"/>
              <a:t>Be creative with my notes and use diagrams that will help jog my memory.</a:t>
            </a:r>
          </a:p>
          <a:p>
            <a:endParaRPr lang="en-GB" dirty="0"/>
          </a:p>
          <a:p>
            <a:r>
              <a:rPr lang="en-GB" dirty="0" smtClean="0"/>
              <a:t>Utilise my previous recordings to look back, reflect and critically analyse some of the sessions I have ben involved with. This will help ensure I remain reflective in my practice and always strive for better results.</a:t>
            </a:r>
            <a:endParaRPr lang="en-GB" dirty="0"/>
          </a:p>
        </p:txBody>
      </p:sp>
    </p:spTree>
    <p:extLst>
      <p:ext uri="{BB962C8B-B14F-4D97-AF65-F5344CB8AC3E}">
        <p14:creationId xmlns:p14="http://schemas.microsoft.com/office/powerpoint/2010/main" val="7870822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solidFill>
                  <a:schemeClr val="tx1"/>
                </a:solidFill>
                <a:latin typeface="Arial" panose="020B0604020202020204" pitchFamily="34" charset="0"/>
                <a:cs typeface="Arial" panose="020B0604020202020204" pitchFamily="34" charset="0"/>
              </a:rPr>
              <a:t>Active listening</a:t>
            </a:r>
            <a:endParaRPr lang="en-GB" b="1" dirty="0">
              <a:solidFill>
                <a:schemeClr val="tx1"/>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23273" y="1597891"/>
            <a:ext cx="10917382" cy="4710545"/>
          </a:xfrm>
        </p:spPr>
        <p:txBody>
          <a:bodyPr/>
          <a:lstStyle/>
          <a:p>
            <a:endParaRPr lang="en-GB" dirty="0" smtClean="0"/>
          </a:p>
          <a:p>
            <a:r>
              <a:rPr lang="en-GB" dirty="0" smtClean="0"/>
              <a:t>Is a key skill that demonstrates that you can fully hear and understand the concept of the information that someone is delivering to you. Think about the amount of times you have heard the phrase ‘you’re not listening to me.’</a:t>
            </a:r>
            <a:endParaRPr lang="en-GB" dirty="0"/>
          </a:p>
          <a:p>
            <a:endParaRPr lang="en-GB" dirty="0" smtClean="0"/>
          </a:p>
          <a:p>
            <a:r>
              <a:rPr lang="en-GB" dirty="0" smtClean="0"/>
              <a:t>Active </a:t>
            </a:r>
            <a:r>
              <a:rPr lang="en-GB" dirty="0"/>
              <a:t>listening plays a key role </a:t>
            </a:r>
            <a:r>
              <a:rPr lang="en-GB" dirty="0" smtClean="0"/>
              <a:t>when participating in effective note </a:t>
            </a:r>
            <a:r>
              <a:rPr lang="en-GB" dirty="0"/>
              <a:t>making</a:t>
            </a:r>
            <a:r>
              <a:rPr lang="en-GB" dirty="0" smtClean="0"/>
              <a:t>. Which can help you with future assignments and essays, in which you are required to demonstrate to your tutor what you have learned throughout the module.</a:t>
            </a:r>
            <a:endParaRPr lang="en-GB" dirty="0"/>
          </a:p>
          <a:p>
            <a:pPr marL="0" indent="0">
              <a:buNone/>
            </a:pPr>
            <a:endParaRPr lang="en-GB" dirty="0"/>
          </a:p>
          <a:p>
            <a:r>
              <a:rPr lang="en-GB" dirty="0" smtClean="0"/>
              <a:t>When </a:t>
            </a:r>
            <a:r>
              <a:rPr lang="en-GB" dirty="0" smtClean="0"/>
              <a:t>studying it is vital that you can demonstrate to the tutor that you are actively listening to the information being shared. Mcmillian and Weyers (2012) suggests that the lecture experience is a partnership between the listener and the lecturer. Without undivided attention key information could be </a:t>
            </a:r>
            <a:r>
              <a:rPr lang="en-GB" dirty="0" smtClean="0"/>
              <a:t>misunderstood or missed.</a:t>
            </a:r>
            <a:endParaRPr lang="en-GB" dirty="0"/>
          </a:p>
        </p:txBody>
      </p:sp>
    </p:spTree>
    <p:extLst>
      <p:ext uri="{BB962C8B-B14F-4D97-AF65-F5344CB8AC3E}">
        <p14:creationId xmlns:p14="http://schemas.microsoft.com/office/powerpoint/2010/main" val="76866040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77334" y="600365"/>
            <a:ext cx="8596668" cy="5440998"/>
          </a:xfrm>
        </p:spPr>
        <p:txBody>
          <a:bodyPr>
            <a:normAutofit/>
          </a:bodyPr>
          <a:lstStyle/>
          <a:p>
            <a:r>
              <a:rPr lang="en-GB" dirty="0" smtClean="0"/>
              <a:t>By developing our active listening skills we can improve our understanding and communications skills with our work colleagues, generally helping us to work more collaboratively and efficiently. Often when we listen its to respond, rather than understand.</a:t>
            </a:r>
          </a:p>
          <a:p>
            <a:endParaRPr lang="en-GB" dirty="0"/>
          </a:p>
          <a:p>
            <a:r>
              <a:rPr lang="en-GB" dirty="0" smtClean="0"/>
              <a:t>It supports us to pay close attention to detail and allows us to absorb more information. Assisting us with developing our problem solving skills and lower our chances of making mistakes.</a:t>
            </a:r>
          </a:p>
          <a:p>
            <a:endParaRPr lang="en-GB" dirty="0"/>
          </a:p>
          <a:p>
            <a:r>
              <a:rPr lang="en-GB" dirty="0" smtClean="0"/>
              <a:t>Active listening is a great way to strengthen our relationships with our work colleagues. It can support with developing a team partnership culture and allow creative ideas to flow.</a:t>
            </a:r>
            <a:endParaRPr lang="en-GB" dirty="0"/>
          </a:p>
        </p:txBody>
      </p:sp>
    </p:spTree>
    <p:extLst>
      <p:ext uri="{BB962C8B-B14F-4D97-AF65-F5344CB8AC3E}">
        <p14:creationId xmlns:p14="http://schemas.microsoft.com/office/powerpoint/2010/main" val="41875184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1"/>
                </a:solidFill>
                <a:latin typeface="Arial" panose="020B0604020202020204" pitchFamily="34" charset="0"/>
                <a:cs typeface="Arial" panose="020B0604020202020204" pitchFamily="34" charset="0"/>
              </a:rPr>
              <a:t>Tips </a:t>
            </a:r>
            <a:endParaRPr lang="en-GB" dirty="0">
              <a:solidFill>
                <a:schemeClr val="tx1"/>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Autofit/>
          </a:bodyPr>
          <a:lstStyle/>
          <a:p>
            <a:r>
              <a:rPr lang="en-GB" sz="2000" dirty="0" smtClean="0">
                <a:latin typeface="Arial" panose="020B0604020202020204" pitchFamily="34" charset="0"/>
                <a:cs typeface="Arial" panose="020B0604020202020204" pitchFamily="34" charset="0"/>
              </a:rPr>
              <a:t>Ensure that we prioritise actually listening rather than acting as if we are.</a:t>
            </a:r>
          </a:p>
          <a:p>
            <a:r>
              <a:rPr lang="en-GB" sz="2000" dirty="0" smtClean="0">
                <a:latin typeface="Arial" panose="020B0604020202020204" pitchFamily="34" charset="0"/>
                <a:cs typeface="Arial" panose="020B0604020202020204" pitchFamily="34" charset="0"/>
              </a:rPr>
              <a:t>Maintain positive body language and keep good eye contact (Avoid staring).</a:t>
            </a:r>
          </a:p>
          <a:p>
            <a:r>
              <a:rPr lang="en-GB" sz="2000" dirty="0" smtClean="0">
                <a:latin typeface="Arial" panose="020B0604020202020204" pitchFamily="34" charset="0"/>
                <a:cs typeface="Arial" panose="020B0604020202020204" pitchFamily="34" charset="0"/>
              </a:rPr>
              <a:t>If you have not understood or heard properly ensure you say so.</a:t>
            </a:r>
          </a:p>
          <a:p>
            <a:r>
              <a:rPr lang="en-GB" sz="2000" dirty="0" smtClean="0">
                <a:latin typeface="Arial" panose="020B0604020202020204" pitchFamily="34" charset="0"/>
                <a:cs typeface="Arial" panose="020B0604020202020204" pitchFamily="34" charset="0"/>
              </a:rPr>
              <a:t>Occasionally acknowledge, reflect back and summarise some of the key points someone is telling you for example when some is telling you that they are really upset ( I can see that this is upsetting for you to talk about).</a:t>
            </a:r>
          </a:p>
          <a:p>
            <a:r>
              <a:rPr lang="en-GB" sz="2000" dirty="0" smtClean="0">
                <a:latin typeface="Arial" panose="020B0604020202020204" pitchFamily="34" charset="0"/>
                <a:cs typeface="Arial" panose="020B0604020202020204" pitchFamily="34" charset="0"/>
              </a:rPr>
              <a:t>Clear your mind of any distractions and concentrate on what is being said.</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433390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21043" y="73891"/>
            <a:ext cx="8596668" cy="1320800"/>
          </a:xfrm>
        </p:spPr>
        <p:txBody>
          <a:bodyPr/>
          <a:lstStyle/>
          <a:p>
            <a:r>
              <a:rPr lang="en-GB" b="1" dirty="0" smtClean="0">
                <a:solidFill>
                  <a:schemeClr val="tx1"/>
                </a:solidFill>
                <a:latin typeface="Arial" panose="020B0604020202020204" pitchFamily="34" charset="0"/>
                <a:cs typeface="Arial" panose="020B0604020202020204" pitchFamily="34" charset="0"/>
              </a:rPr>
              <a:t>Listening to young people</a:t>
            </a:r>
            <a:endParaRPr lang="en-GB" b="1" dirty="0">
              <a:solidFill>
                <a:schemeClr val="tx1"/>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77334" y="1320801"/>
            <a:ext cx="8596668" cy="4720562"/>
          </a:xfrm>
        </p:spPr>
        <p:txBody>
          <a:bodyPr/>
          <a:lstStyle/>
          <a:p>
            <a:r>
              <a:rPr lang="en-GB" dirty="0" smtClean="0"/>
              <a:t>Jolly (2010) talks about how young people chose to be involved in youth work. Its is not an enforced activity. So when young people are choosing to attend sessions on a voluntary basis. The very least we can do is ensure that we are fully engaged when listening to them and ensuring their views and voices are heard.</a:t>
            </a:r>
          </a:p>
          <a:p>
            <a:endParaRPr lang="en-GB" dirty="0"/>
          </a:p>
          <a:p>
            <a:r>
              <a:rPr lang="en-GB" dirty="0" smtClean="0"/>
              <a:t>By actively listening to a young people it will help youth workers build an equal partnership within the professional relationship. Equipping the young people to feel empowered to exercise their rights (youth work in Wales group, 2022).</a:t>
            </a:r>
          </a:p>
          <a:p>
            <a:endParaRPr lang="en-GB" dirty="0"/>
          </a:p>
          <a:p>
            <a:r>
              <a:rPr lang="en-GB" dirty="0" smtClean="0"/>
              <a:t>Actively listening to Young people will help create an environment that allows them to express their understanding, knowledge, ideas, emotions and opinions </a:t>
            </a:r>
            <a:r>
              <a:rPr lang="en-GB" dirty="0"/>
              <a:t>(youth work in Wales group, 2022</a:t>
            </a:r>
            <a:r>
              <a:rPr lang="en-GB" dirty="0" smtClean="0"/>
              <a:t>).</a:t>
            </a:r>
          </a:p>
          <a:p>
            <a:endParaRPr lang="en-GB" dirty="0"/>
          </a:p>
          <a:p>
            <a:endParaRPr lang="en-GB" dirty="0"/>
          </a:p>
        </p:txBody>
      </p:sp>
    </p:spTree>
    <p:extLst>
      <p:ext uri="{BB962C8B-B14F-4D97-AF65-F5344CB8AC3E}">
        <p14:creationId xmlns:p14="http://schemas.microsoft.com/office/powerpoint/2010/main" val="23116527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48243" y="157018"/>
            <a:ext cx="8596668" cy="1320800"/>
          </a:xfrm>
        </p:spPr>
        <p:txBody>
          <a:bodyPr/>
          <a:lstStyle/>
          <a:p>
            <a:r>
              <a:rPr lang="en-GB" b="1" dirty="0" smtClean="0">
                <a:solidFill>
                  <a:schemeClr val="tx1"/>
                </a:solidFill>
                <a:latin typeface="Arial" panose="020B0604020202020204" pitchFamily="34" charset="0"/>
                <a:cs typeface="Arial" panose="020B0604020202020204" pitchFamily="34" charset="0"/>
              </a:rPr>
              <a:t>Action plan : </a:t>
            </a:r>
            <a:endParaRPr lang="en-GB" b="1" dirty="0">
              <a:solidFill>
                <a:schemeClr val="tx1"/>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77333" y="1006764"/>
            <a:ext cx="8688339" cy="5034599"/>
          </a:xfrm>
        </p:spPr>
        <p:txBody>
          <a:bodyPr/>
          <a:lstStyle/>
          <a:p>
            <a:r>
              <a:rPr lang="en-GB" dirty="0" smtClean="0">
                <a:solidFill>
                  <a:schemeClr val="tx1"/>
                </a:solidFill>
                <a:latin typeface="Arial" panose="020B0604020202020204" pitchFamily="34" charset="0"/>
                <a:cs typeface="Arial" panose="020B0604020202020204" pitchFamily="34" charset="0"/>
              </a:rPr>
              <a:t>By managing my time better in the first instance, I will have more time to plan my sessions with young people more effectively.</a:t>
            </a:r>
          </a:p>
          <a:p>
            <a:endParaRPr lang="en-GB" dirty="0">
              <a:solidFill>
                <a:schemeClr val="tx1"/>
              </a:solidFill>
              <a:latin typeface="Arial" panose="020B0604020202020204" pitchFamily="34" charset="0"/>
              <a:cs typeface="Arial" panose="020B0604020202020204" pitchFamily="34" charset="0"/>
            </a:endParaRPr>
          </a:p>
          <a:p>
            <a:r>
              <a:rPr lang="en-GB" dirty="0" smtClean="0">
                <a:solidFill>
                  <a:schemeClr val="tx1"/>
                </a:solidFill>
                <a:latin typeface="Arial" panose="020B0604020202020204" pitchFamily="34" charset="0"/>
                <a:cs typeface="Arial" panose="020B0604020202020204" pitchFamily="34" charset="0"/>
              </a:rPr>
              <a:t>I will ensure that my mind is fully focused on what they are telling me during sessions and avoid becoming distracted. </a:t>
            </a:r>
          </a:p>
          <a:p>
            <a:endParaRPr lang="en-GB" dirty="0">
              <a:solidFill>
                <a:schemeClr val="tx1"/>
              </a:solidFill>
              <a:latin typeface="Arial" panose="020B0604020202020204" pitchFamily="34" charset="0"/>
              <a:cs typeface="Arial" panose="020B0604020202020204" pitchFamily="34" charset="0"/>
            </a:endParaRPr>
          </a:p>
          <a:p>
            <a:r>
              <a:rPr lang="en-GB" dirty="0" smtClean="0">
                <a:solidFill>
                  <a:schemeClr val="tx1"/>
                </a:solidFill>
                <a:latin typeface="Arial" panose="020B0604020202020204" pitchFamily="34" charset="0"/>
                <a:cs typeface="Arial" panose="020B0604020202020204" pitchFamily="34" charset="0"/>
              </a:rPr>
              <a:t>I will be mindful about my body language by ensuring its positive (Energised and good eye contact.</a:t>
            </a:r>
          </a:p>
          <a:p>
            <a:endParaRPr lang="en-GB" dirty="0">
              <a:solidFill>
                <a:schemeClr val="tx1"/>
              </a:solidFill>
              <a:latin typeface="Arial" panose="020B0604020202020204" pitchFamily="34" charset="0"/>
              <a:cs typeface="Arial" panose="020B0604020202020204" pitchFamily="34" charset="0"/>
            </a:endParaRPr>
          </a:p>
          <a:p>
            <a:r>
              <a:rPr lang="en-GB" dirty="0" smtClean="0">
                <a:solidFill>
                  <a:schemeClr val="tx1"/>
                </a:solidFill>
                <a:latin typeface="Arial" panose="020B0604020202020204" pitchFamily="34" charset="0"/>
                <a:cs typeface="Arial" panose="020B0604020202020204" pitchFamily="34" charset="0"/>
              </a:rPr>
              <a:t>I will paraphrase and reflect some bits of information back young people to demonstrate I fully understand what they are telling me.</a:t>
            </a:r>
          </a:p>
          <a:p>
            <a:endParaRPr lang="en-GB" dirty="0">
              <a:solidFill>
                <a:schemeClr val="tx1"/>
              </a:solidFill>
              <a:latin typeface="Arial" panose="020B0604020202020204" pitchFamily="34" charset="0"/>
              <a:cs typeface="Arial" panose="020B0604020202020204" pitchFamily="34" charset="0"/>
            </a:endParaRPr>
          </a:p>
          <a:p>
            <a:r>
              <a:rPr lang="en-GB" dirty="0" smtClean="0">
                <a:solidFill>
                  <a:schemeClr val="tx1"/>
                </a:solidFill>
                <a:latin typeface="Arial" panose="020B0604020202020204" pitchFamily="34" charset="0"/>
                <a:cs typeface="Arial" panose="020B0604020202020204" pitchFamily="34" charset="0"/>
              </a:rPr>
              <a:t>I will use active listening in partnership with note making to record and file support sessions that I undertake with young people.</a:t>
            </a:r>
            <a:endParaRPr lang="en-GB"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7079842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1"/>
                </a:solidFill>
                <a:latin typeface="Arial" panose="020B0604020202020204" pitchFamily="34" charset="0"/>
                <a:cs typeface="Arial" panose="020B0604020202020204" pitchFamily="34" charset="0"/>
              </a:rPr>
              <a:t>I conclude that Sean Seymour-Davies was in fact not born to be late!</a:t>
            </a:r>
            <a:endParaRPr lang="en-GB" dirty="0">
              <a:solidFill>
                <a:schemeClr val="tx1"/>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11079" y="2503056"/>
            <a:ext cx="9122448" cy="4471180"/>
          </a:xfrm>
        </p:spPr>
        <p:txBody>
          <a:bodyPr>
            <a:normAutofit/>
          </a:bodyPr>
          <a:lstStyle/>
          <a:p>
            <a:pPr marL="0" indent="0">
              <a:buNone/>
            </a:pPr>
            <a:r>
              <a:rPr lang="en-GB" sz="3200" dirty="0" smtClean="0"/>
              <a:t>With the correct development and fine tweaking of his three highlighted study skills. He has the potential to become a model student, an efficient employee and effective Youth worker.</a:t>
            </a:r>
          </a:p>
          <a:p>
            <a:endParaRPr lang="en-GB" sz="3200" dirty="0"/>
          </a:p>
          <a:p>
            <a:pPr marL="0" indent="0">
              <a:buNone/>
            </a:pPr>
            <a:r>
              <a:rPr lang="en-GB" sz="3200" dirty="0" smtClean="0"/>
              <a:t>Thank you for your time.</a:t>
            </a:r>
          </a:p>
        </p:txBody>
      </p:sp>
    </p:spTree>
    <p:extLst>
      <p:ext uri="{BB962C8B-B14F-4D97-AF65-F5344CB8AC3E}">
        <p14:creationId xmlns:p14="http://schemas.microsoft.com/office/powerpoint/2010/main" val="20437845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6933" y="120073"/>
            <a:ext cx="8596668" cy="1320800"/>
          </a:xfrm>
        </p:spPr>
        <p:txBody>
          <a:bodyPr/>
          <a:lstStyle/>
          <a:p>
            <a:pPr algn="ctr"/>
            <a:r>
              <a:rPr lang="en-GB" b="1" dirty="0" smtClean="0">
                <a:solidFill>
                  <a:schemeClr val="tx1"/>
                </a:solidFill>
              </a:rPr>
              <a:t>References</a:t>
            </a:r>
            <a:endParaRPr lang="en-GB" b="1" dirty="0">
              <a:solidFill>
                <a:schemeClr val="tx1"/>
              </a:solidFill>
            </a:endParaRPr>
          </a:p>
        </p:txBody>
      </p:sp>
      <p:sp>
        <p:nvSpPr>
          <p:cNvPr id="3" name="Content Placeholder 2"/>
          <p:cNvSpPr>
            <a:spLocks noGrp="1"/>
          </p:cNvSpPr>
          <p:nvPr>
            <p:ph idx="1"/>
          </p:nvPr>
        </p:nvSpPr>
        <p:spPr>
          <a:xfrm>
            <a:off x="387928" y="1251527"/>
            <a:ext cx="11406909" cy="5606473"/>
          </a:xfrm>
        </p:spPr>
        <p:txBody>
          <a:bodyPr>
            <a:normAutofit/>
          </a:bodyPr>
          <a:lstStyle/>
          <a:p>
            <a:r>
              <a:rPr lang="en-GB" dirty="0" smtClean="0"/>
              <a:t>Agarwal A. (2021). 6 Benefits of Note taking . </a:t>
            </a:r>
            <a:r>
              <a:rPr lang="en-GB" dirty="0"/>
              <a:t>Available at</a:t>
            </a:r>
            <a:r>
              <a:rPr lang="en-GB" dirty="0" smtClean="0"/>
              <a:t>: https</a:t>
            </a:r>
            <a:r>
              <a:rPr lang="en-GB" dirty="0"/>
              <a:t>://learninground.com/benefits-of-note-taking/</a:t>
            </a:r>
          </a:p>
          <a:p>
            <a:r>
              <a:rPr lang="en-GB" dirty="0" smtClean="0"/>
              <a:t>Business man is sleeping. (2022) available athttps</a:t>
            </a:r>
            <a:r>
              <a:rPr lang="en-GB" dirty="0"/>
              <a:t>://www.dreamstime.com/stock-photos </a:t>
            </a:r>
            <a:r>
              <a:rPr lang="en-GB" dirty="0" smtClean="0"/>
              <a:t>(accessed on 7</a:t>
            </a:r>
            <a:r>
              <a:rPr lang="en-GB" baseline="30000" dirty="0" smtClean="0"/>
              <a:t>th</a:t>
            </a:r>
            <a:r>
              <a:rPr lang="en-GB" dirty="0" smtClean="0"/>
              <a:t> November 2022</a:t>
            </a:r>
            <a:r>
              <a:rPr lang="en-GB" dirty="0" smtClean="0"/>
              <a:t>)</a:t>
            </a:r>
          </a:p>
          <a:p>
            <a:r>
              <a:rPr lang="en-GB" dirty="0" smtClean="0"/>
              <a:t>Buckley D. (2022) Understanding the antecedent behaviour consequence model. </a:t>
            </a:r>
            <a:r>
              <a:rPr lang="en-GB" dirty="0"/>
              <a:t>Available at</a:t>
            </a:r>
            <a:r>
              <a:rPr lang="en-GB" dirty="0" smtClean="0"/>
              <a:t>:  https</a:t>
            </a:r>
            <a:r>
              <a:rPr lang="en-GB" dirty="0"/>
              <a:t>://www.betterhelp.com/advice/behavior/understanding-the-antecedent-behavior-consequence-model</a:t>
            </a:r>
            <a:r>
              <a:rPr lang="en-GB" dirty="0" smtClean="0"/>
              <a:t>/ (accessed on 9</a:t>
            </a:r>
            <a:r>
              <a:rPr lang="en-GB" baseline="30000" dirty="0" smtClean="0"/>
              <a:t>th</a:t>
            </a:r>
            <a:r>
              <a:rPr lang="en-GB" dirty="0" smtClean="0"/>
              <a:t> of November).</a:t>
            </a:r>
            <a:endParaRPr lang="en-GB" dirty="0" smtClean="0"/>
          </a:p>
          <a:p>
            <a:r>
              <a:rPr lang="en-GB" dirty="0" smtClean="0"/>
              <a:t>Cottrell, S. (2019). What kind of study skills do you need : The Study skills handbook, P20.</a:t>
            </a:r>
          </a:p>
          <a:p>
            <a:r>
              <a:rPr lang="en-GB" dirty="0"/>
              <a:t>Cottrell, S. (2019). What kind of study skills do you need : The Study skills handbook, </a:t>
            </a:r>
            <a:r>
              <a:rPr lang="en-GB" dirty="0" smtClean="0"/>
              <a:t>P36.</a:t>
            </a:r>
            <a:endParaRPr lang="en-GB" dirty="0"/>
          </a:p>
          <a:p>
            <a:r>
              <a:rPr lang="en-GB" dirty="0" smtClean="0"/>
              <a:t>Dawson J and Sleek S. (2018) The fluidity of time: Scientists uncover how emotions alter time perception. Available at: pyschologicalscience.org (accessed on the 7</a:t>
            </a:r>
            <a:r>
              <a:rPr lang="en-GB" baseline="30000" dirty="0" smtClean="0"/>
              <a:t>th</a:t>
            </a:r>
            <a:r>
              <a:rPr lang="en-GB" dirty="0" smtClean="0"/>
              <a:t> of November</a:t>
            </a:r>
            <a:r>
              <a:rPr lang="en-GB" dirty="0" smtClean="0"/>
              <a:t> 2018).</a:t>
            </a:r>
            <a:endParaRPr lang="en-GB" dirty="0" smtClean="0"/>
          </a:p>
          <a:p>
            <a:r>
              <a:rPr lang="en-GB" dirty="0" err="1" smtClean="0"/>
              <a:t>Lehal</a:t>
            </a:r>
            <a:r>
              <a:rPr lang="en-GB" dirty="0" smtClean="0"/>
              <a:t>, R. (2010). ‘targeting for youth workers’. What is youth work. Exeter: 20 Cathedral Yard.</a:t>
            </a:r>
          </a:p>
          <a:p>
            <a:r>
              <a:rPr lang="en-GB" dirty="0" smtClean="0"/>
              <a:t>Moore</a:t>
            </a:r>
            <a:r>
              <a:rPr lang="en-GB" dirty="0"/>
              <a:t> </a:t>
            </a:r>
            <a:r>
              <a:rPr lang="en-GB" dirty="0" smtClean="0"/>
              <a:t>et al.</a:t>
            </a:r>
            <a:r>
              <a:rPr lang="en-GB" dirty="0" smtClean="0"/>
              <a:t> </a:t>
            </a:r>
            <a:r>
              <a:rPr lang="en-GB" dirty="0" smtClean="0"/>
              <a:t>(2010) The ultimate study skills handbook : 8 The time of your life: Managing time and living life as a student, P133</a:t>
            </a:r>
            <a:r>
              <a:rPr lang="en-GB" dirty="0" smtClean="0"/>
              <a:t>.</a:t>
            </a:r>
            <a:endParaRPr lang="en-GB" dirty="0" smtClean="0"/>
          </a:p>
        </p:txBody>
      </p:sp>
    </p:spTree>
    <p:extLst>
      <p:ext uri="{BB962C8B-B14F-4D97-AF65-F5344CB8AC3E}">
        <p14:creationId xmlns:p14="http://schemas.microsoft.com/office/powerpoint/2010/main" val="19870533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10584" y="0"/>
            <a:ext cx="10557779" cy="6613236"/>
          </a:xfrm>
        </p:spPr>
        <p:txBody>
          <a:bodyPr>
            <a:normAutofit fontScale="92500"/>
          </a:bodyPr>
          <a:lstStyle/>
          <a:p>
            <a:endParaRPr lang="en-GB" dirty="0" smtClean="0"/>
          </a:p>
          <a:p>
            <a:endParaRPr lang="en-GB" dirty="0" smtClean="0"/>
          </a:p>
          <a:p>
            <a:r>
              <a:rPr lang="en-GB" dirty="0"/>
              <a:t>McMillan K and Weyers J (2012). The study skills book third edition. Essex: </a:t>
            </a:r>
            <a:r>
              <a:rPr lang="en-GB" dirty="0" err="1"/>
              <a:t>Peasron</a:t>
            </a:r>
            <a:r>
              <a:rPr lang="en-GB" dirty="0"/>
              <a:t> education limited.</a:t>
            </a:r>
          </a:p>
          <a:p>
            <a:r>
              <a:rPr lang="en-GB" dirty="0"/>
              <a:t>NCPCC (2022). What to do if a child reveals abuse. Available at: </a:t>
            </a:r>
            <a:r>
              <a:rPr lang="en-GB" dirty="0">
                <a:hlinkClick r:id="rId2"/>
              </a:rPr>
              <a:t>https://www.nspcc.org.uk/keeping-children-safe/reporting-abuse/what-to-do-child-reveals-abuse/</a:t>
            </a:r>
            <a:r>
              <a:rPr lang="en-GB" dirty="0"/>
              <a:t> (accessed on 8</a:t>
            </a:r>
            <a:r>
              <a:rPr lang="en-GB" baseline="30000" dirty="0"/>
              <a:t>th</a:t>
            </a:r>
            <a:r>
              <a:rPr lang="en-GB" dirty="0"/>
              <a:t> of </a:t>
            </a:r>
            <a:r>
              <a:rPr lang="en-GB" dirty="0" err="1"/>
              <a:t>Novemember</a:t>
            </a:r>
            <a:r>
              <a:rPr lang="en-GB" dirty="0"/>
              <a:t> 2022).</a:t>
            </a:r>
          </a:p>
          <a:p>
            <a:r>
              <a:rPr lang="en-GB" dirty="0"/>
              <a:t>Price, R, Carney, D and Clews, R. (2020) Time Management: 10 Strategies for Better Time Management. Available at: https://extension.uga.edu/publications/detail.html?number=C1042&amp;title=time-management-10-strategies-for-better-time –management ( Accessed on 7</a:t>
            </a:r>
            <a:r>
              <a:rPr lang="en-GB" baseline="30000" dirty="0"/>
              <a:t>th</a:t>
            </a:r>
            <a:r>
              <a:rPr lang="en-GB" dirty="0"/>
              <a:t> November 2022).</a:t>
            </a:r>
          </a:p>
          <a:p>
            <a:r>
              <a:rPr lang="en-GB" dirty="0" smtClean="0"/>
              <a:t>Symonds </a:t>
            </a:r>
            <a:r>
              <a:rPr lang="en-GB" dirty="0"/>
              <a:t>research. (2022) available at: </a:t>
            </a:r>
            <a:r>
              <a:rPr lang="en-GB" dirty="0">
                <a:hlinkClick r:id="rId3"/>
              </a:rPr>
              <a:t>http://symondsresearch.com/time-management-activities</a:t>
            </a:r>
            <a:endParaRPr lang="en-GB" dirty="0"/>
          </a:p>
          <a:p>
            <a:r>
              <a:rPr lang="en-GB" dirty="0" err="1"/>
              <a:t>Uswitch</a:t>
            </a:r>
            <a:r>
              <a:rPr lang="en-GB" dirty="0"/>
              <a:t> screen time survey. (2022) available at: </a:t>
            </a:r>
            <a:r>
              <a:rPr lang="en-GB" dirty="0">
                <a:hlinkClick r:id="rId4"/>
              </a:rPr>
              <a:t>https://www.uswitch.com/mobiles/screentime-report/#:~:text=Uswitch's%202022%20survey%20has%20found,hours%20a%20day%20since%202020</a:t>
            </a:r>
            <a:r>
              <a:rPr lang="en-GB" dirty="0"/>
              <a:t> (Accessed on 7</a:t>
            </a:r>
            <a:r>
              <a:rPr lang="en-GB" baseline="30000" dirty="0"/>
              <a:t>th</a:t>
            </a:r>
            <a:r>
              <a:rPr lang="en-GB" dirty="0"/>
              <a:t> of November 2022).</a:t>
            </a:r>
          </a:p>
          <a:p>
            <a:r>
              <a:rPr lang="en-GB" dirty="0"/>
              <a:t>Youth work in Wales Review Group. (2022) ‘The five pillars of youth work in Wales’. Youth work in Wales: Principles and purposes.</a:t>
            </a:r>
          </a:p>
          <a:p>
            <a:r>
              <a:rPr lang="en-GB" dirty="0" err="1" smtClean="0"/>
              <a:t>Teoli</a:t>
            </a:r>
            <a:r>
              <a:rPr lang="en-GB" dirty="0" smtClean="0"/>
              <a:t> </a:t>
            </a:r>
            <a:r>
              <a:rPr lang="en-GB" dirty="0" smtClean="0"/>
              <a:t>D, </a:t>
            </a:r>
            <a:r>
              <a:rPr lang="en-GB" dirty="0" err="1" smtClean="0"/>
              <a:t>Sanvictores</a:t>
            </a:r>
            <a:r>
              <a:rPr lang="en-GB" dirty="0"/>
              <a:t> </a:t>
            </a:r>
            <a:r>
              <a:rPr lang="en-GB" dirty="0" smtClean="0"/>
              <a:t>T and An J. (2022) SWOT Analysis. Available at: </a:t>
            </a:r>
            <a:r>
              <a:rPr lang="en-GB" dirty="0" smtClean="0">
                <a:hlinkClick r:id="rId5"/>
              </a:rPr>
              <a:t>https://www.ncbi.nlm.nlm.nih.gov/books/NBK537302</a:t>
            </a:r>
            <a:r>
              <a:rPr lang="en-GB" dirty="0" smtClean="0">
                <a:hlinkClick r:id="rId5"/>
              </a:rPr>
              <a:t>/</a:t>
            </a:r>
            <a:endParaRPr lang="en-GB" dirty="0" smtClean="0"/>
          </a:p>
          <a:p>
            <a:r>
              <a:rPr lang="en-GB" dirty="0" smtClean="0"/>
              <a:t>Wood J, Westwood S and Thompson G. (2014) ‘What is reflective practice?’ Youth work : Preparation for the work force. Abingdon : 2 Park Square</a:t>
            </a:r>
            <a:endParaRPr lang="en-GB" dirty="0" smtClean="0"/>
          </a:p>
          <a:p>
            <a:endParaRPr lang="en-GB" dirty="0"/>
          </a:p>
          <a:p>
            <a:endParaRPr lang="en-GB" dirty="0"/>
          </a:p>
        </p:txBody>
      </p:sp>
    </p:spTree>
    <p:extLst>
      <p:ext uri="{BB962C8B-B14F-4D97-AF65-F5344CB8AC3E}">
        <p14:creationId xmlns:p14="http://schemas.microsoft.com/office/powerpoint/2010/main" val="133817274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docProps/app.xml><?xml version="1.0" encoding="utf-8"?>
<Properties xmlns="http://schemas.openxmlformats.org/officeDocument/2006/extended-properties" xmlns:vt="http://schemas.openxmlformats.org/officeDocument/2006/docPropsVTypes">
  <Template>Facet</Template>
  <TotalTime>4080</TotalTime>
  <Words>2909</Words>
  <Application>Microsoft Office PowerPoint</Application>
  <PresentationFormat>Widescreen</PresentationFormat>
  <Paragraphs>211</Paragraphs>
  <Slides>22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Trebuchet MS</vt:lpstr>
      <vt:lpstr>Wingdings 3</vt:lpstr>
      <vt:lpstr>Facet</vt:lpstr>
      <vt:lpstr>Late again!</vt:lpstr>
      <vt:lpstr>PowerPoint Presentation</vt:lpstr>
      <vt:lpstr>Time management</vt:lpstr>
      <vt:lpstr>So where does that time go? </vt:lpstr>
      <vt:lpstr>Managing time effectively can demonstrate that you are:</vt:lpstr>
      <vt:lpstr>Essential for good Youth Work practice</vt:lpstr>
      <vt:lpstr>SWOT Analysis (Moore et al. (2010)  Historically accreted to albert Humphrey in the 1960, however the attribution remains debatable (Teoli, Sanvictores and An, 2022).</vt:lpstr>
      <vt:lpstr>ABC Charts   Buckley (2022) discusses how these forms can be useful tools when reflecting and analysing your own behaviour within your practice. It can support you to recognise your own behaviour patterns that could be hindering your own performance.  </vt:lpstr>
      <vt:lpstr>Action plan :</vt:lpstr>
      <vt:lpstr>Note Making </vt:lpstr>
      <vt:lpstr>Tips when Note making</vt:lpstr>
      <vt:lpstr>PowerPoint Presentation</vt:lpstr>
      <vt:lpstr>Note making in Youth work</vt:lpstr>
      <vt:lpstr>Actions:</vt:lpstr>
      <vt:lpstr>Active listening</vt:lpstr>
      <vt:lpstr>PowerPoint Presentation</vt:lpstr>
      <vt:lpstr>Tips </vt:lpstr>
      <vt:lpstr>Listening to young people</vt:lpstr>
      <vt:lpstr>Action plan : </vt:lpstr>
      <vt:lpstr>I conclude that Sean Seymour-Davies was in fact not born to be late!</vt:lpstr>
      <vt:lpstr>References</vt:lpstr>
      <vt:lpstr>PowerPoint Presentation</vt:lpstr>
    </vt:vector>
  </TitlesOfParts>
  <Company>PCC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Study Skills presentation</dc:title>
  <dc:creator>Seymour-Davies, Sean</dc:creator>
  <cp:lastModifiedBy>Seymour-Davies, Sean</cp:lastModifiedBy>
  <cp:revision>137</cp:revision>
  <dcterms:created xsi:type="dcterms:W3CDTF">2022-10-19T09:47:55Z</dcterms:created>
  <dcterms:modified xsi:type="dcterms:W3CDTF">2022-11-09T22:29:00Z</dcterms:modified>
</cp:coreProperties>
</file>