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theme/theme10.xml" ContentType="application/vnd.openxmlformats-officedocument.theme+xml"/>
  <Override PartName="/ppt/slideLayouts/slideLayout11.xml" ContentType="application/vnd.openxmlformats-officedocument.presentationml.slideLayout+xml"/>
  <Override PartName="/ppt/theme/theme11.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12.xml" ContentType="application/vnd.openxmlformats-officedocument.theme+xml"/>
  <Override PartName="/ppt/slideLayouts/slideLayout24.xml" ContentType="application/vnd.openxmlformats-officedocument.presentationml.slideLayout+xml"/>
  <Override PartName="/ppt/theme/theme13.xml" ContentType="application/vnd.openxmlformats-officedocument.theme+xml"/>
  <Override PartName="/ppt/slideLayouts/slideLayout25.xml" ContentType="application/vnd.openxmlformats-officedocument.presentationml.slideLayout+xml"/>
  <Override PartName="/ppt/theme/theme14.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15.xml" ContentType="application/vnd.openxmlformats-officedocument.theme+xml"/>
  <Override PartName="/ppt/theme/theme1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omments/modernComment_833_13678BE0.xml" ContentType="application/vnd.ms-powerpoint.comments+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723" r:id="rId5"/>
    <p:sldMasterId id="2147483724" r:id="rId6"/>
    <p:sldMasterId id="2147483725" r:id="rId7"/>
    <p:sldMasterId id="2147483726" r:id="rId8"/>
    <p:sldMasterId id="2147483727" r:id="rId9"/>
    <p:sldMasterId id="2147483708" r:id="rId10"/>
    <p:sldMasterId id="2147483712" r:id="rId11"/>
    <p:sldMasterId id="2147483714" r:id="rId12"/>
    <p:sldMasterId id="2147483716" r:id="rId13"/>
    <p:sldMasterId id="2147483720" r:id="rId14"/>
    <p:sldMasterId id="2147483728" r:id="rId15"/>
    <p:sldMasterId id="2147483729" r:id="rId16"/>
    <p:sldMasterId id="2147483662" r:id="rId17"/>
    <p:sldMasterId id="2147483666" r:id="rId18"/>
  </p:sldMasterIdLst>
  <p:notesMasterIdLst>
    <p:notesMasterId r:id="rId78"/>
  </p:notesMasterIdLst>
  <p:sldIdLst>
    <p:sldId id="2091" r:id="rId19"/>
    <p:sldId id="2105" r:id="rId20"/>
    <p:sldId id="2121" r:id="rId21"/>
    <p:sldId id="2092" r:id="rId22"/>
    <p:sldId id="2093" r:id="rId23"/>
    <p:sldId id="586" r:id="rId24"/>
    <p:sldId id="2090" r:id="rId25"/>
    <p:sldId id="694" r:id="rId26"/>
    <p:sldId id="689" r:id="rId27"/>
    <p:sldId id="723" r:id="rId28"/>
    <p:sldId id="722" r:id="rId29"/>
    <p:sldId id="587" r:id="rId30"/>
    <p:sldId id="588" r:id="rId31"/>
    <p:sldId id="582" r:id="rId32"/>
    <p:sldId id="589" r:id="rId33"/>
    <p:sldId id="583" r:id="rId34"/>
    <p:sldId id="2120" r:id="rId35"/>
    <p:sldId id="590" r:id="rId36"/>
    <p:sldId id="555" r:id="rId37"/>
    <p:sldId id="539" r:id="rId38"/>
    <p:sldId id="2114" r:id="rId39"/>
    <p:sldId id="592" r:id="rId40"/>
    <p:sldId id="672" r:id="rId41"/>
    <p:sldId id="2097" r:id="rId42"/>
    <p:sldId id="2098" r:id="rId43"/>
    <p:sldId id="2106" r:id="rId44"/>
    <p:sldId id="2107" r:id="rId45"/>
    <p:sldId id="2108" r:id="rId46"/>
    <p:sldId id="2124" r:id="rId47"/>
    <p:sldId id="2126" r:id="rId48"/>
    <p:sldId id="2125" r:id="rId49"/>
    <p:sldId id="2128" r:id="rId50"/>
    <p:sldId id="2109" r:id="rId51"/>
    <p:sldId id="2112" r:id="rId52"/>
    <p:sldId id="2103" r:id="rId53"/>
    <p:sldId id="2110" r:id="rId54"/>
    <p:sldId id="2111" r:id="rId55"/>
    <p:sldId id="2099" r:id="rId56"/>
    <p:sldId id="2122" r:id="rId57"/>
    <p:sldId id="2100" r:id="rId58"/>
    <p:sldId id="2115" r:id="rId59"/>
    <p:sldId id="2095" r:id="rId60"/>
    <p:sldId id="600" r:id="rId61"/>
    <p:sldId id="603" r:id="rId62"/>
    <p:sldId id="591" r:id="rId63"/>
    <p:sldId id="263" r:id="rId64"/>
    <p:sldId id="264" r:id="rId65"/>
    <p:sldId id="265" r:id="rId66"/>
    <p:sldId id="601" r:id="rId67"/>
    <p:sldId id="2096" r:id="rId68"/>
    <p:sldId id="278" r:id="rId69"/>
    <p:sldId id="276" r:id="rId70"/>
    <p:sldId id="604" r:id="rId71"/>
    <p:sldId id="605" r:id="rId72"/>
    <p:sldId id="721" r:id="rId73"/>
    <p:sldId id="2118" r:id="rId74"/>
    <p:sldId id="2117" r:id="rId75"/>
    <p:sldId id="2116" r:id="rId76"/>
    <p:sldId id="2119" r:id="rId7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9E43A904-3B7F-D488-32F0-979510D91DFF}" name="Anna Brychan" initials="" userId="S::a.brychan@uwtsd.ac.uk::3256c861-f430-4b9a-9cb0-7503956a072c" providerId="AD"/>
  <p188:author id="{203F372C-436F-9348-B3A7-FAF652319889}" name="Ian Jones" initials="IJ" userId="S::ian.jones@uwtsd.ac.uk::eff70159-7574-40fc-9de9-39818c90e73f" providerId="AD"/>
  <p188:author id="{91C6C449-6B3D-AE1E-79E4-61F09FA05A91}" name="Jayne Morgan" initials="JM" userId="S::jayne.morgan@uwtsd.ac.uk::a092e5c8-5fcf-4e14-aeff-0be1e3134033" providerId="AD"/>
  <p188:author id="{712B1961-4419-6993-FB97-F24D15AA64DA}" name="Dave Stacey" initials="" userId="S::d.stacey@uwtsd.ac.uk::6e25bcea-c703-499a-b54e-663d1eeaca2d" providerId="AD"/>
  <p188:author id="{E6487873-C578-AD48-47BB-53C029B459C4}" name="Laurence Thomas" initials="LT" userId="S::laurence.thomas@uwtsd.ac.uk::c79bbd7f-f93a-4619-8652-1aa89ca46a20" providerId="AD"/>
  <p188:author id="{CF14C77B-85E1-9365-1E0A-6252C5CA0F6A}" name="Rachel Bendall" initials="RB" userId="S::rachel.bendall@uwtsd.ac.uk::400a769b-4fc4-4a97-b6b0-ff24e4baab08" providerId="AD"/>
  <p188:author id="{491245A4-4CBB-FCB4-D5E1-53D44EE1D411}" name="David Stacey" initials="DS" userId="S::david.stacey@uwtsd.ac.uk::6e25bcea-c703-499a-b54e-663d1eeaca2d" providerId="AD"/>
  <p188:author id="{AD9F28CB-CBE9-2CAC-2597-D676662A255C}" name="Lilian Martin" initials="LM" userId="S::l.martin@uwtsd.ac.uk::865a25aa-5d86-405e-9b5c-e4f83f7b7fb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05C3DE"/>
    <a:srgbClr val="003B5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FCE940-EAC5-4D23-9738-1A401F6E0EF8}" v="1" dt="2026-01-05T01:30:22.8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2782" autoAdjust="0"/>
  </p:normalViewPr>
  <p:slideViewPr>
    <p:cSldViewPr snapToGrid="0">
      <p:cViewPr varScale="1">
        <p:scale>
          <a:sx n="77" d="100"/>
          <a:sy n="77" d="100"/>
        </p:scale>
        <p:origin x="179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8.xml"/><Relationship Id="rId21" Type="http://schemas.openxmlformats.org/officeDocument/2006/relationships/slide" Target="slides/slide3.xml"/><Relationship Id="rId42" Type="http://schemas.openxmlformats.org/officeDocument/2006/relationships/slide" Target="slides/slide24.xml"/><Relationship Id="rId47" Type="http://schemas.openxmlformats.org/officeDocument/2006/relationships/slide" Target="slides/slide29.xml"/><Relationship Id="rId63" Type="http://schemas.openxmlformats.org/officeDocument/2006/relationships/slide" Target="slides/slide45.xml"/><Relationship Id="rId68" Type="http://schemas.openxmlformats.org/officeDocument/2006/relationships/slide" Target="slides/slide50.xml"/><Relationship Id="rId84" Type="http://schemas.microsoft.com/office/2015/10/relationships/revisionInfo" Target="revisionInfo.xml"/><Relationship Id="rId16" Type="http://schemas.openxmlformats.org/officeDocument/2006/relationships/slideMaster" Target="slideMasters/slideMaster13.xml"/><Relationship Id="rId11" Type="http://schemas.openxmlformats.org/officeDocument/2006/relationships/slideMaster" Target="slideMasters/slideMaster8.xml"/><Relationship Id="rId32" Type="http://schemas.openxmlformats.org/officeDocument/2006/relationships/slide" Target="slides/slide14.xml"/><Relationship Id="rId37" Type="http://schemas.openxmlformats.org/officeDocument/2006/relationships/slide" Target="slides/slide19.xml"/><Relationship Id="rId53" Type="http://schemas.openxmlformats.org/officeDocument/2006/relationships/slide" Target="slides/slide35.xml"/><Relationship Id="rId58" Type="http://schemas.openxmlformats.org/officeDocument/2006/relationships/slide" Target="slides/slide40.xml"/><Relationship Id="rId74" Type="http://schemas.openxmlformats.org/officeDocument/2006/relationships/slide" Target="slides/slide56.xml"/><Relationship Id="rId79" Type="http://schemas.openxmlformats.org/officeDocument/2006/relationships/presProps" Target="presProps.xml"/><Relationship Id="rId5" Type="http://schemas.openxmlformats.org/officeDocument/2006/relationships/slideMaster" Target="slideMasters/slideMaster2.xml"/><Relationship Id="rId19" Type="http://schemas.openxmlformats.org/officeDocument/2006/relationships/slide" Target="slides/slide1.xml"/><Relationship Id="rId14" Type="http://schemas.openxmlformats.org/officeDocument/2006/relationships/slideMaster" Target="slideMasters/slideMaster11.xml"/><Relationship Id="rId22" Type="http://schemas.openxmlformats.org/officeDocument/2006/relationships/slide" Target="slides/slide4.xml"/><Relationship Id="rId27" Type="http://schemas.openxmlformats.org/officeDocument/2006/relationships/slide" Target="slides/slide9.xml"/><Relationship Id="rId30" Type="http://schemas.openxmlformats.org/officeDocument/2006/relationships/slide" Target="slides/slide12.xml"/><Relationship Id="rId35" Type="http://schemas.openxmlformats.org/officeDocument/2006/relationships/slide" Target="slides/slide17.xml"/><Relationship Id="rId43" Type="http://schemas.openxmlformats.org/officeDocument/2006/relationships/slide" Target="slides/slide25.xml"/><Relationship Id="rId48" Type="http://schemas.openxmlformats.org/officeDocument/2006/relationships/slide" Target="slides/slide30.xml"/><Relationship Id="rId56" Type="http://schemas.openxmlformats.org/officeDocument/2006/relationships/slide" Target="slides/slide38.xml"/><Relationship Id="rId64" Type="http://schemas.openxmlformats.org/officeDocument/2006/relationships/slide" Target="slides/slide46.xml"/><Relationship Id="rId69" Type="http://schemas.openxmlformats.org/officeDocument/2006/relationships/slide" Target="slides/slide51.xml"/><Relationship Id="rId77" Type="http://schemas.openxmlformats.org/officeDocument/2006/relationships/slide" Target="slides/slide59.xml"/><Relationship Id="rId8" Type="http://schemas.openxmlformats.org/officeDocument/2006/relationships/slideMaster" Target="slideMasters/slideMaster5.xml"/><Relationship Id="rId51" Type="http://schemas.openxmlformats.org/officeDocument/2006/relationships/slide" Target="slides/slide33.xml"/><Relationship Id="rId72" Type="http://schemas.openxmlformats.org/officeDocument/2006/relationships/slide" Target="slides/slide54.xml"/><Relationship Id="rId80" Type="http://schemas.openxmlformats.org/officeDocument/2006/relationships/viewProps" Target="viewProps.xml"/><Relationship Id="rId85" Type="http://schemas.microsoft.com/office/2018/10/relationships/authors" Target="authors.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7.xml"/><Relationship Id="rId33" Type="http://schemas.openxmlformats.org/officeDocument/2006/relationships/slide" Target="slides/slide15.xml"/><Relationship Id="rId38" Type="http://schemas.openxmlformats.org/officeDocument/2006/relationships/slide" Target="slides/slide20.xml"/><Relationship Id="rId46" Type="http://schemas.openxmlformats.org/officeDocument/2006/relationships/slide" Target="slides/slide28.xml"/><Relationship Id="rId59" Type="http://schemas.openxmlformats.org/officeDocument/2006/relationships/slide" Target="slides/slide41.xml"/><Relationship Id="rId67" Type="http://schemas.openxmlformats.org/officeDocument/2006/relationships/slide" Target="slides/slide49.xml"/><Relationship Id="rId20" Type="http://schemas.openxmlformats.org/officeDocument/2006/relationships/slide" Target="slides/slide2.xml"/><Relationship Id="rId41" Type="http://schemas.openxmlformats.org/officeDocument/2006/relationships/slide" Target="slides/slide23.xml"/><Relationship Id="rId54" Type="http://schemas.openxmlformats.org/officeDocument/2006/relationships/slide" Target="slides/slide36.xml"/><Relationship Id="rId62" Type="http://schemas.openxmlformats.org/officeDocument/2006/relationships/slide" Target="slides/slide44.xml"/><Relationship Id="rId70" Type="http://schemas.openxmlformats.org/officeDocument/2006/relationships/slide" Target="slides/slide52.xml"/><Relationship Id="rId75" Type="http://schemas.openxmlformats.org/officeDocument/2006/relationships/slide" Target="slides/slide57.xml"/><Relationship Id="rId83"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 Target="slides/slide5.xml"/><Relationship Id="rId28" Type="http://schemas.openxmlformats.org/officeDocument/2006/relationships/slide" Target="slides/slide10.xml"/><Relationship Id="rId36" Type="http://schemas.openxmlformats.org/officeDocument/2006/relationships/slide" Target="slides/slide18.xml"/><Relationship Id="rId49" Type="http://schemas.openxmlformats.org/officeDocument/2006/relationships/slide" Target="slides/slide31.xml"/><Relationship Id="rId57" Type="http://schemas.openxmlformats.org/officeDocument/2006/relationships/slide" Target="slides/slide39.xml"/><Relationship Id="rId10" Type="http://schemas.openxmlformats.org/officeDocument/2006/relationships/slideMaster" Target="slideMasters/slideMaster7.xml"/><Relationship Id="rId31" Type="http://schemas.openxmlformats.org/officeDocument/2006/relationships/slide" Target="slides/slide13.xml"/><Relationship Id="rId44" Type="http://schemas.openxmlformats.org/officeDocument/2006/relationships/slide" Target="slides/slide26.xml"/><Relationship Id="rId52" Type="http://schemas.openxmlformats.org/officeDocument/2006/relationships/slide" Target="slides/slide34.xml"/><Relationship Id="rId60" Type="http://schemas.openxmlformats.org/officeDocument/2006/relationships/slide" Target="slides/slide42.xml"/><Relationship Id="rId65" Type="http://schemas.openxmlformats.org/officeDocument/2006/relationships/slide" Target="slides/slide47.xml"/><Relationship Id="rId73" Type="http://schemas.openxmlformats.org/officeDocument/2006/relationships/slide" Target="slides/slide55.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21.xml"/><Relationship Id="rId34" Type="http://schemas.openxmlformats.org/officeDocument/2006/relationships/slide" Target="slides/slide16.xml"/><Relationship Id="rId50" Type="http://schemas.openxmlformats.org/officeDocument/2006/relationships/slide" Target="slides/slide32.xml"/><Relationship Id="rId55" Type="http://schemas.openxmlformats.org/officeDocument/2006/relationships/slide" Target="slides/slide37.xml"/><Relationship Id="rId76" Type="http://schemas.openxmlformats.org/officeDocument/2006/relationships/slide" Target="slides/slide58.xml"/><Relationship Id="rId7" Type="http://schemas.openxmlformats.org/officeDocument/2006/relationships/slideMaster" Target="slideMasters/slideMaster4.xml"/><Relationship Id="rId71" Type="http://schemas.openxmlformats.org/officeDocument/2006/relationships/slide" Target="slides/slide53.xml"/><Relationship Id="rId2" Type="http://schemas.openxmlformats.org/officeDocument/2006/relationships/customXml" Target="../customXml/item2.xml"/><Relationship Id="rId29" Type="http://schemas.openxmlformats.org/officeDocument/2006/relationships/slide" Target="slides/slide11.xml"/><Relationship Id="rId24" Type="http://schemas.openxmlformats.org/officeDocument/2006/relationships/slide" Target="slides/slide6.xml"/><Relationship Id="rId40" Type="http://schemas.openxmlformats.org/officeDocument/2006/relationships/slide" Target="slides/slide22.xml"/><Relationship Id="rId45" Type="http://schemas.openxmlformats.org/officeDocument/2006/relationships/slide" Target="slides/slide27.xml"/><Relationship Id="rId66" Type="http://schemas.openxmlformats.org/officeDocument/2006/relationships/slide" Target="slides/slide48.xml"/><Relationship Id="rId61" Type="http://schemas.openxmlformats.org/officeDocument/2006/relationships/slide" Target="slides/slide43.xml"/><Relationship Id="rId8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e Stacey" userId="6e25bcea-c703-499a-b54e-663d1eeaca2d" providerId="ADAL" clId="{AC2F0A2D-17E5-4718-B6EB-0C39A2DF4FF9}"/>
    <pc:docChg chg="modSld">
      <pc:chgData name="Dave Stacey" userId="6e25bcea-c703-499a-b54e-663d1eeaca2d" providerId="ADAL" clId="{AC2F0A2D-17E5-4718-B6EB-0C39A2DF4FF9}" dt="2026-01-05T01:28:17.266" v="29" actId="20577"/>
      <pc:docMkLst>
        <pc:docMk/>
      </pc:docMkLst>
      <pc:sldChg chg="modNotesTx">
        <pc:chgData name="Dave Stacey" userId="6e25bcea-c703-499a-b54e-663d1eeaca2d" providerId="ADAL" clId="{AC2F0A2D-17E5-4718-B6EB-0C39A2DF4FF9}" dt="2026-01-05T01:27:52.908" v="21" actId="20577"/>
        <pc:sldMkLst>
          <pc:docMk/>
          <pc:sldMk cId="3288564656" sldId="263"/>
        </pc:sldMkLst>
      </pc:sldChg>
      <pc:sldChg chg="modNotesTx">
        <pc:chgData name="Dave Stacey" userId="6e25bcea-c703-499a-b54e-663d1eeaca2d" providerId="ADAL" clId="{AC2F0A2D-17E5-4718-B6EB-0C39A2DF4FF9}" dt="2026-01-05T01:27:55.645" v="22" actId="20577"/>
        <pc:sldMkLst>
          <pc:docMk/>
          <pc:sldMk cId="1002209813" sldId="264"/>
        </pc:sldMkLst>
      </pc:sldChg>
      <pc:sldChg chg="modNotesTx">
        <pc:chgData name="Dave Stacey" userId="6e25bcea-c703-499a-b54e-663d1eeaca2d" providerId="ADAL" clId="{AC2F0A2D-17E5-4718-B6EB-0C39A2DF4FF9}" dt="2026-01-05T01:28:07.682" v="26" actId="20577"/>
        <pc:sldMkLst>
          <pc:docMk/>
          <pc:sldMk cId="3264808172" sldId="276"/>
        </pc:sldMkLst>
      </pc:sldChg>
      <pc:sldChg chg="modNotesTx">
        <pc:chgData name="Dave Stacey" userId="6e25bcea-c703-499a-b54e-663d1eeaca2d" providerId="ADAL" clId="{AC2F0A2D-17E5-4718-B6EB-0C39A2DF4FF9}" dt="2026-01-05T01:28:05.359" v="25" actId="20577"/>
        <pc:sldMkLst>
          <pc:docMk/>
          <pc:sldMk cId="2878506969" sldId="278"/>
        </pc:sldMkLst>
      </pc:sldChg>
      <pc:sldChg chg="modNotesTx">
        <pc:chgData name="Dave Stacey" userId="6e25bcea-c703-499a-b54e-663d1eeaca2d" providerId="ADAL" clId="{AC2F0A2D-17E5-4718-B6EB-0C39A2DF4FF9}" dt="2026-01-05T01:26:52.656" v="7" actId="20577"/>
        <pc:sldMkLst>
          <pc:docMk/>
          <pc:sldMk cId="1702613163" sldId="539"/>
        </pc:sldMkLst>
      </pc:sldChg>
      <pc:sldChg chg="modNotesTx">
        <pc:chgData name="Dave Stacey" userId="6e25bcea-c703-499a-b54e-663d1eeaca2d" providerId="ADAL" clId="{AC2F0A2D-17E5-4718-B6EB-0C39A2DF4FF9}" dt="2026-01-05T01:26:49.544" v="6" actId="20577"/>
        <pc:sldMkLst>
          <pc:docMk/>
          <pc:sldMk cId="2246144454" sldId="555"/>
        </pc:sldMkLst>
      </pc:sldChg>
      <pc:sldChg chg="modNotesTx">
        <pc:chgData name="Dave Stacey" userId="6e25bcea-c703-499a-b54e-663d1eeaca2d" providerId="ADAL" clId="{AC2F0A2D-17E5-4718-B6EB-0C39A2DF4FF9}" dt="2026-01-05T01:26:23.712" v="4" actId="20577"/>
        <pc:sldMkLst>
          <pc:docMk/>
          <pc:sldMk cId="3146227468" sldId="588"/>
        </pc:sldMkLst>
      </pc:sldChg>
      <pc:sldChg chg="modNotesTx">
        <pc:chgData name="Dave Stacey" userId="6e25bcea-c703-499a-b54e-663d1eeaca2d" providerId="ADAL" clId="{AC2F0A2D-17E5-4718-B6EB-0C39A2DF4FF9}" dt="2026-01-05T01:26:46.368" v="5" actId="20577"/>
        <pc:sldMkLst>
          <pc:docMk/>
          <pc:sldMk cId="2628467551" sldId="590"/>
        </pc:sldMkLst>
      </pc:sldChg>
      <pc:sldChg chg="modNotesTx">
        <pc:chgData name="Dave Stacey" userId="6e25bcea-c703-499a-b54e-663d1eeaca2d" providerId="ADAL" clId="{AC2F0A2D-17E5-4718-B6EB-0C39A2DF4FF9}" dt="2026-01-05T01:27:50.606" v="20" actId="20577"/>
        <pc:sldMkLst>
          <pc:docMk/>
          <pc:sldMk cId="258367452" sldId="591"/>
        </pc:sldMkLst>
      </pc:sldChg>
      <pc:sldChg chg="modNotesTx">
        <pc:chgData name="Dave Stacey" userId="6e25bcea-c703-499a-b54e-663d1eeaca2d" providerId="ADAL" clId="{AC2F0A2D-17E5-4718-B6EB-0C39A2DF4FF9}" dt="2026-01-05T01:26:56.891" v="8" actId="20577"/>
        <pc:sldMkLst>
          <pc:docMk/>
          <pc:sldMk cId="38136146" sldId="592"/>
        </pc:sldMkLst>
      </pc:sldChg>
      <pc:sldChg chg="modNotesTx">
        <pc:chgData name="Dave Stacey" userId="6e25bcea-c703-499a-b54e-663d1eeaca2d" providerId="ADAL" clId="{AC2F0A2D-17E5-4718-B6EB-0C39A2DF4FF9}" dt="2026-01-05T01:27:45.337" v="18" actId="20577"/>
        <pc:sldMkLst>
          <pc:docMk/>
          <pc:sldMk cId="2969860339" sldId="600"/>
        </pc:sldMkLst>
      </pc:sldChg>
      <pc:sldChg chg="modNotesTx">
        <pc:chgData name="Dave Stacey" userId="6e25bcea-c703-499a-b54e-663d1eeaca2d" providerId="ADAL" clId="{AC2F0A2D-17E5-4718-B6EB-0C39A2DF4FF9}" dt="2026-01-05T01:28:00.431" v="23" actId="20577"/>
        <pc:sldMkLst>
          <pc:docMk/>
          <pc:sldMk cId="1654402766" sldId="601"/>
        </pc:sldMkLst>
      </pc:sldChg>
      <pc:sldChg chg="modNotesTx">
        <pc:chgData name="Dave Stacey" userId="6e25bcea-c703-499a-b54e-663d1eeaca2d" providerId="ADAL" clId="{AC2F0A2D-17E5-4718-B6EB-0C39A2DF4FF9}" dt="2026-01-05T01:27:47.576" v="19" actId="20577"/>
        <pc:sldMkLst>
          <pc:docMk/>
          <pc:sldMk cId="3283012764" sldId="603"/>
        </pc:sldMkLst>
      </pc:sldChg>
      <pc:sldChg chg="modNotesTx">
        <pc:chgData name="Dave Stacey" userId="6e25bcea-c703-499a-b54e-663d1eeaca2d" providerId="ADAL" clId="{AC2F0A2D-17E5-4718-B6EB-0C39A2DF4FF9}" dt="2026-01-05T01:28:10.698" v="27" actId="20577"/>
        <pc:sldMkLst>
          <pc:docMk/>
          <pc:sldMk cId="3817647965" sldId="604"/>
        </pc:sldMkLst>
      </pc:sldChg>
      <pc:sldChg chg="modNotesTx">
        <pc:chgData name="Dave Stacey" userId="6e25bcea-c703-499a-b54e-663d1eeaca2d" providerId="ADAL" clId="{AC2F0A2D-17E5-4718-B6EB-0C39A2DF4FF9}" dt="2026-01-05T01:28:12.938" v="28" actId="20577"/>
        <pc:sldMkLst>
          <pc:docMk/>
          <pc:sldMk cId="904598182" sldId="605"/>
        </pc:sldMkLst>
      </pc:sldChg>
      <pc:sldChg chg="modNotesTx">
        <pc:chgData name="Dave Stacey" userId="6e25bcea-c703-499a-b54e-663d1eeaca2d" providerId="ADAL" clId="{AC2F0A2D-17E5-4718-B6EB-0C39A2DF4FF9}" dt="2026-01-05T01:25:44.972" v="0" actId="20577"/>
        <pc:sldMkLst>
          <pc:docMk/>
          <pc:sldMk cId="972335191" sldId="2091"/>
        </pc:sldMkLst>
      </pc:sldChg>
      <pc:sldChg chg="modNotesTx">
        <pc:chgData name="Dave Stacey" userId="6e25bcea-c703-499a-b54e-663d1eeaca2d" providerId="ADAL" clId="{AC2F0A2D-17E5-4718-B6EB-0C39A2DF4FF9}" dt="2026-01-05T01:25:56.228" v="3" actId="20577"/>
        <pc:sldMkLst>
          <pc:docMk/>
          <pc:sldMk cId="4199990710" sldId="2092"/>
        </pc:sldMkLst>
      </pc:sldChg>
      <pc:sldChg chg="modNotesTx">
        <pc:chgData name="Dave Stacey" userId="6e25bcea-c703-499a-b54e-663d1eeaca2d" providerId="ADAL" clId="{AC2F0A2D-17E5-4718-B6EB-0C39A2DF4FF9}" dt="2026-01-05T01:27:42.334" v="16" actId="20577"/>
        <pc:sldMkLst>
          <pc:docMk/>
          <pc:sldMk cId="2902169709" sldId="2095"/>
        </pc:sldMkLst>
      </pc:sldChg>
      <pc:sldChg chg="modNotesTx">
        <pc:chgData name="Dave Stacey" userId="6e25bcea-c703-499a-b54e-663d1eeaca2d" providerId="ADAL" clId="{AC2F0A2D-17E5-4718-B6EB-0C39A2DF4FF9}" dt="2026-01-05T01:28:03.136" v="24" actId="20577"/>
        <pc:sldMkLst>
          <pc:docMk/>
          <pc:sldMk cId="2950480220" sldId="2096"/>
        </pc:sldMkLst>
      </pc:sldChg>
      <pc:sldChg chg="modNotesTx">
        <pc:chgData name="Dave Stacey" userId="6e25bcea-c703-499a-b54e-663d1eeaca2d" providerId="ADAL" clId="{AC2F0A2D-17E5-4718-B6EB-0C39A2DF4FF9}" dt="2026-01-05T01:27:26.663" v="13" actId="20577"/>
        <pc:sldMkLst>
          <pc:docMk/>
          <pc:sldMk cId="325553120" sldId="2099"/>
        </pc:sldMkLst>
      </pc:sldChg>
      <pc:sldChg chg="modNotesTx">
        <pc:chgData name="Dave Stacey" userId="6e25bcea-c703-499a-b54e-663d1eeaca2d" providerId="ADAL" clId="{AC2F0A2D-17E5-4718-B6EB-0C39A2DF4FF9}" dt="2026-01-05T01:25:50.400" v="1" actId="20577"/>
        <pc:sldMkLst>
          <pc:docMk/>
          <pc:sldMk cId="4277124883" sldId="2105"/>
        </pc:sldMkLst>
      </pc:sldChg>
      <pc:sldChg chg="modNotesTx">
        <pc:chgData name="Dave Stacey" userId="6e25bcea-c703-499a-b54e-663d1eeaca2d" providerId="ADAL" clId="{AC2F0A2D-17E5-4718-B6EB-0C39A2DF4FF9}" dt="2026-01-05T01:27:06.428" v="9" actId="20577"/>
        <pc:sldMkLst>
          <pc:docMk/>
          <pc:sldMk cId="3463912581" sldId="2108"/>
        </pc:sldMkLst>
      </pc:sldChg>
      <pc:sldChg chg="modNotesTx">
        <pc:chgData name="Dave Stacey" userId="6e25bcea-c703-499a-b54e-663d1eeaca2d" providerId="ADAL" clId="{AC2F0A2D-17E5-4718-B6EB-0C39A2DF4FF9}" dt="2026-01-05T01:27:24.324" v="12" actId="20577"/>
        <pc:sldMkLst>
          <pc:docMk/>
          <pc:sldMk cId="2122002867" sldId="2111"/>
        </pc:sldMkLst>
      </pc:sldChg>
      <pc:sldChg chg="modNotesTx">
        <pc:chgData name="Dave Stacey" userId="6e25bcea-c703-499a-b54e-663d1eeaca2d" providerId="ADAL" clId="{AC2F0A2D-17E5-4718-B6EB-0C39A2DF4FF9}" dt="2026-01-05T01:27:39.744" v="15" actId="20577"/>
        <pc:sldMkLst>
          <pc:docMk/>
          <pc:sldMk cId="72851513" sldId="2115"/>
        </pc:sldMkLst>
      </pc:sldChg>
      <pc:sldChg chg="modNotesTx">
        <pc:chgData name="Dave Stacey" userId="6e25bcea-c703-499a-b54e-663d1eeaca2d" providerId="ADAL" clId="{AC2F0A2D-17E5-4718-B6EB-0C39A2DF4FF9}" dt="2026-01-05T01:28:17.266" v="29" actId="20577"/>
        <pc:sldMkLst>
          <pc:docMk/>
          <pc:sldMk cId="543374950" sldId="2118"/>
        </pc:sldMkLst>
      </pc:sldChg>
      <pc:sldChg chg="modNotesTx">
        <pc:chgData name="Dave Stacey" userId="6e25bcea-c703-499a-b54e-663d1eeaca2d" providerId="ADAL" clId="{AC2F0A2D-17E5-4718-B6EB-0C39A2DF4FF9}" dt="2026-01-05T01:25:53.116" v="2" actId="20577"/>
        <pc:sldMkLst>
          <pc:docMk/>
          <pc:sldMk cId="3399545189" sldId="2121"/>
        </pc:sldMkLst>
      </pc:sldChg>
      <pc:sldChg chg="modNotesTx">
        <pc:chgData name="Dave Stacey" userId="6e25bcea-c703-499a-b54e-663d1eeaca2d" providerId="ADAL" clId="{AC2F0A2D-17E5-4718-B6EB-0C39A2DF4FF9}" dt="2026-01-05T01:27:34.892" v="14" actId="20577"/>
        <pc:sldMkLst>
          <pc:docMk/>
          <pc:sldMk cId="4281612872" sldId="2122"/>
        </pc:sldMkLst>
      </pc:sldChg>
      <pc:sldChg chg="modNotesTx">
        <pc:chgData name="Dave Stacey" userId="6e25bcea-c703-499a-b54e-663d1eeaca2d" providerId="ADAL" clId="{AC2F0A2D-17E5-4718-B6EB-0C39A2DF4FF9}" dt="2026-01-05T01:27:08.960" v="10" actId="20577"/>
        <pc:sldMkLst>
          <pc:docMk/>
          <pc:sldMk cId="3899757181" sldId="2124"/>
        </pc:sldMkLst>
      </pc:sldChg>
      <pc:sldChg chg="modNotesTx">
        <pc:chgData name="Dave Stacey" userId="6e25bcea-c703-499a-b54e-663d1eeaca2d" providerId="ADAL" clId="{AC2F0A2D-17E5-4718-B6EB-0C39A2DF4FF9}" dt="2026-01-05T01:27:12.775" v="11" actId="20577"/>
        <pc:sldMkLst>
          <pc:docMk/>
          <pc:sldMk cId="3896607374" sldId="2125"/>
        </pc:sldMkLst>
      </pc:sldChg>
    </pc:docChg>
  </pc:docChgLst>
</pc:chgInfo>
</file>

<file path=ppt/comments/modernComment_833_13678BE0.xml><?xml version="1.0" encoding="utf-8"?>
<p188:cmLst xmlns:a="http://schemas.openxmlformats.org/drawingml/2006/main" xmlns:r="http://schemas.openxmlformats.org/officeDocument/2006/relationships" xmlns:p188="http://schemas.microsoft.com/office/powerpoint/2018/8/main">
  <p188:cm id="{26DE20C2-2E53-4281-B91C-03BF0EB6A968}" authorId="{CF14C77B-85E1-9365-1E0A-6252C5CA0F6A}" created="2025-12-17T09:04:02.693" startDate="2025-12-17T09:04:02.693" dueDate="2025-12-17T09:04:02.693" assignedTo="{712B1961-4419-6993-FB97-F24D15AA64DA}" title="@Dave Stacey Are you ok to add info here?">
    <ac:txMkLst xmlns:ac="http://schemas.microsoft.com/office/drawing/2013/main/command">
      <pc:docMk xmlns:pc="http://schemas.microsoft.com/office/powerpoint/2013/main/command"/>
      <pc:sldMk xmlns:pc="http://schemas.microsoft.com/office/powerpoint/2013/main/command" cId="325553120" sldId="2099"/>
      <ac:spMk id="4" creationId="{04C276DE-0EFF-4EC7-F644-CA746D6006F0}"/>
      <ac:txMk cp="0" len="32">
        <ac:context len="34" hash="2521658512"/>
      </ac:txMk>
    </ac:txMkLst>
    <p188:pos x="7926658" y="483219"/>
    <p188:txBody>
      <a:bodyPr/>
      <a:lstStyle/>
      <a:p>
        <a:r>
          <a:rPr lang="en-GB"/>
          <a:t>[@Dave Stacey] Are you ok to add info here?</a:t>
        </a:r>
      </a:p>
    </p188:txBody>
    <p188:extLst>
      <p:ext xmlns:p="http://schemas.openxmlformats.org/presentationml/2006/main" uri="{5BB2D875-25FF-4072-B9AC-8F64D62656EB}">
        <p228:taskDetails xmlns:p228="http://schemas.microsoft.com/office/powerpoint/2022/08/main">
          <p228:history>
            <p228:event time="2025-12-17T09:04:02.693" id="{D58E5B77-A50A-48F8-8B49-AA9D78671E97}">
              <p228:atrbtn authorId="{CF14C77B-85E1-9365-1E0A-6252C5CA0F6A}"/>
              <p228:anchr>
                <p228:comment id="{26DE20C2-2E53-4281-B91C-03BF0EB6A968}"/>
              </p228:anchr>
              <p228:add/>
            </p228:event>
            <p228:event time="2025-12-17T09:04:02.693" id="{EC4638B1-7ABA-43F8-965E-73AF730B6697}">
              <p228:atrbtn authorId="{CF14C77B-85E1-9365-1E0A-6252C5CA0F6A}"/>
              <p228:anchr>
                <p228:comment id="{26DE20C2-2E53-4281-B91C-03BF0EB6A968}"/>
              </p228:anchr>
              <p228:asgn authorId="{712B1961-4419-6993-FB97-F24D15AA64DA}"/>
            </p228:event>
            <p228:event time="2025-12-17T09:04:02.693" id="{3D8D3B26-7BBC-44D6-ACE7-89061028BC92}">
              <p228:atrbtn authorId="{CF14C77B-85E1-9365-1E0A-6252C5CA0F6A}"/>
              <p228:anchr>
                <p228:comment id="{26DE20C2-2E53-4281-B91C-03BF0EB6A968}"/>
              </p228:anchr>
              <p228:title val="@Dave Stacey Are you ok to add info here?"/>
            </p228:event>
            <p228:event time="2025-12-17T09:04:02.693" id="{51E2E7E9-F464-4D84-ADA5-70E28715BDD7}">
              <p228:atrbtn authorId="{CF14C77B-85E1-9365-1E0A-6252C5CA0F6A}"/>
              <p228:anchr>
                <p228:comment id="{26DE20C2-2E53-4281-B91C-03BF0EB6A968}"/>
              </p228:anchr>
              <p228:date stDt="2025-12-17T09:04:02.693" endDt="2025-12-17T09:04:02.693"/>
            </p228:event>
          </p228:history>
        </p228:taskDetails>
      </p:ext>
    </p188:extLst>
  </p188:cm>
</p188: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26EA3CC-C477-47B6-BD5C-708F22942562}"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US"/>
        </a:p>
      </dgm:t>
    </dgm:pt>
    <dgm:pt modelId="{A0154205-DF82-402B-A7EF-208659766D39}">
      <dgm:prSet phldrT="[Text]" phldr="0"/>
      <dgm:spPr/>
      <dgm:t>
        <a:bodyPr/>
        <a:lstStyle/>
        <a:p>
          <a:r>
            <a:rPr lang="en-US">
              <a:latin typeface="Calibri Light" panose="020F0302020204030204"/>
            </a:rPr>
            <a:t>Basic</a:t>
          </a:r>
          <a:endParaRPr lang="en-US"/>
        </a:p>
      </dgm:t>
    </dgm:pt>
    <dgm:pt modelId="{09FF8C2E-D77E-4534-B76A-1A22D14425F6}" type="parTrans" cxnId="{704F5207-A712-4650-8202-7FF976683D9D}">
      <dgm:prSet/>
      <dgm:spPr/>
      <dgm:t>
        <a:bodyPr/>
        <a:lstStyle/>
        <a:p>
          <a:endParaRPr lang="en-US"/>
        </a:p>
      </dgm:t>
    </dgm:pt>
    <dgm:pt modelId="{E47BAD35-61FD-47F5-A783-DAF6E6C2A3F8}" type="sibTrans" cxnId="{704F5207-A712-4650-8202-7FF976683D9D}">
      <dgm:prSet/>
      <dgm:spPr/>
      <dgm:t>
        <a:bodyPr/>
        <a:lstStyle/>
        <a:p>
          <a:endParaRPr lang="en-US"/>
        </a:p>
      </dgm:t>
    </dgm:pt>
    <dgm:pt modelId="{6EDBF445-B55B-4DED-97A2-A8E19CAFF685}">
      <dgm:prSet phldrT="[Text]" phldr="0"/>
      <dgm:spPr/>
      <dgm:t>
        <a:bodyPr/>
        <a:lstStyle/>
        <a:p>
          <a:r>
            <a:rPr lang="cy-GB" noProof="1"/>
            <a:t>Nodyn syml neu grynodeb o ddigwyddiadau. Nid oes trafodaeth y tu hwnt i'r disgrifiad.</a:t>
          </a:r>
        </a:p>
      </dgm:t>
    </dgm:pt>
    <dgm:pt modelId="{3EA15EC4-D394-4B60-BEDE-E43D87553175}" type="parTrans" cxnId="{C2C592FB-3B65-4D79-B50C-6CAF36D029ED}">
      <dgm:prSet/>
      <dgm:spPr/>
      <dgm:t>
        <a:bodyPr/>
        <a:lstStyle/>
        <a:p>
          <a:endParaRPr lang="en-US"/>
        </a:p>
      </dgm:t>
    </dgm:pt>
    <dgm:pt modelId="{1EEF183D-9694-4859-A475-7FBDEC07E5FE}" type="sibTrans" cxnId="{C2C592FB-3B65-4D79-B50C-6CAF36D029ED}">
      <dgm:prSet/>
      <dgm:spPr/>
      <dgm:t>
        <a:bodyPr/>
        <a:lstStyle/>
        <a:p>
          <a:endParaRPr lang="en-US"/>
        </a:p>
      </dgm:t>
    </dgm:pt>
    <dgm:pt modelId="{304E0882-66A0-4C84-9144-27F7EA412B3D}">
      <dgm:prSet phldrT="[Text]" phldr="0"/>
      <dgm:spPr/>
      <dgm:t>
        <a:bodyPr/>
        <a:lstStyle/>
        <a:p>
          <a:r>
            <a:rPr lang="cy-GB" noProof="1"/>
            <a:t>Datblygol</a:t>
          </a:r>
        </a:p>
      </dgm:t>
    </dgm:pt>
    <dgm:pt modelId="{4452DD1F-0FE1-4438-99C1-627738623723}" type="parTrans" cxnId="{D03A8A82-F84C-4B40-A63A-8954FFC48A44}">
      <dgm:prSet/>
      <dgm:spPr/>
      <dgm:t>
        <a:bodyPr/>
        <a:lstStyle/>
        <a:p>
          <a:endParaRPr lang="en-US"/>
        </a:p>
      </dgm:t>
    </dgm:pt>
    <dgm:pt modelId="{94E6E9D8-8CA0-4B26-88EC-123F36AB3A4C}" type="sibTrans" cxnId="{D03A8A82-F84C-4B40-A63A-8954FFC48A44}">
      <dgm:prSet/>
      <dgm:spPr/>
      <dgm:t>
        <a:bodyPr/>
        <a:lstStyle/>
        <a:p>
          <a:endParaRPr lang="en-US"/>
        </a:p>
      </dgm:t>
    </dgm:pt>
    <dgm:pt modelId="{73FD5821-9836-4DAF-9BEF-F9A0C3227D06}">
      <dgm:prSet phldrT="[Text]" phldr="0"/>
      <dgm:spPr/>
      <dgm:t>
        <a:bodyPr/>
        <a:lstStyle/>
        <a:p>
          <a:pPr rtl="0"/>
          <a:r>
            <a:rPr lang="cy-GB" noProof="1"/>
            <a:t>Rhywfaint o dystiolaeth o fyfyrio, cysylltiad achlysurol â gwybodaeth flaenorol neu ddigwyddiad cyfredol. Defnyddio iaith ddisgrifiadol yn bennaf.</a:t>
          </a:r>
        </a:p>
      </dgm:t>
    </dgm:pt>
    <dgm:pt modelId="{5E21EA37-92D9-49B3-83B5-2D600624A0E7}" type="parTrans" cxnId="{EF95AC1C-E691-4630-8211-71639FAF2D84}">
      <dgm:prSet/>
      <dgm:spPr/>
      <dgm:t>
        <a:bodyPr/>
        <a:lstStyle/>
        <a:p>
          <a:endParaRPr lang="en-US"/>
        </a:p>
      </dgm:t>
    </dgm:pt>
    <dgm:pt modelId="{BA20C763-FBED-4681-B682-64C0DD9E8D41}" type="sibTrans" cxnId="{EF95AC1C-E691-4630-8211-71639FAF2D84}">
      <dgm:prSet/>
      <dgm:spPr/>
      <dgm:t>
        <a:bodyPr/>
        <a:lstStyle/>
        <a:p>
          <a:endParaRPr lang="en-US"/>
        </a:p>
      </dgm:t>
    </dgm:pt>
    <dgm:pt modelId="{D7058F73-06E9-4B48-A9F3-1485BF4BAEF1}">
      <dgm:prSet phldrT="[Text]" phldr="0"/>
      <dgm:spPr/>
      <dgm:t>
        <a:bodyPr/>
        <a:lstStyle/>
        <a:p>
          <a:r>
            <a:rPr lang="cy-GB" noProof="1">
              <a:latin typeface="Calibri Light" panose="020F0302020204030204"/>
            </a:rPr>
            <a:t>Proficient</a:t>
          </a:r>
          <a:endParaRPr lang="cy-GB" noProof="1"/>
        </a:p>
      </dgm:t>
    </dgm:pt>
    <dgm:pt modelId="{9A613386-984A-4260-ACC5-EC8EADE42D3C}" type="parTrans" cxnId="{9F344F5B-A3D6-4ADF-B60E-9DB948B34FD6}">
      <dgm:prSet/>
      <dgm:spPr/>
      <dgm:t>
        <a:bodyPr/>
        <a:lstStyle/>
        <a:p>
          <a:endParaRPr lang="en-US"/>
        </a:p>
      </dgm:t>
    </dgm:pt>
    <dgm:pt modelId="{ED51F833-BE77-4616-905A-C5106C4472B8}" type="sibTrans" cxnId="{9F344F5B-A3D6-4ADF-B60E-9DB948B34FD6}">
      <dgm:prSet/>
      <dgm:spPr/>
      <dgm:t>
        <a:bodyPr/>
        <a:lstStyle/>
        <a:p>
          <a:endParaRPr lang="en-US"/>
        </a:p>
      </dgm:t>
    </dgm:pt>
    <dgm:pt modelId="{1984948B-D465-4EEF-BA57-5DCA10336C4A}">
      <dgm:prSet phldrT="[Text]" phldr="0"/>
      <dgm:spPr/>
      <dgm:t>
        <a:bodyPr/>
        <a:lstStyle/>
        <a:p>
          <a:r>
            <a:rPr lang="cy-GB" noProof="1"/>
            <a:t>Dangos 'camu'n ôl' o ddigwyddiadau. Mae myfyrdod cyson yn dangos gwahanol gysylltiadau ac ymwybyddiaeth o agweddau dysgu.</a:t>
          </a:r>
        </a:p>
      </dgm:t>
    </dgm:pt>
    <dgm:pt modelId="{73D929CE-8AEC-403B-93FA-E81BC96EC5B8}" type="parTrans" cxnId="{4592E98D-9CAB-42B6-B60E-0AED4A31A89B}">
      <dgm:prSet/>
      <dgm:spPr/>
      <dgm:t>
        <a:bodyPr/>
        <a:lstStyle/>
        <a:p>
          <a:endParaRPr lang="en-US"/>
        </a:p>
      </dgm:t>
    </dgm:pt>
    <dgm:pt modelId="{4D486916-D563-430C-BE72-708599CA7ACC}" type="sibTrans" cxnId="{4592E98D-9CAB-42B6-B60E-0AED4A31A89B}">
      <dgm:prSet/>
      <dgm:spPr/>
      <dgm:t>
        <a:bodyPr/>
        <a:lstStyle/>
        <a:p>
          <a:endParaRPr lang="en-US"/>
        </a:p>
      </dgm:t>
    </dgm:pt>
    <dgm:pt modelId="{43A7E970-7F14-441B-85B9-019238996A58}">
      <dgm:prSet phldr="0"/>
      <dgm:spPr/>
      <dgm:t>
        <a:bodyPr/>
        <a:lstStyle/>
        <a:p>
          <a:r>
            <a:rPr lang="cy-GB" noProof="1">
              <a:latin typeface="Calibri Light" panose="020F0302020204030204"/>
            </a:rPr>
            <a:t>Exemplary</a:t>
          </a:r>
        </a:p>
      </dgm:t>
    </dgm:pt>
    <dgm:pt modelId="{67D10E44-3696-4333-A2D9-78A7B6AE171D}" type="parTrans" cxnId="{D5063B40-0CC6-4D8D-A3E7-64FE356C95CD}">
      <dgm:prSet/>
      <dgm:spPr/>
    </dgm:pt>
    <dgm:pt modelId="{63AFCFE1-894E-438E-85D0-E2FF14BC6C1B}" type="sibTrans" cxnId="{D5063B40-0CC6-4D8D-A3E7-64FE356C95CD}">
      <dgm:prSet/>
      <dgm:spPr/>
    </dgm:pt>
    <dgm:pt modelId="{98E94417-418F-475E-98E9-ADAF89E6291C}">
      <dgm:prSet phldr="0"/>
      <dgm:spPr/>
      <dgm:t>
        <a:bodyPr/>
        <a:lstStyle/>
        <a:p>
          <a:r>
            <a:rPr lang="cy-GB" noProof="1"/>
            <a:t>Yn ogystal, mae'n dangos myfyrdod beirniadol, ymwybyddiaeth y gellir gweld yr un gweithredoedd a digwyddiadau mewn gwahanol gyd-destunau gydag esboniadau gwahanol.</a:t>
          </a:r>
        </a:p>
      </dgm:t>
    </dgm:pt>
    <dgm:pt modelId="{EB7413A0-5013-4314-B437-76B1B8A63CCA}" type="parTrans" cxnId="{8AB66DD5-247B-4360-92A3-2BFE7DA6A117}">
      <dgm:prSet/>
      <dgm:spPr/>
    </dgm:pt>
    <dgm:pt modelId="{8E69909E-2A7A-43E7-A154-AB0583FDB12D}" type="sibTrans" cxnId="{8AB66DD5-247B-4360-92A3-2BFE7DA6A117}">
      <dgm:prSet/>
      <dgm:spPr/>
    </dgm:pt>
    <dgm:pt modelId="{7FF0D9A9-3745-4A8B-854E-2D1E156580D9}" type="pres">
      <dgm:prSet presAssocID="{026EA3CC-C477-47B6-BD5C-708F22942562}" presName="linearFlow" presStyleCnt="0">
        <dgm:presLayoutVars>
          <dgm:dir/>
          <dgm:animLvl val="lvl"/>
          <dgm:resizeHandles val="exact"/>
        </dgm:presLayoutVars>
      </dgm:prSet>
      <dgm:spPr/>
    </dgm:pt>
    <dgm:pt modelId="{DD23DF76-AB17-4A54-B753-D8B45F6BBECF}" type="pres">
      <dgm:prSet presAssocID="{A0154205-DF82-402B-A7EF-208659766D39}" presName="composite" presStyleCnt="0"/>
      <dgm:spPr/>
    </dgm:pt>
    <dgm:pt modelId="{06033011-0959-4A83-A335-C7EB710449F9}" type="pres">
      <dgm:prSet presAssocID="{A0154205-DF82-402B-A7EF-208659766D39}" presName="parentText" presStyleLbl="alignNode1" presStyleIdx="0" presStyleCnt="4">
        <dgm:presLayoutVars>
          <dgm:chMax val="1"/>
          <dgm:bulletEnabled val="1"/>
        </dgm:presLayoutVars>
      </dgm:prSet>
      <dgm:spPr/>
    </dgm:pt>
    <dgm:pt modelId="{13683344-93D2-4421-A21D-5FF9EE87576B}" type="pres">
      <dgm:prSet presAssocID="{A0154205-DF82-402B-A7EF-208659766D39}" presName="descendantText" presStyleLbl="alignAcc1" presStyleIdx="0" presStyleCnt="4">
        <dgm:presLayoutVars>
          <dgm:bulletEnabled val="1"/>
        </dgm:presLayoutVars>
      </dgm:prSet>
      <dgm:spPr/>
    </dgm:pt>
    <dgm:pt modelId="{9787AFE6-893A-44F3-8E75-C20DDCEB5F79}" type="pres">
      <dgm:prSet presAssocID="{E47BAD35-61FD-47F5-A783-DAF6E6C2A3F8}" presName="sp" presStyleCnt="0"/>
      <dgm:spPr/>
    </dgm:pt>
    <dgm:pt modelId="{8C5C3C92-A4A4-4304-A2EF-56F6F1B63FAA}" type="pres">
      <dgm:prSet presAssocID="{304E0882-66A0-4C84-9144-27F7EA412B3D}" presName="composite" presStyleCnt="0"/>
      <dgm:spPr/>
    </dgm:pt>
    <dgm:pt modelId="{F14F00AE-6B02-453B-9E58-EBDA9C381A3B}" type="pres">
      <dgm:prSet presAssocID="{304E0882-66A0-4C84-9144-27F7EA412B3D}" presName="parentText" presStyleLbl="alignNode1" presStyleIdx="1" presStyleCnt="4">
        <dgm:presLayoutVars>
          <dgm:chMax val="1"/>
          <dgm:bulletEnabled val="1"/>
        </dgm:presLayoutVars>
      </dgm:prSet>
      <dgm:spPr/>
    </dgm:pt>
    <dgm:pt modelId="{8BAA3018-6A34-42AC-B3ED-A164B5999394}" type="pres">
      <dgm:prSet presAssocID="{304E0882-66A0-4C84-9144-27F7EA412B3D}" presName="descendantText" presStyleLbl="alignAcc1" presStyleIdx="1" presStyleCnt="4">
        <dgm:presLayoutVars>
          <dgm:bulletEnabled val="1"/>
        </dgm:presLayoutVars>
      </dgm:prSet>
      <dgm:spPr/>
    </dgm:pt>
    <dgm:pt modelId="{C5265846-67CF-46F9-9189-8643A1C7BFD3}" type="pres">
      <dgm:prSet presAssocID="{94E6E9D8-8CA0-4B26-88EC-123F36AB3A4C}" presName="sp" presStyleCnt="0"/>
      <dgm:spPr/>
    </dgm:pt>
    <dgm:pt modelId="{0672F0A8-A20C-4F14-BC39-117C9CAAE0BC}" type="pres">
      <dgm:prSet presAssocID="{D7058F73-06E9-4B48-A9F3-1485BF4BAEF1}" presName="composite" presStyleCnt="0"/>
      <dgm:spPr/>
    </dgm:pt>
    <dgm:pt modelId="{9DBD38FB-B361-49C4-9F36-1967055A19D6}" type="pres">
      <dgm:prSet presAssocID="{D7058F73-06E9-4B48-A9F3-1485BF4BAEF1}" presName="parentText" presStyleLbl="alignNode1" presStyleIdx="2" presStyleCnt="4">
        <dgm:presLayoutVars>
          <dgm:chMax val="1"/>
          <dgm:bulletEnabled val="1"/>
        </dgm:presLayoutVars>
      </dgm:prSet>
      <dgm:spPr/>
    </dgm:pt>
    <dgm:pt modelId="{7D6CEB72-3C15-45EB-9FAC-D8079C5C156A}" type="pres">
      <dgm:prSet presAssocID="{D7058F73-06E9-4B48-A9F3-1485BF4BAEF1}" presName="descendantText" presStyleLbl="alignAcc1" presStyleIdx="2" presStyleCnt="4">
        <dgm:presLayoutVars>
          <dgm:bulletEnabled val="1"/>
        </dgm:presLayoutVars>
      </dgm:prSet>
      <dgm:spPr/>
    </dgm:pt>
    <dgm:pt modelId="{F02B9B32-D093-48F1-8730-7D0A65BF7F72}" type="pres">
      <dgm:prSet presAssocID="{ED51F833-BE77-4616-905A-C5106C4472B8}" presName="sp" presStyleCnt="0"/>
      <dgm:spPr/>
    </dgm:pt>
    <dgm:pt modelId="{5D67FA80-BE5B-443D-BFCA-DA11BD71B04D}" type="pres">
      <dgm:prSet presAssocID="{43A7E970-7F14-441B-85B9-019238996A58}" presName="composite" presStyleCnt="0"/>
      <dgm:spPr/>
    </dgm:pt>
    <dgm:pt modelId="{4C2ED2B4-8D80-4E3A-BECF-9FEC693A45C9}" type="pres">
      <dgm:prSet presAssocID="{43A7E970-7F14-441B-85B9-019238996A58}" presName="parentText" presStyleLbl="alignNode1" presStyleIdx="3" presStyleCnt="4">
        <dgm:presLayoutVars>
          <dgm:chMax val="1"/>
          <dgm:bulletEnabled val="1"/>
        </dgm:presLayoutVars>
      </dgm:prSet>
      <dgm:spPr/>
    </dgm:pt>
    <dgm:pt modelId="{CD3F2E0A-6EA6-4226-A134-B9B07CEE43BF}" type="pres">
      <dgm:prSet presAssocID="{43A7E970-7F14-441B-85B9-019238996A58}" presName="descendantText" presStyleLbl="alignAcc1" presStyleIdx="3" presStyleCnt="4">
        <dgm:presLayoutVars>
          <dgm:bulletEnabled val="1"/>
        </dgm:presLayoutVars>
      </dgm:prSet>
      <dgm:spPr/>
    </dgm:pt>
  </dgm:ptLst>
  <dgm:cxnLst>
    <dgm:cxn modelId="{704F5207-A712-4650-8202-7FF976683D9D}" srcId="{026EA3CC-C477-47B6-BD5C-708F22942562}" destId="{A0154205-DF82-402B-A7EF-208659766D39}" srcOrd="0" destOrd="0" parTransId="{09FF8C2E-D77E-4534-B76A-1A22D14425F6}" sibTransId="{E47BAD35-61FD-47F5-A783-DAF6E6C2A3F8}"/>
    <dgm:cxn modelId="{EF95AC1C-E691-4630-8211-71639FAF2D84}" srcId="{304E0882-66A0-4C84-9144-27F7EA412B3D}" destId="{73FD5821-9836-4DAF-9BEF-F9A0C3227D06}" srcOrd="0" destOrd="0" parTransId="{5E21EA37-92D9-49B3-83B5-2D600624A0E7}" sibTransId="{BA20C763-FBED-4681-B682-64C0DD9E8D41}"/>
    <dgm:cxn modelId="{0292CC1F-6194-422F-A2AC-79DCDFC4A6ED}" type="presOf" srcId="{D7058F73-06E9-4B48-A9F3-1485BF4BAEF1}" destId="{9DBD38FB-B361-49C4-9F36-1967055A19D6}" srcOrd="0" destOrd="0" presId="urn:microsoft.com/office/officeart/2005/8/layout/chevron2"/>
    <dgm:cxn modelId="{D5063B40-0CC6-4D8D-A3E7-64FE356C95CD}" srcId="{026EA3CC-C477-47B6-BD5C-708F22942562}" destId="{43A7E970-7F14-441B-85B9-019238996A58}" srcOrd="3" destOrd="0" parTransId="{67D10E44-3696-4333-A2D9-78A7B6AE171D}" sibTransId="{63AFCFE1-894E-438E-85D0-E2FF14BC6C1B}"/>
    <dgm:cxn modelId="{6472E440-BDC6-4C4B-8858-53A9A4E93FDB}" type="presOf" srcId="{43A7E970-7F14-441B-85B9-019238996A58}" destId="{4C2ED2B4-8D80-4E3A-BECF-9FEC693A45C9}" srcOrd="0" destOrd="0" presId="urn:microsoft.com/office/officeart/2005/8/layout/chevron2"/>
    <dgm:cxn modelId="{9F344F5B-A3D6-4ADF-B60E-9DB948B34FD6}" srcId="{026EA3CC-C477-47B6-BD5C-708F22942562}" destId="{D7058F73-06E9-4B48-A9F3-1485BF4BAEF1}" srcOrd="2" destOrd="0" parTransId="{9A613386-984A-4260-ACC5-EC8EADE42D3C}" sibTransId="{ED51F833-BE77-4616-905A-C5106C4472B8}"/>
    <dgm:cxn modelId="{9289BC66-B8B8-48D6-A553-389EF15B8F8C}" type="presOf" srcId="{026EA3CC-C477-47B6-BD5C-708F22942562}" destId="{7FF0D9A9-3745-4A8B-854E-2D1E156580D9}" srcOrd="0" destOrd="0" presId="urn:microsoft.com/office/officeart/2005/8/layout/chevron2"/>
    <dgm:cxn modelId="{3F1CC44E-9F21-481F-AA87-0F1747CF7320}" type="presOf" srcId="{98E94417-418F-475E-98E9-ADAF89E6291C}" destId="{CD3F2E0A-6EA6-4226-A134-B9B07CEE43BF}" srcOrd="0" destOrd="0" presId="urn:microsoft.com/office/officeart/2005/8/layout/chevron2"/>
    <dgm:cxn modelId="{D03A8A82-F84C-4B40-A63A-8954FFC48A44}" srcId="{026EA3CC-C477-47B6-BD5C-708F22942562}" destId="{304E0882-66A0-4C84-9144-27F7EA412B3D}" srcOrd="1" destOrd="0" parTransId="{4452DD1F-0FE1-4438-99C1-627738623723}" sibTransId="{94E6E9D8-8CA0-4B26-88EC-123F36AB3A4C}"/>
    <dgm:cxn modelId="{4592E98D-9CAB-42B6-B60E-0AED4A31A89B}" srcId="{D7058F73-06E9-4B48-A9F3-1485BF4BAEF1}" destId="{1984948B-D465-4EEF-BA57-5DCA10336C4A}" srcOrd="0" destOrd="0" parTransId="{73D929CE-8AEC-403B-93FA-E81BC96EC5B8}" sibTransId="{4D486916-D563-430C-BE72-708599CA7ACC}"/>
    <dgm:cxn modelId="{3C4BD997-C143-4E83-AE19-15BD21C9F6B0}" type="presOf" srcId="{6EDBF445-B55B-4DED-97A2-A8E19CAFF685}" destId="{13683344-93D2-4421-A21D-5FF9EE87576B}" srcOrd="0" destOrd="0" presId="urn:microsoft.com/office/officeart/2005/8/layout/chevron2"/>
    <dgm:cxn modelId="{0461389F-56A3-4DD7-B583-AA1BE760A13B}" type="presOf" srcId="{304E0882-66A0-4C84-9144-27F7EA412B3D}" destId="{F14F00AE-6B02-453B-9E58-EBDA9C381A3B}" srcOrd="0" destOrd="0" presId="urn:microsoft.com/office/officeart/2005/8/layout/chevron2"/>
    <dgm:cxn modelId="{41270FCF-22E3-4291-A9F6-0B6EBA683ED5}" type="presOf" srcId="{73FD5821-9836-4DAF-9BEF-F9A0C3227D06}" destId="{8BAA3018-6A34-42AC-B3ED-A164B5999394}" srcOrd="0" destOrd="0" presId="urn:microsoft.com/office/officeart/2005/8/layout/chevron2"/>
    <dgm:cxn modelId="{B64CCFD1-384D-43FB-B15E-37CF8F3408A1}" type="presOf" srcId="{A0154205-DF82-402B-A7EF-208659766D39}" destId="{06033011-0959-4A83-A335-C7EB710449F9}" srcOrd="0" destOrd="0" presId="urn:microsoft.com/office/officeart/2005/8/layout/chevron2"/>
    <dgm:cxn modelId="{8AB66DD5-247B-4360-92A3-2BFE7DA6A117}" srcId="{43A7E970-7F14-441B-85B9-019238996A58}" destId="{98E94417-418F-475E-98E9-ADAF89E6291C}" srcOrd="0" destOrd="0" parTransId="{EB7413A0-5013-4314-B437-76B1B8A63CCA}" sibTransId="{8E69909E-2A7A-43E7-A154-AB0583FDB12D}"/>
    <dgm:cxn modelId="{05B6B9DD-F716-4054-877C-3256BA313885}" type="presOf" srcId="{1984948B-D465-4EEF-BA57-5DCA10336C4A}" destId="{7D6CEB72-3C15-45EB-9FAC-D8079C5C156A}" srcOrd="0" destOrd="0" presId="urn:microsoft.com/office/officeart/2005/8/layout/chevron2"/>
    <dgm:cxn modelId="{C2C592FB-3B65-4D79-B50C-6CAF36D029ED}" srcId="{A0154205-DF82-402B-A7EF-208659766D39}" destId="{6EDBF445-B55B-4DED-97A2-A8E19CAFF685}" srcOrd="0" destOrd="0" parTransId="{3EA15EC4-D394-4B60-BEDE-E43D87553175}" sibTransId="{1EEF183D-9694-4859-A475-7FBDEC07E5FE}"/>
    <dgm:cxn modelId="{0317B5E4-199F-4376-A13F-20DCF9C90209}" type="presParOf" srcId="{7FF0D9A9-3745-4A8B-854E-2D1E156580D9}" destId="{DD23DF76-AB17-4A54-B753-D8B45F6BBECF}" srcOrd="0" destOrd="0" presId="urn:microsoft.com/office/officeart/2005/8/layout/chevron2"/>
    <dgm:cxn modelId="{261CDBB0-28F8-4488-99ED-9F8D15C0F937}" type="presParOf" srcId="{DD23DF76-AB17-4A54-B753-D8B45F6BBECF}" destId="{06033011-0959-4A83-A335-C7EB710449F9}" srcOrd="0" destOrd="0" presId="urn:microsoft.com/office/officeart/2005/8/layout/chevron2"/>
    <dgm:cxn modelId="{586D1A75-C627-4884-9D91-B09D25FB83ED}" type="presParOf" srcId="{DD23DF76-AB17-4A54-B753-D8B45F6BBECF}" destId="{13683344-93D2-4421-A21D-5FF9EE87576B}" srcOrd="1" destOrd="0" presId="urn:microsoft.com/office/officeart/2005/8/layout/chevron2"/>
    <dgm:cxn modelId="{46768C2F-5AC5-4CE2-9055-8447921C4647}" type="presParOf" srcId="{7FF0D9A9-3745-4A8B-854E-2D1E156580D9}" destId="{9787AFE6-893A-44F3-8E75-C20DDCEB5F79}" srcOrd="1" destOrd="0" presId="urn:microsoft.com/office/officeart/2005/8/layout/chevron2"/>
    <dgm:cxn modelId="{A0996F33-C7F2-46D4-B81D-D51FB2E6C881}" type="presParOf" srcId="{7FF0D9A9-3745-4A8B-854E-2D1E156580D9}" destId="{8C5C3C92-A4A4-4304-A2EF-56F6F1B63FAA}" srcOrd="2" destOrd="0" presId="urn:microsoft.com/office/officeart/2005/8/layout/chevron2"/>
    <dgm:cxn modelId="{4170449B-133B-4851-9198-302CE63FED2A}" type="presParOf" srcId="{8C5C3C92-A4A4-4304-A2EF-56F6F1B63FAA}" destId="{F14F00AE-6B02-453B-9E58-EBDA9C381A3B}" srcOrd="0" destOrd="0" presId="urn:microsoft.com/office/officeart/2005/8/layout/chevron2"/>
    <dgm:cxn modelId="{1C1814AC-D8C0-4382-8C49-0DAD570D63BC}" type="presParOf" srcId="{8C5C3C92-A4A4-4304-A2EF-56F6F1B63FAA}" destId="{8BAA3018-6A34-42AC-B3ED-A164B5999394}" srcOrd="1" destOrd="0" presId="urn:microsoft.com/office/officeart/2005/8/layout/chevron2"/>
    <dgm:cxn modelId="{9E384F1F-45D5-4AA5-AC6E-7844019FF4DA}" type="presParOf" srcId="{7FF0D9A9-3745-4A8B-854E-2D1E156580D9}" destId="{C5265846-67CF-46F9-9189-8643A1C7BFD3}" srcOrd="3" destOrd="0" presId="urn:microsoft.com/office/officeart/2005/8/layout/chevron2"/>
    <dgm:cxn modelId="{DE104F9A-3357-48CD-9073-0D49E3622F43}" type="presParOf" srcId="{7FF0D9A9-3745-4A8B-854E-2D1E156580D9}" destId="{0672F0A8-A20C-4F14-BC39-117C9CAAE0BC}" srcOrd="4" destOrd="0" presId="urn:microsoft.com/office/officeart/2005/8/layout/chevron2"/>
    <dgm:cxn modelId="{9E498807-7D7B-4D55-859C-1367AC64B046}" type="presParOf" srcId="{0672F0A8-A20C-4F14-BC39-117C9CAAE0BC}" destId="{9DBD38FB-B361-49C4-9F36-1967055A19D6}" srcOrd="0" destOrd="0" presId="urn:microsoft.com/office/officeart/2005/8/layout/chevron2"/>
    <dgm:cxn modelId="{97BEA4C2-5EE5-4458-B4C7-CE74BBEE14E2}" type="presParOf" srcId="{0672F0A8-A20C-4F14-BC39-117C9CAAE0BC}" destId="{7D6CEB72-3C15-45EB-9FAC-D8079C5C156A}" srcOrd="1" destOrd="0" presId="urn:microsoft.com/office/officeart/2005/8/layout/chevron2"/>
    <dgm:cxn modelId="{040E72E1-4D0A-4797-93EA-965F9B4AFF5D}" type="presParOf" srcId="{7FF0D9A9-3745-4A8B-854E-2D1E156580D9}" destId="{F02B9B32-D093-48F1-8730-7D0A65BF7F72}" srcOrd="5" destOrd="0" presId="urn:microsoft.com/office/officeart/2005/8/layout/chevron2"/>
    <dgm:cxn modelId="{1ED4C5F2-DF03-4D6F-B0FC-08BD339C8E21}" type="presParOf" srcId="{7FF0D9A9-3745-4A8B-854E-2D1E156580D9}" destId="{5D67FA80-BE5B-443D-BFCA-DA11BD71B04D}" srcOrd="6" destOrd="0" presId="urn:microsoft.com/office/officeart/2005/8/layout/chevron2"/>
    <dgm:cxn modelId="{15E12026-6718-4714-A31F-7C70CC39D98A}" type="presParOf" srcId="{5D67FA80-BE5B-443D-BFCA-DA11BD71B04D}" destId="{4C2ED2B4-8D80-4E3A-BECF-9FEC693A45C9}" srcOrd="0" destOrd="0" presId="urn:microsoft.com/office/officeart/2005/8/layout/chevron2"/>
    <dgm:cxn modelId="{4A725D2E-39BD-4734-BE97-8F169593DECF}" type="presParOf" srcId="{5D67FA80-BE5B-443D-BFCA-DA11BD71B04D}" destId="{CD3F2E0A-6EA6-4226-A134-B9B07CEE43BF}" srcOrd="1" destOrd="0" presId="urn:microsoft.com/office/officeart/2005/8/layout/chevro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26EA3CC-C477-47B6-BD5C-708F22942562}"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US"/>
        </a:p>
      </dgm:t>
    </dgm:pt>
    <dgm:pt modelId="{A0154205-DF82-402B-A7EF-208659766D39}">
      <dgm:prSet phldrT="[Text]" phldr="0"/>
      <dgm:spPr/>
      <dgm:t>
        <a:bodyPr/>
        <a:lstStyle/>
        <a:p>
          <a:r>
            <a:rPr lang="en-US">
              <a:latin typeface="Calibri Light" panose="020F0302020204030204"/>
            </a:rPr>
            <a:t>Basic</a:t>
          </a:r>
          <a:endParaRPr lang="en-US"/>
        </a:p>
      </dgm:t>
    </dgm:pt>
    <dgm:pt modelId="{09FF8C2E-D77E-4534-B76A-1A22D14425F6}" type="parTrans" cxnId="{704F5207-A712-4650-8202-7FF976683D9D}">
      <dgm:prSet/>
      <dgm:spPr/>
      <dgm:t>
        <a:bodyPr/>
        <a:lstStyle/>
        <a:p>
          <a:endParaRPr lang="en-US"/>
        </a:p>
      </dgm:t>
    </dgm:pt>
    <dgm:pt modelId="{E47BAD35-61FD-47F5-A783-DAF6E6C2A3F8}" type="sibTrans" cxnId="{704F5207-A712-4650-8202-7FF976683D9D}">
      <dgm:prSet/>
      <dgm:spPr/>
      <dgm:t>
        <a:bodyPr/>
        <a:lstStyle/>
        <a:p>
          <a:endParaRPr lang="en-US"/>
        </a:p>
      </dgm:t>
    </dgm:pt>
    <dgm:pt modelId="{6EDBF445-B55B-4DED-97A2-A8E19CAFF685}">
      <dgm:prSet phldrT="[Text]" phldr="0"/>
      <dgm:spPr/>
      <dgm:t>
        <a:bodyPr/>
        <a:lstStyle/>
        <a:p>
          <a:pPr rtl="0"/>
          <a:r>
            <a:rPr lang="en-US">
              <a:latin typeface="Calibri Light" panose="020F0302020204030204"/>
            </a:rPr>
            <a:t>A simple recall or summary of events. There is no discussion beyond description.</a:t>
          </a:r>
          <a:endParaRPr lang="en-US"/>
        </a:p>
      </dgm:t>
    </dgm:pt>
    <dgm:pt modelId="{3EA15EC4-D394-4B60-BEDE-E43D87553175}" type="parTrans" cxnId="{C2C592FB-3B65-4D79-B50C-6CAF36D029ED}">
      <dgm:prSet/>
      <dgm:spPr/>
      <dgm:t>
        <a:bodyPr/>
        <a:lstStyle/>
        <a:p>
          <a:endParaRPr lang="en-US"/>
        </a:p>
      </dgm:t>
    </dgm:pt>
    <dgm:pt modelId="{1EEF183D-9694-4859-A475-7FBDEC07E5FE}" type="sibTrans" cxnId="{C2C592FB-3B65-4D79-B50C-6CAF36D029ED}">
      <dgm:prSet/>
      <dgm:spPr/>
      <dgm:t>
        <a:bodyPr/>
        <a:lstStyle/>
        <a:p>
          <a:endParaRPr lang="en-US"/>
        </a:p>
      </dgm:t>
    </dgm:pt>
    <dgm:pt modelId="{304E0882-66A0-4C84-9144-27F7EA412B3D}">
      <dgm:prSet phldrT="[Text]" phldr="0"/>
      <dgm:spPr/>
      <dgm:t>
        <a:bodyPr/>
        <a:lstStyle/>
        <a:p>
          <a:r>
            <a:rPr lang="en-US">
              <a:latin typeface="Calibri Light" panose="020F0302020204030204"/>
            </a:rPr>
            <a:t>Developing</a:t>
          </a:r>
          <a:endParaRPr lang="en-US"/>
        </a:p>
      </dgm:t>
    </dgm:pt>
    <dgm:pt modelId="{4452DD1F-0FE1-4438-99C1-627738623723}" type="parTrans" cxnId="{D03A8A82-F84C-4B40-A63A-8954FFC48A44}">
      <dgm:prSet/>
      <dgm:spPr/>
      <dgm:t>
        <a:bodyPr/>
        <a:lstStyle/>
        <a:p>
          <a:endParaRPr lang="en-US"/>
        </a:p>
      </dgm:t>
    </dgm:pt>
    <dgm:pt modelId="{94E6E9D8-8CA0-4B26-88EC-123F36AB3A4C}" type="sibTrans" cxnId="{D03A8A82-F84C-4B40-A63A-8954FFC48A44}">
      <dgm:prSet/>
      <dgm:spPr/>
      <dgm:t>
        <a:bodyPr/>
        <a:lstStyle/>
        <a:p>
          <a:endParaRPr lang="en-US"/>
        </a:p>
      </dgm:t>
    </dgm:pt>
    <dgm:pt modelId="{73FD5821-9836-4DAF-9BEF-F9A0C3227D06}">
      <dgm:prSet phldrT="[Text]" phldr="0"/>
      <dgm:spPr/>
      <dgm:t>
        <a:bodyPr/>
        <a:lstStyle/>
        <a:p>
          <a:pPr rtl="0"/>
          <a:r>
            <a:rPr lang="en-US">
              <a:latin typeface="Calibri Light" panose="020F0302020204030204"/>
            </a:rPr>
            <a:t>Some evidence of reflection, occasional connection to prior knowledge or current event. Uses primarily descriptive language.</a:t>
          </a:r>
          <a:endParaRPr lang="en-US"/>
        </a:p>
      </dgm:t>
    </dgm:pt>
    <dgm:pt modelId="{5E21EA37-92D9-49B3-83B5-2D600624A0E7}" type="parTrans" cxnId="{EF95AC1C-E691-4630-8211-71639FAF2D84}">
      <dgm:prSet/>
      <dgm:spPr/>
      <dgm:t>
        <a:bodyPr/>
        <a:lstStyle/>
        <a:p>
          <a:endParaRPr lang="en-US"/>
        </a:p>
      </dgm:t>
    </dgm:pt>
    <dgm:pt modelId="{BA20C763-FBED-4681-B682-64C0DD9E8D41}" type="sibTrans" cxnId="{EF95AC1C-E691-4630-8211-71639FAF2D84}">
      <dgm:prSet/>
      <dgm:spPr/>
      <dgm:t>
        <a:bodyPr/>
        <a:lstStyle/>
        <a:p>
          <a:endParaRPr lang="en-US"/>
        </a:p>
      </dgm:t>
    </dgm:pt>
    <dgm:pt modelId="{D7058F73-06E9-4B48-A9F3-1485BF4BAEF1}">
      <dgm:prSet phldrT="[Text]" phldr="0"/>
      <dgm:spPr/>
      <dgm:t>
        <a:bodyPr/>
        <a:lstStyle/>
        <a:p>
          <a:r>
            <a:rPr lang="en-US">
              <a:latin typeface="Calibri Light" panose="020F0302020204030204"/>
            </a:rPr>
            <a:t>Proficient</a:t>
          </a:r>
          <a:endParaRPr lang="en-US"/>
        </a:p>
      </dgm:t>
    </dgm:pt>
    <dgm:pt modelId="{9A613386-984A-4260-ACC5-EC8EADE42D3C}" type="parTrans" cxnId="{9F344F5B-A3D6-4ADF-B60E-9DB948B34FD6}">
      <dgm:prSet/>
      <dgm:spPr/>
      <dgm:t>
        <a:bodyPr/>
        <a:lstStyle/>
        <a:p>
          <a:endParaRPr lang="en-US"/>
        </a:p>
      </dgm:t>
    </dgm:pt>
    <dgm:pt modelId="{ED51F833-BE77-4616-905A-C5106C4472B8}" type="sibTrans" cxnId="{9F344F5B-A3D6-4ADF-B60E-9DB948B34FD6}">
      <dgm:prSet/>
      <dgm:spPr/>
      <dgm:t>
        <a:bodyPr/>
        <a:lstStyle/>
        <a:p>
          <a:endParaRPr lang="en-US"/>
        </a:p>
      </dgm:t>
    </dgm:pt>
    <dgm:pt modelId="{1984948B-D465-4EEF-BA57-5DCA10336C4A}">
      <dgm:prSet phldrT="[Text]" phldr="0"/>
      <dgm:spPr/>
      <dgm:t>
        <a:bodyPr/>
        <a:lstStyle/>
        <a:p>
          <a:pPr rtl="0"/>
          <a:r>
            <a:rPr lang="en-US">
              <a:latin typeface="Calibri Light" panose="020F0302020204030204"/>
            </a:rPr>
            <a:t>Demonstrates a 'stepping back' from events. There is consistent reflection showing various connections and awareness of learning aspects.</a:t>
          </a:r>
          <a:endParaRPr lang="en-US"/>
        </a:p>
      </dgm:t>
    </dgm:pt>
    <dgm:pt modelId="{73D929CE-8AEC-403B-93FA-E81BC96EC5B8}" type="parTrans" cxnId="{4592E98D-9CAB-42B6-B60E-0AED4A31A89B}">
      <dgm:prSet/>
      <dgm:spPr/>
      <dgm:t>
        <a:bodyPr/>
        <a:lstStyle/>
        <a:p>
          <a:endParaRPr lang="en-US"/>
        </a:p>
      </dgm:t>
    </dgm:pt>
    <dgm:pt modelId="{4D486916-D563-430C-BE72-708599CA7ACC}" type="sibTrans" cxnId="{4592E98D-9CAB-42B6-B60E-0AED4A31A89B}">
      <dgm:prSet/>
      <dgm:spPr/>
      <dgm:t>
        <a:bodyPr/>
        <a:lstStyle/>
        <a:p>
          <a:endParaRPr lang="en-US"/>
        </a:p>
      </dgm:t>
    </dgm:pt>
    <dgm:pt modelId="{43A7E970-7F14-441B-85B9-019238996A58}">
      <dgm:prSet phldr="0"/>
      <dgm:spPr/>
      <dgm:t>
        <a:bodyPr/>
        <a:lstStyle/>
        <a:p>
          <a:r>
            <a:rPr lang="en-US">
              <a:latin typeface="Calibri Light" panose="020F0302020204030204"/>
            </a:rPr>
            <a:t>Exemplary</a:t>
          </a:r>
        </a:p>
      </dgm:t>
    </dgm:pt>
    <dgm:pt modelId="{67D10E44-3696-4333-A2D9-78A7B6AE171D}" type="parTrans" cxnId="{D5063B40-0CC6-4D8D-A3E7-64FE356C95CD}">
      <dgm:prSet/>
      <dgm:spPr/>
    </dgm:pt>
    <dgm:pt modelId="{63AFCFE1-894E-438E-85D0-E2FF14BC6C1B}" type="sibTrans" cxnId="{D5063B40-0CC6-4D8D-A3E7-64FE356C95CD}">
      <dgm:prSet/>
      <dgm:spPr/>
    </dgm:pt>
    <dgm:pt modelId="{98E94417-418F-475E-98E9-ADAF89E6291C}">
      <dgm:prSet phldr="0"/>
      <dgm:spPr/>
      <dgm:t>
        <a:bodyPr/>
        <a:lstStyle/>
        <a:p>
          <a:pPr rtl="0"/>
          <a:r>
            <a:rPr lang="en-US">
              <a:latin typeface="Calibri Light" panose="020F0302020204030204"/>
            </a:rPr>
            <a:t>In addition, demonstrates critical reflection, an awareness that the same actions and events may be seen in different contexts with different explanations.</a:t>
          </a:r>
        </a:p>
      </dgm:t>
    </dgm:pt>
    <dgm:pt modelId="{EB7413A0-5013-4314-B437-76B1B8A63CCA}" type="parTrans" cxnId="{8AB66DD5-247B-4360-92A3-2BFE7DA6A117}">
      <dgm:prSet/>
      <dgm:spPr/>
    </dgm:pt>
    <dgm:pt modelId="{8E69909E-2A7A-43E7-A154-AB0583FDB12D}" type="sibTrans" cxnId="{8AB66DD5-247B-4360-92A3-2BFE7DA6A117}">
      <dgm:prSet/>
      <dgm:spPr/>
    </dgm:pt>
    <dgm:pt modelId="{7FF0D9A9-3745-4A8B-854E-2D1E156580D9}" type="pres">
      <dgm:prSet presAssocID="{026EA3CC-C477-47B6-BD5C-708F22942562}" presName="linearFlow" presStyleCnt="0">
        <dgm:presLayoutVars>
          <dgm:dir/>
          <dgm:animLvl val="lvl"/>
          <dgm:resizeHandles val="exact"/>
        </dgm:presLayoutVars>
      </dgm:prSet>
      <dgm:spPr/>
    </dgm:pt>
    <dgm:pt modelId="{DD23DF76-AB17-4A54-B753-D8B45F6BBECF}" type="pres">
      <dgm:prSet presAssocID="{A0154205-DF82-402B-A7EF-208659766D39}" presName="composite" presStyleCnt="0"/>
      <dgm:spPr/>
    </dgm:pt>
    <dgm:pt modelId="{06033011-0959-4A83-A335-C7EB710449F9}" type="pres">
      <dgm:prSet presAssocID="{A0154205-DF82-402B-A7EF-208659766D39}" presName="parentText" presStyleLbl="alignNode1" presStyleIdx="0" presStyleCnt="4">
        <dgm:presLayoutVars>
          <dgm:chMax val="1"/>
          <dgm:bulletEnabled val="1"/>
        </dgm:presLayoutVars>
      </dgm:prSet>
      <dgm:spPr/>
    </dgm:pt>
    <dgm:pt modelId="{13683344-93D2-4421-A21D-5FF9EE87576B}" type="pres">
      <dgm:prSet presAssocID="{A0154205-DF82-402B-A7EF-208659766D39}" presName="descendantText" presStyleLbl="alignAcc1" presStyleIdx="0" presStyleCnt="4">
        <dgm:presLayoutVars>
          <dgm:bulletEnabled val="1"/>
        </dgm:presLayoutVars>
      </dgm:prSet>
      <dgm:spPr/>
    </dgm:pt>
    <dgm:pt modelId="{9787AFE6-893A-44F3-8E75-C20DDCEB5F79}" type="pres">
      <dgm:prSet presAssocID="{E47BAD35-61FD-47F5-A783-DAF6E6C2A3F8}" presName="sp" presStyleCnt="0"/>
      <dgm:spPr/>
    </dgm:pt>
    <dgm:pt modelId="{8C5C3C92-A4A4-4304-A2EF-56F6F1B63FAA}" type="pres">
      <dgm:prSet presAssocID="{304E0882-66A0-4C84-9144-27F7EA412B3D}" presName="composite" presStyleCnt="0"/>
      <dgm:spPr/>
    </dgm:pt>
    <dgm:pt modelId="{F14F00AE-6B02-453B-9E58-EBDA9C381A3B}" type="pres">
      <dgm:prSet presAssocID="{304E0882-66A0-4C84-9144-27F7EA412B3D}" presName="parentText" presStyleLbl="alignNode1" presStyleIdx="1" presStyleCnt="4">
        <dgm:presLayoutVars>
          <dgm:chMax val="1"/>
          <dgm:bulletEnabled val="1"/>
        </dgm:presLayoutVars>
      </dgm:prSet>
      <dgm:spPr/>
    </dgm:pt>
    <dgm:pt modelId="{8BAA3018-6A34-42AC-B3ED-A164B5999394}" type="pres">
      <dgm:prSet presAssocID="{304E0882-66A0-4C84-9144-27F7EA412B3D}" presName="descendantText" presStyleLbl="alignAcc1" presStyleIdx="1" presStyleCnt="4">
        <dgm:presLayoutVars>
          <dgm:bulletEnabled val="1"/>
        </dgm:presLayoutVars>
      </dgm:prSet>
      <dgm:spPr/>
    </dgm:pt>
    <dgm:pt modelId="{C5265846-67CF-46F9-9189-8643A1C7BFD3}" type="pres">
      <dgm:prSet presAssocID="{94E6E9D8-8CA0-4B26-88EC-123F36AB3A4C}" presName="sp" presStyleCnt="0"/>
      <dgm:spPr/>
    </dgm:pt>
    <dgm:pt modelId="{0672F0A8-A20C-4F14-BC39-117C9CAAE0BC}" type="pres">
      <dgm:prSet presAssocID="{D7058F73-06E9-4B48-A9F3-1485BF4BAEF1}" presName="composite" presStyleCnt="0"/>
      <dgm:spPr/>
    </dgm:pt>
    <dgm:pt modelId="{9DBD38FB-B361-49C4-9F36-1967055A19D6}" type="pres">
      <dgm:prSet presAssocID="{D7058F73-06E9-4B48-A9F3-1485BF4BAEF1}" presName="parentText" presStyleLbl="alignNode1" presStyleIdx="2" presStyleCnt="4">
        <dgm:presLayoutVars>
          <dgm:chMax val="1"/>
          <dgm:bulletEnabled val="1"/>
        </dgm:presLayoutVars>
      </dgm:prSet>
      <dgm:spPr/>
    </dgm:pt>
    <dgm:pt modelId="{7D6CEB72-3C15-45EB-9FAC-D8079C5C156A}" type="pres">
      <dgm:prSet presAssocID="{D7058F73-06E9-4B48-A9F3-1485BF4BAEF1}" presName="descendantText" presStyleLbl="alignAcc1" presStyleIdx="2" presStyleCnt="4">
        <dgm:presLayoutVars>
          <dgm:bulletEnabled val="1"/>
        </dgm:presLayoutVars>
      </dgm:prSet>
      <dgm:spPr/>
    </dgm:pt>
    <dgm:pt modelId="{F02B9B32-D093-48F1-8730-7D0A65BF7F72}" type="pres">
      <dgm:prSet presAssocID="{ED51F833-BE77-4616-905A-C5106C4472B8}" presName="sp" presStyleCnt="0"/>
      <dgm:spPr/>
    </dgm:pt>
    <dgm:pt modelId="{5D67FA80-BE5B-443D-BFCA-DA11BD71B04D}" type="pres">
      <dgm:prSet presAssocID="{43A7E970-7F14-441B-85B9-019238996A58}" presName="composite" presStyleCnt="0"/>
      <dgm:spPr/>
    </dgm:pt>
    <dgm:pt modelId="{4C2ED2B4-8D80-4E3A-BECF-9FEC693A45C9}" type="pres">
      <dgm:prSet presAssocID="{43A7E970-7F14-441B-85B9-019238996A58}" presName="parentText" presStyleLbl="alignNode1" presStyleIdx="3" presStyleCnt="4">
        <dgm:presLayoutVars>
          <dgm:chMax val="1"/>
          <dgm:bulletEnabled val="1"/>
        </dgm:presLayoutVars>
      </dgm:prSet>
      <dgm:spPr/>
    </dgm:pt>
    <dgm:pt modelId="{CD3F2E0A-6EA6-4226-A134-B9B07CEE43BF}" type="pres">
      <dgm:prSet presAssocID="{43A7E970-7F14-441B-85B9-019238996A58}" presName="descendantText" presStyleLbl="alignAcc1" presStyleIdx="3" presStyleCnt="4">
        <dgm:presLayoutVars>
          <dgm:bulletEnabled val="1"/>
        </dgm:presLayoutVars>
      </dgm:prSet>
      <dgm:spPr/>
    </dgm:pt>
  </dgm:ptLst>
  <dgm:cxnLst>
    <dgm:cxn modelId="{704F5207-A712-4650-8202-7FF976683D9D}" srcId="{026EA3CC-C477-47B6-BD5C-708F22942562}" destId="{A0154205-DF82-402B-A7EF-208659766D39}" srcOrd="0" destOrd="0" parTransId="{09FF8C2E-D77E-4534-B76A-1A22D14425F6}" sibTransId="{E47BAD35-61FD-47F5-A783-DAF6E6C2A3F8}"/>
    <dgm:cxn modelId="{EF95AC1C-E691-4630-8211-71639FAF2D84}" srcId="{304E0882-66A0-4C84-9144-27F7EA412B3D}" destId="{73FD5821-9836-4DAF-9BEF-F9A0C3227D06}" srcOrd="0" destOrd="0" parTransId="{5E21EA37-92D9-49B3-83B5-2D600624A0E7}" sibTransId="{BA20C763-FBED-4681-B682-64C0DD9E8D41}"/>
    <dgm:cxn modelId="{0292CC1F-6194-422F-A2AC-79DCDFC4A6ED}" type="presOf" srcId="{D7058F73-06E9-4B48-A9F3-1485BF4BAEF1}" destId="{9DBD38FB-B361-49C4-9F36-1967055A19D6}" srcOrd="0" destOrd="0" presId="urn:microsoft.com/office/officeart/2005/8/layout/chevron2"/>
    <dgm:cxn modelId="{D5063B40-0CC6-4D8D-A3E7-64FE356C95CD}" srcId="{026EA3CC-C477-47B6-BD5C-708F22942562}" destId="{43A7E970-7F14-441B-85B9-019238996A58}" srcOrd="3" destOrd="0" parTransId="{67D10E44-3696-4333-A2D9-78A7B6AE171D}" sibTransId="{63AFCFE1-894E-438E-85D0-E2FF14BC6C1B}"/>
    <dgm:cxn modelId="{6472E440-BDC6-4C4B-8858-53A9A4E93FDB}" type="presOf" srcId="{43A7E970-7F14-441B-85B9-019238996A58}" destId="{4C2ED2B4-8D80-4E3A-BECF-9FEC693A45C9}" srcOrd="0" destOrd="0" presId="urn:microsoft.com/office/officeart/2005/8/layout/chevron2"/>
    <dgm:cxn modelId="{9F344F5B-A3D6-4ADF-B60E-9DB948B34FD6}" srcId="{026EA3CC-C477-47B6-BD5C-708F22942562}" destId="{D7058F73-06E9-4B48-A9F3-1485BF4BAEF1}" srcOrd="2" destOrd="0" parTransId="{9A613386-984A-4260-ACC5-EC8EADE42D3C}" sibTransId="{ED51F833-BE77-4616-905A-C5106C4472B8}"/>
    <dgm:cxn modelId="{9289BC66-B8B8-48D6-A553-389EF15B8F8C}" type="presOf" srcId="{026EA3CC-C477-47B6-BD5C-708F22942562}" destId="{7FF0D9A9-3745-4A8B-854E-2D1E156580D9}" srcOrd="0" destOrd="0" presId="urn:microsoft.com/office/officeart/2005/8/layout/chevron2"/>
    <dgm:cxn modelId="{3F1CC44E-9F21-481F-AA87-0F1747CF7320}" type="presOf" srcId="{98E94417-418F-475E-98E9-ADAF89E6291C}" destId="{CD3F2E0A-6EA6-4226-A134-B9B07CEE43BF}" srcOrd="0" destOrd="0" presId="urn:microsoft.com/office/officeart/2005/8/layout/chevron2"/>
    <dgm:cxn modelId="{D03A8A82-F84C-4B40-A63A-8954FFC48A44}" srcId="{026EA3CC-C477-47B6-BD5C-708F22942562}" destId="{304E0882-66A0-4C84-9144-27F7EA412B3D}" srcOrd="1" destOrd="0" parTransId="{4452DD1F-0FE1-4438-99C1-627738623723}" sibTransId="{94E6E9D8-8CA0-4B26-88EC-123F36AB3A4C}"/>
    <dgm:cxn modelId="{4592E98D-9CAB-42B6-B60E-0AED4A31A89B}" srcId="{D7058F73-06E9-4B48-A9F3-1485BF4BAEF1}" destId="{1984948B-D465-4EEF-BA57-5DCA10336C4A}" srcOrd="0" destOrd="0" parTransId="{73D929CE-8AEC-403B-93FA-E81BC96EC5B8}" sibTransId="{4D486916-D563-430C-BE72-708599CA7ACC}"/>
    <dgm:cxn modelId="{3C4BD997-C143-4E83-AE19-15BD21C9F6B0}" type="presOf" srcId="{6EDBF445-B55B-4DED-97A2-A8E19CAFF685}" destId="{13683344-93D2-4421-A21D-5FF9EE87576B}" srcOrd="0" destOrd="0" presId="urn:microsoft.com/office/officeart/2005/8/layout/chevron2"/>
    <dgm:cxn modelId="{0461389F-56A3-4DD7-B583-AA1BE760A13B}" type="presOf" srcId="{304E0882-66A0-4C84-9144-27F7EA412B3D}" destId="{F14F00AE-6B02-453B-9E58-EBDA9C381A3B}" srcOrd="0" destOrd="0" presId="urn:microsoft.com/office/officeart/2005/8/layout/chevron2"/>
    <dgm:cxn modelId="{41270FCF-22E3-4291-A9F6-0B6EBA683ED5}" type="presOf" srcId="{73FD5821-9836-4DAF-9BEF-F9A0C3227D06}" destId="{8BAA3018-6A34-42AC-B3ED-A164B5999394}" srcOrd="0" destOrd="0" presId="urn:microsoft.com/office/officeart/2005/8/layout/chevron2"/>
    <dgm:cxn modelId="{B64CCFD1-384D-43FB-B15E-37CF8F3408A1}" type="presOf" srcId="{A0154205-DF82-402B-A7EF-208659766D39}" destId="{06033011-0959-4A83-A335-C7EB710449F9}" srcOrd="0" destOrd="0" presId="urn:microsoft.com/office/officeart/2005/8/layout/chevron2"/>
    <dgm:cxn modelId="{8AB66DD5-247B-4360-92A3-2BFE7DA6A117}" srcId="{43A7E970-7F14-441B-85B9-019238996A58}" destId="{98E94417-418F-475E-98E9-ADAF89E6291C}" srcOrd="0" destOrd="0" parTransId="{EB7413A0-5013-4314-B437-76B1B8A63CCA}" sibTransId="{8E69909E-2A7A-43E7-A154-AB0583FDB12D}"/>
    <dgm:cxn modelId="{05B6B9DD-F716-4054-877C-3256BA313885}" type="presOf" srcId="{1984948B-D465-4EEF-BA57-5DCA10336C4A}" destId="{7D6CEB72-3C15-45EB-9FAC-D8079C5C156A}" srcOrd="0" destOrd="0" presId="urn:microsoft.com/office/officeart/2005/8/layout/chevron2"/>
    <dgm:cxn modelId="{C2C592FB-3B65-4D79-B50C-6CAF36D029ED}" srcId="{A0154205-DF82-402B-A7EF-208659766D39}" destId="{6EDBF445-B55B-4DED-97A2-A8E19CAFF685}" srcOrd="0" destOrd="0" parTransId="{3EA15EC4-D394-4B60-BEDE-E43D87553175}" sibTransId="{1EEF183D-9694-4859-A475-7FBDEC07E5FE}"/>
    <dgm:cxn modelId="{0317B5E4-199F-4376-A13F-20DCF9C90209}" type="presParOf" srcId="{7FF0D9A9-3745-4A8B-854E-2D1E156580D9}" destId="{DD23DF76-AB17-4A54-B753-D8B45F6BBECF}" srcOrd="0" destOrd="0" presId="urn:microsoft.com/office/officeart/2005/8/layout/chevron2"/>
    <dgm:cxn modelId="{261CDBB0-28F8-4488-99ED-9F8D15C0F937}" type="presParOf" srcId="{DD23DF76-AB17-4A54-B753-D8B45F6BBECF}" destId="{06033011-0959-4A83-A335-C7EB710449F9}" srcOrd="0" destOrd="0" presId="urn:microsoft.com/office/officeart/2005/8/layout/chevron2"/>
    <dgm:cxn modelId="{586D1A75-C627-4884-9D91-B09D25FB83ED}" type="presParOf" srcId="{DD23DF76-AB17-4A54-B753-D8B45F6BBECF}" destId="{13683344-93D2-4421-A21D-5FF9EE87576B}" srcOrd="1" destOrd="0" presId="urn:microsoft.com/office/officeart/2005/8/layout/chevron2"/>
    <dgm:cxn modelId="{46768C2F-5AC5-4CE2-9055-8447921C4647}" type="presParOf" srcId="{7FF0D9A9-3745-4A8B-854E-2D1E156580D9}" destId="{9787AFE6-893A-44F3-8E75-C20DDCEB5F79}" srcOrd="1" destOrd="0" presId="urn:microsoft.com/office/officeart/2005/8/layout/chevron2"/>
    <dgm:cxn modelId="{A0996F33-C7F2-46D4-B81D-D51FB2E6C881}" type="presParOf" srcId="{7FF0D9A9-3745-4A8B-854E-2D1E156580D9}" destId="{8C5C3C92-A4A4-4304-A2EF-56F6F1B63FAA}" srcOrd="2" destOrd="0" presId="urn:microsoft.com/office/officeart/2005/8/layout/chevron2"/>
    <dgm:cxn modelId="{4170449B-133B-4851-9198-302CE63FED2A}" type="presParOf" srcId="{8C5C3C92-A4A4-4304-A2EF-56F6F1B63FAA}" destId="{F14F00AE-6B02-453B-9E58-EBDA9C381A3B}" srcOrd="0" destOrd="0" presId="urn:microsoft.com/office/officeart/2005/8/layout/chevron2"/>
    <dgm:cxn modelId="{1C1814AC-D8C0-4382-8C49-0DAD570D63BC}" type="presParOf" srcId="{8C5C3C92-A4A4-4304-A2EF-56F6F1B63FAA}" destId="{8BAA3018-6A34-42AC-B3ED-A164B5999394}" srcOrd="1" destOrd="0" presId="urn:microsoft.com/office/officeart/2005/8/layout/chevron2"/>
    <dgm:cxn modelId="{9E384F1F-45D5-4AA5-AC6E-7844019FF4DA}" type="presParOf" srcId="{7FF0D9A9-3745-4A8B-854E-2D1E156580D9}" destId="{C5265846-67CF-46F9-9189-8643A1C7BFD3}" srcOrd="3" destOrd="0" presId="urn:microsoft.com/office/officeart/2005/8/layout/chevron2"/>
    <dgm:cxn modelId="{DE104F9A-3357-48CD-9073-0D49E3622F43}" type="presParOf" srcId="{7FF0D9A9-3745-4A8B-854E-2D1E156580D9}" destId="{0672F0A8-A20C-4F14-BC39-117C9CAAE0BC}" srcOrd="4" destOrd="0" presId="urn:microsoft.com/office/officeart/2005/8/layout/chevron2"/>
    <dgm:cxn modelId="{9E498807-7D7B-4D55-859C-1367AC64B046}" type="presParOf" srcId="{0672F0A8-A20C-4F14-BC39-117C9CAAE0BC}" destId="{9DBD38FB-B361-49C4-9F36-1967055A19D6}" srcOrd="0" destOrd="0" presId="urn:microsoft.com/office/officeart/2005/8/layout/chevron2"/>
    <dgm:cxn modelId="{97BEA4C2-5EE5-4458-B4C7-CE74BBEE14E2}" type="presParOf" srcId="{0672F0A8-A20C-4F14-BC39-117C9CAAE0BC}" destId="{7D6CEB72-3C15-45EB-9FAC-D8079C5C156A}" srcOrd="1" destOrd="0" presId="urn:microsoft.com/office/officeart/2005/8/layout/chevron2"/>
    <dgm:cxn modelId="{040E72E1-4D0A-4797-93EA-965F9B4AFF5D}" type="presParOf" srcId="{7FF0D9A9-3745-4A8B-854E-2D1E156580D9}" destId="{F02B9B32-D093-48F1-8730-7D0A65BF7F72}" srcOrd="5" destOrd="0" presId="urn:microsoft.com/office/officeart/2005/8/layout/chevron2"/>
    <dgm:cxn modelId="{1ED4C5F2-DF03-4D6F-B0FC-08BD339C8E21}" type="presParOf" srcId="{7FF0D9A9-3745-4A8B-854E-2D1E156580D9}" destId="{5D67FA80-BE5B-443D-BFCA-DA11BD71B04D}" srcOrd="6" destOrd="0" presId="urn:microsoft.com/office/officeart/2005/8/layout/chevron2"/>
    <dgm:cxn modelId="{15E12026-6718-4714-A31F-7C70CC39D98A}" type="presParOf" srcId="{5D67FA80-BE5B-443D-BFCA-DA11BD71B04D}" destId="{4C2ED2B4-8D80-4E3A-BECF-9FEC693A45C9}" srcOrd="0" destOrd="0" presId="urn:microsoft.com/office/officeart/2005/8/layout/chevron2"/>
    <dgm:cxn modelId="{4A725D2E-39BD-4734-BE97-8F169593DECF}" type="presParOf" srcId="{5D67FA80-BE5B-443D-BFCA-DA11BD71B04D}" destId="{CD3F2E0A-6EA6-4226-A134-B9B07CEE43BF}" srcOrd="1" destOrd="0" presId="urn:microsoft.com/office/officeart/2005/8/layout/chevro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033011-0959-4A83-A335-C7EB710449F9}">
      <dsp:nvSpPr>
        <dsp:cNvPr id="0" name=""/>
        <dsp:cNvSpPr/>
      </dsp:nvSpPr>
      <dsp:spPr>
        <a:xfrm rot="5400000">
          <a:off x="-180149" y="183451"/>
          <a:ext cx="1200993" cy="840695"/>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kern="1200">
              <a:latin typeface="Calibri Light" panose="020F0302020204030204"/>
            </a:rPr>
            <a:t>Basic</a:t>
          </a:r>
          <a:endParaRPr lang="en-US" sz="1500" kern="1200"/>
        </a:p>
      </dsp:txBody>
      <dsp:txXfrm rot="-5400000">
        <a:off x="1" y="423650"/>
        <a:ext cx="840695" cy="360298"/>
      </dsp:txXfrm>
    </dsp:sp>
    <dsp:sp modelId="{13683344-93D2-4421-A21D-5FF9EE87576B}">
      <dsp:nvSpPr>
        <dsp:cNvPr id="0" name=""/>
        <dsp:cNvSpPr/>
      </dsp:nvSpPr>
      <dsp:spPr>
        <a:xfrm rot="5400000">
          <a:off x="3967024" y="-3123026"/>
          <a:ext cx="780645" cy="703330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cy-GB" sz="1600" kern="1200" noProof="1"/>
            <a:t>Nodyn syml neu grynodeb o ddigwyddiadau. Nid oes trafodaeth y tu hwnt i'r disgrifiad.</a:t>
          </a:r>
        </a:p>
      </dsp:txBody>
      <dsp:txXfrm rot="-5400000">
        <a:off x="840695" y="41411"/>
        <a:ext cx="6995196" cy="704429"/>
      </dsp:txXfrm>
    </dsp:sp>
    <dsp:sp modelId="{F14F00AE-6B02-453B-9E58-EBDA9C381A3B}">
      <dsp:nvSpPr>
        <dsp:cNvPr id="0" name=""/>
        <dsp:cNvSpPr/>
      </dsp:nvSpPr>
      <dsp:spPr>
        <a:xfrm rot="5400000">
          <a:off x="-180149" y="1237185"/>
          <a:ext cx="1200993" cy="840695"/>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cy-GB" sz="1500" kern="1200" noProof="1"/>
            <a:t>Datblygol</a:t>
          </a:r>
        </a:p>
      </dsp:txBody>
      <dsp:txXfrm rot="-5400000">
        <a:off x="1" y="1477384"/>
        <a:ext cx="840695" cy="360298"/>
      </dsp:txXfrm>
    </dsp:sp>
    <dsp:sp modelId="{8BAA3018-6A34-42AC-B3ED-A164B5999394}">
      <dsp:nvSpPr>
        <dsp:cNvPr id="0" name=""/>
        <dsp:cNvSpPr/>
      </dsp:nvSpPr>
      <dsp:spPr>
        <a:xfrm rot="5400000">
          <a:off x="3967024" y="-2069292"/>
          <a:ext cx="780645" cy="703330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cy-GB" sz="1600" kern="1200" noProof="1"/>
            <a:t>Rhywfaint o dystiolaeth o fyfyrio, cysylltiad achlysurol â gwybodaeth flaenorol neu ddigwyddiad cyfredol. Defnyddio iaith ddisgrifiadol yn bennaf.</a:t>
          </a:r>
        </a:p>
      </dsp:txBody>
      <dsp:txXfrm rot="-5400000">
        <a:off x="840695" y="1095145"/>
        <a:ext cx="6995196" cy="704429"/>
      </dsp:txXfrm>
    </dsp:sp>
    <dsp:sp modelId="{9DBD38FB-B361-49C4-9F36-1967055A19D6}">
      <dsp:nvSpPr>
        <dsp:cNvPr id="0" name=""/>
        <dsp:cNvSpPr/>
      </dsp:nvSpPr>
      <dsp:spPr>
        <a:xfrm rot="5400000">
          <a:off x="-180149" y="2290919"/>
          <a:ext cx="1200993" cy="840695"/>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cy-GB" sz="1500" kern="1200" noProof="1">
              <a:latin typeface="Calibri Light" panose="020F0302020204030204"/>
            </a:rPr>
            <a:t>Proficient</a:t>
          </a:r>
          <a:endParaRPr lang="cy-GB" sz="1500" kern="1200" noProof="1"/>
        </a:p>
      </dsp:txBody>
      <dsp:txXfrm rot="-5400000">
        <a:off x="1" y="2531118"/>
        <a:ext cx="840695" cy="360298"/>
      </dsp:txXfrm>
    </dsp:sp>
    <dsp:sp modelId="{7D6CEB72-3C15-45EB-9FAC-D8079C5C156A}">
      <dsp:nvSpPr>
        <dsp:cNvPr id="0" name=""/>
        <dsp:cNvSpPr/>
      </dsp:nvSpPr>
      <dsp:spPr>
        <a:xfrm rot="5400000">
          <a:off x="3967024" y="-1015559"/>
          <a:ext cx="780645" cy="703330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cy-GB" sz="1600" kern="1200" noProof="1"/>
            <a:t>Dangos 'camu'n ôl' o ddigwyddiadau. Mae myfyrdod cyson yn dangos gwahanol gysylltiadau ac ymwybyddiaeth o agweddau dysgu.</a:t>
          </a:r>
        </a:p>
      </dsp:txBody>
      <dsp:txXfrm rot="-5400000">
        <a:off x="840695" y="2148878"/>
        <a:ext cx="6995196" cy="704429"/>
      </dsp:txXfrm>
    </dsp:sp>
    <dsp:sp modelId="{4C2ED2B4-8D80-4E3A-BECF-9FEC693A45C9}">
      <dsp:nvSpPr>
        <dsp:cNvPr id="0" name=""/>
        <dsp:cNvSpPr/>
      </dsp:nvSpPr>
      <dsp:spPr>
        <a:xfrm rot="5400000">
          <a:off x="-180149" y="3344652"/>
          <a:ext cx="1200993" cy="840695"/>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cy-GB" sz="1500" kern="1200" noProof="1">
              <a:latin typeface="Calibri Light" panose="020F0302020204030204"/>
            </a:rPr>
            <a:t>Exemplary</a:t>
          </a:r>
        </a:p>
      </dsp:txBody>
      <dsp:txXfrm rot="-5400000">
        <a:off x="1" y="3584851"/>
        <a:ext cx="840695" cy="360298"/>
      </dsp:txXfrm>
    </dsp:sp>
    <dsp:sp modelId="{CD3F2E0A-6EA6-4226-A134-B9B07CEE43BF}">
      <dsp:nvSpPr>
        <dsp:cNvPr id="0" name=""/>
        <dsp:cNvSpPr/>
      </dsp:nvSpPr>
      <dsp:spPr>
        <a:xfrm rot="5400000">
          <a:off x="3967024" y="38174"/>
          <a:ext cx="780645" cy="703330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cy-GB" sz="1600" kern="1200" noProof="1"/>
            <a:t>Yn ogystal, mae'n dangos myfyrdod beirniadol, ymwybyddiaeth y gellir gweld yr un gweithredoedd a digwyddiadau mewn gwahanol gyd-destunau gydag esboniadau gwahanol.</a:t>
          </a:r>
        </a:p>
      </dsp:txBody>
      <dsp:txXfrm rot="-5400000">
        <a:off x="840695" y="3202611"/>
        <a:ext cx="6995196" cy="7044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033011-0959-4A83-A335-C7EB710449F9}">
      <dsp:nvSpPr>
        <dsp:cNvPr id="0" name=""/>
        <dsp:cNvSpPr/>
      </dsp:nvSpPr>
      <dsp:spPr>
        <a:xfrm rot="5400000">
          <a:off x="-180149" y="183451"/>
          <a:ext cx="1200993" cy="840695"/>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latin typeface="Calibri Light" panose="020F0302020204030204"/>
            </a:rPr>
            <a:t>Basic</a:t>
          </a:r>
          <a:endParaRPr lang="en-US" sz="1400" kern="1200"/>
        </a:p>
      </dsp:txBody>
      <dsp:txXfrm rot="-5400000">
        <a:off x="1" y="423650"/>
        <a:ext cx="840695" cy="360298"/>
      </dsp:txXfrm>
    </dsp:sp>
    <dsp:sp modelId="{13683344-93D2-4421-A21D-5FF9EE87576B}">
      <dsp:nvSpPr>
        <dsp:cNvPr id="0" name=""/>
        <dsp:cNvSpPr/>
      </dsp:nvSpPr>
      <dsp:spPr>
        <a:xfrm rot="5400000">
          <a:off x="3967024" y="-3123026"/>
          <a:ext cx="780645" cy="703330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en-US" sz="1600" kern="1200">
              <a:latin typeface="Calibri Light" panose="020F0302020204030204"/>
            </a:rPr>
            <a:t>A simple recall or summary of events. There is no discussion beyond description.</a:t>
          </a:r>
          <a:endParaRPr lang="en-US" sz="1600" kern="1200"/>
        </a:p>
      </dsp:txBody>
      <dsp:txXfrm rot="-5400000">
        <a:off x="840695" y="41411"/>
        <a:ext cx="6995196" cy="704429"/>
      </dsp:txXfrm>
    </dsp:sp>
    <dsp:sp modelId="{F14F00AE-6B02-453B-9E58-EBDA9C381A3B}">
      <dsp:nvSpPr>
        <dsp:cNvPr id="0" name=""/>
        <dsp:cNvSpPr/>
      </dsp:nvSpPr>
      <dsp:spPr>
        <a:xfrm rot="5400000">
          <a:off x="-180149" y="1237185"/>
          <a:ext cx="1200993" cy="840695"/>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latin typeface="Calibri Light" panose="020F0302020204030204"/>
            </a:rPr>
            <a:t>Developing</a:t>
          </a:r>
          <a:endParaRPr lang="en-US" sz="1400" kern="1200"/>
        </a:p>
      </dsp:txBody>
      <dsp:txXfrm rot="-5400000">
        <a:off x="1" y="1477384"/>
        <a:ext cx="840695" cy="360298"/>
      </dsp:txXfrm>
    </dsp:sp>
    <dsp:sp modelId="{8BAA3018-6A34-42AC-B3ED-A164B5999394}">
      <dsp:nvSpPr>
        <dsp:cNvPr id="0" name=""/>
        <dsp:cNvSpPr/>
      </dsp:nvSpPr>
      <dsp:spPr>
        <a:xfrm rot="5400000">
          <a:off x="3967024" y="-2069292"/>
          <a:ext cx="780645" cy="703330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en-US" sz="1600" kern="1200">
              <a:latin typeface="Calibri Light" panose="020F0302020204030204"/>
            </a:rPr>
            <a:t>Some evidence of reflection, occasional connection to prior knowledge or current event. Uses primarily descriptive language.</a:t>
          </a:r>
          <a:endParaRPr lang="en-US" sz="1600" kern="1200"/>
        </a:p>
      </dsp:txBody>
      <dsp:txXfrm rot="-5400000">
        <a:off x="840695" y="1095145"/>
        <a:ext cx="6995196" cy="704429"/>
      </dsp:txXfrm>
    </dsp:sp>
    <dsp:sp modelId="{9DBD38FB-B361-49C4-9F36-1967055A19D6}">
      <dsp:nvSpPr>
        <dsp:cNvPr id="0" name=""/>
        <dsp:cNvSpPr/>
      </dsp:nvSpPr>
      <dsp:spPr>
        <a:xfrm rot="5400000">
          <a:off x="-180149" y="2290919"/>
          <a:ext cx="1200993" cy="840695"/>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latin typeface="Calibri Light" panose="020F0302020204030204"/>
            </a:rPr>
            <a:t>Proficient</a:t>
          </a:r>
          <a:endParaRPr lang="en-US" sz="1400" kern="1200"/>
        </a:p>
      </dsp:txBody>
      <dsp:txXfrm rot="-5400000">
        <a:off x="1" y="2531118"/>
        <a:ext cx="840695" cy="360298"/>
      </dsp:txXfrm>
    </dsp:sp>
    <dsp:sp modelId="{7D6CEB72-3C15-45EB-9FAC-D8079C5C156A}">
      <dsp:nvSpPr>
        <dsp:cNvPr id="0" name=""/>
        <dsp:cNvSpPr/>
      </dsp:nvSpPr>
      <dsp:spPr>
        <a:xfrm rot="5400000">
          <a:off x="3967024" y="-1015559"/>
          <a:ext cx="780645" cy="703330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en-US" sz="1600" kern="1200">
              <a:latin typeface="Calibri Light" panose="020F0302020204030204"/>
            </a:rPr>
            <a:t>Demonstrates a 'stepping back' from events. There is consistent reflection showing various connections and awareness of learning aspects.</a:t>
          </a:r>
          <a:endParaRPr lang="en-US" sz="1600" kern="1200"/>
        </a:p>
      </dsp:txBody>
      <dsp:txXfrm rot="-5400000">
        <a:off x="840695" y="2148878"/>
        <a:ext cx="6995196" cy="704429"/>
      </dsp:txXfrm>
    </dsp:sp>
    <dsp:sp modelId="{4C2ED2B4-8D80-4E3A-BECF-9FEC693A45C9}">
      <dsp:nvSpPr>
        <dsp:cNvPr id="0" name=""/>
        <dsp:cNvSpPr/>
      </dsp:nvSpPr>
      <dsp:spPr>
        <a:xfrm rot="5400000">
          <a:off x="-180149" y="3344652"/>
          <a:ext cx="1200993" cy="840695"/>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latin typeface="Calibri Light" panose="020F0302020204030204"/>
            </a:rPr>
            <a:t>Exemplary</a:t>
          </a:r>
        </a:p>
      </dsp:txBody>
      <dsp:txXfrm rot="-5400000">
        <a:off x="1" y="3584851"/>
        <a:ext cx="840695" cy="360298"/>
      </dsp:txXfrm>
    </dsp:sp>
    <dsp:sp modelId="{CD3F2E0A-6EA6-4226-A134-B9B07CEE43BF}">
      <dsp:nvSpPr>
        <dsp:cNvPr id="0" name=""/>
        <dsp:cNvSpPr/>
      </dsp:nvSpPr>
      <dsp:spPr>
        <a:xfrm rot="5400000">
          <a:off x="3967024" y="38174"/>
          <a:ext cx="780645" cy="703330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en-US" sz="1600" kern="1200">
              <a:latin typeface="Calibri Light" panose="020F0302020204030204"/>
            </a:rPr>
            <a:t>In addition, demonstrates critical reflection, an awareness that the same actions and events may be seen in different contexts with different explanations.</a:t>
          </a:r>
        </a:p>
      </dsp:txBody>
      <dsp:txXfrm rot="-5400000">
        <a:off x="840695" y="3202611"/>
        <a:ext cx="6995196" cy="704429"/>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0FB87F-754C-465C-9770-966B53F2B7AB}" type="datetimeFigureOut">
              <a:rPr lang="en-GB" smtClean="0"/>
              <a:t>05/01/2026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B824EF-40B7-4B64-AAF9-A45E704C992E}" type="slidenum">
              <a:rPr lang="en-GB" smtClean="0"/>
              <a:t>‹#›</a:t>
            </a:fld>
            <a:endParaRPr lang="en-GB"/>
          </a:p>
        </p:txBody>
      </p:sp>
    </p:spTree>
    <p:extLst>
      <p:ext uri="{BB962C8B-B14F-4D97-AF65-F5344CB8AC3E}">
        <p14:creationId xmlns:p14="http://schemas.microsoft.com/office/powerpoint/2010/main" val="26820435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evidencebased.education/lethal-mutations-in-education-and-how-to-prevent-them/"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teamup.com/ksick4bzudn2xj771g"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teamup.com/ksick4bzudn2xj771g"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3" Type="http://schemas.openxmlformats.org/officeDocument/2006/relationships/hyperlink" Target="https://moodle.uwtsd.ac.uk/course/section.php?id=199347" TargetMode="External"/><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5FB824EF-40B7-4B64-AAF9-A45E704C992E}" type="slidenum">
              <a:rPr lang="en-GB" smtClean="0"/>
              <a:t>1</a:t>
            </a:fld>
            <a:endParaRPr lang="en-GB"/>
          </a:p>
        </p:txBody>
      </p:sp>
    </p:spTree>
    <p:extLst>
      <p:ext uri="{BB962C8B-B14F-4D97-AF65-F5344CB8AC3E}">
        <p14:creationId xmlns:p14="http://schemas.microsoft.com/office/powerpoint/2010/main" val="17549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5FB824EF-40B7-4B64-AAF9-A45E704C992E}" type="slidenum">
              <a:rPr lang="en-GB" smtClean="0"/>
              <a:t>2</a:t>
            </a:fld>
            <a:endParaRPr lang="en-GB"/>
          </a:p>
        </p:txBody>
      </p:sp>
    </p:spTree>
    <p:extLst>
      <p:ext uri="{BB962C8B-B14F-4D97-AF65-F5344CB8AC3E}">
        <p14:creationId xmlns:p14="http://schemas.microsoft.com/office/powerpoint/2010/main" val="31663150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5FB824EF-40B7-4B64-AAF9-A45E704C992E}" type="slidenum">
              <a:rPr lang="en-GB" smtClean="0"/>
              <a:t>3</a:t>
            </a:fld>
            <a:endParaRPr lang="en-GB"/>
          </a:p>
        </p:txBody>
      </p:sp>
    </p:spTree>
    <p:extLst>
      <p:ext uri="{BB962C8B-B14F-4D97-AF65-F5344CB8AC3E}">
        <p14:creationId xmlns:p14="http://schemas.microsoft.com/office/powerpoint/2010/main" val="22895970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5FB824EF-40B7-4B64-AAF9-A45E704C992E}" type="slidenum">
              <a:rPr lang="en-GB" smtClean="0"/>
              <a:t>4</a:t>
            </a:fld>
            <a:endParaRPr lang="en-GB"/>
          </a:p>
        </p:txBody>
      </p:sp>
    </p:spTree>
    <p:extLst>
      <p:ext uri="{BB962C8B-B14F-4D97-AF65-F5344CB8AC3E}">
        <p14:creationId xmlns:p14="http://schemas.microsoft.com/office/powerpoint/2010/main" val="117156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200" kern="1200">
                <a:solidFill>
                  <a:schemeClr val="tx1"/>
                </a:solidFill>
                <a:effectLst/>
                <a:latin typeface="+mn-lt"/>
                <a:ea typeface="+mn-ea"/>
                <a:cs typeface="+mn-cs"/>
              </a:rPr>
              <a:t>Mae'r dyfyniad hwn yn tynnu sylw at rôl hanfodol adfyfyrio yn nhwf proffesiynol darpar athrawon. Er bod y term </a:t>
            </a:r>
            <a:r>
              <a:rPr lang="cy-GB" sz="1200" i="1" kern="1200">
                <a:solidFill>
                  <a:schemeClr val="tx1"/>
                </a:solidFill>
                <a:effectLst/>
                <a:latin typeface="+mn-lt"/>
                <a:ea typeface="+mn-ea"/>
                <a:cs typeface="+mn-cs"/>
              </a:rPr>
              <a:t>adfyfyrio</a:t>
            </a:r>
            <a:r>
              <a:rPr lang="cy-GB" sz="1200" kern="1200">
                <a:solidFill>
                  <a:schemeClr val="tx1"/>
                </a:solidFill>
                <a:effectLst/>
                <a:latin typeface="+mn-lt"/>
                <a:ea typeface="+mn-ea"/>
                <a:cs typeface="+mn-cs"/>
              </a:rPr>
              <a:t> yn aml yn cael ei ddefnyddio mewn modd llac neu fel arwyddair addysgol, mae ei wir werth mewn hunanwerthusiad pwrpasol, gonest a strwythuredig. Mae adfyfyrio go iawn yn galluogi darpar athrawon i ddadansoddi eu hymarfer, nodi cryfderau, mynd i'r afael â meysydd i'w datblygu, a gwneud newidiadau gwybodus i wella canlyniadau dysgu. Trwy ymgysylltu'n ddwfn ag ymarfer adfyfyriol, mae darpar athrawon yn symud y tu hwnt </a:t>
            </a:r>
            <a:r>
              <a:rPr lang="cy-GB" sz="1200" i="1" kern="1200">
                <a:solidFill>
                  <a:schemeClr val="tx1"/>
                </a:solidFill>
                <a:effectLst/>
                <a:latin typeface="+mn-lt"/>
                <a:ea typeface="+mn-ea"/>
                <a:cs typeface="+mn-cs"/>
              </a:rPr>
              <a:t>i wneud</a:t>
            </a:r>
            <a:r>
              <a:rPr lang="cy-GB" sz="1200" kern="1200">
                <a:solidFill>
                  <a:schemeClr val="tx1"/>
                </a:solidFill>
                <a:effectLst/>
                <a:latin typeface="+mn-lt"/>
                <a:ea typeface="+mn-ea"/>
                <a:cs typeface="+mn-cs"/>
              </a:rPr>
              <a:t> addysgu yn unig i'w </a:t>
            </a:r>
            <a:r>
              <a:rPr lang="cy-GB" sz="1200" i="1" kern="1200">
                <a:solidFill>
                  <a:schemeClr val="tx1"/>
                </a:solidFill>
                <a:effectLst/>
                <a:latin typeface="+mn-lt"/>
                <a:ea typeface="+mn-ea"/>
                <a:cs typeface="+mn-cs"/>
              </a:rPr>
              <a:t>ddeall </a:t>
            </a:r>
            <a:r>
              <a:rPr lang="cy-GB" sz="1200" kern="1200">
                <a:solidFill>
                  <a:schemeClr val="tx1"/>
                </a:solidFill>
                <a:effectLst/>
                <a:latin typeface="+mn-lt"/>
                <a:ea typeface="+mn-ea"/>
                <a:cs typeface="+mn-cs"/>
              </a:rPr>
              <a:t>yn wirioneddol</a:t>
            </a:r>
            <a:r>
              <a:rPr lang="cy-GB" sz="1200" i="1" kern="1200">
                <a:solidFill>
                  <a:schemeClr val="tx1"/>
                </a:solidFill>
                <a:effectLst/>
                <a:latin typeface="+mn-lt"/>
                <a:ea typeface="+mn-ea"/>
                <a:cs typeface="+mn-cs"/>
              </a:rPr>
              <a:t> </a:t>
            </a:r>
            <a:r>
              <a:rPr lang="cy-GB" sz="1200" kern="1200">
                <a:solidFill>
                  <a:schemeClr val="tx1"/>
                </a:solidFill>
                <a:effectLst/>
                <a:latin typeface="+mn-lt"/>
                <a:ea typeface="+mn-ea"/>
                <a:cs typeface="+mn-cs"/>
              </a:rPr>
              <a:t>- dod yn addysgwyr mwy hunanymwybodol, addasadwy ac effeithiol. Mae'r dyfyniad hwn yn dal yr arwyddocâd dyfnach hwnnw ac yn ein hatgoffa ni pam mae'n rhaid i adfyfyrio fod yn fwriadus, nid yn achlysurol.</a:t>
            </a:r>
            <a:endParaRPr lang="en-GB" sz="1200" kern="1200">
              <a:solidFill>
                <a:schemeClr val="tx1"/>
              </a:solidFill>
              <a:effectLst/>
              <a:latin typeface="+mn-lt"/>
              <a:ea typeface="+mn-ea"/>
              <a:cs typeface="+mn-cs"/>
            </a:endParaRPr>
          </a:p>
          <a:p>
            <a:endParaRPr lang="en-GB"/>
          </a:p>
          <a:p>
            <a:r>
              <a:rPr lang="en-GB"/>
              <a:t>This quote highlights the critical role of reflection in the professional growth of student-teachers. While the term </a:t>
            </a:r>
            <a:r>
              <a:rPr lang="en-GB" i="1"/>
              <a:t>reflection</a:t>
            </a:r>
            <a:r>
              <a:rPr lang="en-GB"/>
              <a:t> is often used loosely or as an educational buzzword, its real value lies in purposeful, honest, and structured self-evaluation. True reflection enables student-teachers to analyse their practice, identify strengths, address areas for development, and make informed changes to improve learning outcomes. By engaging deeply with reflective practice, student-teachers move beyond simply </a:t>
            </a:r>
            <a:r>
              <a:rPr lang="en-GB" i="1"/>
              <a:t>doing</a:t>
            </a:r>
            <a:r>
              <a:rPr lang="en-GB"/>
              <a:t> teaching to truly </a:t>
            </a:r>
            <a:r>
              <a:rPr lang="en-GB" i="1"/>
              <a:t>understanding</a:t>
            </a:r>
            <a:r>
              <a:rPr lang="en-GB"/>
              <a:t> it—becoming more self-aware, adaptable, and effective educators. This quote captures that deeper significance and reminds us why reflection must be intentional, not incidental.</a:t>
            </a:r>
          </a:p>
          <a:p>
            <a:endParaRPr lang="en-GB"/>
          </a:p>
        </p:txBody>
      </p:sp>
      <p:sp>
        <p:nvSpPr>
          <p:cNvPr id="4" name="Slide Number Placeholder 3"/>
          <p:cNvSpPr>
            <a:spLocks noGrp="1"/>
          </p:cNvSpPr>
          <p:nvPr>
            <p:ph type="sldNum" sz="quarter" idx="5"/>
          </p:nvPr>
        </p:nvSpPr>
        <p:spPr/>
        <p:txBody>
          <a:bodyPr/>
          <a:lstStyle/>
          <a:p>
            <a:fld id="{5FB824EF-40B7-4B64-AAF9-A45E704C992E}" type="slidenum">
              <a:rPr lang="en-GB" smtClean="0"/>
              <a:t>7</a:t>
            </a:fld>
            <a:endParaRPr lang="en-GB"/>
          </a:p>
        </p:txBody>
      </p:sp>
    </p:spTree>
    <p:extLst>
      <p:ext uri="{BB962C8B-B14F-4D97-AF65-F5344CB8AC3E}">
        <p14:creationId xmlns:p14="http://schemas.microsoft.com/office/powerpoint/2010/main" val="37714479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BBE13D-E5A8-FCF6-EEE5-953AAC0922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5BDFE0-785E-0E7A-9F1B-4F9A806810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B57247-FB42-5D31-C966-3367F914C378}"/>
              </a:ext>
            </a:extLst>
          </p:cNvPr>
          <p:cNvSpPr>
            <a:spLocks noGrp="1"/>
          </p:cNvSpPr>
          <p:nvPr>
            <p:ph type="body" idx="1"/>
          </p:nvPr>
        </p:nvSpPr>
        <p:spPr/>
        <p:txBody>
          <a:bodyPr/>
          <a:lstStyle/>
          <a:p>
            <a:r>
              <a:rPr lang="en-US" b="1" u="sng">
                <a:ea typeface="Calibri"/>
                <a:cs typeface="Calibri"/>
              </a:rPr>
              <a:t>Tasg 5 Munud</a:t>
            </a:r>
          </a:p>
          <a:p>
            <a:endParaRPr lang="en-US"/>
          </a:p>
          <a:p>
            <a:r>
              <a:rPr lang="en-US"/>
              <a:t>Trafod sut i ddod yn fwy myfyriol a pham mae hyn mor bwysig.  Mae’r tabl yn rhoi rhai syniadau ar gyfer myfyrio’n ddyfnach a sut i wella eich ysgrifennu.</a:t>
            </a:r>
            <a:br>
              <a:rPr lang="en-US">
                <a:cs typeface="+mn-lt"/>
              </a:rPr>
            </a:br>
            <a:r>
              <a:rPr lang="en-US"/>
              <a:t> Gofynnwch i’r myfyrwyr-athrawon feddwl am eu defnydd o dyddlyfrau Dysgu – ble maen nhw ar hyn o bryd?</a:t>
            </a:r>
            <a:endParaRPr lang="en-US">
              <a:ea typeface="Calibri"/>
              <a:cs typeface="Calibri"/>
            </a:endParaRP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Calibri"/>
                <a:ea typeface="+mn-lt"/>
                <a:cs typeface="Calibri"/>
              </a:rPr>
              <a:t>Ryan, M., (2011). Improving reflective writing in higher education: a social semiotic perspective. </a:t>
            </a:r>
            <a:r>
              <a:rPr lang="en-US" sz="1200" i="1">
                <a:latin typeface="Calibri"/>
                <a:ea typeface="+mn-lt"/>
                <a:cs typeface="Calibri"/>
              </a:rPr>
              <a:t>Teaching in Higher Education</a:t>
            </a:r>
            <a:r>
              <a:rPr lang="en-US" sz="1200">
                <a:latin typeface="Calibri"/>
                <a:ea typeface="+mn-lt"/>
                <a:cs typeface="Calibri"/>
              </a:rPr>
              <a:t>, 16(1), pp.99-111.</a:t>
            </a:r>
            <a:endParaRPr lang="en-US" b="1">
              <a:latin typeface="Calibri"/>
              <a:ea typeface="+mn-lt"/>
              <a:cs typeface="+mn-lt"/>
            </a:endParaRPr>
          </a:p>
          <a:p>
            <a:r>
              <a:rPr lang="en-US"/>
              <a:t> </a:t>
            </a:r>
            <a:endParaRPr lang="en-US">
              <a:ea typeface="Calibri"/>
              <a:cs typeface="Calibri"/>
            </a:endParaRPr>
          </a:p>
        </p:txBody>
      </p:sp>
      <p:sp>
        <p:nvSpPr>
          <p:cNvPr id="4" name="Slide Number Placeholder 3">
            <a:extLst>
              <a:ext uri="{FF2B5EF4-FFF2-40B4-BE49-F238E27FC236}">
                <a16:creationId xmlns:a16="http://schemas.microsoft.com/office/drawing/2014/main" id="{07F4BF20-416E-0351-89B6-B94E6EBE989E}"/>
              </a:ext>
            </a:extLst>
          </p:cNvPr>
          <p:cNvSpPr>
            <a:spLocks noGrp="1"/>
          </p:cNvSpPr>
          <p:nvPr>
            <p:ph type="sldNum" sz="quarter" idx="5"/>
          </p:nvPr>
        </p:nvSpPr>
        <p:spPr/>
        <p:txBody>
          <a:bodyPr/>
          <a:lstStyle/>
          <a:p>
            <a:fld id="{41DFCFF7-21C1-4482-AF2B-175F76C2F8AA}" type="slidenum">
              <a:rPr lang="en-US"/>
              <a:t>8</a:t>
            </a:fld>
            <a:endParaRPr lang="en-US"/>
          </a:p>
        </p:txBody>
      </p:sp>
    </p:spTree>
    <p:extLst>
      <p:ext uri="{BB962C8B-B14F-4D97-AF65-F5344CB8AC3E}">
        <p14:creationId xmlns:p14="http://schemas.microsoft.com/office/powerpoint/2010/main" val="14086947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331AFB-45DC-EF7C-1C18-8C19216185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2F7D31-172A-57C8-20A7-831E7BF9C8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1BD4C6-64CB-F4F1-1940-9AFA898C09C7}"/>
              </a:ext>
            </a:extLst>
          </p:cNvPr>
          <p:cNvSpPr>
            <a:spLocks noGrp="1"/>
          </p:cNvSpPr>
          <p:nvPr>
            <p:ph type="body" idx="1"/>
          </p:nvPr>
        </p:nvSpPr>
        <p:spPr/>
        <p:txBody>
          <a:bodyPr/>
          <a:lstStyle/>
          <a:p>
            <a:r>
              <a:rPr lang="en-US" b="1" u="sng">
                <a:cs typeface="Calibri"/>
              </a:rPr>
              <a:t>5 minutes - </a:t>
            </a:r>
            <a:r>
              <a:rPr lang="en-GB" b="1" u="sng"/>
              <a:t>tasg</a:t>
            </a:r>
            <a:endParaRPr lang="en-US" b="1" u="sng"/>
          </a:p>
          <a:p>
            <a:endParaRPr lang="en-US">
              <a:cs typeface="Calibri"/>
            </a:endParaRPr>
          </a:p>
          <a:p>
            <a:r>
              <a:rPr lang="en-US">
                <a:cs typeface="Calibri"/>
              </a:rPr>
              <a:t>Discuss how to become more reflective and why this is so important. The table gives some ideas for deeper reflection and how to improve your writing. Ask student-teachers to think about their use of learning journals – where are they here?</a:t>
            </a:r>
            <a:endParaRPr lang="en-US"/>
          </a:p>
          <a:p>
            <a:endParaRPr lang="en-US">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Calibri"/>
                <a:ea typeface="+mn-lt"/>
                <a:cs typeface="Calibri"/>
              </a:rPr>
              <a:t>Ryan, M., (2011). Improving reflective writing in higher education: a social semiotic perspective. </a:t>
            </a:r>
            <a:r>
              <a:rPr lang="en-US" sz="1200" i="1">
                <a:latin typeface="Calibri"/>
                <a:ea typeface="+mn-lt"/>
                <a:cs typeface="Calibri"/>
              </a:rPr>
              <a:t>Teaching in Higher Education</a:t>
            </a:r>
            <a:r>
              <a:rPr lang="en-US" sz="1200">
                <a:latin typeface="Calibri"/>
                <a:ea typeface="+mn-lt"/>
                <a:cs typeface="Calibri"/>
              </a:rPr>
              <a:t>, 16(1), pp.99-111.</a:t>
            </a:r>
            <a:endParaRPr lang="en-US" b="1">
              <a:latin typeface="Calibri"/>
              <a:ea typeface="+mn-lt"/>
              <a:cs typeface="+mn-lt"/>
            </a:endParaRPr>
          </a:p>
          <a:p>
            <a:r>
              <a:rPr lang="en-US">
                <a:cs typeface="Calibri"/>
              </a:rPr>
              <a:t> </a:t>
            </a:r>
            <a:endParaRPr lang="en-US">
              <a:ea typeface="Calibri"/>
              <a:cs typeface="Calibri"/>
            </a:endParaRPr>
          </a:p>
        </p:txBody>
      </p:sp>
      <p:sp>
        <p:nvSpPr>
          <p:cNvPr id="4" name="Slide Number Placeholder 3">
            <a:extLst>
              <a:ext uri="{FF2B5EF4-FFF2-40B4-BE49-F238E27FC236}">
                <a16:creationId xmlns:a16="http://schemas.microsoft.com/office/drawing/2014/main" id="{FA177D37-EE27-1E6A-36BA-C47A4BC147A5}"/>
              </a:ext>
            </a:extLst>
          </p:cNvPr>
          <p:cNvSpPr>
            <a:spLocks noGrp="1"/>
          </p:cNvSpPr>
          <p:nvPr>
            <p:ph type="sldNum" sz="quarter" idx="5"/>
          </p:nvPr>
        </p:nvSpPr>
        <p:spPr/>
        <p:txBody>
          <a:bodyPr/>
          <a:lstStyle/>
          <a:p>
            <a:fld id="{41DFCFF7-21C1-4482-AF2B-175F76C2F8AA}" type="slidenum">
              <a:rPr lang="en-US"/>
              <a:t>9</a:t>
            </a:fld>
            <a:endParaRPr lang="en-US"/>
          </a:p>
        </p:txBody>
      </p:sp>
    </p:spTree>
    <p:extLst>
      <p:ext uri="{BB962C8B-B14F-4D97-AF65-F5344CB8AC3E}">
        <p14:creationId xmlns:p14="http://schemas.microsoft.com/office/powerpoint/2010/main" val="7220739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a:t>5-10 minutes - </a:t>
            </a:r>
            <a:r>
              <a:rPr lang="en-GB" b="1" u="sng" err="1"/>
              <a:t>tasg</a:t>
            </a:r>
            <a:endParaRPr lang="en-US" b="1" u="sng"/>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200" b="0" i="0" u="none" strike="noStrike" kern="1200" cap="none" spc="0" normalizeH="0" baseline="0" noProof="0">
                <a:ln>
                  <a:noFill/>
                </a:ln>
                <a:solidFill>
                  <a:prstClr val="black"/>
                </a:solidFill>
                <a:effectLst/>
                <a:uLnTx/>
                <a:uFillTx/>
                <a:latin typeface="+mn-lt"/>
                <a:ea typeface="+mn-ea"/>
                <a:cs typeface="+mn-cs"/>
              </a:rPr>
              <a:t>Gofynnwch i'r myfyrwyr gymryd amser i adfyfyrio'n ofalus ar eu hymatebion i'r cwestiynau hyn. Anogwch nhw i symud y tu hwnt i ddisgrifiadau anecdotaidd syml ac yn hytrach gymryd rhan mewn adfyfyrio dyfnach, mwy dadansoddol. Awgrymwch eu bod yn ailymweld â'r deunyddiau canlynol i gefnogi a chyfoethogi eu meddwl:
Eu dyddlyfr dysgu
Eu </a:t>
            </a:r>
            <a:r>
              <a:rPr kumimoji="0" lang="cy-GB" sz="1200" b="0" i="0" u="none" strike="noStrike" kern="1200" cap="none" spc="0" normalizeH="0" baseline="0" noProof="0" err="1">
                <a:ln>
                  <a:noFill/>
                </a:ln>
                <a:solidFill>
                  <a:prstClr val="black"/>
                </a:solidFill>
                <a:effectLst/>
                <a:uLnTx/>
                <a:uFillTx/>
                <a:latin typeface="+mn-lt"/>
                <a:ea typeface="+mn-ea"/>
                <a:cs typeface="+mn-cs"/>
              </a:rPr>
              <a:t>hadfyfyrdodau</a:t>
            </a:r>
            <a:r>
              <a:rPr kumimoji="0" lang="cy-GB" sz="1200" b="0" i="0" u="none" strike="noStrike" kern="1200" cap="none" spc="0" normalizeH="0" baseline="0" noProof="0">
                <a:ln>
                  <a:noFill/>
                </a:ln>
                <a:solidFill>
                  <a:prstClr val="black"/>
                </a:solidFill>
                <a:effectLst/>
                <a:uLnTx/>
                <a:uFillTx/>
                <a:latin typeface="+mn-lt"/>
                <a:ea typeface="+mn-ea"/>
                <a:cs typeface="+mn-cs"/>
              </a:rPr>
              <a:t> bob pythefnos
Eu ffurflen arsylwi
Eu hadroddiadau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r>
              <a:rPr lang="en-GB"/>
              <a:t>Ask the students to take time to reflect carefully on their responses to these questions. Encourage them to move beyond simple anecdotal descriptions and instead engage in deeper, more analytical reflection. Suggest that they revisit the following materials to support and enrich their thinking:</a:t>
            </a:r>
          </a:p>
          <a:p>
            <a:endParaRPr lang="en-GB"/>
          </a:p>
          <a:p>
            <a:r>
              <a:rPr lang="en-GB"/>
              <a:t>Their learning journal</a:t>
            </a:r>
          </a:p>
          <a:p>
            <a:r>
              <a:rPr lang="en-GB"/>
              <a:t>Their fortnightly reflections</a:t>
            </a:r>
          </a:p>
          <a:p>
            <a:r>
              <a:rPr lang="en-GB"/>
              <a:t>Their observation form</a:t>
            </a:r>
          </a:p>
          <a:p>
            <a:r>
              <a:rPr lang="en-GB"/>
              <a:t>Their reports</a:t>
            </a:r>
            <a:endParaRPr lang="en-GB">
              <a:ea typeface="Calibri"/>
              <a:cs typeface="Calibri"/>
            </a:endParaRPr>
          </a:p>
        </p:txBody>
      </p:sp>
      <p:sp>
        <p:nvSpPr>
          <p:cNvPr id="4" name="Slide Number Placeholder 3"/>
          <p:cNvSpPr>
            <a:spLocks noGrp="1"/>
          </p:cNvSpPr>
          <p:nvPr>
            <p:ph type="sldNum" sz="quarter" idx="5"/>
          </p:nvPr>
        </p:nvSpPr>
        <p:spPr/>
        <p:txBody>
          <a:bodyPr/>
          <a:lstStyle/>
          <a:p>
            <a:fld id="{5FB824EF-40B7-4B64-AAF9-A45E704C992E}" type="slidenum">
              <a:rPr lang="en-GB" smtClean="0"/>
              <a:t>10</a:t>
            </a:fld>
            <a:endParaRPr lang="en-GB"/>
          </a:p>
        </p:txBody>
      </p:sp>
    </p:spTree>
    <p:extLst>
      <p:ext uri="{BB962C8B-B14F-4D97-AF65-F5344CB8AC3E}">
        <p14:creationId xmlns:p14="http://schemas.microsoft.com/office/powerpoint/2010/main" val="29634931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a:t>10 minutes - </a:t>
            </a:r>
            <a:r>
              <a:rPr lang="en-GB" b="1" u="sng" err="1"/>
              <a:t>tasg</a:t>
            </a:r>
            <a:endParaRPr lang="en-US" b="1" u="sng"/>
          </a:p>
          <a:p>
            <a:pPr rtl="0"/>
            <a:r>
              <a:rPr lang="cy-GB" noProof="0" err="1"/>
              <a:t>Cyflwynwch</a:t>
            </a:r>
            <a:r>
              <a:rPr lang="cy-GB" noProof="0"/>
              <a:t> y </a:t>
            </a:r>
            <a:r>
              <a:rPr lang="cy-GB" noProof="0" err="1"/>
              <a:t>darlleniad</a:t>
            </a:r>
            <a:r>
              <a:rPr lang="cy-GB" noProof="0"/>
              <a:t> </a:t>
            </a:r>
            <a:r>
              <a:rPr lang="cy-GB" noProof="0" err="1"/>
              <a:t>hwn</a:t>
            </a:r>
            <a:r>
              <a:rPr lang="cy-GB" noProof="0"/>
              <a:t> </a:t>
            </a:r>
            <a:r>
              <a:rPr lang="cy-GB" noProof="0" err="1"/>
              <a:t>i</a:t>
            </a:r>
            <a:r>
              <a:rPr lang="cy-GB" noProof="0"/>
              <a:t> </a:t>
            </a:r>
            <a:r>
              <a:rPr lang="cy-GB" noProof="0" err="1"/>
              <a:t>wneud</a:t>
            </a:r>
            <a:r>
              <a:rPr lang="cy-GB" noProof="0"/>
              <a:t> y </a:t>
            </a:r>
            <a:r>
              <a:rPr lang="cy-GB" noProof="0" err="1"/>
              <a:t>darpar</a:t>
            </a:r>
            <a:r>
              <a:rPr lang="cy-GB" noProof="0"/>
              <a:t> </a:t>
            </a:r>
            <a:r>
              <a:rPr lang="cy-GB" noProof="0" err="1"/>
              <a:t>athrawon</a:t>
            </a:r>
            <a:r>
              <a:rPr lang="cy-GB" noProof="0"/>
              <a:t> </a:t>
            </a:r>
            <a:r>
              <a:rPr lang="cy-GB" noProof="0" err="1"/>
              <a:t>yn</a:t>
            </a:r>
            <a:r>
              <a:rPr lang="cy-GB" noProof="0"/>
              <a:t> </a:t>
            </a:r>
            <a:r>
              <a:rPr lang="cy-GB" noProof="0" err="1"/>
              <a:t>gyfarwydd</a:t>
            </a:r>
            <a:r>
              <a:rPr lang="cy-GB" noProof="0"/>
              <a:t> </a:t>
            </a:r>
            <a:r>
              <a:rPr lang="cy-GB" noProof="0" err="1"/>
              <a:t>â'r</a:t>
            </a:r>
            <a:r>
              <a:rPr lang="cy-GB" noProof="0"/>
              <a:t> </a:t>
            </a:r>
            <a:r>
              <a:rPr lang="cy-GB" noProof="0" err="1"/>
              <a:t>cysyniad</a:t>
            </a:r>
            <a:r>
              <a:rPr lang="cy-GB" noProof="0"/>
              <a:t> o </a:t>
            </a:r>
            <a:r>
              <a:rPr lang="cy-GB" i="1" noProof="0" err="1"/>
              <a:t>lethal</a:t>
            </a:r>
            <a:r>
              <a:rPr lang="cy-GB" i="1" noProof="0"/>
              <a:t> </a:t>
            </a:r>
            <a:r>
              <a:rPr lang="cy-GB" i="1" noProof="0" err="1"/>
              <a:t>mutations</a:t>
            </a:r>
            <a:r>
              <a:rPr lang="cy-GB" noProof="0"/>
              <a:t>. Anogwch nhw i ystyried a ydyn nhw wedi gweld enghreifftiau o hyn yn yr ysgol. Y nod yw eu helpu i ysgrifennu eu targedau a’u camau gweithredu eu hunain, yn ddiweddarach yn y ddarlith, sy'n benodol, ystyrlon, ac yn osgoi'r trafferthion cyffredin hyn.</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mn-lt"/>
                <a:ea typeface="+mn-ea"/>
                <a:cs typeface="+mn-cs"/>
              </a:rPr>
              <a:t>Introduce this reading to familiarise the student teachers with the concept of </a:t>
            </a:r>
            <a:r>
              <a:rPr kumimoji="0" lang="en-GB" sz="1200" b="0" i="1" u="none" strike="noStrike" kern="1200" cap="none" spc="0" normalizeH="0" baseline="0" noProof="0">
                <a:ln>
                  <a:noFill/>
                </a:ln>
                <a:solidFill>
                  <a:prstClr val="black"/>
                </a:solidFill>
                <a:effectLst/>
                <a:uLnTx/>
                <a:uFillTx/>
                <a:latin typeface="+mn-lt"/>
                <a:ea typeface="+mn-ea"/>
                <a:cs typeface="+mn-cs"/>
              </a:rPr>
              <a:t>lethal mutations</a:t>
            </a:r>
            <a:r>
              <a:rPr kumimoji="0" lang="en-GB" sz="1200" b="0" i="0" u="none" strike="noStrike" kern="1200" cap="none" spc="0" normalizeH="0" baseline="0" noProof="0">
                <a:ln>
                  <a:noFill/>
                </a:ln>
                <a:solidFill>
                  <a:prstClr val="black"/>
                </a:solidFill>
                <a:effectLst/>
                <a:uLnTx/>
                <a:uFillTx/>
                <a:latin typeface="+mn-lt"/>
                <a:ea typeface="+mn-ea"/>
                <a:cs typeface="+mn-cs"/>
              </a:rPr>
              <a:t>. Encourage them to consider whether they have seen examples of this in school. The aim is to help them write their own targets and actions later in the lecture that are specific, meaningful, and avoid these common pitfalls.</a:t>
            </a:r>
          </a:p>
          <a:p>
            <a:pPr>
              <a:defRPr/>
            </a:pPr>
            <a:endParaRPr lang="en-GB">
              <a:solidFill>
                <a:prstClr val="black"/>
              </a:solidFill>
              <a:ea typeface="Calibri"/>
              <a:cs typeface="Calibri"/>
            </a:endParaRPr>
          </a:p>
          <a:p>
            <a:pPr>
              <a:defRPr/>
            </a:pPr>
            <a:r>
              <a:rPr lang="en-GB">
                <a:solidFill>
                  <a:prstClr val="black"/>
                </a:solidFill>
                <a:ea typeface="Calibri"/>
                <a:cs typeface="Calibri"/>
              </a:rPr>
              <a:t>LINK: </a:t>
            </a:r>
            <a:r>
              <a:rPr lang="en-GB">
                <a:solidFill>
                  <a:prstClr val="black"/>
                </a:solidFill>
                <a:highlight>
                  <a:srgbClr val="F5F5F5"/>
                </a:highlight>
              </a:rPr>
              <a:t> </a:t>
            </a:r>
            <a:r>
              <a:rPr lang="en-US">
                <a:solidFill>
                  <a:prstClr val="black"/>
                </a:solidFill>
                <a:highlight>
                  <a:srgbClr val="F5F5F5"/>
                </a:highlight>
                <a:hlinkClick r:id="rId3"/>
              </a:rPr>
              <a:t>https://evidencebased.education/lethal-mutations-in-education-and-how-to-prevent-them/</a:t>
            </a:r>
            <a:r>
              <a:rPr lang="en-US">
                <a:solidFill>
                  <a:prstClr val="black"/>
                </a:solidFill>
                <a:highlight>
                  <a:srgbClr val="F5F5F5"/>
                </a:highlight>
              </a:rPr>
              <a:t> </a:t>
            </a:r>
            <a:endParaRPr lang="en-GB">
              <a:solidFill>
                <a:prstClr val="black"/>
              </a:solidFill>
              <a:ea typeface="Calibri"/>
              <a:cs typeface="Calibri"/>
            </a:endParaRPr>
          </a:p>
        </p:txBody>
      </p:sp>
      <p:sp>
        <p:nvSpPr>
          <p:cNvPr id="4" name="Slide Number Placeholder 3"/>
          <p:cNvSpPr>
            <a:spLocks noGrp="1"/>
          </p:cNvSpPr>
          <p:nvPr>
            <p:ph type="sldNum" sz="quarter" idx="5"/>
          </p:nvPr>
        </p:nvSpPr>
        <p:spPr/>
        <p:txBody>
          <a:bodyPr/>
          <a:lstStyle/>
          <a:p>
            <a:fld id="{5FB824EF-40B7-4B64-AAF9-A45E704C992E}" type="slidenum">
              <a:rPr lang="en-GB" smtClean="0"/>
              <a:t>11</a:t>
            </a:fld>
            <a:endParaRPr lang="en-GB"/>
          </a:p>
        </p:txBody>
      </p:sp>
    </p:spTree>
    <p:extLst>
      <p:ext uri="{BB962C8B-B14F-4D97-AF65-F5344CB8AC3E}">
        <p14:creationId xmlns:p14="http://schemas.microsoft.com/office/powerpoint/2010/main" val="12145258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dirty="0"/>
              <a:t>Gellir dod o hyd i adroddiadau ar </a:t>
            </a:r>
            <a:r>
              <a:rPr lang="cy-GB" dirty="0" err="1"/>
              <a:t>Sharepoint</a:t>
            </a:r>
            <a:r>
              <a:rPr lang="cy-GB" dirty="0"/>
              <a:t>. 
</a:t>
            </a:r>
          </a:p>
          <a:p>
            <a:r>
              <a:rPr lang="cy-GB" dirty="0"/>
              <a:t>Bydd llawer o fyfyrwyr eisoes wedi rhoi nod tudalen i </a:t>
            </a:r>
            <a:r>
              <a:rPr lang="cy-GB" dirty="0" err="1"/>
              <a:t>Sharepoint</a:t>
            </a:r>
            <a:r>
              <a:rPr lang="cy-GB" dirty="0"/>
              <a:t>, ond i unrhyw un sydd angen nodyn atgoffa, mae angen mynd i Moodle a chlicio ar enw eu rhwydwaith yn y tab 'Rhwydweithiau'. Maen nhw'n dod o hyd i'w ffolder, a dylai'r adroddiad fod yno.</a:t>
            </a:r>
          </a:p>
          <a:p>
            <a:endParaRPr lang="cy-GB" dirty="0"/>
          </a:p>
          <a:p>
            <a:r>
              <a:rPr lang="en-GB" dirty="0"/>
              <a:t>Reports can be found on </a:t>
            </a:r>
            <a:r>
              <a:rPr lang="en-GB" dirty="0" err="1"/>
              <a:t>Sharepoint</a:t>
            </a:r>
            <a:r>
              <a:rPr lang="en-GB" dirty="0"/>
              <a:t>. </a:t>
            </a:r>
            <a:endParaRPr lang="en-GB" dirty="0">
              <a:ea typeface="Calibri"/>
              <a:cs typeface="Calibri"/>
            </a:endParaRPr>
          </a:p>
          <a:p>
            <a:endParaRPr lang="en-GB" dirty="0"/>
          </a:p>
          <a:p>
            <a:r>
              <a:rPr lang="en-GB" dirty="0"/>
              <a:t>Many students will already have </a:t>
            </a:r>
            <a:r>
              <a:rPr lang="en-GB" dirty="0" err="1"/>
              <a:t>Sharepoint</a:t>
            </a:r>
            <a:r>
              <a:rPr lang="en-GB" dirty="0"/>
              <a:t> bookmarked, but for anyone who needs a reminder, they go to Moodle and click on the name of their network in the ‘Networks’ tab. They find their folder, and the report SHOULD be in there. </a:t>
            </a:r>
            <a:endParaRPr lang="en-GB" dirty="0">
              <a:ea typeface="Calibri"/>
              <a:cs typeface="Calibri"/>
            </a:endParaRPr>
          </a:p>
          <a:p>
            <a:endParaRPr lang="en-GB" dirty="0">
              <a:ea typeface="Calibri"/>
              <a:cs typeface="Calibri"/>
            </a:endParaRPr>
          </a:p>
          <a:p>
            <a:r>
              <a:rPr lang="en-GB" b="1" dirty="0">
                <a:ea typeface="Calibri"/>
                <a:cs typeface="Calibri"/>
              </a:rPr>
              <a:t>We know a handful of reports were not submitted at the end of last term – and are chasing these with the schools. Where student-teachers don't have a report, or there are parts missing they should use their mid-placement report, their fortnightly </a:t>
            </a:r>
            <a:r>
              <a:rPr lang="en-GB" b="1" dirty="0" err="1">
                <a:ea typeface="Calibri"/>
                <a:cs typeface="Calibri"/>
              </a:rPr>
              <a:t>refelctions</a:t>
            </a:r>
            <a:r>
              <a:rPr lang="en-GB" b="1" dirty="0">
                <a:ea typeface="Calibri"/>
                <a:cs typeface="Calibri"/>
              </a:rPr>
              <a:t>, and their learning journals to identify their targets. </a:t>
            </a:r>
          </a:p>
        </p:txBody>
      </p:sp>
      <p:sp>
        <p:nvSpPr>
          <p:cNvPr id="4" name="Slide Number Placeholder 3"/>
          <p:cNvSpPr>
            <a:spLocks noGrp="1"/>
          </p:cNvSpPr>
          <p:nvPr>
            <p:ph type="sldNum" sz="quarter" idx="5"/>
          </p:nvPr>
        </p:nvSpPr>
        <p:spPr/>
        <p:txBody>
          <a:bodyPr/>
          <a:lstStyle/>
          <a:p>
            <a:fld id="{5FB824EF-40B7-4B64-AAF9-A45E704C992E}" type="slidenum">
              <a:rPr lang="en-GB" smtClean="0"/>
              <a:t>12</a:t>
            </a:fld>
            <a:endParaRPr lang="en-GB"/>
          </a:p>
        </p:txBody>
      </p:sp>
    </p:spTree>
    <p:extLst>
      <p:ext uri="{BB962C8B-B14F-4D97-AF65-F5344CB8AC3E}">
        <p14:creationId xmlns:p14="http://schemas.microsoft.com/office/powerpoint/2010/main" val="41313532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a:cs typeface="Calibri"/>
            </a:endParaRPr>
          </a:p>
          <a:p>
            <a:r>
              <a:rPr lang="en-GB" dirty="0">
                <a:ea typeface="Calibri"/>
                <a:cs typeface="Calibri"/>
              </a:rPr>
              <a:t> </a:t>
            </a:r>
          </a:p>
          <a:p>
            <a:endParaRPr lang="en-GB" dirty="0">
              <a:ea typeface="Calibri"/>
              <a:cs typeface="Calibri"/>
            </a:endParaRPr>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5FB824EF-40B7-4B64-AAF9-A45E704C992E}" type="slidenum">
              <a:rPr lang="en-GB" smtClean="0"/>
              <a:t>13</a:t>
            </a:fld>
            <a:endParaRPr lang="en-GB"/>
          </a:p>
        </p:txBody>
      </p:sp>
    </p:spTree>
    <p:extLst>
      <p:ext uri="{BB962C8B-B14F-4D97-AF65-F5344CB8AC3E}">
        <p14:creationId xmlns:p14="http://schemas.microsoft.com/office/powerpoint/2010/main" val="25114176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a:t>Pam ydyn ni'n gwneud hyn?
</a:t>
            </a:r>
          </a:p>
          <a:p>
            <a:r>
              <a:rPr lang="cy-GB"/>
              <a:t>Gwyddom fod amser yn werthfawr ar gwrs TAR. Mae cymryd saib i stopio ac adfyfyrio, i ffwrdd o brysurdeb dyddiol yr ystafell ddosbarth, yn eich galluogi i wneud cynnydd gwell yn y tymor hir.</a:t>
            </a:r>
          </a:p>
          <a:p>
            <a:endParaRPr lang="en-GB"/>
          </a:p>
          <a:p>
            <a:r>
              <a:rPr lang="en-GB"/>
              <a:t>Why do we do this?</a:t>
            </a:r>
          </a:p>
          <a:p>
            <a:endParaRPr lang="en-GB"/>
          </a:p>
          <a:p>
            <a:r>
              <a:rPr lang="en-GB"/>
              <a:t>We know that time is precious on a PGCE course. Taking a pause to stop and reflect away from the daily busy-ness of the classroom allows you to make better progress in the long term. </a:t>
            </a:r>
          </a:p>
        </p:txBody>
      </p:sp>
      <p:sp>
        <p:nvSpPr>
          <p:cNvPr id="4" name="Slide Number Placeholder 3"/>
          <p:cNvSpPr>
            <a:spLocks noGrp="1"/>
          </p:cNvSpPr>
          <p:nvPr>
            <p:ph type="sldNum" sz="quarter" idx="5"/>
          </p:nvPr>
        </p:nvSpPr>
        <p:spPr/>
        <p:txBody>
          <a:bodyPr/>
          <a:lstStyle/>
          <a:p>
            <a:fld id="{5FB824EF-40B7-4B64-AAF9-A45E704C992E}" type="slidenum">
              <a:rPr lang="en-GB" smtClean="0"/>
              <a:t>14</a:t>
            </a:fld>
            <a:endParaRPr lang="en-GB"/>
          </a:p>
        </p:txBody>
      </p:sp>
    </p:spTree>
    <p:extLst>
      <p:ext uri="{BB962C8B-B14F-4D97-AF65-F5344CB8AC3E}">
        <p14:creationId xmlns:p14="http://schemas.microsoft.com/office/powerpoint/2010/main" val="23186092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sng"/>
              <a:t>10 minutes - </a:t>
            </a:r>
            <a:r>
              <a:rPr lang="en-GB" b="1" u="sng" err="1"/>
              <a:t>tasg</a:t>
            </a:r>
            <a:endParaRPr lang="en-US" b="1" u="sng"/>
          </a:p>
          <a:p>
            <a:endParaRPr lang="en-GB"/>
          </a:p>
          <a:p>
            <a:r>
              <a:rPr lang="cy-GB" noProof="0"/>
              <a:t>Cam un o'r broses hon yw ystyried beth yw eich meysydd cryfder.
Gall fod yn ddefnyddiol cysylltu'r rhain yn ôl â'r safonau addysgu - gan mai'r rhain yn y pen draw yw'r sail ar gyfer dyfarnu SAC.</a:t>
            </a:r>
          </a:p>
          <a:p>
            <a:endParaRPr lang="cy-GB" noProof="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mn-lt"/>
                <a:ea typeface="+mn-ea"/>
                <a:cs typeface="+mn-cs"/>
              </a:rPr>
              <a:t>Step one of this process to consider what your areas of strength are.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mn-lt"/>
                <a:ea typeface="+mn-ea"/>
                <a:cs typeface="+mn-cs"/>
              </a:rPr>
              <a:t>It can be helpful to link these back to the teaching standards- as these are ultimately the basis for the award of QTS. </a:t>
            </a:r>
            <a:endParaRPr kumimoji="0" lang="en-GB" sz="1200" b="0" i="0" u="none" strike="noStrike" kern="1200" cap="none" spc="0" normalizeH="0" baseline="0" noProof="0">
              <a:ln>
                <a:noFill/>
              </a:ln>
              <a:solidFill>
                <a:prstClr val="black"/>
              </a:solidFill>
              <a:effectLst/>
              <a:uLnTx/>
              <a:uFillTx/>
              <a:latin typeface="+mn-lt"/>
              <a:ea typeface="Calibri"/>
              <a:cs typeface="Calibri"/>
            </a:endParaRPr>
          </a:p>
          <a:p>
            <a:endParaRPr lang="en-GB"/>
          </a:p>
          <a:p>
            <a:endParaRPr lang="en-GB"/>
          </a:p>
        </p:txBody>
      </p:sp>
      <p:sp>
        <p:nvSpPr>
          <p:cNvPr id="4" name="Slide Number Placeholder 3"/>
          <p:cNvSpPr>
            <a:spLocks noGrp="1"/>
          </p:cNvSpPr>
          <p:nvPr>
            <p:ph type="sldNum" sz="quarter" idx="5"/>
          </p:nvPr>
        </p:nvSpPr>
        <p:spPr/>
        <p:txBody>
          <a:bodyPr/>
          <a:lstStyle/>
          <a:p>
            <a:fld id="{5FB824EF-40B7-4B64-AAF9-A45E704C992E}" type="slidenum">
              <a:rPr lang="en-GB" smtClean="0"/>
              <a:t>15</a:t>
            </a:fld>
            <a:endParaRPr lang="en-GB"/>
          </a:p>
        </p:txBody>
      </p:sp>
    </p:spTree>
    <p:extLst>
      <p:ext uri="{BB962C8B-B14F-4D97-AF65-F5344CB8AC3E}">
        <p14:creationId xmlns:p14="http://schemas.microsoft.com/office/powerpoint/2010/main" val="11741798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b="0" noProof="0"/>
              <a:t>Gofynnwch i’r darpar athrawon fewngofnodi i’r PDP ac agor Tab 3 – </a:t>
            </a:r>
            <a:r>
              <a:rPr lang="cy-GB" b="0" i="1" noProof="0"/>
              <a:t>Cynnydd Proffesiynol</a:t>
            </a:r>
            <a:r>
              <a:rPr lang="cy-GB" b="0" noProof="0"/>
              <a:t>. Dylent gwblhau'r tabl gan ddefnyddio'r camau o'r sleidiau blaenorol, gan nodi eu cryfderau a'u meysydd ar gyfer datblygu, ynghyd â chamau penodol. </a:t>
            </a:r>
            <a:r>
              <a:rPr lang="cy-GB" b="1" u="sng" noProof="0"/>
              <a:t>Rhowch 20 munud ar gyfer y dasg hon.</a:t>
            </a:r>
            <a:r>
              <a:rPr lang="cy-GB" b="0" noProof="0"/>
              <a:t>
Atgoffwch nhw am y cysyniad o </a:t>
            </a:r>
            <a:r>
              <a:rPr lang="cy-GB" b="0" i="1" noProof="0" err="1"/>
              <a:t>lethal</a:t>
            </a:r>
            <a:r>
              <a:rPr lang="cy-GB" b="0" i="1" noProof="0"/>
              <a:t> </a:t>
            </a:r>
            <a:r>
              <a:rPr lang="cy-GB" b="0" i="1" noProof="0" err="1"/>
              <a:t>mutations</a:t>
            </a:r>
            <a:r>
              <a:rPr lang="cy-GB" b="0" i="1" noProof="0"/>
              <a:t> </a:t>
            </a:r>
            <a:r>
              <a:rPr lang="cy-GB" b="0" noProof="0"/>
              <a:t>- rhybuddiwch nhw rhag ychwanegu targedau sy'n amwys, yn generig, neu nad ydynt yn wirioneddol berthnasol. Anogwch nodau diriaethol, ystyrlon yn hytrach na datganiadau gwag.</a:t>
            </a:r>
          </a:p>
          <a:p>
            <a:endParaRPr lang="en-GB" b="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mn-lt"/>
                <a:ea typeface="+mn-ea"/>
                <a:cs typeface="+mn-cs"/>
              </a:rPr>
              <a:t>Ask the student teachers to log in to PLP and open Tab 3 – </a:t>
            </a:r>
            <a:r>
              <a:rPr kumimoji="0" lang="en-GB" sz="1200" b="0" i="1" u="none" strike="noStrike" kern="1200" cap="none" spc="0" normalizeH="0" baseline="0" noProof="0">
                <a:ln>
                  <a:noFill/>
                </a:ln>
                <a:solidFill>
                  <a:prstClr val="black"/>
                </a:solidFill>
                <a:effectLst/>
                <a:uLnTx/>
                <a:uFillTx/>
                <a:latin typeface="+mn-lt"/>
                <a:ea typeface="+mn-ea"/>
                <a:cs typeface="+mn-cs"/>
              </a:rPr>
              <a:t>Professional Progress</a:t>
            </a:r>
            <a:r>
              <a:rPr kumimoji="0" lang="en-GB" sz="1200" b="0" i="0" u="none" strike="noStrike" kern="1200" cap="none" spc="0" normalizeH="0" baseline="0" noProof="0">
                <a:ln>
                  <a:noFill/>
                </a:ln>
                <a:solidFill>
                  <a:prstClr val="black"/>
                </a:solidFill>
                <a:effectLst/>
                <a:uLnTx/>
                <a:uFillTx/>
                <a:latin typeface="+mn-lt"/>
                <a:ea typeface="+mn-ea"/>
                <a:cs typeface="+mn-cs"/>
              </a:rPr>
              <a:t>. They should complete the table using the steps from the previous slides, identifying both their strengths and their areas for development, along with specific actions. </a:t>
            </a:r>
            <a:r>
              <a:rPr kumimoji="0" lang="en-GB" sz="1200" b="1" i="0" u="sng" strike="noStrike" kern="1200" cap="none" spc="0" normalizeH="0" baseline="0" noProof="0">
                <a:ln>
                  <a:noFill/>
                </a:ln>
                <a:solidFill>
                  <a:prstClr val="black"/>
                </a:solidFill>
                <a:effectLst/>
                <a:uLnTx/>
                <a:uFillTx/>
                <a:latin typeface="+mn-lt"/>
                <a:ea typeface="+mn-ea"/>
                <a:cs typeface="+mn-cs"/>
              </a:rPr>
              <a:t>Give 20 minutes for this task.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mn-lt"/>
                <a:ea typeface="+mn-ea"/>
                <a:cs typeface="+mn-cs"/>
              </a:rPr>
              <a:t>Remind them about the concept of </a:t>
            </a:r>
            <a:r>
              <a:rPr kumimoji="0" lang="en-GB" sz="1200" b="0" i="1" u="none" strike="noStrike" kern="1200" cap="none" spc="0" normalizeH="0" baseline="0" noProof="0">
                <a:ln>
                  <a:noFill/>
                </a:ln>
                <a:solidFill>
                  <a:prstClr val="black"/>
                </a:solidFill>
                <a:effectLst/>
                <a:uLnTx/>
                <a:uFillTx/>
                <a:latin typeface="+mn-lt"/>
                <a:ea typeface="+mn-ea"/>
                <a:cs typeface="+mn-cs"/>
              </a:rPr>
              <a:t>lethal mutations - </a:t>
            </a:r>
            <a:r>
              <a:rPr kumimoji="0" lang="en-GB" sz="1200" b="0" i="0" u="none" strike="noStrike" kern="1200" cap="none" spc="0" normalizeH="0" baseline="0" noProof="0">
                <a:ln>
                  <a:noFill/>
                </a:ln>
                <a:solidFill>
                  <a:prstClr val="black"/>
                </a:solidFill>
                <a:effectLst/>
                <a:uLnTx/>
                <a:uFillTx/>
                <a:latin typeface="+mn-lt"/>
                <a:ea typeface="+mn-ea"/>
                <a:cs typeface="+mn-cs"/>
              </a:rPr>
              <a:t>caution them against adding targets that are vague, generic, or not genuinely relevant. Encourage concrete, meaningful goals rather than empty statements.</a:t>
            </a:r>
          </a:p>
          <a:p>
            <a:endParaRPr lang="en-GB" b="0"/>
          </a:p>
          <a:p>
            <a:endParaRPr lang="en-GB" b="0"/>
          </a:p>
          <a:p>
            <a:endParaRPr lang="en-GB" b="0"/>
          </a:p>
        </p:txBody>
      </p:sp>
      <p:sp>
        <p:nvSpPr>
          <p:cNvPr id="4" name="Slide Number Placeholder 3"/>
          <p:cNvSpPr>
            <a:spLocks noGrp="1"/>
          </p:cNvSpPr>
          <p:nvPr>
            <p:ph type="sldNum" sz="quarter" idx="10"/>
          </p:nvPr>
        </p:nvSpPr>
        <p:spPr/>
        <p:txBody>
          <a:bodyPr/>
          <a:lstStyle/>
          <a:p>
            <a:fld id="{90EE3F3C-945D-47E2-A118-BD2C03FDC183}" type="slidenum">
              <a:rPr lang="en-GB" smtClean="0"/>
              <a:t>16</a:t>
            </a:fld>
            <a:endParaRPr lang="en-GB"/>
          </a:p>
        </p:txBody>
      </p:sp>
    </p:spTree>
    <p:extLst>
      <p:ext uri="{BB962C8B-B14F-4D97-AF65-F5344CB8AC3E}">
        <p14:creationId xmlns:p14="http://schemas.microsoft.com/office/powerpoint/2010/main" val="24834901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Reminder - </a:t>
            </a:r>
          </a:p>
          <a:p>
            <a:endParaRPr lang="en-US" dirty="0">
              <a:ea typeface="Calibri"/>
              <a:cs typeface="Calibri"/>
            </a:endParaRPr>
          </a:p>
          <a:p>
            <a:r>
              <a:rPr lang="en-US" dirty="0">
                <a:ea typeface="Calibri"/>
                <a:cs typeface="Calibri"/>
              </a:rPr>
              <a:t>Students have a copy of this document in their OneDrive, in the 'General Information' folder. </a:t>
            </a:r>
          </a:p>
          <a:p>
            <a:r>
              <a:rPr lang="en-US" dirty="0">
                <a:ea typeface="Calibri"/>
                <a:cs typeface="Calibri"/>
              </a:rPr>
              <a:t>It gives an overview of all the strands in the teaching standards. </a:t>
            </a:r>
          </a:p>
          <a:p>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5FB824EF-40B7-4B64-AAF9-A45E704C992E}" type="slidenum">
              <a:rPr lang="en-GB" smtClean="0"/>
              <a:t>17</a:t>
            </a:fld>
            <a:endParaRPr lang="en-GB"/>
          </a:p>
        </p:txBody>
      </p:sp>
    </p:spTree>
    <p:extLst>
      <p:ext uri="{BB962C8B-B14F-4D97-AF65-F5344CB8AC3E}">
        <p14:creationId xmlns:p14="http://schemas.microsoft.com/office/powerpoint/2010/main" val="421948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FB824EF-40B7-4B64-AAF9-A45E704C992E}" type="slidenum">
              <a:rPr lang="en-GB" smtClean="0"/>
              <a:t>18</a:t>
            </a:fld>
            <a:endParaRPr lang="en-GB"/>
          </a:p>
        </p:txBody>
      </p:sp>
    </p:spTree>
    <p:extLst>
      <p:ext uri="{BB962C8B-B14F-4D97-AF65-F5344CB8AC3E}">
        <p14:creationId xmlns:p14="http://schemas.microsoft.com/office/powerpoint/2010/main" val="8457301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7D8C71-DDDC-4CDD-8C04-B43B65C6DF5D}" type="slidenum">
              <a:rPr lang="en-GB" smtClean="0"/>
              <a:t>19</a:t>
            </a:fld>
            <a:endParaRPr lang="en-GB"/>
          </a:p>
        </p:txBody>
      </p:sp>
    </p:spTree>
    <p:extLst>
      <p:ext uri="{BB962C8B-B14F-4D97-AF65-F5344CB8AC3E}">
        <p14:creationId xmlns:p14="http://schemas.microsoft.com/office/powerpoint/2010/main" val="2278035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7D8C71-DDDC-4CDD-8C04-B43B65C6DF5D}" type="slidenum">
              <a:rPr lang="en-GB" smtClean="0"/>
              <a:t>20</a:t>
            </a:fld>
            <a:endParaRPr lang="en-GB"/>
          </a:p>
        </p:txBody>
      </p:sp>
    </p:spTree>
    <p:extLst>
      <p:ext uri="{BB962C8B-B14F-4D97-AF65-F5344CB8AC3E}">
        <p14:creationId xmlns:p14="http://schemas.microsoft.com/office/powerpoint/2010/main" val="371496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FB824EF-40B7-4B64-AAF9-A45E704C992E}" type="slidenum">
              <a:rPr lang="en-GB" smtClean="0"/>
              <a:t>22</a:t>
            </a:fld>
            <a:endParaRPr lang="en-GB"/>
          </a:p>
        </p:txBody>
      </p:sp>
    </p:spTree>
    <p:extLst>
      <p:ext uri="{BB962C8B-B14F-4D97-AF65-F5344CB8AC3E}">
        <p14:creationId xmlns:p14="http://schemas.microsoft.com/office/powerpoint/2010/main" val="40389249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FB824EF-40B7-4B64-AAF9-A45E704C992E}" type="slidenum">
              <a:rPr lang="en-GB" smtClean="0"/>
              <a:t>23</a:t>
            </a:fld>
            <a:endParaRPr lang="en-GB"/>
          </a:p>
        </p:txBody>
      </p:sp>
    </p:spTree>
    <p:extLst>
      <p:ext uri="{BB962C8B-B14F-4D97-AF65-F5344CB8AC3E}">
        <p14:creationId xmlns:p14="http://schemas.microsoft.com/office/powerpoint/2010/main" val="12517962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9F78B-BDDC-52B3-4012-4DA3AE4570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A449F2-A275-A10D-C5AC-C024667498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2787A5-FE74-C00B-2B88-E3C3F58CA10A}"/>
              </a:ext>
            </a:extLst>
          </p:cNvPr>
          <p:cNvSpPr>
            <a:spLocks noGrp="1"/>
          </p:cNvSpPr>
          <p:nvPr>
            <p:ph type="body" idx="1"/>
          </p:nvPr>
        </p:nvSpPr>
        <p:spPr/>
        <p:txBody>
          <a:bodyPr/>
          <a:lstStyle/>
          <a:p>
            <a:r>
              <a:rPr lang="cy-GB" b="1" u="sng"/>
              <a:t>10 </a:t>
            </a:r>
            <a:r>
              <a:rPr lang="cy-GB" b="1" u="sng" err="1"/>
              <a:t>minutes</a:t>
            </a:r>
            <a:endParaRPr lang="en-US" b="1" u="sng">
              <a:ea typeface="Calibri"/>
              <a:cs typeface="Calibri"/>
            </a:endParaRPr>
          </a:p>
          <a:p>
            <a:endParaRPr lang="cy-GB"/>
          </a:p>
          <a:p>
            <a:r>
              <a:rPr lang="cy-GB"/>
              <a:t>Sicrhewch</a:t>
            </a:r>
            <a:r>
              <a:rPr lang="cy-GB" noProof="0"/>
              <a:t> fod POB darpar athro yn cwblhau’r gwerthusiad hwn yn y sesiwn cyn gadael. </a:t>
            </a:r>
            <a:endParaRPr lang="cy-GB">
              <a:ea typeface="Calibri" panose="020F0502020204030204"/>
              <a:cs typeface="Calibri" panose="020F0502020204030204"/>
            </a:endParaRPr>
          </a:p>
          <a:p>
            <a:endParaRPr lang="en-GB"/>
          </a:p>
          <a:p>
            <a:r>
              <a:rPr lang="en-GB"/>
              <a:t>Please ensure that ALL student-teachers complete this evaluation in the session, before leaving.</a:t>
            </a:r>
            <a:endParaRPr lang="en-GB">
              <a:ea typeface="Calibri"/>
              <a:cs typeface="Calibri"/>
            </a:endParaRPr>
          </a:p>
        </p:txBody>
      </p:sp>
      <p:sp>
        <p:nvSpPr>
          <p:cNvPr id="4" name="Slide Number Placeholder 3">
            <a:extLst>
              <a:ext uri="{FF2B5EF4-FFF2-40B4-BE49-F238E27FC236}">
                <a16:creationId xmlns:a16="http://schemas.microsoft.com/office/drawing/2014/main" id="{0F2AA60C-0342-F799-645E-8CB3E780B41F}"/>
              </a:ext>
            </a:extLst>
          </p:cNvPr>
          <p:cNvSpPr>
            <a:spLocks noGrp="1"/>
          </p:cNvSpPr>
          <p:nvPr>
            <p:ph type="sldNum" sz="quarter" idx="5"/>
          </p:nvPr>
        </p:nvSpPr>
        <p:spPr/>
        <p:txBody>
          <a:bodyPr/>
          <a:lstStyle/>
          <a:p>
            <a:fld id="{EA7D8C71-DDDC-4CDD-8C04-B43B65C6DF5D}" type="slidenum">
              <a:rPr lang="en-GB" smtClean="0"/>
              <a:t>24</a:t>
            </a:fld>
            <a:endParaRPr lang="en-GB"/>
          </a:p>
        </p:txBody>
      </p:sp>
    </p:spTree>
    <p:extLst>
      <p:ext uri="{BB962C8B-B14F-4D97-AF65-F5344CB8AC3E}">
        <p14:creationId xmlns:p14="http://schemas.microsoft.com/office/powerpoint/2010/main" val="8889544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The aim of this session is make sure everyone is clear about the practicalities for the next term, as well as understanding how this second teaching block is designed to support the next stage of your professional development</a:t>
            </a:r>
          </a:p>
        </p:txBody>
      </p:sp>
      <p:sp>
        <p:nvSpPr>
          <p:cNvPr id="4" name="Slide Number Placeholder 3"/>
          <p:cNvSpPr>
            <a:spLocks noGrp="1"/>
          </p:cNvSpPr>
          <p:nvPr>
            <p:ph type="sldNum" sz="quarter" idx="5"/>
          </p:nvPr>
        </p:nvSpPr>
        <p:spPr/>
        <p:txBody>
          <a:bodyPr/>
          <a:lstStyle/>
          <a:p>
            <a:fld id="{5FB824EF-40B7-4B64-AAF9-A45E704C992E}" type="slidenum">
              <a:rPr lang="en-GB" smtClean="0"/>
              <a:t>25</a:t>
            </a:fld>
            <a:endParaRPr lang="en-GB"/>
          </a:p>
        </p:txBody>
      </p:sp>
    </p:spTree>
    <p:extLst>
      <p:ext uri="{BB962C8B-B14F-4D97-AF65-F5344CB8AC3E}">
        <p14:creationId xmlns:p14="http://schemas.microsoft.com/office/powerpoint/2010/main" val="14796684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err="1"/>
              <a:t>Dangos</a:t>
            </a:r>
            <a:r>
              <a:rPr lang="en-GB"/>
              <a:t> le </a:t>
            </a:r>
            <a:r>
              <a:rPr lang="en-GB" err="1"/>
              <a:t>ar</a:t>
            </a:r>
            <a:r>
              <a:rPr lang="en-GB"/>
              <a:t> y </a:t>
            </a:r>
            <a:r>
              <a:rPr lang="en-GB" err="1"/>
              <a:t>llwybr</a:t>
            </a:r>
            <a:r>
              <a:rPr lang="en-GB"/>
              <a:t> </a:t>
            </a:r>
            <a:r>
              <a:rPr lang="en-GB" err="1"/>
              <a:t>mae’r</a:t>
            </a:r>
            <a:r>
              <a:rPr lang="en-GB"/>
              <a:t> </a:t>
            </a:r>
            <a:r>
              <a:rPr lang="en-GB" err="1"/>
              <a:t>myfyrwyr</a:t>
            </a:r>
            <a:r>
              <a:rPr lang="en-GB"/>
              <a:t> </a:t>
            </a:r>
            <a:r>
              <a:rPr lang="en-GB" err="1"/>
              <a:t>ar</a:t>
            </a:r>
            <a:r>
              <a:rPr lang="en-GB"/>
              <a:t> y </a:t>
            </a:r>
            <a:r>
              <a:rPr lang="en-GB" err="1"/>
              <a:t>pwynt</a:t>
            </a:r>
            <a:r>
              <a:rPr lang="en-GB"/>
              <a:t> </a:t>
            </a:r>
            <a:r>
              <a:rPr lang="en-GB" err="1"/>
              <a:t>hwn</a:t>
            </a:r>
            <a:r>
              <a:rPr lang="en-GB"/>
              <a:t>, </a:t>
            </a:r>
            <a:r>
              <a:rPr lang="en-GB" err="1"/>
              <a:t>a’u</a:t>
            </a:r>
            <a:r>
              <a:rPr lang="en-GB"/>
              <a:t> bod am </a:t>
            </a:r>
            <a:r>
              <a:rPr lang="en-GB" err="1"/>
              <a:t>edrych</a:t>
            </a:r>
            <a:r>
              <a:rPr lang="en-GB"/>
              <a:t> </a:t>
            </a:r>
            <a:r>
              <a:rPr lang="en-GB" err="1"/>
              <a:t>nol</a:t>
            </a:r>
            <a:r>
              <a:rPr lang="en-GB"/>
              <a:t> </a:t>
            </a:r>
            <a:r>
              <a:rPr lang="en-GB" err="1"/>
              <a:t>ar</a:t>
            </a:r>
            <a:r>
              <a:rPr lang="en-GB"/>
              <a:t> </a:t>
            </a:r>
            <a:r>
              <a:rPr lang="en-GB" err="1"/>
              <a:t>eu</a:t>
            </a:r>
            <a:r>
              <a:rPr lang="en-GB"/>
              <a:t> </a:t>
            </a:r>
            <a:r>
              <a:rPr lang="en-GB" err="1"/>
              <a:t>profiadau</a:t>
            </a:r>
            <a:r>
              <a:rPr lang="en-GB"/>
              <a:t> </a:t>
            </a:r>
            <a:r>
              <a:rPr lang="en-GB" err="1"/>
              <a:t>ers</a:t>
            </a:r>
            <a:r>
              <a:rPr lang="en-GB"/>
              <a:t> </a:t>
            </a:r>
            <a:r>
              <a:rPr lang="en-GB" err="1"/>
              <a:t>dechrau’r</a:t>
            </a:r>
            <a:r>
              <a:rPr lang="en-GB"/>
              <a:t> </a:t>
            </a:r>
            <a:r>
              <a:rPr lang="en-GB" err="1"/>
              <a:t>rhaglen</a:t>
            </a:r>
            <a:r>
              <a:rPr lang="en-GB"/>
              <a:t> </a:t>
            </a:r>
            <a:r>
              <a:rPr lang="en-GB" err="1"/>
              <a:t>yn</a:t>
            </a:r>
            <a:r>
              <a:rPr lang="en-GB"/>
              <a:t> </a:t>
            </a:r>
            <a:r>
              <a:rPr lang="en-GB" err="1"/>
              <a:t>ystod</a:t>
            </a:r>
            <a:r>
              <a:rPr lang="en-GB"/>
              <a:t> </a:t>
            </a:r>
            <a:r>
              <a:rPr lang="en-GB" err="1"/>
              <a:t>sesiwn</a:t>
            </a:r>
            <a:r>
              <a:rPr lang="en-GB"/>
              <a:t> </a:t>
            </a:r>
            <a:r>
              <a:rPr lang="en-GB" err="1"/>
              <a:t>gyntaf</a:t>
            </a:r>
            <a:r>
              <a:rPr lang="en-GB"/>
              <a:t> y </a:t>
            </a:r>
            <a:r>
              <a:rPr lang="en-GB" err="1"/>
              <a:t>diwrnod</a:t>
            </a:r>
            <a:r>
              <a:rPr lang="en-GB"/>
              <a: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D26F83-6A02-4D94-8760-43CBFCB0F601}"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172145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Show where on the pathway students are and that they will be looking back at the experiences they’ve had on the programme to date during session 1.</a:t>
            </a: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D26F83-6A02-4D94-8760-43CBFCB0F601}"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9431806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5FB824EF-40B7-4B64-AAF9-A45E704C992E}" type="slidenum">
              <a:rPr lang="en-GB" smtClean="0"/>
              <a:t>28</a:t>
            </a:fld>
            <a:endParaRPr lang="en-GB"/>
          </a:p>
        </p:txBody>
      </p:sp>
    </p:spTree>
    <p:extLst>
      <p:ext uri="{BB962C8B-B14F-4D97-AF65-F5344CB8AC3E}">
        <p14:creationId xmlns:p14="http://schemas.microsoft.com/office/powerpoint/2010/main" val="8326312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D933B-CCD7-60DD-93BC-8795D8CC4BB2}"/>
            </a:ext>
          </a:extLst>
        </p:cNvPr>
        <p:cNvGrpSpPr/>
        <p:nvPr/>
      </p:nvGrpSpPr>
      <p:grpSpPr>
        <a:xfrm>
          <a:off x="0" y="0"/>
          <a:ext cx="0" cy="0"/>
          <a:chOff x="0" y="0"/>
          <a:chExt cx="0" cy="0"/>
        </a:xfrm>
      </p:grpSpPr>
      <p:sp>
        <p:nvSpPr>
          <p:cNvPr id="2" name="Dalfan Delwedd Sleid 1">
            <a:extLst>
              <a:ext uri="{FF2B5EF4-FFF2-40B4-BE49-F238E27FC236}">
                <a16:creationId xmlns:a16="http://schemas.microsoft.com/office/drawing/2014/main" id="{829B620E-696B-A121-170B-8CAAAD694C52}"/>
              </a:ext>
            </a:extLst>
          </p:cNvPr>
          <p:cNvSpPr>
            <a:spLocks noGrp="1" noRot="1" noChangeAspect="1"/>
          </p:cNvSpPr>
          <p:nvPr>
            <p:ph type="sldImg"/>
          </p:nvPr>
        </p:nvSpPr>
        <p:spPr/>
      </p:sp>
      <p:sp>
        <p:nvSpPr>
          <p:cNvPr id="3" name="Dalfan Nodiadau 2">
            <a:extLst>
              <a:ext uri="{FF2B5EF4-FFF2-40B4-BE49-F238E27FC236}">
                <a16:creationId xmlns:a16="http://schemas.microsoft.com/office/drawing/2014/main" id="{1E509AAB-B875-6877-EBC2-1CEA115FCD5F}"/>
              </a:ext>
            </a:extLst>
          </p:cNvPr>
          <p:cNvSpPr>
            <a:spLocks noGrp="1"/>
          </p:cNvSpPr>
          <p:nvPr>
            <p:ph type="body" idx="1"/>
          </p:nvPr>
        </p:nvSpPr>
        <p:spPr/>
        <p:txBody>
          <a:bodyPr/>
          <a:lstStyle/>
          <a:p>
            <a:endParaRPr lang="en-US" dirty="0">
              <a:ea typeface="Calibri"/>
              <a:cs typeface="Calibri"/>
            </a:endParaRPr>
          </a:p>
        </p:txBody>
      </p:sp>
      <p:sp>
        <p:nvSpPr>
          <p:cNvPr id="4" name="Dalfan Rhif y Sleid 3">
            <a:extLst>
              <a:ext uri="{FF2B5EF4-FFF2-40B4-BE49-F238E27FC236}">
                <a16:creationId xmlns:a16="http://schemas.microsoft.com/office/drawing/2014/main" id="{96171E68-9A4F-D59D-E2D9-8B6D7124D7A5}"/>
              </a:ext>
            </a:extLst>
          </p:cNvPr>
          <p:cNvSpPr>
            <a:spLocks noGrp="1"/>
          </p:cNvSpPr>
          <p:nvPr>
            <p:ph type="sldNum" sz="quarter" idx="5"/>
          </p:nvPr>
        </p:nvSpPr>
        <p:spPr/>
        <p:txBody>
          <a:bodyPr/>
          <a:lstStyle/>
          <a:p>
            <a:fld id="{5FB824EF-40B7-4B64-AAF9-A45E704C992E}" type="slidenum">
              <a:rPr lang="en-GB" smtClean="0"/>
              <a:t>29</a:t>
            </a:fld>
            <a:endParaRPr lang="en-GB"/>
          </a:p>
        </p:txBody>
      </p:sp>
    </p:spTree>
    <p:extLst>
      <p:ext uri="{BB962C8B-B14F-4D97-AF65-F5344CB8AC3E}">
        <p14:creationId xmlns:p14="http://schemas.microsoft.com/office/powerpoint/2010/main" val="26960831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en-US" dirty="0">
              <a:ea typeface="Calibri"/>
              <a:cs typeface="Calibri"/>
            </a:endParaRPr>
          </a:p>
        </p:txBody>
      </p:sp>
      <p:sp>
        <p:nvSpPr>
          <p:cNvPr id="4" name="Dalfan Rhif y Sleid 3"/>
          <p:cNvSpPr>
            <a:spLocks noGrp="1"/>
          </p:cNvSpPr>
          <p:nvPr>
            <p:ph type="sldNum" sz="quarter" idx="5"/>
          </p:nvPr>
        </p:nvSpPr>
        <p:spPr/>
        <p:txBody>
          <a:bodyPr/>
          <a:lstStyle/>
          <a:p>
            <a:fld id="{5FB824EF-40B7-4B64-AAF9-A45E704C992E}" type="slidenum">
              <a:rPr lang="en-GB" smtClean="0"/>
              <a:t>31</a:t>
            </a:fld>
            <a:endParaRPr lang="en-GB"/>
          </a:p>
        </p:txBody>
      </p:sp>
    </p:spTree>
    <p:extLst>
      <p:ext uri="{BB962C8B-B14F-4D97-AF65-F5344CB8AC3E}">
        <p14:creationId xmlns:p14="http://schemas.microsoft.com/office/powerpoint/2010/main" val="40144506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 copy of this is availble in today's folder in Moodle. </a:t>
            </a:r>
            <a:endParaRPr lang="en-US">
              <a:solidFill>
                <a:srgbClr val="444444"/>
              </a:solidFill>
            </a:endParaRPr>
          </a:p>
          <a:p>
            <a:endParaRPr lang="en-US">
              <a:solidFill>
                <a:srgbClr val="444444"/>
              </a:solidFill>
            </a:endParaRPr>
          </a:p>
          <a:p>
            <a:r>
              <a:rPr lang="en-US"/>
              <a:t>Students can also use Teamup - </a:t>
            </a:r>
            <a:r>
              <a:rPr lang="en-US">
                <a:solidFill>
                  <a:srgbClr val="444444"/>
                </a:solidFill>
                <a:hlinkClick r:id="rId3"/>
              </a:rPr>
              <a:t>https://teamup.com/ksick4bzudn2xj771g</a:t>
            </a:r>
            <a:r>
              <a:rPr lang="en-US"/>
              <a:t> </a:t>
            </a:r>
          </a:p>
        </p:txBody>
      </p:sp>
      <p:sp>
        <p:nvSpPr>
          <p:cNvPr id="4" name="Slide Number Placeholder 3"/>
          <p:cNvSpPr>
            <a:spLocks noGrp="1"/>
          </p:cNvSpPr>
          <p:nvPr>
            <p:ph type="sldNum" sz="quarter" idx="5"/>
          </p:nvPr>
        </p:nvSpPr>
        <p:spPr/>
        <p:txBody>
          <a:bodyPr/>
          <a:lstStyle/>
          <a:p>
            <a:fld id="{5FB824EF-40B7-4B64-AAF9-A45E704C992E}" type="slidenum">
              <a:rPr lang="en-GB" smtClean="0"/>
              <a:t>33</a:t>
            </a:fld>
            <a:endParaRPr lang="en-GB"/>
          </a:p>
        </p:txBody>
      </p:sp>
    </p:spTree>
    <p:extLst>
      <p:ext uri="{BB962C8B-B14F-4D97-AF65-F5344CB8AC3E}">
        <p14:creationId xmlns:p14="http://schemas.microsoft.com/office/powerpoint/2010/main" val="27029755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A copy of this is </a:t>
            </a:r>
            <a:r>
              <a:rPr lang="en-US" err="1">
                <a:ea typeface="Calibri"/>
                <a:cs typeface="Calibri"/>
              </a:rPr>
              <a:t>availble</a:t>
            </a:r>
            <a:r>
              <a:rPr lang="en-US">
                <a:ea typeface="Calibri"/>
                <a:cs typeface="Calibri"/>
              </a:rPr>
              <a:t> in today's folder in Moodle. </a:t>
            </a:r>
          </a:p>
          <a:p>
            <a:endParaRPr lang="en-US">
              <a:ea typeface="Calibri"/>
              <a:cs typeface="Calibri"/>
            </a:endParaRPr>
          </a:p>
          <a:p>
            <a:r>
              <a:rPr lang="en-US">
                <a:ea typeface="Calibri"/>
                <a:cs typeface="Calibri"/>
              </a:rPr>
              <a:t>Students can also use </a:t>
            </a:r>
            <a:r>
              <a:rPr lang="en-US" err="1">
                <a:ea typeface="Calibri"/>
                <a:cs typeface="Calibri"/>
              </a:rPr>
              <a:t>Teamup</a:t>
            </a:r>
            <a:r>
              <a:rPr lang="en-US">
                <a:ea typeface="Calibri"/>
                <a:cs typeface="Calibri"/>
              </a:rPr>
              <a:t> - </a:t>
            </a:r>
            <a:r>
              <a:rPr lang="en-US">
                <a:hlinkClick r:id="rId3"/>
              </a:rPr>
              <a:t>https://teamup.com/ksick4bzudn2xj771g</a:t>
            </a:r>
            <a:r>
              <a:rPr lang="en-US"/>
              <a:t> </a:t>
            </a:r>
            <a:endParaRPr lang="en-US">
              <a:ea typeface="Calibri"/>
              <a:cs typeface="Calibri"/>
            </a:endParaRPr>
          </a:p>
        </p:txBody>
      </p:sp>
      <p:sp>
        <p:nvSpPr>
          <p:cNvPr id="4" name="Slide Number Placeholder 3"/>
          <p:cNvSpPr>
            <a:spLocks noGrp="1"/>
          </p:cNvSpPr>
          <p:nvPr>
            <p:ph type="sldNum" sz="quarter" idx="5"/>
          </p:nvPr>
        </p:nvSpPr>
        <p:spPr/>
        <p:txBody>
          <a:bodyPr/>
          <a:lstStyle/>
          <a:p>
            <a:fld id="{5FB824EF-40B7-4B64-AAF9-A45E704C992E}" type="slidenum">
              <a:rPr lang="en-GB" smtClean="0"/>
              <a:t>34</a:t>
            </a:fld>
            <a:endParaRPr lang="en-GB"/>
          </a:p>
        </p:txBody>
      </p:sp>
    </p:spTree>
    <p:extLst>
      <p:ext uri="{BB962C8B-B14F-4D97-AF65-F5344CB8AC3E}">
        <p14:creationId xmlns:p14="http://schemas.microsoft.com/office/powerpoint/2010/main" val="37430420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FB824EF-40B7-4B64-AAF9-A45E704C992E}" type="slidenum">
              <a:rPr lang="en-GB" smtClean="0"/>
              <a:t>37</a:t>
            </a:fld>
            <a:endParaRPr lang="en-GB"/>
          </a:p>
        </p:txBody>
      </p:sp>
    </p:spTree>
    <p:extLst>
      <p:ext uri="{BB962C8B-B14F-4D97-AF65-F5344CB8AC3E}">
        <p14:creationId xmlns:p14="http://schemas.microsoft.com/office/powerpoint/2010/main" val="21293991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5FB824EF-40B7-4B64-AAF9-A45E704C992E}" type="slidenum">
              <a:rPr lang="en-GB" smtClean="0"/>
              <a:t>38</a:t>
            </a:fld>
            <a:endParaRPr lang="en-GB"/>
          </a:p>
        </p:txBody>
      </p:sp>
    </p:spTree>
    <p:extLst>
      <p:ext uri="{BB962C8B-B14F-4D97-AF65-F5344CB8AC3E}">
        <p14:creationId xmlns:p14="http://schemas.microsoft.com/office/powerpoint/2010/main" val="16465997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FB824EF-40B7-4B64-AAF9-A45E704C992E}" type="slidenum">
              <a:rPr lang="en-GB" smtClean="0"/>
              <a:t>39</a:t>
            </a:fld>
            <a:endParaRPr lang="en-GB"/>
          </a:p>
        </p:txBody>
      </p:sp>
    </p:spTree>
    <p:extLst>
      <p:ext uri="{BB962C8B-B14F-4D97-AF65-F5344CB8AC3E}">
        <p14:creationId xmlns:p14="http://schemas.microsoft.com/office/powerpoint/2010/main" val="9835509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ighlight>
                  <a:srgbClr val="FFFFFF"/>
                </a:highlight>
              </a:rPr>
              <a:t>This session introduces them to the materials they will need to engage with ahead of the Phase Swap experience. Please note the dates for the school element of Phase Swap will be different depending on phase. The allocation of students to schools will be shared shortly, and Network Schools will be contact with student-teachers directly. </a:t>
            </a:r>
          </a:p>
        </p:txBody>
      </p:sp>
      <p:sp>
        <p:nvSpPr>
          <p:cNvPr id="4" name="Slide Number Placeholder 3"/>
          <p:cNvSpPr>
            <a:spLocks noGrp="1"/>
          </p:cNvSpPr>
          <p:nvPr>
            <p:ph type="sldNum" sz="quarter" idx="5"/>
          </p:nvPr>
        </p:nvSpPr>
        <p:spPr/>
        <p:txBody>
          <a:bodyPr/>
          <a:lstStyle/>
          <a:p>
            <a:fld id="{5FB824EF-40B7-4B64-AAF9-A45E704C992E}" type="slidenum">
              <a:rPr lang="en-GB" smtClean="0"/>
              <a:t>40</a:t>
            </a:fld>
            <a:endParaRPr lang="en-GB"/>
          </a:p>
        </p:txBody>
      </p:sp>
    </p:spTree>
    <p:extLst>
      <p:ext uri="{BB962C8B-B14F-4D97-AF65-F5344CB8AC3E}">
        <p14:creationId xmlns:p14="http://schemas.microsoft.com/office/powerpoint/2010/main" val="422448365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5FB824EF-40B7-4B64-AAF9-A45E704C992E}" type="slidenum">
              <a:rPr lang="en-GB" smtClean="0"/>
              <a:t>41</a:t>
            </a:fld>
            <a:endParaRPr lang="en-GB"/>
          </a:p>
        </p:txBody>
      </p:sp>
    </p:spTree>
    <p:extLst>
      <p:ext uri="{BB962C8B-B14F-4D97-AF65-F5344CB8AC3E}">
        <p14:creationId xmlns:p14="http://schemas.microsoft.com/office/powerpoint/2010/main" val="333063561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7D8C71-DDDC-4CDD-8C04-B43B65C6DF5D}" type="slidenum">
              <a:rPr lang="en-GB" smtClean="0"/>
              <a:t>42</a:t>
            </a:fld>
            <a:endParaRPr lang="en-GB"/>
          </a:p>
        </p:txBody>
      </p:sp>
    </p:spTree>
    <p:extLst>
      <p:ext uri="{BB962C8B-B14F-4D97-AF65-F5344CB8AC3E}">
        <p14:creationId xmlns:p14="http://schemas.microsoft.com/office/powerpoint/2010/main" val="13938565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a:cs typeface="Calibri"/>
            </a:endParaRPr>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5FB824EF-40B7-4B64-AAF9-A45E704C992E}" type="slidenum">
              <a:rPr lang="en-GB" smtClean="0"/>
              <a:t>43</a:t>
            </a:fld>
            <a:endParaRPr lang="en-GB"/>
          </a:p>
        </p:txBody>
      </p:sp>
    </p:spTree>
    <p:extLst>
      <p:ext uri="{BB962C8B-B14F-4D97-AF65-F5344CB8AC3E}">
        <p14:creationId xmlns:p14="http://schemas.microsoft.com/office/powerpoint/2010/main" val="3365449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5FB824EF-40B7-4B64-AAF9-A45E704C992E}" type="slidenum">
              <a:rPr lang="en-GB" smtClean="0"/>
              <a:t>44</a:t>
            </a:fld>
            <a:endParaRPr lang="en-GB"/>
          </a:p>
        </p:txBody>
      </p:sp>
    </p:spTree>
    <p:extLst>
      <p:ext uri="{BB962C8B-B14F-4D97-AF65-F5344CB8AC3E}">
        <p14:creationId xmlns:p14="http://schemas.microsoft.com/office/powerpoint/2010/main" val="206276720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US" dirty="0">
              <a:cs typeface="Calibri"/>
            </a:endParaRPr>
          </a:p>
        </p:txBody>
      </p:sp>
      <p:sp>
        <p:nvSpPr>
          <p:cNvPr id="4" name="Slide Number Placeholder 3"/>
          <p:cNvSpPr>
            <a:spLocks noGrp="1"/>
          </p:cNvSpPr>
          <p:nvPr>
            <p:ph type="sldNum" sz="quarter" idx="5"/>
          </p:nvPr>
        </p:nvSpPr>
        <p:spPr/>
        <p:txBody>
          <a:bodyPr/>
          <a:lstStyle/>
          <a:p>
            <a:fld id="{6367A855-DB2E-4D97-B3FE-22222B689DB6}" type="slidenum">
              <a:rPr lang="en-GB"/>
              <a:t>45</a:t>
            </a:fld>
            <a:endParaRPr lang="en-GB"/>
          </a:p>
        </p:txBody>
      </p:sp>
    </p:spTree>
    <p:extLst>
      <p:ext uri="{BB962C8B-B14F-4D97-AF65-F5344CB8AC3E}">
        <p14:creationId xmlns:p14="http://schemas.microsoft.com/office/powerpoint/2010/main" val="38562544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6367A855-DB2E-4D97-B3FE-22222B689DB6}" type="slidenum">
              <a:rPr lang="en-GB"/>
              <a:t>46</a:t>
            </a:fld>
            <a:endParaRPr lang="en-GB"/>
          </a:p>
        </p:txBody>
      </p:sp>
    </p:spTree>
    <p:extLst>
      <p:ext uri="{BB962C8B-B14F-4D97-AF65-F5344CB8AC3E}">
        <p14:creationId xmlns:p14="http://schemas.microsoft.com/office/powerpoint/2010/main" val="401284628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367A855-DB2E-4D97-B3FE-22222B689DB6}" type="slidenum">
              <a:rPr lang="en-GB"/>
              <a:t>47</a:t>
            </a:fld>
            <a:endParaRPr lang="en-GB"/>
          </a:p>
        </p:txBody>
      </p:sp>
    </p:spTree>
    <p:extLst>
      <p:ext uri="{BB962C8B-B14F-4D97-AF65-F5344CB8AC3E}">
        <p14:creationId xmlns:p14="http://schemas.microsoft.com/office/powerpoint/2010/main" val="270507045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6367A855-DB2E-4D97-B3FE-22222B689DB6}" type="slidenum">
              <a:rPr lang="en-GB"/>
              <a:t>48</a:t>
            </a:fld>
            <a:endParaRPr lang="en-GB"/>
          </a:p>
        </p:txBody>
      </p:sp>
    </p:spTree>
    <p:extLst>
      <p:ext uri="{BB962C8B-B14F-4D97-AF65-F5344CB8AC3E}">
        <p14:creationId xmlns:p14="http://schemas.microsoft.com/office/powerpoint/2010/main" val="276122002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a typeface="Calibri"/>
              <a:cs typeface="Calibri"/>
            </a:endParaRPr>
          </a:p>
        </p:txBody>
      </p:sp>
      <p:sp>
        <p:nvSpPr>
          <p:cNvPr id="4" name="Slide Number Placeholder 3"/>
          <p:cNvSpPr>
            <a:spLocks noGrp="1"/>
          </p:cNvSpPr>
          <p:nvPr>
            <p:ph type="sldNum" sz="quarter" idx="5"/>
          </p:nvPr>
        </p:nvSpPr>
        <p:spPr/>
        <p:txBody>
          <a:bodyPr/>
          <a:lstStyle/>
          <a:p>
            <a:fld id="{EA7D8C71-DDDC-4CDD-8C04-B43B65C6DF5D}" type="slidenum">
              <a:rPr lang="en-GB" smtClean="0"/>
              <a:t>49</a:t>
            </a:fld>
            <a:endParaRPr lang="en-GB"/>
          </a:p>
        </p:txBody>
      </p:sp>
    </p:spTree>
    <p:extLst>
      <p:ext uri="{BB962C8B-B14F-4D97-AF65-F5344CB8AC3E}">
        <p14:creationId xmlns:p14="http://schemas.microsoft.com/office/powerpoint/2010/main" val="89099890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367A855-DB2E-4D97-B3FE-22222B689DB6}" type="slidenum">
              <a:rPr lang="en-GB"/>
              <a:t>50</a:t>
            </a:fld>
            <a:endParaRPr lang="en-GB"/>
          </a:p>
        </p:txBody>
      </p:sp>
    </p:spTree>
    <p:extLst>
      <p:ext uri="{BB962C8B-B14F-4D97-AF65-F5344CB8AC3E}">
        <p14:creationId xmlns:p14="http://schemas.microsoft.com/office/powerpoint/2010/main" val="225602193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7D8C71-DDDC-4CDD-8C04-B43B65C6DF5D}" type="slidenum">
              <a:rPr lang="en-GB" smtClean="0"/>
              <a:t>51</a:t>
            </a:fld>
            <a:endParaRPr lang="en-GB"/>
          </a:p>
        </p:txBody>
      </p:sp>
    </p:spTree>
    <p:extLst>
      <p:ext uri="{BB962C8B-B14F-4D97-AF65-F5344CB8AC3E}">
        <p14:creationId xmlns:p14="http://schemas.microsoft.com/office/powerpoint/2010/main" val="367737186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67A855-DB2E-4D97-B3FE-22222B689DB6}" type="slidenum">
              <a:rPr lang="en-GB" smtClean="0"/>
              <a:t>52</a:t>
            </a:fld>
            <a:endParaRPr lang="en-GB"/>
          </a:p>
        </p:txBody>
      </p:sp>
    </p:spTree>
    <p:extLst>
      <p:ext uri="{BB962C8B-B14F-4D97-AF65-F5344CB8AC3E}">
        <p14:creationId xmlns:p14="http://schemas.microsoft.com/office/powerpoint/2010/main" val="246294046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7D8C71-DDDC-4CDD-8C04-B43B65C6DF5D}" type="slidenum">
              <a:rPr lang="en-GB" smtClean="0"/>
              <a:t>53</a:t>
            </a:fld>
            <a:endParaRPr lang="en-GB"/>
          </a:p>
        </p:txBody>
      </p:sp>
    </p:spTree>
    <p:extLst>
      <p:ext uri="{BB962C8B-B14F-4D97-AF65-F5344CB8AC3E}">
        <p14:creationId xmlns:p14="http://schemas.microsoft.com/office/powerpoint/2010/main" val="318799679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A7D8C71-DDDC-4CDD-8C04-B43B65C6DF5D}" type="slidenum">
              <a:rPr lang="en-GB" smtClean="0"/>
              <a:t>54</a:t>
            </a:fld>
            <a:endParaRPr lang="en-GB"/>
          </a:p>
        </p:txBody>
      </p:sp>
    </p:spTree>
    <p:extLst>
      <p:ext uri="{BB962C8B-B14F-4D97-AF65-F5344CB8AC3E}">
        <p14:creationId xmlns:p14="http://schemas.microsoft.com/office/powerpoint/2010/main" val="333439700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94F5E5-3FC9-3AFC-3A6A-D90B4BDECE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06CD97-BB93-E04A-B9C3-7BCF7F7C7A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1290C3-7958-8617-4B9F-C8530C50AF8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95F9C40-374C-468A-71CE-B056DF95F9B6}"/>
              </a:ext>
            </a:extLst>
          </p:cNvPr>
          <p:cNvSpPr>
            <a:spLocks noGrp="1"/>
          </p:cNvSpPr>
          <p:nvPr>
            <p:ph type="sldNum" sz="quarter" idx="5"/>
          </p:nvPr>
        </p:nvSpPr>
        <p:spPr/>
        <p:txBody>
          <a:bodyPr/>
          <a:lstStyle/>
          <a:p>
            <a:fld id="{EA7D8C71-DDDC-4CDD-8C04-B43B65C6DF5D}" type="slidenum">
              <a:rPr lang="en-GB" smtClean="0"/>
              <a:t>56</a:t>
            </a:fld>
            <a:endParaRPr lang="en-GB"/>
          </a:p>
        </p:txBody>
      </p:sp>
    </p:spTree>
    <p:extLst>
      <p:ext uri="{BB962C8B-B14F-4D97-AF65-F5344CB8AC3E}">
        <p14:creationId xmlns:p14="http://schemas.microsoft.com/office/powerpoint/2010/main" val="78266058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A2778F-256D-BBAD-992B-3D9AE68469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01A2CA-0598-2026-8C25-76FCF504E8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174980-3FBA-3E8B-89E8-F2723E61A2B3}"/>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451D635-F1C4-13F0-C67A-28FFEB43AAA2}"/>
              </a:ext>
            </a:extLst>
          </p:cNvPr>
          <p:cNvSpPr>
            <a:spLocks noGrp="1"/>
          </p:cNvSpPr>
          <p:nvPr>
            <p:ph type="sldNum" sz="quarter" idx="5"/>
          </p:nvPr>
        </p:nvSpPr>
        <p:spPr/>
        <p:txBody>
          <a:bodyPr/>
          <a:lstStyle/>
          <a:p>
            <a:fld id="{5FB824EF-40B7-4B64-AAF9-A45E704C992E}" type="slidenum">
              <a:rPr lang="en-GB" smtClean="0"/>
              <a:t>57</a:t>
            </a:fld>
            <a:endParaRPr lang="en-GB"/>
          </a:p>
        </p:txBody>
      </p:sp>
    </p:spTree>
    <p:extLst>
      <p:ext uri="{BB962C8B-B14F-4D97-AF65-F5344CB8AC3E}">
        <p14:creationId xmlns:p14="http://schemas.microsoft.com/office/powerpoint/2010/main" val="226148314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6230DA-8993-B169-9700-B7D22AEB6B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E68BB6-6084-4787-4FAB-65C01DE7C4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10F4B9-DA4B-BFEE-E269-06A33B4557AF}"/>
              </a:ext>
            </a:extLst>
          </p:cNvPr>
          <p:cNvSpPr>
            <a:spLocks noGrp="1"/>
          </p:cNvSpPr>
          <p:nvPr>
            <p:ph type="body" idx="1"/>
          </p:nvPr>
        </p:nvSpPr>
        <p:spPr/>
        <p:txBody>
          <a:bodyPr/>
          <a:lstStyle/>
          <a:p>
            <a:endParaRPr lang="en-US">
              <a:ea typeface="Calibri"/>
              <a:cs typeface="Calibri"/>
            </a:endParaRPr>
          </a:p>
          <a:p>
            <a:r>
              <a:rPr lang="en-GB">
                <a:hlinkClick r:id="rId3"/>
              </a:rPr>
              <a:t>Tile: Alternative </a:t>
            </a:r>
            <a:r>
              <a:rPr lang="en-GB" err="1">
                <a:hlinkClick r:id="rId3"/>
              </a:rPr>
              <a:t>Placements:Lleoliadau</a:t>
            </a:r>
            <a:r>
              <a:rPr lang="en-GB">
                <a:hlinkClick r:id="rId3"/>
              </a:rPr>
              <a:t> Amgen | Initial Teacher Education | Home</a:t>
            </a:r>
            <a:endParaRPr lang="en-GB"/>
          </a:p>
        </p:txBody>
      </p:sp>
      <p:sp>
        <p:nvSpPr>
          <p:cNvPr id="4" name="Slide Number Placeholder 3">
            <a:extLst>
              <a:ext uri="{FF2B5EF4-FFF2-40B4-BE49-F238E27FC236}">
                <a16:creationId xmlns:a16="http://schemas.microsoft.com/office/drawing/2014/main" id="{38246A9F-3673-4C4D-4404-D08437F8692C}"/>
              </a:ext>
            </a:extLst>
          </p:cNvPr>
          <p:cNvSpPr>
            <a:spLocks noGrp="1"/>
          </p:cNvSpPr>
          <p:nvPr>
            <p:ph type="sldNum" sz="quarter" idx="5"/>
          </p:nvPr>
        </p:nvSpPr>
        <p:spPr/>
        <p:txBody>
          <a:bodyPr/>
          <a:lstStyle/>
          <a:p>
            <a:fld id="{5FB824EF-40B7-4B64-AAF9-A45E704C992E}" type="slidenum">
              <a:rPr lang="en-GB" smtClean="0"/>
              <a:t>58</a:t>
            </a:fld>
            <a:endParaRPr lang="en-GB"/>
          </a:p>
        </p:txBody>
      </p:sp>
    </p:spTree>
    <p:extLst>
      <p:ext uri="{BB962C8B-B14F-4D97-AF65-F5344CB8AC3E}">
        <p14:creationId xmlns:p14="http://schemas.microsoft.com/office/powerpoint/2010/main" val="1272900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A1257-52C8-8C63-D210-8D9ACE8566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A608D6-DA49-8A65-F1CE-BAAB037289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FBCFB2-968B-7DF7-2B0A-03EE7EFB7F92}"/>
              </a:ext>
            </a:extLst>
          </p:cNvPr>
          <p:cNvSpPr>
            <a:spLocks noGrp="1"/>
          </p:cNvSpPr>
          <p:nvPr>
            <p:ph type="body" idx="1"/>
          </p:nvPr>
        </p:nvSpPr>
        <p:spPr/>
        <p:txBody>
          <a:bodyPr/>
          <a:lstStyle/>
          <a:p>
            <a:endParaRPr lang="cy-GB">
              <a:ea typeface="Calibri"/>
              <a:cs typeface="Calibri"/>
            </a:endParaRPr>
          </a:p>
        </p:txBody>
      </p:sp>
      <p:sp>
        <p:nvSpPr>
          <p:cNvPr id="4" name="Slide Number Placeholder 3">
            <a:extLst>
              <a:ext uri="{FF2B5EF4-FFF2-40B4-BE49-F238E27FC236}">
                <a16:creationId xmlns:a16="http://schemas.microsoft.com/office/drawing/2014/main" id="{45D046F4-4197-8081-2615-385F91C3E081}"/>
              </a:ext>
            </a:extLst>
          </p:cNvPr>
          <p:cNvSpPr>
            <a:spLocks noGrp="1"/>
          </p:cNvSpPr>
          <p:nvPr>
            <p:ph type="sldNum" sz="quarter" idx="5"/>
          </p:nvPr>
        </p:nvSpPr>
        <p:spPr/>
        <p:txBody>
          <a:bodyPr/>
          <a:lstStyle/>
          <a:p>
            <a:fld id="{EA7D8C71-DDDC-4CDD-8C04-B43B65C6DF5D}" type="slidenum">
              <a:rPr lang="en-GB" smtClean="0"/>
              <a:t>59</a:t>
            </a:fld>
            <a:endParaRPr lang="en-GB"/>
          </a:p>
        </p:txBody>
      </p:sp>
    </p:spTree>
    <p:extLst>
      <p:ext uri="{BB962C8B-B14F-4D97-AF65-F5344CB8AC3E}">
        <p14:creationId xmlns:p14="http://schemas.microsoft.com/office/powerpoint/2010/main" val="35545351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5.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5.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Master" Target="../slideMasters/slideMaster1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5462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62394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816941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8213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638965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7063592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lvl1pPr>
              <a:defRPr>
                <a:solidFill>
                  <a:srgbClr val="003B5C"/>
                </a:solidFill>
                <a:latin typeface="Century Gothic" panose="020B0502020202020204" pitchFamily="34" charset="0"/>
              </a:defRPr>
            </a:lvl1p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20" y="1825625"/>
            <a:ext cx="5444064" cy="3575934"/>
          </a:xfrm>
          <a:prstGeom prst="rect">
            <a:avLst/>
          </a:prstGeom>
        </p:spPr>
        <p:txBody>
          <a:bodyPr vert="horz" lIns="91440" tIns="45720" rIns="91440" bIns="45720" rtlCol="0">
            <a:normAutofit/>
          </a:bodyPr>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ext Placeholder 2">
            <a:extLst>
              <a:ext uri="{FF2B5EF4-FFF2-40B4-BE49-F238E27FC236}">
                <a16:creationId xmlns:a16="http://schemas.microsoft.com/office/drawing/2014/main" id="{3A8836D4-3A3A-86E0-DFEE-34E1E558D5F2}"/>
              </a:ext>
            </a:extLst>
          </p:cNvPr>
          <p:cNvSpPr>
            <a:spLocks noGrp="1"/>
          </p:cNvSpPr>
          <p:nvPr>
            <p:ph idx="10"/>
          </p:nvPr>
        </p:nvSpPr>
        <p:spPr>
          <a:xfrm>
            <a:off x="6389716" y="1825625"/>
            <a:ext cx="5444064" cy="3575934"/>
          </a:xfrm>
          <a:prstGeom prst="rect">
            <a:avLst/>
          </a:prstGeom>
        </p:spPr>
        <p:txBody>
          <a:bodyPr vert="horz" lIns="91440" tIns="45720" rIns="91440" bIns="45720" rtlCol="0">
            <a:normAutofit/>
          </a:bodyPr>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E4F79-5514-91E3-561C-B85012E7EFF7}"/>
              </a:ext>
            </a:extLst>
          </p:cNvPr>
          <p:cNvSpPr>
            <a:spLocks noGrp="1"/>
          </p:cNvSpPr>
          <p:nvPr>
            <p:ph type="title"/>
          </p:nvPr>
        </p:nvSpPr>
        <p:spPr/>
        <p:txBody>
          <a:bodyPr/>
          <a:lstStyle>
            <a:lvl1pPr>
              <a:defRPr>
                <a:latin typeface="Century Gothic" panose="020B0502020202020204" pitchFamily="34" charset="0"/>
              </a:defRPr>
            </a:lvl1pPr>
          </a:lstStyle>
          <a:p>
            <a:r>
              <a:rPr lang="en-US"/>
              <a:t>Click to edit Master title style</a:t>
            </a:r>
            <a:endParaRPr lang="en-GB"/>
          </a:p>
        </p:txBody>
      </p:sp>
    </p:spTree>
    <p:extLst>
      <p:ext uri="{BB962C8B-B14F-4D97-AF65-F5344CB8AC3E}">
        <p14:creationId xmlns:p14="http://schemas.microsoft.com/office/powerpoint/2010/main" val="25760411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9F156-5794-54D7-695C-4291BDD66D59}"/>
              </a:ext>
            </a:extLst>
          </p:cNvPr>
          <p:cNvSpPr>
            <a:spLocks noGrp="1"/>
          </p:cNvSpPr>
          <p:nvPr>
            <p:ph type="title"/>
          </p:nvPr>
        </p:nvSpPr>
        <p:spPr/>
        <p:txBody>
          <a:bodyPr/>
          <a:lstStyle>
            <a:lvl1pPr>
              <a:defRPr>
                <a:solidFill>
                  <a:srgbClr val="003B5C"/>
                </a:solidFill>
                <a:latin typeface="Century Gothic" panose="020B0502020202020204" pitchFamily="34" charset="0"/>
              </a:defRPr>
            </a:lvl1pPr>
          </a:lstStyle>
          <a:p>
            <a:r>
              <a:rPr lang="en-US"/>
              <a:t>Click to edit Master title style</a:t>
            </a:r>
            <a:endParaRPr lang="en-GB"/>
          </a:p>
        </p:txBody>
      </p:sp>
    </p:spTree>
    <p:extLst>
      <p:ext uri="{BB962C8B-B14F-4D97-AF65-F5344CB8AC3E}">
        <p14:creationId xmlns:p14="http://schemas.microsoft.com/office/powerpoint/2010/main" val="18645327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pic>
        <p:nvPicPr>
          <p:cNvPr id="2" name="Picture 1" descr="A black and blue sign with white text&#10;&#10;Description automatically generated">
            <a:extLst>
              <a:ext uri="{FF2B5EF4-FFF2-40B4-BE49-F238E27FC236}">
                <a16:creationId xmlns:a16="http://schemas.microsoft.com/office/drawing/2014/main" id="{0C27A51C-D3CA-3DDD-6814-9CE3A54393F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31565" y="163833"/>
            <a:ext cx="3145035" cy="550415"/>
          </a:xfrm>
          <a:prstGeom prst="rect">
            <a:avLst/>
          </a:prstGeom>
        </p:spPr>
      </p:pic>
    </p:spTree>
    <p:extLst>
      <p:ext uri="{BB962C8B-B14F-4D97-AF65-F5344CB8AC3E}">
        <p14:creationId xmlns:p14="http://schemas.microsoft.com/office/powerpoint/2010/main" val="33357997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1/5/2026</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6265825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1/5/2026</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8858491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D288ADB-2A57-46BC-81B5-B7DC124F8A76}"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3FA1F3-6F63-48DD-A36D-9370E2594484}" type="slidenum">
              <a:rPr lang="en-GB" smtClean="0"/>
              <a:t>‹#›</a:t>
            </a:fld>
            <a:endParaRPr lang="en-GB"/>
          </a:p>
        </p:txBody>
      </p:sp>
    </p:spTree>
    <p:extLst>
      <p:ext uri="{BB962C8B-B14F-4D97-AF65-F5344CB8AC3E}">
        <p14:creationId xmlns:p14="http://schemas.microsoft.com/office/powerpoint/2010/main" val="30432865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_Custom Layou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hasCustomPrompt="1"/>
          </p:nvPr>
        </p:nvSpPr>
        <p:spPr>
          <a:xfrm>
            <a:off x="358219" y="1461331"/>
            <a:ext cx="11481847" cy="3940228"/>
          </a:xfrm>
          <a:prstGeom prst="rect">
            <a:avLst/>
          </a:prstGeom>
        </p:spPr>
        <p:txBody>
          <a:bodyPr vert="horz" lIns="91440" tIns="45720" rIns="91440" bIns="45720" rtlCol="0">
            <a:normAutofit/>
          </a:bodyPr>
          <a:lstStyle>
            <a:lvl1pPr>
              <a:lnSpc>
                <a:spcPct val="150000"/>
              </a:lnSpc>
              <a:defRPr sz="2400"/>
            </a:lvl1pPr>
          </a:lstStyle>
          <a:p>
            <a:pPr lvl="0"/>
            <a:r>
              <a:rPr lang="en-GB"/>
              <a:t>Click to edit Master text styles</a:t>
            </a:r>
          </a:p>
        </p:txBody>
      </p:sp>
    </p:spTree>
    <p:extLst>
      <p:ext uri="{BB962C8B-B14F-4D97-AF65-F5344CB8AC3E}">
        <p14:creationId xmlns:p14="http://schemas.microsoft.com/office/powerpoint/2010/main" val="36180686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5_Custom Layout">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721812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D288ADB-2A57-46BC-81B5-B7DC124F8A76}" type="datetimeFigureOut">
              <a:rPr lang="en-GB" smtClean="0">
                <a:solidFill>
                  <a:prstClr val="black">
                    <a:tint val="75000"/>
                  </a:prstClr>
                </a:solidFill>
              </a:rPr>
              <a:pPr/>
              <a:t>05/01/2026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083FA1F3-6F63-48DD-A36D-9370E2594484}"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545217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05/01/2026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426433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spTree>
    <p:extLst>
      <p:ext uri="{BB962C8B-B14F-4D97-AF65-F5344CB8AC3E}">
        <p14:creationId xmlns:p14="http://schemas.microsoft.com/office/powerpoint/2010/main" val="29991755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2" name="Picture 1" descr="A picture containing text, font, screenshot, graphics&#10;&#10;Description automatically generated">
            <a:extLst>
              <a:ext uri="{FF2B5EF4-FFF2-40B4-BE49-F238E27FC236}">
                <a16:creationId xmlns:a16="http://schemas.microsoft.com/office/drawing/2014/main" id="{BA5A08F0-2738-3E26-A8BB-4627897D22A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12382" y="156278"/>
            <a:ext cx="3694599" cy="646595"/>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2" name="Picture 1" descr="A picture containing text, font, screenshot, graphics&#10;&#10;Description automatically generated">
            <a:extLst>
              <a:ext uri="{FF2B5EF4-FFF2-40B4-BE49-F238E27FC236}">
                <a16:creationId xmlns:a16="http://schemas.microsoft.com/office/drawing/2014/main" id="{280103D1-598B-42AA-30E9-548AC198B66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331146" y="6122994"/>
            <a:ext cx="3694599" cy="646595"/>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pic>
        <p:nvPicPr>
          <p:cNvPr id="3" name="Picture 2" descr="A logo for a company&#10;&#10;Description automatically generated">
            <a:extLst>
              <a:ext uri="{FF2B5EF4-FFF2-40B4-BE49-F238E27FC236}">
                <a16:creationId xmlns:a16="http://schemas.microsoft.com/office/drawing/2014/main" id="{5098B199-B181-015E-E21D-80E24E84CA9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3360415" y="224919"/>
            <a:ext cx="1372006" cy="888559"/>
          </a:xfrm>
          <a:prstGeom prst="rect">
            <a:avLst/>
          </a:prstGeom>
        </p:spPr>
      </p:pic>
    </p:spTree>
    <p:extLst>
      <p:ext uri="{BB962C8B-B14F-4D97-AF65-F5344CB8AC3E}">
        <p14:creationId xmlns:p14="http://schemas.microsoft.com/office/powerpoint/2010/main" val="357279282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theme" Target="../theme/theme2.xml"/><Relationship Id="rId1" Type="http://schemas.openxmlformats.org/officeDocument/2006/relationships/slideLayout" Target="../slideLayouts/slideLayout2.xml"/><Relationship Id="rId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theme" Target="../theme/theme3.xml"/><Relationship Id="rId1" Type="http://schemas.openxmlformats.org/officeDocument/2006/relationships/slideLayout" Target="../slideLayouts/slideLayout3.xml"/><Relationship Id="rId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4.xml"/><Relationship Id="rId1" Type="http://schemas.openxmlformats.org/officeDocument/2006/relationships/slideLayout" Target="../slideLayouts/slideLayout4.xml"/><Relationship Id="rId4"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5.xml"/><Relationship Id="rId1" Type="http://schemas.openxmlformats.org/officeDocument/2006/relationships/slideLayout" Target="../slideLayouts/slideLayout5.xml"/><Relationship Id="rId5" Type="http://schemas.openxmlformats.org/officeDocument/2006/relationships/image" Target="../media/image7.jpeg"/><Relationship Id="rId4"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6.xml"/><Relationship Id="rId1" Type="http://schemas.openxmlformats.org/officeDocument/2006/relationships/slideLayout" Target="../slideLayouts/slideLayout6.xml"/><Relationship Id="rId4" Type="http://schemas.openxmlformats.org/officeDocument/2006/relationships/image" Target="../media/image2.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theme" Target="../theme/theme7.xml"/><Relationship Id="rId1" Type="http://schemas.openxmlformats.org/officeDocument/2006/relationships/slideLayout" Target="../slideLayouts/slideLayout7.xml"/><Relationship Id="rId4" Type="http://schemas.openxmlformats.org/officeDocument/2006/relationships/image" Target="../media/image2.png"/></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theme" Target="../theme/theme8.xml"/><Relationship Id="rId1" Type="http://schemas.openxmlformats.org/officeDocument/2006/relationships/slideLayout" Target="../slideLayouts/slideLayout8.xml"/><Relationship Id="rId4" Type="http://schemas.openxmlformats.org/officeDocument/2006/relationships/image" Target="../media/image2.png"/></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theme" Target="../theme/theme9.xml"/><Relationship Id="rId1" Type="http://schemas.openxmlformats.org/officeDocument/2006/relationships/slideLayout" Target="../slideLayouts/slideLayout9.xml"/><Relationship Id="rId4" Type="http://schemas.openxmlformats.org/officeDocument/2006/relationships/image" Target="../media/image2.png"/></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theme" Target="../theme/theme10.xml"/><Relationship Id="rId1" Type="http://schemas.openxmlformats.org/officeDocument/2006/relationships/slideLayout" Target="../slideLayouts/slideLayout10.xml"/><Relationship Id="rId4" Type="http://schemas.openxmlformats.org/officeDocument/2006/relationships/image" Target="../media/image2.png"/></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theme" Target="../theme/theme11.xml"/><Relationship Id="rId1" Type="http://schemas.openxmlformats.org/officeDocument/2006/relationships/slideLayout" Target="../slideLayouts/slideLayout11.xml"/><Relationship Id="rId4" Type="http://schemas.openxmlformats.org/officeDocument/2006/relationships/image" Target="../media/image2.png"/></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1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16.jpe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5.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4.png"/></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theme" Target="../theme/theme13.xml"/><Relationship Id="rId1" Type="http://schemas.openxmlformats.org/officeDocument/2006/relationships/slideLayout" Target="../slideLayouts/slideLayout24.xml"/><Relationship Id="rId5" Type="http://schemas.openxmlformats.org/officeDocument/2006/relationships/image" Target="../media/image16.jpeg"/><Relationship Id="rId4" Type="http://schemas.openxmlformats.org/officeDocument/2006/relationships/image" Target="../media/image15.png"/></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theme" Target="../theme/theme14.xml"/><Relationship Id="rId1" Type="http://schemas.openxmlformats.org/officeDocument/2006/relationships/slideLayout" Target="../slideLayouts/slideLayout25.xml"/><Relationship Id="rId5" Type="http://schemas.openxmlformats.org/officeDocument/2006/relationships/image" Target="../media/image20.jpeg"/><Relationship Id="rId4" Type="http://schemas.openxmlformats.org/officeDocument/2006/relationships/image" Target="../media/image15.png"/></Relationships>
</file>

<file path=ppt/slideMasters/_rels/slideMaster15.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slideLayout" Target="../slideLayouts/slideLayout27.xml"/><Relationship Id="rId1" Type="http://schemas.openxmlformats.org/officeDocument/2006/relationships/slideLayout" Target="../slideLayouts/slideLayout26.xml"/><Relationship Id="rId4" Type="http://schemas.openxmlformats.org/officeDocument/2006/relationships/theme" Target="../theme/theme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2" name="Picture 1" descr="A black and white sign with white text&#10;&#10;Description automatically generated with low confidence">
            <a:extLst>
              <a:ext uri="{FF2B5EF4-FFF2-40B4-BE49-F238E27FC236}">
                <a16:creationId xmlns:a16="http://schemas.microsoft.com/office/drawing/2014/main" id="{A389DAE1-275B-7B22-7BF2-E10100BE1A93}"/>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r="-12179"/>
          <a:stretch/>
        </p:blipFill>
        <p:spPr>
          <a:xfrm>
            <a:off x="2715490" y="354831"/>
            <a:ext cx="2126683" cy="688878"/>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poster, graphic design, screenshot&#10;&#10;Description automatically generated">
            <a:extLst>
              <a:ext uri="{FF2B5EF4-FFF2-40B4-BE49-F238E27FC236}">
                <a16:creationId xmlns:a16="http://schemas.microsoft.com/office/drawing/2014/main" id="{5CBD028D-E99F-30B1-1034-10971F84743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2" name="Picture 1" descr="A black and white sign with white text&#10;&#10;Description automatically generated with low confidence">
            <a:extLst>
              <a:ext uri="{FF2B5EF4-FFF2-40B4-BE49-F238E27FC236}">
                <a16:creationId xmlns:a16="http://schemas.microsoft.com/office/drawing/2014/main" id="{B0AB5309-8B76-4E1C-1C21-59A49C2A96F7}"/>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r="-12179"/>
          <a:stretch/>
        </p:blipFill>
        <p:spPr>
          <a:xfrm>
            <a:off x="2715490" y="354831"/>
            <a:ext cx="2126683" cy="688878"/>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design&#10;&#10;Description automatically generated">
            <a:extLst>
              <a:ext uri="{FF2B5EF4-FFF2-40B4-BE49-F238E27FC236}">
                <a16:creationId xmlns:a16="http://schemas.microsoft.com/office/drawing/2014/main" id="{1788912F-D87C-B9E8-31BB-C2F595B359D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2" name="Picture 1" descr="A black and white sign with white text&#10;&#10;Description automatically generated with low confidence">
            <a:extLst>
              <a:ext uri="{FF2B5EF4-FFF2-40B4-BE49-F238E27FC236}">
                <a16:creationId xmlns:a16="http://schemas.microsoft.com/office/drawing/2014/main" id="{B22D0618-B0BE-700D-9C08-D06395A18220}"/>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r="-12179"/>
          <a:stretch/>
        </p:blipFill>
        <p:spPr>
          <a:xfrm>
            <a:off x="2715490" y="354831"/>
            <a:ext cx="2126683" cy="688878"/>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design&#10;&#10;Description automatically generated">
            <a:extLst>
              <a:ext uri="{FF2B5EF4-FFF2-40B4-BE49-F238E27FC236}">
                <a16:creationId xmlns:a16="http://schemas.microsoft.com/office/drawing/2014/main" id="{CC492D47-54C1-BB3E-CB50-4BB081C9E02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2" name="Picture 1" descr="A black and white sign with white text&#10;&#10;Description automatically generated with low confidence">
            <a:extLst>
              <a:ext uri="{FF2B5EF4-FFF2-40B4-BE49-F238E27FC236}">
                <a16:creationId xmlns:a16="http://schemas.microsoft.com/office/drawing/2014/main" id="{73D5F808-62E1-700B-EA14-EED274781E41}"/>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r="-12179"/>
          <a:stretch/>
        </p:blipFill>
        <p:spPr>
          <a:xfrm>
            <a:off x="2715490" y="354831"/>
            <a:ext cx="2126683" cy="688878"/>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pic>
        <p:nvPicPr>
          <p:cNvPr id="4" name="Picture 3" descr="A blue background with yellow text&#10;&#10;Description automatically generated with low confidence">
            <a:extLst>
              <a:ext uri="{FF2B5EF4-FFF2-40B4-BE49-F238E27FC236}">
                <a16:creationId xmlns:a16="http://schemas.microsoft.com/office/drawing/2014/main" id="{C57804DB-28D9-A0D4-1910-EE6AC086140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2" name="Picture 1" descr="A black and white sign with white text&#10;&#10;Description automatically generated with low confidence">
            <a:extLst>
              <a:ext uri="{FF2B5EF4-FFF2-40B4-BE49-F238E27FC236}">
                <a16:creationId xmlns:a16="http://schemas.microsoft.com/office/drawing/2014/main" id="{C771081F-8384-FD9D-6C61-8853082F5F9B}"/>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r="-12179"/>
          <a:stretch/>
        </p:blipFill>
        <p:spPr>
          <a:xfrm>
            <a:off x="2715490" y="354831"/>
            <a:ext cx="2126683" cy="688878"/>
          </a:xfrm>
          <a:prstGeom prst="rect">
            <a:avLst/>
          </a:prstGeom>
        </p:spPr>
      </p:pic>
      <p:pic>
        <p:nvPicPr>
          <p:cNvPr id="3" name="Picture 2" descr="A close-up of a logo&#10;&#10;Description automatically generated">
            <a:extLst>
              <a:ext uri="{FF2B5EF4-FFF2-40B4-BE49-F238E27FC236}">
                <a16:creationId xmlns:a16="http://schemas.microsoft.com/office/drawing/2014/main" id="{C0A72071-BF97-8615-9924-E9ABE25188D5}"/>
              </a:ext>
            </a:extLst>
          </p:cNvPr>
          <p:cNvPicPr>
            <a:picLocks noChangeAspect="1"/>
          </p:cNvPicPr>
          <p:nvPr userDrawn="1"/>
        </p:nvPicPr>
        <p:blipFill rotWithShape="1">
          <a:blip r:embed="rId5" cstate="email">
            <a:extLst>
              <a:ext uri="{28A0092B-C50C-407E-A947-70E740481C1C}">
                <a14:useLocalDpi xmlns:a14="http://schemas.microsoft.com/office/drawing/2010/main"/>
              </a:ext>
            </a:extLst>
          </a:blip>
          <a:srcRect/>
          <a:stretch/>
        </p:blipFill>
        <p:spPr>
          <a:xfrm>
            <a:off x="10522232" y="328743"/>
            <a:ext cx="1357016" cy="737645"/>
          </a:xfrm>
          <a:prstGeom prst="rect">
            <a:avLst/>
          </a:prstGeom>
        </p:spPr>
      </p:pic>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pic>
        <p:nvPicPr>
          <p:cNvPr id="4" name="Picture 3" descr="A picture containing text, screenshot, font, logo&#10;&#10;Description automatically generated">
            <a:extLst>
              <a:ext uri="{FF2B5EF4-FFF2-40B4-BE49-F238E27FC236}">
                <a16:creationId xmlns:a16="http://schemas.microsoft.com/office/drawing/2014/main" id="{3C5AD815-486F-73D2-AB4F-2B774ECAFCDE}"/>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2" name="Picture 1" descr="A black and white sign with white text&#10;&#10;Description automatically generated with low confidence">
            <a:extLst>
              <a:ext uri="{FF2B5EF4-FFF2-40B4-BE49-F238E27FC236}">
                <a16:creationId xmlns:a16="http://schemas.microsoft.com/office/drawing/2014/main" id="{1C6A61DE-6947-B2AA-1753-5558884D1475}"/>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r="-12179"/>
          <a:stretch/>
        </p:blipFill>
        <p:spPr>
          <a:xfrm>
            <a:off x="2715490" y="354831"/>
            <a:ext cx="2126683" cy="688878"/>
          </a:xfrm>
          <a:prstGeom prst="rect">
            <a:avLst/>
          </a:prstGeom>
        </p:spPr>
      </p:pic>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pic>
        <p:nvPicPr>
          <p:cNvPr id="4" name="Picture 3" descr="A picture containing sky, tree, cloud, plant&#10;&#10;Description automatically generated">
            <a:extLst>
              <a:ext uri="{FF2B5EF4-FFF2-40B4-BE49-F238E27FC236}">
                <a16:creationId xmlns:a16="http://schemas.microsoft.com/office/drawing/2014/main" id="{4224E1C2-2722-7C36-7CE7-FDC543077DBC}"/>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2" name="Picture 1" descr="A black and white sign with white text&#10;&#10;Description automatically generated with low confidence">
            <a:extLst>
              <a:ext uri="{FF2B5EF4-FFF2-40B4-BE49-F238E27FC236}">
                <a16:creationId xmlns:a16="http://schemas.microsoft.com/office/drawing/2014/main" id="{225AD7A0-22DF-FE16-1B6A-F0AA3F04B595}"/>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r="-12179"/>
          <a:stretch/>
        </p:blipFill>
        <p:spPr>
          <a:xfrm>
            <a:off x="2715490" y="354831"/>
            <a:ext cx="2126683" cy="688878"/>
          </a:xfrm>
          <a:prstGeom prst="rect">
            <a:avLst/>
          </a:prstGeom>
        </p:spPr>
      </p:pic>
    </p:spTree>
    <p:extLst>
      <p:ext uri="{BB962C8B-B14F-4D97-AF65-F5344CB8AC3E}">
        <p14:creationId xmlns:p14="http://schemas.microsoft.com/office/powerpoint/2010/main" val="897765364"/>
      </p:ext>
    </p:extLst>
  </p:cSld>
  <p:clrMap bg1="lt1" tx1="dk1" bg2="lt2" tx2="dk2" accent1="accent1" accent2="accent2" accent3="accent3" accent4="accent4" accent5="accent5" accent6="accent6" hlink="hlink" folHlink="folHlink"/>
  <p:sldLayoutIdLst>
    <p:sldLayoutId id="214748370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pic>
        <p:nvPicPr>
          <p:cNvPr id="4" name="Picture 3" descr="A picture containing sky, tree, outdoor, screenshot&#10;&#10;Description automatically generated">
            <a:extLst>
              <a:ext uri="{FF2B5EF4-FFF2-40B4-BE49-F238E27FC236}">
                <a16:creationId xmlns:a16="http://schemas.microsoft.com/office/drawing/2014/main" id="{7A89F437-7263-A4AF-4095-1BF88D5C3A8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2" name="Picture 1" descr="A black and white sign with white text&#10;&#10;Description automatically generated with low confidence">
            <a:extLst>
              <a:ext uri="{FF2B5EF4-FFF2-40B4-BE49-F238E27FC236}">
                <a16:creationId xmlns:a16="http://schemas.microsoft.com/office/drawing/2014/main" id="{51425A74-C981-E9C6-8FF7-937AD154BD77}"/>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r="-12179"/>
          <a:stretch/>
        </p:blipFill>
        <p:spPr>
          <a:xfrm>
            <a:off x="2715490" y="354831"/>
            <a:ext cx="2126683" cy="688878"/>
          </a:xfrm>
          <a:prstGeom prst="rect">
            <a:avLst/>
          </a:prstGeom>
        </p:spPr>
      </p:pic>
    </p:spTree>
    <p:extLst>
      <p:ext uri="{BB962C8B-B14F-4D97-AF65-F5344CB8AC3E}">
        <p14:creationId xmlns:p14="http://schemas.microsoft.com/office/powerpoint/2010/main" val="298413319"/>
      </p:ext>
    </p:extLst>
  </p:cSld>
  <p:clrMap bg1="lt1" tx1="dk1" bg2="lt2" tx2="dk2" accent1="accent1" accent2="accent2" accent3="accent3" accent4="accent4" accent5="accent5" accent6="accent6" hlink="hlink" folHlink="folHlink"/>
  <p:sldLayoutIdLst>
    <p:sldLayoutId id="214748371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pic>
        <p:nvPicPr>
          <p:cNvPr id="3" name="Picture 2" descr="A picture containing sky, building, screenshot, text&#10;&#10;Description automatically generated">
            <a:extLst>
              <a:ext uri="{FF2B5EF4-FFF2-40B4-BE49-F238E27FC236}">
                <a16:creationId xmlns:a16="http://schemas.microsoft.com/office/drawing/2014/main" id="{1CD59662-5B42-6CF1-D2C8-D79E269172B6}"/>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2" name="Picture 1" descr="A black and white sign with white text&#10;&#10;Description automatically generated with low confidence">
            <a:extLst>
              <a:ext uri="{FF2B5EF4-FFF2-40B4-BE49-F238E27FC236}">
                <a16:creationId xmlns:a16="http://schemas.microsoft.com/office/drawing/2014/main" id="{84145D66-E734-373E-5B42-4592A20B6C40}"/>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r="-12179"/>
          <a:stretch/>
        </p:blipFill>
        <p:spPr>
          <a:xfrm>
            <a:off x="2715490" y="354831"/>
            <a:ext cx="2126683" cy="688878"/>
          </a:xfrm>
          <a:prstGeom prst="rect">
            <a:avLst/>
          </a:prstGeom>
        </p:spPr>
      </p:pic>
    </p:spTree>
    <p:extLst>
      <p:ext uri="{BB962C8B-B14F-4D97-AF65-F5344CB8AC3E}">
        <p14:creationId xmlns:p14="http://schemas.microsoft.com/office/powerpoint/2010/main" val="3785228503"/>
      </p:ext>
    </p:extLst>
  </p:cSld>
  <p:clrMap bg1="lt1" tx1="dk1" bg2="lt2" tx2="dk2" accent1="accent1" accent2="accent2" accent3="accent3" accent4="accent4" accent5="accent5" accent6="accent6" hlink="hlink" folHlink="folHlink"/>
  <p:sldLayoutIdLst>
    <p:sldLayoutId id="214748371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pic>
        <p:nvPicPr>
          <p:cNvPr id="4" name="Picture 3" descr="A close-up of a building&#10;&#10;Description automatically generated with low confidence">
            <a:extLst>
              <a:ext uri="{FF2B5EF4-FFF2-40B4-BE49-F238E27FC236}">
                <a16:creationId xmlns:a16="http://schemas.microsoft.com/office/drawing/2014/main" id="{985EA2D4-C420-D9F3-8677-5BC86BB051A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2" name="Picture 1" descr="A black and white sign with white text&#10;&#10;Description automatically generated with low confidence">
            <a:extLst>
              <a:ext uri="{FF2B5EF4-FFF2-40B4-BE49-F238E27FC236}">
                <a16:creationId xmlns:a16="http://schemas.microsoft.com/office/drawing/2014/main" id="{656239FE-37DC-D45F-58B4-A147940CE125}"/>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r="-12179"/>
          <a:stretch/>
        </p:blipFill>
        <p:spPr>
          <a:xfrm>
            <a:off x="2715490" y="354831"/>
            <a:ext cx="2126683" cy="688878"/>
          </a:xfrm>
          <a:prstGeom prst="rect">
            <a:avLst/>
          </a:prstGeom>
        </p:spPr>
      </p:pic>
    </p:spTree>
    <p:extLst>
      <p:ext uri="{BB962C8B-B14F-4D97-AF65-F5344CB8AC3E}">
        <p14:creationId xmlns:p14="http://schemas.microsoft.com/office/powerpoint/2010/main" val="1861407090"/>
      </p:ext>
    </p:extLst>
  </p:cSld>
  <p:clrMap bg1="lt1" tx1="dk1" bg2="lt2" tx2="dk2" accent1="accent1" accent2="accent2" accent3="accent3" accent4="accent4" accent5="accent5" accent6="accent6" hlink="hlink" folHlink="folHlink"/>
  <p:sldLayoutIdLst>
    <p:sldLayoutId id="214748371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pic>
        <p:nvPicPr>
          <p:cNvPr id="4" name="Picture 3" descr="A close-up of a building&#10;&#10;Description automatically generated with low confidence">
            <a:extLst>
              <a:ext uri="{FF2B5EF4-FFF2-40B4-BE49-F238E27FC236}">
                <a16:creationId xmlns:a16="http://schemas.microsoft.com/office/drawing/2014/main" id="{E012B580-B5A2-C938-6463-FAB625A271D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2" name="Picture 1" descr="A black and white sign with white text&#10;&#10;Description automatically generated with low confidence">
            <a:extLst>
              <a:ext uri="{FF2B5EF4-FFF2-40B4-BE49-F238E27FC236}">
                <a16:creationId xmlns:a16="http://schemas.microsoft.com/office/drawing/2014/main" id="{E59115CD-FD2E-8936-3D5F-B5023FBC5A28}"/>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r="-12179"/>
          <a:stretch/>
        </p:blipFill>
        <p:spPr>
          <a:xfrm>
            <a:off x="2715490" y="354831"/>
            <a:ext cx="2126683" cy="688878"/>
          </a:xfrm>
          <a:prstGeom prst="rect">
            <a:avLst/>
          </a:prstGeom>
        </p:spPr>
      </p:pic>
    </p:spTree>
    <p:extLst>
      <p:ext uri="{BB962C8B-B14F-4D97-AF65-F5344CB8AC3E}">
        <p14:creationId xmlns:p14="http://schemas.microsoft.com/office/powerpoint/2010/main" val="3921216059"/>
      </p:ext>
    </p:extLst>
  </p:cSld>
  <p:clrMap bg1="lt1" tx1="dk1" bg2="lt2" tx2="dk2" accent1="accent1" accent2="accent2" accent3="accent3" accent4="accent4" accent5="accent5" accent6="accent6" hlink="hlink" folHlink="folHlink"/>
  <p:sldLayoutIdLst>
    <p:sldLayoutId id="214748372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14"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4" name="Picture 3" descr="A black and white sign with white text&#10;&#10;Description automatically generated with low confidence">
            <a:extLst>
              <a:ext uri="{FF2B5EF4-FFF2-40B4-BE49-F238E27FC236}">
                <a16:creationId xmlns:a16="http://schemas.microsoft.com/office/drawing/2014/main" id="{3B44A815-9E84-8AD1-EDF3-185B95EA77F1}"/>
              </a:ext>
            </a:extLst>
          </p:cNvPr>
          <p:cNvPicPr>
            <a:picLocks noChangeAspect="1"/>
          </p:cNvPicPr>
          <p:nvPr userDrawn="1"/>
        </p:nvPicPr>
        <p:blipFill rotWithShape="1">
          <a:blip r:embed="rId15" cstate="email">
            <a:extLst>
              <a:ext uri="{28A0092B-C50C-407E-A947-70E740481C1C}">
                <a14:useLocalDpi xmlns:a14="http://schemas.microsoft.com/office/drawing/2010/main"/>
              </a:ext>
            </a:extLst>
          </a:blip>
          <a:srcRect r="-12179"/>
          <a:stretch/>
        </p:blipFill>
        <p:spPr>
          <a:xfrm>
            <a:off x="2030811" y="5989012"/>
            <a:ext cx="1841543" cy="596515"/>
          </a:xfrm>
          <a:prstGeom prst="rect">
            <a:avLst/>
          </a:prstGeom>
        </p:spPr>
      </p:pic>
      <p:pic>
        <p:nvPicPr>
          <p:cNvPr id="7" name="Picture 6" descr="A close-up of a logo&#10;&#10;Description automatically generated">
            <a:extLst>
              <a:ext uri="{FF2B5EF4-FFF2-40B4-BE49-F238E27FC236}">
                <a16:creationId xmlns:a16="http://schemas.microsoft.com/office/drawing/2014/main" id="{D0E9C5A5-DB80-50E8-B0F6-9359EDC529CC}"/>
              </a:ext>
            </a:extLst>
          </p:cNvPr>
          <p:cNvPicPr>
            <a:picLocks noChangeAspect="1"/>
          </p:cNvPicPr>
          <p:nvPr userDrawn="1"/>
        </p:nvPicPr>
        <p:blipFill rotWithShape="1">
          <a:blip r:embed="rId16" cstate="email">
            <a:extLst>
              <a:ext uri="{28A0092B-C50C-407E-A947-70E740481C1C}">
                <a14:useLocalDpi xmlns:a14="http://schemas.microsoft.com/office/drawing/2010/main"/>
              </a:ext>
            </a:extLst>
          </a:blip>
          <a:srcRect/>
          <a:stretch/>
        </p:blipFill>
        <p:spPr>
          <a:xfrm>
            <a:off x="3872354" y="5989012"/>
            <a:ext cx="1097385" cy="596515"/>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722" r:id="rId3"/>
    <p:sldLayoutId id="2147483736" r:id="rId4"/>
    <p:sldLayoutId id="2147483743" r:id="rId5"/>
    <p:sldLayoutId id="2147483744" r:id="rId6"/>
    <p:sldLayoutId id="2147483745" r:id="rId7"/>
    <p:sldLayoutId id="2147483746" r:id="rId8"/>
    <p:sldLayoutId id="2147483747" r:id="rId9"/>
    <p:sldLayoutId id="2147483761" r:id="rId10"/>
    <p:sldLayoutId id="2147483762" r:id="rId11"/>
    <p:sldLayoutId id="214748376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6" name="Picture 5" descr="A picture containing text, screenshot&#10;&#10;Description automatically generated">
            <a:extLst>
              <a:ext uri="{FF2B5EF4-FFF2-40B4-BE49-F238E27FC236}">
                <a16:creationId xmlns:a16="http://schemas.microsoft.com/office/drawing/2014/main" id="{4AF67501-012E-85E6-5A58-BF498FFABB7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4" name="Picture 3" descr="A black and white sign with white text&#10;&#10;Description automatically generated with low confidence">
            <a:extLst>
              <a:ext uri="{FF2B5EF4-FFF2-40B4-BE49-F238E27FC236}">
                <a16:creationId xmlns:a16="http://schemas.microsoft.com/office/drawing/2014/main" id="{FB6DD3F1-A66A-1FD4-97AD-9A494D004C54}"/>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r="-12179"/>
          <a:stretch/>
        </p:blipFill>
        <p:spPr>
          <a:xfrm>
            <a:off x="2030811" y="315798"/>
            <a:ext cx="1841543" cy="596515"/>
          </a:xfrm>
          <a:prstGeom prst="rect">
            <a:avLst/>
          </a:prstGeom>
        </p:spPr>
      </p:pic>
      <p:pic>
        <p:nvPicPr>
          <p:cNvPr id="5" name="Picture 4" descr="A close-up of a logo&#10;&#10;Description automatically generated">
            <a:extLst>
              <a:ext uri="{FF2B5EF4-FFF2-40B4-BE49-F238E27FC236}">
                <a16:creationId xmlns:a16="http://schemas.microsoft.com/office/drawing/2014/main" id="{7C9C148F-B86A-70E7-1539-0A27556C3D85}"/>
              </a:ext>
            </a:extLst>
          </p:cNvPr>
          <p:cNvPicPr>
            <a:picLocks noChangeAspect="1"/>
          </p:cNvPicPr>
          <p:nvPr userDrawn="1"/>
        </p:nvPicPr>
        <p:blipFill rotWithShape="1">
          <a:blip r:embed="rId5" cstate="email">
            <a:extLst>
              <a:ext uri="{28A0092B-C50C-407E-A947-70E740481C1C}">
                <a14:useLocalDpi xmlns:a14="http://schemas.microsoft.com/office/drawing/2010/main"/>
              </a:ext>
            </a:extLst>
          </a:blip>
          <a:srcRect/>
          <a:stretch/>
        </p:blipFill>
        <p:spPr>
          <a:xfrm>
            <a:off x="3872354" y="315798"/>
            <a:ext cx="1097385" cy="596515"/>
          </a:xfrm>
          <a:prstGeom prst="rect">
            <a:avLst/>
          </a:prstGeom>
        </p:spPr>
      </p:pic>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6" name="Picture 5" descr="A picture containing text, screenshot, design, businesscard&#10;&#10;Description automatically generated">
            <a:extLst>
              <a:ext uri="{FF2B5EF4-FFF2-40B4-BE49-F238E27FC236}">
                <a16:creationId xmlns:a16="http://schemas.microsoft.com/office/drawing/2014/main" id="{42A3A970-147E-1BD3-4AC3-0071AC3C1EE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4" name="Picture 3" descr="A black and white sign with white text&#10;&#10;Description automatically generated with low confidence">
            <a:extLst>
              <a:ext uri="{FF2B5EF4-FFF2-40B4-BE49-F238E27FC236}">
                <a16:creationId xmlns:a16="http://schemas.microsoft.com/office/drawing/2014/main" id="{39220A7B-CBE9-9178-8552-648DEF07F90C}"/>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r="-12179"/>
          <a:stretch/>
        </p:blipFill>
        <p:spPr>
          <a:xfrm>
            <a:off x="275902" y="1094173"/>
            <a:ext cx="1841543" cy="596515"/>
          </a:xfrm>
          <a:prstGeom prst="rect">
            <a:avLst/>
          </a:prstGeom>
        </p:spPr>
      </p:pic>
      <p:pic>
        <p:nvPicPr>
          <p:cNvPr id="5" name="Picture 4" descr="A close-up of a logo&#10;&#10;Description automatically generated">
            <a:extLst>
              <a:ext uri="{FF2B5EF4-FFF2-40B4-BE49-F238E27FC236}">
                <a16:creationId xmlns:a16="http://schemas.microsoft.com/office/drawing/2014/main" id="{7EB65431-F569-DDCE-E91B-875CC670B09B}"/>
              </a:ext>
            </a:extLst>
          </p:cNvPr>
          <p:cNvPicPr>
            <a:picLocks noChangeAspect="1"/>
          </p:cNvPicPr>
          <p:nvPr userDrawn="1"/>
        </p:nvPicPr>
        <p:blipFill rotWithShape="1">
          <a:blip r:embed="rId5" cstate="email">
            <a:extLst>
              <a:ext uri="{28A0092B-C50C-407E-A947-70E740481C1C}">
                <a14:useLocalDpi xmlns:a14="http://schemas.microsoft.com/office/drawing/2010/main"/>
              </a:ext>
            </a:extLst>
          </a:blip>
          <a:srcRect/>
          <a:stretch/>
        </p:blipFill>
        <p:spPr>
          <a:xfrm>
            <a:off x="275902" y="1825625"/>
            <a:ext cx="1644143" cy="893721"/>
          </a:xfrm>
          <a:prstGeom prst="rect">
            <a:avLst/>
          </a:prstGeom>
        </p:spPr>
      </p:pic>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733"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18.xml"/><Relationship Id="rId5" Type="http://schemas.openxmlformats.org/officeDocument/2006/relationships/image" Target="../media/image27.png"/><Relationship Id="rId4" Type="http://schemas.openxmlformats.org/officeDocument/2006/relationships/image" Target="../media/image26.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8.jpeg"/><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1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9.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8.jpeg"/><Relationship Id="rId7" Type="http://schemas.openxmlformats.org/officeDocument/2006/relationships/diagramColors" Target="../diagrams/colors2.xml"/><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hyperlink" Target="https://evidencebased.education/lethal-mutations-in-education-and-how-to-prevent-them/" TargetMode="External"/><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19.xml"/><Relationship Id="rId5" Type="http://schemas.openxmlformats.org/officeDocument/2006/relationships/image" Target="../media/image33.png"/><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18.xml"/><Relationship Id="rId5" Type="http://schemas.openxmlformats.org/officeDocument/2006/relationships/image" Target="../media/image37.png"/><Relationship Id="rId4" Type="http://schemas.openxmlformats.org/officeDocument/2006/relationships/image" Target="../media/image36.png"/></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5.xml"/><Relationship Id="rId1" Type="http://schemas.openxmlformats.org/officeDocument/2006/relationships/slideLayout" Target="../slideLayouts/slideLayout18.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hyperlink" Target="https://librarysearch.uwtsd.ac.uk/permalink/44WHELF_UWTSD/11c0l68/alma9929297902421" TargetMode="External"/><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hyperlink" Target="https://librarysearch.uwtsd.ac.uk/permalink/44WHELF_UWTSD/11c0l68/alma9929297902421" TargetMode="External"/><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43.png"/></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hyperlink" Target="https://forms.office.com/e/kLxXr5jgWZ" TargetMode="External"/><Relationship Id="rId2" Type="http://schemas.openxmlformats.org/officeDocument/2006/relationships/notesSlide" Target="../notesSlides/notesSlide21.xml"/><Relationship Id="rId1" Type="http://schemas.openxmlformats.org/officeDocument/2006/relationships/slideLayout" Target="../slideLayouts/slideLayout21.xml"/><Relationship Id="rId4" Type="http://schemas.openxmlformats.org/officeDocument/2006/relationships/image" Target="../media/image45.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50.jpeg"/><Relationship Id="rId2" Type="http://schemas.openxmlformats.org/officeDocument/2006/relationships/notesSlide" Target="../notesSlides/notesSlide23.xml"/><Relationship Id="rId1" Type="http://schemas.openxmlformats.org/officeDocument/2006/relationships/slideLayout" Target="../slideLayouts/slideLayout22.xml"/><Relationship Id="rId6" Type="http://schemas.openxmlformats.org/officeDocument/2006/relationships/image" Target="../media/image49.svg"/><Relationship Id="rId5" Type="http://schemas.openxmlformats.org/officeDocument/2006/relationships/image" Target="../media/image48.png"/><Relationship Id="rId4" Type="http://schemas.openxmlformats.org/officeDocument/2006/relationships/image" Target="../media/image47.svg"/></Relationships>
</file>

<file path=ppt/slides/_rels/slide27.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50.jpeg"/><Relationship Id="rId2" Type="http://schemas.openxmlformats.org/officeDocument/2006/relationships/notesSlide" Target="../notesSlides/notesSlide24.xml"/><Relationship Id="rId1" Type="http://schemas.openxmlformats.org/officeDocument/2006/relationships/slideLayout" Target="../slideLayouts/slideLayout22.xml"/><Relationship Id="rId6" Type="http://schemas.openxmlformats.org/officeDocument/2006/relationships/image" Target="../media/image49.svg"/><Relationship Id="rId5" Type="http://schemas.openxmlformats.org/officeDocument/2006/relationships/image" Target="../media/image48.png"/><Relationship Id="rId4" Type="http://schemas.openxmlformats.org/officeDocument/2006/relationships/image" Target="../media/image47.svg"/></Relationships>
</file>

<file path=ppt/slides/_rels/slide28.xml.rels><?xml version="1.0" encoding="UTF-8" standalone="yes"?>
<Relationships xmlns="http://schemas.openxmlformats.org/package/2006/relationships"><Relationship Id="rId8" Type="http://schemas.openxmlformats.org/officeDocument/2006/relationships/image" Target="../media/image56.svg"/><Relationship Id="rId3" Type="http://schemas.openxmlformats.org/officeDocument/2006/relationships/image" Target="../media/image51.png"/><Relationship Id="rId7" Type="http://schemas.openxmlformats.org/officeDocument/2006/relationships/image" Target="../media/image55.png"/><Relationship Id="rId12" Type="http://schemas.openxmlformats.org/officeDocument/2006/relationships/image" Target="../media/image60.svg"/><Relationship Id="rId2" Type="http://schemas.openxmlformats.org/officeDocument/2006/relationships/notesSlide" Target="../notesSlides/notesSlide25.xml"/><Relationship Id="rId1" Type="http://schemas.openxmlformats.org/officeDocument/2006/relationships/slideLayout" Target="../slideLayouts/slideLayout18.xml"/><Relationship Id="rId6" Type="http://schemas.openxmlformats.org/officeDocument/2006/relationships/image" Target="../media/image54.svg"/><Relationship Id="rId11" Type="http://schemas.openxmlformats.org/officeDocument/2006/relationships/image" Target="../media/image59.png"/><Relationship Id="rId5" Type="http://schemas.openxmlformats.org/officeDocument/2006/relationships/image" Target="../media/image53.pn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2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6.xml"/><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7.xml"/><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8.xml"/><Relationship Id="rId1" Type="http://schemas.openxmlformats.org/officeDocument/2006/relationships/slideLayout" Target="../slideLayouts/slideLayout18.xml"/><Relationship Id="rId4" Type="http://schemas.openxmlformats.org/officeDocument/2006/relationships/hyperlink" Target="https://teamup.com/ksick4bzudn2xj771g"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29.xml"/><Relationship Id="rId1" Type="http://schemas.openxmlformats.org/officeDocument/2006/relationships/slideLayout" Target="../slideLayouts/slideLayout18.xml"/><Relationship Id="rId4" Type="http://schemas.openxmlformats.org/officeDocument/2006/relationships/hyperlink" Target="https://teamup.com/ksick4bzudn2xj771g"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30.xml"/><Relationship Id="rId1" Type="http://schemas.openxmlformats.org/officeDocument/2006/relationships/slideLayout" Target="../slideLayouts/slideLayout18.xml"/><Relationship Id="rId4" Type="http://schemas.openxmlformats.org/officeDocument/2006/relationships/image" Target="../media/image66.png"/></Relationships>
</file>

<file path=ppt/slides/_rels/slide38.xml.rels><?xml version="1.0" encoding="UTF-8" standalone="yes"?>
<Relationships xmlns="http://schemas.openxmlformats.org/package/2006/relationships"><Relationship Id="rId3" Type="http://schemas.microsoft.com/office/2018/10/relationships/comments" Target="../comments/modernComment_833_13678BE0.xml"/><Relationship Id="rId7" Type="http://schemas.openxmlformats.org/officeDocument/2006/relationships/image" Target="../media/image70.png"/><Relationship Id="rId2" Type="http://schemas.openxmlformats.org/officeDocument/2006/relationships/notesSlide" Target="../notesSlides/notesSlide31.xml"/><Relationship Id="rId1" Type="http://schemas.openxmlformats.org/officeDocument/2006/relationships/slideLayout" Target="../slideLayouts/slideLayout17.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39.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32.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36.xml"/><Relationship Id="rId1" Type="http://schemas.openxmlformats.org/officeDocument/2006/relationships/slideLayout" Target="../slideLayouts/slideLayout21.xml"/><Relationship Id="rId4" Type="http://schemas.openxmlformats.org/officeDocument/2006/relationships/image" Target="../media/image74.jpeg"/></Relationships>
</file>

<file path=ppt/slides/_rels/slide44.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37.xml"/><Relationship Id="rId1" Type="http://schemas.openxmlformats.org/officeDocument/2006/relationships/slideLayout" Target="../slideLayouts/slideLayout21.xml"/><Relationship Id="rId5" Type="http://schemas.openxmlformats.org/officeDocument/2006/relationships/hyperlink" Target="https://moodle.uwtsd.ac.uk/course/view.php?id=8440" TargetMode="External"/><Relationship Id="rId4" Type="http://schemas.openxmlformats.org/officeDocument/2006/relationships/image" Target="../media/image76.png"/></Relationships>
</file>

<file path=ppt/slides/_rels/slide45.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38.xml"/><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42.xml"/><Relationship Id="rId1" Type="http://schemas.openxmlformats.org/officeDocument/2006/relationships/slideLayout" Target="../slideLayouts/slideLayout21.xml"/></Relationships>
</file>

<file path=ppt/slides/_rels/slide50.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43.xml"/><Relationship Id="rId1" Type="http://schemas.openxmlformats.org/officeDocument/2006/relationships/slideLayout" Target="../slideLayouts/slideLayout18.xml"/><Relationship Id="rId4" Type="http://schemas.openxmlformats.org/officeDocument/2006/relationships/image" Target="../media/image80.png"/></Relationships>
</file>

<file path=ppt/slides/_rels/slide51.xml.rels><?xml version="1.0" encoding="UTF-8" standalone="yes"?>
<Relationships xmlns="http://schemas.openxmlformats.org/package/2006/relationships"><Relationship Id="rId3" Type="http://schemas.openxmlformats.org/officeDocument/2006/relationships/hyperlink" Target="https://www.youtube.com/watch?v=6AIfbKSJu7s" TargetMode="External"/><Relationship Id="rId2" Type="http://schemas.openxmlformats.org/officeDocument/2006/relationships/notesSlide" Target="../notesSlides/notesSlide44.xml"/><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3" Type="http://schemas.openxmlformats.org/officeDocument/2006/relationships/hyperlink" Target="https://www.youtube.com/watch?v=6AIfbKSJu7s" TargetMode="External"/><Relationship Id="rId2" Type="http://schemas.openxmlformats.org/officeDocument/2006/relationships/notesSlide" Target="../notesSlides/notesSlide45.xml"/><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1.xml"/></Relationships>
</file>

<file path=ppt/slides/_rels/slide55.xml.rels><?xml version="1.0" encoding="UTF-8" standalone="yes"?>
<Relationships xmlns="http://schemas.openxmlformats.org/package/2006/relationships"><Relationship Id="rId2" Type="http://schemas.openxmlformats.org/officeDocument/2006/relationships/hyperlink" Target="https://evidencebased.education/resource/lethal-mutations-in-education-and-how-to-prevent-them/?utm_source=chatgpt.com" TargetMode="External"/><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48.xml"/><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49.xml"/><Relationship Id="rId1" Type="http://schemas.openxmlformats.org/officeDocument/2006/relationships/slideLayout" Target="../slideLayouts/slideLayout21.xml"/><Relationship Id="rId4" Type="http://schemas.openxmlformats.org/officeDocument/2006/relationships/image" Target="../media/image74.jpeg"/></Relationships>
</file>

<file path=ppt/slides/_rels/slide58.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50.xml"/><Relationship Id="rId1" Type="http://schemas.openxmlformats.org/officeDocument/2006/relationships/slideLayout" Target="../slideLayouts/slideLayout21.xml"/><Relationship Id="rId4" Type="http://schemas.openxmlformats.org/officeDocument/2006/relationships/image" Target="../media/image82.png"/></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3C956D4-9ED5-1527-BA54-7BF0E7599121}"/>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264160" y="1524000"/>
            <a:ext cx="5424952" cy="4389120"/>
          </a:xfrm>
          <a:prstGeom prst="rect">
            <a:avLst/>
          </a:prstGeom>
        </p:spPr>
      </p:pic>
      <p:sp>
        <p:nvSpPr>
          <p:cNvPr id="8" name="TextBox 7">
            <a:extLst>
              <a:ext uri="{FF2B5EF4-FFF2-40B4-BE49-F238E27FC236}">
                <a16:creationId xmlns:a16="http://schemas.microsoft.com/office/drawing/2014/main" id="{C2B70D07-E248-D926-AE3C-B25375E3A505}"/>
              </a:ext>
            </a:extLst>
          </p:cNvPr>
          <p:cNvSpPr txBox="1"/>
          <p:nvPr/>
        </p:nvSpPr>
        <p:spPr>
          <a:xfrm>
            <a:off x="6644640" y="5567680"/>
            <a:ext cx="4978400" cy="830997"/>
          </a:xfrm>
          <a:prstGeom prst="rect">
            <a:avLst/>
          </a:prstGeom>
          <a:solidFill>
            <a:schemeClr val="bg2">
              <a:lumMod val="25000"/>
            </a:schemeClr>
          </a:solidFill>
        </p:spPr>
        <p:txBody>
          <a:bodyPr wrap="square" rtlCol="0">
            <a:spAutoFit/>
          </a:bodyPr>
          <a:lstStyle/>
          <a:p>
            <a:pPr algn="ctr"/>
            <a:r>
              <a:rPr lang="en-GB" sz="4800" b="1">
                <a:solidFill>
                  <a:schemeClr val="bg1"/>
                </a:solidFill>
              </a:rPr>
              <a:t>05.01.26</a:t>
            </a:r>
          </a:p>
        </p:txBody>
      </p:sp>
    </p:spTree>
    <p:extLst>
      <p:ext uri="{BB962C8B-B14F-4D97-AF65-F5344CB8AC3E}">
        <p14:creationId xmlns:p14="http://schemas.microsoft.com/office/powerpoint/2010/main" val="9723351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15D9B-D0CC-F79D-65EC-8ACEE137747A}"/>
              </a:ext>
            </a:extLst>
          </p:cNvPr>
          <p:cNvSpPr>
            <a:spLocks noGrp="1"/>
          </p:cNvSpPr>
          <p:nvPr>
            <p:ph type="title"/>
          </p:nvPr>
        </p:nvSpPr>
        <p:spPr>
          <a:xfrm>
            <a:off x="358219" y="365125"/>
            <a:ext cx="11481847" cy="1325563"/>
          </a:xfrm>
        </p:spPr>
        <p:txBody>
          <a:bodyPr anchor="ctr">
            <a:normAutofit/>
          </a:bodyPr>
          <a:lstStyle/>
          <a:p>
            <a:r>
              <a:rPr lang="en-GB" b="1" err="1"/>
              <a:t>Gwnewch</a:t>
            </a:r>
            <a:r>
              <a:rPr lang="en-GB" b="1"/>
              <a:t> </a:t>
            </a:r>
            <a:r>
              <a:rPr lang="en-GB" b="1" err="1"/>
              <a:t>hyn</a:t>
            </a:r>
            <a:r>
              <a:rPr lang="en-GB" b="1"/>
              <a:t> </a:t>
            </a:r>
            <a:r>
              <a:rPr lang="en-GB" b="1" err="1"/>
              <a:t>nawr</a:t>
            </a:r>
            <a:br>
              <a:rPr lang="en-GB" b="1"/>
            </a:br>
            <a:r>
              <a:rPr lang="en-GB" b="1"/>
              <a:t>Do this now</a:t>
            </a:r>
            <a:endParaRPr lang="en-US"/>
          </a:p>
        </p:txBody>
      </p:sp>
      <p:pic>
        <p:nvPicPr>
          <p:cNvPr id="3" name="Picture 2" descr="A group of white and orange sticky notes&#10;&#10;AI-generated content may be incorrect.">
            <a:extLst>
              <a:ext uri="{FF2B5EF4-FFF2-40B4-BE49-F238E27FC236}">
                <a16:creationId xmlns:a16="http://schemas.microsoft.com/office/drawing/2014/main" id="{4F5B5804-EBD7-500F-3C4A-13B5FBB4732D}"/>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358219" y="1825625"/>
            <a:ext cx="11481847" cy="3575934"/>
          </a:xfrm>
          <a:prstGeom prst="rect">
            <a:avLst/>
          </a:prstGeom>
          <a:noFill/>
        </p:spPr>
      </p:pic>
      <p:sp>
        <p:nvSpPr>
          <p:cNvPr id="6" name="Content Placeholder 3">
            <a:extLst>
              <a:ext uri="{FF2B5EF4-FFF2-40B4-BE49-F238E27FC236}">
                <a16:creationId xmlns:a16="http://schemas.microsoft.com/office/drawing/2014/main" id="{0C5D4290-EB9B-C010-7AFF-E92FC843D399}"/>
              </a:ext>
            </a:extLst>
          </p:cNvPr>
          <p:cNvSpPr txBox="1">
            <a:spLocks/>
          </p:cNvSpPr>
          <p:nvPr/>
        </p:nvSpPr>
        <p:spPr>
          <a:xfrm>
            <a:off x="6096639" y="2474830"/>
            <a:ext cx="6122576" cy="2803637"/>
          </a:xfrm>
        </p:spPr>
        <p:txBody>
          <a:bodyPr lIns="91440" tIns="45720" rIns="91440" bIns="45720" anchor="t"/>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GB" sz="2400" b="1"/>
              <a:t>Beth </a:t>
            </a:r>
            <a:r>
              <a:rPr lang="en-GB" sz="2400" b="1" err="1"/>
              <a:t>oedd</a:t>
            </a:r>
            <a:r>
              <a:rPr lang="en-GB" sz="2400" b="1"/>
              <a:t> </a:t>
            </a:r>
            <a:r>
              <a:rPr lang="en-GB" sz="2400" b="1" err="1"/>
              <a:t>uchafbwynt</a:t>
            </a:r>
            <a:r>
              <a:rPr lang="en-GB" sz="2400" b="1"/>
              <a:t> </a:t>
            </a:r>
            <a:r>
              <a:rPr lang="en-GB" sz="2400" b="1" err="1"/>
              <a:t>eich</a:t>
            </a:r>
            <a:r>
              <a:rPr lang="en-GB" sz="2400" b="1"/>
              <a:t> </a:t>
            </a:r>
            <a:r>
              <a:rPr lang="en-GB" sz="2400" b="1" err="1"/>
              <a:t>tymor</a:t>
            </a:r>
            <a:r>
              <a:rPr lang="en-GB" sz="2400" b="1"/>
              <a:t> </a:t>
            </a:r>
            <a:r>
              <a:rPr lang="en-GB" sz="2400" b="1" err="1"/>
              <a:t>cyntaf</a:t>
            </a:r>
            <a:r>
              <a:rPr lang="en-GB" sz="2400" b="1"/>
              <a:t>?</a:t>
            </a:r>
            <a:endParaRPr lang="en-US">
              <a:ea typeface="Calibri"/>
              <a:cs typeface="Calibri"/>
            </a:endParaRPr>
          </a:p>
          <a:p>
            <a:pPr>
              <a:lnSpc>
                <a:spcPct val="150000"/>
              </a:lnSpc>
            </a:pPr>
            <a:endParaRPr lang="en-GB" sz="2400" b="1">
              <a:ea typeface="Calibri"/>
              <a:cs typeface="Calibri"/>
            </a:endParaRPr>
          </a:p>
          <a:p>
            <a:pPr>
              <a:lnSpc>
                <a:spcPct val="150000"/>
              </a:lnSpc>
            </a:pPr>
            <a:r>
              <a:rPr lang="en-GB" sz="2400" b="1">
                <a:ea typeface="Calibri"/>
                <a:cs typeface="Calibri"/>
              </a:rPr>
              <a:t>What was your highlight of term one?</a:t>
            </a:r>
            <a:endParaRPr lang="en-GB"/>
          </a:p>
          <a:p>
            <a:pPr>
              <a:lnSpc>
                <a:spcPct val="150000"/>
              </a:lnSpc>
            </a:pPr>
            <a:endParaRPr lang="en-GB">
              <a:ea typeface="Calibri" panose="020F0502020204030204"/>
              <a:cs typeface="Calibri" panose="020F0502020204030204"/>
            </a:endParaRPr>
          </a:p>
        </p:txBody>
      </p:sp>
    </p:spTree>
    <p:extLst>
      <p:ext uri="{BB962C8B-B14F-4D97-AF65-F5344CB8AC3E}">
        <p14:creationId xmlns:p14="http://schemas.microsoft.com/office/powerpoint/2010/main" val="42771248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97D14-A345-31AC-2C71-64D860729B83}"/>
              </a:ext>
            </a:extLst>
          </p:cNvPr>
          <p:cNvSpPr>
            <a:spLocks noGrp="1"/>
          </p:cNvSpPr>
          <p:nvPr>
            <p:ph type="title"/>
          </p:nvPr>
        </p:nvSpPr>
        <p:spPr/>
        <p:txBody>
          <a:bodyPr/>
          <a:lstStyle/>
          <a:p>
            <a:r>
              <a:rPr lang="en-GB">
                <a:ea typeface="Calibri Light"/>
                <a:cs typeface="Calibri Light"/>
              </a:rPr>
              <a:t>Materials for today</a:t>
            </a:r>
            <a:endParaRPr lang="en-GB"/>
          </a:p>
        </p:txBody>
      </p:sp>
      <p:pic>
        <p:nvPicPr>
          <p:cNvPr id="6" name="Picture 5" descr="A screenshot of a computer&#10;&#10;AI-generated content may be incorrect.">
            <a:extLst>
              <a:ext uri="{FF2B5EF4-FFF2-40B4-BE49-F238E27FC236}">
                <a16:creationId xmlns:a16="http://schemas.microsoft.com/office/drawing/2014/main" id="{96767673-7752-0402-E13A-7A720F13C9A7}"/>
              </a:ext>
            </a:extLst>
          </p:cNvPr>
          <p:cNvPicPr>
            <a:picLocks noChangeAspect="1"/>
          </p:cNvPicPr>
          <p:nvPr/>
        </p:nvPicPr>
        <p:blipFill>
          <a:blip r:embed="rId3"/>
          <a:stretch>
            <a:fillRect/>
          </a:stretch>
        </p:blipFill>
        <p:spPr>
          <a:xfrm>
            <a:off x="353503" y="1839044"/>
            <a:ext cx="4210050" cy="1885950"/>
          </a:xfrm>
          <a:prstGeom prst="rect">
            <a:avLst/>
          </a:prstGeom>
        </p:spPr>
      </p:pic>
      <p:pic>
        <p:nvPicPr>
          <p:cNvPr id="7" name="Picture 6" descr="A card with a graduation cap and text&#10;&#10;AI-generated content may be incorrect.">
            <a:extLst>
              <a:ext uri="{FF2B5EF4-FFF2-40B4-BE49-F238E27FC236}">
                <a16:creationId xmlns:a16="http://schemas.microsoft.com/office/drawing/2014/main" id="{1F3E611B-6DB4-0D5C-D74B-D554C1CC5904}"/>
              </a:ext>
            </a:extLst>
          </p:cNvPr>
          <p:cNvPicPr>
            <a:picLocks noChangeAspect="1"/>
          </p:cNvPicPr>
          <p:nvPr/>
        </p:nvPicPr>
        <p:blipFill>
          <a:blip r:embed="rId4"/>
          <a:stretch>
            <a:fillRect/>
          </a:stretch>
        </p:blipFill>
        <p:spPr>
          <a:xfrm>
            <a:off x="4555736" y="2213035"/>
            <a:ext cx="2447925" cy="1943100"/>
          </a:xfrm>
          <a:prstGeom prst="rect">
            <a:avLst/>
          </a:prstGeom>
        </p:spPr>
      </p:pic>
      <p:pic>
        <p:nvPicPr>
          <p:cNvPr id="8" name="Picture 7" descr="A screenshot of a computer&#10;&#10;AI-generated content may be incorrect.">
            <a:extLst>
              <a:ext uri="{FF2B5EF4-FFF2-40B4-BE49-F238E27FC236}">
                <a16:creationId xmlns:a16="http://schemas.microsoft.com/office/drawing/2014/main" id="{40C7F4D1-66B2-D1D9-1583-592644CB57F3}"/>
              </a:ext>
            </a:extLst>
          </p:cNvPr>
          <p:cNvPicPr>
            <a:picLocks noChangeAspect="1"/>
          </p:cNvPicPr>
          <p:nvPr/>
        </p:nvPicPr>
        <p:blipFill>
          <a:blip r:embed="rId5" cstate="email">
            <a:extLst>
              <a:ext uri="{28A0092B-C50C-407E-A947-70E740481C1C}">
                <a14:useLocalDpi xmlns:a14="http://schemas.microsoft.com/office/drawing/2010/main"/>
              </a:ext>
            </a:extLst>
          </a:blip>
          <a:srcRect b="-1852"/>
          <a:stretch>
            <a:fillRect/>
          </a:stretch>
        </p:blipFill>
        <p:spPr>
          <a:xfrm>
            <a:off x="729921" y="4486455"/>
            <a:ext cx="6663389" cy="1074390"/>
          </a:xfrm>
          <a:prstGeom prst="rect">
            <a:avLst/>
          </a:prstGeom>
        </p:spPr>
      </p:pic>
    </p:spTree>
    <p:extLst>
      <p:ext uri="{BB962C8B-B14F-4D97-AF65-F5344CB8AC3E}">
        <p14:creationId xmlns:p14="http://schemas.microsoft.com/office/powerpoint/2010/main" val="33995451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BEB46-1D7A-D740-7FB8-8D98E433EAFF}"/>
              </a:ext>
            </a:extLst>
          </p:cNvPr>
          <p:cNvSpPr>
            <a:spLocks noGrp="1"/>
          </p:cNvSpPr>
          <p:nvPr>
            <p:ph type="title"/>
          </p:nvPr>
        </p:nvSpPr>
        <p:spPr/>
        <p:txBody>
          <a:bodyPr/>
          <a:lstStyle/>
          <a:p>
            <a:r>
              <a:rPr lang="en-GB" b="1">
                <a:latin typeface="Calibri Light"/>
                <a:ea typeface="Calibri Light"/>
                <a:cs typeface="Calibri Light"/>
              </a:rPr>
              <a:t>Heddiw</a:t>
            </a:r>
            <a:br>
              <a:rPr lang="en-GB" b="1">
                <a:latin typeface="Calibri Light"/>
                <a:ea typeface="Calibri Light"/>
                <a:cs typeface="Calibri Light"/>
              </a:rPr>
            </a:br>
            <a:r>
              <a:rPr lang="en-GB" b="1">
                <a:latin typeface="Calibri Light"/>
                <a:ea typeface="Calibri Light"/>
                <a:cs typeface="Calibri Light"/>
              </a:rPr>
              <a:t>Today</a:t>
            </a:r>
          </a:p>
        </p:txBody>
      </p:sp>
      <p:sp>
        <p:nvSpPr>
          <p:cNvPr id="3" name="Content Placeholder 2">
            <a:extLst>
              <a:ext uri="{FF2B5EF4-FFF2-40B4-BE49-F238E27FC236}">
                <a16:creationId xmlns:a16="http://schemas.microsoft.com/office/drawing/2014/main" id="{A73CF4EA-07E2-C057-9E44-E92F03C10BB9}"/>
              </a:ext>
            </a:extLst>
          </p:cNvPr>
          <p:cNvSpPr>
            <a:spLocks noGrp="1"/>
          </p:cNvSpPr>
          <p:nvPr>
            <p:ph idx="1"/>
          </p:nvPr>
        </p:nvSpPr>
        <p:spPr>
          <a:xfrm>
            <a:off x="358220" y="1825625"/>
            <a:ext cx="7589387" cy="3575934"/>
          </a:xfrm>
        </p:spPr>
        <p:txBody>
          <a:bodyPr vert="horz" lIns="91440" tIns="45720" rIns="91440" bIns="45720" rtlCol="0" anchor="t">
            <a:normAutofit/>
          </a:bodyPr>
          <a:lstStyle/>
          <a:p>
            <a:pPr>
              <a:lnSpc>
                <a:spcPct val="150000"/>
              </a:lnSpc>
            </a:pPr>
            <a:r>
              <a:rPr lang="en-GB" err="1">
                <a:latin typeface="Calibri Light"/>
                <a:ea typeface="Calibri Light"/>
                <a:cs typeface="Calibri Light"/>
              </a:rPr>
              <a:t>Edrych</a:t>
            </a:r>
            <a:r>
              <a:rPr lang="en-GB">
                <a:latin typeface="Calibri Light"/>
                <a:ea typeface="Calibri Light"/>
                <a:cs typeface="Calibri Light"/>
              </a:rPr>
              <a:t> </a:t>
            </a:r>
            <a:r>
              <a:rPr lang="en-GB" err="1">
                <a:latin typeface="Calibri Light"/>
                <a:ea typeface="Calibri Light"/>
                <a:cs typeface="Calibri Light"/>
              </a:rPr>
              <a:t>nôl</a:t>
            </a:r>
            <a:endParaRPr lang="en-GB">
              <a:latin typeface="Calibri Light"/>
              <a:ea typeface="Calibri Light"/>
              <a:cs typeface="Calibri Light"/>
            </a:endParaRPr>
          </a:p>
          <a:p>
            <a:pPr>
              <a:lnSpc>
                <a:spcPct val="150000"/>
              </a:lnSpc>
            </a:pPr>
            <a:r>
              <a:rPr lang="en-GB" err="1">
                <a:latin typeface="Calibri Light"/>
                <a:ea typeface="Calibri Light"/>
                <a:cs typeface="Calibri Light"/>
              </a:rPr>
              <a:t>Gwerthuso</a:t>
            </a:r>
            <a:endParaRPr lang="en-GB">
              <a:latin typeface="Calibri Light"/>
              <a:ea typeface="Calibri Light"/>
              <a:cs typeface="Calibri Light"/>
            </a:endParaRPr>
          </a:p>
          <a:p>
            <a:pPr>
              <a:lnSpc>
                <a:spcPct val="150000"/>
              </a:lnSpc>
            </a:pPr>
            <a:r>
              <a:rPr lang="en-GB" err="1">
                <a:latin typeface="Calibri Light"/>
                <a:ea typeface="Calibri Light"/>
                <a:cs typeface="Calibri Light"/>
              </a:rPr>
              <a:t>Edrych</a:t>
            </a:r>
            <a:r>
              <a:rPr lang="en-GB">
                <a:latin typeface="Calibri Light"/>
                <a:ea typeface="Calibri Light"/>
                <a:cs typeface="Calibri Light"/>
              </a:rPr>
              <a:t> </a:t>
            </a:r>
            <a:r>
              <a:rPr lang="en-GB" err="1">
                <a:latin typeface="Calibri Light"/>
                <a:ea typeface="Calibri Light"/>
                <a:cs typeface="Calibri Light"/>
              </a:rPr>
              <a:t>ymlaen</a:t>
            </a:r>
            <a:endParaRPr lang="en-GB">
              <a:latin typeface="Calibri Light"/>
              <a:ea typeface="Calibri Light"/>
              <a:cs typeface="Calibri Light"/>
            </a:endParaRPr>
          </a:p>
          <a:p>
            <a:pPr>
              <a:lnSpc>
                <a:spcPct val="150000"/>
              </a:lnSpc>
            </a:pPr>
            <a:r>
              <a:rPr lang="en-GB" err="1">
                <a:latin typeface="Calibri Light"/>
                <a:ea typeface="Calibri Light"/>
                <a:cs typeface="Calibri Light"/>
              </a:rPr>
              <a:t>Paratoi</a:t>
            </a:r>
            <a:r>
              <a:rPr lang="en-GB">
                <a:latin typeface="Calibri Light"/>
                <a:ea typeface="Calibri Light"/>
                <a:cs typeface="Calibri Light"/>
              </a:rPr>
              <a:t> at </a:t>
            </a:r>
            <a:r>
              <a:rPr lang="en-GB" err="1">
                <a:latin typeface="Calibri Light"/>
                <a:ea typeface="Calibri Light"/>
                <a:cs typeface="Calibri Light"/>
              </a:rPr>
              <a:t>gyfnewid</a:t>
            </a:r>
            <a:r>
              <a:rPr lang="en-GB">
                <a:latin typeface="Calibri Light"/>
                <a:ea typeface="Calibri Light"/>
                <a:cs typeface="Calibri Light"/>
              </a:rPr>
              <a:t> </a:t>
            </a:r>
            <a:r>
              <a:rPr lang="en-GB" err="1">
                <a:latin typeface="Calibri Light"/>
                <a:ea typeface="Calibri Light"/>
                <a:cs typeface="Calibri Light"/>
              </a:rPr>
              <a:t>cyfnod</a:t>
            </a:r>
          </a:p>
          <a:p>
            <a:pPr>
              <a:lnSpc>
                <a:spcPct val="150000"/>
              </a:lnSpc>
            </a:pPr>
            <a:endParaRPr lang="en-GB">
              <a:latin typeface="Calibri Light"/>
              <a:ea typeface="Calibri Light"/>
              <a:cs typeface="Calibri Light"/>
            </a:endParaRPr>
          </a:p>
        </p:txBody>
      </p:sp>
      <p:sp>
        <p:nvSpPr>
          <p:cNvPr id="4" name="Content Placeholder 3">
            <a:extLst>
              <a:ext uri="{FF2B5EF4-FFF2-40B4-BE49-F238E27FC236}">
                <a16:creationId xmlns:a16="http://schemas.microsoft.com/office/drawing/2014/main" id="{A4005309-CE47-5108-F8AA-125B97310EF8}"/>
              </a:ext>
            </a:extLst>
          </p:cNvPr>
          <p:cNvSpPr>
            <a:spLocks noGrp="1"/>
          </p:cNvSpPr>
          <p:nvPr>
            <p:ph idx="10"/>
          </p:nvPr>
        </p:nvSpPr>
        <p:spPr>
          <a:xfrm>
            <a:off x="6635901" y="1825625"/>
            <a:ext cx="6135725" cy="3575934"/>
          </a:xfrm>
        </p:spPr>
        <p:txBody>
          <a:bodyPr vert="horz" lIns="91440" tIns="45720" rIns="91440" bIns="45720" rtlCol="0" anchor="t">
            <a:normAutofit/>
          </a:bodyPr>
          <a:lstStyle/>
          <a:p>
            <a:pPr>
              <a:lnSpc>
                <a:spcPct val="150000"/>
              </a:lnSpc>
            </a:pPr>
            <a:r>
              <a:rPr lang="en-GB">
                <a:solidFill>
                  <a:srgbClr val="0070C0"/>
                </a:solidFill>
                <a:latin typeface="Calibri Light"/>
                <a:ea typeface="Calibri Light"/>
                <a:cs typeface="Calibri Light"/>
              </a:rPr>
              <a:t>Looking back</a:t>
            </a:r>
          </a:p>
          <a:p>
            <a:pPr>
              <a:lnSpc>
                <a:spcPct val="150000"/>
              </a:lnSpc>
            </a:pPr>
            <a:r>
              <a:rPr lang="en-GB">
                <a:solidFill>
                  <a:srgbClr val="0070C0"/>
                </a:solidFill>
                <a:latin typeface="Calibri Light"/>
                <a:ea typeface="Calibri Light"/>
                <a:cs typeface="Calibri Light"/>
              </a:rPr>
              <a:t>Evaluation</a:t>
            </a:r>
          </a:p>
          <a:p>
            <a:pPr>
              <a:lnSpc>
                <a:spcPct val="150000"/>
              </a:lnSpc>
            </a:pPr>
            <a:r>
              <a:rPr lang="en-GB">
                <a:solidFill>
                  <a:srgbClr val="0070C0"/>
                </a:solidFill>
                <a:latin typeface="Calibri Light"/>
                <a:ea typeface="Calibri Light"/>
                <a:cs typeface="Calibri Light"/>
              </a:rPr>
              <a:t>Looking ahead</a:t>
            </a:r>
          </a:p>
          <a:p>
            <a:pPr>
              <a:lnSpc>
                <a:spcPct val="150000"/>
              </a:lnSpc>
            </a:pPr>
            <a:r>
              <a:rPr lang="en-GB">
                <a:solidFill>
                  <a:srgbClr val="0070C0"/>
                </a:solidFill>
                <a:latin typeface="Calibri Light"/>
                <a:ea typeface="Calibri Light"/>
                <a:cs typeface="Calibri Light"/>
              </a:rPr>
              <a:t>Preparing for phase swap</a:t>
            </a:r>
          </a:p>
          <a:p>
            <a:pPr>
              <a:lnSpc>
                <a:spcPct val="150000"/>
              </a:lnSpc>
            </a:pPr>
            <a:endParaRPr lang="en-GB">
              <a:latin typeface="Calibri Light"/>
              <a:ea typeface="Calibri Light"/>
              <a:cs typeface="Calibri Light"/>
            </a:endParaRPr>
          </a:p>
        </p:txBody>
      </p:sp>
    </p:spTree>
    <p:extLst>
      <p:ext uri="{BB962C8B-B14F-4D97-AF65-F5344CB8AC3E}">
        <p14:creationId xmlns:p14="http://schemas.microsoft.com/office/powerpoint/2010/main" val="41999907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90DBF-43AA-B7AF-B28B-F6F3D699C762}"/>
              </a:ext>
            </a:extLst>
          </p:cNvPr>
          <p:cNvSpPr>
            <a:spLocks noGrp="1"/>
          </p:cNvSpPr>
          <p:nvPr>
            <p:ph type="ctrTitle"/>
          </p:nvPr>
        </p:nvSpPr>
        <p:spPr/>
        <p:txBody>
          <a:bodyPr/>
          <a:lstStyle/>
          <a:p>
            <a:r>
              <a:rPr lang="en-GB" b="1" err="1"/>
              <a:t>Sesiwn</a:t>
            </a:r>
            <a:r>
              <a:rPr lang="en-GB" b="1"/>
              <a:t> 1</a:t>
            </a:r>
            <a:br>
              <a:rPr lang="en-GB" b="1"/>
            </a:br>
            <a:r>
              <a:rPr lang="en-GB" b="1">
                <a:solidFill>
                  <a:srgbClr val="0070C0"/>
                </a:solidFill>
              </a:rPr>
              <a:t>Session 1</a:t>
            </a:r>
          </a:p>
        </p:txBody>
      </p:sp>
      <p:sp>
        <p:nvSpPr>
          <p:cNvPr id="3" name="Subtitle 2">
            <a:extLst>
              <a:ext uri="{FF2B5EF4-FFF2-40B4-BE49-F238E27FC236}">
                <a16:creationId xmlns:a16="http://schemas.microsoft.com/office/drawing/2014/main" id="{DE01EF3B-E268-90A4-E767-BF3AD18D7630}"/>
              </a:ext>
            </a:extLst>
          </p:cNvPr>
          <p:cNvSpPr>
            <a:spLocks noGrp="1"/>
          </p:cNvSpPr>
          <p:nvPr>
            <p:ph type="subTitle" idx="1"/>
          </p:nvPr>
        </p:nvSpPr>
        <p:spPr/>
        <p:txBody>
          <a:bodyPr/>
          <a:lstStyle/>
          <a:p>
            <a:r>
              <a:rPr lang="en-GB" b="1" err="1"/>
              <a:t>Edrych</a:t>
            </a:r>
            <a:r>
              <a:rPr lang="en-GB" b="1"/>
              <a:t> </a:t>
            </a:r>
            <a:r>
              <a:rPr lang="en-GB" b="1" err="1"/>
              <a:t>nôl</a:t>
            </a:r>
            <a:endParaRPr lang="en-GB" b="1"/>
          </a:p>
          <a:p>
            <a:r>
              <a:rPr lang="en-GB" b="1">
                <a:solidFill>
                  <a:srgbClr val="0070C0"/>
                </a:solidFill>
              </a:rPr>
              <a:t>Looking back</a:t>
            </a:r>
          </a:p>
        </p:txBody>
      </p:sp>
    </p:spTree>
    <p:extLst>
      <p:ext uri="{BB962C8B-B14F-4D97-AF65-F5344CB8AC3E}">
        <p14:creationId xmlns:p14="http://schemas.microsoft.com/office/powerpoint/2010/main" val="30066255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DC3D5-1995-CC89-8F29-C9FF56DA379A}"/>
              </a:ext>
            </a:extLst>
          </p:cNvPr>
          <p:cNvSpPr>
            <a:spLocks noGrp="1"/>
          </p:cNvSpPr>
          <p:nvPr>
            <p:ph type="title"/>
          </p:nvPr>
        </p:nvSpPr>
        <p:spPr/>
        <p:txBody>
          <a:bodyPr>
            <a:normAutofit fontScale="90000"/>
          </a:bodyPr>
          <a:lstStyle/>
          <a:p>
            <a:r>
              <a:rPr lang="en-US" b="1"/>
              <a:t>Yn y </a:t>
            </a:r>
            <a:r>
              <a:rPr lang="en-US" b="1" err="1"/>
              <a:t>sesiwn</a:t>
            </a:r>
            <a:r>
              <a:rPr lang="en-US" b="1"/>
              <a:t> </a:t>
            </a:r>
            <a:r>
              <a:rPr lang="en-US" b="1" err="1"/>
              <a:t>hwn</a:t>
            </a:r>
            <a:r>
              <a:rPr lang="en-US" b="1"/>
              <a:t> </a:t>
            </a:r>
            <a:r>
              <a:rPr lang="en-US" b="1" err="1"/>
              <a:t>byddwn</a:t>
            </a:r>
            <a:r>
              <a:rPr lang="en-US" b="1"/>
              <a:t> </a:t>
            </a:r>
            <a:r>
              <a:rPr lang="en-US" b="1" err="1"/>
              <a:t>yn</a:t>
            </a:r>
            <a:r>
              <a:rPr lang="en-US" b="1"/>
              <a:t>...</a:t>
            </a:r>
            <a:br>
              <a:rPr lang="en-US" b="1"/>
            </a:br>
            <a:r>
              <a:rPr lang="en-US" b="1">
                <a:solidFill>
                  <a:schemeClr val="accent1"/>
                </a:solidFill>
              </a:rPr>
              <a:t>In this session we will…</a:t>
            </a:r>
            <a:endParaRPr lang="en-US" b="1">
              <a:solidFill>
                <a:schemeClr val="accent1"/>
              </a:solidFill>
              <a:ea typeface="Calibri Light"/>
              <a:cs typeface="Calibri Light"/>
            </a:endParaRPr>
          </a:p>
        </p:txBody>
      </p:sp>
      <p:sp>
        <p:nvSpPr>
          <p:cNvPr id="3" name="Content Placeholder 2">
            <a:extLst>
              <a:ext uri="{FF2B5EF4-FFF2-40B4-BE49-F238E27FC236}">
                <a16:creationId xmlns:a16="http://schemas.microsoft.com/office/drawing/2014/main" id="{9F7E4673-8E8F-2E5F-437A-8BCCFEAB8910}"/>
              </a:ext>
            </a:extLst>
          </p:cNvPr>
          <p:cNvSpPr>
            <a:spLocks noGrp="1"/>
          </p:cNvSpPr>
          <p:nvPr>
            <p:ph idx="1"/>
          </p:nvPr>
        </p:nvSpPr>
        <p:spPr>
          <a:xfrm>
            <a:off x="6456357" y="1795345"/>
            <a:ext cx="5048973" cy="3606213"/>
          </a:xfrm>
        </p:spPr>
        <p:txBody>
          <a:bodyPr vert="horz" lIns="91440" tIns="45720" rIns="91440" bIns="45720" rtlCol="0" anchor="t">
            <a:normAutofit lnSpcReduction="10000"/>
          </a:bodyPr>
          <a:lstStyle/>
          <a:p>
            <a:pPr>
              <a:buFont typeface="Wingdings" panose="05000000000000000000" pitchFamily="2" charset="2"/>
              <a:buChar char="Ø"/>
            </a:pPr>
            <a:r>
              <a:rPr lang="en-US" b="1">
                <a:solidFill>
                  <a:schemeClr val="accent1"/>
                </a:solidFill>
                <a:latin typeface="+mj-lt"/>
                <a:ea typeface="Calibri" panose="020F0502020204030204"/>
                <a:cs typeface="Calibri" panose="020F0502020204030204"/>
              </a:rPr>
              <a:t>Reflect purposefully on your placement experience</a:t>
            </a:r>
          </a:p>
          <a:p>
            <a:pPr>
              <a:buFont typeface="Wingdings" panose="05000000000000000000" pitchFamily="2" charset="2"/>
              <a:buChar char="Ø"/>
            </a:pPr>
            <a:r>
              <a:rPr lang="en-US" b="1">
                <a:solidFill>
                  <a:schemeClr val="accent1"/>
                </a:solidFill>
                <a:latin typeface="+mj-lt"/>
                <a:ea typeface="Calibri" panose="020F0502020204030204"/>
                <a:cs typeface="Calibri" panose="020F0502020204030204"/>
              </a:rPr>
              <a:t>Find your end of placement report</a:t>
            </a:r>
          </a:p>
          <a:p>
            <a:pPr>
              <a:buFont typeface="Wingdings" panose="05000000000000000000" pitchFamily="2" charset="2"/>
              <a:buChar char="Ø"/>
            </a:pPr>
            <a:r>
              <a:rPr lang="en-US" b="1">
                <a:solidFill>
                  <a:schemeClr val="accent1"/>
                </a:solidFill>
                <a:latin typeface="+mj-lt"/>
                <a:ea typeface="Calibri" panose="020F0502020204030204"/>
                <a:cs typeface="Calibri" panose="020F0502020204030204"/>
              </a:rPr>
              <a:t>Identify your strengths and areas for development</a:t>
            </a:r>
          </a:p>
          <a:p>
            <a:pPr>
              <a:buFont typeface="Wingdings" panose="05000000000000000000" pitchFamily="2" charset="2"/>
              <a:buChar char="Ø"/>
            </a:pPr>
            <a:r>
              <a:rPr lang="en-US" b="1">
                <a:solidFill>
                  <a:schemeClr val="accent1"/>
                </a:solidFill>
                <a:latin typeface="+mj-lt"/>
                <a:ea typeface="Calibri" panose="020F0502020204030204"/>
                <a:cs typeface="Calibri" panose="020F0502020204030204"/>
              </a:rPr>
              <a:t>Discuss how to act on target</a:t>
            </a:r>
          </a:p>
        </p:txBody>
      </p:sp>
      <p:sp>
        <p:nvSpPr>
          <p:cNvPr id="4" name="Content Placeholder 2">
            <a:extLst>
              <a:ext uri="{FF2B5EF4-FFF2-40B4-BE49-F238E27FC236}">
                <a16:creationId xmlns:a16="http://schemas.microsoft.com/office/drawing/2014/main" id="{C9589EBA-9AFD-DFE7-D48F-F0B1ABF89AF3}"/>
              </a:ext>
            </a:extLst>
          </p:cNvPr>
          <p:cNvSpPr txBox="1">
            <a:spLocks/>
          </p:cNvSpPr>
          <p:nvPr/>
        </p:nvSpPr>
        <p:spPr>
          <a:xfrm>
            <a:off x="351934" y="1795345"/>
            <a:ext cx="5449097" cy="3606213"/>
          </a:xfrm>
          <a:prstGeom prst="rect">
            <a:avLst/>
          </a:prstGeom>
        </p:spPr>
        <p:txBody>
          <a:bodyPr vert="horz" lIns="91440" tIns="45720" rIns="91440" bIns="45720" rtlCol="0" anchor="t">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endParaRPr lang="en-US" b="1">
              <a:latin typeface="+mj-lt"/>
              <a:ea typeface="Calibri" panose="020F0502020204030204"/>
              <a:cs typeface="Calibri" panose="020F0502020204030204"/>
            </a:endParaRPr>
          </a:p>
        </p:txBody>
      </p:sp>
      <p:sp>
        <p:nvSpPr>
          <p:cNvPr id="7" name="TextBox 6">
            <a:extLst>
              <a:ext uri="{FF2B5EF4-FFF2-40B4-BE49-F238E27FC236}">
                <a16:creationId xmlns:a16="http://schemas.microsoft.com/office/drawing/2014/main" id="{FCAAFBAF-FFBC-0E78-2D2F-250C81CAA1F6}"/>
              </a:ext>
            </a:extLst>
          </p:cNvPr>
          <p:cNvSpPr txBox="1"/>
          <p:nvPr/>
        </p:nvSpPr>
        <p:spPr>
          <a:xfrm>
            <a:off x="293463" y="1905506"/>
            <a:ext cx="6097508" cy="3046988"/>
          </a:xfrm>
          <a:prstGeom prst="rect">
            <a:avLst/>
          </a:prstGeom>
          <a:noFill/>
        </p:spPr>
        <p:txBody>
          <a:bodyPr wrap="square">
            <a:spAutoFit/>
          </a:bodyPr>
          <a:lstStyle/>
          <a:p>
            <a:pPr>
              <a:buFont typeface="Wingdings" panose="05000000000000000000" pitchFamily="2" charset="2"/>
              <a:buChar char="Ø"/>
            </a:pPr>
            <a:r>
              <a:rPr lang="en-US" sz="2400" b="1" err="1">
                <a:latin typeface="+mj-lt"/>
                <a:ea typeface="Calibri" panose="020F0502020204030204"/>
                <a:cs typeface="Calibri" panose="020F0502020204030204"/>
              </a:rPr>
              <a:t>Adfyfyrio’n</a:t>
            </a:r>
            <a:r>
              <a:rPr lang="en-US" sz="2400" b="1">
                <a:latin typeface="+mj-lt"/>
                <a:ea typeface="Calibri" panose="020F0502020204030204"/>
                <a:cs typeface="Calibri" panose="020F0502020204030204"/>
              </a:rPr>
              <a:t> </a:t>
            </a:r>
            <a:r>
              <a:rPr lang="en-US" sz="2400" b="1" err="1">
                <a:latin typeface="+mj-lt"/>
                <a:ea typeface="Calibri" panose="020F0502020204030204"/>
                <a:cs typeface="Calibri" panose="020F0502020204030204"/>
              </a:rPr>
              <a:t>bwrpasol</a:t>
            </a:r>
            <a:r>
              <a:rPr lang="en-US" sz="2400" b="1">
                <a:latin typeface="+mj-lt"/>
                <a:ea typeface="Calibri" panose="020F0502020204030204"/>
                <a:cs typeface="Calibri" panose="020F0502020204030204"/>
              </a:rPr>
              <a:t> </a:t>
            </a:r>
            <a:r>
              <a:rPr lang="en-US" sz="2400" b="1" err="1">
                <a:latin typeface="+mj-lt"/>
                <a:ea typeface="Calibri" panose="020F0502020204030204"/>
                <a:cs typeface="Calibri" panose="020F0502020204030204"/>
              </a:rPr>
              <a:t>ar</a:t>
            </a:r>
            <a:r>
              <a:rPr lang="en-US" sz="2400" b="1">
                <a:latin typeface="+mj-lt"/>
                <a:ea typeface="Calibri" panose="020F0502020204030204"/>
                <a:cs typeface="Calibri" panose="020F0502020204030204"/>
              </a:rPr>
              <a:t> </a:t>
            </a:r>
            <a:r>
              <a:rPr lang="en-US" sz="2400" b="1" err="1">
                <a:latin typeface="+mj-lt"/>
                <a:ea typeface="Calibri" panose="020F0502020204030204"/>
                <a:cs typeface="Calibri" panose="020F0502020204030204"/>
              </a:rPr>
              <a:t>eich</a:t>
            </a:r>
            <a:r>
              <a:rPr lang="en-US" sz="2400" b="1">
                <a:latin typeface="+mj-lt"/>
                <a:ea typeface="Calibri" panose="020F0502020204030204"/>
                <a:cs typeface="Calibri" panose="020F0502020204030204"/>
              </a:rPr>
              <a:t> </a:t>
            </a:r>
            <a:r>
              <a:rPr lang="en-US" sz="2400" b="1" err="1">
                <a:latin typeface="+mj-lt"/>
                <a:ea typeface="Calibri" panose="020F0502020204030204"/>
                <a:cs typeface="Calibri" panose="020F0502020204030204"/>
              </a:rPr>
              <a:t>profiad</a:t>
            </a:r>
            <a:r>
              <a:rPr lang="en-US" sz="2400" b="1">
                <a:latin typeface="+mj-lt"/>
                <a:ea typeface="Calibri" panose="020F0502020204030204"/>
                <a:cs typeface="Calibri" panose="020F0502020204030204"/>
              </a:rPr>
              <a:t> </a:t>
            </a:r>
            <a:r>
              <a:rPr lang="en-US" sz="2400" b="1" err="1">
                <a:latin typeface="+mj-lt"/>
                <a:ea typeface="Calibri" panose="020F0502020204030204"/>
                <a:cs typeface="Calibri" panose="020F0502020204030204"/>
              </a:rPr>
              <a:t>ar</a:t>
            </a:r>
            <a:r>
              <a:rPr lang="en-US" sz="2400" b="1">
                <a:latin typeface="+mj-lt"/>
                <a:ea typeface="Calibri" panose="020F0502020204030204"/>
                <a:cs typeface="Calibri" panose="020F0502020204030204"/>
              </a:rPr>
              <a:t> </a:t>
            </a:r>
            <a:r>
              <a:rPr lang="en-US" sz="2400" b="1" err="1">
                <a:latin typeface="+mj-lt"/>
                <a:ea typeface="Calibri" panose="020F0502020204030204"/>
                <a:cs typeface="Calibri" panose="020F0502020204030204"/>
              </a:rPr>
              <a:t>leoliad</a:t>
            </a:r>
            <a:endParaRPr lang="en-US" sz="2400" b="1">
              <a:latin typeface="+mj-lt"/>
              <a:ea typeface="Calibri" panose="020F0502020204030204"/>
              <a:cs typeface="Calibri" panose="020F0502020204030204"/>
            </a:endParaRPr>
          </a:p>
          <a:p>
            <a:pPr>
              <a:buFont typeface="Wingdings" panose="05000000000000000000" pitchFamily="2" charset="2"/>
              <a:buChar char="Ø"/>
            </a:pPr>
            <a:endParaRPr lang="en-US" sz="2400" b="1">
              <a:latin typeface="+mj-lt"/>
              <a:ea typeface="Calibri" panose="020F0502020204030204"/>
              <a:cs typeface="Calibri" panose="020F0502020204030204"/>
            </a:endParaRPr>
          </a:p>
          <a:p>
            <a:pPr>
              <a:buFont typeface="Wingdings" panose="05000000000000000000" pitchFamily="2" charset="2"/>
              <a:buChar char="Ø"/>
            </a:pPr>
            <a:r>
              <a:rPr lang="en-US" sz="2400" b="1">
                <a:latin typeface="+mj-lt"/>
                <a:ea typeface="Calibri" panose="020F0502020204030204"/>
                <a:cs typeface="Calibri" panose="020F0502020204030204"/>
              </a:rPr>
              <a:t>Dod o </a:t>
            </a:r>
            <a:r>
              <a:rPr lang="en-US" sz="2400" b="1" err="1">
                <a:latin typeface="+mj-lt"/>
                <a:ea typeface="Calibri" panose="020F0502020204030204"/>
                <a:cs typeface="Calibri" panose="020F0502020204030204"/>
              </a:rPr>
              <a:t>hyd</a:t>
            </a:r>
            <a:r>
              <a:rPr lang="en-US" sz="2400" b="1">
                <a:latin typeface="+mj-lt"/>
                <a:ea typeface="Calibri" panose="020F0502020204030204"/>
                <a:cs typeface="Calibri" panose="020F0502020204030204"/>
              </a:rPr>
              <a:t> </a:t>
            </a:r>
            <a:r>
              <a:rPr lang="en-US" sz="2400" b="1" err="1">
                <a:latin typeface="+mj-lt"/>
                <a:ea typeface="Calibri" panose="020F0502020204030204"/>
                <a:cs typeface="Calibri" panose="020F0502020204030204"/>
              </a:rPr>
              <a:t>i'ch</a:t>
            </a:r>
            <a:r>
              <a:rPr lang="en-US" sz="2400" b="1">
                <a:latin typeface="+mj-lt"/>
                <a:ea typeface="Calibri" panose="020F0502020204030204"/>
                <a:cs typeface="Calibri" panose="020F0502020204030204"/>
              </a:rPr>
              <a:t> </a:t>
            </a:r>
            <a:r>
              <a:rPr lang="en-US" sz="2400" b="1" err="1">
                <a:latin typeface="+mj-lt"/>
                <a:ea typeface="Calibri" panose="020F0502020204030204"/>
                <a:cs typeface="Calibri" panose="020F0502020204030204"/>
              </a:rPr>
              <a:t>adroddiad</a:t>
            </a:r>
            <a:r>
              <a:rPr lang="en-US" sz="2400" b="1">
                <a:latin typeface="+mj-lt"/>
                <a:ea typeface="Calibri" panose="020F0502020204030204"/>
                <a:cs typeface="Calibri" panose="020F0502020204030204"/>
              </a:rPr>
              <a:t> </a:t>
            </a:r>
            <a:r>
              <a:rPr lang="en-US" sz="2400" b="1" err="1">
                <a:latin typeface="+mj-lt"/>
                <a:ea typeface="Calibri" panose="020F0502020204030204"/>
                <a:cs typeface="Calibri" panose="020F0502020204030204"/>
              </a:rPr>
              <a:t>diwedd</a:t>
            </a:r>
            <a:r>
              <a:rPr lang="en-US" sz="2400" b="1">
                <a:latin typeface="+mj-lt"/>
                <a:ea typeface="Calibri" panose="020F0502020204030204"/>
                <a:cs typeface="Calibri" panose="020F0502020204030204"/>
              </a:rPr>
              <a:t> </a:t>
            </a:r>
            <a:r>
              <a:rPr lang="en-US" sz="2400" b="1" err="1">
                <a:latin typeface="+mj-lt"/>
                <a:ea typeface="Calibri" panose="020F0502020204030204"/>
                <a:cs typeface="Calibri" panose="020F0502020204030204"/>
              </a:rPr>
              <a:t>lleoliad</a:t>
            </a:r>
            <a:endParaRPr lang="en-US" sz="2400" b="1">
              <a:latin typeface="+mj-lt"/>
              <a:ea typeface="Calibri" panose="020F0502020204030204"/>
              <a:cs typeface="Calibri" panose="020F0502020204030204"/>
            </a:endParaRPr>
          </a:p>
          <a:p>
            <a:pPr>
              <a:buFont typeface="Wingdings" panose="05000000000000000000" pitchFamily="2" charset="2"/>
              <a:buChar char="Ø"/>
            </a:pPr>
            <a:endParaRPr lang="en-US" sz="2400" b="1">
              <a:latin typeface="+mj-lt"/>
              <a:ea typeface="Calibri" panose="020F0502020204030204"/>
              <a:cs typeface="Calibri" panose="020F0502020204030204"/>
            </a:endParaRPr>
          </a:p>
          <a:p>
            <a:pPr>
              <a:buFont typeface="Wingdings" panose="05000000000000000000" pitchFamily="2" charset="2"/>
              <a:buChar char="Ø"/>
            </a:pPr>
            <a:r>
              <a:rPr lang="en-US" sz="2400" b="1" err="1">
                <a:latin typeface="+mj-lt"/>
                <a:ea typeface="Calibri" panose="020F0502020204030204"/>
                <a:cs typeface="Calibri" panose="020F0502020204030204"/>
              </a:rPr>
              <a:t>Adnabod</a:t>
            </a:r>
            <a:r>
              <a:rPr lang="en-US" sz="2400" b="1">
                <a:latin typeface="+mj-lt"/>
                <a:ea typeface="Calibri" panose="020F0502020204030204"/>
                <a:cs typeface="Calibri" panose="020F0502020204030204"/>
              </a:rPr>
              <a:t> </a:t>
            </a:r>
            <a:r>
              <a:rPr lang="en-US" sz="2400" b="1" err="1">
                <a:latin typeface="+mj-lt"/>
                <a:ea typeface="Calibri" panose="020F0502020204030204"/>
                <a:cs typeface="Calibri" panose="020F0502020204030204"/>
              </a:rPr>
              <a:t>eich</a:t>
            </a:r>
            <a:r>
              <a:rPr lang="en-US" sz="2400" b="1">
                <a:latin typeface="+mj-lt"/>
                <a:ea typeface="Calibri" panose="020F0502020204030204"/>
                <a:cs typeface="Calibri" panose="020F0502020204030204"/>
              </a:rPr>
              <a:t> </a:t>
            </a:r>
            <a:r>
              <a:rPr lang="en-US" sz="2400" b="1" err="1">
                <a:latin typeface="+mj-lt"/>
                <a:ea typeface="Calibri" panose="020F0502020204030204"/>
                <a:cs typeface="Calibri" panose="020F0502020204030204"/>
              </a:rPr>
              <a:t>cryfderau</a:t>
            </a:r>
            <a:r>
              <a:rPr lang="en-US" sz="2400" b="1">
                <a:latin typeface="+mj-lt"/>
                <a:ea typeface="Calibri" panose="020F0502020204030204"/>
                <a:cs typeface="Calibri" panose="020F0502020204030204"/>
              </a:rPr>
              <a:t> a </a:t>
            </a:r>
            <a:r>
              <a:rPr lang="en-US" sz="2400" b="1" err="1">
                <a:latin typeface="+mj-lt"/>
                <a:ea typeface="Calibri" panose="020F0502020204030204"/>
                <a:cs typeface="Calibri" panose="020F0502020204030204"/>
              </a:rPr>
              <a:t>meysydd</a:t>
            </a:r>
            <a:r>
              <a:rPr lang="en-US" sz="2400" b="1">
                <a:latin typeface="+mj-lt"/>
                <a:ea typeface="Calibri" panose="020F0502020204030204"/>
                <a:cs typeface="Calibri" panose="020F0502020204030204"/>
              </a:rPr>
              <a:t> </a:t>
            </a:r>
            <a:r>
              <a:rPr lang="en-US" sz="2400" b="1" err="1">
                <a:latin typeface="+mj-lt"/>
                <a:ea typeface="Calibri" panose="020F0502020204030204"/>
                <a:cs typeface="Calibri" panose="020F0502020204030204"/>
              </a:rPr>
              <a:t>i’w</a:t>
            </a:r>
            <a:r>
              <a:rPr lang="en-US" sz="2400" b="1">
                <a:latin typeface="+mj-lt"/>
                <a:ea typeface="Calibri" panose="020F0502020204030204"/>
                <a:cs typeface="Calibri" panose="020F0502020204030204"/>
              </a:rPr>
              <a:t> </a:t>
            </a:r>
            <a:r>
              <a:rPr lang="en-US" sz="2400" b="1" err="1">
                <a:latin typeface="+mj-lt"/>
                <a:ea typeface="Calibri" panose="020F0502020204030204"/>
                <a:cs typeface="Calibri" panose="020F0502020204030204"/>
              </a:rPr>
              <a:t>datblygu</a:t>
            </a:r>
            <a:endParaRPr lang="en-US" sz="2400" b="1">
              <a:latin typeface="+mj-lt"/>
              <a:ea typeface="Calibri" panose="020F0502020204030204"/>
              <a:cs typeface="Calibri" panose="020F0502020204030204"/>
            </a:endParaRPr>
          </a:p>
          <a:p>
            <a:pPr>
              <a:buFont typeface="Wingdings" panose="05000000000000000000" pitchFamily="2" charset="2"/>
              <a:buChar char="Ø"/>
            </a:pPr>
            <a:endParaRPr lang="en-US" sz="2400" b="1">
              <a:latin typeface="+mj-lt"/>
              <a:ea typeface="Calibri" panose="020F0502020204030204"/>
              <a:cs typeface="Calibri" panose="020F0502020204030204"/>
            </a:endParaRPr>
          </a:p>
          <a:p>
            <a:pPr>
              <a:buFont typeface="Wingdings" panose="05000000000000000000" pitchFamily="2" charset="2"/>
              <a:buChar char="Ø"/>
            </a:pPr>
            <a:r>
              <a:rPr lang="en-US" sz="2400" b="1" err="1">
                <a:latin typeface="+mj-lt"/>
                <a:ea typeface="Calibri" panose="020F0502020204030204"/>
                <a:cs typeface="Calibri" panose="020F0502020204030204"/>
              </a:rPr>
              <a:t>Trafod</a:t>
            </a:r>
            <a:r>
              <a:rPr lang="en-US" sz="2400" b="1">
                <a:latin typeface="+mj-lt"/>
                <a:ea typeface="Calibri" panose="020F0502020204030204"/>
                <a:cs typeface="Calibri" panose="020F0502020204030204"/>
              </a:rPr>
              <a:t> </a:t>
            </a:r>
            <a:r>
              <a:rPr lang="en-US" sz="2400" b="1" err="1">
                <a:latin typeface="+mj-lt"/>
                <a:ea typeface="Calibri" panose="020F0502020204030204"/>
                <a:cs typeface="Calibri" panose="020F0502020204030204"/>
              </a:rPr>
              <a:t>sut</a:t>
            </a:r>
            <a:r>
              <a:rPr lang="en-US" sz="2400" b="1">
                <a:latin typeface="+mj-lt"/>
                <a:ea typeface="Calibri" panose="020F0502020204030204"/>
                <a:cs typeface="Calibri" panose="020F0502020204030204"/>
              </a:rPr>
              <a:t> </a:t>
            </a:r>
            <a:r>
              <a:rPr lang="en-US" sz="2400" b="1" err="1">
                <a:latin typeface="+mj-lt"/>
                <a:ea typeface="Calibri" panose="020F0502020204030204"/>
                <a:cs typeface="Calibri" panose="020F0502020204030204"/>
              </a:rPr>
              <a:t>i</a:t>
            </a:r>
            <a:r>
              <a:rPr lang="en-US" sz="2400" b="1">
                <a:latin typeface="+mj-lt"/>
                <a:ea typeface="Calibri" panose="020F0502020204030204"/>
                <a:cs typeface="Calibri" panose="020F0502020204030204"/>
              </a:rPr>
              <a:t> </a:t>
            </a:r>
            <a:r>
              <a:rPr lang="en-US" sz="2400" b="1" err="1">
                <a:latin typeface="+mj-lt"/>
                <a:ea typeface="Calibri" panose="020F0502020204030204"/>
                <a:cs typeface="Calibri" panose="020F0502020204030204"/>
              </a:rPr>
              <a:t>weithredu</a:t>
            </a:r>
            <a:r>
              <a:rPr lang="en-US" sz="2400" b="1">
                <a:latin typeface="+mj-lt"/>
                <a:ea typeface="Calibri" panose="020F0502020204030204"/>
                <a:cs typeface="Calibri" panose="020F0502020204030204"/>
              </a:rPr>
              <a:t> </a:t>
            </a:r>
            <a:r>
              <a:rPr lang="en-US" sz="2400" b="1" err="1">
                <a:latin typeface="+mj-lt"/>
                <a:ea typeface="Calibri" panose="020F0502020204030204"/>
                <a:cs typeface="Calibri" panose="020F0502020204030204"/>
              </a:rPr>
              <a:t>ar</a:t>
            </a:r>
            <a:r>
              <a:rPr lang="en-US" sz="2400" b="1">
                <a:latin typeface="+mj-lt"/>
                <a:ea typeface="Calibri" panose="020F0502020204030204"/>
                <a:cs typeface="Calibri" panose="020F0502020204030204"/>
              </a:rPr>
              <a:t> y </a:t>
            </a:r>
            <a:r>
              <a:rPr lang="en-US" sz="2400" b="1" err="1">
                <a:latin typeface="+mj-lt"/>
                <a:ea typeface="Calibri" panose="020F0502020204030204"/>
                <a:cs typeface="Calibri" panose="020F0502020204030204"/>
              </a:rPr>
              <a:t>targed</a:t>
            </a:r>
            <a:endParaRPr lang="en-US" sz="2400" b="1">
              <a:latin typeface="+mj-lt"/>
              <a:ea typeface="Calibri" panose="020F0502020204030204"/>
              <a:cs typeface="Calibri" panose="020F0502020204030204"/>
            </a:endParaRPr>
          </a:p>
        </p:txBody>
      </p:sp>
    </p:spTree>
    <p:extLst>
      <p:ext uri="{BB962C8B-B14F-4D97-AF65-F5344CB8AC3E}">
        <p14:creationId xmlns:p14="http://schemas.microsoft.com/office/powerpoint/2010/main" val="21054119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925FFA57-B9EB-167B-8967-F843DC0DB378}"/>
              </a:ext>
            </a:extLst>
          </p:cNvPr>
          <p:cNvSpPr>
            <a:spLocks noGrp="1"/>
          </p:cNvSpPr>
          <p:nvPr>
            <p:ph idx="1"/>
          </p:nvPr>
        </p:nvSpPr>
        <p:spPr>
          <a:xfrm>
            <a:off x="638048" y="636021"/>
            <a:ext cx="10920845" cy="3575934"/>
          </a:xfrm>
        </p:spPr>
        <p:txBody>
          <a:bodyPr>
            <a:normAutofit/>
          </a:bodyPr>
          <a:lstStyle/>
          <a:p>
            <a:pPr marL="0" indent="0">
              <a:buNone/>
            </a:pPr>
            <a:endParaRPr lang="en-GB">
              <a:latin typeface="+mj-lt"/>
            </a:endParaRPr>
          </a:p>
          <a:p>
            <a:pPr marL="0" indent="0">
              <a:buNone/>
            </a:pPr>
            <a:r>
              <a:rPr lang="en-GB" sz="3200">
                <a:latin typeface="+mj-lt"/>
              </a:rPr>
              <a:t>“Unless teachers develop the practice of critical reflection, they stay trapped in unexamined judgments, interpretations, assumptions, and expectations. Approaching teaching as a reflective practitioner involves fusing personal beliefs and values into a professional identity” </a:t>
            </a:r>
          </a:p>
          <a:p>
            <a:pPr marL="0" indent="0" algn="r">
              <a:buNone/>
            </a:pPr>
            <a:r>
              <a:rPr lang="en-GB">
                <a:latin typeface="+mj-lt"/>
              </a:rPr>
              <a:t>(Larrivee, 2000, p.293).</a:t>
            </a:r>
          </a:p>
        </p:txBody>
      </p:sp>
    </p:spTree>
    <p:extLst>
      <p:ext uri="{BB962C8B-B14F-4D97-AF65-F5344CB8AC3E}">
        <p14:creationId xmlns:p14="http://schemas.microsoft.com/office/powerpoint/2010/main" val="26877179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8FCBB7-18FF-5ABD-45D7-DAEBABB6FBB8}"/>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3BEC6D-C410-453E-C525-6C2E4E7CB952}"/>
              </a:ext>
            </a:extLst>
          </p:cNvPr>
          <p:cNvSpPr txBox="1"/>
          <p:nvPr/>
        </p:nvSpPr>
        <p:spPr>
          <a:xfrm>
            <a:off x="15635" y="0"/>
            <a:ext cx="12178551" cy="5738904"/>
          </a:xfrm>
          <a:prstGeom prst="rect">
            <a:avLst/>
          </a:prstGeom>
          <a:solidFill>
            <a:schemeClr val="accent6">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Rectangle 2">
            <a:extLst>
              <a:ext uri="{FF2B5EF4-FFF2-40B4-BE49-F238E27FC236}">
                <a16:creationId xmlns:a16="http://schemas.microsoft.com/office/drawing/2014/main" id="{E058253E-C260-262F-A1C8-76F3C93024FF}"/>
              </a:ext>
            </a:extLst>
          </p:cNvPr>
          <p:cNvSpPr/>
          <p:nvPr/>
        </p:nvSpPr>
        <p:spPr>
          <a:xfrm>
            <a:off x="3452303" y="62800"/>
            <a:ext cx="5204310" cy="923330"/>
          </a:xfrm>
          <a:prstGeom prst="rect">
            <a:avLst/>
          </a:prstGeom>
          <a:noFill/>
        </p:spPr>
        <p:txBody>
          <a:bodyPr wrap="none" lIns="91440" tIns="45720" rIns="91440" bIns="45720" anchor="t">
            <a:spAutoFit/>
          </a:bodyPr>
          <a:lstStyle/>
          <a:p>
            <a:pPr algn="ctr"/>
            <a:r>
              <a:rPr lang="en-US" sz="5400" b="1" err="1">
                <a:ln w="12700">
                  <a:solidFill>
                    <a:srgbClr val="4472C4"/>
                  </a:solidFill>
                  <a:prstDash val="solid"/>
                </a:ln>
                <a:pattFill prst="pct50">
                  <a:fgClr>
                    <a:schemeClr val="accent1"/>
                  </a:fgClr>
                  <a:bgClr>
                    <a:schemeClr val="accent1">
                      <a:lumMod val="20000"/>
                      <a:lumOff val="80000"/>
                    </a:schemeClr>
                  </a:bgClr>
                </a:pattFill>
                <a:effectLst>
                  <a:outerShdw dist="38100" dir="2640000" algn="bl" rotWithShape="0">
                    <a:srgbClr val="4472C4"/>
                  </a:outerShdw>
                </a:effectLst>
                <a:ea typeface="+mn-lt"/>
                <a:cs typeface="+mn-lt"/>
              </a:rPr>
              <a:t>Lefelau</a:t>
            </a:r>
            <a:r>
              <a:rPr lang="en-US" sz="5400" b="1">
                <a:ln w="12700">
                  <a:solidFill>
                    <a:srgbClr val="4472C4"/>
                  </a:solidFill>
                  <a:prstDash val="solid"/>
                </a:ln>
                <a:pattFill prst="pct50">
                  <a:fgClr>
                    <a:schemeClr val="accent1"/>
                  </a:fgClr>
                  <a:bgClr>
                    <a:schemeClr val="accent1">
                      <a:lumMod val="20000"/>
                      <a:lumOff val="80000"/>
                    </a:schemeClr>
                  </a:bgClr>
                </a:pattFill>
                <a:effectLst>
                  <a:outerShdw dist="38100" dir="2640000" algn="bl" rotWithShape="0">
                    <a:srgbClr val="4472C4"/>
                  </a:outerShdw>
                </a:effectLst>
                <a:ea typeface="+mn-lt"/>
                <a:cs typeface="+mn-lt"/>
              </a:rPr>
              <a:t> </a:t>
            </a:r>
            <a:r>
              <a:rPr lang="en-US" sz="5400" b="1" err="1">
                <a:ln w="12700">
                  <a:solidFill>
                    <a:srgbClr val="4472C4"/>
                  </a:solidFill>
                  <a:prstDash val="solid"/>
                </a:ln>
                <a:pattFill prst="pct50">
                  <a:fgClr>
                    <a:schemeClr val="accent1"/>
                  </a:fgClr>
                  <a:bgClr>
                    <a:schemeClr val="accent1">
                      <a:lumMod val="20000"/>
                      <a:lumOff val="80000"/>
                    </a:schemeClr>
                  </a:bgClr>
                </a:pattFill>
                <a:effectLst>
                  <a:outerShdw dist="38100" dir="2640000" algn="bl" rotWithShape="0">
                    <a:srgbClr val="4472C4"/>
                  </a:outerShdw>
                </a:effectLst>
                <a:ea typeface="+mn-lt"/>
                <a:cs typeface="+mn-lt"/>
              </a:rPr>
              <a:t>myfyrdod</a:t>
            </a:r>
            <a:endParaRPr lang="en-US" err="1">
              <a:pattFill prst="pct50">
                <a:fgClr>
                  <a:schemeClr val="accent1"/>
                </a:fgClr>
                <a:bgClr>
                  <a:schemeClr val="accent1">
                    <a:lumMod val="20000"/>
                    <a:lumOff val="80000"/>
                  </a:schemeClr>
                </a:bgClr>
              </a:pattFill>
            </a:endParaRPr>
          </a:p>
        </p:txBody>
      </p:sp>
      <p:pic>
        <p:nvPicPr>
          <p:cNvPr id="5122" name="Picture 2" descr="Thought clipart - Clipground">
            <a:extLst>
              <a:ext uri="{FF2B5EF4-FFF2-40B4-BE49-F238E27FC236}">
                <a16:creationId xmlns:a16="http://schemas.microsoft.com/office/drawing/2014/main" id="{E90D8DAB-45D3-4B35-156A-12BCAD1EE98E}"/>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00336" y="922348"/>
            <a:ext cx="1951679" cy="436294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Diagram 1">
            <a:extLst>
              <a:ext uri="{FF2B5EF4-FFF2-40B4-BE49-F238E27FC236}">
                <a16:creationId xmlns:a16="http://schemas.microsoft.com/office/drawing/2014/main" id="{02D7D4ED-A625-D29D-EAEC-D5A8CA8AC802}"/>
              </a:ext>
            </a:extLst>
          </p:cNvPr>
          <p:cNvGraphicFramePr/>
          <p:nvPr/>
        </p:nvGraphicFramePr>
        <p:xfrm>
          <a:off x="3308350" y="1212850"/>
          <a:ext cx="7874000" cy="43688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772635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B6E8E5-1234-2AAF-1018-2219116DBFF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B3579A1C-4C65-4CD5-CCF3-9EF60799309A}"/>
              </a:ext>
            </a:extLst>
          </p:cNvPr>
          <p:cNvSpPr txBox="1"/>
          <p:nvPr/>
        </p:nvSpPr>
        <p:spPr>
          <a:xfrm>
            <a:off x="15635" y="0"/>
            <a:ext cx="12178551" cy="5738904"/>
          </a:xfrm>
          <a:prstGeom prst="rect">
            <a:avLst/>
          </a:prstGeom>
          <a:solidFill>
            <a:schemeClr val="accent6">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3" name="Rectangle 2">
            <a:extLst>
              <a:ext uri="{FF2B5EF4-FFF2-40B4-BE49-F238E27FC236}">
                <a16:creationId xmlns:a16="http://schemas.microsoft.com/office/drawing/2014/main" id="{7BB206CB-C709-7FAA-439A-6981E3A5A919}"/>
              </a:ext>
            </a:extLst>
          </p:cNvPr>
          <p:cNvSpPr/>
          <p:nvPr/>
        </p:nvSpPr>
        <p:spPr>
          <a:xfrm>
            <a:off x="3515333" y="62800"/>
            <a:ext cx="5605830" cy="923330"/>
          </a:xfrm>
          <a:prstGeom prst="rect">
            <a:avLst/>
          </a:prstGeom>
          <a:noFill/>
        </p:spPr>
        <p:txBody>
          <a:bodyPr wrap="none" lIns="91440" tIns="45720" rIns="91440" bIns="45720" anchor="t">
            <a:spAutoFit/>
          </a:bodyPr>
          <a:lstStyle/>
          <a:p>
            <a:pPr algn="ctr"/>
            <a:r>
              <a:rPr lang="en-US" sz="5400" b="1">
                <a:ln w="12700">
                  <a:solidFill>
                    <a:srgbClr val="4472C4"/>
                  </a:solidFill>
                  <a:prstDash val="solid"/>
                </a:ln>
                <a:pattFill prst="pct50">
                  <a:fgClr>
                    <a:schemeClr val="accent1"/>
                  </a:fgClr>
                  <a:bgClr>
                    <a:schemeClr val="accent1">
                      <a:lumMod val="20000"/>
                      <a:lumOff val="80000"/>
                    </a:schemeClr>
                  </a:bgClr>
                </a:pattFill>
                <a:effectLst>
                  <a:outerShdw dist="38100" dir="2640000" algn="bl" rotWithShape="0">
                    <a:srgbClr val="4472C4"/>
                  </a:outerShdw>
                </a:effectLst>
                <a:latin typeface="Calibri"/>
                <a:cs typeface="Calibri"/>
              </a:rPr>
              <a:t>Levels of reflection</a:t>
            </a:r>
          </a:p>
        </p:txBody>
      </p:sp>
      <p:pic>
        <p:nvPicPr>
          <p:cNvPr id="5122" name="Picture 2" descr="Thought clipart - Clipground">
            <a:extLst>
              <a:ext uri="{FF2B5EF4-FFF2-40B4-BE49-F238E27FC236}">
                <a16:creationId xmlns:a16="http://schemas.microsoft.com/office/drawing/2014/main" id="{3280BDE3-D6F5-6BF7-3130-3B9D9A67A8F8}"/>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00336" y="922348"/>
            <a:ext cx="1951679" cy="436294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Diagram 1">
            <a:extLst>
              <a:ext uri="{FF2B5EF4-FFF2-40B4-BE49-F238E27FC236}">
                <a16:creationId xmlns:a16="http://schemas.microsoft.com/office/drawing/2014/main" id="{D7EEFE4C-587B-FC5B-1900-BB7F762EC4CF}"/>
              </a:ext>
            </a:extLst>
          </p:cNvPr>
          <p:cNvGraphicFramePr/>
          <p:nvPr/>
        </p:nvGraphicFramePr>
        <p:xfrm>
          <a:off x="3308350" y="1212850"/>
          <a:ext cx="7874000" cy="43688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965121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FF5D6-857C-2F82-A73B-58ACBA879B2E}"/>
              </a:ext>
            </a:extLst>
          </p:cNvPr>
          <p:cNvSpPr>
            <a:spLocks noGrp="1"/>
          </p:cNvSpPr>
          <p:nvPr>
            <p:ph type="title"/>
          </p:nvPr>
        </p:nvSpPr>
        <p:spPr/>
        <p:txBody>
          <a:bodyPr/>
          <a:lstStyle/>
          <a:p>
            <a:r>
              <a:rPr lang="en-GB" err="1">
                <a:latin typeface="Calibri Light"/>
                <a:ea typeface="Calibri Light"/>
                <a:cs typeface="Calibri Light"/>
              </a:rPr>
              <a:t>Adfyfyrio</a:t>
            </a:r>
            <a:r>
              <a:rPr lang="en-GB">
                <a:latin typeface="Calibri Light"/>
                <a:ea typeface="Calibri Light"/>
                <a:cs typeface="Calibri Light"/>
              </a:rPr>
              <a:t> </a:t>
            </a:r>
            <a:r>
              <a:rPr lang="en-GB" err="1">
                <a:latin typeface="Calibri Light"/>
                <a:ea typeface="Calibri Light"/>
                <a:cs typeface="Calibri Light"/>
              </a:rPr>
              <a:t>ar</a:t>
            </a:r>
            <a:r>
              <a:rPr lang="en-GB">
                <a:latin typeface="Calibri Light"/>
                <a:ea typeface="Calibri Light"/>
                <a:cs typeface="Calibri Light"/>
              </a:rPr>
              <a:t> PAP </a:t>
            </a:r>
            <a:br>
              <a:rPr lang="en-GB">
                <a:latin typeface="Calibri Light"/>
                <a:ea typeface="Calibri Light"/>
                <a:cs typeface="Calibri Light"/>
              </a:rPr>
            </a:br>
            <a:r>
              <a:rPr lang="en-GB">
                <a:solidFill>
                  <a:srgbClr val="0070C0"/>
                </a:solidFill>
                <a:latin typeface="Calibri Light"/>
                <a:ea typeface="Calibri Light"/>
                <a:cs typeface="Calibri Light"/>
              </a:rPr>
              <a:t>Reflection on PTE</a:t>
            </a:r>
          </a:p>
        </p:txBody>
      </p:sp>
      <p:sp>
        <p:nvSpPr>
          <p:cNvPr id="6" name="Content Placeholder 5">
            <a:extLst>
              <a:ext uri="{FF2B5EF4-FFF2-40B4-BE49-F238E27FC236}">
                <a16:creationId xmlns:a16="http://schemas.microsoft.com/office/drawing/2014/main" id="{55035422-652D-4D8F-B3A6-CF5C3DC6D96C}"/>
              </a:ext>
            </a:extLst>
          </p:cNvPr>
          <p:cNvSpPr>
            <a:spLocks noGrp="1"/>
          </p:cNvSpPr>
          <p:nvPr>
            <p:ph idx="1"/>
          </p:nvPr>
        </p:nvSpPr>
        <p:spPr/>
        <p:txBody>
          <a:bodyPr vert="horz" lIns="91440" tIns="45720" rIns="91440" bIns="45720" rtlCol="0" anchor="t">
            <a:normAutofit fontScale="85000" lnSpcReduction="10000"/>
          </a:bodyPr>
          <a:lstStyle/>
          <a:p>
            <a:pPr lvl="0">
              <a:lnSpc>
                <a:spcPct val="120000"/>
              </a:lnSpc>
              <a:defRPr/>
            </a:pPr>
            <a:r>
              <a:rPr lang="en-GB">
                <a:solidFill>
                  <a:prstClr val="black"/>
                </a:solidFill>
                <a:latin typeface="Calibri Light"/>
                <a:ea typeface="Calibri Light"/>
                <a:cs typeface="Calibri Light"/>
              </a:rPr>
              <a:t>Beth </a:t>
            </a:r>
            <a:r>
              <a:rPr lang="en-GB" err="1">
                <a:solidFill>
                  <a:prstClr val="black"/>
                </a:solidFill>
                <a:latin typeface="Calibri Light"/>
                <a:ea typeface="Calibri Light"/>
                <a:cs typeface="Calibri Light"/>
              </a:rPr>
              <a:t>aeth</a:t>
            </a:r>
            <a:r>
              <a:rPr lang="en-GB">
                <a:solidFill>
                  <a:prstClr val="black"/>
                </a:solidFill>
                <a:latin typeface="Calibri Light"/>
                <a:ea typeface="Calibri Light"/>
                <a:cs typeface="Calibri Light"/>
              </a:rPr>
              <a:t> </a:t>
            </a:r>
            <a:r>
              <a:rPr lang="en-GB" err="1">
                <a:solidFill>
                  <a:prstClr val="black"/>
                </a:solidFill>
                <a:latin typeface="Calibri Light"/>
                <a:ea typeface="Calibri Light"/>
                <a:cs typeface="Calibri Light"/>
              </a:rPr>
              <a:t>yn</a:t>
            </a:r>
            <a:r>
              <a:rPr lang="en-GB">
                <a:solidFill>
                  <a:prstClr val="black"/>
                </a:solidFill>
                <a:latin typeface="Calibri Light"/>
                <a:ea typeface="Calibri Light"/>
                <a:cs typeface="Calibri Light"/>
              </a:rPr>
              <a:t> </a:t>
            </a:r>
            <a:r>
              <a:rPr lang="en-GB" err="1">
                <a:solidFill>
                  <a:prstClr val="black"/>
                </a:solidFill>
                <a:latin typeface="Calibri Light"/>
                <a:ea typeface="Calibri Light"/>
                <a:cs typeface="Calibri Light"/>
              </a:rPr>
              <a:t>dda</a:t>
            </a:r>
            <a:r>
              <a:rPr lang="en-GB">
                <a:solidFill>
                  <a:prstClr val="black"/>
                </a:solidFill>
                <a:latin typeface="Calibri Light"/>
                <a:ea typeface="Calibri Light"/>
                <a:cs typeface="Calibri Light"/>
              </a:rPr>
              <a:t> </a:t>
            </a:r>
            <a:r>
              <a:rPr lang="en-GB" err="1">
                <a:solidFill>
                  <a:prstClr val="black"/>
                </a:solidFill>
                <a:latin typeface="Calibri Light"/>
                <a:ea typeface="Calibri Light"/>
                <a:cs typeface="Calibri Light"/>
              </a:rPr>
              <a:t>yn</a:t>
            </a:r>
            <a:r>
              <a:rPr lang="en-GB">
                <a:solidFill>
                  <a:prstClr val="black"/>
                </a:solidFill>
                <a:latin typeface="Calibri Light"/>
                <a:ea typeface="Calibri Light"/>
                <a:cs typeface="Calibri Light"/>
              </a:rPr>
              <a:t> </a:t>
            </a:r>
            <a:r>
              <a:rPr lang="en-GB" err="1">
                <a:solidFill>
                  <a:prstClr val="black"/>
                </a:solidFill>
                <a:latin typeface="Calibri Light"/>
                <a:ea typeface="Calibri Light"/>
                <a:cs typeface="Calibri Light"/>
              </a:rPr>
              <a:t>ystod</a:t>
            </a:r>
            <a:r>
              <a:rPr lang="en-GB">
                <a:solidFill>
                  <a:prstClr val="black"/>
                </a:solidFill>
                <a:latin typeface="Calibri Light"/>
                <a:ea typeface="Calibri Light"/>
                <a:cs typeface="Calibri Light"/>
              </a:rPr>
              <a:t> </a:t>
            </a:r>
            <a:r>
              <a:rPr lang="en-GB" err="1">
                <a:solidFill>
                  <a:prstClr val="black"/>
                </a:solidFill>
                <a:latin typeface="Calibri Light"/>
                <a:ea typeface="Calibri Light"/>
                <a:cs typeface="Calibri Light"/>
              </a:rPr>
              <a:t>eich</a:t>
            </a:r>
            <a:r>
              <a:rPr lang="en-GB">
                <a:solidFill>
                  <a:prstClr val="black"/>
                </a:solidFill>
                <a:latin typeface="Calibri Light"/>
                <a:ea typeface="Calibri Light"/>
                <a:cs typeface="Calibri Light"/>
              </a:rPr>
              <a:t> </a:t>
            </a:r>
            <a:r>
              <a:rPr lang="en-GB" err="1">
                <a:solidFill>
                  <a:prstClr val="black"/>
                </a:solidFill>
                <a:latin typeface="Calibri Light"/>
                <a:ea typeface="Calibri Light"/>
                <a:cs typeface="Calibri Light"/>
              </a:rPr>
              <a:t>lleoliad</a:t>
            </a:r>
            <a:r>
              <a:rPr lang="en-GB">
                <a:solidFill>
                  <a:prstClr val="black"/>
                </a:solidFill>
                <a:latin typeface="Calibri Light"/>
                <a:ea typeface="Calibri Light"/>
                <a:cs typeface="Calibri Light"/>
              </a:rPr>
              <a:t> </a:t>
            </a:r>
            <a:r>
              <a:rPr lang="en-GB" err="1">
                <a:solidFill>
                  <a:prstClr val="black"/>
                </a:solidFill>
                <a:latin typeface="Calibri Light"/>
                <a:ea typeface="Calibri Light"/>
                <a:cs typeface="Calibri Light"/>
              </a:rPr>
              <a:t>ysgol</a:t>
            </a:r>
            <a:r>
              <a:rPr lang="en-GB">
                <a:solidFill>
                  <a:prstClr val="black"/>
                </a:solidFill>
                <a:latin typeface="Calibri Light"/>
                <a:ea typeface="Calibri Light"/>
                <a:cs typeface="Calibri Light"/>
              </a:rPr>
              <a:t>, a </a:t>
            </a:r>
            <a:r>
              <a:rPr lang="en-GB" err="1">
                <a:solidFill>
                  <a:prstClr val="black"/>
                </a:solidFill>
                <a:latin typeface="Calibri Light"/>
                <a:ea typeface="Calibri Light"/>
                <a:cs typeface="Calibri Light"/>
              </a:rPr>
              <a:t>beth</a:t>
            </a:r>
            <a:r>
              <a:rPr lang="en-GB">
                <a:solidFill>
                  <a:prstClr val="black"/>
                </a:solidFill>
                <a:latin typeface="Calibri Light"/>
                <a:ea typeface="Calibri Light"/>
                <a:cs typeface="Calibri Light"/>
              </a:rPr>
              <a:t> </a:t>
            </a:r>
            <a:r>
              <a:rPr lang="en-GB" err="1">
                <a:solidFill>
                  <a:prstClr val="black"/>
                </a:solidFill>
                <a:latin typeface="Calibri Light"/>
                <a:ea typeface="Calibri Light"/>
                <a:cs typeface="Calibri Light"/>
              </a:rPr>
              <a:t>gyfrannodd</a:t>
            </a:r>
            <a:r>
              <a:rPr lang="en-GB">
                <a:solidFill>
                  <a:prstClr val="black"/>
                </a:solidFill>
                <a:latin typeface="Calibri Light"/>
                <a:ea typeface="Calibri Light"/>
                <a:cs typeface="Calibri Light"/>
              </a:rPr>
              <a:t> at y </a:t>
            </a:r>
            <a:r>
              <a:rPr lang="en-GB" err="1">
                <a:solidFill>
                  <a:prstClr val="black"/>
                </a:solidFill>
                <a:latin typeface="Calibri Light"/>
                <a:ea typeface="Calibri Light"/>
                <a:cs typeface="Calibri Light"/>
              </a:rPr>
              <a:t>llwyddiant</a:t>
            </a:r>
            <a:r>
              <a:rPr lang="en-GB">
                <a:solidFill>
                  <a:prstClr val="black"/>
                </a:solidFill>
                <a:latin typeface="Calibri Light"/>
                <a:ea typeface="Calibri Light"/>
                <a:cs typeface="Calibri Light"/>
              </a:rPr>
              <a:t> </a:t>
            </a:r>
            <a:r>
              <a:rPr lang="en-GB" err="1">
                <a:solidFill>
                  <a:prstClr val="black"/>
                </a:solidFill>
                <a:latin typeface="Calibri Light"/>
                <a:ea typeface="Calibri Light"/>
                <a:cs typeface="Calibri Light"/>
              </a:rPr>
              <a:t>hwnnw</a:t>
            </a:r>
            <a:r>
              <a:rPr lang="en-GB">
                <a:solidFill>
                  <a:prstClr val="black"/>
                </a:solidFill>
                <a:latin typeface="Calibri Light"/>
                <a:ea typeface="Calibri Light"/>
                <a:cs typeface="Calibri Light"/>
              </a:rPr>
              <a:t>?</a:t>
            </a:r>
            <a:endParaRPr lang="en-US">
              <a:solidFill>
                <a:prstClr val="black"/>
              </a:solidFill>
            </a:endParaRPr>
          </a:p>
          <a:p>
            <a:pPr lvl="0">
              <a:lnSpc>
                <a:spcPct val="120000"/>
              </a:lnSpc>
              <a:defRPr/>
            </a:pPr>
            <a:r>
              <a:rPr lang="en-GB">
                <a:solidFill>
                  <a:prstClr val="black"/>
                </a:solidFill>
                <a:latin typeface="Calibri Light"/>
                <a:ea typeface="Calibri Light"/>
                <a:cs typeface="Calibri Light"/>
              </a:rPr>
              <a:t>Pa </a:t>
            </a:r>
            <a:r>
              <a:rPr lang="en-GB" err="1">
                <a:solidFill>
                  <a:prstClr val="black"/>
                </a:solidFill>
                <a:latin typeface="Calibri Light"/>
                <a:ea typeface="Calibri Light"/>
                <a:cs typeface="Calibri Light"/>
              </a:rPr>
              <a:t>heriau</a:t>
            </a:r>
            <a:r>
              <a:rPr lang="en-GB">
                <a:solidFill>
                  <a:prstClr val="black"/>
                </a:solidFill>
                <a:latin typeface="Calibri Light"/>
                <a:ea typeface="Calibri Light"/>
                <a:cs typeface="Calibri Light"/>
              </a:rPr>
              <a:t> </a:t>
            </a:r>
            <a:r>
              <a:rPr lang="en-GB" err="1">
                <a:solidFill>
                  <a:prstClr val="black"/>
                </a:solidFill>
                <a:latin typeface="Calibri Light"/>
                <a:ea typeface="Calibri Light"/>
                <a:cs typeface="Calibri Light"/>
              </a:rPr>
              <a:t>wnaethoch</a:t>
            </a:r>
            <a:r>
              <a:rPr lang="en-GB">
                <a:solidFill>
                  <a:prstClr val="black"/>
                </a:solidFill>
                <a:latin typeface="Calibri Light"/>
                <a:ea typeface="Calibri Light"/>
                <a:cs typeface="Calibri Light"/>
              </a:rPr>
              <a:t> chi </a:t>
            </a:r>
            <a:r>
              <a:rPr lang="en-GB" err="1">
                <a:solidFill>
                  <a:prstClr val="black"/>
                </a:solidFill>
                <a:latin typeface="Calibri Light"/>
                <a:ea typeface="Calibri Light"/>
                <a:cs typeface="Calibri Light"/>
              </a:rPr>
              <a:t>eu</a:t>
            </a:r>
            <a:r>
              <a:rPr lang="en-GB">
                <a:solidFill>
                  <a:prstClr val="black"/>
                </a:solidFill>
                <a:latin typeface="Calibri Light"/>
                <a:ea typeface="Calibri Light"/>
                <a:cs typeface="Calibri Light"/>
              </a:rPr>
              <a:t> </a:t>
            </a:r>
            <a:r>
              <a:rPr lang="en-GB" err="1">
                <a:solidFill>
                  <a:prstClr val="black"/>
                </a:solidFill>
                <a:latin typeface="Calibri Light"/>
                <a:ea typeface="Calibri Light"/>
                <a:cs typeface="Calibri Light"/>
              </a:rPr>
              <a:t>hwynebu</a:t>
            </a:r>
            <a:r>
              <a:rPr lang="en-GB">
                <a:solidFill>
                  <a:prstClr val="black"/>
                </a:solidFill>
                <a:latin typeface="Calibri Light"/>
                <a:ea typeface="Calibri Light"/>
                <a:cs typeface="Calibri Light"/>
              </a:rPr>
              <a:t>, a </a:t>
            </a:r>
            <a:r>
              <a:rPr lang="en-GB" err="1">
                <a:solidFill>
                  <a:prstClr val="black"/>
                </a:solidFill>
                <a:latin typeface="Calibri Light"/>
                <a:ea typeface="Calibri Light"/>
                <a:cs typeface="Calibri Light"/>
              </a:rPr>
              <a:t>sut</a:t>
            </a:r>
            <a:r>
              <a:rPr lang="en-GB">
                <a:solidFill>
                  <a:prstClr val="black"/>
                </a:solidFill>
                <a:latin typeface="Calibri Light"/>
                <a:ea typeface="Calibri Light"/>
                <a:cs typeface="Calibri Light"/>
              </a:rPr>
              <a:t> </a:t>
            </a:r>
            <a:r>
              <a:rPr lang="en-GB" err="1">
                <a:solidFill>
                  <a:prstClr val="black"/>
                </a:solidFill>
                <a:latin typeface="Calibri Light"/>
                <a:ea typeface="Calibri Light"/>
                <a:cs typeface="Calibri Light"/>
              </a:rPr>
              <a:t>wnaethoch</a:t>
            </a:r>
            <a:r>
              <a:rPr lang="en-GB">
                <a:solidFill>
                  <a:prstClr val="black"/>
                </a:solidFill>
                <a:latin typeface="Calibri Light"/>
                <a:ea typeface="Calibri Light"/>
                <a:cs typeface="Calibri Light"/>
              </a:rPr>
              <a:t> chi </a:t>
            </a:r>
            <a:r>
              <a:rPr lang="en-GB" err="1">
                <a:solidFill>
                  <a:prstClr val="black"/>
                </a:solidFill>
                <a:latin typeface="Calibri Light"/>
                <a:ea typeface="Calibri Light"/>
                <a:cs typeface="Calibri Light"/>
              </a:rPr>
              <a:t>ymateb</a:t>
            </a:r>
            <a:r>
              <a:rPr lang="en-GB">
                <a:solidFill>
                  <a:prstClr val="black"/>
                </a:solidFill>
                <a:latin typeface="Calibri Light"/>
                <a:ea typeface="Calibri Light"/>
                <a:cs typeface="Calibri Light"/>
              </a:rPr>
              <a:t> </a:t>
            </a:r>
            <a:r>
              <a:rPr lang="en-GB" err="1">
                <a:solidFill>
                  <a:prstClr val="black"/>
                </a:solidFill>
                <a:latin typeface="Calibri Light"/>
                <a:ea typeface="Calibri Light"/>
                <a:cs typeface="Calibri Light"/>
              </a:rPr>
              <a:t>iddynt</a:t>
            </a:r>
            <a:r>
              <a:rPr lang="en-GB">
                <a:solidFill>
                  <a:prstClr val="black"/>
                </a:solidFill>
                <a:latin typeface="Calibri Light"/>
                <a:ea typeface="Calibri Light"/>
                <a:cs typeface="Calibri Light"/>
              </a:rPr>
              <a:t>?</a:t>
            </a:r>
          </a:p>
          <a:p>
            <a:pPr lvl="0">
              <a:lnSpc>
                <a:spcPct val="120000"/>
              </a:lnSpc>
              <a:defRPr/>
            </a:pPr>
            <a:r>
              <a:rPr lang="en-GB">
                <a:solidFill>
                  <a:prstClr val="black"/>
                </a:solidFill>
                <a:latin typeface="Calibri Light"/>
                <a:ea typeface="Calibri Light"/>
                <a:cs typeface="Calibri Light"/>
              </a:rPr>
              <a:t>Beth </a:t>
            </a:r>
            <a:r>
              <a:rPr lang="en-GB" err="1">
                <a:solidFill>
                  <a:prstClr val="black"/>
                </a:solidFill>
                <a:latin typeface="Calibri Light"/>
                <a:ea typeface="Calibri Light"/>
                <a:cs typeface="Calibri Light"/>
              </a:rPr>
              <a:t>yw</a:t>
            </a:r>
            <a:r>
              <a:rPr lang="en-GB">
                <a:solidFill>
                  <a:prstClr val="black"/>
                </a:solidFill>
                <a:latin typeface="Calibri Light"/>
                <a:ea typeface="Calibri Light"/>
                <a:cs typeface="Calibri Light"/>
              </a:rPr>
              <a:t> un </a:t>
            </a:r>
            <a:r>
              <a:rPr lang="en-GB" err="1">
                <a:solidFill>
                  <a:prstClr val="black"/>
                </a:solidFill>
                <a:latin typeface="Calibri Light"/>
                <a:ea typeface="Calibri Light"/>
                <a:cs typeface="Calibri Light"/>
              </a:rPr>
              <a:t>peth</a:t>
            </a:r>
            <a:r>
              <a:rPr lang="en-GB">
                <a:solidFill>
                  <a:prstClr val="black"/>
                </a:solidFill>
                <a:latin typeface="Calibri Light"/>
                <a:ea typeface="Calibri Light"/>
                <a:cs typeface="Calibri Light"/>
              </a:rPr>
              <a:t> </a:t>
            </a:r>
            <a:r>
              <a:rPr lang="en-GB" err="1">
                <a:solidFill>
                  <a:prstClr val="black"/>
                </a:solidFill>
                <a:latin typeface="Calibri Light"/>
                <a:ea typeface="Calibri Light"/>
                <a:cs typeface="Calibri Light"/>
              </a:rPr>
              <a:t>allweddol</a:t>
            </a:r>
            <a:r>
              <a:rPr lang="en-GB">
                <a:solidFill>
                  <a:prstClr val="black"/>
                </a:solidFill>
                <a:latin typeface="Calibri Light"/>
                <a:ea typeface="Calibri Light"/>
                <a:cs typeface="Calibri Light"/>
              </a:rPr>
              <a:t> y </a:t>
            </a:r>
            <a:r>
              <a:rPr lang="en-GB" err="1">
                <a:solidFill>
                  <a:prstClr val="black"/>
                </a:solidFill>
                <a:latin typeface="Calibri Light"/>
                <a:ea typeface="Calibri Light"/>
                <a:cs typeface="Calibri Light"/>
              </a:rPr>
              <a:t>gwnaethoch</a:t>
            </a:r>
            <a:r>
              <a:rPr lang="en-GB">
                <a:solidFill>
                  <a:prstClr val="black"/>
                </a:solidFill>
                <a:latin typeface="Calibri Light"/>
                <a:ea typeface="Calibri Light"/>
                <a:cs typeface="Calibri Light"/>
              </a:rPr>
              <a:t> chi </a:t>
            </a:r>
            <a:r>
              <a:rPr lang="en-GB" err="1">
                <a:solidFill>
                  <a:prstClr val="black"/>
                </a:solidFill>
                <a:latin typeface="Calibri Light"/>
                <a:ea typeface="Calibri Light"/>
                <a:cs typeface="Calibri Light"/>
              </a:rPr>
              <a:t>ei</a:t>
            </a:r>
            <a:r>
              <a:rPr lang="en-GB">
                <a:solidFill>
                  <a:prstClr val="black"/>
                </a:solidFill>
                <a:latin typeface="Calibri Light"/>
                <a:ea typeface="Calibri Light"/>
                <a:cs typeface="Calibri Light"/>
              </a:rPr>
              <a:t> </a:t>
            </a:r>
            <a:r>
              <a:rPr lang="en-GB" err="1">
                <a:solidFill>
                  <a:prstClr val="black"/>
                </a:solidFill>
                <a:latin typeface="Calibri Light"/>
                <a:ea typeface="Calibri Light"/>
                <a:cs typeface="Calibri Light"/>
              </a:rPr>
              <a:t>ddysgu</a:t>
            </a:r>
            <a:r>
              <a:rPr lang="en-GB">
                <a:solidFill>
                  <a:prstClr val="black"/>
                </a:solidFill>
                <a:latin typeface="Calibri Light"/>
                <a:ea typeface="Calibri Light"/>
                <a:cs typeface="Calibri Light"/>
              </a:rPr>
              <a:t> am </a:t>
            </a:r>
            <a:r>
              <a:rPr lang="en-GB" err="1">
                <a:solidFill>
                  <a:prstClr val="black"/>
                </a:solidFill>
                <a:latin typeface="Calibri Light"/>
                <a:ea typeface="Calibri Light"/>
                <a:cs typeface="Calibri Light"/>
              </a:rPr>
              <a:t>addysgu</a:t>
            </a:r>
            <a:r>
              <a:rPr lang="en-GB">
                <a:solidFill>
                  <a:prstClr val="black"/>
                </a:solidFill>
                <a:latin typeface="Calibri Light"/>
                <a:ea typeface="Calibri Light"/>
                <a:cs typeface="Calibri Light"/>
              </a:rPr>
              <a:t> neu </a:t>
            </a:r>
            <a:r>
              <a:rPr lang="en-GB" err="1">
                <a:solidFill>
                  <a:prstClr val="black"/>
                </a:solidFill>
                <a:latin typeface="Calibri Light"/>
                <a:ea typeface="Calibri Light"/>
                <a:cs typeface="Calibri Light"/>
              </a:rPr>
              <a:t>amdanoch</a:t>
            </a:r>
            <a:r>
              <a:rPr lang="en-GB">
                <a:solidFill>
                  <a:prstClr val="black"/>
                </a:solidFill>
                <a:latin typeface="Calibri Light"/>
                <a:ea typeface="Calibri Light"/>
                <a:cs typeface="Calibri Light"/>
              </a:rPr>
              <a:t> </a:t>
            </a:r>
            <a:r>
              <a:rPr lang="en-GB" err="1">
                <a:solidFill>
                  <a:prstClr val="black"/>
                </a:solidFill>
                <a:latin typeface="Calibri Light"/>
                <a:ea typeface="Calibri Light"/>
                <a:cs typeface="Calibri Light"/>
              </a:rPr>
              <a:t>chi'ch</a:t>
            </a:r>
            <a:r>
              <a:rPr lang="en-GB">
                <a:solidFill>
                  <a:prstClr val="black"/>
                </a:solidFill>
                <a:latin typeface="Calibri Light"/>
                <a:ea typeface="Calibri Light"/>
                <a:cs typeface="Calibri Light"/>
              </a:rPr>
              <a:t> </a:t>
            </a:r>
            <a:r>
              <a:rPr lang="en-GB" err="1">
                <a:solidFill>
                  <a:prstClr val="black"/>
                </a:solidFill>
                <a:latin typeface="Calibri Light"/>
                <a:ea typeface="Calibri Light"/>
                <a:cs typeface="Calibri Light"/>
              </a:rPr>
              <a:t>hun</a:t>
            </a:r>
            <a:r>
              <a:rPr lang="en-GB">
                <a:solidFill>
                  <a:prstClr val="black"/>
                </a:solidFill>
                <a:latin typeface="Calibri Light"/>
                <a:ea typeface="Calibri Light"/>
                <a:cs typeface="Calibri Light"/>
              </a:rPr>
              <a:t> </a:t>
            </a:r>
            <a:r>
              <a:rPr lang="en-GB" err="1">
                <a:solidFill>
                  <a:prstClr val="black"/>
                </a:solidFill>
                <a:latin typeface="Calibri Light"/>
                <a:ea typeface="Calibri Light"/>
                <a:cs typeface="Calibri Light"/>
              </a:rPr>
              <a:t>fel</a:t>
            </a:r>
            <a:r>
              <a:rPr lang="en-GB">
                <a:solidFill>
                  <a:prstClr val="black"/>
                </a:solidFill>
                <a:latin typeface="Calibri Light"/>
                <a:ea typeface="Calibri Light"/>
                <a:cs typeface="Calibri Light"/>
              </a:rPr>
              <a:t> </a:t>
            </a:r>
            <a:r>
              <a:rPr lang="en-GB" err="1">
                <a:solidFill>
                  <a:prstClr val="black"/>
                </a:solidFill>
                <a:latin typeface="Calibri Light"/>
                <a:ea typeface="Calibri Light"/>
                <a:cs typeface="Calibri Light"/>
              </a:rPr>
              <a:t>athro</a:t>
            </a:r>
            <a:r>
              <a:rPr lang="en-GB">
                <a:solidFill>
                  <a:prstClr val="black"/>
                </a:solidFill>
                <a:latin typeface="Calibri Light"/>
                <a:ea typeface="Calibri Light"/>
                <a:cs typeface="Calibri Light"/>
              </a:rPr>
              <a:t>?</a:t>
            </a:r>
          </a:p>
          <a:p>
            <a:endParaRPr lang="en-GB">
              <a:latin typeface="Calibri Light"/>
              <a:ea typeface="Calibri Light"/>
              <a:cs typeface="Calibri Light"/>
            </a:endParaRPr>
          </a:p>
        </p:txBody>
      </p:sp>
      <p:sp>
        <p:nvSpPr>
          <p:cNvPr id="7" name="Content Placeholder 6">
            <a:extLst>
              <a:ext uri="{FF2B5EF4-FFF2-40B4-BE49-F238E27FC236}">
                <a16:creationId xmlns:a16="http://schemas.microsoft.com/office/drawing/2014/main" id="{A7EB1260-324E-DF49-6254-EF13EB1D2ADE}"/>
              </a:ext>
            </a:extLst>
          </p:cNvPr>
          <p:cNvSpPr>
            <a:spLocks noGrp="1"/>
          </p:cNvSpPr>
          <p:nvPr>
            <p:ph idx="10"/>
          </p:nvPr>
        </p:nvSpPr>
        <p:spPr/>
        <p:txBody>
          <a:bodyPr vert="horz" lIns="91440" tIns="45720" rIns="91440" bIns="45720" rtlCol="0" anchor="t">
            <a:normAutofit fontScale="92500" lnSpcReduction="10000"/>
          </a:bodyPr>
          <a:lstStyle/>
          <a:p>
            <a:pPr>
              <a:lnSpc>
                <a:spcPct val="110000"/>
              </a:lnSpc>
            </a:pPr>
            <a:r>
              <a:rPr lang="en-GB">
                <a:solidFill>
                  <a:srgbClr val="0070C0"/>
                </a:solidFill>
                <a:latin typeface="Calibri Light"/>
                <a:ea typeface="Calibri Light"/>
                <a:cs typeface="Calibri Light"/>
              </a:rPr>
              <a:t>What went well during your school placement, and what contributed to that success?</a:t>
            </a:r>
            <a:endParaRPr lang="en-US"/>
          </a:p>
          <a:p>
            <a:pPr>
              <a:lnSpc>
                <a:spcPct val="110000"/>
              </a:lnSpc>
            </a:pPr>
            <a:r>
              <a:rPr lang="en-GB">
                <a:solidFill>
                  <a:srgbClr val="0070C0"/>
                </a:solidFill>
                <a:latin typeface="Calibri Light"/>
                <a:ea typeface="Calibri Light"/>
                <a:cs typeface="Calibri Light"/>
              </a:rPr>
              <a:t>What challenges did you face, and how did you respond to them?</a:t>
            </a:r>
          </a:p>
          <a:p>
            <a:pPr>
              <a:lnSpc>
                <a:spcPct val="110000"/>
              </a:lnSpc>
            </a:pPr>
            <a:r>
              <a:rPr lang="en-GB">
                <a:solidFill>
                  <a:srgbClr val="0070C0"/>
                </a:solidFill>
                <a:latin typeface="Calibri Light"/>
                <a:ea typeface="Calibri Light"/>
                <a:cs typeface="Calibri Light"/>
              </a:rPr>
              <a:t>What is one key thing you learned about teaching or about yourself as a teacher?</a:t>
            </a:r>
          </a:p>
          <a:p>
            <a:endParaRPr lang="en-GB">
              <a:latin typeface="Calibri Light"/>
              <a:ea typeface="Calibri Light"/>
              <a:cs typeface="Calibri Light"/>
            </a:endParaRPr>
          </a:p>
        </p:txBody>
      </p:sp>
    </p:spTree>
    <p:extLst>
      <p:ext uri="{BB962C8B-B14F-4D97-AF65-F5344CB8AC3E}">
        <p14:creationId xmlns:p14="http://schemas.microsoft.com/office/powerpoint/2010/main" val="1282018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wo people in lab coats&#10;&#10;AI-generated content may be incorrect.">
            <a:extLst>
              <a:ext uri="{FF2B5EF4-FFF2-40B4-BE49-F238E27FC236}">
                <a16:creationId xmlns:a16="http://schemas.microsoft.com/office/drawing/2014/main" id="{B2ECAADE-0E2A-41F1-D372-2291D119AD7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31499"/>
            <a:ext cx="12192000" cy="5621578"/>
          </a:xfrm>
          <a:prstGeom prst="rect">
            <a:avLst/>
          </a:prstGeom>
        </p:spPr>
      </p:pic>
      <p:pic>
        <p:nvPicPr>
          <p:cNvPr id="7" name="Content Placeholder 6">
            <a:extLst>
              <a:ext uri="{FF2B5EF4-FFF2-40B4-BE49-F238E27FC236}">
                <a16:creationId xmlns:a16="http://schemas.microsoft.com/office/drawing/2014/main" id="{1829E78E-1FB9-034D-5B4C-58411C939EEC}"/>
              </a:ext>
            </a:extLst>
          </p:cNvPr>
          <p:cNvPicPr>
            <a:picLocks noGrp="1" noChangeAspect="1"/>
          </p:cNvPicPr>
          <p:nvPr>
            <p:ph idx="1"/>
          </p:nvPr>
        </p:nvPicPr>
        <p:blipFill>
          <a:blip r:embed="rId4" cstate="email">
            <a:extLst>
              <a:ext uri="{28A0092B-C50C-407E-A947-70E740481C1C}">
                <a14:useLocalDpi xmlns:a14="http://schemas.microsoft.com/office/drawing/2010/main"/>
              </a:ext>
            </a:extLst>
          </a:blip>
          <a:stretch>
            <a:fillRect/>
          </a:stretch>
        </p:blipFill>
        <p:spPr>
          <a:xfrm>
            <a:off x="5081552" y="-958"/>
            <a:ext cx="2020243" cy="2055579"/>
          </a:xfrm>
        </p:spPr>
      </p:pic>
      <p:sp>
        <p:nvSpPr>
          <p:cNvPr id="11" name="TextBox 10">
            <a:extLst>
              <a:ext uri="{FF2B5EF4-FFF2-40B4-BE49-F238E27FC236}">
                <a16:creationId xmlns:a16="http://schemas.microsoft.com/office/drawing/2014/main" id="{7C5EC859-1665-DA96-2B66-AFB8072CAEE7}"/>
              </a:ext>
            </a:extLst>
          </p:cNvPr>
          <p:cNvSpPr txBox="1"/>
          <p:nvPr/>
        </p:nvSpPr>
        <p:spPr>
          <a:xfrm>
            <a:off x="1700980" y="5388077"/>
            <a:ext cx="1123581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5"/>
              </a:rPr>
              <a:t>https://evidencebased.education/lethal-mutations-in-education-and-how-to-prevent-them/</a:t>
            </a:r>
            <a:r>
              <a:rPr lang="en-US"/>
              <a:t> </a:t>
            </a:r>
          </a:p>
        </p:txBody>
      </p:sp>
      <p:sp>
        <p:nvSpPr>
          <p:cNvPr id="14" name="Rectangle: Rounded Corners 13">
            <a:extLst>
              <a:ext uri="{FF2B5EF4-FFF2-40B4-BE49-F238E27FC236}">
                <a16:creationId xmlns:a16="http://schemas.microsoft.com/office/drawing/2014/main" id="{773899BE-808D-AA4F-EAB9-E2A612EB7019}"/>
              </a:ext>
            </a:extLst>
          </p:cNvPr>
          <p:cNvSpPr/>
          <p:nvPr/>
        </p:nvSpPr>
        <p:spPr>
          <a:xfrm>
            <a:off x="8232990" y="1068625"/>
            <a:ext cx="3920612" cy="4141838"/>
          </a:xfrm>
          <a:prstGeom prst="roundRect">
            <a:avLst/>
          </a:prstGeom>
          <a:solidFill>
            <a:srgbClr val="4472C4">
              <a:alpha val="61176"/>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Rounded Corners 1">
            <a:extLst>
              <a:ext uri="{FF2B5EF4-FFF2-40B4-BE49-F238E27FC236}">
                <a16:creationId xmlns:a16="http://schemas.microsoft.com/office/drawing/2014/main" id="{5BB62C89-0A2C-7FE8-A038-C9478B7DC5C9}"/>
              </a:ext>
            </a:extLst>
          </p:cNvPr>
          <p:cNvSpPr/>
          <p:nvPr/>
        </p:nvSpPr>
        <p:spPr>
          <a:xfrm>
            <a:off x="63306" y="1062478"/>
            <a:ext cx="3859159" cy="4313904"/>
          </a:xfrm>
          <a:prstGeom prst="roundRect">
            <a:avLst/>
          </a:prstGeom>
          <a:solidFill>
            <a:srgbClr val="4472C4">
              <a:alpha val="61176"/>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8" name="Content Placeholder 7">
            <a:extLst>
              <a:ext uri="{FF2B5EF4-FFF2-40B4-BE49-F238E27FC236}">
                <a16:creationId xmlns:a16="http://schemas.microsoft.com/office/drawing/2014/main" id="{0477497C-6B1D-F193-E0A9-20E0E284AFA0}"/>
              </a:ext>
            </a:extLst>
          </p:cNvPr>
          <p:cNvSpPr>
            <a:spLocks noGrp="1"/>
          </p:cNvSpPr>
          <p:nvPr>
            <p:ph idx="10"/>
          </p:nvPr>
        </p:nvSpPr>
        <p:spPr>
          <a:xfrm>
            <a:off x="8368458" y="1456915"/>
            <a:ext cx="3649677" cy="3575934"/>
          </a:xfrm>
        </p:spPr>
        <p:txBody>
          <a:bodyPr vert="horz" lIns="91440" tIns="45720" rIns="91440" bIns="45720" rtlCol="0" anchor="t">
            <a:normAutofit fontScale="92500" lnSpcReduction="10000"/>
          </a:bodyPr>
          <a:lstStyle/>
          <a:p>
            <a:pPr marL="0" indent="0">
              <a:buNone/>
            </a:pPr>
            <a:r>
              <a:rPr lang="en-GB">
                <a:solidFill>
                  <a:schemeClr val="bg1"/>
                </a:solidFill>
                <a:latin typeface="+mn-lt"/>
              </a:rPr>
              <a:t>What are your thoughts on this? </a:t>
            </a:r>
            <a:endParaRPr lang="en-GB">
              <a:solidFill>
                <a:schemeClr val="bg1"/>
              </a:solidFill>
              <a:latin typeface="+mn-lt"/>
              <a:ea typeface="Calibri"/>
              <a:cs typeface="Calibri"/>
            </a:endParaRPr>
          </a:p>
          <a:p>
            <a:pPr marL="0" indent="0">
              <a:buNone/>
            </a:pPr>
            <a:endParaRPr lang="en-GB">
              <a:solidFill>
                <a:schemeClr val="bg1"/>
              </a:solidFill>
              <a:latin typeface="+mn-lt"/>
              <a:ea typeface="Calibri"/>
              <a:cs typeface="Calibri"/>
            </a:endParaRPr>
          </a:p>
          <a:p>
            <a:pPr marL="0" indent="0">
              <a:buNone/>
            </a:pPr>
            <a:r>
              <a:rPr lang="en-GB">
                <a:solidFill>
                  <a:schemeClr val="bg1"/>
                </a:solidFill>
                <a:latin typeface="+mn-lt"/>
              </a:rPr>
              <a:t>Have you seen any evidence of this on PTE1? </a:t>
            </a:r>
            <a:endParaRPr lang="en-GB">
              <a:solidFill>
                <a:schemeClr val="bg1"/>
              </a:solidFill>
              <a:latin typeface="+mn-lt"/>
              <a:ea typeface="Calibri"/>
              <a:cs typeface="Calibri"/>
            </a:endParaRPr>
          </a:p>
          <a:p>
            <a:pPr marL="0" indent="0">
              <a:buNone/>
            </a:pPr>
            <a:endParaRPr lang="en-GB">
              <a:solidFill>
                <a:schemeClr val="bg1"/>
              </a:solidFill>
              <a:latin typeface="+mn-lt"/>
              <a:ea typeface="Calibri"/>
              <a:cs typeface="Calibri"/>
            </a:endParaRPr>
          </a:p>
          <a:p>
            <a:pPr marL="0" indent="0">
              <a:buNone/>
            </a:pPr>
            <a:r>
              <a:rPr lang="en-GB">
                <a:solidFill>
                  <a:schemeClr val="bg1"/>
                </a:solidFill>
                <a:latin typeface="+mn-lt"/>
              </a:rPr>
              <a:t>What are implications for people joining profession? </a:t>
            </a:r>
            <a:endParaRPr lang="en-GB">
              <a:solidFill>
                <a:schemeClr val="bg1"/>
              </a:solidFill>
              <a:latin typeface="+mn-lt"/>
              <a:ea typeface="Calibri"/>
              <a:cs typeface="Calibri"/>
            </a:endParaRPr>
          </a:p>
        </p:txBody>
      </p:sp>
      <p:sp>
        <p:nvSpPr>
          <p:cNvPr id="13" name="Content Placeholder 7">
            <a:extLst>
              <a:ext uri="{FF2B5EF4-FFF2-40B4-BE49-F238E27FC236}">
                <a16:creationId xmlns:a16="http://schemas.microsoft.com/office/drawing/2014/main" id="{A7ECD846-856B-0065-6196-FB6725CB6E6D}"/>
              </a:ext>
            </a:extLst>
          </p:cNvPr>
          <p:cNvSpPr txBox="1">
            <a:spLocks/>
          </p:cNvSpPr>
          <p:nvPr/>
        </p:nvSpPr>
        <p:spPr>
          <a:xfrm>
            <a:off x="188019" y="1461831"/>
            <a:ext cx="3649677" cy="3575934"/>
          </a:xfrm>
          <a:prstGeom prst="rect">
            <a:avLst/>
          </a:prstGeom>
        </p:spPr>
        <p:txBody>
          <a:bodyPr vert="horz" lIns="91440" tIns="45720" rIns="91440" bIns="45720" rtlCol="0"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br>
              <a:rPr lang="en-US"/>
            </a:br>
            <a:r>
              <a:rPr lang="en-GB" sz="2400">
                <a:solidFill>
                  <a:schemeClr val="bg1"/>
                </a:solidFill>
                <a:latin typeface="Calibri"/>
                <a:ea typeface="Calibri"/>
                <a:cs typeface="Calibri"/>
              </a:rPr>
              <a:t>Beth </a:t>
            </a:r>
            <a:r>
              <a:rPr lang="en-GB" sz="2400" err="1">
                <a:solidFill>
                  <a:schemeClr val="bg1"/>
                </a:solidFill>
                <a:latin typeface="Calibri"/>
                <a:ea typeface="Calibri"/>
                <a:cs typeface="Calibri"/>
              </a:rPr>
              <a:t>yw</a:t>
            </a:r>
            <a:r>
              <a:rPr lang="en-GB" sz="2400">
                <a:solidFill>
                  <a:schemeClr val="bg1"/>
                </a:solidFill>
                <a:latin typeface="Calibri"/>
                <a:ea typeface="Calibri"/>
                <a:cs typeface="Calibri"/>
              </a:rPr>
              <a:t> </a:t>
            </a:r>
            <a:r>
              <a:rPr lang="en-GB" sz="2400" err="1">
                <a:solidFill>
                  <a:schemeClr val="bg1"/>
                </a:solidFill>
                <a:latin typeface="Calibri"/>
                <a:ea typeface="Calibri"/>
                <a:cs typeface="Calibri"/>
              </a:rPr>
              <a:t>eich</a:t>
            </a:r>
            <a:r>
              <a:rPr lang="en-GB" sz="2400">
                <a:solidFill>
                  <a:schemeClr val="bg1"/>
                </a:solidFill>
                <a:latin typeface="Calibri"/>
                <a:ea typeface="Calibri"/>
                <a:cs typeface="Calibri"/>
              </a:rPr>
              <a:t> barn am </a:t>
            </a:r>
            <a:r>
              <a:rPr lang="en-GB" sz="2400" err="1">
                <a:solidFill>
                  <a:schemeClr val="bg1"/>
                </a:solidFill>
                <a:latin typeface="Calibri"/>
                <a:ea typeface="Calibri"/>
                <a:cs typeface="Calibri"/>
              </a:rPr>
              <a:t>hyn</a:t>
            </a:r>
            <a:r>
              <a:rPr lang="en-GB" sz="2400">
                <a:solidFill>
                  <a:schemeClr val="bg1"/>
                </a:solidFill>
                <a:latin typeface="Calibri"/>
                <a:ea typeface="Calibri"/>
                <a:cs typeface="Calibri"/>
              </a:rPr>
              <a:t>?</a:t>
            </a:r>
            <a:endParaRPr lang="en-US" sz="2400">
              <a:solidFill>
                <a:schemeClr val="bg1"/>
              </a:solidFill>
              <a:latin typeface="Calibri"/>
              <a:ea typeface="Calibri"/>
              <a:cs typeface="Calibri"/>
            </a:endParaRPr>
          </a:p>
          <a:p>
            <a:pPr marL="0" indent="0">
              <a:buFont typeface="Arial" panose="020B0604020202020204" pitchFamily="34" charset="0"/>
              <a:buNone/>
            </a:pPr>
            <a:endParaRPr lang="en-GB" sz="2400">
              <a:solidFill>
                <a:schemeClr val="bg1"/>
              </a:solidFill>
              <a:latin typeface="+mn-lt"/>
              <a:ea typeface="Calibri"/>
              <a:cs typeface="Calibri"/>
            </a:endParaRPr>
          </a:p>
          <a:p>
            <a:pPr marL="0" indent="0">
              <a:buNone/>
            </a:pPr>
            <a:r>
              <a:rPr lang="en-GB" sz="2400">
                <a:solidFill>
                  <a:schemeClr val="bg1"/>
                </a:solidFill>
                <a:latin typeface="Calibri"/>
                <a:ea typeface="Calibri"/>
                <a:cs typeface="Calibri"/>
              </a:rPr>
              <a:t>A </a:t>
            </a:r>
            <a:r>
              <a:rPr lang="en-GB" sz="2400" err="1">
                <a:solidFill>
                  <a:schemeClr val="bg1"/>
                </a:solidFill>
                <a:latin typeface="Calibri"/>
                <a:ea typeface="Calibri"/>
                <a:cs typeface="Calibri"/>
              </a:rPr>
              <a:t>ydych</a:t>
            </a:r>
            <a:r>
              <a:rPr lang="en-GB" sz="2400">
                <a:solidFill>
                  <a:schemeClr val="bg1"/>
                </a:solidFill>
                <a:latin typeface="Calibri"/>
                <a:ea typeface="Calibri"/>
                <a:cs typeface="Calibri"/>
              </a:rPr>
              <a:t> chi </a:t>
            </a:r>
            <a:r>
              <a:rPr lang="en-GB" sz="2400" err="1">
                <a:solidFill>
                  <a:schemeClr val="bg1"/>
                </a:solidFill>
                <a:latin typeface="Calibri"/>
                <a:ea typeface="Calibri"/>
                <a:cs typeface="Calibri"/>
              </a:rPr>
              <a:t>wedi</a:t>
            </a:r>
            <a:r>
              <a:rPr lang="en-GB" sz="2400">
                <a:solidFill>
                  <a:schemeClr val="bg1"/>
                </a:solidFill>
                <a:latin typeface="Calibri"/>
                <a:ea typeface="Calibri"/>
                <a:cs typeface="Calibri"/>
              </a:rPr>
              <a:t> </a:t>
            </a:r>
            <a:r>
              <a:rPr lang="en-GB" sz="2400" err="1">
                <a:solidFill>
                  <a:schemeClr val="bg1"/>
                </a:solidFill>
                <a:latin typeface="Calibri"/>
                <a:ea typeface="Calibri"/>
                <a:cs typeface="Calibri"/>
              </a:rPr>
              <a:t>gweld</a:t>
            </a:r>
            <a:r>
              <a:rPr lang="en-GB" sz="2400">
                <a:solidFill>
                  <a:schemeClr val="bg1"/>
                </a:solidFill>
                <a:latin typeface="Calibri"/>
                <a:ea typeface="Calibri"/>
                <a:cs typeface="Calibri"/>
              </a:rPr>
              <a:t> </a:t>
            </a:r>
            <a:r>
              <a:rPr lang="en-GB" sz="2400" err="1">
                <a:solidFill>
                  <a:schemeClr val="bg1"/>
                </a:solidFill>
                <a:latin typeface="Calibri"/>
                <a:ea typeface="Calibri"/>
                <a:cs typeface="Calibri"/>
              </a:rPr>
              <a:t>unrhyw</a:t>
            </a:r>
            <a:r>
              <a:rPr lang="en-GB" sz="2400">
                <a:solidFill>
                  <a:schemeClr val="bg1"/>
                </a:solidFill>
                <a:latin typeface="Calibri"/>
                <a:ea typeface="Calibri"/>
                <a:cs typeface="Calibri"/>
              </a:rPr>
              <a:t> </a:t>
            </a:r>
            <a:r>
              <a:rPr lang="en-GB" sz="2400" err="1">
                <a:solidFill>
                  <a:schemeClr val="bg1"/>
                </a:solidFill>
                <a:latin typeface="Calibri"/>
                <a:ea typeface="Calibri"/>
                <a:cs typeface="Calibri"/>
              </a:rPr>
              <a:t>dystiolaeth</a:t>
            </a:r>
            <a:r>
              <a:rPr lang="en-GB" sz="2400">
                <a:solidFill>
                  <a:schemeClr val="bg1"/>
                </a:solidFill>
                <a:latin typeface="Calibri"/>
                <a:ea typeface="Calibri"/>
                <a:cs typeface="Calibri"/>
              </a:rPr>
              <a:t> o </a:t>
            </a:r>
            <a:r>
              <a:rPr lang="en-GB" sz="2400" err="1">
                <a:solidFill>
                  <a:schemeClr val="bg1"/>
                </a:solidFill>
                <a:latin typeface="Calibri"/>
                <a:ea typeface="Calibri"/>
                <a:cs typeface="Calibri"/>
              </a:rPr>
              <a:t>hyn</a:t>
            </a:r>
            <a:r>
              <a:rPr lang="en-GB" sz="2400">
                <a:solidFill>
                  <a:schemeClr val="bg1"/>
                </a:solidFill>
                <a:latin typeface="Calibri"/>
                <a:ea typeface="Calibri"/>
                <a:cs typeface="Calibri"/>
              </a:rPr>
              <a:t> </a:t>
            </a:r>
            <a:r>
              <a:rPr lang="en-GB" sz="2400" err="1">
                <a:solidFill>
                  <a:schemeClr val="bg1"/>
                </a:solidFill>
                <a:latin typeface="Calibri"/>
                <a:ea typeface="Calibri"/>
                <a:cs typeface="Calibri"/>
              </a:rPr>
              <a:t>ar</a:t>
            </a:r>
            <a:r>
              <a:rPr lang="en-GB" sz="2400">
                <a:solidFill>
                  <a:schemeClr val="bg1"/>
                </a:solidFill>
                <a:latin typeface="Calibri"/>
                <a:ea typeface="Calibri"/>
                <a:cs typeface="Calibri"/>
              </a:rPr>
              <a:t> PAP1?</a:t>
            </a:r>
            <a:r>
              <a:rPr lang="en-GB" sz="2400">
                <a:solidFill>
                  <a:schemeClr val="bg1"/>
                </a:solidFill>
                <a:latin typeface="+mn-lt"/>
              </a:rPr>
              <a:t> </a:t>
            </a:r>
            <a:endParaRPr lang="en-GB" sz="2400">
              <a:solidFill>
                <a:schemeClr val="bg1"/>
              </a:solidFill>
              <a:latin typeface="+mn-lt"/>
              <a:ea typeface="Calibri"/>
              <a:cs typeface="Calibri"/>
            </a:endParaRPr>
          </a:p>
          <a:p>
            <a:pPr marL="0" indent="0">
              <a:buFont typeface="Arial" panose="020B0604020202020204" pitchFamily="34" charset="0"/>
              <a:buNone/>
            </a:pPr>
            <a:endParaRPr lang="en-GB" sz="2400">
              <a:solidFill>
                <a:schemeClr val="bg1"/>
              </a:solidFill>
              <a:latin typeface="+mn-lt"/>
              <a:ea typeface="Calibri"/>
              <a:cs typeface="Calibri"/>
            </a:endParaRPr>
          </a:p>
          <a:p>
            <a:pPr marL="0" indent="0">
              <a:buNone/>
            </a:pPr>
            <a:br>
              <a:rPr lang="en-US" sz="2400">
                <a:latin typeface="Calibri"/>
              </a:rPr>
            </a:br>
            <a:r>
              <a:rPr lang="en-GB" sz="2400">
                <a:solidFill>
                  <a:schemeClr val="bg1"/>
                </a:solidFill>
                <a:latin typeface="Calibri"/>
                <a:ea typeface="Calibri"/>
                <a:cs typeface="Calibri"/>
              </a:rPr>
              <a:t>Beth </a:t>
            </a:r>
            <a:r>
              <a:rPr lang="en-GB" sz="2400" err="1">
                <a:solidFill>
                  <a:schemeClr val="bg1"/>
                </a:solidFill>
                <a:latin typeface="Calibri"/>
                <a:ea typeface="Calibri"/>
                <a:cs typeface="Calibri"/>
              </a:rPr>
              <a:t>yw’r</a:t>
            </a:r>
            <a:r>
              <a:rPr lang="en-GB" sz="2400">
                <a:solidFill>
                  <a:schemeClr val="bg1"/>
                </a:solidFill>
                <a:latin typeface="Calibri"/>
                <a:ea typeface="Calibri"/>
                <a:cs typeface="Calibri"/>
              </a:rPr>
              <a:t> </a:t>
            </a:r>
            <a:r>
              <a:rPr lang="en-GB" sz="2400" err="1">
                <a:solidFill>
                  <a:schemeClr val="bg1"/>
                </a:solidFill>
                <a:latin typeface="Calibri"/>
                <a:ea typeface="Calibri"/>
                <a:cs typeface="Calibri"/>
              </a:rPr>
              <a:t>oblygiadau</a:t>
            </a:r>
            <a:r>
              <a:rPr lang="en-GB" sz="2400">
                <a:solidFill>
                  <a:schemeClr val="bg1"/>
                </a:solidFill>
                <a:latin typeface="Calibri"/>
                <a:ea typeface="Calibri"/>
                <a:cs typeface="Calibri"/>
              </a:rPr>
              <a:t> </a:t>
            </a:r>
            <a:r>
              <a:rPr lang="en-GB" sz="2400" err="1">
                <a:solidFill>
                  <a:schemeClr val="bg1"/>
                </a:solidFill>
                <a:latin typeface="Calibri"/>
                <a:ea typeface="Calibri"/>
                <a:cs typeface="Calibri"/>
              </a:rPr>
              <a:t>ar</a:t>
            </a:r>
            <a:r>
              <a:rPr lang="en-GB" sz="2400">
                <a:solidFill>
                  <a:schemeClr val="bg1"/>
                </a:solidFill>
                <a:latin typeface="Calibri"/>
                <a:ea typeface="Calibri"/>
                <a:cs typeface="Calibri"/>
              </a:rPr>
              <a:t> </a:t>
            </a:r>
            <a:r>
              <a:rPr lang="en-GB" sz="2400" err="1">
                <a:solidFill>
                  <a:schemeClr val="bg1"/>
                </a:solidFill>
                <a:latin typeface="Calibri"/>
                <a:ea typeface="Calibri"/>
                <a:cs typeface="Calibri"/>
              </a:rPr>
              <a:t>gyfer</a:t>
            </a:r>
            <a:r>
              <a:rPr lang="en-GB" sz="2400">
                <a:solidFill>
                  <a:schemeClr val="bg1"/>
                </a:solidFill>
                <a:latin typeface="Calibri"/>
                <a:ea typeface="Calibri"/>
                <a:cs typeface="Calibri"/>
              </a:rPr>
              <a:t> </a:t>
            </a:r>
            <a:r>
              <a:rPr lang="en-GB" sz="2400" err="1">
                <a:solidFill>
                  <a:schemeClr val="bg1"/>
                </a:solidFill>
                <a:latin typeface="Calibri"/>
                <a:ea typeface="Calibri"/>
                <a:cs typeface="Calibri"/>
              </a:rPr>
              <a:t>pobl</a:t>
            </a:r>
            <a:r>
              <a:rPr lang="en-GB" sz="2400">
                <a:solidFill>
                  <a:schemeClr val="bg1"/>
                </a:solidFill>
                <a:latin typeface="Calibri"/>
                <a:ea typeface="Calibri"/>
                <a:cs typeface="Calibri"/>
              </a:rPr>
              <a:t> </a:t>
            </a:r>
            <a:r>
              <a:rPr lang="en-GB" sz="2400" err="1">
                <a:solidFill>
                  <a:schemeClr val="bg1"/>
                </a:solidFill>
                <a:latin typeface="Calibri"/>
                <a:ea typeface="Calibri"/>
                <a:cs typeface="Calibri"/>
              </a:rPr>
              <a:t>sy’n</a:t>
            </a:r>
            <a:r>
              <a:rPr lang="en-GB" sz="2400">
                <a:solidFill>
                  <a:schemeClr val="bg1"/>
                </a:solidFill>
                <a:latin typeface="Calibri"/>
                <a:ea typeface="Calibri"/>
                <a:cs typeface="Calibri"/>
              </a:rPr>
              <a:t> </a:t>
            </a:r>
            <a:r>
              <a:rPr lang="en-GB" sz="2400" err="1">
                <a:solidFill>
                  <a:schemeClr val="bg1"/>
                </a:solidFill>
                <a:latin typeface="Calibri"/>
                <a:ea typeface="Calibri"/>
                <a:cs typeface="Calibri"/>
              </a:rPr>
              <a:t>ymuno</a:t>
            </a:r>
            <a:r>
              <a:rPr lang="en-GB" sz="2400">
                <a:solidFill>
                  <a:schemeClr val="bg1"/>
                </a:solidFill>
                <a:latin typeface="Calibri"/>
                <a:ea typeface="Calibri"/>
                <a:cs typeface="Calibri"/>
              </a:rPr>
              <a:t> </a:t>
            </a:r>
            <a:r>
              <a:rPr lang="en-GB" sz="2400" err="1">
                <a:solidFill>
                  <a:schemeClr val="bg1"/>
                </a:solidFill>
                <a:latin typeface="Calibri"/>
                <a:ea typeface="Calibri"/>
                <a:cs typeface="Calibri"/>
              </a:rPr>
              <a:t>â’r</a:t>
            </a:r>
            <a:r>
              <a:rPr lang="en-GB" sz="2400">
                <a:solidFill>
                  <a:schemeClr val="bg1"/>
                </a:solidFill>
                <a:latin typeface="Calibri"/>
                <a:ea typeface="Calibri"/>
                <a:cs typeface="Calibri"/>
              </a:rPr>
              <a:t> </a:t>
            </a:r>
            <a:r>
              <a:rPr lang="en-GB" sz="2400" err="1">
                <a:solidFill>
                  <a:schemeClr val="bg1"/>
                </a:solidFill>
                <a:latin typeface="Calibri"/>
                <a:ea typeface="Calibri"/>
                <a:cs typeface="Calibri"/>
              </a:rPr>
              <a:t>proffesiwn</a:t>
            </a:r>
            <a:endParaRPr lang="en-GB" sz="2400">
              <a:solidFill>
                <a:schemeClr val="bg1"/>
              </a:solidFill>
              <a:latin typeface="Calibri"/>
              <a:ea typeface="Calibri"/>
              <a:cs typeface="Calibri"/>
            </a:endParaRPr>
          </a:p>
        </p:txBody>
      </p:sp>
    </p:spTree>
    <p:extLst>
      <p:ext uri="{BB962C8B-B14F-4D97-AF65-F5344CB8AC3E}">
        <p14:creationId xmlns:p14="http://schemas.microsoft.com/office/powerpoint/2010/main" val="41302093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F568E-C32C-8BA7-F28F-E6A6263BB3E3}"/>
              </a:ext>
            </a:extLst>
          </p:cNvPr>
          <p:cNvSpPr>
            <a:spLocks noGrp="1"/>
          </p:cNvSpPr>
          <p:nvPr>
            <p:ph type="title"/>
          </p:nvPr>
        </p:nvSpPr>
        <p:spPr/>
        <p:txBody>
          <a:bodyPr>
            <a:normAutofit fontScale="90000"/>
          </a:bodyPr>
          <a:lstStyle/>
          <a:p>
            <a:r>
              <a:rPr lang="en-US" b="1">
                <a:ea typeface="Calibri Light"/>
                <a:cs typeface="Calibri Light"/>
              </a:rPr>
              <a:t>Dod o </a:t>
            </a:r>
            <a:r>
              <a:rPr lang="en-US" b="1" err="1">
                <a:ea typeface="Calibri Light"/>
                <a:cs typeface="Calibri Light"/>
              </a:rPr>
              <a:t>hyd</a:t>
            </a:r>
            <a:r>
              <a:rPr lang="en-US" b="1">
                <a:ea typeface="Calibri Light"/>
                <a:cs typeface="Calibri Light"/>
              </a:rPr>
              <a:t> </a:t>
            </a:r>
            <a:r>
              <a:rPr lang="en-US" b="1" err="1">
                <a:ea typeface="Calibri Light"/>
                <a:cs typeface="Calibri Light"/>
              </a:rPr>
              <a:t>i'ch</a:t>
            </a:r>
            <a:r>
              <a:rPr lang="en-US" b="1">
                <a:ea typeface="Calibri Light"/>
                <a:cs typeface="Calibri Light"/>
              </a:rPr>
              <a:t> </a:t>
            </a:r>
            <a:r>
              <a:rPr lang="en-US" b="1" err="1">
                <a:ea typeface="Calibri Light"/>
                <a:cs typeface="Calibri Light"/>
              </a:rPr>
              <a:t>adroddiad</a:t>
            </a:r>
            <a:r>
              <a:rPr lang="en-US" b="1">
                <a:ea typeface="Calibri Light"/>
                <a:cs typeface="Calibri Light"/>
              </a:rPr>
              <a:t> </a:t>
            </a:r>
            <a:r>
              <a:rPr lang="en-US" b="1" err="1">
                <a:ea typeface="Calibri Light"/>
                <a:cs typeface="Calibri Light"/>
              </a:rPr>
              <a:t>diwedd</a:t>
            </a:r>
            <a:r>
              <a:rPr lang="en-US" b="1">
                <a:ea typeface="Calibri Light"/>
                <a:cs typeface="Calibri Light"/>
              </a:rPr>
              <a:t> </a:t>
            </a:r>
            <a:r>
              <a:rPr lang="en-US" b="1" err="1">
                <a:ea typeface="Calibri Light"/>
                <a:cs typeface="Calibri Light"/>
              </a:rPr>
              <a:t>lleoliad</a:t>
            </a:r>
            <a:br>
              <a:rPr lang="en-US" b="1">
                <a:ea typeface="Calibri Light"/>
                <a:cs typeface="Calibri Light"/>
              </a:rPr>
            </a:br>
            <a:r>
              <a:rPr lang="en-US" b="1">
                <a:solidFill>
                  <a:schemeClr val="accent1"/>
                </a:solidFill>
                <a:ea typeface="Calibri Light"/>
                <a:cs typeface="Calibri Light"/>
              </a:rPr>
              <a:t>Find your end of placement report</a:t>
            </a:r>
          </a:p>
        </p:txBody>
      </p:sp>
      <p:pic>
        <p:nvPicPr>
          <p:cNvPr id="7" name="Picture 6">
            <a:extLst>
              <a:ext uri="{FF2B5EF4-FFF2-40B4-BE49-F238E27FC236}">
                <a16:creationId xmlns:a16="http://schemas.microsoft.com/office/drawing/2014/main" id="{FAC46488-DF9E-8CBF-D995-CCC5F76F56F9}"/>
              </a:ext>
            </a:extLst>
          </p:cNvPr>
          <p:cNvPicPr>
            <a:picLocks noChangeAspect="1"/>
          </p:cNvPicPr>
          <p:nvPr/>
        </p:nvPicPr>
        <p:blipFill>
          <a:blip r:embed="rId3"/>
          <a:stretch>
            <a:fillRect/>
          </a:stretch>
        </p:blipFill>
        <p:spPr>
          <a:xfrm>
            <a:off x="4382551" y="2247237"/>
            <a:ext cx="3248478" cy="2305372"/>
          </a:xfrm>
          <a:prstGeom prst="rect">
            <a:avLst/>
          </a:prstGeom>
        </p:spPr>
      </p:pic>
      <p:pic>
        <p:nvPicPr>
          <p:cNvPr id="9" name="Picture 8">
            <a:extLst>
              <a:ext uri="{FF2B5EF4-FFF2-40B4-BE49-F238E27FC236}">
                <a16:creationId xmlns:a16="http://schemas.microsoft.com/office/drawing/2014/main" id="{63E8798A-4724-FE76-EF40-4ED52782FAF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518259" y="846634"/>
            <a:ext cx="3327245" cy="4839629"/>
          </a:xfrm>
          <a:prstGeom prst="rect">
            <a:avLst/>
          </a:prstGeom>
        </p:spPr>
      </p:pic>
      <p:pic>
        <p:nvPicPr>
          <p:cNvPr id="11" name="Picture 10">
            <a:extLst>
              <a:ext uri="{FF2B5EF4-FFF2-40B4-BE49-F238E27FC236}">
                <a16:creationId xmlns:a16="http://schemas.microsoft.com/office/drawing/2014/main" id="{53983446-5B54-8DC9-E269-ED0F46AC3F5F}"/>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58219" y="2141948"/>
            <a:ext cx="3633768" cy="2574103"/>
          </a:xfrm>
          <a:prstGeom prst="rect">
            <a:avLst/>
          </a:prstGeom>
        </p:spPr>
      </p:pic>
    </p:spTree>
    <p:extLst>
      <p:ext uri="{BB962C8B-B14F-4D97-AF65-F5344CB8AC3E}">
        <p14:creationId xmlns:p14="http://schemas.microsoft.com/office/powerpoint/2010/main" val="1603751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041A1-FF20-2CF9-0C85-E2A0E4E3FA0A}"/>
              </a:ext>
            </a:extLst>
          </p:cNvPr>
          <p:cNvSpPr>
            <a:spLocks noGrp="1"/>
          </p:cNvSpPr>
          <p:nvPr>
            <p:ph type="title"/>
          </p:nvPr>
        </p:nvSpPr>
        <p:spPr/>
        <p:txBody>
          <a:bodyPr>
            <a:normAutofit fontScale="90000"/>
          </a:bodyPr>
          <a:lstStyle/>
          <a:p>
            <a:r>
              <a:rPr lang="en-US" b="1">
                <a:ea typeface="Calibri Light"/>
                <a:cs typeface="Calibri Light"/>
              </a:rPr>
              <a:t>Beth </a:t>
            </a:r>
            <a:r>
              <a:rPr lang="en-US" b="1" err="1">
                <a:ea typeface="Calibri Light"/>
                <a:cs typeface="Calibri Light"/>
              </a:rPr>
              <a:t>sydd</a:t>
            </a:r>
            <a:r>
              <a:rPr lang="en-US" b="1">
                <a:ea typeface="Calibri Light"/>
                <a:cs typeface="Calibri Light"/>
              </a:rPr>
              <a:t> </a:t>
            </a:r>
            <a:r>
              <a:rPr lang="en-US" b="1" err="1">
                <a:ea typeface="Calibri Light"/>
                <a:cs typeface="Calibri Light"/>
              </a:rPr>
              <a:t>yn</a:t>
            </a:r>
            <a:r>
              <a:rPr lang="en-US" b="1">
                <a:ea typeface="Calibri Light"/>
                <a:cs typeface="Calibri Light"/>
              </a:rPr>
              <a:t> </a:t>
            </a:r>
            <a:r>
              <a:rPr lang="en-US" b="1" err="1">
                <a:ea typeface="Calibri Light"/>
                <a:cs typeface="Calibri Light"/>
              </a:rPr>
              <a:t>fy</a:t>
            </a:r>
            <a:r>
              <a:rPr lang="en-US" b="1">
                <a:ea typeface="Calibri Light"/>
                <a:cs typeface="Calibri Light"/>
              </a:rPr>
              <a:t> </a:t>
            </a:r>
            <a:r>
              <a:rPr lang="en-US" b="1" err="1">
                <a:ea typeface="Calibri Light"/>
                <a:cs typeface="Calibri Light"/>
              </a:rPr>
              <a:t>adroddiad</a:t>
            </a:r>
            <a:r>
              <a:rPr lang="en-US" b="1">
                <a:ea typeface="Calibri Light"/>
                <a:cs typeface="Calibri Light"/>
              </a:rPr>
              <a:t> </a:t>
            </a:r>
            <a:r>
              <a:rPr lang="en-US" b="1" err="1">
                <a:ea typeface="Calibri Light"/>
                <a:cs typeface="Calibri Light"/>
              </a:rPr>
              <a:t>diwedd</a:t>
            </a:r>
            <a:r>
              <a:rPr lang="en-US" b="1">
                <a:ea typeface="Calibri Light"/>
                <a:cs typeface="Calibri Light"/>
              </a:rPr>
              <a:t> </a:t>
            </a:r>
            <a:r>
              <a:rPr lang="en-US" b="1" err="1">
                <a:ea typeface="Calibri Light"/>
                <a:cs typeface="Calibri Light"/>
              </a:rPr>
              <a:t>lleoliad</a:t>
            </a:r>
            <a:r>
              <a:rPr lang="en-US" b="1">
                <a:ea typeface="Calibri Light"/>
                <a:cs typeface="Calibri Light"/>
              </a:rPr>
              <a:t>?</a:t>
            </a:r>
            <a:br>
              <a:rPr lang="en-US" b="1">
                <a:ea typeface="Calibri Light"/>
                <a:cs typeface="Calibri Light"/>
              </a:rPr>
            </a:br>
            <a:r>
              <a:rPr lang="en-US" b="1">
                <a:solidFill>
                  <a:schemeClr val="accent1"/>
                </a:solidFill>
                <a:ea typeface="Calibri Light"/>
                <a:cs typeface="Calibri Light"/>
              </a:rPr>
              <a:t>What's in my end of placement report?</a:t>
            </a:r>
          </a:p>
        </p:txBody>
      </p:sp>
      <p:sp>
        <p:nvSpPr>
          <p:cNvPr id="3" name="Content Placeholder 2">
            <a:extLst>
              <a:ext uri="{FF2B5EF4-FFF2-40B4-BE49-F238E27FC236}">
                <a16:creationId xmlns:a16="http://schemas.microsoft.com/office/drawing/2014/main" id="{C2CE5AC8-639F-92EF-C5FC-165E1F6782DE}"/>
              </a:ext>
            </a:extLst>
          </p:cNvPr>
          <p:cNvSpPr>
            <a:spLocks noGrp="1"/>
          </p:cNvSpPr>
          <p:nvPr>
            <p:ph idx="1"/>
          </p:nvPr>
        </p:nvSpPr>
        <p:spPr>
          <a:xfrm>
            <a:off x="6300439" y="2007219"/>
            <a:ext cx="5539627" cy="3394339"/>
          </a:xfrm>
        </p:spPr>
        <p:txBody>
          <a:bodyPr vert="horz" lIns="91440" tIns="45720" rIns="91440" bIns="45720" rtlCol="0" anchor="t">
            <a:normAutofit/>
          </a:bodyPr>
          <a:lstStyle/>
          <a:p>
            <a:pPr>
              <a:buFont typeface="Wingdings" panose="020B0604020202020204" pitchFamily="34" charset="0"/>
              <a:buChar char="Ø"/>
            </a:pPr>
            <a:r>
              <a:rPr lang="en-US">
                <a:solidFill>
                  <a:schemeClr val="accent1"/>
                </a:solidFill>
                <a:ea typeface="Calibri"/>
                <a:cs typeface="Calibri"/>
              </a:rPr>
              <a:t>Progress against the Professional Standards</a:t>
            </a:r>
            <a:endParaRPr lang="en-US">
              <a:solidFill>
                <a:schemeClr val="accent1"/>
              </a:solidFill>
            </a:endParaRPr>
          </a:p>
          <a:p>
            <a:pPr>
              <a:buFont typeface="Wingdings" panose="020B0604020202020204" pitchFamily="34" charset="0"/>
              <a:buChar char="Ø"/>
            </a:pPr>
            <a:r>
              <a:rPr lang="en-US">
                <a:solidFill>
                  <a:schemeClr val="accent1"/>
                </a:solidFill>
                <a:ea typeface="Calibri"/>
                <a:cs typeface="Calibri"/>
              </a:rPr>
              <a:t>Progress against the Central Strands</a:t>
            </a:r>
          </a:p>
          <a:p>
            <a:pPr>
              <a:buFont typeface="Wingdings" panose="020B0604020202020204" pitchFamily="34" charset="0"/>
              <a:buChar char="Ø"/>
            </a:pPr>
            <a:r>
              <a:rPr lang="en-US">
                <a:solidFill>
                  <a:schemeClr val="accent1"/>
                </a:solidFill>
                <a:ea typeface="Calibri"/>
                <a:cs typeface="Calibri"/>
              </a:rPr>
              <a:t>Targets for development – three SMART targets</a:t>
            </a:r>
          </a:p>
        </p:txBody>
      </p:sp>
      <p:sp>
        <p:nvSpPr>
          <p:cNvPr id="4" name="Content Placeholder 2">
            <a:extLst>
              <a:ext uri="{FF2B5EF4-FFF2-40B4-BE49-F238E27FC236}">
                <a16:creationId xmlns:a16="http://schemas.microsoft.com/office/drawing/2014/main" id="{88AF5D58-8F34-1EBB-44D4-D48B91982DFB}"/>
              </a:ext>
            </a:extLst>
          </p:cNvPr>
          <p:cNvSpPr txBox="1">
            <a:spLocks/>
          </p:cNvSpPr>
          <p:nvPr/>
        </p:nvSpPr>
        <p:spPr>
          <a:xfrm>
            <a:off x="246427" y="2126165"/>
            <a:ext cx="5844427" cy="3394339"/>
          </a:xfrm>
          <a:prstGeom prst="rect">
            <a:avLst/>
          </a:prstGeom>
        </p:spPr>
        <p:txBody>
          <a:bodyPr vert="horz" lIns="91440" tIns="45720" rIns="91440" bIns="45720" rtlCol="0" anchor="t">
            <a:normAutofit/>
          </a:bodyPr>
          <a:lstStyle>
            <a:lvl1pPr marL="228600" indent="-228600" algn="l" defTabSz="914400" rtl="0" eaLnBrk="1" latinLnBrk="0" hangingPunct="1">
              <a:lnSpc>
                <a:spcPct val="15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20B0604020202020204" pitchFamily="34" charset="0"/>
              <a:buChar char="Ø"/>
            </a:pPr>
            <a:r>
              <a:rPr lang="en-US" err="1">
                <a:ea typeface="Calibri"/>
                <a:cs typeface="Calibri"/>
              </a:rPr>
              <a:t>Cynnydd</a:t>
            </a:r>
            <a:r>
              <a:rPr lang="en-US">
                <a:ea typeface="Calibri"/>
                <a:cs typeface="Calibri"/>
              </a:rPr>
              <a:t> </a:t>
            </a:r>
            <a:r>
              <a:rPr lang="en-US" err="1">
                <a:ea typeface="Calibri"/>
                <a:cs typeface="Calibri"/>
              </a:rPr>
              <a:t>yn</a:t>
            </a:r>
            <a:r>
              <a:rPr lang="en-US">
                <a:ea typeface="Calibri"/>
                <a:cs typeface="Calibri"/>
              </a:rPr>
              <a:t> </a:t>
            </a:r>
            <a:r>
              <a:rPr lang="en-US" err="1">
                <a:ea typeface="Calibri"/>
                <a:cs typeface="Calibri"/>
              </a:rPr>
              <a:t>erbyn</a:t>
            </a:r>
            <a:r>
              <a:rPr lang="en-US">
                <a:ea typeface="Calibri"/>
                <a:cs typeface="Calibri"/>
              </a:rPr>
              <a:t> y SAFONAU PROFFESIYNOL</a:t>
            </a:r>
          </a:p>
          <a:p>
            <a:pPr>
              <a:buFont typeface="Wingdings" panose="020B0604020202020204" pitchFamily="34" charset="0"/>
              <a:buChar char="Ø"/>
            </a:pPr>
            <a:r>
              <a:rPr lang="en-US" err="1">
                <a:ea typeface="Calibri"/>
                <a:cs typeface="Calibri"/>
              </a:rPr>
              <a:t>Cynnydd</a:t>
            </a:r>
            <a:r>
              <a:rPr lang="en-US">
                <a:ea typeface="Calibri"/>
                <a:cs typeface="Calibri"/>
              </a:rPr>
              <a:t> </a:t>
            </a:r>
            <a:r>
              <a:rPr lang="en-US" err="1">
                <a:ea typeface="Calibri"/>
                <a:cs typeface="Calibri"/>
              </a:rPr>
              <a:t>yn</a:t>
            </a:r>
            <a:r>
              <a:rPr lang="en-US">
                <a:ea typeface="Calibri"/>
                <a:cs typeface="Calibri"/>
              </a:rPr>
              <a:t> </a:t>
            </a:r>
            <a:r>
              <a:rPr lang="en-US" err="1">
                <a:ea typeface="Calibri"/>
                <a:cs typeface="Calibri"/>
              </a:rPr>
              <a:t>erbyn</a:t>
            </a:r>
            <a:r>
              <a:rPr lang="en-US">
                <a:ea typeface="Calibri"/>
                <a:cs typeface="Calibri"/>
              </a:rPr>
              <a:t> y LLINYNNAU CANOLOG</a:t>
            </a:r>
          </a:p>
          <a:p>
            <a:pPr>
              <a:buFont typeface="Wingdings" panose="020B0604020202020204" pitchFamily="34" charset="0"/>
              <a:buChar char="Ø"/>
            </a:pPr>
            <a:r>
              <a:rPr lang="en-US" err="1">
                <a:ea typeface="Calibri"/>
                <a:cs typeface="Calibri"/>
              </a:rPr>
              <a:t>Targedau</a:t>
            </a:r>
            <a:r>
              <a:rPr lang="en-US">
                <a:ea typeface="Calibri"/>
                <a:cs typeface="Calibri"/>
              </a:rPr>
              <a:t> </a:t>
            </a:r>
            <a:r>
              <a:rPr lang="en-US" err="1">
                <a:ea typeface="Calibri"/>
                <a:cs typeface="Calibri"/>
              </a:rPr>
              <a:t>ar</a:t>
            </a:r>
            <a:r>
              <a:rPr lang="en-US">
                <a:ea typeface="Calibri"/>
                <a:cs typeface="Calibri"/>
              </a:rPr>
              <a:t> </a:t>
            </a:r>
            <a:r>
              <a:rPr lang="en-US" err="1">
                <a:ea typeface="Calibri"/>
                <a:cs typeface="Calibri"/>
              </a:rPr>
              <a:t>gyfer</a:t>
            </a:r>
            <a:r>
              <a:rPr lang="en-US">
                <a:ea typeface="Calibri"/>
                <a:cs typeface="Calibri"/>
              </a:rPr>
              <a:t> </a:t>
            </a:r>
            <a:r>
              <a:rPr lang="en-US" err="1">
                <a:ea typeface="Calibri"/>
                <a:cs typeface="Calibri"/>
              </a:rPr>
              <a:t>datblygu</a:t>
            </a:r>
            <a:r>
              <a:rPr lang="en-US">
                <a:ea typeface="Calibri"/>
                <a:cs typeface="Calibri"/>
              </a:rPr>
              <a:t> – tri </a:t>
            </a:r>
            <a:r>
              <a:rPr lang="en-US" err="1">
                <a:ea typeface="Calibri"/>
                <a:cs typeface="Calibri"/>
              </a:rPr>
              <a:t>tharged</a:t>
            </a:r>
            <a:r>
              <a:rPr lang="en-US">
                <a:ea typeface="Calibri"/>
                <a:cs typeface="Calibri"/>
              </a:rPr>
              <a:t> CAMPUS</a:t>
            </a:r>
          </a:p>
        </p:txBody>
      </p:sp>
    </p:spTree>
    <p:extLst>
      <p:ext uri="{BB962C8B-B14F-4D97-AF65-F5344CB8AC3E}">
        <p14:creationId xmlns:p14="http://schemas.microsoft.com/office/powerpoint/2010/main" val="31462274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009BD5F-D869-DD1E-0D24-799B5E1115A6}"/>
              </a:ext>
            </a:extLst>
          </p:cNvPr>
          <p:cNvSpPr>
            <a:spLocks noGrp="1"/>
          </p:cNvSpPr>
          <p:nvPr>
            <p:ph type="title"/>
          </p:nvPr>
        </p:nvSpPr>
        <p:spPr/>
        <p:txBody>
          <a:bodyPr>
            <a:noAutofit/>
          </a:bodyPr>
          <a:lstStyle/>
          <a:p>
            <a:r>
              <a:rPr lang="cy-GB" sz="2000" b="1">
                <a:solidFill>
                  <a:schemeClr val="tx1"/>
                </a:solidFill>
                <a:latin typeface="+mj-lt"/>
                <a:cs typeface="Arial"/>
              </a:rPr>
              <a:t>Edrych ymlaen – Cynlluniau Gweithredu ar gyfer dechrau PAP 2</a:t>
            </a:r>
            <a:br>
              <a:rPr lang="cy-GB" sz="2000" b="1">
                <a:latin typeface="+mj-lt"/>
                <a:cs typeface="Arial" panose="020B0604020202020204" pitchFamily="34" charset="0"/>
              </a:rPr>
            </a:br>
            <a:br>
              <a:rPr lang="cy-GB" sz="2000" b="1">
                <a:latin typeface="+mj-lt"/>
                <a:cs typeface="Arial" panose="020B0604020202020204" pitchFamily="34" charset="0"/>
              </a:rPr>
            </a:br>
            <a:r>
              <a:rPr lang="en-US" sz="2000" b="1">
                <a:solidFill>
                  <a:schemeClr val="accent1"/>
                </a:solidFill>
                <a:latin typeface="+mj-lt"/>
                <a:cs typeface="Arial"/>
              </a:rPr>
              <a:t>Looking Forward – Action Planning for Start of PTE2</a:t>
            </a:r>
            <a:endParaRPr lang="en-GB" sz="2000" b="1">
              <a:solidFill>
                <a:schemeClr val="accent1"/>
              </a:solidFill>
              <a:latin typeface="+mj-lt"/>
              <a:cs typeface="Arial"/>
            </a:endParaRPr>
          </a:p>
        </p:txBody>
      </p:sp>
      <p:sp>
        <p:nvSpPr>
          <p:cNvPr id="4" name="Content Placeholder 3">
            <a:extLst>
              <a:ext uri="{FF2B5EF4-FFF2-40B4-BE49-F238E27FC236}">
                <a16:creationId xmlns:a16="http://schemas.microsoft.com/office/drawing/2014/main" id="{678F67E2-2701-BCD9-DD46-B213A6D6A28E}"/>
              </a:ext>
            </a:extLst>
          </p:cNvPr>
          <p:cNvSpPr>
            <a:spLocks noGrp="1"/>
          </p:cNvSpPr>
          <p:nvPr>
            <p:ph idx="1"/>
          </p:nvPr>
        </p:nvSpPr>
        <p:spPr/>
        <p:txBody>
          <a:bodyPr vert="horz" lIns="91440" tIns="45720" rIns="91440" bIns="45720" rtlCol="0" anchor="t">
            <a:normAutofit/>
          </a:bodyPr>
          <a:lstStyle/>
          <a:p>
            <a:pPr marL="0" indent="0">
              <a:buNone/>
            </a:pPr>
            <a:endParaRPr lang="cy-GB" sz="2800">
              <a:latin typeface="+mj-lt"/>
              <a:cs typeface="Arial"/>
            </a:endParaRPr>
          </a:p>
          <a:p>
            <a:pPr marL="0" indent="0">
              <a:lnSpc>
                <a:spcPct val="150000"/>
              </a:lnSpc>
              <a:buNone/>
            </a:pPr>
            <a:r>
              <a:rPr lang="cy-GB" sz="2400">
                <a:latin typeface="+mj-lt"/>
                <a:cs typeface="Arial"/>
              </a:rPr>
              <a:t>Bydd cael cynllun gweithredu sy'n barod i’w drafod gyda'ch mentor ar ddechrau’r lleoliad yn eich helpu i ganolbwyntio ar dargedau</a:t>
            </a:r>
            <a:endParaRPr lang="en-GB">
              <a:latin typeface="+mj-lt"/>
            </a:endParaRPr>
          </a:p>
        </p:txBody>
      </p:sp>
      <p:sp>
        <p:nvSpPr>
          <p:cNvPr id="5" name="Content Placeholder 4">
            <a:extLst>
              <a:ext uri="{FF2B5EF4-FFF2-40B4-BE49-F238E27FC236}">
                <a16:creationId xmlns:a16="http://schemas.microsoft.com/office/drawing/2014/main" id="{5C047C65-55B1-162E-3EA1-343A562A81F8}"/>
              </a:ext>
            </a:extLst>
          </p:cNvPr>
          <p:cNvSpPr>
            <a:spLocks noGrp="1"/>
          </p:cNvSpPr>
          <p:nvPr>
            <p:ph idx="10"/>
          </p:nvPr>
        </p:nvSpPr>
        <p:spPr/>
        <p:txBody>
          <a:bodyPr vert="horz" lIns="91440" tIns="45720" rIns="91440" bIns="45720" rtlCol="0" anchor="t">
            <a:normAutofit/>
          </a:bodyPr>
          <a:lstStyle/>
          <a:p>
            <a:pPr marL="0" indent="0">
              <a:buNone/>
            </a:pPr>
            <a:endParaRPr lang="en-US">
              <a:latin typeface="+mj-lt"/>
              <a:cs typeface="Arial" panose="020B0604020202020204" pitchFamily="34" charset="0"/>
            </a:endParaRPr>
          </a:p>
          <a:p>
            <a:pPr marL="0" indent="0">
              <a:lnSpc>
                <a:spcPct val="150000"/>
              </a:lnSpc>
              <a:buNone/>
            </a:pPr>
            <a:r>
              <a:rPr lang="en-US" sz="2400">
                <a:solidFill>
                  <a:schemeClr val="accent1"/>
                </a:solidFill>
                <a:latin typeface="+mj-lt"/>
                <a:cs typeface="Arial"/>
              </a:rPr>
              <a:t>Having an action plan prepared to discuss with your mentor at the start of placement will help you to focus on specific targets</a:t>
            </a:r>
            <a:endParaRPr lang="en-GB">
              <a:solidFill>
                <a:schemeClr val="accent1"/>
              </a:solidFill>
              <a:latin typeface="+mj-lt"/>
            </a:endParaRPr>
          </a:p>
        </p:txBody>
      </p:sp>
      <p:pic>
        <p:nvPicPr>
          <p:cNvPr id="6" name="Picture 5" descr="A picture containing person, mirror, microscope, image&#10;&#10;Description automatically generated">
            <a:extLst>
              <a:ext uri="{FF2B5EF4-FFF2-40B4-BE49-F238E27FC236}">
                <a16:creationId xmlns:a16="http://schemas.microsoft.com/office/drawing/2014/main" id="{BCEB188E-1C7A-7FD0-B896-F86440E5508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36407" r="7107" b="3"/>
          <a:stretch/>
        </p:blipFill>
        <p:spPr>
          <a:xfrm>
            <a:off x="9737573" y="4620986"/>
            <a:ext cx="2454427" cy="2237014"/>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2326593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B782C-AF6B-D33D-C78D-5DA3C1EF2CFF}"/>
              </a:ext>
            </a:extLst>
          </p:cNvPr>
          <p:cNvSpPr>
            <a:spLocks noGrp="1"/>
          </p:cNvSpPr>
          <p:nvPr>
            <p:ph type="title"/>
          </p:nvPr>
        </p:nvSpPr>
        <p:spPr>
          <a:xfrm>
            <a:off x="351933" y="0"/>
            <a:ext cx="11481847" cy="1325563"/>
          </a:xfrm>
        </p:spPr>
        <p:txBody>
          <a:bodyPr>
            <a:normAutofit/>
          </a:bodyPr>
          <a:lstStyle/>
          <a:p>
            <a:r>
              <a:rPr lang="en-GB" sz="2800" b="1" err="1">
                <a:latin typeface="+mj-lt"/>
                <a:cs typeface="Arial"/>
              </a:rPr>
              <a:t>Adnabod</a:t>
            </a:r>
            <a:r>
              <a:rPr lang="en-GB" sz="2800" b="1">
                <a:latin typeface="+mj-lt"/>
                <a:cs typeface="Arial"/>
              </a:rPr>
              <a:t> </a:t>
            </a:r>
            <a:r>
              <a:rPr lang="en-GB" sz="2800" b="1" err="1">
                <a:latin typeface="+mj-lt"/>
                <a:cs typeface="Arial"/>
              </a:rPr>
              <a:t>cryfderau</a:t>
            </a:r>
            <a:br>
              <a:rPr lang="en-GB" sz="2800" b="1" i="0" u="none" strike="noStrike" noProof="0">
                <a:latin typeface="+mj-lt"/>
                <a:cs typeface="Arial" panose="020B0604020202020204" pitchFamily="34" charset="0"/>
              </a:rPr>
            </a:br>
            <a:r>
              <a:rPr lang="en-GB" sz="2800" b="1" i="0" u="none" strike="noStrike" noProof="0">
                <a:solidFill>
                  <a:schemeClr val="accent1"/>
                </a:solidFill>
                <a:latin typeface="+mj-lt"/>
                <a:cs typeface="Arial"/>
              </a:rPr>
              <a:t>Identifying strengths</a:t>
            </a:r>
            <a:endParaRPr lang="en-GB" sz="2800" b="1">
              <a:solidFill>
                <a:schemeClr val="accent1"/>
              </a:solidFill>
              <a:latin typeface="+mj-lt"/>
              <a:cs typeface="Arial"/>
            </a:endParaRPr>
          </a:p>
        </p:txBody>
      </p:sp>
      <p:sp>
        <p:nvSpPr>
          <p:cNvPr id="3" name="Content Placeholder 2">
            <a:extLst>
              <a:ext uri="{FF2B5EF4-FFF2-40B4-BE49-F238E27FC236}">
                <a16:creationId xmlns:a16="http://schemas.microsoft.com/office/drawing/2014/main" id="{317BAB57-1517-9B58-2E1C-A6B5CB55C850}"/>
              </a:ext>
            </a:extLst>
          </p:cNvPr>
          <p:cNvSpPr>
            <a:spLocks noGrp="1"/>
          </p:cNvSpPr>
          <p:nvPr>
            <p:ph idx="1"/>
          </p:nvPr>
        </p:nvSpPr>
        <p:spPr>
          <a:xfrm>
            <a:off x="348695" y="1081204"/>
            <a:ext cx="5444064" cy="4265591"/>
          </a:xfrm>
        </p:spPr>
        <p:txBody>
          <a:bodyPr vert="horz" lIns="91440" tIns="45720" rIns="91440" bIns="45720" rtlCol="0" anchor="t">
            <a:noAutofit/>
          </a:bodyPr>
          <a:lstStyle/>
          <a:p>
            <a:pPr marL="0">
              <a:lnSpc>
                <a:spcPct val="150000"/>
              </a:lnSpc>
              <a:spcBef>
                <a:spcPts val="0"/>
              </a:spcBef>
              <a:buNone/>
            </a:pPr>
            <a:r>
              <a:rPr lang="cy-GB" sz="1800">
                <a:latin typeface="+mj-lt"/>
                <a:ea typeface="Calibri"/>
                <a:cs typeface="Arial"/>
              </a:rPr>
              <a:t>Gan </a:t>
            </a:r>
            <a:r>
              <a:rPr lang="cy-GB" sz="1800" err="1">
                <a:latin typeface="+mj-lt"/>
                <a:ea typeface="Calibri"/>
                <a:cs typeface="Arial"/>
              </a:rPr>
              <a:t>ddefnyddio'r</a:t>
            </a:r>
            <a:r>
              <a:rPr lang="cy-GB" sz="1800">
                <a:latin typeface="+mj-lt"/>
                <a:ea typeface="Calibri"/>
                <a:cs typeface="Arial"/>
              </a:rPr>
              <a:t> </a:t>
            </a:r>
            <a:r>
              <a:rPr lang="cy-GB" sz="1800" err="1">
                <a:latin typeface="+mj-lt"/>
                <a:ea typeface="Calibri"/>
                <a:cs typeface="Arial"/>
              </a:rPr>
              <a:t>ffynonellau</a:t>
            </a:r>
            <a:r>
              <a:rPr lang="cy-GB" sz="1800">
                <a:latin typeface="+mj-lt"/>
                <a:ea typeface="Calibri"/>
                <a:cs typeface="Arial"/>
              </a:rPr>
              <a:t> </a:t>
            </a:r>
            <a:r>
              <a:rPr lang="cy-GB" sz="1800" err="1">
                <a:latin typeface="+mj-lt"/>
                <a:ea typeface="Calibri"/>
                <a:cs typeface="Arial"/>
              </a:rPr>
              <a:t>tystiolaeth</a:t>
            </a:r>
            <a:r>
              <a:rPr lang="cy-GB" sz="1800">
                <a:latin typeface="+mj-lt"/>
                <a:ea typeface="Calibri"/>
                <a:cs typeface="Arial"/>
              </a:rPr>
              <a:t> </a:t>
            </a:r>
            <a:r>
              <a:rPr lang="cy-GB" sz="1800" err="1">
                <a:latin typeface="+mj-lt"/>
                <a:ea typeface="Calibri"/>
                <a:cs typeface="Arial"/>
              </a:rPr>
              <a:t>canlynol</a:t>
            </a:r>
            <a:r>
              <a:rPr lang="cy-GB" sz="1800">
                <a:latin typeface="+mj-lt"/>
                <a:ea typeface="Calibri"/>
                <a:cs typeface="Arial"/>
              </a:rPr>
              <a:t>, o dan bob un </a:t>
            </a:r>
            <a:r>
              <a:rPr lang="cy-GB" sz="1800" err="1">
                <a:latin typeface="+mj-lt"/>
                <a:ea typeface="Calibri"/>
                <a:cs typeface="Arial"/>
              </a:rPr>
              <a:t>o'r</a:t>
            </a:r>
            <a:r>
              <a:rPr lang="cy-GB" sz="1800">
                <a:latin typeface="+mj-lt"/>
                <a:ea typeface="Calibri"/>
                <a:cs typeface="Arial"/>
              </a:rPr>
              <a:t> </a:t>
            </a:r>
            <a:r>
              <a:rPr lang="cy-GB" sz="1800" err="1">
                <a:latin typeface="+mj-lt"/>
                <a:ea typeface="Calibri"/>
                <a:cs typeface="Arial"/>
              </a:rPr>
              <a:t>safonau</a:t>
            </a:r>
            <a:r>
              <a:rPr lang="cy-GB" sz="1800">
                <a:latin typeface="+mj-lt"/>
                <a:ea typeface="Calibri"/>
                <a:cs typeface="Arial"/>
              </a:rPr>
              <a:t>, </a:t>
            </a:r>
            <a:r>
              <a:rPr lang="cy-GB" sz="1800" err="1">
                <a:latin typeface="+mj-lt"/>
                <a:ea typeface="Calibri"/>
                <a:cs typeface="Arial"/>
              </a:rPr>
              <a:t>beth</a:t>
            </a:r>
            <a:r>
              <a:rPr lang="cy-GB" sz="1800">
                <a:latin typeface="+mj-lt"/>
                <a:ea typeface="Calibri"/>
                <a:cs typeface="Arial"/>
              </a:rPr>
              <a:t> </a:t>
            </a:r>
            <a:r>
              <a:rPr lang="cy-GB" sz="1800" err="1">
                <a:latin typeface="+mj-lt"/>
                <a:ea typeface="Calibri"/>
                <a:cs typeface="Arial"/>
              </a:rPr>
              <a:t>ydych</a:t>
            </a:r>
            <a:r>
              <a:rPr lang="cy-GB" sz="1800">
                <a:latin typeface="+mj-lt"/>
                <a:ea typeface="Calibri"/>
                <a:cs typeface="Arial"/>
              </a:rPr>
              <a:t> </a:t>
            </a:r>
            <a:r>
              <a:rPr lang="cy-GB" sz="1800" err="1">
                <a:latin typeface="+mj-lt"/>
                <a:ea typeface="Calibri"/>
                <a:cs typeface="Arial"/>
              </a:rPr>
              <a:t>chi'n</a:t>
            </a:r>
            <a:r>
              <a:rPr lang="cy-GB" sz="1800">
                <a:latin typeface="+mj-lt"/>
                <a:ea typeface="Calibri"/>
                <a:cs typeface="Arial"/>
              </a:rPr>
              <a:t> </a:t>
            </a:r>
            <a:r>
              <a:rPr lang="cy-GB" sz="1800" err="1">
                <a:latin typeface="+mj-lt"/>
                <a:ea typeface="Calibri"/>
                <a:cs typeface="Arial"/>
              </a:rPr>
              <a:t>teimlo</a:t>
            </a:r>
            <a:r>
              <a:rPr lang="cy-GB" sz="1800">
                <a:latin typeface="+mj-lt"/>
                <a:ea typeface="Calibri"/>
                <a:cs typeface="Arial"/>
              </a:rPr>
              <a:t> </a:t>
            </a:r>
            <a:r>
              <a:rPr lang="cy-GB" sz="1800" err="1">
                <a:latin typeface="+mj-lt"/>
                <a:ea typeface="Calibri"/>
                <a:cs typeface="Arial"/>
              </a:rPr>
              <a:t>yw</a:t>
            </a:r>
            <a:r>
              <a:rPr lang="cy-GB" sz="1800">
                <a:latin typeface="+mj-lt"/>
                <a:ea typeface="Calibri"/>
                <a:cs typeface="Arial"/>
              </a:rPr>
              <a:t> </a:t>
            </a:r>
            <a:r>
              <a:rPr lang="cy-GB" sz="1800" err="1">
                <a:latin typeface="+mj-lt"/>
                <a:ea typeface="Calibri"/>
                <a:cs typeface="Arial"/>
              </a:rPr>
              <a:t>eich</a:t>
            </a:r>
            <a:r>
              <a:rPr lang="cy-GB" sz="1800">
                <a:latin typeface="+mj-lt"/>
                <a:ea typeface="Calibri"/>
                <a:cs typeface="Arial"/>
              </a:rPr>
              <a:t> </a:t>
            </a:r>
            <a:r>
              <a:rPr lang="cy-GB" sz="1800" err="1">
                <a:latin typeface="+mj-lt"/>
                <a:ea typeface="Calibri"/>
                <a:cs typeface="Arial"/>
              </a:rPr>
              <a:t>cryfderau</a:t>
            </a:r>
            <a:r>
              <a:rPr lang="cy-GB" sz="1800">
                <a:latin typeface="+mj-lt"/>
                <a:ea typeface="Calibri"/>
                <a:cs typeface="Arial"/>
              </a:rPr>
              <a:t> </a:t>
            </a:r>
            <a:r>
              <a:rPr lang="cy-GB" sz="1800" err="1">
                <a:latin typeface="+mj-lt"/>
                <a:ea typeface="Calibri"/>
                <a:cs typeface="Arial"/>
              </a:rPr>
              <a:t>presennol</a:t>
            </a:r>
            <a:r>
              <a:rPr lang="cy-GB" sz="1800">
                <a:latin typeface="+mj-lt"/>
                <a:ea typeface="Calibri"/>
                <a:cs typeface="Arial"/>
              </a:rPr>
              <a:t>? Beth </a:t>
            </a:r>
            <a:r>
              <a:rPr lang="cy-GB" sz="1800" err="1">
                <a:latin typeface="+mj-lt"/>
                <a:ea typeface="Calibri"/>
                <a:cs typeface="Arial"/>
              </a:rPr>
              <a:t>yw</a:t>
            </a:r>
            <a:r>
              <a:rPr lang="cy-GB" sz="1800">
                <a:latin typeface="+mj-lt"/>
                <a:ea typeface="Calibri"/>
                <a:cs typeface="Arial"/>
              </a:rPr>
              <a:t> </a:t>
            </a:r>
            <a:r>
              <a:rPr lang="cy-GB" sz="1800" err="1">
                <a:latin typeface="+mj-lt"/>
                <a:ea typeface="Calibri"/>
                <a:cs typeface="Arial"/>
              </a:rPr>
              <a:t>eich</a:t>
            </a:r>
            <a:r>
              <a:rPr lang="cy-GB" sz="1800">
                <a:latin typeface="+mj-lt"/>
                <a:ea typeface="Calibri"/>
                <a:cs typeface="Arial"/>
              </a:rPr>
              <a:t> </a:t>
            </a:r>
            <a:r>
              <a:rPr lang="cy-GB" sz="1800" err="1">
                <a:latin typeface="+mj-lt"/>
                <a:ea typeface="Calibri"/>
                <a:cs typeface="Arial"/>
              </a:rPr>
              <a:t>sylfaen</a:t>
            </a:r>
            <a:r>
              <a:rPr lang="cy-GB" sz="1800">
                <a:latin typeface="+mj-lt"/>
                <a:ea typeface="Calibri"/>
                <a:cs typeface="Arial"/>
              </a:rPr>
              <a:t> dystiolaeth?</a:t>
            </a:r>
            <a:endParaRPr lang="cy-GB" sz="1800">
              <a:latin typeface="Calibri Light"/>
              <a:ea typeface="Calibri"/>
              <a:cs typeface="Arial"/>
            </a:endParaRPr>
          </a:p>
          <a:p>
            <a:pPr>
              <a:lnSpc>
                <a:spcPct val="150000"/>
              </a:lnSpc>
              <a:spcBef>
                <a:spcPts val="0"/>
              </a:spcBef>
            </a:pPr>
            <a:r>
              <a:rPr lang="cy-GB" sz="1800">
                <a:latin typeface="+mj-lt"/>
                <a:ea typeface="Calibri"/>
                <a:cs typeface="Arial"/>
              </a:rPr>
              <a:t>Dyddlyfr dysgu</a:t>
            </a:r>
          </a:p>
          <a:p>
            <a:pPr>
              <a:lnSpc>
                <a:spcPct val="150000"/>
              </a:lnSpc>
              <a:spcBef>
                <a:spcPts val="0"/>
              </a:spcBef>
            </a:pPr>
            <a:r>
              <a:rPr lang="cy-GB" sz="1800">
                <a:latin typeface="+mj-lt"/>
                <a:ea typeface="Calibri"/>
                <a:cs typeface="Arial"/>
              </a:rPr>
              <a:t>Myfyrdodau bob pythefnos</a:t>
            </a:r>
          </a:p>
          <a:p>
            <a:pPr>
              <a:lnSpc>
                <a:spcPct val="150000"/>
              </a:lnSpc>
              <a:spcBef>
                <a:spcPts val="0"/>
              </a:spcBef>
            </a:pPr>
            <a:r>
              <a:rPr lang="cy-GB" sz="1800">
                <a:latin typeface="+mj-lt"/>
                <a:ea typeface="Calibri"/>
                <a:cs typeface="Arial"/>
              </a:rPr>
              <a:t>Adroddiad canol a diwedd lleoliad</a:t>
            </a:r>
          </a:p>
          <a:p>
            <a:pPr marL="457200" lvl="1">
              <a:lnSpc>
                <a:spcPct val="150000"/>
              </a:lnSpc>
              <a:spcBef>
                <a:spcPts val="0"/>
              </a:spcBef>
              <a:buNone/>
            </a:pPr>
            <a:r>
              <a:rPr lang="cy-GB" sz="1800">
                <a:latin typeface="+mj-lt"/>
                <a:ea typeface="Calibri"/>
                <a:cs typeface="Arial"/>
              </a:rPr>
              <a:t>Os yw'n berthnasol, gallwch hefyd ddefnyddio</a:t>
            </a:r>
          </a:p>
          <a:p>
            <a:pPr>
              <a:lnSpc>
                <a:spcPct val="150000"/>
              </a:lnSpc>
              <a:spcBef>
                <a:spcPts val="0"/>
              </a:spcBef>
            </a:pPr>
            <a:r>
              <a:rPr lang="cy-GB" sz="1800">
                <a:latin typeface="+mj-lt"/>
                <a:ea typeface="Calibri"/>
                <a:cs typeface="Arial"/>
              </a:rPr>
              <a:t>Arsylwi gwersi </a:t>
            </a:r>
          </a:p>
          <a:p>
            <a:pPr>
              <a:lnSpc>
                <a:spcPct val="150000"/>
              </a:lnSpc>
              <a:spcBef>
                <a:spcPts val="0"/>
              </a:spcBef>
            </a:pPr>
            <a:r>
              <a:rPr lang="cy-GB" sz="1800">
                <a:latin typeface="+mj-lt"/>
                <a:ea typeface="Calibri"/>
                <a:cs typeface="Arial"/>
              </a:rPr>
              <a:t>Llyfryn STEER pontio</a:t>
            </a:r>
          </a:p>
          <a:p>
            <a:pPr>
              <a:lnSpc>
                <a:spcPct val="150000"/>
              </a:lnSpc>
              <a:spcBef>
                <a:spcPts val="0"/>
              </a:spcBef>
            </a:pPr>
            <a:r>
              <a:rPr lang="cy-GB" sz="1800">
                <a:latin typeface="+mj-lt"/>
                <a:ea typeface="Calibri"/>
                <a:cs typeface="Arial"/>
              </a:rPr>
              <a:t>Cynllun ymyrraeth</a:t>
            </a:r>
          </a:p>
          <a:p>
            <a:pPr marL="457200" lvl="1">
              <a:lnSpc>
                <a:spcPct val="150000"/>
              </a:lnSpc>
              <a:buNone/>
            </a:pPr>
            <a:r>
              <a:rPr lang="cy-GB" sz="1800">
                <a:latin typeface="+mj-lt"/>
                <a:cs typeface="Arial"/>
              </a:rPr>
              <a:t>Byddwch yn barod i rannu rhain gyda'ch grŵp</a:t>
            </a:r>
            <a:endParaRPr lang="cy-GB" sz="1800">
              <a:latin typeface="+mj-lt"/>
              <a:ea typeface="Calibri Light"/>
              <a:cs typeface="Arial"/>
            </a:endParaRPr>
          </a:p>
        </p:txBody>
      </p:sp>
      <p:sp>
        <p:nvSpPr>
          <p:cNvPr id="4" name="Content Placeholder 3">
            <a:extLst>
              <a:ext uri="{FF2B5EF4-FFF2-40B4-BE49-F238E27FC236}">
                <a16:creationId xmlns:a16="http://schemas.microsoft.com/office/drawing/2014/main" id="{CCFE1E2E-4521-6FCA-004D-C2062592075D}"/>
              </a:ext>
            </a:extLst>
          </p:cNvPr>
          <p:cNvSpPr>
            <a:spLocks noGrp="1"/>
          </p:cNvSpPr>
          <p:nvPr>
            <p:ph idx="10"/>
          </p:nvPr>
        </p:nvSpPr>
        <p:spPr>
          <a:xfrm>
            <a:off x="6389716" y="1081204"/>
            <a:ext cx="5444064" cy="4265591"/>
          </a:xfrm>
        </p:spPr>
        <p:txBody>
          <a:bodyPr vert="horz" lIns="91440" tIns="45720" rIns="91440" bIns="45720" rtlCol="0" anchor="t">
            <a:normAutofit fontScale="62500" lnSpcReduction="20000"/>
          </a:bodyPr>
          <a:lstStyle/>
          <a:p>
            <a:pPr marL="0" indent="0">
              <a:lnSpc>
                <a:spcPct val="120000"/>
              </a:lnSpc>
              <a:spcBef>
                <a:spcPts val="0"/>
              </a:spcBef>
              <a:buNone/>
            </a:pPr>
            <a:r>
              <a:rPr lang="en-GB">
                <a:solidFill>
                  <a:schemeClr val="accent1"/>
                </a:solidFill>
                <a:effectLst/>
                <a:latin typeface="+mj-lt"/>
                <a:ea typeface="Calibri"/>
                <a:cs typeface="Arial"/>
              </a:rPr>
              <a:t>Using the following sources of evidence, under each of the standards, what do you feel are your current strengths? What is your evidence base?</a:t>
            </a:r>
            <a:endParaRPr lang="en-US">
              <a:solidFill>
                <a:schemeClr val="accent1"/>
              </a:solidFill>
              <a:latin typeface="+mj-lt"/>
            </a:endParaRPr>
          </a:p>
          <a:p>
            <a:pPr>
              <a:lnSpc>
                <a:spcPct val="120000"/>
              </a:lnSpc>
            </a:pPr>
            <a:r>
              <a:rPr lang="en-GB">
                <a:solidFill>
                  <a:schemeClr val="accent1"/>
                </a:solidFill>
                <a:latin typeface="+mj-lt"/>
                <a:cs typeface="Arial"/>
              </a:rPr>
              <a:t>Learning journal</a:t>
            </a:r>
          </a:p>
          <a:p>
            <a:pPr>
              <a:lnSpc>
                <a:spcPct val="120000"/>
              </a:lnSpc>
            </a:pPr>
            <a:r>
              <a:rPr lang="en-GB">
                <a:solidFill>
                  <a:schemeClr val="accent1"/>
                </a:solidFill>
                <a:latin typeface="+mj-lt"/>
                <a:cs typeface="Arial"/>
              </a:rPr>
              <a:t>Fortnightly reflections</a:t>
            </a:r>
          </a:p>
          <a:p>
            <a:pPr>
              <a:lnSpc>
                <a:spcPct val="120000"/>
              </a:lnSpc>
            </a:pPr>
            <a:r>
              <a:rPr lang="en-GB">
                <a:solidFill>
                  <a:schemeClr val="accent1"/>
                </a:solidFill>
                <a:latin typeface="+mj-lt"/>
                <a:cs typeface="Arial"/>
              </a:rPr>
              <a:t>Mid and end of placement report</a:t>
            </a:r>
            <a:endParaRPr lang="en-GB">
              <a:solidFill>
                <a:schemeClr val="accent1"/>
              </a:solidFill>
              <a:latin typeface="+mj-lt"/>
              <a:ea typeface="Calibri Light"/>
              <a:cs typeface="Arial"/>
            </a:endParaRPr>
          </a:p>
          <a:p>
            <a:pPr marL="0" indent="0">
              <a:lnSpc>
                <a:spcPct val="120000"/>
              </a:lnSpc>
              <a:buNone/>
            </a:pPr>
            <a:r>
              <a:rPr lang="en-GB">
                <a:solidFill>
                  <a:schemeClr val="accent1"/>
                </a:solidFill>
                <a:latin typeface="+mj-lt"/>
                <a:cs typeface="Arial"/>
              </a:rPr>
              <a:t>If relevant, you could also use:</a:t>
            </a:r>
            <a:endParaRPr lang="en-GB">
              <a:solidFill>
                <a:schemeClr val="accent1"/>
              </a:solidFill>
              <a:latin typeface="+mj-lt"/>
              <a:ea typeface="Calibri Light"/>
              <a:cs typeface="Arial"/>
            </a:endParaRPr>
          </a:p>
          <a:p>
            <a:pPr>
              <a:lnSpc>
                <a:spcPct val="120000"/>
              </a:lnSpc>
            </a:pPr>
            <a:r>
              <a:rPr lang="en-GB">
                <a:solidFill>
                  <a:schemeClr val="accent1"/>
                </a:solidFill>
                <a:latin typeface="+mj-lt"/>
                <a:cs typeface="Arial"/>
              </a:rPr>
              <a:t>Lesson observation </a:t>
            </a:r>
          </a:p>
          <a:p>
            <a:pPr>
              <a:lnSpc>
                <a:spcPct val="120000"/>
              </a:lnSpc>
            </a:pPr>
            <a:r>
              <a:rPr lang="en-GB">
                <a:solidFill>
                  <a:schemeClr val="accent1"/>
                </a:solidFill>
                <a:latin typeface="+mj-lt"/>
                <a:cs typeface="Arial"/>
              </a:rPr>
              <a:t>Bridging STEER booklet</a:t>
            </a:r>
          </a:p>
          <a:p>
            <a:pPr>
              <a:lnSpc>
                <a:spcPct val="120000"/>
              </a:lnSpc>
            </a:pPr>
            <a:r>
              <a:rPr lang="en-GB">
                <a:solidFill>
                  <a:schemeClr val="accent1"/>
                </a:solidFill>
                <a:latin typeface="+mj-lt"/>
                <a:ea typeface="Calibri Light"/>
                <a:cs typeface="Arial"/>
              </a:rPr>
              <a:t>Intervention plan</a:t>
            </a:r>
          </a:p>
          <a:p>
            <a:pPr marL="0" indent="0">
              <a:lnSpc>
                <a:spcPct val="120000"/>
              </a:lnSpc>
              <a:buNone/>
            </a:pPr>
            <a:r>
              <a:rPr lang="en-GB">
                <a:solidFill>
                  <a:schemeClr val="accent1"/>
                </a:solidFill>
                <a:latin typeface="+mj-lt"/>
                <a:cs typeface="Arial"/>
              </a:rPr>
              <a:t>Be ready to share some of these with your group</a:t>
            </a:r>
          </a:p>
        </p:txBody>
      </p:sp>
    </p:spTree>
    <p:extLst>
      <p:ext uri="{BB962C8B-B14F-4D97-AF65-F5344CB8AC3E}">
        <p14:creationId xmlns:p14="http://schemas.microsoft.com/office/powerpoint/2010/main" val="832020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88107" y="1586077"/>
            <a:ext cx="8641586" cy="590673"/>
          </a:xfrm>
        </p:spPr>
        <p:txBody>
          <a:bodyPr>
            <a:normAutofit/>
          </a:bodyPr>
          <a:lstStyle/>
          <a:p>
            <a:r>
              <a:rPr lang="en-GB" sz="3200"/>
              <a:t>Tab 3: </a:t>
            </a:r>
            <a:r>
              <a:rPr lang="en-GB" sz="3200" err="1"/>
              <a:t>Cynnydd</a:t>
            </a:r>
            <a:r>
              <a:rPr lang="en-GB" sz="3200"/>
              <a:t> </a:t>
            </a:r>
            <a:r>
              <a:rPr lang="en-GB" sz="3200" err="1"/>
              <a:t>Proffesiynol</a:t>
            </a:r>
            <a:r>
              <a:rPr lang="en-GB" sz="3200"/>
              <a:t> Professional Progress</a:t>
            </a:r>
          </a:p>
        </p:txBody>
      </p:sp>
      <p:sp>
        <p:nvSpPr>
          <p:cNvPr id="3" name="Rectangle 2"/>
          <p:cNvSpPr/>
          <p:nvPr/>
        </p:nvSpPr>
        <p:spPr>
          <a:xfrm>
            <a:off x="4475748" y="3433011"/>
            <a:ext cx="737937" cy="1761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y-GB"/>
          </a:p>
        </p:txBody>
      </p:sp>
      <p:sp>
        <p:nvSpPr>
          <p:cNvPr id="4" name="Rectangle 3"/>
          <p:cNvSpPr/>
          <p:nvPr/>
        </p:nvSpPr>
        <p:spPr>
          <a:xfrm>
            <a:off x="6577262" y="2952149"/>
            <a:ext cx="1058780" cy="3204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y-GB"/>
          </a:p>
        </p:txBody>
      </p:sp>
      <p:sp>
        <p:nvSpPr>
          <p:cNvPr id="11" name="Rectangle 10"/>
          <p:cNvSpPr/>
          <p:nvPr/>
        </p:nvSpPr>
        <p:spPr>
          <a:xfrm>
            <a:off x="6577263" y="2952149"/>
            <a:ext cx="914399" cy="3036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y-GB"/>
          </a:p>
        </p:txBody>
      </p:sp>
      <p:sp>
        <p:nvSpPr>
          <p:cNvPr id="12" name="Rectangle 11"/>
          <p:cNvSpPr/>
          <p:nvPr/>
        </p:nvSpPr>
        <p:spPr>
          <a:xfrm>
            <a:off x="6577263" y="3657268"/>
            <a:ext cx="914399" cy="3036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y-GB"/>
          </a:p>
        </p:txBody>
      </p:sp>
      <p:sp>
        <p:nvSpPr>
          <p:cNvPr id="13" name="Rectangle 12"/>
          <p:cNvSpPr/>
          <p:nvPr/>
        </p:nvSpPr>
        <p:spPr>
          <a:xfrm>
            <a:off x="6657471" y="4323614"/>
            <a:ext cx="914399" cy="3036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y-GB"/>
          </a:p>
        </p:txBody>
      </p:sp>
      <p:sp>
        <p:nvSpPr>
          <p:cNvPr id="14" name="Rectangle 13"/>
          <p:cNvSpPr/>
          <p:nvPr/>
        </p:nvSpPr>
        <p:spPr>
          <a:xfrm>
            <a:off x="6673513" y="5011957"/>
            <a:ext cx="914399" cy="3036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y-GB"/>
          </a:p>
        </p:txBody>
      </p:sp>
      <p:pic>
        <p:nvPicPr>
          <p:cNvPr id="6" name="Picture 5"/>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796586" y="2422256"/>
            <a:ext cx="5119384" cy="251482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5" name="Rectangle 4">
            <a:extLst>
              <a:ext uri="{FF2B5EF4-FFF2-40B4-BE49-F238E27FC236}">
                <a16:creationId xmlns:a16="http://schemas.microsoft.com/office/drawing/2014/main" id="{06DE0C1B-1F7A-49DD-8DC7-F4037FB3F5FB}"/>
              </a:ext>
            </a:extLst>
          </p:cNvPr>
          <p:cNvSpPr/>
          <p:nvPr/>
        </p:nvSpPr>
        <p:spPr>
          <a:xfrm>
            <a:off x="1341868" y="-119394"/>
            <a:ext cx="9269266" cy="1754326"/>
          </a:xfrm>
          <a:prstGeom prst="rect">
            <a:avLst/>
          </a:prstGeom>
          <a:noFill/>
        </p:spPr>
        <p:txBody>
          <a:bodyPr wrap="square" lIns="91440" tIns="45720" rIns="91440" bIns="45720" anchor="t">
            <a:spAutoFit/>
          </a:bodyPr>
          <a:lstStyle/>
          <a:p>
            <a:pPr algn="ctr"/>
            <a:r>
              <a:rPr lang="cy-GB" sz="54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PDP</a:t>
            </a:r>
          </a:p>
          <a:p>
            <a:pPr algn="ctr"/>
            <a:r>
              <a:rPr lang="cy-GB" sz="54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PLP (</a:t>
            </a:r>
            <a:r>
              <a:rPr lang="cy-GB" sz="5400" b="1" err="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PebblePad</a:t>
            </a:r>
            <a:r>
              <a:rPr lang="cy-GB" sz="54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a:t>
            </a:r>
          </a:p>
        </p:txBody>
      </p:sp>
      <p:pic>
        <p:nvPicPr>
          <p:cNvPr id="7" name="Picture 6" descr="A magnifying glass on a paper&#10;&#10;Description automatically generated">
            <a:extLst>
              <a:ext uri="{FF2B5EF4-FFF2-40B4-BE49-F238E27FC236}">
                <a16:creationId xmlns:a16="http://schemas.microsoft.com/office/drawing/2014/main" id="{5062515E-389C-4FD1-6910-F0206CCB8C3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5213" y="0"/>
            <a:ext cx="1652514" cy="16361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Picture 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94499" y="2446140"/>
            <a:ext cx="5712623" cy="246705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9375532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A25F60C-AC29-BA70-5ED7-488E4CCEA60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7365" y="31529"/>
            <a:ext cx="4033801" cy="2702944"/>
          </a:xfrm>
          <a:prstGeom prst="rect">
            <a:avLst/>
          </a:prstGeom>
        </p:spPr>
      </p:pic>
      <p:pic>
        <p:nvPicPr>
          <p:cNvPr id="7" name="Picture 6">
            <a:extLst>
              <a:ext uri="{FF2B5EF4-FFF2-40B4-BE49-F238E27FC236}">
                <a16:creationId xmlns:a16="http://schemas.microsoft.com/office/drawing/2014/main" id="{CA92D0CF-8E2B-AC81-286B-0E59666844E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600976" y="2607327"/>
            <a:ext cx="4933950" cy="3061659"/>
          </a:xfrm>
          <a:prstGeom prst="rect">
            <a:avLst/>
          </a:prstGeom>
        </p:spPr>
      </p:pic>
      <p:pic>
        <p:nvPicPr>
          <p:cNvPr id="2" name="Picture 1">
            <a:extLst>
              <a:ext uri="{FF2B5EF4-FFF2-40B4-BE49-F238E27FC236}">
                <a16:creationId xmlns:a16="http://schemas.microsoft.com/office/drawing/2014/main" id="{7FCA8F82-D29C-3E3E-7145-96C7C9C86FC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6069" y="82940"/>
            <a:ext cx="3753750" cy="2537066"/>
          </a:xfrm>
          <a:prstGeom prst="rect">
            <a:avLst/>
          </a:prstGeom>
        </p:spPr>
      </p:pic>
      <p:pic>
        <p:nvPicPr>
          <p:cNvPr id="3" name="Picture 2" descr="A chart with blue and white text&#10;&#10;AI-generated content may be incorrect.">
            <a:extLst>
              <a:ext uri="{FF2B5EF4-FFF2-40B4-BE49-F238E27FC236}">
                <a16:creationId xmlns:a16="http://schemas.microsoft.com/office/drawing/2014/main" id="{4C8B80F1-54BB-ADF3-5F1A-4293998B1DC4}"/>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4902" y="2101071"/>
            <a:ext cx="5286196" cy="3446612"/>
          </a:xfrm>
          <a:prstGeom prst="rect">
            <a:avLst/>
          </a:prstGeom>
        </p:spPr>
      </p:pic>
    </p:spTree>
    <p:extLst>
      <p:ext uri="{BB962C8B-B14F-4D97-AF65-F5344CB8AC3E}">
        <p14:creationId xmlns:p14="http://schemas.microsoft.com/office/powerpoint/2010/main" val="3748174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5DA9B-FCE7-51C9-2BB0-82B4462D41AE}"/>
              </a:ext>
            </a:extLst>
          </p:cNvPr>
          <p:cNvSpPr>
            <a:spLocks noGrp="1"/>
          </p:cNvSpPr>
          <p:nvPr>
            <p:ph type="title"/>
          </p:nvPr>
        </p:nvSpPr>
        <p:spPr/>
        <p:txBody>
          <a:bodyPr/>
          <a:lstStyle/>
          <a:p>
            <a:r>
              <a:rPr lang="en-GB" sz="3600" b="1">
                <a:latin typeface="+mj-lt"/>
              </a:rPr>
              <a:t>O </a:t>
            </a:r>
            <a:r>
              <a:rPr lang="en-GB" sz="3600" b="1" err="1">
                <a:latin typeface="+mj-lt"/>
              </a:rPr>
              <a:t>darged</a:t>
            </a:r>
            <a:r>
              <a:rPr lang="en-GB" sz="3600" b="1">
                <a:latin typeface="+mj-lt"/>
              </a:rPr>
              <a:t> </a:t>
            </a:r>
            <a:r>
              <a:rPr lang="en-GB" sz="3600" b="1" err="1">
                <a:latin typeface="+mj-lt"/>
              </a:rPr>
              <a:t>i</a:t>
            </a:r>
            <a:r>
              <a:rPr lang="en-GB" sz="3600" b="1">
                <a:latin typeface="+mj-lt"/>
              </a:rPr>
              <a:t> </a:t>
            </a:r>
            <a:r>
              <a:rPr lang="en-GB" sz="3600" b="1" err="1">
                <a:latin typeface="+mj-lt"/>
              </a:rPr>
              <a:t>weithred</a:t>
            </a:r>
            <a:br>
              <a:rPr lang="en-GB" sz="3600" b="1">
                <a:latin typeface="+mj-lt"/>
              </a:rPr>
            </a:br>
            <a:r>
              <a:rPr lang="en-GB" sz="3600" b="1">
                <a:solidFill>
                  <a:schemeClr val="accent1"/>
                </a:solidFill>
                <a:latin typeface="+mj-lt"/>
              </a:rPr>
              <a:t>From a target to an action</a:t>
            </a:r>
          </a:p>
        </p:txBody>
      </p:sp>
      <p:sp>
        <p:nvSpPr>
          <p:cNvPr id="3" name="Content Placeholder 3">
            <a:extLst>
              <a:ext uri="{FF2B5EF4-FFF2-40B4-BE49-F238E27FC236}">
                <a16:creationId xmlns:a16="http://schemas.microsoft.com/office/drawing/2014/main" id="{10451398-F3AA-FF18-BF7C-490D34BC2186}"/>
              </a:ext>
            </a:extLst>
          </p:cNvPr>
          <p:cNvSpPr txBox="1">
            <a:spLocks/>
          </p:cNvSpPr>
          <p:nvPr/>
        </p:nvSpPr>
        <p:spPr>
          <a:xfrm>
            <a:off x="6389716" y="1825625"/>
            <a:ext cx="5737780" cy="3575934"/>
          </a:xfrm>
          <a:prstGeom prst="rect">
            <a:avLst/>
          </a:prstGeom>
        </p:spPr>
        <p:txBody>
          <a:bodyPr lIns="91440" tIns="45720" rIns="91440" bIns="4572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Font typeface="Arial" panose="020B0604020202020204" pitchFamily="34" charset="0"/>
              <a:buNone/>
            </a:pPr>
            <a:r>
              <a:rPr lang="en-GB" sz="2100">
                <a:solidFill>
                  <a:schemeClr val="accent1"/>
                </a:solidFill>
                <a:latin typeface="+mj-lt"/>
                <a:cs typeface="Arial"/>
              </a:rPr>
              <a:t>Your end of placement reports will contain several targets. </a:t>
            </a:r>
            <a:endParaRPr lang="en-GB" sz="2100">
              <a:solidFill>
                <a:schemeClr val="accent1"/>
              </a:solidFill>
              <a:latin typeface="+mj-lt"/>
              <a:ea typeface="Calibri Light"/>
              <a:cs typeface="Arial"/>
            </a:endParaRPr>
          </a:p>
          <a:p>
            <a:pPr marL="0" indent="0">
              <a:spcBef>
                <a:spcPts val="0"/>
              </a:spcBef>
              <a:buFont typeface="Arial" panose="020B0604020202020204" pitchFamily="34" charset="0"/>
              <a:buNone/>
            </a:pPr>
            <a:endParaRPr lang="en-GB" sz="2100">
              <a:solidFill>
                <a:schemeClr val="accent1"/>
              </a:solidFill>
              <a:latin typeface="+mj-lt"/>
              <a:ea typeface="Calibri Light"/>
              <a:cs typeface="Arial" panose="020B0604020202020204" pitchFamily="34" charset="0"/>
            </a:endParaRPr>
          </a:p>
          <a:p>
            <a:pPr marL="0" indent="0">
              <a:spcBef>
                <a:spcPts val="0"/>
              </a:spcBef>
              <a:buFont typeface="Arial" panose="020B0604020202020204" pitchFamily="34" charset="0"/>
              <a:buNone/>
            </a:pPr>
            <a:r>
              <a:rPr lang="en-GB" sz="2100">
                <a:solidFill>
                  <a:schemeClr val="accent1"/>
                </a:solidFill>
                <a:latin typeface="+mj-lt"/>
                <a:cs typeface="Arial"/>
              </a:rPr>
              <a:t>For each of the targets:</a:t>
            </a:r>
            <a:endParaRPr lang="en-GB" sz="2100">
              <a:solidFill>
                <a:schemeClr val="accent1"/>
              </a:solidFill>
              <a:latin typeface="+mj-lt"/>
              <a:ea typeface="Calibri Light"/>
              <a:cs typeface="Arial"/>
            </a:endParaRPr>
          </a:p>
          <a:p>
            <a:pPr marL="0" indent="0">
              <a:spcBef>
                <a:spcPts val="0"/>
              </a:spcBef>
              <a:buFont typeface="Arial" panose="020B0604020202020204" pitchFamily="34" charset="0"/>
              <a:buNone/>
            </a:pPr>
            <a:endParaRPr lang="en-GB" sz="2100">
              <a:solidFill>
                <a:schemeClr val="accent1"/>
              </a:solidFill>
              <a:latin typeface="+mj-lt"/>
              <a:ea typeface="Calibri Light"/>
              <a:cs typeface="Arial" panose="020B0604020202020204" pitchFamily="34" charset="0"/>
            </a:endParaRPr>
          </a:p>
          <a:p>
            <a:pPr>
              <a:spcBef>
                <a:spcPts val="0"/>
              </a:spcBef>
            </a:pPr>
            <a:r>
              <a:rPr lang="en-GB" sz="2100">
                <a:solidFill>
                  <a:schemeClr val="accent1"/>
                </a:solidFill>
                <a:latin typeface="+mj-lt"/>
                <a:cs typeface="Arial"/>
              </a:rPr>
              <a:t>Which strand (s) does it relate to?</a:t>
            </a:r>
            <a:endParaRPr lang="en-GB" sz="2100">
              <a:solidFill>
                <a:schemeClr val="accent1"/>
              </a:solidFill>
              <a:latin typeface="+mj-lt"/>
              <a:ea typeface="Calibri Light"/>
              <a:cs typeface="Arial"/>
            </a:endParaRPr>
          </a:p>
          <a:p>
            <a:pPr>
              <a:spcBef>
                <a:spcPts val="0"/>
              </a:spcBef>
            </a:pPr>
            <a:r>
              <a:rPr lang="en-GB" sz="2100">
                <a:solidFill>
                  <a:schemeClr val="accent1"/>
                </a:solidFill>
                <a:latin typeface="+mj-lt"/>
                <a:cs typeface="Arial"/>
              </a:rPr>
              <a:t>What would success look like?</a:t>
            </a:r>
            <a:endParaRPr lang="en-GB" sz="2100">
              <a:solidFill>
                <a:schemeClr val="accent1"/>
              </a:solidFill>
              <a:latin typeface="+mj-lt"/>
              <a:ea typeface="Calibri Light"/>
              <a:cs typeface="Arial"/>
            </a:endParaRPr>
          </a:p>
          <a:p>
            <a:pPr>
              <a:spcBef>
                <a:spcPts val="0"/>
              </a:spcBef>
            </a:pPr>
            <a:r>
              <a:rPr lang="en-GB" sz="2100">
                <a:solidFill>
                  <a:schemeClr val="accent1"/>
                </a:solidFill>
                <a:latin typeface="+mj-lt"/>
                <a:cs typeface="Arial"/>
              </a:rPr>
              <a:t>What further reading / support might help?</a:t>
            </a:r>
            <a:endParaRPr lang="en-GB" sz="2100">
              <a:solidFill>
                <a:schemeClr val="accent1"/>
              </a:solidFill>
              <a:latin typeface="+mj-lt"/>
              <a:ea typeface="Calibri Light"/>
              <a:cs typeface="Arial"/>
            </a:endParaRPr>
          </a:p>
          <a:p>
            <a:pPr>
              <a:spcBef>
                <a:spcPts val="0"/>
              </a:spcBef>
            </a:pPr>
            <a:r>
              <a:rPr lang="en-GB" sz="2100">
                <a:solidFill>
                  <a:schemeClr val="accent1"/>
                </a:solidFill>
                <a:latin typeface="+mj-lt"/>
                <a:cs typeface="Arial"/>
              </a:rPr>
              <a:t>How can you use your time in university to make progress in relation to this target?</a:t>
            </a:r>
            <a:endParaRPr lang="en-GB" sz="2100">
              <a:solidFill>
                <a:schemeClr val="accent1"/>
              </a:solidFill>
              <a:latin typeface="+mj-lt"/>
              <a:ea typeface="Calibri Light"/>
              <a:cs typeface="Arial"/>
            </a:endParaRPr>
          </a:p>
          <a:p>
            <a:pPr>
              <a:spcBef>
                <a:spcPts val="0"/>
              </a:spcBef>
            </a:pPr>
            <a:r>
              <a:rPr lang="en-GB" sz="2100">
                <a:solidFill>
                  <a:schemeClr val="accent1"/>
                </a:solidFill>
                <a:latin typeface="+mj-lt"/>
                <a:ea typeface="Calibri Light"/>
                <a:cs typeface="Arial"/>
              </a:rPr>
              <a:t>How will you develop your practice in PTE2</a:t>
            </a:r>
          </a:p>
          <a:p>
            <a:pPr>
              <a:spcBef>
                <a:spcPts val="0"/>
              </a:spcBef>
            </a:pPr>
            <a:endParaRPr lang="en-GB">
              <a:solidFill>
                <a:schemeClr val="accent1"/>
              </a:solidFill>
              <a:latin typeface="+mj-lt"/>
              <a:ea typeface="Calibri Light" panose="020F0302020204030204"/>
              <a:cs typeface="Arial"/>
            </a:endParaRPr>
          </a:p>
        </p:txBody>
      </p:sp>
      <p:sp>
        <p:nvSpPr>
          <p:cNvPr id="4" name="Content Placeholder 3">
            <a:extLst>
              <a:ext uri="{FF2B5EF4-FFF2-40B4-BE49-F238E27FC236}">
                <a16:creationId xmlns:a16="http://schemas.microsoft.com/office/drawing/2014/main" id="{52DD8D91-3418-955F-5752-2437146FC2CE}"/>
              </a:ext>
            </a:extLst>
          </p:cNvPr>
          <p:cNvSpPr txBox="1">
            <a:spLocks/>
          </p:cNvSpPr>
          <p:nvPr/>
        </p:nvSpPr>
        <p:spPr>
          <a:xfrm>
            <a:off x="358218" y="1825625"/>
            <a:ext cx="5737781" cy="3575934"/>
          </a:xfrm>
          <a:prstGeom prst="rect">
            <a:avLst/>
          </a:prstGeom>
        </p:spPr>
        <p:txBody>
          <a:bodyPr lIns="91440" tIns="45720" rIns="91440" bIns="4572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GB" sz="2100" err="1">
                <a:latin typeface="+mj-lt"/>
                <a:cs typeface="Arial"/>
              </a:rPr>
              <a:t>Bydd</a:t>
            </a:r>
            <a:r>
              <a:rPr lang="en-GB" sz="2100">
                <a:latin typeface="+mj-lt"/>
                <a:cs typeface="Arial"/>
              </a:rPr>
              <a:t> </a:t>
            </a:r>
            <a:r>
              <a:rPr lang="en-GB" sz="2100" err="1">
                <a:latin typeface="+mj-lt"/>
                <a:cs typeface="Arial"/>
              </a:rPr>
              <a:t>eich</a:t>
            </a:r>
            <a:r>
              <a:rPr lang="en-GB" sz="2100">
                <a:latin typeface="+mj-lt"/>
                <a:cs typeface="Arial"/>
              </a:rPr>
              <a:t> </a:t>
            </a:r>
            <a:r>
              <a:rPr lang="en-GB" sz="2100" err="1">
                <a:latin typeface="+mj-lt"/>
                <a:cs typeface="Arial"/>
              </a:rPr>
              <a:t>adroddiadau</a:t>
            </a:r>
            <a:r>
              <a:rPr lang="en-GB" sz="2100">
                <a:latin typeface="+mj-lt"/>
                <a:cs typeface="Arial"/>
              </a:rPr>
              <a:t> </a:t>
            </a:r>
            <a:r>
              <a:rPr lang="en-GB" sz="2100" err="1">
                <a:latin typeface="+mj-lt"/>
                <a:cs typeface="Arial"/>
              </a:rPr>
              <a:t>canol</a:t>
            </a:r>
            <a:r>
              <a:rPr lang="en-GB" sz="2100">
                <a:latin typeface="+mj-lt"/>
                <a:cs typeface="Arial"/>
              </a:rPr>
              <a:t> </a:t>
            </a:r>
            <a:r>
              <a:rPr lang="en-GB" sz="2100" err="1">
                <a:latin typeface="+mj-lt"/>
                <a:cs typeface="Arial"/>
              </a:rPr>
              <a:t>lleoliad</a:t>
            </a:r>
            <a:r>
              <a:rPr lang="en-GB" sz="2100">
                <a:latin typeface="+mj-lt"/>
                <a:cs typeface="Arial"/>
              </a:rPr>
              <a:t>  </a:t>
            </a:r>
            <a:r>
              <a:rPr lang="en-GB" sz="2100" err="1">
                <a:latin typeface="+mj-lt"/>
                <a:cs typeface="Arial"/>
              </a:rPr>
              <a:t>yn</a:t>
            </a:r>
            <a:r>
              <a:rPr lang="en-GB" sz="2100">
                <a:latin typeface="+mj-lt"/>
                <a:cs typeface="Arial"/>
              </a:rPr>
              <a:t> </a:t>
            </a:r>
            <a:r>
              <a:rPr lang="en-GB" sz="2100" err="1">
                <a:latin typeface="+mj-lt"/>
                <a:cs typeface="Arial"/>
              </a:rPr>
              <a:t>cynnwys</a:t>
            </a:r>
            <a:r>
              <a:rPr lang="en-GB" sz="2100">
                <a:latin typeface="+mj-lt"/>
                <a:cs typeface="Arial"/>
              </a:rPr>
              <a:t> </a:t>
            </a:r>
            <a:r>
              <a:rPr lang="en-GB" sz="2100" err="1">
                <a:latin typeface="+mj-lt"/>
                <a:cs typeface="Arial"/>
              </a:rPr>
              <a:t>sawl</a:t>
            </a:r>
            <a:r>
              <a:rPr lang="en-GB" sz="2100">
                <a:latin typeface="+mj-lt"/>
                <a:cs typeface="Arial"/>
              </a:rPr>
              <a:t> </a:t>
            </a:r>
            <a:r>
              <a:rPr lang="en-GB" sz="2100" err="1">
                <a:latin typeface="+mj-lt"/>
                <a:cs typeface="Arial"/>
              </a:rPr>
              <a:t>targed</a:t>
            </a:r>
            <a:r>
              <a:rPr lang="en-GB" sz="2100">
                <a:latin typeface="+mj-lt"/>
                <a:cs typeface="Arial"/>
              </a:rPr>
              <a:t>.</a:t>
            </a:r>
            <a:endParaRPr lang="en-GB" sz="2100">
              <a:latin typeface="+mj-lt"/>
              <a:ea typeface="Calibri Light"/>
              <a:cs typeface="Arial"/>
            </a:endParaRPr>
          </a:p>
          <a:p>
            <a:pPr marL="0" indent="0">
              <a:spcBef>
                <a:spcPts val="0"/>
              </a:spcBef>
              <a:buNone/>
            </a:pPr>
            <a:endParaRPr lang="en-GB" sz="2100">
              <a:latin typeface="+mj-lt"/>
              <a:ea typeface="Calibri Light"/>
              <a:cs typeface="Arial" panose="020B0604020202020204" pitchFamily="34" charset="0"/>
            </a:endParaRPr>
          </a:p>
          <a:p>
            <a:pPr marL="0" indent="0">
              <a:spcBef>
                <a:spcPts val="0"/>
              </a:spcBef>
              <a:buNone/>
            </a:pPr>
            <a:r>
              <a:rPr lang="en-GB" sz="2100" err="1">
                <a:latin typeface="+mj-lt"/>
                <a:cs typeface="Arial"/>
              </a:rPr>
              <a:t>Ar</a:t>
            </a:r>
            <a:r>
              <a:rPr lang="en-GB" sz="2100">
                <a:latin typeface="+mj-lt"/>
                <a:cs typeface="Arial"/>
              </a:rPr>
              <a:t> </a:t>
            </a:r>
            <a:r>
              <a:rPr lang="en-GB" sz="2100" err="1">
                <a:latin typeface="+mj-lt"/>
                <a:cs typeface="Arial"/>
              </a:rPr>
              <a:t>gyfer</a:t>
            </a:r>
            <a:r>
              <a:rPr lang="en-GB" sz="2100">
                <a:latin typeface="+mj-lt"/>
                <a:cs typeface="Arial"/>
              </a:rPr>
              <a:t> </a:t>
            </a:r>
            <a:r>
              <a:rPr lang="en-GB" sz="2100" err="1">
                <a:latin typeface="+mj-lt"/>
                <a:cs typeface="Arial"/>
              </a:rPr>
              <a:t>pob</a:t>
            </a:r>
            <a:r>
              <a:rPr lang="en-GB" sz="2100">
                <a:latin typeface="+mj-lt"/>
                <a:cs typeface="Arial"/>
              </a:rPr>
              <a:t> un </a:t>
            </a:r>
            <a:r>
              <a:rPr lang="en-GB" sz="2100" err="1">
                <a:latin typeface="+mj-lt"/>
                <a:cs typeface="Arial"/>
              </a:rPr>
              <a:t>o'r</a:t>
            </a:r>
            <a:r>
              <a:rPr lang="en-GB" sz="2100">
                <a:latin typeface="+mj-lt"/>
                <a:cs typeface="Arial"/>
              </a:rPr>
              <a:t> </a:t>
            </a:r>
            <a:r>
              <a:rPr lang="en-GB" sz="2100" err="1">
                <a:latin typeface="+mj-lt"/>
                <a:cs typeface="Arial"/>
              </a:rPr>
              <a:t>targedau</a:t>
            </a:r>
            <a:r>
              <a:rPr lang="en-GB" sz="2100">
                <a:latin typeface="+mj-lt"/>
                <a:cs typeface="Arial"/>
              </a:rPr>
              <a:t>:</a:t>
            </a:r>
            <a:endParaRPr lang="en-GB" sz="2100">
              <a:latin typeface="+mj-lt"/>
              <a:ea typeface="Calibri Light"/>
              <a:cs typeface="Arial"/>
            </a:endParaRPr>
          </a:p>
          <a:p>
            <a:pPr>
              <a:spcBef>
                <a:spcPts val="0"/>
              </a:spcBef>
            </a:pPr>
            <a:endParaRPr lang="en-GB" sz="2100">
              <a:latin typeface="+mj-lt"/>
              <a:ea typeface="Calibri Light"/>
              <a:cs typeface="Arial" panose="020B0604020202020204" pitchFamily="34" charset="0"/>
            </a:endParaRPr>
          </a:p>
          <a:p>
            <a:pPr>
              <a:spcBef>
                <a:spcPts val="0"/>
              </a:spcBef>
            </a:pPr>
            <a:r>
              <a:rPr lang="en-GB" sz="2100">
                <a:latin typeface="+mj-lt"/>
                <a:cs typeface="Arial"/>
              </a:rPr>
              <a:t>Pa </a:t>
            </a:r>
            <a:r>
              <a:rPr lang="en-GB" sz="2100" err="1">
                <a:latin typeface="+mj-lt"/>
                <a:cs typeface="Arial"/>
              </a:rPr>
              <a:t>linyn</a:t>
            </a:r>
            <a:r>
              <a:rPr lang="en-GB" sz="2100">
                <a:latin typeface="+mj-lt"/>
                <a:cs typeface="Arial"/>
              </a:rPr>
              <a:t> (au) </a:t>
            </a:r>
            <a:r>
              <a:rPr lang="en-GB" sz="2100" err="1">
                <a:latin typeface="+mj-lt"/>
                <a:cs typeface="Arial"/>
              </a:rPr>
              <a:t>sy'n</a:t>
            </a:r>
            <a:r>
              <a:rPr lang="en-GB" sz="2100">
                <a:latin typeface="+mj-lt"/>
                <a:cs typeface="Arial"/>
              </a:rPr>
              <a:t> </a:t>
            </a:r>
            <a:r>
              <a:rPr lang="en-GB" sz="2100" err="1">
                <a:latin typeface="+mj-lt"/>
                <a:cs typeface="Arial"/>
              </a:rPr>
              <a:t>ymwneud</a:t>
            </a:r>
            <a:r>
              <a:rPr lang="en-GB" sz="2100">
                <a:latin typeface="+mj-lt"/>
                <a:cs typeface="Arial"/>
              </a:rPr>
              <a:t> â </a:t>
            </a:r>
            <a:r>
              <a:rPr lang="en-GB" sz="2100" err="1">
                <a:latin typeface="+mj-lt"/>
                <a:cs typeface="Arial"/>
              </a:rPr>
              <a:t>nhw</a:t>
            </a:r>
            <a:r>
              <a:rPr lang="en-GB" sz="2100">
                <a:latin typeface="+mj-lt"/>
                <a:cs typeface="Arial"/>
              </a:rPr>
              <a:t>?</a:t>
            </a:r>
            <a:endParaRPr lang="en-GB" sz="2100">
              <a:latin typeface="+mj-lt"/>
              <a:ea typeface="Calibri Light"/>
              <a:cs typeface="Arial"/>
            </a:endParaRPr>
          </a:p>
          <a:p>
            <a:pPr>
              <a:spcBef>
                <a:spcPts val="0"/>
              </a:spcBef>
            </a:pPr>
            <a:r>
              <a:rPr lang="en-GB" sz="2100">
                <a:latin typeface="+mj-lt"/>
                <a:cs typeface="Arial"/>
              </a:rPr>
              <a:t>Sut </a:t>
            </a:r>
            <a:r>
              <a:rPr lang="en-GB" sz="2100" err="1">
                <a:latin typeface="+mj-lt"/>
                <a:cs typeface="Arial"/>
              </a:rPr>
              <a:t>olwg</a:t>
            </a:r>
            <a:r>
              <a:rPr lang="en-GB" sz="2100">
                <a:latin typeface="+mj-lt"/>
                <a:cs typeface="Arial"/>
              </a:rPr>
              <a:t> </a:t>
            </a:r>
            <a:r>
              <a:rPr lang="en-GB" sz="2100" err="1">
                <a:latin typeface="+mj-lt"/>
                <a:cs typeface="Arial"/>
              </a:rPr>
              <a:t>fyddai</a:t>
            </a:r>
            <a:r>
              <a:rPr lang="en-GB" sz="2100">
                <a:latin typeface="+mj-lt"/>
                <a:cs typeface="Arial"/>
              </a:rPr>
              <a:t> </a:t>
            </a:r>
            <a:r>
              <a:rPr lang="en-GB" sz="2100" err="1">
                <a:latin typeface="+mj-lt"/>
                <a:cs typeface="Arial"/>
              </a:rPr>
              <a:t>ar</a:t>
            </a:r>
            <a:r>
              <a:rPr lang="en-GB" sz="2100">
                <a:latin typeface="+mj-lt"/>
                <a:cs typeface="Arial"/>
              </a:rPr>
              <a:t> </a:t>
            </a:r>
            <a:r>
              <a:rPr lang="en-GB" sz="2100" err="1">
                <a:latin typeface="+mj-lt"/>
                <a:cs typeface="Arial"/>
              </a:rPr>
              <a:t>lwyddiant</a:t>
            </a:r>
            <a:r>
              <a:rPr lang="en-GB" sz="2100">
                <a:latin typeface="+mj-lt"/>
                <a:cs typeface="Arial"/>
              </a:rPr>
              <a:t>?</a:t>
            </a:r>
            <a:endParaRPr lang="en-GB" sz="2100">
              <a:latin typeface="+mj-lt"/>
              <a:ea typeface="Calibri Light"/>
              <a:cs typeface="Arial"/>
            </a:endParaRPr>
          </a:p>
          <a:p>
            <a:pPr>
              <a:spcBef>
                <a:spcPts val="0"/>
              </a:spcBef>
            </a:pPr>
            <a:r>
              <a:rPr lang="en-GB" sz="2100">
                <a:latin typeface="+mj-lt"/>
                <a:cs typeface="Arial"/>
              </a:rPr>
              <a:t>Pa </a:t>
            </a:r>
            <a:r>
              <a:rPr lang="en-GB" sz="2100" err="1">
                <a:latin typeface="+mj-lt"/>
                <a:cs typeface="Arial"/>
              </a:rPr>
              <a:t>gymorth</a:t>
            </a:r>
            <a:r>
              <a:rPr lang="en-GB" sz="2100">
                <a:latin typeface="+mj-lt"/>
                <a:cs typeface="Arial"/>
              </a:rPr>
              <a:t> / </a:t>
            </a:r>
            <a:r>
              <a:rPr lang="en-GB" sz="2100" err="1">
                <a:latin typeface="+mj-lt"/>
                <a:cs typeface="Arial"/>
              </a:rPr>
              <a:t>darllen</a:t>
            </a:r>
            <a:r>
              <a:rPr lang="en-GB" sz="2100">
                <a:latin typeface="+mj-lt"/>
                <a:cs typeface="Arial"/>
              </a:rPr>
              <a:t> </a:t>
            </a:r>
            <a:r>
              <a:rPr lang="en-GB" sz="2100" err="1">
                <a:latin typeface="+mj-lt"/>
                <a:cs typeface="Arial"/>
              </a:rPr>
              <a:t>pellach</a:t>
            </a:r>
            <a:r>
              <a:rPr lang="en-GB" sz="2100">
                <a:latin typeface="+mj-lt"/>
                <a:cs typeface="Arial"/>
              </a:rPr>
              <a:t> a </a:t>
            </a:r>
            <a:r>
              <a:rPr lang="en-GB" sz="2100" err="1">
                <a:latin typeface="+mj-lt"/>
                <a:cs typeface="Arial"/>
              </a:rPr>
              <a:t>allai</a:t>
            </a:r>
            <a:r>
              <a:rPr lang="en-GB" sz="2100">
                <a:latin typeface="+mj-lt"/>
                <a:cs typeface="Arial"/>
              </a:rPr>
              <a:t> </a:t>
            </a:r>
            <a:r>
              <a:rPr lang="en-GB" sz="2100" err="1">
                <a:latin typeface="+mj-lt"/>
                <a:cs typeface="Arial"/>
              </a:rPr>
              <a:t>helpu</a:t>
            </a:r>
            <a:r>
              <a:rPr lang="en-GB" sz="2100">
                <a:latin typeface="+mj-lt"/>
                <a:cs typeface="Arial"/>
              </a:rPr>
              <a:t>?</a:t>
            </a:r>
            <a:endParaRPr lang="en-GB" sz="2100">
              <a:latin typeface="+mj-lt"/>
              <a:ea typeface="Calibri Light"/>
              <a:cs typeface="Arial"/>
            </a:endParaRPr>
          </a:p>
          <a:p>
            <a:pPr>
              <a:spcBef>
                <a:spcPts val="0"/>
              </a:spcBef>
            </a:pPr>
            <a:r>
              <a:rPr lang="en-GB" sz="2100">
                <a:latin typeface="+mj-lt"/>
              </a:rPr>
              <a:t>Sut </a:t>
            </a:r>
            <a:r>
              <a:rPr lang="en-GB" sz="2100" err="1">
                <a:latin typeface="+mj-lt"/>
              </a:rPr>
              <a:t>allwch</a:t>
            </a:r>
            <a:r>
              <a:rPr lang="en-GB" sz="2100">
                <a:latin typeface="+mj-lt"/>
              </a:rPr>
              <a:t> chi </a:t>
            </a:r>
            <a:r>
              <a:rPr lang="en-GB" sz="2100" err="1">
                <a:latin typeface="+mj-lt"/>
              </a:rPr>
              <a:t>ddefnyddio</a:t>
            </a:r>
            <a:r>
              <a:rPr lang="en-GB" sz="2100">
                <a:latin typeface="+mj-lt"/>
              </a:rPr>
              <a:t> </a:t>
            </a:r>
            <a:r>
              <a:rPr lang="en-GB" sz="2100" err="1">
                <a:latin typeface="+mj-lt"/>
              </a:rPr>
              <a:t>eich</a:t>
            </a:r>
            <a:r>
              <a:rPr lang="en-GB" sz="2100">
                <a:latin typeface="+mj-lt"/>
              </a:rPr>
              <a:t> </a:t>
            </a:r>
            <a:r>
              <a:rPr lang="en-GB" sz="2100" err="1">
                <a:latin typeface="+mj-lt"/>
              </a:rPr>
              <a:t>amser</a:t>
            </a:r>
            <a:r>
              <a:rPr lang="en-GB" sz="2100">
                <a:latin typeface="+mj-lt"/>
              </a:rPr>
              <a:t> </a:t>
            </a:r>
            <a:r>
              <a:rPr lang="en-GB" sz="2100" err="1">
                <a:latin typeface="+mj-lt"/>
              </a:rPr>
              <a:t>yn</a:t>
            </a:r>
            <a:r>
              <a:rPr lang="en-GB" sz="2100">
                <a:latin typeface="+mj-lt"/>
              </a:rPr>
              <a:t> y </a:t>
            </a:r>
            <a:r>
              <a:rPr lang="en-GB" sz="2100" err="1">
                <a:latin typeface="+mj-lt"/>
              </a:rPr>
              <a:t>brifysgol</a:t>
            </a:r>
            <a:r>
              <a:rPr lang="en-GB" sz="2100">
                <a:latin typeface="+mj-lt"/>
              </a:rPr>
              <a:t> </a:t>
            </a:r>
            <a:r>
              <a:rPr lang="en-GB" sz="2100" err="1">
                <a:latin typeface="+mj-lt"/>
              </a:rPr>
              <a:t>i</a:t>
            </a:r>
            <a:r>
              <a:rPr lang="en-GB" sz="2100">
                <a:latin typeface="+mj-lt"/>
              </a:rPr>
              <a:t> </a:t>
            </a:r>
            <a:r>
              <a:rPr lang="en-GB" sz="2100" err="1">
                <a:latin typeface="+mj-lt"/>
              </a:rPr>
              <a:t>wneud</a:t>
            </a:r>
            <a:r>
              <a:rPr lang="en-GB" sz="2100">
                <a:latin typeface="+mj-lt"/>
              </a:rPr>
              <a:t> </a:t>
            </a:r>
            <a:r>
              <a:rPr lang="en-GB" sz="2100" err="1">
                <a:latin typeface="+mj-lt"/>
              </a:rPr>
              <a:t>cynnydd</a:t>
            </a:r>
            <a:r>
              <a:rPr lang="en-GB" sz="2100">
                <a:latin typeface="+mj-lt"/>
              </a:rPr>
              <a:t> </a:t>
            </a:r>
            <a:r>
              <a:rPr lang="en-GB" sz="2100" err="1">
                <a:latin typeface="+mj-lt"/>
              </a:rPr>
              <a:t>mewn</a:t>
            </a:r>
            <a:r>
              <a:rPr lang="en-GB" sz="2100">
                <a:latin typeface="+mj-lt"/>
              </a:rPr>
              <a:t> </a:t>
            </a:r>
            <a:r>
              <a:rPr lang="en-GB" sz="2100" err="1">
                <a:latin typeface="+mj-lt"/>
              </a:rPr>
              <a:t>perthynas</a:t>
            </a:r>
            <a:r>
              <a:rPr lang="en-GB" sz="2100">
                <a:latin typeface="+mj-lt"/>
              </a:rPr>
              <a:t> </a:t>
            </a:r>
            <a:r>
              <a:rPr lang="en-GB" sz="2100" err="1">
                <a:latin typeface="+mj-lt"/>
              </a:rPr>
              <a:t>â'r</a:t>
            </a:r>
            <a:r>
              <a:rPr lang="en-GB" sz="2100">
                <a:latin typeface="+mj-lt"/>
              </a:rPr>
              <a:t> </a:t>
            </a:r>
            <a:r>
              <a:rPr lang="en-GB" sz="2100" err="1">
                <a:latin typeface="+mj-lt"/>
              </a:rPr>
              <a:t>targed</a:t>
            </a:r>
            <a:r>
              <a:rPr lang="en-GB" sz="2100">
                <a:latin typeface="+mj-lt"/>
              </a:rPr>
              <a:t> </a:t>
            </a:r>
            <a:r>
              <a:rPr lang="en-GB" sz="2100" err="1">
                <a:latin typeface="+mj-lt"/>
              </a:rPr>
              <a:t>hwn</a:t>
            </a:r>
            <a:r>
              <a:rPr lang="en-GB" sz="2100">
                <a:latin typeface="+mj-lt"/>
              </a:rPr>
              <a:t>?</a:t>
            </a:r>
            <a:endParaRPr lang="en-GB" sz="2100">
              <a:latin typeface="+mj-lt"/>
              <a:ea typeface="Calibri Light"/>
              <a:cs typeface="Calibri Light"/>
            </a:endParaRPr>
          </a:p>
          <a:p>
            <a:pPr>
              <a:spcBef>
                <a:spcPts val="0"/>
              </a:spcBef>
            </a:pPr>
            <a:r>
              <a:rPr lang="en-GB" sz="2100">
                <a:latin typeface="+mj-lt"/>
                <a:ea typeface="Calibri Light"/>
                <a:cs typeface="Calibri Light"/>
              </a:rPr>
              <a:t>Sut </a:t>
            </a:r>
            <a:r>
              <a:rPr lang="en-GB" sz="2100" err="1">
                <a:latin typeface="+mj-lt"/>
                <a:ea typeface="Calibri Light"/>
                <a:cs typeface="Calibri Light"/>
              </a:rPr>
              <a:t>fyddwch</a:t>
            </a:r>
            <a:r>
              <a:rPr lang="en-GB" sz="2100">
                <a:latin typeface="+mj-lt"/>
                <a:ea typeface="Calibri Light"/>
                <a:cs typeface="Calibri Light"/>
              </a:rPr>
              <a:t> </a:t>
            </a:r>
            <a:r>
              <a:rPr lang="en-GB" sz="2100" err="1">
                <a:latin typeface="+mj-lt"/>
                <a:ea typeface="Calibri Light"/>
                <a:cs typeface="Calibri Light"/>
              </a:rPr>
              <a:t>chi'n</a:t>
            </a:r>
            <a:r>
              <a:rPr lang="en-GB" sz="2100">
                <a:latin typeface="+mj-lt"/>
                <a:ea typeface="Calibri Light"/>
                <a:cs typeface="Calibri Light"/>
              </a:rPr>
              <a:t> </a:t>
            </a:r>
            <a:r>
              <a:rPr lang="en-GB" sz="2100" err="1">
                <a:latin typeface="+mj-lt"/>
                <a:ea typeface="Calibri Light"/>
                <a:cs typeface="Calibri Light"/>
              </a:rPr>
              <a:t>datblygu'r</a:t>
            </a:r>
            <a:r>
              <a:rPr lang="en-GB" sz="2100">
                <a:latin typeface="+mj-lt"/>
                <a:ea typeface="Calibri Light"/>
                <a:cs typeface="Calibri Light"/>
              </a:rPr>
              <a:t> </a:t>
            </a:r>
            <a:r>
              <a:rPr lang="en-GB" sz="2100" err="1">
                <a:latin typeface="+mj-lt"/>
                <a:ea typeface="Calibri Light"/>
                <a:cs typeface="Calibri Light"/>
              </a:rPr>
              <a:t>ymarfer</a:t>
            </a:r>
            <a:r>
              <a:rPr lang="en-GB" sz="2100">
                <a:latin typeface="+mj-lt"/>
                <a:ea typeface="Calibri Light"/>
                <a:cs typeface="Calibri Light"/>
              </a:rPr>
              <a:t> </a:t>
            </a:r>
            <a:r>
              <a:rPr lang="en-GB" sz="2100" err="1">
                <a:latin typeface="+mj-lt"/>
                <a:ea typeface="Calibri Light"/>
                <a:cs typeface="Calibri Light"/>
              </a:rPr>
              <a:t>yn</a:t>
            </a:r>
            <a:r>
              <a:rPr lang="en-GB" sz="2100">
                <a:latin typeface="+mj-lt"/>
                <a:ea typeface="Calibri Light"/>
                <a:cs typeface="Calibri Light"/>
              </a:rPr>
              <a:t> PAP2?</a:t>
            </a:r>
          </a:p>
        </p:txBody>
      </p:sp>
    </p:spTree>
    <p:extLst>
      <p:ext uri="{BB962C8B-B14F-4D97-AF65-F5344CB8AC3E}">
        <p14:creationId xmlns:p14="http://schemas.microsoft.com/office/powerpoint/2010/main" val="26284675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6">
            <a:extLst>
              <a:ext uri="{FF2B5EF4-FFF2-40B4-BE49-F238E27FC236}">
                <a16:creationId xmlns:a16="http://schemas.microsoft.com/office/drawing/2014/main" id="{29BFCD1B-F846-E8EE-2AD3-7428BFCE92C1}"/>
              </a:ext>
            </a:extLst>
          </p:cNvPr>
          <p:cNvGraphicFramePr>
            <a:graphicFrameLocks noGrp="1"/>
          </p:cNvGraphicFramePr>
          <p:nvPr>
            <p:extLst>
              <p:ext uri="{D42A27DB-BD31-4B8C-83A1-F6EECF244321}">
                <p14:modId xmlns:p14="http://schemas.microsoft.com/office/powerpoint/2010/main" val="779817877"/>
              </p:ext>
            </p:extLst>
          </p:nvPr>
        </p:nvGraphicFramePr>
        <p:xfrm>
          <a:off x="392520" y="572886"/>
          <a:ext cx="11688408" cy="2254492"/>
        </p:xfrm>
        <a:graphic>
          <a:graphicData uri="http://schemas.openxmlformats.org/drawingml/2006/table">
            <a:tbl>
              <a:tblPr firstRow="1" bandRow="1">
                <a:tableStyleId>{5C22544A-7EE6-4342-B048-85BDC9FD1C3A}</a:tableStyleId>
              </a:tblPr>
              <a:tblGrid>
                <a:gridCol w="11688408">
                  <a:extLst>
                    <a:ext uri="{9D8B030D-6E8A-4147-A177-3AD203B41FA5}">
                      <a16:colId xmlns:a16="http://schemas.microsoft.com/office/drawing/2014/main" val="2852986849"/>
                    </a:ext>
                  </a:extLst>
                </a:gridCol>
              </a:tblGrid>
              <a:tr h="639052">
                <a:tc>
                  <a:txBody>
                    <a:bodyPr/>
                    <a:lstStyle/>
                    <a:p>
                      <a:pPr lvl="0" algn="l">
                        <a:lnSpc>
                          <a:spcPct val="100000"/>
                        </a:lnSpc>
                        <a:spcBef>
                          <a:spcPts val="0"/>
                        </a:spcBef>
                        <a:spcAft>
                          <a:spcPts val="0"/>
                        </a:spcAft>
                        <a:buNone/>
                      </a:pPr>
                      <a:r>
                        <a:rPr lang="cy-GB" sz="2400" b="1" i="0" u="none" strike="noStrike" noProof="0">
                          <a:latin typeface="+mj-lt"/>
                        </a:rPr>
                        <a:t>Safon </a:t>
                      </a:r>
                      <a:r>
                        <a:rPr lang="cy-GB" sz="2400">
                          <a:latin typeface="+mj-lt"/>
                          <a:cs typeface="Arial"/>
                        </a:rPr>
                        <a:t>– </a:t>
                      </a:r>
                      <a:r>
                        <a:rPr lang="cy-GB" sz="2400" b="0" i="0" u="none" strike="noStrike" noProof="0">
                          <a:latin typeface="+mj-lt"/>
                        </a:rPr>
                        <a:t>Addysgeg (Mireinio)         </a:t>
                      </a:r>
                      <a:r>
                        <a:rPr lang="cy-GB" sz="2400" b="1" i="0" u="none" strike="noStrike" noProof="0">
                          <a:latin typeface="+mj-lt"/>
                        </a:rPr>
                        <a:t>Meysydd i’w Datblygu</a:t>
                      </a:r>
                    </a:p>
                  </a:txBody>
                  <a:tcPr/>
                </a:tc>
                <a:extLst>
                  <a:ext uri="{0D108BD9-81ED-4DB2-BD59-A6C34878D82A}">
                    <a16:rowId xmlns:a16="http://schemas.microsoft.com/office/drawing/2014/main" val="610523761"/>
                  </a:ext>
                </a:extLst>
              </a:tr>
              <a:tr h="1451402">
                <a:tc>
                  <a:txBody>
                    <a:bodyPr/>
                    <a:lstStyle/>
                    <a:p>
                      <a:pPr lvl="0">
                        <a:buNone/>
                      </a:pPr>
                      <a:r>
                        <a:rPr lang="cy-GB" sz="2000" b="0" i="0" u="sng" strike="noStrike" noProof="0">
                          <a:latin typeface="+mj-lt"/>
                        </a:rPr>
                        <a:t>Rheoli’r amgylchedd dysgu</a:t>
                      </a:r>
                    </a:p>
                    <a:p>
                      <a:pPr lvl="0">
                        <a:buNone/>
                      </a:pPr>
                      <a:endParaRPr lang="cy-GB" sz="2000" b="0" i="0" u="none" strike="noStrike" noProof="0">
                        <a:latin typeface="+mj-lt"/>
                        <a:cs typeface="Arial"/>
                      </a:endParaRPr>
                    </a:p>
                    <a:p>
                      <a:pPr marL="0" marR="0" lvl="0" indent="0" algn="l">
                        <a:lnSpc>
                          <a:spcPct val="100000"/>
                        </a:lnSpc>
                        <a:spcBef>
                          <a:spcPts val="0"/>
                        </a:spcBef>
                        <a:spcAft>
                          <a:spcPts val="0"/>
                        </a:spcAft>
                        <a:buNone/>
                      </a:pPr>
                      <a:r>
                        <a:rPr lang="cy-GB" sz="2000" b="0" i="0" u="none" strike="noStrike" noProof="0">
                          <a:solidFill>
                            <a:schemeClr val="dk1"/>
                          </a:solidFill>
                          <a:latin typeface="+mj-lt"/>
                        </a:rPr>
                        <a:t>Parhau i ddatblygu’r ffordd yr wyf yn rheoli’r amgylchedd dysgu, drwy ddatblygu fy strategaethau rheoli dosbarth, yn enwedig y rhai sy’n ymdrin ag ymddygiad heriol.</a:t>
                      </a:r>
                    </a:p>
                    <a:p>
                      <a:pPr marL="0" marR="0" lvl="0" indent="0" algn="l">
                        <a:lnSpc>
                          <a:spcPct val="100000"/>
                        </a:lnSpc>
                        <a:spcBef>
                          <a:spcPts val="0"/>
                        </a:spcBef>
                        <a:spcAft>
                          <a:spcPts val="0"/>
                        </a:spcAft>
                        <a:buNone/>
                      </a:pPr>
                      <a:r>
                        <a:rPr lang="cy-GB" sz="2000" b="0" i="0" u="none" strike="noStrike" noProof="0">
                          <a:solidFill>
                            <a:schemeClr val="dk1"/>
                          </a:solidFill>
                          <a:latin typeface="+mj-lt"/>
                        </a:rPr>
                        <a:t>I wneud hyn,</a:t>
                      </a:r>
                    </a:p>
                  </a:txBody>
                  <a:tcPr/>
                </a:tc>
                <a:extLst>
                  <a:ext uri="{0D108BD9-81ED-4DB2-BD59-A6C34878D82A}">
                    <a16:rowId xmlns:a16="http://schemas.microsoft.com/office/drawing/2014/main" val="3815300117"/>
                  </a:ext>
                </a:extLst>
              </a:tr>
            </a:tbl>
          </a:graphicData>
        </a:graphic>
      </p:graphicFrame>
      <p:sp>
        <p:nvSpPr>
          <p:cNvPr id="4" name="Rectangle 3">
            <a:extLst>
              <a:ext uri="{FF2B5EF4-FFF2-40B4-BE49-F238E27FC236}">
                <a16:creationId xmlns:a16="http://schemas.microsoft.com/office/drawing/2014/main" id="{AFCE4E78-00FD-5DFB-517C-3F6E3D93BF53}"/>
              </a:ext>
            </a:extLst>
          </p:cNvPr>
          <p:cNvSpPr/>
          <p:nvPr/>
        </p:nvSpPr>
        <p:spPr>
          <a:xfrm>
            <a:off x="15967" y="-73445"/>
            <a:ext cx="11964473" cy="646331"/>
          </a:xfrm>
          <a:prstGeom prst="rect">
            <a:avLst/>
          </a:prstGeom>
          <a:noFill/>
        </p:spPr>
        <p:txBody>
          <a:bodyPr wrap="square" lIns="91440" tIns="45720" rIns="91440" bIns="45720" anchor="t">
            <a:spAutoFit/>
          </a:bodyPr>
          <a:lstStyle/>
          <a:p>
            <a:pPr algn="ctr"/>
            <a:r>
              <a:rPr lang="cy-GB" sz="36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mj-lt"/>
                <a:ea typeface="+mn-lt"/>
                <a:cs typeface="+mn-lt"/>
              </a:rPr>
              <a:t>Enghraifft – sut i ffurfio’ch Maes i’w Ddatblygu</a:t>
            </a:r>
            <a:endParaRPr lang="en-US" sz="3600">
              <a:pattFill prst="dkUpDiag">
                <a:fgClr>
                  <a:schemeClr val="tx2"/>
                </a:fgClr>
                <a:bgClr>
                  <a:schemeClr val="tx2">
                    <a:lumMod val="20000"/>
                    <a:lumOff val="80000"/>
                  </a:schemeClr>
                </a:bgClr>
              </a:pattFill>
              <a:latin typeface="+mj-lt"/>
            </a:endParaRPr>
          </a:p>
        </p:txBody>
      </p:sp>
      <p:sp>
        <p:nvSpPr>
          <p:cNvPr id="2" name="TextBox 1">
            <a:extLst>
              <a:ext uri="{FF2B5EF4-FFF2-40B4-BE49-F238E27FC236}">
                <a16:creationId xmlns:a16="http://schemas.microsoft.com/office/drawing/2014/main" id="{08725577-B1FF-29BE-DD88-CA08043A0203}"/>
              </a:ext>
            </a:extLst>
          </p:cNvPr>
          <p:cNvSpPr txBox="1"/>
          <p:nvPr/>
        </p:nvSpPr>
        <p:spPr>
          <a:xfrm>
            <a:off x="15967" y="2900082"/>
            <a:ext cx="12160066" cy="1015663"/>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Sans-Serif"/>
              <a:buChar char="•"/>
            </a:pPr>
            <a:r>
              <a:rPr lang="cy-GB" sz="2000">
                <a:solidFill>
                  <a:schemeClr val="dk1"/>
                </a:solidFill>
                <a:latin typeface="+mj-lt"/>
                <a:ea typeface="+mn-lt"/>
                <a:cs typeface="Arial"/>
              </a:rPr>
              <a:t>Byddaf yn ymchwilio i strategaethau rheoli ystafell ddosbarth, fel y rhai yn B Rogers, </a:t>
            </a:r>
            <a:r>
              <a:rPr lang="en-GB" sz="2000">
                <a:latin typeface="+mj-lt"/>
                <a:ea typeface="+mn-lt"/>
                <a:cs typeface="Arial"/>
              </a:rPr>
              <a:t>'Classroom Behaviour: a Practical Guide to Effective Teaching, Behaviour management and Colleague Support </a:t>
            </a:r>
            <a:r>
              <a:rPr lang="cy-GB" sz="2000">
                <a:solidFill>
                  <a:schemeClr val="dk1"/>
                </a:solidFill>
                <a:latin typeface="+mj-lt"/>
                <a:ea typeface="+mn-lt"/>
                <a:cs typeface="Arial"/>
              </a:rPr>
              <a:t>' </a:t>
            </a:r>
            <a:r>
              <a:rPr lang="en-GB" sz="2000">
                <a:solidFill>
                  <a:schemeClr val="dk1"/>
                </a:solidFill>
                <a:latin typeface="+mj-lt"/>
                <a:ea typeface="+mn-lt"/>
                <a:cs typeface="Arial"/>
                <a:hlinkClick r:id="rId3">
                  <a:extLst>
                    <a:ext uri="{A12FA001-AC4F-418D-AE19-62706E023703}">
                      <ahyp:hlinkClr xmlns:ahyp="http://schemas.microsoft.com/office/drawing/2018/hyperlinkcolor" val="tx"/>
                    </a:ext>
                  </a:extLst>
                </a:hlinkClick>
              </a:rPr>
              <a:t>(2015)</a:t>
            </a:r>
            <a:r>
              <a:rPr lang="en-GB" sz="2000">
                <a:solidFill>
                  <a:schemeClr val="dk1"/>
                </a:solidFill>
                <a:latin typeface="+mj-lt"/>
                <a:ea typeface="+mn-lt"/>
                <a:cs typeface="Arial"/>
              </a:rPr>
              <a:t>.</a:t>
            </a:r>
            <a:endParaRPr lang="en-US" sz="2000">
              <a:solidFill>
                <a:schemeClr val="dk1"/>
              </a:solidFill>
              <a:latin typeface="+mj-lt"/>
              <a:ea typeface="+mn-lt"/>
              <a:cs typeface="Arial"/>
            </a:endParaRPr>
          </a:p>
          <a:p>
            <a:pPr marL="285750" indent="-285750">
              <a:buFont typeface="Arial"/>
              <a:buChar char="•"/>
            </a:pPr>
            <a:endParaRPr lang="en-US" sz="2000">
              <a:latin typeface="+mj-lt"/>
              <a:cs typeface="Arial" panose="020B0604020202020204" pitchFamily="34" charset="0"/>
            </a:endParaRPr>
          </a:p>
        </p:txBody>
      </p:sp>
      <p:sp>
        <p:nvSpPr>
          <p:cNvPr id="8" name="TextBox 7">
            <a:extLst>
              <a:ext uri="{FF2B5EF4-FFF2-40B4-BE49-F238E27FC236}">
                <a16:creationId xmlns:a16="http://schemas.microsoft.com/office/drawing/2014/main" id="{7C5ABBC5-1126-8CDD-A8C6-63CDFD8C2609}"/>
              </a:ext>
            </a:extLst>
          </p:cNvPr>
          <p:cNvSpPr txBox="1"/>
          <p:nvPr/>
        </p:nvSpPr>
        <p:spPr>
          <a:xfrm>
            <a:off x="105129" y="5052051"/>
            <a:ext cx="11747394"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Sans-Serif"/>
              <a:buChar char="•"/>
            </a:pPr>
            <a:r>
              <a:rPr lang="cy-GB" sz="2000">
                <a:solidFill>
                  <a:schemeClr val="dk1"/>
                </a:solidFill>
                <a:latin typeface="+mj-lt"/>
                <a:ea typeface="+mn-lt"/>
                <a:cs typeface="Arial" panose="020B0604020202020204" pitchFamily="34" charset="0"/>
              </a:rPr>
              <a:t>Gallaf siarad â Chydlynydd ADY, a’r uned ymddygiad am gymorth</a:t>
            </a:r>
            <a:endParaRPr lang="en-US">
              <a:ea typeface="Calibri" panose="020F0502020204030204"/>
              <a:cs typeface="Calibri" panose="020F0502020204030204"/>
            </a:endParaRPr>
          </a:p>
          <a:p>
            <a:pPr>
              <a:buFont typeface="Arial"/>
              <a:buChar char="•"/>
            </a:pPr>
            <a:endParaRPr lang="en-US" sz="2000">
              <a:latin typeface="+mj-lt"/>
              <a:ea typeface="+mn-lt"/>
              <a:cs typeface="Arial" panose="020B0604020202020204" pitchFamily="34" charset="0"/>
            </a:endParaRPr>
          </a:p>
        </p:txBody>
      </p:sp>
      <p:sp>
        <p:nvSpPr>
          <p:cNvPr id="9" name="TextBox 8">
            <a:extLst>
              <a:ext uri="{FF2B5EF4-FFF2-40B4-BE49-F238E27FC236}">
                <a16:creationId xmlns:a16="http://schemas.microsoft.com/office/drawing/2014/main" id="{2E688B92-E3D3-5B0D-A53D-D71A50AD402C}"/>
              </a:ext>
            </a:extLst>
          </p:cNvPr>
          <p:cNvSpPr txBox="1"/>
          <p:nvPr/>
        </p:nvSpPr>
        <p:spPr>
          <a:xfrm>
            <a:off x="15967" y="4071862"/>
            <a:ext cx="11622101"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cy-GB" sz="2000">
                <a:latin typeface="+mj-lt"/>
                <a:cs typeface="Arial" panose="020B0604020202020204" pitchFamily="34" charset="0"/>
              </a:rPr>
              <a:t>Unwaith y byddaf yn y lleoliad nesaf, gallaf edrych ar bolisi rheoli ymddygiad yr ysgol, rheolau'r ysgol a rheolau dosbarth, eu system wobrwyo a chanmol. </a:t>
            </a:r>
          </a:p>
        </p:txBody>
      </p:sp>
    </p:spTree>
    <p:extLst>
      <p:ext uri="{BB962C8B-B14F-4D97-AF65-F5344CB8AC3E}">
        <p14:creationId xmlns:p14="http://schemas.microsoft.com/office/powerpoint/2010/main" val="2246144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6">
            <a:extLst>
              <a:ext uri="{FF2B5EF4-FFF2-40B4-BE49-F238E27FC236}">
                <a16:creationId xmlns:a16="http://schemas.microsoft.com/office/drawing/2014/main" id="{29BFCD1B-F846-E8EE-2AD3-7428BFCE92C1}"/>
              </a:ext>
            </a:extLst>
          </p:cNvPr>
          <p:cNvGraphicFramePr>
            <a:graphicFrameLocks noGrp="1"/>
          </p:cNvGraphicFramePr>
          <p:nvPr>
            <p:extLst>
              <p:ext uri="{D42A27DB-BD31-4B8C-83A1-F6EECF244321}">
                <p14:modId xmlns:p14="http://schemas.microsoft.com/office/powerpoint/2010/main" val="1501125897"/>
              </p:ext>
            </p:extLst>
          </p:nvPr>
        </p:nvGraphicFramePr>
        <p:xfrm>
          <a:off x="405327" y="668936"/>
          <a:ext cx="11575405" cy="2254492"/>
        </p:xfrm>
        <a:graphic>
          <a:graphicData uri="http://schemas.openxmlformats.org/drawingml/2006/table">
            <a:tbl>
              <a:tblPr firstRow="1" bandRow="1">
                <a:tableStyleId>{5C22544A-7EE6-4342-B048-85BDC9FD1C3A}</a:tableStyleId>
              </a:tblPr>
              <a:tblGrid>
                <a:gridCol w="11575405">
                  <a:extLst>
                    <a:ext uri="{9D8B030D-6E8A-4147-A177-3AD203B41FA5}">
                      <a16:colId xmlns:a16="http://schemas.microsoft.com/office/drawing/2014/main" val="2852986849"/>
                    </a:ext>
                  </a:extLst>
                </a:gridCol>
              </a:tblGrid>
              <a:tr h="639052">
                <a:tc>
                  <a:txBody>
                    <a:bodyPr/>
                    <a:lstStyle/>
                    <a:p>
                      <a:r>
                        <a:rPr lang="en-GB" sz="2400">
                          <a:latin typeface="+mj-lt"/>
                          <a:cs typeface="Arial"/>
                        </a:rPr>
                        <a:t>Standard – Pedagogy: Refining                    Areas for Development</a:t>
                      </a:r>
                      <a:endParaRPr lang="en-US">
                        <a:latin typeface="+mj-lt"/>
                      </a:endParaRPr>
                    </a:p>
                  </a:txBody>
                  <a:tcPr/>
                </a:tc>
                <a:extLst>
                  <a:ext uri="{0D108BD9-81ED-4DB2-BD59-A6C34878D82A}">
                    <a16:rowId xmlns:a16="http://schemas.microsoft.com/office/drawing/2014/main" val="610523761"/>
                  </a:ext>
                </a:extLst>
              </a:tr>
              <a:tr h="1451402">
                <a:tc>
                  <a:txBody>
                    <a:bodyPr/>
                    <a:lstStyle/>
                    <a:p>
                      <a:r>
                        <a:rPr lang="en-GB" sz="2000" u="sng">
                          <a:latin typeface="+mj-lt"/>
                          <a:cs typeface="Arial"/>
                        </a:rPr>
                        <a:t>Managing the learning environment</a:t>
                      </a:r>
                    </a:p>
                    <a:p>
                      <a:endParaRPr lang="en-GB" sz="2000" u="sng">
                        <a:latin typeface="+mj-lt"/>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kern="1200">
                          <a:solidFill>
                            <a:schemeClr val="tx1"/>
                          </a:solidFill>
                          <a:effectLst/>
                          <a:latin typeface="+mj-lt"/>
                          <a:ea typeface="+mn-ea"/>
                          <a:cs typeface="Arial"/>
                        </a:rPr>
                        <a:t>To continue to develop the way in which I manage the learning environment, by developing my classroom management strategies, particularly those that deal with challenging behaviour.</a:t>
                      </a:r>
                    </a:p>
                    <a:p>
                      <a:r>
                        <a:rPr lang="en-GB" sz="2000" kern="1200">
                          <a:solidFill>
                            <a:schemeClr val="tx1"/>
                          </a:solidFill>
                          <a:effectLst/>
                          <a:latin typeface="+mj-lt"/>
                          <a:ea typeface="+mn-ea"/>
                          <a:cs typeface="Arial"/>
                        </a:rPr>
                        <a:t>To do this, </a:t>
                      </a:r>
                    </a:p>
                  </a:txBody>
                  <a:tcPr/>
                </a:tc>
                <a:extLst>
                  <a:ext uri="{0D108BD9-81ED-4DB2-BD59-A6C34878D82A}">
                    <a16:rowId xmlns:a16="http://schemas.microsoft.com/office/drawing/2014/main" val="3815300117"/>
                  </a:ext>
                </a:extLst>
              </a:tr>
            </a:tbl>
          </a:graphicData>
        </a:graphic>
      </p:graphicFrame>
      <p:sp>
        <p:nvSpPr>
          <p:cNvPr id="4" name="Rectangle 3">
            <a:extLst>
              <a:ext uri="{FF2B5EF4-FFF2-40B4-BE49-F238E27FC236}">
                <a16:creationId xmlns:a16="http://schemas.microsoft.com/office/drawing/2014/main" id="{AFCE4E78-00FD-5DFB-517C-3F6E3D93BF53}"/>
              </a:ext>
            </a:extLst>
          </p:cNvPr>
          <p:cNvSpPr/>
          <p:nvPr/>
        </p:nvSpPr>
        <p:spPr>
          <a:xfrm>
            <a:off x="-2418" y="-183903"/>
            <a:ext cx="11964473" cy="707886"/>
          </a:xfrm>
          <a:prstGeom prst="rect">
            <a:avLst/>
          </a:prstGeom>
          <a:noFill/>
        </p:spPr>
        <p:txBody>
          <a:bodyPr wrap="square" lIns="91440" tIns="45720" rIns="91440" bIns="45720" anchor="t">
            <a:spAutoFit/>
          </a:bodyPr>
          <a:lstStyle/>
          <a:p>
            <a:pPr algn="ctr"/>
            <a:r>
              <a:rPr lang="cy-GB" sz="2800" b="1" err="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mj-lt"/>
                <a:cs typeface="Arial" panose="020B0604020202020204" pitchFamily="34" charset="0"/>
              </a:rPr>
              <a:t>Example</a:t>
            </a:r>
            <a:r>
              <a:rPr lang="cy-GB" sz="28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mj-lt"/>
                <a:cs typeface="Arial" panose="020B0604020202020204" pitchFamily="34" charset="0"/>
              </a:rPr>
              <a:t> – </a:t>
            </a:r>
            <a:r>
              <a:rPr lang="cy-GB" sz="2800" b="1" err="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mj-lt"/>
                <a:cs typeface="Arial" panose="020B0604020202020204" pitchFamily="34" charset="0"/>
              </a:rPr>
              <a:t>how</a:t>
            </a:r>
            <a:r>
              <a:rPr lang="cy-GB" sz="28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mj-lt"/>
                <a:cs typeface="Arial" panose="020B0604020202020204" pitchFamily="34" charset="0"/>
              </a:rPr>
              <a:t> to </a:t>
            </a:r>
            <a:r>
              <a:rPr lang="cy-GB" sz="2800" b="1" err="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mj-lt"/>
                <a:cs typeface="Arial" panose="020B0604020202020204" pitchFamily="34" charset="0"/>
              </a:rPr>
              <a:t>form</a:t>
            </a:r>
            <a:r>
              <a:rPr lang="cy-GB" sz="28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mj-lt"/>
                <a:cs typeface="Arial" panose="020B0604020202020204" pitchFamily="34" charset="0"/>
              </a:rPr>
              <a:t> </a:t>
            </a:r>
            <a:r>
              <a:rPr lang="cy-GB" sz="2800" b="1" err="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mj-lt"/>
                <a:cs typeface="Arial" panose="020B0604020202020204" pitchFamily="34" charset="0"/>
              </a:rPr>
              <a:t>your</a:t>
            </a:r>
            <a:r>
              <a:rPr lang="cy-GB" sz="28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mj-lt"/>
                <a:cs typeface="Arial" panose="020B0604020202020204" pitchFamily="34" charset="0"/>
              </a:rPr>
              <a:t> </a:t>
            </a:r>
            <a:r>
              <a:rPr lang="cy-GB" sz="2800" b="1" err="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mj-lt"/>
                <a:cs typeface="Arial" panose="020B0604020202020204" pitchFamily="34" charset="0"/>
              </a:rPr>
              <a:t>Area</a:t>
            </a:r>
            <a:r>
              <a:rPr lang="cy-GB" sz="28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mj-lt"/>
                <a:cs typeface="Arial" panose="020B0604020202020204" pitchFamily="34" charset="0"/>
              </a:rPr>
              <a:t> of </a:t>
            </a:r>
            <a:r>
              <a:rPr lang="cy-GB" sz="2800" b="1" err="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mj-lt"/>
                <a:cs typeface="Arial" panose="020B0604020202020204" pitchFamily="34" charset="0"/>
              </a:rPr>
              <a:t>Development</a:t>
            </a:r>
            <a:r>
              <a:rPr lang="cy-GB"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mj-lt"/>
                <a:cs typeface="Arial" panose="020B0604020202020204" pitchFamily="34" charset="0"/>
              </a:rPr>
              <a:t> </a:t>
            </a:r>
            <a:endParaRPr lang="cy-GB" sz="4000" b="1">
              <a:ln w="12700">
                <a:solidFill>
                  <a:srgbClr val="44546A">
                    <a:lumMod val="75000"/>
                  </a:srgbClr>
                </a:solidFill>
                <a:prstDash val="solid"/>
              </a:ln>
              <a:pattFill prst="dkUpDiag">
                <a:fgClr>
                  <a:schemeClr val="tx2"/>
                </a:fgClr>
                <a:bgClr>
                  <a:schemeClr val="tx2">
                    <a:lumMod val="20000"/>
                    <a:lumOff val="80000"/>
                  </a:schemeClr>
                </a:bgClr>
              </a:pattFill>
              <a:effectLst>
                <a:outerShdw dist="38100" dir="2640000" algn="bl" rotWithShape="0">
                  <a:srgbClr val="44546A">
                    <a:lumMod val="75000"/>
                  </a:srgbClr>
                </a:outerShdw>
              </a:effectLst>
              <a:latin typeface="+mj-lt"/>
              <a:cs typeface="Arial" panose="020B0604020202020204" pitchFamily="34" charset="0"/>
            </a:endParaRPr>
          </a:p>
        </p:txBody>
      </p:sp>
      <p:sp>
        <p:nvSpPr>
          <p:cNvPr id="2" name="TextBox 1">
            <a:extLst>
              <a:ext uri="{FF2B5EF4-FFF2-40B4-BE49-F238E27FC236}">
                <a16:creationId xmlns:a16="http://schemas.microsoft.com/office/drawing/2014/main" id="{08725577-B1FF-29BE-DD88-CA08043A0203}"/>
              </a:ext>
            </a:extLst>
          </p:cNvPr>
          <p:cNvSpPr txBox="1"/>
          <p:nvPr/>
        </p:nvSpPr>
        <p:spPr>
          <a:xfrm>
            <a:off x="374070" y="3031436"/>
            <a:ext cx="11577361" cy="707886"/>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000">
                <a:latin typeface="+mj-lt"/>
                <a:ea typeface="+mn-lt"/>
                <a:cs typeface="Arial"/>
              </a:rPr>
              <a:t>I will both research classroom management strategies, such as those in </a:t>
            </a:r>
            <a:r>
              <a:rPr lang="en-GB" sz="2000">
                <a:latin typeface="+mj-lt"/>
                <a:ea typeface="+mn-lt"/>
                <a:cs typeface="Arial"/>
              </a:rPr>
              <a:t>B Rogers, 'Classroom Behaviour: a Practical Guide to Effective Teaching, Behaviour management and Colleague Support' </a:t>
            </a:r>
            <a:r>
              <a:rPr lang="en-GB" sz="2000">
                <a:latin typeface="+mj-lt"/>
                <a:ea typeface="+mn-lt"/>
                <a:cs typeface="Arial"/>
                <a:hlinkClick r:id="rId3"/>
              </a:rPr>
              <a:t>(2015</a:t>
            </a:r>
            <a:r>
              <a:rPr lang="en-GB" sz="2000">
                <a:latin typeface="+mj-lt"/>
                <a:ea typeface="+mn-lt"/>
                <a:cs typeface="Arial"/>
              </a:rPr>
              <a:t>). </a:t>
            </a:r>
            <a:r>
              <a:rPr lang="en-US" sz="2000">
                <a:latin typeface="+mj-lt"/>
                <a:ea typeface="+mn-lt"/>
                <a:cs typeface="Arial"/>
              </a:rPr>
              <a:t> </a:t>
            </a:r>
            <a:endParaRPr lang="en-US" sz="2000">
              <a:latin typeface="+mj-lt"/>
              <a:cs typeface="Arial"/>
            </a:endParaRPr>
          </a:p>
        </p:txBody>
      </p:sp>
      <p:sp>
        <p:nvSpPr>
          <p:cNvPr id="7" name="TextBox 6">
            <a:extLst>
              <a:ext uri="{FF2B5EF4-FFF2-40B4-BE49-F238E27FC236}">
                <a16:creationId xmlns:a16="http://schemas.microsoft.com/office/drawing/2014/main" id="{CEB77355-F52A-0E5A-7AA8-E494E921C7F3}"/>
              </a:ext>
            </a:extLst>
          </p:cNvPr>
          <p:cNvSpPr txBox="1"/>
          <p:nvPr/>
        </p:nvSpPr>
        <p:spPr>
          <a:xfrm>
            <a:off x="374070" y="4155107"/>
            <a:ext cx="11690716"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2000">
                <a:latin typeface="+mj-lt"/>
                <a:ea typeface="+mn-lt"/>
                <a:cs typeface="Arial"/>
              </a:rPr>
              <a:t>Once on placement, I can look at the school's behaviour management policy, school rules and class rules, their rewards and praise system. </a:t>
            </a:r>
            <a:r>
              <a:rPr lang="en-US" sz="2000">
                <a:latin typeface="+mj-lt"/>
                <a:ea typeface="+mn-lt"/>
                <a:cs typeface="Arial"/>
              </a:rPr>
              <a:t> </a:t>
            </a:r>
            <a:r>
              <a:rPr lang="en-GB" sz="2000">
                <a:latin typeface="+mj-lt"/>
                <a:ea typeface="+mn-lt"/>
                <a:cs typeface="Arial"/>
              </a:rPr>
              <a:t> </a:t>
            </a:r>
            <a:r>
              <a:rPr lang="en-US" sz="2000">
                <a:latin typeface="+mj-lt"/>
                <a:ea typeface="+mn-lt"/>
                <a:cs typeface="Arial"/>
              </a:rPr>
              <a:t> </a:t>
            </a:r>
            <a:endParaRPr lang="en-US" sz="2000">
              <a:latin typeface="+mj-lt"/>
              <a:cs typeface="Arial"/>
            </a:endParaRPr>
          </a:p>
        </p:txBody>
      </p:sp>
      <p:sp>
        <p:nvSpPr>
          <p:cNvPr id="8" name="TextBox 7">
            <a:extLst>
              <a:ext uri="{FF2B5EF4-FFF2-40B4-BE49-F238E27FC236}">
                <a16:creationId xmlns:a16="http://schemas.microsoft.com/office/drawing/2014/main" id="{7C5ABBC5-1126-8CDD-A8C6-63CDFD8C2609}"/>
              </a:ext>
            </a:extLst>
          </p:cNvPr>
          <p:cNvSpPr txBox="1"/>
          <p:nvPr/>
        </p:nvSpPr>
        <p:spPr>
          <a:xfrm>
            <a:off x="374070" y="5051399"/>
            <a:ext cx="11747394"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Font typeface="Arial"/>
              <a:buChar char="•"/>
            </a:pPr>
            <a:r>
              <a:rPr lang="en-US" sz="2000">
                <a:latin typeface="+mj-lt"/>
                <a:ea typeface="+mn-lt"/>
                <a:cs typeface="Arial" panose="020B0604020202020204" pitchFamily="34" charset="0"/>
              </a:rPr>
              <a:t>   The people I can speak with to help with this could be the ALNCO, </a:t>
            </a:r>
            <a:r>
              <a:rPr lang="en-GB" sz="2000">
                <a:latin typeface="+mj-lt"/>
                <a:ea typeface="+mn-lt"/>
                <a:cs typeface="Arial" panose="020B0604020202020204" pitchFamily="34" charset="0"/>
              </a:rPr>
              <a:t>and the behaviour unit.</a:t>
            </a:r>
            <a:r>
              <a:rPr lang="en-US" sz="2000">
                <a:latin typeface="+mj-lt"/>
                <a:ea typeface="+mn-lt"/>
                <a:cs typeface="Arial" panose="020B0604020202020204" pitchFamily="34" charset="0"/>
              </a:rPr>
              <a:t> </a:t>
            </a:r>
          </a:p>
        </p:txBody>
      </p:sp>
    </p:spTree>
    <p:extLst>
      <p:ext uri="{BB962C8B-B14F-4D97-AF65-F5344CB8AC3E}">
        <p14:creationId xmlns:p14="http://schemas.microsoft.com/office/powerpoint/2010/main" val="1702613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3861EB-7EA4-B616-9FFB-29B3F1B984D4}"/>
              </a:ext>
            </a:extLst>
          </p:cNvPr>
          <p:cNvSpPr>
            <a:spLocks noGrp="1"/>
          </p:cNvSpPr>
          <p:nvPr>
            <p:ph type="title"/>
          </p:nvPr>
        </p:nvSpPr>
        <p:spPr/>
        <p:txBody>
          <a:bodyPr/>
          <a:lstStyle/>
          <a:p>
            <a:r>
              <a:rPr lang="en-GB" sz="3600" b="1">
                <a:solidFill>
                  <a:srgbClr val="000000"/>
                </a:solidFill>
                <a:latin typeface="Calibri Light"/>
                <a:ea typeface="Calibri Light"/>
                <a:cs typeface="Calibri Light"/>
              </a:rPr>
              <a:t>O </a:t>
            </a:r>
            <a:r>
              <a:rPr lang="en-GB" sz="3600" b="1" err="1">
                <a:solidFill>
                  <a:srgbClr val="000000"/>
                </a:solidFill>
                <a:latin typeface="Calibri Light"/>
                <a:ea typeface="Calibri Light"/>
                <a:cs typeface="Calibri Light"/>
              </a:rPr>
              <a:t>darged</a:t>
            </a:r>
            <a:r>
              <a:rPr lang="en-GB" sz="3600" b="1">
                <a:solidFill>
                  <a:srgbClr val="000000"/>
                </a:solidFill>
                <a:latin typeface="Calibri Light"/>
                <a:ea typeface="Calibri Light"/>
                <a:cs typeface="Calibri Light"/>
              </a:rPr>
              <a:t> </a:t>
            </a:r>
            <a:r>
              <a:rPr lang="en-GB" sz="3600" b="1" err="1">
                <a:solidFill>
                  <a:srgbClr val="000000"/>
                </a:solidFill>
                <a:latin typeface="Calibri Light"/>
                <a:ea typeface="Calibri Light"/>
                <a:cs typeface="Calibri Light"/>
              </a:rPr>
              <a:t>i</a:t>
            </a:r>
            <a:r>
              <a:rPr lang="en-GB" sz="3600" b="1">
                <a:solidFill>
                  <a:srgbClr val="000000"/>
                </a:solidFill>
                <a:latin typeface="Calibri Light"/>
                <a:ea typeface="Calibri Light"/>
                <a:cs typeface="Calibri Light"/>
              </a:rPr>
              <a:t> </a:t>
            </a:r>
            <a:r>
              <a:rPr lang="en-GB" sz="3600" b="1" err="1">
                <a:solidFill>
                  <a:srgbClr val="000000"/>
                </a:solidFill>
                <a:latin typeface="Calibri Light"/>
                <a:ea typeface="Calibri Light"/>
                <a:cs typeface="Calibri Light"/>
              </a:rPr>
              <a:t>weithred</a:t>
            </a:r>
            <a:br>
              <a:rPr lang="en-GB" sz="3600" b="1">
                <a:solidFill>
                  <a:srgbClr val="000000"/>
                </a:solidFill>
                <a:latin typeface="Calibri Light"/>
                <a:ea typeface="Calibri Light"/>
                <a:cs typeface="Calibri Light"/>
              </a:rPr>
            </a:br>
            <a:r>
              <a:rPr lang="en-GB" sz="3600" b="1">
                <a:solidFill>
                  <a:srgbClr val="000000"/>
                </a:solidFill>
                <a:latin typeface="Calibri Light"/>
                <a:ea typeface="Calibri Light"/>
                <a:cs typeface="Calibri Light"/>
              </a:rPr>
              <a:t>From a target to an action</a:t>
            </a:r>
            <a:endParaRPr lang="en-US"/>
          </a:p>
        </p:txBody>
      </p:sp>
      <p:sp>
        <p:nvSpPr>
          <p:cNvPr id="4" name="Content Placeholder 3">
            <a:extLst>
              <a:ext uri="{FF2B5EF4-FFF2-40B4-BE49-F238E27FC236}">
                <a16:creationId xmlns:a16="http://schemas.microsoft.com/office/drawing/2014/main" id="{28B34868-B0A6-9940-47A6-A6616948C69C}"/>
              </a:ext>
            </a:extLst>
          </p:cNvPr>
          <p:cNvSpPr>
            <a:spLocks noGrp="1"/>
          </p:cNvSpPr>
          <p:nvPr>
            <p:ph idx="1"/>
          </p:nvPr>
        </p:nvSpPr>
        <p:spPr/>
        <p:txBody>
          <a:bodyPr vert="horz" lIns="91440" tIns="45720" rIns="91440" bIns="45720" rtlCol="0" anchor="t">
            <a:normAutofit fontScale="92500" lnSpcReduction="10000"/>
          </a:bodyPr>
          <a:lstStyle/>
          <a:p>
            <a:r>
              <a:rPr lang="en-GB" err="1">
                <a:latin typeface="Century Gothic"/>
              </a:rPr>
              <a:t>Cwblhewch</a:t>
            </a:r>
            <a:r>
              <a:rPr lang="en-GB">
                <a:latin typeface="Century Gothic"/>
              </a:rPr>
              <a:t> y </a:t>
            </a:r>
            <a:r>
              <a:rPr lang="en-GB" err="1">
                <a:latin typeface="Century Gothic"/>
              </a:rPr>
              <a:t>dasg</a:t>
            </a:r>
          </a:p>
          <a:p>
            <a:r>
              <a:rPr lang="en-GB" err="1">
                <a:latin typeface="Century Gothic"/>
              </a:rPr>
              <a:t>Cadwch</a:t>
            </a:r>
            <a:r>
              <a:rPr lang="en-GB">
                <a:latin typeface="Century Gothic"/>
              </a:rPr>
              <a:t> y </a:t>
            </a:r>
            <a:r>
              <a:rPr lang="en-GB" err="1">
                <a:latin typeface="Century Gothic"/>
              </a:rPr>
              <a:t>ddogfen</a:t>
            </a:r>
            <a:r>
              <a:rPr lang="en-GB">
                <a:latin typeface="Century Gothic"/>
              </a:rPr>
              <a:t> </a:t>
            </a:r>
            <a:r>
              <a:rPr lang="en-GB" err="1">
                <a:latin typeface="Century Gothic"/>
              </a:rPr>
              <a:t>ar</a:t>
            </a:r>
            <a:r>
              <a:rPr lang="en-GB">
                <a:latin typeface="Century Gothic"/>
              </a:rPr>
              <a:t> OneDrive</a:t>
            </a:r>
          </a:p>
          <a:p>
            <a:r>
              <a:rPr lang="en-GB" err="1">
                <a:latin typeface="Century Gothic"/>
              </a:rPr>
              <a:t>Anfonwch</a:t>
            </a:r>
            <a:r>
              <a:rPr lang="en-GB">
                <a:latin typeface="Century Gothic"/>
              </a:rPr>
              <a:t> y </a:t>
            </a:r>
            <a:r>
              <a:rPr lang="en-GB" err="1">
                <a:latin typeface="Century Gothic"/>
              </a:rPr>
              <a:t>gwaith</a:t>
            </a:r>
            <a:r>
              <a:rPr lang="en-GB">
                <a:latin typeface="Century Gothic"/>
              </a:rPr>
              <a:t> </a:t>
            </a:r>
            <a:r>
              <a:rPr lang="en-GB" err="1">
                <a:latin typeface="Century Gothic"/>
              </a:rPr>
              <a:t>wedi’i</a:t>
            </a:r>
            <a:r>
              <a:rPr lang="en-GB">
                <a:latin typeface="Century Gothic"/>
              </a:rPr>
              <a:t> </a:t>
            </a:r>
            <a:r>
              <a:rPr lang="en-GB" err="1">
                <a:latin typeface="Century Gothic"/>
              </a:rPr>
              <a:t>gwblhau</a:t>
            </a:r>
            <a:r>
              <a:rPr lang="en-GB">
                <a:latin typeface="Century Gothic"/>
              </a:rPr>
              <a:t> at </a:t>
            </a:r>
            <a:r>
              <a:rPr lang="en-GB" err="1">
                <a:latin typeface="Century Gothic"/>
              </a:rPr>
              <a:t>eich</a:t>
            </a:r>
            <a:r>
              <a:rPr lang="en-GB">
                <a:latin typeface="Century Gothic"/>
              </a:rPr>
              <a:t> </a:t>
            </a:r>
            <a:r>
              <a:rPr lang="en-GB" err="1">
                <a:latin typeface="Century Gothic"/>
              </a:rPr>
              <a:t>Tiwtor</a:t>
            </a:r>
            <a:r>
              <a:rPr lang="en-GB">
                <a:latin typeface="Century Gothic"/>
              </a:rPr>
              <a:t> </a:t>
            </a:r>
            <a:r>
              <a:rPr lang="en-GB" err="1">
                <a:latin typeface="Century Gothic"/>
              </a:rPr>
              <a:t>Personol</a:t>
            </a:r>
            <a:r>
              <a:rPr lang="en-GB">
                <a:latin typeface="Century Gothic"/>
              </a:rPr>
              <a:t> </a:t>
            </a:r>
            <a:r>
              <a:rPr lang="en-GB" err="1">
                <a:latin typeface="Century Gothic"/>
              </a:rPr>
              <a:t>drwy</a:t>
            </a:r>
            <a:r>
              <a:rPr lang="en-GB">
                <a:latin typeface="Century Gothic"/>
              </a:rPr>
              <a:t> e-</a:t>
            </a:r>
            <a:r>
              <a:rPr lang="en-GB" err="1">
                <a:latin typeface="Century Gothic"/>
              </a:rPr>
              <a:t>bost</a:t>
            </a:r>
          </a:p>
          <a:p>
            <a:r>
              <a:rPr lang="en-GB" err="1">
                <a:latin typeface="Century Gothic"/>
              </a:rPr>
              <a:t>Os</a:t>
            </a:r>
            <a:r>
              <a:rPr lang="en-GB">
                <a:latin typeface="Century Gothic"/>
              </a:rPr>
              <a:t> </a:t>
            </a:r>
            <a:r>
              <a:rPr lang="en-GB" err="1">
                <a:latin typeface="Century Gothic"/>
              </a:rPr>
              <a:t>ydych</a:t>
            </a:r>
            <a:r>
              <a:rPr lang="en-GB">
                <a:latin typeface="Century Gothic"/>
              </a:rPr>
              <a:t> </a:t>
            </a:r>
            <a:r>
              <a:rPr lang="en-GB" err="1">
                <a:latin typeface="Century Gothic"/>
              </a:rPr>
              <a:t>ar</a:t>
            </a:r>
            <a:r>
              <a:rPr lang="en-GB">
                <a:latin typeface="Century Gothic"/>
              </a:rPr>
              <a:t> </a:t>
            </a:r>
            <a:r>
              <a:rPr lang="en-GB" err="1">
                <a:latin typeface="Century Gothic"/>
              </a:rPr>
              <a:t>gynllun</a:t>
            </a:r>
            <a:r>
              <a:rPr lang="en-GB">
                <a:latin typeface="Century Gothic"/>
              </a:rPr>
              <a:t> </a:t>
            </a:r>
            <a:r>
              <a:rPr lang="en-GB" err="1">
                <a:latin typeface="Century Gothic"/>
              </a:rPr>
              <a:t>ymyrraeth</a:t>
            </a:r>
            <a:r>
              <a:rPr lang="en-GB">
                <a:latin typeface="Century Gothic"/>
              </a:rPr>
              <a:t>, </a:t>
            </a:r>
            <a:r>
              <a:rPr lang="en-GB" err="1">
                <a:latin typeface="Century Gothic"/>
              </a:rPr>
              <a:t>anfonwch</a:t>
            </a:r>
            <a:r>
              <a:rPr lang="en-GB">
                <a:latin typeface="Century Gothic"/>
              </a:rPr>
              <a:t> </a:t>
            </a:r>
            <a:r>
              <a:rPr lang="en-GB" err="1">
                <a:latin typeface="Century Gothic"/>
              </a:rPr>
              <a:t>gopi</a:t>
            </a:r>
            <a:r>
              <a:rPr lang="en-GB">
                <a:latin typeface="Century Gothic"/>
              </a:rPr>
              <a:t> </a:t>
            </a:r>
            <a:r>
              <a:rPr lang="en-GB" err="1">
                <a:latin typeface="Century Gothic"/>
              </a:rPr>
              <a:t>hefyd</a:t>
            </a:r>
            <a:r>
              <a:rPr lang="en-GB">
                <a:latin typeface="Century Gothic"/>
              </a:rPr>
              <a:t> at </a:t>
            </a:r>
            <a:r>
              <a:rPr lang="en-GB" err="1">
                <a:latin typeface="Century Gothic"/>
              </a:rPr>
              <a:t>eich</a:t>
            </a:r>
            <a:r>
              <a:rPr lang="en-GB">
                <a:latin typeface="Century Gothic"/>
              </a:rPr>
              <a:t> </a:t>
            </a:r>
            <a:r>
              <a:rPr lang="en-GB" err="1">
                <a:latin typeface="Century Gothic"/>
              </a:rPr>
              <a:t>Rheolwr</a:t>
            </a:r>
            <a:r>
              <a:rPr lang="en-GB">
                <a:latin typeface="Century Gothic"/>
              </a:rPr>
              <a:t> </a:t>
            </a:r>
            <a:r>
              <a:rPr lang="en-GB" err="1">
                <a:latin typeface="Century Gothic"/>
              </a:rPr>
              <a:t>Rhaglen</a:t>
            </a:r>
          </a:p>
          <a:p>
            <a:endParaRPr lang="en-GB"/>
          </a:p>
        </p:txBody>
      </p:sp>
      <p:sp>
        <p:nvSpPr>
          <p:cNvPr id="5" name="Content Placeholder 4">
            <a:extLst>
              <a:ext uri="{FF2B5EF4-FFF2-40B4-BE49-F238E27FC236}">
                <a16:creationId xmlns:a16="http://schemas.microsoft.com/office/drawing/2014/main" id="{B5DE4CFD-1E47-09C9-5E2F-7E8B06F0580C}"/>
              </a:ext>
            </a:extLst>
          </p:cNvPr>
          <p:cNvSpPr>
            <a:spLocks noGrp="1"/>
          </p:cNvSpPr>
          <p:nvPr>
            <p:ph idx="10"/>
          </p:nvPr>
        </p:nvSpPr>
        <p:spPr/>
        <p:txBody>
          <a:bodyPr vert="horz" lIns="91440" tIns="45720" rIns="91440" bIns="45720" rtlCol="0" anchor="t">
            <a:normAutofit/>
          </a:bodyPr>
          <a:lstStyle/>
          <a:p>
            <a:r>
              <a:rPr lang="en-GB">
                <a:latin typeface="Century Gothic"/>
              </a:rPr>
              <a:t>Complete task</a:t>
            </a:r>
          </a:p>
          <a:p>
            <a:r>
              <a:rPr lang="en-GB">
                <a:latin typeface="Century Gothic"/>
              </a:rPr>
              <a:t>Save to OneDrive</a:t>
            </a:r>
            <a:endParaRPr lang="en-GB"/>
          </a:p>
          <a:p>
            <a:r>
              <a:rPr lang="en-GB">
                <a:latin typeface="Century Gothic"/>
              </a:rPr>
              <a:t>Email to personal tutor</a:t>
            </a:r>
          </a:p>
          <a:p>
            <a:r>
              <a:rPr lang="en-GB">
                <a:latin typeface="Century Gothic"/>
              </a:rPr>
              <a:t>For those on intervention, send a copy to your Programme Manager as well. </a:t>
            </a:r>
            <a:endParaRPr lang="en-GB"/>
          </a:p>
        </p:txBody>
      </p:sp>
    </p:spTree>
    <p:extLst>
      <p:ext uri="{BB962C8B-B14F-4D97-AF65-F5344CB8AC3E}">
        <p14:creationId xmlns:p14="http://schemas.microsoft.com/office/powerpoint/2010/main" val="3369382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00ECD-8B08-5B46-9B22-E6498E3D668B}"/>
              </a:ext>
            </a:extLst>
          </p:cNvPr>
          <p:cNvSpPr>
            <a:spLocks noGrp="1"/>
          </p:cNvSpPr>
          <p:nvPr>
            <p:ph type="title"/>
          </p:nvPr>
        </p:nvSpPr>
        <p:spPr/>
        <p:txBody>
          <a:bodyPr/>
          <a:lstStyle/>
          <a:p>
            <a:r>
              <a:rPr lang="en-GB" b="1">
                <a:latin typeface="Century Gothic"/>
              </a:rPr>
              <a:t>PDP - </a:t>
            </a:r>
            <a:r>
              <a:rPr lang="en-GB" b="1">
                <a:solidFill>
                  <a:schemeClr val="accent1"/>
                </a:solidFill>
                <a:latin typeface="Century Gothic"/>
              </a:rPr>
              <a:t>PLP</a:t>
            </a:r>
          </a:p>
        </p:txBody>
      </p:sp>
      <p:sp>
        <p:nvSpPr>
          <p:cNvPr id="3" name="Content Placeholder 3">
            <a:extLst>
              <a:ext uri="{FF2B5EF4-FFF2-40B4-BE49-F238E27FC236}">
                <a16:creationId xmlns:a16="http://schemas.microsoft.com/office/drawing/2014/main" id="{E30208F3-DC45-2395-3F14-99EAE652337B}"/>
              </a:ext>
            </a:extLst>
          </p:cNvPr>
          <p:cNvSpPr txBox="1">
            <a:spLocks/>
          </p:cNvSpPr>
          <p:nvPr/>
        </p:nvSpPr>
        <p:spPr>
          <a:xfrm>
            <a:off x="2769218" y="4628130"/>
            <a:ext cx="505523" cy="626801"/>
          </a:xfrm>
          <a:prstGeom prst="rect">
            <a:avLst/>
          </a:prstGeom>
        </p:spPr>
        <p:txBody>
          <a:bodyPr lIns="91440" tIns="45720" rIns="91440" bIns="4572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Font typeface="Arial" panose="020B0604020202020204" pitchFamily="34" charset="0"/>
              <a:buNone/>
            </a:pPr>
            <a:r>
              <a:rPr lang="en-GB">
                <a:latin typeface="Arial" panose="020B0604020202020204" pitchFamily="34" charset="0"/>
                <a:cs typeface="Arial" panose="020B0604020202020204" pitchFamily="34" charset="0"/>
              </a:rPr>
              <a:t>1</a:t>
            </a:r>
          </a:p>
        </p:txBody>
      </p:sp>
      <p:pic>
        <p:nvPicPr>
          <p:cNvPr id="5" name="Picture 4">
            <a:extLst>
              <a:ext uri="{FF2B5EF4-FFF2-40B4-BE49-F238E27FC236}">
                <a16:creationId xmlns:a16="http://schemas.microsoft.com/office/drawing/2014/main" id="{6D7E2594-C984-7210-A460-A9C657F0C7E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038169"/>
            <a:ext cx="12192000" cy="1160804"/>
          </a:xfrm>
          <a:prstGeom prst="rect">
            <a:avLst/>
          </a:prstGeom>
        </p:spPr>
      </p:pic>
      <p:pic>
        <p:nvPicPr>
          <p:cNvPr id="7" name="Picture 6">
            <a:extLst>
              <a:ext uri="{FF2B5EF4-FFF2-40B4-BE49-F238E27FC236}">
                <a16:creationId xmlns:a16="http://schemas.microsoft.com/office/drawing/2014/main" id="{A51B7B94-5AFC-D3FD-2CFC-29929D30267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1961581"/>
            <a:ext cx="12192000" cy="1242410"/>
          </a:xfrm>
          <a:prstGeom prst="rect">
            <a:avLst/>
          </a:prstGeom>
        </p:spPr>
      </p:pic>
      <p:sp>
        <p:nvSpPr>
          <p:cNvPr id="8" name="Oval 7">
            <a:extLst>
              <a:ext uri="{FF2B5EF4-FFF2-40B4-BE49-F238E27FC236}">
                <a16:creationId xmlns:a16="http://schemas.microsoft.com/office/drawing/2014/main" id="{95B85BB7-F045-7C93-F0DB-641B6BCD37AF}"/>
              </a:ext>
            </a:extLst>
          </p:cNvPr>
          <p:cNvSpPr/>
          <p:nvPr/>
        </p:nvSpPr>
        <p:spPr>
          <a:xfrm>
            <a:off x="2263697" y="1961581"/>
            <a:ext cx="1516566" cy="2498908"/>
          </a:xfrm>
          <a:prstGeom prst="ellipse">
            <a:avLst/>
          </a:prstGeom>
          <a:noFill/>
          <a:ln w="571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1573CAE8-A9AE-8019-9E03-9530433AB068}"/>
              </a:ext>
            </a:extLst>
          </p:cNvPr>
          <p:cNvSpPr/>
          <p:nvPr/>
        </p:nvSpPr>
        <p:spPr>
          <a:xfrm>
            <a:off x="3780262" y="1788715"/>
            <a:ext cx="1672683" cy="2498908"/>
          </a:xfrm>
          <a:prstGeom prst="ellipse">
            <a:avLst/>
          </a:prstGeom>
          <a:noFill/>
          <a:ln w="571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56BE220B-23AC-81B6-21D3-B224AE7474F6}"/>
              </a:ext>
            </a:extLst>
          </p:cNvPr>
          <p:cNvSpPr/>
          <p:nvPr/>
        </p:nvSpPr>
        <p:spPr>
          <a:xfrm>
            <a:off x="6965794" y="2241394"/>
            <a:ext cx="1672683" cy="952913"/>
          </a:xfrm>
          <a:prstGeom prst="ellipse">
            <a:avLst/>
          </a:prstGeom>
          <a:noFill/>
          <a:ln w="571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0CCBA50E-2363-7D61-B731-74BF94751B2E}"/>
              </a:ext>
            </a:extLst>
          </p:cNvPr>
          <p:cNvSpPr/>
          <p:nvPr/>
        </p:nvSpPr>
        <p:spPr>
          <a:xfrm>
            <a:off x="8275406" y="3327666"/>
            <a:ext cx="1672683" cy="952913"/>
          </a:xfrm>
          <a:prstGeom prst="ellipse">
            <a:avLst/>
          </a:prstGeom>
          <a:noFill/>
          <a:ln w="571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Content Placeholder 3">
            <a:extLst>
              <a:ext uri="{FF2B5EF4-FFF2-40B4-BE49-F238E27FC236}">
                <a16:creationId xmlns:a16="http://schemas.microsoft.com/office/drawing/2014/main" id="{9C9417D4-11CC-A880-E588-6A4C4F810CF3}"/>
              </a:ext>
            </a:extLst>
          </p:cNvPr>
          <p:cNvSpPr txBox="1">
            <a:spLocks/>
          </p:cNvSpPr>
          <p:nvPr/>
        </p:nvSpPr>
        <p:spPr>
          <a:xfrm>
            <a:off x="4471637" y="4559550"/>
            <a:ext cx="505523" cy="626801"/>
          </a:xfrm>
          <a:prstGeom prst="rect">
            <a:avLst/>
          </a:prstGeom>
        </p:spPr>
        <p:txBody>
          <a:bodyPr lIns="91440" tIns="45720" rIns="91440" bIns="4572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Font typeface="Arial" panose="020B0604020202020204" pitchFamily="34" charset="0"/>
              <a:buNone/>
            </a:pPr>
            <a:r>
              <a:rPr lang="en-GB">
                <a:latin typeface="Arial" panose="020B0604020202020204" pitchFamily="34" charset="0"/>
                <a:cs typeface="Arial" panose="020B0604020202020204" pitchFamily="34" charset="0"/>
              </a:rPr>
              <a:t>2</a:t>
            </a:r>
          </a:p>
        </p:txBody>
      </p:sp>
      <p:sp>
        <p:nvSpPr>
          <p:cNvPr id="14" name="Content Placeholder 3">
            <a:extLst>
              <a:ext uri="{FF2B5EF4-FFF2-40B4-BE49-F238E27FC236}">
                <a16:creationId xmlns:a16="http://schemas.microsoft.com/office/drawing/2014/main" id="{E24AD65C-8D1A-DA28-ADBF-1752F16CD963}"/>
              </a:ext>
            </a:extLst>
          </p:cNvPr>
          <p:cNvSpPr txBox="1">
            <a:spLocks/>
          </p:cNvSpPr>
          <p:nvPr/>
        </p:nvSpPr>
        <p:spPr>
          <a:xfrm>
            <a:off x="8132954" y="4437575"/>
            <a:ext cx="505523" cy="626801"/>
          </a:xfrm>
          <a:prstGeom prst="rect">
            <a:avLst/>
          </a:prstGeom>
        </p:spPr>
        <p:txBody>
          <a:bodyPr lIns="91440" tIns="45720" rIns="91440" bIns="4572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Font typeface="Arial" panose="020B0604020202020204" pitchFamily="34" charset="0"/>
              <a:buNone/>
            </a:pPr>
            <a:r>
              <a:rPr lang="en-GB">
                <a:latin typeface="Arial" panose="020B0604020202020204" pitchFamily="34" charset="0"/>
                <a:cs typeface="Arial" panose="020B0604020202020204" pitchFamily="34" charset="0"/>
              </a:rPr>
              <a:t>3</a:t>
            </a:r>
          </a:p>
        </p:txBody>
      </p:sp>
    </p:spTree>
    <p:extLst>
      <p:ext uri="{BB962C8B-B14F-4D97-AF65-F5344CB8AC3E}">
        <p14:creationId xmlns:p14="http://schemas.microsoft.com/office/powerpoint/2010/main" val="381361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6F813-2152-B5B1-2D75-AA777F36E4C7}"/>
              </a:ext>
            </a:extLst>
          </p:cNvPr>
          <p:cNvSpPr>
            <a:spLocks noGrp="1"/>
          </p:cNvSpPr>
          <p:nvPr>
            <p:ph type="title"/>
          </p:nvPr>
        </p:nvSpPr>
        <p:spPr>
          <a:xfrm>
            <a:off x="1038110" y="2985462"/>
            <a:ext cx="5306541" cy="1347974"/>
          </a:xfrm>
        </p:spPr>
        <p:txBody>
          <a:bodyPr>
            <a:noAutofit/>
          </a:bodyPr>
          <a:lstStyle/>
          <a:p>
            <a:pPr algn="ctr"/>
            <a:r>
              <a:rPr lang="en-US" sz="3600" b="1">
                <a:ea typeface="+mj-lt"/>
                <a:cs typeface="+mj-lt"/>
              </a:rPr>
              <a:t>Amser </a:t>
            </a:r>
            <a:r>
              <a:rPr lang="en-US" sz="3600" b="1" err="1">
                <a:ea typeface="+mj-lt"/>
                <a:cs typeface="+mj-lt"/>
              </a:rPr>
              <a:t>ar</a:t>
            </a:r>
            <a:r>
              <a:rPr lang="en-US" sz="3600" b="1">
                <a:ea typeface="+mj-lt"/>
                <a:cs typeface="+mj-lt"/>
              </a:rPr>
              <a:t> </a:t>
            </a:r>
            <a:r>
              <a:rPr lang="en-US" sz="3600" b="1" err="1">
                <a:ea typeface="+mj-lt"/>
                <a:cs typeface="+mj-lt"/>
              </a:rPr>
              <a:t>gyfer</a:t>
            </a:r>
            <a:r>
              <a:rPr lang="en-US" sz="3600" b="1">
                <a:ea typeface="+mj-lt"/>
                <a:cs typeface="+mj-lt"/>
              </a:rPr>
              <a:t> </a:t>
            </a:r>
            <a:r>
              <a:rPr lang="en-US" sz="3600" b="1" err="1">
                <a:ea typeface="+mj-lt"/>
                <a:cs typeface="+mj-lt"/>
              </a:rPr>
              <a:t>cwestiynau</a:t>
            </a:r>
            <a:br>
              <a:rPr lang="en-US"/>
            </a:br>
            <a:br>
              <a:rPr lang="en-US" sz="5400"/>
            </a:br>
            <a:r>
              <a:rPr lang="en-US" sz="3600" b="1">
                <a:solidFill>
                  <a:srgbClr val="0070C0"/>
                </a:solidFill>
              </a:rPr>
              <a:t>Time for questions</a:t>
            </a:r>
            <a:br>
              <a:rPr lang="en-US" sz="5400"/>
            </a:br>
            <a:br>
              <a:rPr lang="en-US" sz="5400"/>
            </a:br>
            <a:br>
              <a:rPr lang="en-US" sz="5400"/>
            </a:br>
            <a:endParaRPr lang="en-US" sz="5400"/>
          </a:p>
        </p:txBody>
      </p:sp>
      <p:pic>
        <p:nvPicPr>
          <p:cNvPr id="4" name="Picture 4" descr="Background pattern&#10;&#10;Description automatically generated">
            <a:extLst>
              <a:ext uri="{FF2B5EF4-FFF2-40B4-BE49-F238E27FC236}">
                <a16:creationId xmlns:a16="http://schemas.microsoft.com/office/drawing/2014/main" id="{43B773CC-509E-3769-9614-087153EDBA1E}"/>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7499541" y="334200"/>
            <a:ext cx="3774202" cy="4642914"/>
          </a:xfrm>
        </p:spPr>
      </p:pic>
    </p:spTree>
    <p:extLst>
      <p:ext uri="{BB962C8B-B14F-4D97-AF65-F5344CB8AC3E}">
        <p14:creationId xmlns:p14="http://schemas.microsoft.com/office/powerpoint/2010/main" val="22434384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EDB18B-96CD-0A8A-1B35-B42961BF1FB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33EC1C-AB64-6D91-CC41-CFEDB1D888C1}"/>
              </a:ext>
            </a:extLst>
          </p:cNvPr>
          <p:cNvSpPr>
            <a:spLocks noGrp="1"/>
          </p:cNvSpPr>
          <p:nvPr>
            <p:ph type="title"/>
          </p:nvPr>
        </p:nvSpPr>
        <p:spPr>
          <a:xfrm>
            <a:off x="0" y="109753"/>
            <a:ext cx="11481847" cy="1325563"/>
          </a:xfrm>
        </p:spPr>
        <p:txBody>
          <a:bodyPr>
            <a:normAutofit fontScale="90000"/>
          </a:bodyPr>
          <a:lstStyle/>
          <a:p>
            <a:r>
              <a:rPr lang="cy-GB" sz="3200" i="0" u="none" strike="noStrike">
                <a:solidFill>
                  <a:srgbClr val="000000"/>
                </a:solidFill>
                <a:effectLst/>
                <a:highlight>
                  <a:srgbClr val="FFFFFF"/>
                </a:highlight>
                <a:latin typeface="+mn-lt"/>
              </a:rPr>
              <a:t>Gwerthusiad </a:t>
            </a:r>
            <a:r>
              <a:rPr lang="en-GB" sz="3200" i="0" u="none" strike="noStrike">
                <a:solidFill>
                  <a:srgbClr val="000000"/>
                </a:solidFill>
                <a:effectLst/>
                <a:highlight>
                  <a:srgbClr val="FFFFFF"/>
                </a:highlight>
                <a:latin typeface="+mn-lt"/>
              </a:rPr>
              <a:t>PAP / </a:t>
            </a:r>
            <a:r>
              <a:rPr lang="en-GB" sz="3200">
                <a:latin typeface="+mn-lt"/>
              </a:rPr>
              <a:t>PTE Evaluation</a:t>
            </a:r>
            <a:br>
              <a:rPr lang="en-GB" sz="3200">
                <a:latin typeface="+mn-lt"/>
              </a:rPr>
            </a:br>
            <a:r>
              <a:rPr lang="en-US" altLang="en-US" sz="3200">
                <a:latin typeface="Arial" panose="020B0604020202020204" pitchFamily="34" charset="0"/>
                <a:hlinkClick r:id="rId3"/>
              </a:rPr>
              <a:t>https://forms.office.com/e/kLxXr5jgWZ</a:t>
            </a:r>
            <a:br>
              <a:rPr lang="en-US" altLang="en-US" sz="3200">
                <a:latin typeface="Arial" panose="020B0604020202020204" pitchFamily="34" charset="0"/>
              </a:rPr>
            </a:br>
            <a:endParaRPr lang="en-GB" sz="3200">
              <a:latin typeface="+mn-lt"/>
            </a:endParaRPr>
          </a:p>
        </p:txBody>
      </p:sp>
      <p:pic>
        <p:nvPicPr>
          <p:cNvPr id="1028" name="Picture 4" descr="QR code">
            <a:extLst>
              <a:ext uri="{FF2B5EF4-FFF2-40B4-BE49-F238E27FC236}">
                <a16:creationId xmlns:a16="http://schemas.microsoft.com/office/drawing/2014/main" id="{988C37BC-413A-9743-18BE-F8B7B720CBF5}"/>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729682" y="1170802"/>
            <a:ext cx="4516395" cy="45163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6669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175B1-3CA1-32DB-78A2-B3E6C259A2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E48445-C4F7-B7A7-4C34-FBF86AA5F7A3}"/>
              </a:ext>
            </a:extLst>
          </p:cNvPr>
          <p:cNvSpPr>
            <a:spLocks noGrp="1"/>
          </p:cNvSpPr>
          <p:nvPr>
            <p:ph type="ctrTitle"/>
          </p:nvPr>
        </p:nvSpPr>
        <p:spPr/>
        <p:txBody>
          <a:bodyPr/>
          <a:lstStyle/>
          <a:p>
            <a:r>
              <a:rPr lang="en-GB" b="1" err="1"/>
              <a:t>Sesiwn</a:t>
            </a:r>
            <a:r>
              <a:rPr lang="en-GB" b="1"/>
              <a:t> 2</a:t>
            </a:r>
            <a:br>
              <a:rPr lang="en-GB" b="1"/>
            </a:br>
            <a:r>
              <a:rPr lang="en-GB" b="1">
                <a:solidFill>
                  <a:srgbClr val="0070C0"/>
                </a:solidFill>
              </a:rPr>
              <a:t>Session 2</a:t>
            </a:r>
          </a:p>
        </p:txBody>
      </p:sp>
      <p:sp>
        <p:nvSpPr>
          <p:cNvPr id="3" name="Subtitle 2">
            <a:extLst>
              <a:ext uri="{FF2B5EF4-FFF2-40B4-BE49-F238E27FC236}">
                <a16:creationId xmlns:a16="http://schemas.microsoft.com/office/drawing/2014/main" id="{B280040D-7D2D-AA3F-21F6-75FE50DE0B09}"/>
              </a:ext>
            </a:extLst>
          </p:cNvPr>
          <p:cNvSpPr>
            <a:spLocks noGrp="1"/>
          </p:cNvSpPr>
          <p:nvPr>
            <p:ph type="subTitle" idx="1"/>
          </p:nvPr>
        </p:nvSpPr>
        <p:spPr/>
        <p:txBody>
          <a:bodyPr vert="horz" lIns="91440" tIns="45720" rIns="91440" bIns="45720" rtlCol="0" anchor="t">
            <a:normAutofit/>
          </a:bodyPr>
          <a:lstStyle/>
          <a:p>
            <a:r>
              <a:rPr lang="en-GB" sz="2800" b="1" err="1">
                <a:latin typeface="Calibri Light"/>
                <a:ea typeface="Calibri Light"/>
                <a:cs typeface="Calibri Light"/>
              </a:rPr>
              <a:t>Edrych</a:t>
            </a:r>
            <a:r>
              <a:rPr lang="en-GB" sz="2800" b="1">
                <a:latin typeface="Calibri Light"/>
                <a:ea typeface="Calibri Light"/>
                <a:cs typeface="Calibri Light"/>
              </a:rPr>
              <a:t> </a:t>
            </a:r>
            <a:r>
              <a:rPr lang="en-GB" sz="2800" b="1" err="1">
                <a:latin typeface="Calibri Light"/>
                <a:ea typeface="Calibri Light"/>
                <a:cs typeface="Calibri Light"/>
              </a:rPr>
              <a:t>ymlaen</a:t>
            </a:r>
            <a:endParaRPr lang="en-US" b="1" err="1"/>
          </a:p>
          <a:p>
            <a:r>
              <a:rPr lang="en-GB" b="1">
                <a:solidFill>
                  <a:srgbClr val="0070C0"/>
                </a:solidFill>
                <a:ea typeface="Calibri"/>
                <a:cs typeface="Calibri"/>
              </a:rPr>
              <a:t>Looking ahead</a:t>
            </a:r>
          </a:p>
        </p:txBody>
      </p:sp>
    </p:spTree>
    <p:extLst>
      <p:ext uri="{BB962C8B-B14F-4D97-AF65-F5344CB8AC3E}">
        <p14:creationId xmlns:p14="http://schemas.microsoft.com/office/powerpoint/2010/main" val="13654058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Rectangle 50">
            <a:extLst>
              <a:ext uri="{FF2B5EF4-FFF2-40B4-BE49-F238E27FC236}">
                <a16:creationId xmlns:a16="http://schemas.microsoft.com/office/drawing/2014/main" id="{EDFD415F-9C92-5CAC-B28D-FA4F02584769}"/>
              </a:ext>
            </a:extLst>
          </p:cNvPr>
          <p:cNvSpPr/>
          <p:nvPr/>
        </p:nvSpPr>
        <p:spPr>
          <a:xfrm>
            <a:off x="3347496" y="4025669"/>
            <a:ext cx="6649824" cy="5686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42" name="Rectangle 41">
            <a:extLst>
              <a:ext uri="{FF2B5EF4-FFF2-40B4-BE49-F238E27FC236}">
                <a16:creationId xmlns:a16="http://schemas.microsoft.com/office/drawing/2014/main" id="{3E321332-5EA6-56D6-5B86-9E6F33CB66B4}"/>
              </a:ext>
            </a:extLst>
          </p:cNvPr>
          <p:cNvSpPr/>
          <p:nvPr/>
        </p:nvSpPr>
        <p:spPr>
          <a:xfrm>
            <a:off x="3361908" y="2424080"/>
            <a:ext cx="6898610" cy="6032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3" name="TextBox 2">
            <a:extLst>
              <a:ext uri="{FF2B5EF4-FFF2-40B4-BE49-F238E27FC236}">
                <a16:creationId xmlns:a16="http://schemas.microsoft.com/office/drawing/2014/main" id="{BA936C17-D23B-66CD-98E1-4EE3FC417949}"/>
              </a:ext>
            </a:extLst>
          </p:cNvPr>
          <p:cNvSpPr txBox="1"/>
          <p:nvPr/>
        </p:nvSpPr>
        <p:spPr>
          <a:xfrm>
            <a:off x="1132914" y="1663128"/>
            <a:ext cx="1515303" cy="553998"/>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a:ln>
                  <a:noFill/>
                </a:ln>
                <a:solidFill>
                  <a:prstClr val="black"/>
                </a:solidFill>
                <a:effectLst/>
                <a:uLnTx/>
                <a:uFillTx/>
                <a:latin typeface="Corbel" panose="020B0503020204020204" pitchFamily="34" charset="0"/>
                <a:ea typeface="+mn-ea"/>
                <a:cs typeface="+mn-cs"/>
              </a:rPr>
              <a:t>Tymor 1</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y-GB" sz="1200" b="0" i="1" u="none" strike="noStrike" kern="1200" cap="none" spc="0" normalizeH="0" baseline="0" noProof="0">
              <a:ln>
                <a:noFill/>
              </a:ln>
              <a:solidFill>
                <a:prstClr val="black"/>
              </a:solidFill>
              <a:effectLst/>
              <a:uLnTx/>
              <a:uFillTx/>
              <a:latin typeface="Corbel" panose="020B0503020204020204" pitchFamily="34" charset="0"/>
              <a:ea typeface="+mn-ea"/>
              <a:cs typeface="+mn-cs"/>
            </a:endParaRPr>
          </a:p>
        </p:txBody>
      </p:sp>
      <p:sp>
        <p:nvSpPr>
          <p:cNvPr id="4" name="TextBox 3">
            <a:extLst>
              <a:ext uri="{FF2B5EF4-FFF2-40B4-BE49-F238E27FC236}">
                <a16:creationId xmlns:a16="http://schemas.microsoft.com/office/drawing/2014/main" id="{00413426-B174-4E8A-5F1B-5AECA7E78D9A}"/>
              </a:ext>
            </a:extLst>
          </p:cNvPr>
          <p:cNvSpPr txBox="1"/>
          <p:nvPr/>
        </p:nvSpPr>
        <p:spPr>
          <a:xfrm>
            <a:off x="1132914" y="3280025"/>
            <a:ext cx="1275115" cy="553998"/>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a:ln>
                  <a:noFill/>
                </a:ln>
                <a:solidFill>
                  <a:prstClr val="black"/>
                </a:solidFill>
                <a:effectLst/>
                <a:uLnTx/>
                <a:uFillTx/>
                <a:latin typeface="Corbel" panose="020B0503020204020204" pitchFamily="34" charset="0"/>
                <a:ea typeface="+mn-ea"/>
                <a:cs typeface="+mn-cs"/>
              </a:rPr>
              <a:t>Tymor 2</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y-GB" sz="1200" b="0" i="1" u="none" strike="noStrike" kern="1200" cap="none" spc="0" normalizeH="0" baseline="0" noProof="0">
              <a:ln>
                <a:noFill/>
              </a:ln>
              <a:solidFill>
                <a:prstClr val="black"/>
              </a:solidFill>
              <a:effectLst/>
              <a:uLnTx/>
              <a:uFillTx/>
              <a:latin typeface="Corbel" panose="020B0503020204020204" pitchFamily="34" charset="0"/>
              <a:ea typeface="+mn-ea"/>
              <a:cs typeface="+mn-cs"/>
            </a:endParaRPr>
          </a:p>
        </p:txBody>
      </p:sp>
      <p:sp>
        <p:nvSpPr>
          <p:cNvPr id="5" name="TextBox 4">
            <a:extLst>
              <a:ext uri="{FF2B5EF4-FFF2-40B4-BE49-F238E27FC236}">
                <a16:creationId xmlns:a16="http://schemas.microsoft.com/office/drawing/2014/main" id="{7B9D68F7-2F3E-5C2F-1D05-ACB86F4B6573}"/>
              </a:ext>
            </a:extLst>
          </p:cNvPr>
          <p:cNvSpPr txBox="1"/>
          <p:nvPr/>
        </p:nvSpPr>
        <p:spPr>
          <a:xfrm>
            <a:off x="1132914" y="4912035"/>
            <a:ext cx="1370769" cy="553998"/>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800" b="1" i="0" u="none" strike="noStrike" kern="1200" cap="none" spc="0" normalizeH="0" baseline="0" noProof="0">
                <a:ln>
                  <a:noFill/>
                </a:ln>
                <a:solidFill>
                  <a:prstClr val="black"/>
                </a:solidFill>
                <a:effectLst/>
                <a:uLnTx/>
                <a:uFillTx/>
                <a:latin typeface="Corbel" panose="020B0503020204020204" pitchFamily="34" charset="0"/>
                <a:ea typeface="+mn-ea"/>
                <a:cs typeface="+mn-cs"/>
              </a:rPr>
              <a:t>Tymor 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y-GB" sz="1200" b="0" i="1" u="none" strike="noStrike" kern="1200" cap="none" spc="0" normalizeH="0" baseline="0" noProof="0">
              <a:ln>
                <a:noFill/>
              </a:ln>
              <a:solidFill>
                <a:prstClr val="black"/>
              </a:solidFill>
              <a:effectLst/>
              <a:uLnTx/>
              <a:uFillTx/>
              <a:latin typeface="Corbel" panose="020B0503020204020204" pitchFamily="34" charset="0"/>
              <a:ea typeface="+mn-ea"/>
              <a:cs typeface="+mn-cs"/>
            </a:endParaRPr>
          </a:p>
        </p:txBody>
      </p:sp>
      <p:grpSp>
        <p:nvGrpSpPr>
          <p:cNvPr id="19" name="Group 18">
            <a:extLst>
              <a:ext uri="{FF2B5EF4-FFF2-40B4-BE49-F238E27FC236}">
                <a16:creationId xmlns:a16="http://schemas.microsoft.com/office/drawing/2014/main" id="{FEF16DDF-92E8-D704-DB3F-FAB3E7741D9B}"/>
              </a:ext>
            </a:extLst>
          </p:cNvPr>
          <p:cNvGrpSpPr/>
          <p:nvPr/>
        </p:nvGrpSpPr>
        <p:grpSpPr>
          <a:xfrm>
            <a:off x="1213949" y="825691"/>
            <a:ext cx="8083947" cy="4794873"/>
            <a:chOff x="506027" y="913469"/>
            <a:chExt cx="7961035" cy="4794873"/>
          </a:xfrm>
        </p:grpSpPr>
        <p:cxnSp>
          <p:nvCxnSpPr>
            <p:cNvPr id="2" name="Straight Connector 1">
              <a:extLst>
                <a:ext uri="{FF2B5EF4-FFF2-40B4-BE49-F238E27FC236}">
                  <a16:creationId xmlns:a16="http://schemas.microsoft.com/office/drawing/2014/main" id="{3947BDF5-8D64-732F-E7BC-D5364BAD1C25}"/>
                </a:ext>
              </a:extLst>
            </p:cNvPr>
            <p:cNvCxnSpPr>
              <a:cxnSpLocks/>
            </p:cNvCxnSpPr>
            <p:nvPr/>
          </p:nvCxnSpPr>
          <p:spPr>
            <a:xfrm>
              <a:off x="539303" y="2455402"/>
              <a:ext cx="7927759"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DC80ACE3-3284-E77D-F0ED-4965D5B393A4}"/>
                </a:ext>
              </a:extLst>
            </p:cNvPr>
            <p:cNvCxnSpPr>
              <a:cxnSpLocks/>
            </p:cNvCxnSpPr>
            <p:nvPr/>
          </p:nvCxnSpPr>
          <p:spPr>
            <a:xfrm>
              <a:off x="506027" y="4110051"/>
              <a:ext cx="7927759"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FF6CD4FE-FFEA-7645-6A3A-23E49DB17E6E}"/>
                </a:ext>
              </a:extLst>
            </p:cNvPr>
            <p:cNvCxnSpPr>
              <a:cxnSpLocks/>
            </p:cNvCxnSpPr>
            <p:nvPr/>
          </p:nvCxnSpPr>
          <p:spPr>
            <a:xfrm>
              <a:off x="506027" y="913469"/>
              <a:ext cx="7927759"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B1FCFD4-38A0-9911-FD3B-85CB31A99779}"/>
                </a:ext>
              </a:extLst>
            </p:cNvPr>
            <p:cNvCxnSpPr>
              <a:cxnSpLocks/>
            </p:cNvCxnSpPr>
            <p:nvPr/>
          </p:nvCxnSpPr>
          <p:spPr>
            <a:xfrm>
              <a:off x="506027" y="5708342"/>
              <a:ext cx="7927759"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10" name="Block Arc 9">
            <a:extLst>
              <a:ext uri="{FF2B5EF4-FFF2-40B4-BE49-F238E27FC236}">
                <a16:creationId xmlns:a16="http://schemas.microsoft.com/office/drawing/2014/main" id="{2A04D1FF-BC62-5CF4-BA5A-12C3BD07861F}"/>
              </a:ext>
            </a:extLst>
          </p:cNvPr>
          <p:cNvSpPr/>
          <p:nvPr/>
        </p:nvSpPr>
        <p:spPr>
          <a:xfrm rot="5400000">
            <a:off x="9097752" y="2136547"/>
            <a:ext cx="1836426" cy="1949448"/>
          </a:xfrm>
          <a:prstGeom prst="blockArc">
            <a:avLst>
              <a:gd name="adj1" fmla="val 10783809"/>
              <a:gd name="adj2" fmla="val 84353"/>
              <a:gd name="adj3" fmla="val 13187"/>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black"/>
              </a:solidFill>
              <a:effectLst/>
              <a:uLnTx/>
              <a:uFillTx/>
              <a:latin typeface="Corbel" panose="020B0503020204020204" pitchFamily="34" charset="0"/>
              <a:ea typeface="+mn-ea"/>
              <a:cs typeface="+mn-cs"/>
            </a:endParaRPr>
          </a:p>
        </p:txBody>
      </p:sp>
      <p:sp>
        <p:nvSpPr>
          <p:cNvPr id="22" name="Block Arc 21">
            <a:extLst>
              <a:ext uri="{FF2B5EF4-FFF2-40B4-BE49-F238E27FC236}">
                <a16:creationId xmlns:a16="http://schemas.microsoft.com/office/drawing/2014/main" id="{6FA7459A-325F-C420-61B9-DA04FB55991D}"/>
              </a:ext>
            </a:extLst>
          </p:cNvPr>
          <p:cNvSpPr/>
          <p:nvPr/>
        </p:nvSpPr>
        <p:spPr>
          <a:xfrm rot="16200000">
            <a:off x="2425048" y="3730807"/>
            <a:ext cx="1836426" cy="1949448"/>
          </a:xfrm>
          <a:prstGeom prst="blockArc">
            <a:avLst>
              <a:gd name="adj1" fmla="val 10783809"/>
              <a:gd name="adj2" fmla="val 84351"/>
              <a:gd name="adj3" fmla="val 13187"/>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black"/>
              </a:solidFill>
              <a:effectLst/>
              <a:uLnTx/>
              <a:uFillTx/>
              <a:latin typeface="Corbel" panose="020B0503020204020204" pitchFamily="34" charset="0"/>
              <a:ea typeface="+mn-ea"/>
              <a:cs typeface="+mn-cs"/>
            </a:endParaRPr>
          </a:p>
        </p:txBody>
      </p:sp>
      <p:sp>
        <p:nvSpPr>
          <p:cNvPr id="26" name="Callout: Down Arrow 25">
            <a:extLst>
              <a:ext uri="{FF2B5EF4-FFF2-40B4-BE49-F238E27FC236}">
                <a16:creationId xmlns:a16="http://schemas.microsoft.com/office/drawing/2014/main" id="{026F8EA4-A72A-E212-7EA1-9FF040D06EA5}"/>
              </a:ext>
            </a:extLst>
          </p:cNvPr>
          <p:cNvSpPr/>
          <p:nvPr/>
        </p:nvSpPr>
        <p:spPr>
          <a:xfrm>
            <a:off x="4947696" y="1053491"/>
            <a:ext cx="1161879" cy="1084807"/>
          </a:xfrm>
          <a:prstGeom prst="downArrowCallout">
            <a:avLst/>
          </a:prstGeom>
          <a:solidFill>
            <a:schemeClr val="accent6"/>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0" i="0" u="none" strike="noStrike" kern="1200" cap="none" spc="0" normalizeH="0" baseline="0" noProof="0">
                <a:ln>
                  <a:noFill/>
                </a:ln>
                <a:solidFill>
                  <a:prstClr val="white"/>
                </a:solidFill>
                <a:effectLst/>
                <a:uLnTx/>
                <a:uFillTx/>
                <a:latin typeface="Corbel" panose="020B0503020204020204" pitchFamily="34" charset="0"/>
                <a:ea typeface="+mn-ea"/>
                <a:cs typeface="+mn-cs"/>
              </a:rPr>
              <a:t>Natur dysgu plant</a:t>
            </a:r>
            <a:endParaRPr kumimoji="0" lang="cy-GB" sz="1000" b="0" i="0" u="none" strike="noStrike" kern="1200" cap="none" spc="0" normalizeH="0" baseline="0" noProof="0">
              <a:ln>
                <a:noFill/>
              </a:ln>
              <a:solidFill>
                <a:prstClr val="white"/>
              </a:solidFill>
              <a:effectLst/>
              <a:uLnTx/>
              <a:uFillTx/>
              <a:latin typeface="Corbel" panose="020B0503020204020204" pitchFamily="34" charset="0"/>
              <a:ea typeface="Calibri"/>
              <a:cs typeface="Calibri"/>
            </a:endParaRPr>
          </a:p>
        </p:txBody>
      </p:sp>
      <p:sp>
        <p:nvSpPr>
          <p:cNvPr id="27" name="Rectangle 26">
            <a:extLst>
              <a:ext uri="{FF2B5EF4-FFF2-40B4-BE49-F238E27FC236}">
                <a16:creationId xmlns:a16="http://schemas.microsoft.com/office/drawing/2014/main" id="{CD18C8BB-B5CA-5B2D-A1C2-3216C3B47004}"/>
              </a:ext>
            </a:extLst>
          </p:cNvPr>
          <p:cNvSpPr/>
          <p:nvPr/>
        </p:nvSpPr>
        <p:spPr>
          <a:xfrm>
            <a:off x="6233457" y="2081615"/>
            <a:ext cx="3761662" cy="327226"/>
          </a:xfrm>
          <a:prstGeom prst="rect">
            <a:avLst/>
          </a:prstGeom>
          <a:solidFill>
            <a:schemeClr val="accent1">
              <a:lumMod val="5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28" name="TextBox 27">
            <a:extLst>
              <a:ext uri="{FF2B5EF4-FFF2-40B4-BE49-F238E27FC236}">
                <a16:creationId xmlns:a16="http://schemas.microsoft.com/office/drawing/2014/main" id="{3112D06C-4E2B-6735-F32C-357B949E1278}"/>
              </a:ext>
            </a:extLst>
          </p:cNvPr>
          <p:cNvSpPr txBox="1"/>
          <p:nvPr/>
        </p:nvSpPr>
        <p:spPr>
          <a:xfrm>
            <a:off x="6986477" y="2137758"/>
            <a:ext cx="3321193"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0" i="1" u="none" strike="noStrike" kern="1200" cap="none" spc="0" normalizeH="0" baseline="0" noProof="0">
                <a:ln>
                  <a:noFill/>
                </a:ln>
                <a:solidFill>
                  <a:prstClr val="white"/>
                </a:solidFill>
                <a:effectLst/>
                <a:uLnTx/>
                <a:uFillTx/>
                <a:latin typeface="Corbel" panose="020B0503020204020204" pitchFamily="34" charset="0"/>
                <a:ea typeface="+mn-ea"/>
                <a:cs typeface="+mn-cs"/>
              </a:rPr>
              <a:t>Profiad Addysgu Proffesiynol 1</a:t>
            </a:r>
          </a:p>
        </p:txBody>
      </p:sp>
      <p:grpSp>
        <p:nvGrpSpPr>
          <p:cNvPr id="98" name="Group 97">
            <a:extLst>
              <a:ext uri="{FF2B5EF4-FFF2-40B4-BE49-F238E27FC236}">
                <a16:creationId xmlns:a16="http://schemas.microsoft.com/office/drawing/2014/main" id="{CD54EC45-F9D2-394E-9925-FD5FBC818B21}"/>
              </a:ext>
            </a:extLst>
          </p:cNvPr>
          <p:cNvGrpSpPr/>
          <p:nvPr/>
        </p:nvGrpSpPr>
        <p:grpSpPr>
          <a:xfrm>
            <a:off x="6436327" y="1508731"/>
            <a:ext cx="489005" cy="573568"/>
            <a:chOff x="5803280" y="1298631"/>
            <a:chExt cx="489005" cy="573568"/>
          </a:xfrm>
          <a:solidFill>
            <a:schemeClr val="accent6"/>
          </a:solidFill>
        </p:grpSpPr>
        <p:sp>
          <p:nvSpPr>
            <p:cNvPr id="31" name="Callout: Down Arrow 30">
              <a:extLst>
                <a:ext uri="{FF2B5EF4-FFF2-40B4-BE49-F238E27FC236}">
                  <a16:creationId xmlns:a16="http://schemas.microsoft.com/office/drawing/2014/main" id="{9B617AC3-415D-6573-43D1-1EACE69C6711}"/>
                </a:ext>
              </a:extLst>
            </p:cNvPr>
            <p:cNvSpPr/>
            <p:nvPr/>
          </p:nvSpPr>
          <p:spPr>
            <a:xfrm>
              <a:off x="5898307" y="1345367"/>
              <a:ext cx="311146" cy="526832"/>
            </a:xfrm>
            <a:prstGeom prst="downArrowCallout">
              <a:avLst>
                <a:gd name="adj1" fmla="val 25000"/>
                <a:gd name="adj2" fmla="val 25000"/>
                <a:gd name="adj3" fmla="val 25000"/>
                <a:gd name="adj4" fmla="val 36104"/>
              </a:avLst>
            </a:prstGeom>
            <a:gr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32" name="Hexagon 31">
              <a:extLst>
                <a:ext uri="{FF2B5EF4-FFF2-40B4-BE49-F238E27FC236}">
                  <a16:creationId xmlns:a16="http://schemas.microsoft.com/office/drawing/2014/main" id="{B5828E04-D452-675F-DC5F-396AF2CB8170}"/>
                </a:ext>
              </a:extLst>
            </p:cNvPr>
            <p:cNvSpPr/>
            <p:nvPr/>
          </p:nvSpPr>
          <p:spPr>
            <a:xfrm>
              <a:off x="5803280" y="1298631"/>
              <a:ext cx="489005" cy="432000"/>
            </a:xfrm>
            <a:prstGeom prst="hexagon">
              <a:avLst/>
            </a:prstGeom>
            <a:gr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a:ln>
                    <a:noFill/>
                  </a:ln>
                  <a:solidFill>
                    <a:prstClr val="white"/>
                  </a:solidFill>
                  <a:effectLst/>
                  <a:uLnTx/>
                  <a:uFillTx/>
                  <a:latin typeface="Corbel" panose="020B0503020204020204" pitchFamily="34" charset="0"/>
                  <a:ea typeface="+mn-ea"/>
                  <a:cs typeface="+mn-cs"/>
                </a:rPr>
                <a:t>1</a:t>
              </a:r>
            </a:p>
          </p:txBody>
        </p:sp>
      </p:grpSp>
      <p:sp>
        <p:nvSpPr>
          <p:cNvPr id="35" name="Arrow: Right 34">
            <a:extLst>
              <a:ext uri="{FF2B5EF4-FFF2-40B4-BE49-F238E27FC236}">
                <a16:creationId xmlns:a16="http://schemas.microsoft.com/office/drawing/2014/main" id="{DD73858D-9B8B-324B-58C1-A461017CDAFB}"/>
              </a:ext>
            </a:extLst>
          </p:cNvPr>
          <p:cNvSpPr/>
          <p:nvPr/>
        </p:nvSpPr>
        <p:spPr>
          <a:xfrm rot="10800000">
            <a:off x="3145766" y="3791339"/>
            <a:ext cx="272138" cy="229097"/>
          </a:xfrm>
          <a:prstGeom prst="rightArrow">
            <a:avLst>
              <a:gd name="adj1" fmla="val 55958"/>
              <a:gd name="adj2" fmla="val 5000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37" name="Arrow: Right 36">
            <a:extLst>
              <a:ext uri="{FF2B5EF4-FFF2-40B4-BE49-F238E27FC236}">
                <a16:creationId xmlns:a16="http://schemas.microsoft.com/office/drawing/2014/main" id="{8BD41468-3608-26DA-4FF7-14510BAEC486}"/>
              </a:ext>
            </a:extLst>
          </p:cNvPr>
          <p:cNvSpPr/>
          <p:nvPr/>
        </p:nvSpPr>
        <p:spPr>
          <a:xfrm>
            <a:off x="3417905" y="2197173"/>
            <a:ext cx="210692" cy="229097"/>
          </a:xfrm>
          <a:prstGeom prst="rightArrow">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41" name="TextBox 40">
            <a:extLst>
              <a:ext uri="{FF2B5EF4-FFF2-40B4-BE49-F238E27FC236}">
                <a16:creationId xmlns:a16="http://schemas.microsoft.com/office/drawing/2014/main" id="{4858724D-A8A6-4FA5-D51F-5C0D30778592}"/>
              </a:ext>
            </a:extLst>
          </p:cNvPr>
          <p:cNvSpPr txBox="1"/>
          <p:nvPr/>
        </p:nvSpPr>
        <p:spPr>
          <a:xfrm>
            <a:off x="6241337" y="1330923"/>
            <a:ext cx="919174" cy="246221"/>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0" i="1" u="none" strike="noStrike" kern="1200" cap="none" spc="0" normalizeH="0" baseline="0" noProof="0">
                <a:ln>
                  <a:noFill/>
                </a:ln>
                <a:solidFill>
                  <a:srgbClr val="10CF9B">
                    <a:lumMod val="75000"/>
                  </a:srgbClr>
                </a:solidFill>
                <a:effectLst/>
                <a:uLnTx/>
                <a:uFillTx/>
                <a:latin typeface="Corbel" panose="020B0503020204020204" pitchFamily="34" charset="0"/>
                <a:ea typeface="+mn-ea"/>
                <a:cs typeface="+mn-cs"/>
              </a:rPr>
              <a:t>.</a:t>
            </a:r>
          </a:p>
        </p:txBody>
      </p:sp>
      <p:sp>
        <p:nvSpPr>
          <p:cNvPr id="43" name="TextBox 42">
            <a:extLst>
              <a:ext uri="{FF2B5EF4-FFF2-40B4-BE49-F238E27FC236}">
                <a16:creationId xmlns:a16="http://schemas.microsoft.com/office/drawing/2014/main" id="{DE07BD19-3F95-3979-E165-05A508440F52}"/>
              </a:ext>
            </a:extLst>
          </p:cNvPr>
          <p:cNvSpPr txBox="1"/>
          <p:nvPr/>
        </p:nvSpPr>
        <p:spPr>
          <a:xfrm>
            <a:off x="1132914" y="2161065"/>
            <a:ext cx="2237422" cy="400110"/>
          </a:xfrm>
          <a:prstGeom prst="rect">
            <a:avLst/>
          </a:prstGeom>
          <a:noFill/>
        </p:spPr>
        <p:txBody>
          <a:bodyPr wrap="square" lIns="91440" tIns="45720" rIns="91440" bIns="45720" rtlCol="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cy-GB" sz="1000" b="1" i="1" u="none" strike="noStrike" kern="1200" cap="none" spc="0" normalizeH="0" baseline="0" noProof="0">
                <a:ln>
                  <a:noFill/>
                </a:ln>
                <a:solidFill>
                  <a:srgbClr val="009DD9"/>
                </a:solidFill>
                <a:effectLst/>
                <a:uLnTx/>
                <a:uFillTx/>
                <a:latin typeface="Corbel" panose="020B0503020204020204" pitchFamily="34" charset="0"/>
                <a:ea typeface="+mn-ea"/>
                <a:cs typeface="+mn-cs"/>
              </a:rPr>
              <a:t>Tiwtor Personol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cy-GB" sz="1000" b="1" i="1" u="none" strike="noStrike" kern="1200" cap="none" spc="0" normalizeH="0" baseline="0" noProof="0">
                <a:ln>
                  <a:noFill/>
                </a:ln>
                <a:solidFill>
                  <a:srgbClr val="009DD9"/>
                </a:solidFill>
                <a:effectLst/>
                <a:uLnTx/>
                <a:uFillTx/>
                <a:latin typeface="Corbel" panose="020B0503020204020204" pitchFamily="34" charset="0"/>
                <a:ea typeface="+mn-ea"/>
                <a:cs typeface="+mn-cs"/>
              </a:rPr>
              <a:t>Cymraeg mewn Ymarfer Proffesiynol.</a:t>
            </a:r>
          </a:p>
        </p:txBody>
      </p:sp>
      <p:sp>
        <p:nvSpPr>
          <p:cNvPr id="50" name="Rectangle 49">
            <a:extLst>
              <a:ext uri="{FF2B5EF4-FFF2-40B4-BE49-F238E27FC236}">
                <a16:creationId xmlns:a16="http://schemas.microsoft.com/office/drawing/2014/main" id="{41192E4B-DEDC-5D05-09AC-07FF4E26CF78}"/>
              </a:ext>
            </a:extLst>
          </p:cNvPr>
          <p:cNvSpPr/>
          <p:nvPr/>
        </p:nvSpPr>
        <p:spPr>
          <a:xfrm>
            <a:off x="3316188" y="2233329"/>
            <a:ext cx="45719" cy="43809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24" name="Rectangle 23">
            <a:extLst>
              <a:ext uri="{FF2B5EF4-FFF2-40B4-BE49-F238E27FC236}">
                <a16:creationId xmlns:a16="http://schemas.microsoft.com/office/drawing/2014/main" id="{265E60D4-BFA2-2C91-7319-747AD3AC40E8}"/>
              </a:ext>
            </a:extLst>
          </p:cNvPr>
          <p:cNvSpPr/>
          <p:nvPr/>
        </p:nvSpPr>
        <p:spPr>
          <a:xfrm>
            <a:off x="3347499" y="5381394"/>
            <a:ext cx="4941094" cy="238136"/>
          </a:xfrm>
          <a:prstGeom prst="rect">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52" name="Rectangle 51">
            <a:extLst>
              <a:ext uri="{FF2B5EF4-FFF2-40B4-BE49-F238E27FC236}">
                <a16:creationId xmlns:a16="http://schemas.microsoft.com/office/drawing/2014/main" id="{75445697-C54A-0F2A-8794-C3A2A79CBF95}"/>
              </a:ext>
            </a:extLst>
          </p:cNvPr>
          <p:cNvSpPr/>
          <p:nvPr/>
        </p:nvSpPr>
        <p:spPr>
          <a:xfrm>
            <a:off x="3347497" y="5616128"/>
            <a:ext cx="4941095" cy="45719"/>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53" name="Callout: Down Arrow 52">
            <a:extLst>
              <a:ext uri="{FF2B5EF4-FFF2-40B4-BE49-F238E27FC236}">
                <a16:creationId xmlns:a16="http://schemas.microsoft.com/office/drawing/2014/main" id="{3A86B2F6-4414-92C1-4041-4D7AB673D2B4}"/>
              </a:ext>
            </a:extLst>
          </p:cNvPr>
          <p:cNvSpPr/>
          <p:nvPr/>
        </p:nvSpPr>
        <p:spPr>
          <a:xfrm>
            <a:off x="6190461" y="2658738"/>
            <a:ext cx="1091812" cy="1047305"/>
          </a:xfrm>
          <a:prstGeom prst="downArrowCallout">
            <a:avLst/>
          </a:prstGeom>
          <a:solidFill>
            <a:schemeClr val="accent5">
              <a:lumMod val="60000"/>
              <a:lumOff val="4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0" i="0" u="none" strike="noStrike" kern="1200" cap="none" spc="0" normalizeH="0" baseline="0" noProof="0">
                <a:ln>
                  <a:noFill/>
                </a:ln>
                <a:solidFill>
                  <a:prstClr val="white"/>
                </a:solidFill>
                <a:effectLst/>
                <a:uLnTx/>
                <a:uFillTx/>
                <a:latin typeface="Corbel" panose="020B0503020204020204" pitchFamily="34" charset="0"/>
                <a:ea typeface="Calibri"/>
                <a:cs typeface="Calibri"/>
              </a:rPr>
              <a:t>Datblygu sgiliau ymholi proffesiynol</a:t>
            </a:r>
          </a:p>
        </p:txBody>
      </p:sp>
      <p:sp>
        <p:nvSpPr>
          <p:cNvPr id="54" name="Callout: Down Arrow 53">
            <a:extLst>
              <a:ext uri="{FF2B5EF4-FFF2-40B4-BE49-F238E27FC236}">
                <a16:creationId xmlns:a16="http://schemas.microsoft.com/office/drawing/2014/main" id="{0200A387-5850-C9A1-3203-5825F6FDA465}"/>
              </a:ext>
            </a:extLst>
          </p:cNvPr>
          <p:cNvSpPr/>
          <p:nvPr/>
        </p:nvSpPr>
        <p:spPr>
          <a:xfrm>
            <a:off x="8658008" y="2637917"/>
            <a:ext cx="1153122" cy="1071020"/>
          </a:xfrm>
          <a:prstGeom prst="downArrowCallout">
            <a:avLst/>
          </a:prstGeom>
          <a:solidFill>
            <a:schemeClr val="accent1">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0" i="0" u="none" strike="noStrike" kern="1200" cap="none" spc="0" normalizeH="0" baseline="0" noProof="0">
                <a:ln>
                  <a:noFill/>
                </a:ln>
                <a:solidFill>
                  <a:prstClr val="white"/>
                </a:solidFill>
                <a:effectLst/>
                <a:uLnTx/>
                <a:uFillTx/>
                <a:latin typeface="Corbel" panose="020B0503020204020204" pitchFamily="34" charset="0"/>
                <a:ea typeface="+mn-ea"/>
                <a:cs typeface="+mn-cs"/>
              </a:rPr>
              <a:t>Cysylltu Dysgwyr, Ysgolion a Chymunedau</a:t>
            </a:r>
            <a:endParaRPr kumimoji="0" lang="cy-GB" sz="1000" b="0" i="0" u="none" strike="noStrike" kern="1200" cap="none" spc="0" normalizeH="0" baseline="0" noProof="0">
              <a:ln>
                <a:noFill/>
              </a:ln>
              <a:solidFill>
                <a:prstClr val="white"/>
              </a:solidFill>
              <a:effectLst/>
              <a:uLnTx/>
              <a:uFillTx/>
              <a:latin typeface="Corbel" panose="020B0503020204020204" pitchFamily="34" charset="0"/>
              <a:ea typeface="Calibri"/>
              <a:cs typeface="Calibri"/>
            </a:endParaRPr>
          </a:p>
        </p:txBody>
      </p:sp>
      <p:sp>
        <p:nvSpPr>
          <p:cNvPr id="62" name="TextBox 61">
            <a:extLst>
              <a:ext uri="{FF2B5EF4-FFF2-40B4-BE49-F238E27FC236}">
                <a16:creationId xmlns:a16="http://schemas.microsoft.com/office/drawing/2014/main" id="{FCE1E420-8D33-FFD4-63E6-38E1ADF5607D}"/>
              </a:ext>
            </a:extLst>
          </p:cNvPr>
          <p:cNvSpPr txBox="1"/>
          <p:nvPr/>
        </p:nvSpPr>
        <p:spPr>
          <a:xfrm>
            <a:off x="355131" y="122832"/>
            <a:ext cx="4519763" cy="584775"/>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err="1">
                <a:ln>
                  <a:noFill/>
                </a:ln>
                <a:solidFill>
                  <a:prstClr val="black"/>
                </a:solidFill>
                <a:effectLst/>
                <a:uLnTx/>
                <a:uFillTx/>
                <a:latin typeface="Corbel" panose="020B0503020204020204" pitchFamily="34" charset="0"/>
                <a:ea typeface="+mn-ea"/>
                <a:cs typeface="+mn-cs"/>
              </a:rPr>
              <a:t>Llwybr</a:t>
            </a:r>
            <a:r>
              <a:rPr kumimoji="0" lang="en-GB" sz="3200" b="1" i="0" u="none" strike="noStrike" kern="1200" cap="none" spc="0" normalizeH="0" baseline="0" noProof="0">
                <a:ln>
                  <a:noFill/>
                </a:ln>
                <a:solidFill>
                  <a:prstClr val="black"/>
                </a:solidFill>
                <a:effectLst/>
                <a:uLnTx/>
                <a:uFillTx/>
                <a:latin typeface="Corbel" panose="020B0503020204020204" pitchFamily="34" charset="0"/>
                <a:ea typeface="+mn-ea"/>
                <a:cs typeface="+mn-cs"/>
              </a:rPr>
              <a:t> </a:t>
            </a:r>
            <a:r>
              <a:rPr kumimoji="0" lang="en-GB" sz="3200" b="1" i="0" u="none" strike="noStrike" kern="1200" cap="none" spc="0" normalizeH="0" baseline="0" noProof="0" err="1">
                <a:ln>
                  <a:noFill/>
                </a:ln>
                <a:solidFill>
                  <a:prstClr val="black"/>
                </a:solidFill>
                <a:effectLst/>
                <a:uLnTx/>
                <a:uFillTx/>
                <a:latin typeface="Corbel" panose="020B0503020204020204" pitchFamily="34" charset="0"/>
                <a:ea typeface="+mn-ea"/>
                <a:cs typeface="+mn-cs"/>
              </a:rPr>
              <a:t>Cwricwlwm</a:t>
            </a:r>
            <a:r>
              <a:rPr kumimoji="0" lang="en-GB" sz="3200" b="1" i="0" u="none" strike="noStrike" kern="1200" cap="none" spc="0" normalizeH="0" baseline="0" noProof="0">
                <a:ln>
                  <a:noFill/>
                </a:ln>
                <a:solidFill>
                  <a:prstClr val="black"/>
                </a:solidFill>
                <a:effectLst/>
                <a:uLnTx/>
                <a:uFillTx/>
                <a:latin typeface="Corbel" panose="020B0503020204020204" pitchFamily="34" charset="0"/>
                <a:ea typeface="+mn-ea"/>
                <a:cs typeface="+mn-cs"/>
              </a:rPr>
              <a:t> </a:t>
            </a:r>
            <a:r>
              <a:rPr kumimoji="0" lang="cy-GB" sz="3200" b="1" i="0" u="none" strike="noStrike" kern="1200" cap="none" spc="0" normalizeH="0" baseline="0" noProof="0">
                <a:ln>
                  <a:noFill/>
                </a:ln>
                <a:solidFill>
                  <a:prstClr val="black"/>
                </a:solidFill>
                <a:effectLst/>
                <a:uLnTx/>
                <a:uFillTx/>
                <a:latin typeface="Corbel" panose="020B0503020204020204" pitchFamily="34" charset="0"/>
                <a:ea typeface="+mn-ea"/>
                <a:cs typeface="+mn-cs"/>
              </a:rPr>
              <a:t>- TAR</a:t>
            </a:r>
            <a:endParaRPr kumimoji="0" lang="cy-GB" sz="3200" b="1" i="0" u="none" strike="noStrike" kern="1200" cap="none" spc="0" normalizeH="0" baseline="0" noProof="0">
              <a:ln>
                <a:noFill/>
              </a:ln>
              <a:solidFill>
                <a:prstClr val="black"/>
              </a:solidFill>
              <a:effectLst/>
              <a:uLnTx/>
              <a:uFillTx/>
              <a:latin typeface="Corbel" panose="020B0503020204020204" pitchFamily="34" charset="0"/>
              <a:ea typeface="Calibri"/>
              <a:cs typeface="Calibri"/>
            </a:endParaRPr>
          </a:p>
        </p:txBody>
      </p:sp>
      <p:sp>
        <p:nvSpPr>
          <p:cNvPr id="63" name="Rectangle 62">
            <a:extLst>
              <a:ext uri="{FF2B5EF4-FFF2-40B4-BE49-F238E27FC236}">
                <a16:creationId xmlns:a16="http://schemas.microsoft.com/office/drawing/2014/main" id="{3CBED8D9-432B-0F56-C89B-E890E907FBDC}"/>
              </a:ext>
            </a:extLst>
          </p:cNvPr>
          <p:cNvSpPr/>
          <p:nvPr/>
        </p:nvSpPr>
        <p:spPr>
          <a:xfrm>
            <a:off x="3347494" y="3756300"/>
            <a:ext cx="2097717" cy="253119"/>
          </a:xfrm>
          <a:prstGeom prst="rect">
            <a:avLst/>
          </a:prstGeom>
          <a:solidFill>
            <a:schemeClr val="accent1">
              <a:lumMod val="5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66" name="Rectangle 65">
            <a:extLst>
              <a:ext uri="{FF2B5EF4-FFF2-40B4-BE49-F238E27FC236}">
                <a16:creationId xmlns:a16="http://schemas.microsoft.com/office/drawing/2014/main" id="{A95D552D-3D9F-1D97-DC98-40013745DCC5}"/>
              </a:ext>
            </a:extLst>
          </p:cNvPr>
          <p:cNvSpPr/>
          <p:nvPr/>
        </p:nvSpPr>
        <p:spPr>
          <a:xfrm>
            <a:off x="10073588" y="4613380"/>
            <a:ext cx="1955410" cy="292626"/>
          </a:xfrm>
          <a:prstGeom prst="rect">
            <a:avLst/>
          </a:prstGeom>
          <a:solidFill>
            <a:schemeClr val="accent4">
              <a:lumMod val="75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400" b="1" i="0" u="none" strike="noStrike" kern="1200" cap="none" spc="0" normalizeH="0" baseline="0" noProof="0">
                <a:ln>
                  <a:noFill/>
                </a:ln>
                <a:solidFill>
                  <a:prstClr val="white"/>
                </a:solidFill>
                <a:effectLst/>
                <a:uLnTx/>
                <a:uFillTx/>
                <a:latin typeface="Corbel" panose="020B0503020204020204" pitchFamily="34" charset="0"/>
                <a:ea typeface="+mn-ea"/>
                <a:cs typeface="+mn-cs"/>
              </a:rPr>
              <a:t>Asesiadau</a:t>
            </a:r>
          </a:p>
        </p:txBody>
      </p:sp>
      <p:sp>
        <p:nvSpPr>
          <p:cNvPr id="75" name="Teardrop 74">
            <a:extLst>
              <a:ext uri="{FF2B5EF4-FFF2-40B4-BE49-F238E27FC236}">
                <a16:creationId xmlns:a16="http://schemas.microsoft.com/office/drawing/2014/main" id="{3B23B596-21B7-3D13-5FB6-DA8F3F69499A}"/>
              </a:ext>
            </a:extLst>
          </p:cNvPr>
          <p:cNvSpPr/>
          <p:nvPr/>
        </p:nvSpPr>
        <p:spPr>
          <a:xfrm rot="-2760000">
            <a:off x="8884841" y="4247113"/>
            <a:ext cx="700567" cy="683107"/>
          </a:xfrm>
          <a:prstGeom prst="teardrop">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76" name="TextBox 75">
            <a:extLst>
              <a:ext uri="{FF2B5EF4-FFF2-40B4-BE49-F238E27FC236}">
                <a16:creationId xmlns:a16="http://schemas.microsoft.com/office/drawing/2014/main" id="{C6E74031-2327-CBC6-5091-789EA942FFE4}"/>
              </a:ext>
            </a:extLst>
          </p:cNvPr>
          <p:cNvSpPr txBox="1"/>
          <p:nvPr/>
        </p:nvSpPr>
        <p:spPr>
          <a:xfrm>
            <a:off x="8815065" y="4394177"/>
            <a:ext cx="839007" cy="400110"/>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0" i="0" u="none" strike="noStrike" kern="1200" cap="none" spc="0" normalizeH="0" baseline="0" noProof="0">
                <a:ln>
                  <a:noFill/>
                </a:ln>
                <a:solidFill>
                  <a:srgbClr val="363D43"/>
                </a:solidFill>
                <a:effectLst/>
                <a:uLnTx/>
                <a:uFillTx/>
                <a:latin typeface="Corbel" panose="020B0503020204020204" pitchFamily="34" charset="0"/>
                <a:ea typeface="+mn-ea"/>
                <a:cs typeface="+mn-cs"/>
              </a:rPr>
              <a:t>Cynhadledd ADY a lles</a:t>
            </a:r>
          </a:p>
        </p:txBody>
      </p:sp>
      <p:sp>
        <p:nvSpPr>
          <p:cNvPr id="77" name="Rectangle 76">
            <a:extLst>
              <a:ext uri="{FF2B5EF4-FFF2-40B4-BE49-F238E27FC236}">
                <a16:creationId xmlns:a16="http://schemas.microsoft.com/office/drawing/2014/main" id="{8F179134-7630-5270-D985-FB6C908CCDC7}"/>
              </a:ext>
            </a:extLst>
          </p:cNvPr>
          <p:cNvSpPr/>
          <p:nvPr/>
        </p:nvSpPr>
        <p:spPr>
          <a:xfrm>
            <a:off x="3347495" y="5317519"/>
            <a:ext cx="4988136" cy="365244"/>
          </a:xfrm>
          <a:prstGeom prst="rect">
            <a:avLst/>
          </a:prstGeom>
          <a:solidFill>
            <a:schemeClr val="accent1">
              <a:lumMod val="5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36" name="Arrow: Right 35">
            <a:extLst>
              <a:ext uri="{FF2B5EF4-FFF2-40B4-BE49-F238E27FC236}">
                <a16:creationId xmlns:a16="http://schemas.microsoft.com/office/drawing/2014/main" id="{2B1B02B2-B373-8CE8-FA4C-EEE815E581CF}"/>
              </a:ext>
            </a:extLst>
          </p:cNvPr>
          <p:cNvSpPr/>
          <p:nvPr/>
        </p:nvSpPr>
        <p:spPr>
          <a:xfrm>
            <a:off x="3290234" y="5385609"/>
            <a:ext cx="210692" cy="229097"/>
          </a:xfrm>
          <a:prstGeom prst="rightArrow">
            <a:avLst/>
          </a:prstGeom>
          <a:solidFill>
            <a:srgbClr val="A6A6A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grpSp>
        <p:nvGrpSpPr>
          <p:cNvPr id="102" name="Group 101">
            <a:extLst>
              <a:ext uri="{FF2B5EF4-FFF2-40B4-BE49-F238E27FC236}">
                <a16:creationId xmlns:a16="http://schemas.microsoft.com/office/drawing/2014/main" id="{498DF850-910C-667E-E04E-CFBF2E1CA354}"/>
              </a:ext>
            </a:extLst>
          </p:cNvPr>
          <p:cNvGrpSpPr/>
          <p:nvPr/>
        </p:nvGrpSpPr>
        <p:grpSpPr>
          <a:xfrm>
            <a:off x="7702596" y="2915817"/>
            <a:ext cx="489005" cy="573568"/>
            <a:chOff x="5803280" y="1298631"/>
            <a:chExt cx="489005" cy="573568"/>
          </a:xfrm>
          <a:solidFill>
            <a:schemeClr val="accent1">
              <a:lumMod val="40000"/>
              <a:lumOff val="60000"/>
            </a:schemeClr>
          </a:solidFill>
        </p:grpSpPr>
        <p:sp>
          <p:nvSpPr>
            <p:cNvPr id="103" name="Callout: Down Arrow 102">
              <a:extLst>
                <a:ext uri="{FF2B5EF4-FFF2-40B4-BE49-F238E27FC236}">
                  <a16:creationId xmlns:a16="http://schemas.microsoft.com/office/drawing/2014/main" id="{0D7F92F8-9621-8278-9FCA-130B3E548093}"/>
                </a:ext>
              </a:extLst>
            </p:cNvPr>
            <p:cNvSpPr/>
            <p:nvPr/>
          </p:nvSpPr>
          <p:spPr>
            <a:xfrm>
              <a:off x="5898307" y="1345367"/>
              <a:ext cx="311146" cy="526832"/>
            </a:xfrm>
            <a:prstGeom prst="downArrowCallout">
              <a:avLst>
                <a:gd name="adj1" fmla="val 25000"/>
                <a:gd name="adj2" fmla="val 25000"/>
                <a:gd name="adj3" fmla="val 25000"/>
                <a:gd name="adj4" fmla="val 36104"/>
              </a:avLst>
            </a:prstGeom>
            <a:gr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104" name="Hexagon 103">
              <a:extLst>
                <a:ext uri="{FF2B5EF4-FFF2-40B4-BE49-F238E27FC236}">
                  <a16:creationId xmlns:a16="http://schemas.microsoft.com/office/drawing/2014/main" id="{407683EB-DA73-B567-8B30-081584D103FC}"/>
                </a:ext>
              </a:extLst>
            </p:cNvPr>
            <p:cNvSpPr/>
            <p:nvPr/>
          </p:nvSpPr>
          <p:spPr>
            <a:xfrm>
              <a:off x="5803280" y="1298631"/>
              <a:ext cx="489005" cy="432000"/>
            </a:xfrm>
            <a:prstGeom prst="hexagon">
              <a:avLst/>
            </a:prstGeom>
            <a:gr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a:ln>
                    <a:noFill/>
                  </a:ln>
                  <a:solidFill>
                    <a:prstClr val="white"/>
                  </a:solidFill>
                  <a:effectLst/>
                  <a:uLnTx/>
                  <a:uFillTx/>
                  <a:latin typeface="Corbel" panose="020B0503020204020204" pitchFamily="34" charset="0"/>
                  <a:ea typeface="+mn-ea"/>
                  <a:cs typeface="+mn-cs"/>
                </a:rPr>
                <a:t>2</a:t>
              </a:r>
            </a:p>
          </p:txBody>
        </p:sp>
      </p:grpSp>
      <p:grpSp>
        <p:nvGrpSpPr>
          <p:cNvPr id="105" name="Group 104">
            <a:extLst>
              <a:ext uri="{FF2B5EF4-FFF2-40B4-BE49-F238E27FC236}">
                <a16:creationId xmlns:a16="http://schemas.microsoft.com/office/drawing/2014/main" id="{95E9DFC4-E3E2-83FE-D0AD-DE75FB05C7A5}"/>
              </a:ext>
            </a:extLst>
          </p:cNvPr>
          <p:cNvGrpSpPr/>
          <p:nvPr/>
        </p:nvGrpSpPr>
        <p:grpSpPr>
          <a:xfrm>
            <a:off x="4454775" y="4754778"/>
            <a:ext cx="489005" cy="573568"/>
            <a:chOff x="5803280" y="1298631"/>
            <a:chExt cx="489005" cy="573568"/>
          </a:xfrm>
          <a:solidFill>
            <a:schemeClr val="accent5">
              <a:lumMod val="60000"/>
              <a:lumOff val="40000"/>
            </a:schemeClr>
          </a:solidFill>
        </p:grpSpPr>
        <p:sp>
          <p:nvSpPr>
            <p:cNvPr id="106" name="Callout: Down Arrow 105">
              <a:extLst>
                <a:ext uri="{FF2B5EF4-FFF2-40B4-BE49-F238E27FC236}">
                  <a16:creationId xmlns:a16="http://schemas.microsoft.com/office/drawing/2014/main" id="{74337D1E-F00C-44F6-9220-1112417A4791}"/>
                </a:ext>
              </a:extLst>
            </p:cNvPr>
            <p:cNvSpPr/>
            <p:nvPr/>
          </p:nvSpPr>
          <p:spPr>
            <a:xfrm>
              <a:off x="5898307" y="1345367"/>
              <a:ext cx="311146" cy="526832"/>
            </a:xfrm>
            <a:prstGeom prst="downArrowCallout">
              <a:avLst>
                <a:gd name="adj1" fmla="val 25000"/>
                <a:gd name="adj2" fmla="val 25000"/>
                <a:gd name="adj3" fmla="val 25000"/>
                <a:gd name="adj4" fmla="val 36104"/>
              </a:avLst>
            </a:prstGeom>
            <a:gr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107" name="Hexagon 106">
              <a:extLst>
                <a:ext uri="{FF2B5EF4-FFF2-40B4-BE49-F238E27FC236}">
                  <a16:creationId xmlns:a16="http://schemas.microsoft.com/office/drawing/2014/main" id="{E4CD2B3D-67F7-1547-0ECE-93727ECA493E}"/>
                </a:ext>
              </a:extLst>
            </p:cNvPr>
            <p:cNvSpPr/>
            <p:nvPr/>
          </p:nvSpPr>
          <p:spPr>
            <a:xfrm>
              <a:off x="5803280" y="1298631"/>
              <a:ext cx="489005" cy="432000"/>
            </a:xfrm>
            <a:prstGeom prst="hexagon">
              <a:avLst/>
            </a:prstGeom>
            <a:gr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a:ln>
                    <a:noFill/>
                  </a:ln>
                  <a:solidFill>
                    <a:prstClr val="white"/>
                  </a:solidFill>
                  <a:effectLst/>
                  <a:uLnTx/>
                  <a:uFillTx/>
                  <a:latin typeface="Corbel" panose="020B0503020204020204" pitchFamily="34" charset="0"/>
                  <a:ea typeface="+mn-ea"/>
                  <a:cs typeface="+mn-cs"/>
                </a:rPr>
                <a:t>3</a:t>
              </a:r>
            </a:p>
          </p:txBody>
        </p:sp>
      </p:grpSp>
      <p:grpSp>
        <p:nvGrpSpPr>
          <p:cNvPr id="114" name="Group 113">
            <a:extLst>
              <a:ext uri="{FF2B5EF4-FFF2-40B4-BE49-F238E27FC236}">
                <a16:creationId xmlns:a16="http://schemas.microsoft.com/office/drawing/2014/main" id="{0B882362-6BD1-D355-1ECE-7450FA0DA420}"/>
              </a:ext>
            </a:extLst>
          </p:cNvPr>
          <p:cNvGrpSpPr/>
          <p:nvPr/>
        </p:nvGrpSpPr>
        <p:grpSpPr>
          <a:xfrm>
            <a:off x="498859" y="3244509"/>
            <a:ext cx="548690" cy="548690"/>
            <a:chOff x="1402632" y="3867507"/>
            <a:chExt cx="457200" cy="457200"/>
          </a:xfrm>
        </p:grpSpPr>
        <p:pic>
          <p:nvPicPr>
            <p:cNvPr id="115" name="Graphic 114" descr="Maximize with solid fill">
              <a:extLst>
                <a:ext uri="{FF2B5EF4-FFF2-40B4-BE49-F238E27FC236}">
                  <a16:creationId xmlns:a16="http://schemas.microsoft.com/office/drawing/2014/main" id="{9A5016AE-BB7B-FCDF-1BEC-905ABCE9A94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402632" y="3867507"/>
              <a:ext cx="457200" cy="457200"/>
            </a:xfrm>
            <a:prstGeom prst="rect">
              <a:avLst/>
            </a:prstGeom>
          </p:spPr>
        </p:pic>
        <p:pic>
          <p:nvPicPr>
            <p:cNvPr id="116" name="Graphic 115" descr="Maximize with solid fill">
              <a:extLst>
                <a:ext uri="{FF2B5EF4-FFF2-40B4-BE49-F238E27FC236}">
                  <a16:creationId xmlns:a16="http://schemas.microsoft.com/office/drawing/2014/main" id="{FAD62135-AA77-CAE6-AD50-712093218DD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1402632" y="3867507"/>
              <a:ext cx="457200" cy="457200"/>
            </a:xfrm>
            <a:prstGeom prst="rect">
              <a:avLst/>
            </a:prstGeom>
          </p:spPr>
        </p:pic>
        <p:sp>
          <p:nvSpPr>
            <p:cNvPr id="117" name="Oval 116">
              <a:extLst>
                <a:ext uri="{FF2B5EF4-FFF2-40B4-BE49-F238E27FC236}">
                  <a16:creationId xmlns:a16="http://schemas.microsoft.com/office/drawing/2014/main" id="{F1749D55-F865-93C3-520F-F544777C9F6B}"/>
                </a:ext>
              </a:extLst>
            </p:cNvPr>
            <p:cNvSpPr/>
            <p:nvPr/>
          </p:nvSpPr>
          <p:spPr>
            <a:xfrm>
              <a:off x="1470991" y="3932880"/>
              <a:ext cx="320483" cy="320483"/>
            </a:xfrm>
            <a:prstGeom prst="ellipse">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grpSp>
      <p:sp>
        <p:nvSpPr>
          <p:cNvPr id="118" name="Oval 117">
            <a:extLst>
              <a:ext uri="{FF2B5EF4-FFF2-40B4-BE49-F238E27FC236}">
                <a16:creationId xmlns:a16="http://schemas.microsoft.com/office/drawing/2014/main" id="{3FB736E9-880E-D96E-E69D-4A448BCD8EAB}"/>
              </a:ext>
            </a:extLst>
          </p:cNvPr>
          <p:cNvSpPr/>
          <p:nvPr/>
        </p:nvSpPr>
        <p:spPr>
          <a:xfrm>
            <a:off x="495805" y="1637415"/>
            <a:ext cx="457643" cy="461453"/>
          </a:xfrm>
          <a:prstGeom prst="ellipse">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grpSp>
        <p:nvGrpSpPr>
          <p:cNvPr id="119" name="Group 118">
            <a:extLst>
              <a:ext uri="{FF2B5EF4-FFF2-40B4-BE49-F238E27FC236}">
                <a16:creationId xmlns:a16="http://schemas.microsoft.com/office/drawing/2014/main" id="{6AC632A3-4BC8-D7C5-6B83-FCC6BEE35A19}"/>
              </a:ext>
            </a:extLst>
          </p:cNvPr>
          <p:cNvGrpSpPr/>
          <p:nvPr/>
        </p:nvGrpSpPr>
        <p:grpSpPr>
          <a:xfrm>
            <a:off x="356887" y="4815236"/>
            <a:ext cx="819298" cy="741194"/>
            <a:chOff x="299481" y="4709344"/>
            <a:chExt cx="914400" cy="914400"/>
          </a:xfrm>
        </p:grpSpPr>
        <p:pic>
          <p:nvPicPr>
            <p:cNvPr id="120" name="Graphic 119" descr="Circles with arrows with solid fill">
              <a:extLst>
                <a:ext uri="{FF2B5EF4-FFF2-40B4-BE49-F238E27FC236}">
                  <a16:creationId xmlns:a16="http://schemas.microsoft.com/office/drawing/2014/main" id="{42D96D9A-DE00-5928-9E0C-8B749D992854}"/>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99481" y="4709344"/>
              <a:ext cx="914400" cy="914400"/>
            </a:xfrm>
            <a:prstGeom prst="rect">
              <a:avLst/>
            </a:prstGeom>
          </p:spPr>
        </p:pic>
        <p:sp>
          <p:nvSpPr>
            <p:cNvPr id="121" name="Oval 120">
              <a:extLst>
                <a:ext uri="{FF2B5EF4-FFF2-40B4-BE49-F238E27FC236}">
                  <a16:creationId xmlns:a16="http://schemas.microsoft.com/office/drawing/2014/main" id="{FC245FFF-99BC-97E7-1945-44788B5C421C}"/>
                </a:ext>
              </a:extLst>
            </p:cNvPr>
            <p:cNvSpPr/>
            <p:nvPr/>
          </p:nvSpPr>
          <p:spPr>
            <a:xfrm>
              <a:off x="596440" y="5016865"/>
              <a:ext cx="320483" cy="320483"/>
            </a:xfrm>
            <a:prstGeom prst="ellipse">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grpSp>
      <p:grpSp>
        <p:nvGrpSpPr>
          <p:cNvPr id="13" name="Group 12">
            <a:extLst>
              <a:ext uri="{FF2B5EF4-FFF2-40B4-BE49-F238E27FC236}">
                <a16:creationId xmlns:a16="http://schemas.microsoft.com/office/drawing/2014/main" id="{7CE8E74C-C8DA-0AC7-41A3-6E11C9B794F6}"/>
              </a:ext>
            </a:extLst>
          </p:cNvPr>
          <p:cNvGrpSpPr/>
          <p:nvPr/>
        </p:nvGrpSpPr>
        <p:grpSpPr>
          <a:xfrm>
            <a:off x="5752332" y="4752622"/>
            <a:ext cx="489005" cy="573568"/>
            <a:chOff x="5803280" y="1298631"/>
            <a:chExt cx="489005" cy="573568"/>
          </a:xfrm>
          <a:solidFill>
            <a:schemeClr val="accent2"/>
          </a:solidFill>
        </p:grpSpPr>
        <p:sp>
          <p:nvSpPr>
            <p:cNvPr id="14" name="Callout: Down Arrow 13">
              <a:extLst>
                <a:ext uri="{FF2B5EF4-FFF2-40B4-BE49-F238E27FC236}">
                  <a16:creationId xmlns:a16="http://schemas.microsoft.com/office/drawing/2014/main" id="{E2F8FCB5-906A-CA48-4797-35F6910118D4}"/>
                </a:ext>
              </a:extLst>
            </p:cNvPr>
            <p:cNvSpPr/>
            <p:nvPr/>
          </p:nvSpPr>
          <p:spPr>
            <a:xfrm>
              <a:off x="5898307" y="1345367"/>
              <a:ext cx="311146" cy="526832"/>
            </a:xfrm>
            <a:prstGeom prst="downArrowCallout">
              <a:avLst>
                <a:gd name="adj1" fmla="val 25000"/>
                <a:gd name="adj2" fmla="val 25000"/>
                <a:gd name="adj3" fmla="val 25000"/>
                <a:gd name="adj4" fmla="val 36104"/>
              </a:avLst>
            </a:prstGeom>
            <a:gr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15" name="Hexagon 14">
              <a:extLst>
                <a:ext uri="{FF2B5EF4-FFF2-40B4-BE49-F238E27FC236}">
                  <a16:creationId xmlns:a16="http://schemas.microsoft.com/office/drawing/2014/main" id="{CED3CB04-2963-037C-752F-8AB25EFC38D9}"/>
                </a:ext>
              </a:extLst>
            </p:cNvPr>
            <p:cNvSpPr/>
            <p:nvPr/>
          </p:nvSpPr>
          <p:spPr>
            <a:xfrm>
              <a:off x="5803280" y="1298631"/>
              <a:ext cx="489005" cy="432000"/>
            </a:xfrm>
            <a:prstGeom prst="hexagon">
              <a:avLst/>
            </a:prstGeom>
            <a:gr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a:ln>
                    <a:noFill/>
                  </a:ln>
                  <a:solidFill>
                    <a:prstClr val="white"/>
                  </a:solidFill>
                  <a:effectLst/>
                  <a:uLnTx/>
                  <a:uFillTx/>
                  <a:latin typeface="Corbel" panose="020B0503020204020204" pitchFamily="34" charset="0"/>
                  <a:ea typeface="+mn-ea"/>
                  <a:cs typeface="+mn-cs"/>
                </a:rPr>
                <a:t>4</a:t>
              </a:r>
            </a:p>
          </p:txBody>
        </p:sp>
      </p:grpSp>
      <p:grpSp>
        <p:nvGrpSpPr>
          <p:cNvPr id="16" name="Group 15">
            <a:extLst>
              <a:ext uri="{FF2B5EF4-FFF2-40B4-BE49-F238E27FC236}">
                <a16:creationId xmlns:a16="http://schemas.microsoft.com/office/drawing/2014/main" id="{E1B7D3CD-37F4-3580-8E88-B315A7586B65}"/>
              </a:ext>
            </a:extLst>
          </p:cNvPr>
          <p:cNvGrpSpPr/>
          <p:nvPr/>
        </p:nvGrpSpPr>
        <p:grpSpPr>
          <a:xfrm>
            <a:off x="7287808" y="4752622"/>
            <a:ext cx="489005" cy="573568"/>
            <a:chOff x="5803280" y="1298631"/>
            <a:chExt cx="489005" cy="573568"/>
          </a:xfrm>
          <a:solidFill>
            <a:schemeClr val="accent1">
              <a:lumMod val="75000"/>
            </a:schemeClr>
          </a:solidFill>
        </p:grpSpPr>
        <p:sp>
          <p:nvSpPr>
            <p:cNvPr id="17" name="Callout: Down Arrow 16">
              <a:extLst>
                <a:ext uri="{FF2B5EF4-FFF2-40B4-BE49-F238E27FC236}">
                  <a16:creationId xmlns:a16="http://schemas.microsoft.com/office/drawing/2014/main" id="{EF12D50E-7ECE-5D94-5278-F5C1F84EDD51}"/>
                </a:ext>
              </a:extLst>
            </p:cNvPr>
            <p:cNvSpPr/>
            <p:nvPr/>
          </p:nvSpPr>
          <p:spPr>
            <a:xfrm>
              <a:off x="5898307" y="1345367"/>
              <a:ext cx="311146" cy="526832"/>
            </a:xfrm>
            <a:prstGeom prst="downArrowCallout">
              <a:avLst>
                <a:gd name="adj1" fmla="val 25000"/>
                <a:gd name="adj2" fmla="val 25000"/>
                <a:gd name="adj3" fmla="val 25000"/>
                <a:gd name="adj4" fmla="val 36104"/>
              </a:avLst>
            </a:prstGeom>
            <a:gr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18" name="Hexagon 17">
              <a:extLst>
                <a:ext uri="{FF2B5EF4-FFF2-40B4-BE49-F238E27FC236}">
                  <a16:creationId xmlns:a16="http://schemas.microsoft.com/office/drawing/2014/main" id="{A852D1B5-AC34-905E-B865-34CEADC571E5}"/>
                </a:ext>
              </a:extLst>
            </p:cNvPr>
            <p:cNvSpPr/>
            <p:nvPr/>
          </p:nvSpPr>
          <p:spPr>
            <a:xfrm>
              <a:off x="5803280" y="1298631"/>
              <a:ext cx="489005" cy="432000"/>
            </a:xfrm>
            <a:prstGeom prst="hexagon">
              <a:avLst/>
            </a:prstGeom>
            <a:gr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a:ln>
                    <a:noFill/>
                  </a:ln>
                  <a:solidFill>
                    <a:prstClr val="white"/>
                  </a:solidFill>
                  <a:effectLst/>
                  <a:uLnTx/>
                  <a:uFillTx/>
                  <a:latin typeface="Corbel" panose="020B0503020204020204" pitchFamily="34" charset="0"/>
                  <a:ea typeface="+mn-ea"/>
                  <a:cs typeface="+mn-cs"/>
                </a:rPr>
                <a:t>5</a:t>
              </a:r>
            </a:p>
          </p:txBody>
        </p:sp>
      </p:grpSp>
      <p:sp>
        <p:nvSpPr>
          <p:cNvPr id="44" name="TextBox 43">
            <a:extLst>
              <a:ext uri="{FF2B5EF4-FFF2-40B4-BE49-F238E27FC236}">
                <a16:creationId xmlns:a16="http://schemas.microsoft.com/office/drawing/2014/main" id="{3D8E774A-1CC9-A06A-E345-B39A0C60DC2F}"/>
              </a:ext>
            </a:extLst>
          </p:cNvPr>
          <p:cNvSpPr txBox="1"/>
          <p:nvPr/>
        </p:nvSpPr>
        <p:spPr>
          <a:xfrm>
            <a:off x="3347494" y="3764341"/>
            <a:ext cx="2017073"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0" i="1" u="none" strike="noStrike" kern="1200" cap="none" spc="0" normalizeH="0" baseline="0" noProof="0">
                <a:ln>
                  <a:noFill/>
                </a:ln>
                <a:solidFill>
                  <a:prstClr val="white"/>
                </a:solidFill>
                <a:effectLst/>
                <a:uLnTx/>
                <a:uFillTx/>
                <a:latin typeface="Corbel" panose="020B0503020204020204" pitchFamily="34" charset="0"/>
                <a:ea typeface="+mn-ea"/>
                <a:cs typeface="+mn-cs"/>
              </a:rPr>
              <a:t>Profiad Addysgu Proffesiynol 2</a:t>
            </a:r>
          </a:p>
        </p:txBody>
      </p:sp>
      <p:sp>
        <p:nvSpPr>
          <p:cNvPr id="45" name="TextBox 44">
            <a:extLst>
              <a:ext uri="{FF2B5EF4-FFF2-40B4-BE49-F238E27FC236}">
                <a16:creationId xmlns:a16="http://schemas.microsoft.com/office/drawing/2014/main" id="{FA886C8D-AC4A-4442-8648-357ECA5C0114}"/>
              </a:ext>
            </a:extLst>
          </p:cNvPr>
          <p:cNvSpPr txBox="1"/>
          <p:nvPr/>
        </p:nvSpPr>
        <p:spPr>
          <a:xfrm>
            <a:off x="5104537" y="5368702"/>
            <a:ext cx="2413243"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0" i="1" u="none" strike="noStrike" kern="1200" cap="none" spc="0" normalizeH="0" baseline="0" noProof="0">
                <a:ln>
                  <a:noFill/>
                </a:ln>
                <a:solidFill>
                  <a:prstClr val="white"/>
                </a:solidFill>
                <a:effectLst/>
                <a:uLnTx/>
                <a:uFillTx/>
                <a:latin typeface="Corbel" panose="020B0503020204020204" pitchFamily="34" charset="0"/>
                <a:ea typeface="+mn-ea"/>
                <a:cs typeface="+mn-cs"/>
              </a:rPr>
              <a:t>Profiad Addysgu Proffesiynol 2</a:t>
            </a:r>
          </a:p>
        </p:txBody>
      </p:sp>
      <p:sp>
        <p:nvSpPr>
          <p:cNvPr id="55" name="Arrow: Right 54">
            <a:extLst>
              <a:ext uri="{FF2B5EF4-FFF2-40B4-BE49-F238E27FC236}">
                <a16:creationId xmlns:a16="http://schemas.microsoft.com/office/drawing/2014/main" id="{14C9C02D-CB00-0E27-A7C8-134B8E74B7BE}"/>
              </a:ext>
            </a:extLst>
          </p:cNvPr>
          <p:cNvSpPr/>
          <p:nvPr/>
        </p:nvSpPr>
        <p:spPr>
          <a:xfrm>
            <a:off x="8288592" y="5342229"/>
            <a:ext cx="298278" cy="299166"/>
          </a:xfrm>
          <a:prstGeom prst="rightArrow">
            <a:avLst/>
          </a:prstGeom>
          <a:solidFill>
            <a:schemeClr val="tx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56" name="Teardrop 55">
            <a:extLst>
              <a:ext uri="{FF2B5EF4-FFF2-40B4-BE49-F238E27FC236}">
                <a16:creationId xmlns:a16="http://schemas.microsoft.com/office/drawing/2014/main" id="{0ED98232-1237-E2AE-033C-1B552B33FD08}"/>
              </a:ext>
            </a:extLst>
          </p:cNvPr>
          <p:cNvSpPr/>
          <p:nvPr/>
        </p:nvSpPr>
        <p:spPr>
          <a:xfrm rot="7995085">
            <a:off x="6396323" y="4471135"/>
            <a:ext cx="700567" cy="683107"/>
          </a:xfrm>
          <a:prstGeom prst="teardrop">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12" name="TextBox 11">
            <a:extLst>
              <a:ext uri="{FF2B5EF4-FFF2-40B4-BE49-F238E27FC236}">
                <a16:creationId xmlns:a16="http://schemas.microsoft.com/office/drawing/2014/main" id="{CFD7EB2E-827E-5FC2-BA3C-B7A9A3E81EF6}"/>
              </a:ext>
            </a:extLst>
          </p:cNvPr>
          <p:cNvSpPr txBox="1"/>
          <p:nvPr/>
        </p:nvSpPr>
        <p:spPr>
          <a:xfrm>
            <a:off x="6284387" y="4537623"/>
            <a:ext cx="928476" cy="553998"/>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0" i="0" u="none" strike="noStrike" kern="1200" cap="none" spc="0" normalizeH="0" baseline="0" noProof="0">
                <a:ln>
                  <a:noFill/>
                </a:ln>
                <a:solidFill>
                  <a:srgbClr val="363D43"/>
                </a:solidFill>
                <a:effectLst/>
                <a:uLnTx/>
                <a:uFillTx/>
                <a:latin typeface="Corbel" panose="020B0503020204020204" pitchFamily="34" charset="0"/>
                <a:ea typeface="+mn-ea"/>
                <a:cs typeface="+mn-cs"/>
              </a:rPr>
              <a:t>Cynhadledd Anelu at Ragoriaeth</a:t>
            </a:r>
            <a:endParaRPr kumimoji="0" lang="cy-GB" sz="1000" b="0" i="0" u="none" strike="noStrike" kern="1200" cap="none" spc="0" normalizeH="0" baseline="0" noProof="0">
              <a:ln>
                <a:noFill/>
              </a:ln>
              <a:solidFill>
                <a:prstClr val="black"/>
              </a:solidFill>
              <a:effectLst/>
              <a:uLnTx/>
              <a:uFillTx/>
              <a:latin typeface="Corbel" panose="020B0503020204020204" pitchFamily="34" charset="0"/>
              <a:ea typeface="Calibri"/>
              <a:cs typeface="Calibri"/>
            </a:endParaRPr>
          </a:p>
        </p:txBody>
      </p:sp>
      <p:sp>
        <p:nvSpPr>
          <p:cNvPr id="57" name="Callout: Down Arrow 25">
            <a:extLst>
              <a:ext uri="{FF2B5EF4-FFF2-40B4-BE49-F238E27FC236}">
                <a16:creationId xmlns:a16="http://schemas.microsoft.com/office/drawing/2014/main" id="{58B698BA-4190-3E44-AA47-50233B57A7DE}"/>
              </a:ext>
            </a:extLst>
          </p:cNvPr>
          <p:cNvSpPr/>
          <p:nvPr/>
        </p:nvSpPr>
        <p:spPr>
          <a:xfrm>
            <a:off x="3427018" y="1059318"/>
            <a:ext cx="1196913" cy="1084807"/>
          </a:xfrm>
          <a:prstGeom prst="downArrowCallout">
            <a:avLst/>
          </a:prstGeom>
          <a:solidFill>
            <a:schemeClr val="accent1">
              <a:lumMod val="75000"/>
            </a:schemeClr>
          </a:solidFill>
          <a:ln>
            <a:solidFill>
              <a:srgbClr val="03045E"/>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0" i="0" u="none" strike="noStrike" kern="1200" cap="none" spc="0" normalizeH="0" baseline="0" noProof="0">
                <a:ln>
                  <a:noFill/>
                </a:ln>
                <a:solidFill>
                  <a:prstClr val="white"/>
                </a:solidFill>
                <a:effectLst/>
                <a:uLnTx/>
                <a:uFillTx/>
                <a:latin typeface="Corbel" panose="020B0503020204020204" pitchFamily="34" charset="0"/>
                <a:ea typeface="+mn-ea"/>
                <a:cs typeface="+mn-cs"/>
              </a:rPr>
              <a:t>Deall addysgeg, y cwricwlwm, a bod yn athro</a:t>
            </a:r>
            <a:endParaRPr kumimoji="0" lang="cy-GB" sz="1000" b="0" i="0" u="none" strike="noStrike" kern="1200" cap="none" spc="0" normalizeH="0" baseline="0" noProof="0">
              <a:ln>
                <a:noFill/>
              </a:ln>
              <a:solidFill>
                <a:prstClr val="white"/>
              </a:solidFill>
              <a:effectLst/>
              <a:uLnTx/>
              <a:uFillTx/>
              <a:latin typeface="Corbel" panose="020B0503020204020204" pitchFamily="34" charset="0"/>
              <a:ea typeface="Calibri"/>
              <a:cs typeface="Calibri"/>
            </a:endParaRPr>
          </a:p>
        </p:txBody>
      </p:sp>
      <p:sp>
        <p:nvSpPr>
          <p:cNvPr id="29" name="TextBox 28">
            <a:extLst>
              <a:ext uri="{FF2B5EF4-FFF2-40B4-BE49-F238E27FC236}">
                <a16:creationId xmlns:a16="http://schemas.microsoft.com/office/drawing/2014/main" id="{9A82BA61-9006-7077-CABB-4E3FBA5847D1}"/>
              </a:ext>
            </a:extLst>
          </p:cNvPr>
          <p:cNvSpPr txBox="1"/>
          <p:nvPr/>
        </p:nvSpPr>
        <p:spPr>
          <a:xfrm>
            <a:off x="3402600" y="2164574"/>
            <a:ext cx="1312727" cy="246221"/>
          </a:xfrm>
          <a:prstGeom prst="rect">
            <a:avLst/>
          </a:prstGeom>
          <a:solidFill>
            <a:schemeClr val="accent1">
              <a:lumMod val="75000"/>
            </a:schemeClr>
          </a:solidFill>
          <a:ln>
            <a:solidFill>
              <a:schemeClr val="tx1"/>
            </a:solidFill>
          </a:ln>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0" i="1" u="none" strike="noStrike" kern="1200" cap="none" spc="0" normalizeH="0" baseline="0" noProof="0">
                <a:ln>
                  <a:noFill/>
                </a:ln>
                <a:solidFill>
                  <a:prstClr val="white"/>
                </a:solidFill>
                <a:effectLst/>
                <a:uLnTx/>
                <a:uFillTx/>
                <a:latin typeface="Corbel" panose="020B0503020204020204" pitchFamily="34" charset="0"/>
                <a:ea typeface="+mn-ea"/>
                <a:cs typeface="+mn-cs"/>
              </a:rPr>
              <a:t>Arwain y Dysgu</a:t>
            </a:r>
          </a:p>
        </p:txBody>
      </p:sp>
      <p:sp>
        <p:nvSpPr>
          <p:cNvPr id="46" name="Rectangle 45">
            <a:extLst>
              <a:ext uri="{FF2B5EF4-FFF2-40B4-BE49-F238E27FC236}">
                <a16:creationId xmlns:a16="http://schemas.microsoft.com/office/drawing/2014/main" id="{4B887585-9FBD-EAF1-4A80-C2EC0D7FFE1E}"/>
              </a:ext>
            </a:extLst>
          </p:cNvPr>
          <p:cNvSpPr/>
          <p:nvPr/>
        </p:nvSpPr>
        <p:spPr>
          <a:xfrm>
            <a:off x="4830516" y="2163921"/>
            <a:ext cx="1330013" cy="243910"/>
          </a:xfrm>
          <a:prstGeom prst="rect">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40" name="TextBox 39">
            <a:extLst>
              <a:ext uri="{FF2B5EF4-FFF2-40B4-BE49-F238E27FC236}">
                <a16:creationId xmlns:a16="http://schemas.microsoft.com/office/drawing/2014/main" id="{90F589F1-49E4-5AD0-D299-E4F92BF3952D}"/>
              </a:ext>
            </a:extLst>
          </p:cNvPr>
          <p:cNvSpPr txBox="1"/>
          <p:nvPr/>
        </p:nvSpPr>
        <p:spPr>
          <a:xfrm>
            <a:off x="4883430" y="2182042"/>
            <a:ext cx="1559599" cy="24622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0" i="1" u="none" strike="noStrike" kern="1200" cap="none" spc="0" normalizeH="0" baseline="0" noProof="0">
                <a:ln>
                  <a:noFill/>
                </a:ln>
                <a:solidFill>
                  <a:prstClr val="white"/>
                </a:solidFill>
                <a:effectLst/>
                <a:uLnTx/>
                <a:uFillTx/>
                <a:latin typeface="Corbel" panose="020B0503020204020204" pitchFamily="34" charset="0"/>
                <a:ea typeface="+mn-ea"/>
                <a:cs typeface="+mn-cs"/>
              </a:rPr>
              <a:t>Pwy ydw i'n ei ddysgu?</a:t>
            </a:r>
          </a:p>
        </p:txBody>
      </p:sp>
      <p:sp>
        <p:nvSpPr>
          <p:cNvPr id="58" name="Rectangle 57">
            <a:extLst>
              <a:ext uri="{FF2B5EF4-FFF2-40B4-BE49-F238E27FC236}">
                <a16:creationId xmlns:a16="http://schemas.microsoft.com/office/drawing/2014/main" id="{7AB2F7D9-448D-E525-80AF-0CBB6436E2B2}"/>
              </a:ext>
            </a:extLst>
          </p:cNvPr>
          <p:cNvSpPr/>
          <p:nvPr/>
        </p:nvSpPr>
        <p:spPr>
          <a:xfrm>
            <a:off x="8532960" y="3752848"/>
            <a:ext cx="1330013" cy="253477"/>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0" i="1" u="none" strike="noStrike" kern="1200" cap="none" spc="0" normalizeH="0" baseline="0" noProof="0">
                <a:ln>
                  <a:noFill/>
                </a:ln>
                <a:solidFill>
                  <a:prstClr val="white"/>
                </a:solidFill>
                <a:effectLst/>
                <a:uLnTx/>
                <a:uFillTx/>
                <a:latin typeface="Corbel" panose="020B0503020204020204" pitchFamily="34" charset="0"/>
                <a:ea typeface="Calibri"/>
                <a:cs typeface="Calibri"/>
              </a:rPr>
              <a:t>Ble dw i'n addysgu?</a:t>
            </a:r>
            <a:endParaRPr kumimoji="0" lang="cy-GB" sz="1000" b="0" i="0" u="none" strike="noStrike" kern="1200" cap="none" spc="0" normalizeH="0" baseline="0" noProof="0">
              <a:ln>
                <a:noFill/>
              </a:ln>
              <a:solidFill>
                <a:prstClr val="white"/>
              </a:solidFill>
              <a:effectLst/>
              <a:uLnTx/>
              <a:uFillTx/>
              <a:latin typeface="Corbel" panose="020B0503020204020204" pitchFamily="34" charset="0"/>
              <a:ea typeface="Calibri"/>
              <a:cs typeface="Calibri"/>
            </a:endParaRPr>
          </a:p>
        </p:txBody>
      </p:sp>
      <p:sp>
        <p:nvSpPr>
          <p:cNvPr id="61" name="Rectangle 60">
            <a:extLst>
              <a:ext uri="{FF2B5EF4-FFF2-40B4-BE49-F238E27FC236}">
                <a16:creationId xmlns:a16="http://schemas.microsoft.com/office/drawing/2014/main" id="{E0DA9ECE-3837-FAF5-0DFF-4B2A302B1C25}"/>
              </a:ext>
            </a:extLst>
          </p:cNvPr>
          <p:cNvSpPr/>
          <p:nvPr/>
        </p:nvSpPr>
        <p:spPr>
          <a:xfrm>
            <a:off x="5824066" y="3741536"/>
            <a:ext cx="1674069" cy="264789"/>
          </a:xfrm>
          <a:prstGeom prst="rect">
            <a:avLst/>
          </a:prstGeom>
          <a:solidFill>
            <a:schemeClr val="accent5">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0" i="1" u="none" strike="noStrike" kern="1200" cap="none" spc="0" normalizeH="0" baseline="0" noProof="0">
                <a:ln>
                  <a:noFill/>
                </a:ln>
                <a:solidFill>
                  <a:prstClr val="white"/>
                </a:solidFill>
                <a:effectLst/>
                <a:uLnTx/>
                <a:uFillTx/>
                <a:latin typeface="Corbel" panose="020B0503020204020204" pitchFamily="34" charset="0"/>
                <a:ea typeface="Calibri"/>
                <a:cs typeface="Calibri"/>
              </a:rPr>
              <a:t>Ymchwilio i'r dysgu</a:t>
            </a:r>
            <a:endParaRPr kumimoji="0" lang="cy-GB" sz="1000" b="0" i="0" u="none" strike="noStrike" kern="1200" cap="none" spc="0" normalizeH="0" baseline="0" noProof="0">
              <a:ln>
                <a:noFill/>
              </a:ln>
              <a:solidFill>
                <a:prstClr val="white"/>
              </a:solidFill>
              <a:effectLst/>
              <a:uLnTx/>
              <a:uFillTx/>
              <a:latin typeface="Corbel" panose="020B0503020204020204" pitchFamily="34" charset="0"/>
              <a:ea typeface="Calibri"/>
              <a:cs typeface="Calibri"/>
            </a:endParaRPr>
          </a:p>
        </p:txBody>
      </p:sp>
      <p:sp>
        <p:nvSpPr>
          <p:cNvPr id="64" name="Rectangle: Rounded Corners 63">
            <a:extLst>
              <a:ext uri="{FF2B5EF4-FFF2-40B4-BE49-F238E27FC236}">
                <a16:creationId xmlns:a16="http://schemas.microsoft.com/office/drawing/2014/main" id="{2D86F302-C8AA-004A-EF7B-EC3ABBB6497F}"/>
              </a:ext>
            </a:extLst>
          </p:cNvPr>
          <p:cNvSpPr/>
          <p:nvPr/>
        </p:nvSpPr>
        <p:spPr>
          <a:xfrm>
            <a:off x="6641709" y="4098779"/>
            <a:ext cx="689536" cy="274157"/>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86" name="TextBox 85">
            <a:extLst>
              <a:ext uri="{FF2B5EF4-FFF2-40B4-BE49-F238E27FC236}">
                <a16:creationId xmlns:a16="http://schemas.microsoft.com/office/drawing/2014/main" id="{81681885-4295-B527-78A3-31CBEAA5DDF6}"/>
              </a:ext>
            </a:extLst>
          </p:cNvPr>
          <p:cNvSpPr txBox="1"/>
          <p:nvPr/>
        </p:nvSpPr>
        <p:spPr>
          <a:xfrm>
            <a:off x="6590803" y="4030464"/>
            <a:ext cx="77484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0" i="0" u="none" strike="noStrike" kern="1200" cap="none" spc="0" normalizeH="0" baseline="0" noProof="0">
                <a:ln>
                  <a:noFill/>
                </a:ln>
                <a:solidFill>
                  <a:prstClr val="white"/>
                </a:solidFill>
                <a:effectLst/>
                <a:uLnTx/>
                <a:uFillTx/>
                <a:latin typeface="Corbel" panose="020B0503020204020204" pitchFamily="34" charset="0"/>
                <a:ea typeface="+mn-ea"/>
                <a:cs typeface="+mn-cs"/>
              </a:rPr>
              <a:t>Lleoliad Amgen</a:t>
            </a:r>
          </a:p>
        </p:txBody>
      </p:sp>
      <p:sp>
        <p:nvSpPr>
          <p:cNvPr id="81" name="Rectangle: Rounded Corners 80">
            <a:extLst>
              <a:ext uri="{FF2B5EF4-FFF2-40B4-BE49-F238E27FC236}">
                <a16:creationId xmlns:a16="http://schemas.microsoft.com/office/drawing/2014/main" id="{2F0E5C7E-9CE4-9E9A-621B-1BA19A6C5A0D}"/>
              </a:ext>
            </a:extLst>
          </p:cNvPr>
          <p:cNvSpPr/>
          <p:nvPr/>
        </p:nvSpPr>
        <p:spPr>
          <a:xfrm>
            <a:off x="7720390" y="4107080"/>
            <a:ext cx="689536" cy="274157"/>
          </a:xfrm>
          <a:prstGeom prst="roundRect">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85" name="TextBox 84">
            <a:extLst>
              <a:ext uri="{FF2B5EF4-FFF2-40B4-BE49-F238E27FC236}">
                <a16:creationId xmlns:a16="http://schemas.microsoft.com/office/drawing/2014/main" id="{EF504B37-2791-230C-BD11-AABB70B0F60B}"/>
              </a:ext>
            </a:extLst>
          </p:cNvPr>
          <p:cNvSpPr txBox="1"/>
          <p:nvPr/>
        </p:nvSpPr>
        <p:spPr>
          <a:xfrm>
            <a:off x="7556628" y="4042156"/>
            <a:ext cx="102498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0" i="0" u="none" strike="noStrike" kern="1200" cap="none" spc="0" normalizeH="0" baseline="0" noProof="0">
                <a:ln>
                  <a:noFill/>
                </a:ln>
                <a:solidFill>
                  <a:prstClr val="white"/>
                </a:solidFill>
                <a:effectLst/>
                <a:uLnTx/>
                <a:uFillTx/>
                <a:latin typeface="Corbel" panose="020B0503020204020204" pitchFamily="34" charset="0"/>
                <a:ea typeface="+mn-ea"/>
                <a:cs typeface="+mn-cs"/>
              </a:rPr>
              <a:t>Cyfnewid cyfnod</a:t>
            </a:r>
          </a:p>
        </p:txBody>
      </p:sp>
      <p:sp>
        <p:nvSpPr>
          <p:cNvPr id="88" name="Rectangle: Rounded Corners 87">
            <a:extLst>
              <a:ext uri="{FF2B5EF4-FFF2-40B4-BE49-F238E27FC236}">
                <a16:creationId xmlns:a16="http://schemas.microsoft.com/office/drawing/2014/main" id="{B0306EC8-CBA0-26D6-3E2C-0434C22C7D9F}"/>
              </a:ext>
            </a:extLst>
          </p:cNvPr>
          <p:cNvSpPr/>
          <p:nvPr/>
        </p:nvSpPr>
        <p:spPr>
          <a:xfrm>
            <a:off x="5523166" y="4098780"/>
            <a:ext cx="689536" cy="274157"/>
          </a:xfrm>
          <a:prstGeom prst="roundRect">
            <a:avLst/>
          </a:prstGeom>
          <a:solidFill>
            <a:schemeClr val="accent5">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87" name="TextBox 86">
            <a:extLst>
              <a:ext uri="{FF2B5EF4-FFF2-40B4-BE49-F238E27FC236}">
                <a16:creationId xmlns:a16="http://schemas.microsoft.com/office/drawing/2014/main" id="{AA76A8A1-1F46-66D2-565F-50C1D2938753}"/>
              </a:ext>
            </a:extLst>
          </p:cNvPr>
          <p:cNvSpPr txBox="1"/>
          <p:nvPr/>
        </p:nvSpPr>
        <p:spPr>
          <a:xfrm>
            <a:off x="5447621" y="4039521"/>
            <a:ext cx="8401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0" i="0" u="none" strike="noStrike" kern="1200" cap="none" spc="0" normalizeH="0" baseline="0" noProof="0">
                <a:ln>
                  <a:noFill/>
                </a:ln>
                <a:solidFill>
                  <a:prstClr val="white"/>
                </a:solidFill>
                <a:effectLst/>
                <a:uLnTx/>
                <a:uFillTx/>
                <a:latin typeface="Corbel" panose="020B0503020204020204" pitchFamily="34" charset="0"/>
                <a:ea typeface="+mn-ea"/>
                <a:cs typeface="+mn-cs"/>
              </a:rPr>
              <a:t>Profiad Dewisiadau</a:t>
            </a:r>
          </a:p>
        </p:txBody>
      </p:sp>
      <p:sp>
        <p:nvSpPr>
          <p:cNvPr id="89" name="Rectangle 88">
            <a:extLst>
              <a:ext uri="{FF2B5EF4-FFF2-40B4-BE49-F238E27FC236}">
                <a16:creationId xmlns:a16="http://schemas.microsoft.com/office/drawing/2014/main" id="{511AFEC2-A899-338D-ACD9-9DDB469BA552}"/>
              </a:ext>
            </a:extLst>
          </p:cNvPr>
          <p:cNvSpPr/>
          <p:nvPr/>
        </p:nvSpPr>
        <p:spPr>
          <a:xfrm>
            <a:off x="3347494" y="5706444"/>
            <a:ext cx="4988137" cy="5780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90" name="Block Arc 89">
            <a:extLst>
              <a:ext uri="{FF2B5EF4-FFF2-40B4-BE49-F238E27FC236}">
                <a16:creationId xmlns:a16="http://schemas.microsoft.com/office/drawing/2014/main" id="{8DA1EA44-CF36-AB8F-9298-D51036483A89}"/>
              </a:ext>
            </a:extLst>
          </p:cNvPr>
          <p:cNvSpPr/>
          <p:nvPr/>
        </p:nvSpPr>
        <p:spPr>
          <a:xfrm>
            <a:off x="7617208" y="1588654"/>
            <a:ext cx="825912" cy="893585"/>
          </a:xfrm>
          <a:prstGeom prst="blockArc">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000" b="0" i="0" u="none" strike="noStrike" kern="1200" cap="none" spc="0" normalizeH="0" baseline="0" noProof="0">
              <a:ln>
                <a:noFill/>
              </a:ln>
              <a:solidFill>
                <a:prstClr val="black"/>
              </a:solidFill>
              <a:effectLst/>
              <a:uLnTx/>
              <a:uFillTx/>
              <a:latin typeface="Corbel" panose="020B0503020204020204" pitchFamily="34" charset="0"/>
              <a:ea typeface="+mn-ea"/>
              <a:cs typeface="+mn-cs"/>
            </a:endParaRPr>
          </a:p>
        </p:txBody>
      </p:sp>
      <p:sp>
        <p:nvSpPr>
          <p:cNvPr id="92" name="TextBox 91">
            <a:extLst>
              <a:ext uri="{FF2B5EF4-FFF2-40B4-BE49-F238E27FC236}">
                <a16:creationId xmlns:a16="http://schemas.microsoft.com/office/drawing/2014/main" id="{0DD2FB28-501F-F16C-E074-4776918620D7}"/>
              </a:ext>
            </a:extLst>
          </p:cNvPr>
          <p:cNvSpPr txBox="1"/>
          <p:nvPr/>
        </p:nvSpPr>
        <p:spPr>
          <a:xfrm>
            <a:off x="7781440" y="1604007"/>
            <a:ext cx="1331893" cy="24622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0" i="0" u="none" strike="noStrike" kern="1200" cap="none" spc="0" normalizeH="0" baseline="0" noProof="0">
                <a:ln>
                  <a:noFill/>
                </a:ln>
                <a:solidFill>
                  <a:prstClr val="white"/>
                </a:solidFill>
                <a:effectLst/>
                <a:uLnTx/>
                <a:uFillTx/>
                <a:latin typeface="Corbel" panose="020B0503020204020204" pitchFamily="34" charset="0"/>
                <a:ea typeface="+mn-ea"/>
                <a:cs typeface="+mn-cs"/>
              </a:rPr>
              <a:t>Pontio</a:t>
            </a:r>
          </a:p>
        </p:txBody>
      </p:sp>
      <p:sp>
        <p:nvSpPr>
          <p:cNvPr id="93" name="Block Arc 92">
            <a:extLst>
              <a:ext uri="{FF2B5EF4-FFF2-40B4-BE49-F238E27FC236}">
                <a16:creationId xmlns:a16="http://schemas.microsoft.com/office/drawing/2014/main" id="{FEB2F350-98CE-80F8-FEB3-6B7B051D46B5}"/>
              </a:ext>
            </a:extLst>
          </p:cNvPr>
          <p:cNvSpPr/>
          <p:nvPr/>
        </p:nvSpPr>
        <p:spPr>
          <a:xfrm>
            <a:off x="4951611" y="4838736"/>
            <a:ext cx="825912" cy="893585"/>
          </a:xfrm>
          <a:prstGeom prst="blockArc">
            <a:avLst/>
          </a:prstGeom>
          <a:solidFill>
            <a:schemeClr val="accent1">
              <a:lumMod val="75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000" b="0" i="0" u="none" strike="noStrike" kern="1200" cap="none" spc="0" normalizeH="0" baseline="0" noProof="0">
              <a:ln>
                <a:noFill/>
              </a:ln>
              <a:solidFill>
                <a:prstClr val="black"/>
              </a:solidFill>
              <a:effectLst/>
              <a:uLnTx/>
              <a:uFillTx/>
              <a:latin typeface="Corbel" panose="020B0503020204020204" pitchFamily="34" charset="0"/>
              <a:ea typeface="+mn-ea"/>
              <a:cs typeface="+mn-cs"/>
            </a:endParaRPr>
          </a:p>
        </p:txBody>
      </p:sp>
      <p:sp>
        <p:nvSpPr>
          <p:cNvPr id="94" name="TextBox 93">
            <a:extLst>
              <a:ext uri="{FF2B5EF4-FFF2-40B4-BE49-F238E27FC236}">
                <a16:creationId xmlns:a16="http://schemas.microsoft.com/office/drawing/2014/main" id="{2CA006D4-7E8E-0A94-D232-0CB90269B1B1}"/>
              </a:ext>
            </a:extLst>
          </p:cNvPr>
          <p:cNvSpPr txBox="1"/>
          <p:nvPr/>
        </p:nvSpPr>
        <p:spPr>
          <a:xfrm>
            <a:off x="5104190" y="4831906"/>
            <a:ext cx="1331893" cy="24622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0" i="0" u="none" strike="noStrike" kern="1200" cap="none" spc="0" normalizeH="0" baseline="0" noProof="0">
                <a:ln>
                  <a:noFill/>
                </a:ln>
                <a:solidFill>
                  <a:prstClr val="white"/>
                </a:solidFill>
                <a:effectLst/>
                <a:uLnTx/>
                <a:uFillTx/>
                <a:latin typeface="Corbel" panose="020B0503020204020204" pitchFamily="34" charset="0"/>
                <a:ea typeface="+mn-ea"/>
                <a:cs typeface="+mn-cs"/>
              </a:rPr>
              <a:t>Pontio</a:t>
            </a:r>
          </a:p>
        </p:txBody>
      </p:sp>
      <p:sp>
        <p:nvSpPr>
          <p:cNvPr id="95" name="Arrow: Right 94">
            <a:extLst>
              <a:ext uri="{FF2B5EF4-FFF2-40B4-BE49-F238E27FC236}">
                <a16:creationId xmlns:a16="http://schemas.microsoft.com/office/drawing/2014/main" id="{8A806B19-12ED-98CD-CEF7-AA85C59A2904}"/>
              </a:ext>
            </a:extLst>
          </p:cNvPr>
          <p:cNvSpPr/>
          <p:nvPr/>
        </p:nvSpPr>
        <p:spPr>
          <a:xfrm>
            <a:off x="9967528" y="2186900"/>
            <a:ext cx="210692" cy="229097"/>
          </a:xfrm>
          <a:prstGeom prst="rightArrow">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34" name="Arrow: Right 33">
            <a:extLst>
              <a:ext uri="{FF2B5EF4-FFF2-40B4-BE49-F238E27FC236}">
                <a16:creationId xmlns:a16="http://schemas.microsoft.com/office/drawing/2014/main" id="{F1ADEE17-43A9-4E38-923F-2D87B403CE29}"/>
              </a:ext>
            </a:extLst>
          </p:cNvPr>
          <p:cNvSpPr/>
          <p:nvPr/>
        </p:nvSpPr>
        <p:spPr>
          <a:xfrm rot="10800000">
            <a:off x="9790685" y="3793307"/>
            <a:ext cx="433439" cy="229097"/>
          </a:xfrm>
          <a:prstGeom prst="rightArrow">
            <a:avLst/>
          </a:prstGeom>
          <a:solidFill>
            <a:srgbClr val="A6A6A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60" name="TextBox 59">
            <a:extLst>
              <a:ext uri="{FF2B5EF4-FFF2-40B4-BE49-F238E27FC236}">
                <a16:creationId xmlns:a16="http://schemas.microsoft.com/office/drawing/2014/main" id="{00622DE0-00B1-0D42-45AB-387FBD7E1503}"/>
              </a:ext>
            </a:extLst>
          </p:cNvPr>
          <p:cNvSpPr txBox="1"/>
          <p:nvPr/>
        </p:nvSpPr>
        <p:spPr>
          <a:xfrm>
            <a:off x="127664" y="2085861"/>
            <a:ext cx="1270986" cy="553998"/>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500" b="0" i="1" u="none" strike="noStrike" kern="1200" cap="none" spc="0" normalizeH="0" baseline="0" noProof="0">
                <a:ln>
                  <a:noFill/>
                </a:ln>
                <a:solidFill>
                  <a:prstClr val="black"/>
                </a:solidFill>
                <a:effectLst/>
                <a:uLnTx/>
                <a:uFillTx/>
                <a:latin typeface="Corbel" panose="020B0503020204020204" pitchFamily="34" charset="0"/>
                <a:ea typeface="+mn-ea"/>
                <a:cs typeface="+mn-cs"/>
              </a:rPr>
              <a:t>Athro Dechreuol</a:t>
            </a:r>
          </a:p>
        </p:txBody>
      </p:sp>
      <p:sp>
        <p:nvSpPr>
          <p:cNvPr id="78" name="TextBox 77">
            <a:extLst>
              <a:ext uri="{FF2B5EF4-FFF2-40B4-BE49-F238E27FC236}">
                <a16:creationId xmlns:a16="http://schemas.microsoft.com/office/drawing/2014/main" id="{6A7802BF-84C7-D506-045D-0415FEEAFB70}"/>
              </a:ext>
            </a:extLst>
          </p:cNvPr>
          <p:cNvSpPr txBox="1"/>
          <p:nvPr/>
        </p:nvSpPr>
        <p:spPr>
          <a:xfrm>
            <a:off x="126599" y="3838655"/>
            <a:ext cx="1270986" cy="553998"/>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500" b="0" i="1" u="none" strike="noStrike" kern="1200" cap="none" spc="0" normalizeH="0" baseline="0" noProof="0">
                <a:ln>
                  <a:noFill/>
                </a:ln>
                <a:solidFill>
                  <a:prstClr val="black"/>
                </a:solidFill>
                <a:effectLst/>
                <a:uLnTx/>
                <a:uFillTx/>
                <a:latin typeface="Corbel" panose="020B0503020204020204" pitchFamily="34" charset="0"/>
                <a:ea typeface="+mn-ea"/>
                <a:cs typeface="+mn-cs"/>
              </a:rPr>
              <a:t>Athro Datblygol</a:t>
            </a:r>
          </a:p>
        </p:txBody>
      </p:sp>
      <p:sp>
        <p:nvSpPr>
          <p:cNvPr id="79" name="TextBox 78">
            <a:extLst>
              <a:ext uri="{FF2B5EF4-FFF2-40B4-BE49-F238E27FC236}">
                <a16:creationId xmlns:a16="http://schemas.microsoft.com/office/drawing/2014/main" id="{C3E94CAE-D477-87D9-F870-4E01A0679FD3}"/>
              </a:ext>
            </a:extLst>
          </p:cNvPr>
          <p:cNvSpPr txBox="1"/>
          <p:nvPr/>
        </p:nvSpPr>
        <p:spPr>
          <a:xfrm>
            <a:off x="78" y="5461868"/>
            <a:ext cx="1628858" cy="323165"/>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500" b="0" i="1" u="none" strike="noStrike" kern="1200" cap="none" spc="0" normalizeH="0" baseline="0" noProof="0">
                <a:ln>
                  <a:noFill/>
                </a:ln>
                <a:solidFill>
                  <a:prstClr val="black"/>
                </a:solidFill>
                <a:effectLst/>
                <a:uLnTx/>
                <a:uFillTx/>
                <a:latin typeface="Corbel" panose="020B0503020204020204" pitchFamily="34" charset="0"/>
                <a:ea typeface="+mn-ea"/>
                <a:cs typeface="+mn-cs"/>
              </a:rPr>
              <a:t>Athro Proffesiynol</a:t>
            </a:r>
          </a:p>
        </p:txBody>
      </p:sp>
      <p:pic>
        <p:nvPicPr>
          <p:cNvPr id="11" name="Picture 10" descr="A logo for a company&#10;&#10;AI-generated content may be incorrect.">
            <a:extLst>
              <a:ext uri="{FF2B5EF4-FFF2-40B4-BE49-F238E27FC236}">
                <a16:creationId xmlns:a16="http://schemas.microsoft.com/office/drawing/2014/main" id="{FF1AF177-5616-BBE6-9E86-5ADAD4EBF73F}"/>
              </a:ext>
            </a:extLst>
          </p:cNvPr>
          <p:cNvPicPr>
            <a:picLocks noChangeAspect="1"/>
          </p:cNvPicPr>
          <p:nvPr/>
        </p:nvPicPr>
        <p:blipFill>
          <a:blip r:embed="rId7" cstate="email">
            <a:extLst>
              <a:ext uri="{28A0092B-C50C-407E-A947-70E740481C1C}">
                <a14:useLocalDpi xmlns:a14="http://schemas.microsoft.com/office/drawing/2010/main"/>
              </a:ext>
            </a:extLst>
          </a:blip>
          <a:srcRect t="-3341"/>
          <a:stretch>
            <a:fillRect/>
          </a:stretch>
        </p:blipFill>
        <p:spPr>
          <a:xfrm>
            <a:off x="10905298" y="259"/>
            <a:ext cx="1290958" cy="828684"/>
          </a:xfrm>
          <a:prstGeom prst="rect">
            <a:avLst/>
          </a:prstGeom>
        </p:spPr>
      </p:pic>
      <p:grpSp>
        <p:nvGrpSpPr>
          <p:cNvPr id="9" name="Group 8">
            <a:extLst>
              <a:ext uri="{FF2B5EF4-FFF2-40B4-BE49-F238E27FC236}">
                <a16:creationId xmlns:a16="http://schemas.microsoft.com/office/drawing/2014/main" id="{9C47DA4C-A1AA-CCED-2C3B-4765E848AB95}"/>
              </a:ext>
            </a:extLst>
          </p:cNvPr>
          <p:cNvGrpSpPr/>
          <p:nvPr/>
        </p:nvGrpSpPr>
        <p:grpSpPr>
          <a:xfrm>
            <a:off x="10073588" y="4905520"/>
            <a:ext cx="2193283" cy="1896570"/>
            <a:chOff x="9997388" y="4838845"/>
            <a:chExt cx="2193283" cy="1896570"/>
          </a:xfrm>
        </p:grpSpPr>
        <p:sp>
          <p:nvSpPr>
            <p:cNvPr id="65" name="Rectangle 64">
              <a:extLst>
                <a:ext uri="{FF2B5EF4-FFF2-40B4-BE49-F238E27FC236}">
                  <a16:creationId xmlns:a16="http://schemas.microsoft.com/office/drawing/2014/main" id="{557498B5-527F-CA41-2CF9-138611C58836}"/>
                </a:ext>
              </a:extLst>
            </p:cNvPr>
            <p:cNvSpPr/>
            <p:nvPr/>
          </p:nvSpPr>
          <p:spPr>
            <a:xfrm>
              <a:off x="9997388" y="4838845"/>
              <a:ext cx="1955411" cy="1896570"/>
            </a:xfrm>
            <a:prstGeom prst="rect">
              <a:avLst/>
            </a:prstGeom>
            <a:solidFill>
              <a:schemeClr val="bg2">
                <a:lumMod val="9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71" name="TextBox 70">
              <a:extLst>
                <a:ext uri="{FF2B5EF4-FFF2-40B4-BE49-F238E27FC236}">
                  <a16:creationId xmlns:a16="http://schemas.microsoft.com/office/drawing/2014/main" id="{5F1F0EFC-5A8F-A083-CA6B-F0FF19CC3D5D}"/>
                </a:ext>
              </a:extLst>
            </p:cNvPr>
            <p:cNvSpPr txBox="1"/>
            <p:nvPr/>
          </p:nvSpPr>
          <p:spPr>
            <a:xfrm>
              <a:off x="10247486" y="5015453"/>
              <a:ext cx="1475039" cy="253916"/>
            </a:xfrm>
            <a:prstGeom prst="rect">
              <a:avLst/>
            </a:prstGeom>
            <a:noFill/>
            <a:ln>
              <a:no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50" b="0" i="0" u="none" strike="noStrike" kern="1200" cap="none" spc="0" normalizeH="0" baseline="0" noProof="0">
                  <a:ln>
                    <a:noFill/>
                  </a:ln>
                  <a:solidFill>
                    <a:prstClr val="black"/>
                  </a:solidFill>
                  <a:effectLst/>
                  <a:uLnTx/>
                  <a:uFillTx/>
                  <a:latin typeface="Corbel" panose="020B0503020204020204" pitchFamily="34" charset="0"/>
                  <a:ea typeface="+mn-ea"/>
                  <a:cs typeface="+mn-cs"/>
                </a:rPr>
                <a:t>Pwy ydw i'n ei ddysgu?</a:t>
              </a:r>
            </a:p>
          </p:txBody>
        </p:sp>
        <p:sp>
          <p:nvSpPr>
            <p:cNvPr id="73" name="TextBox 72">
              <a:extLst>
                <a:ext uri="{FF2B5EF4-FFF2-40B4-BE49-F238E27FC236}">
                  <a16:creationId xmlns:a16="http://schemas.microsoft.com/office/drawing/2014/main" id="{D8966EF9-D0F3-05E3-E1E7-B363F6A74E8C}"/>
                </a:ext>
              </a:extLst>
            </p:cNvPr>
            <p:cNvSpPr txBox="1"/>
            <p:nvPr/>
          </p:nvSpPr>
          <p:spPr>
            <a:xfrm>
              <a:off x="10256598" y="5359746"/>
              <a:ext cx="1579814" cy="246221"/>
            </a:xfrm>
            <a:prstGeom prst="rect">
              <a:avLst/>
            </a:prstGeom>
            <a:noFill/>
            <a:ln>
              <a:no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0" i="0" u="none" strike="noStrike" kern="1200" cap="none" spc="0" normalizeH="0" baseline="0" noProof="0">
                  <a:ln>
                    <a:noFill/>
                  </a:ln>
                  <a:solidFill>
                    <a:prstClr val="black"/>
                  </a:solidFill>
                  <a:effectLst/>
                  <a:uLnTx/>
                  <a:uFillTx/>
                  <a:latin typeface="Corbel" panose="020B0503020204020204" pitchFamily="34" charset="0"/>
                  <a:ea typeface="+mn-ea"/>
                  <a:cs typeface="+mn-cs"/>
                </a:rPr>
                <a:t>Ble dw i'n addysgu?</a:t>
              </a:r>
            </a:p>
          </p:txBody>
        </p:sp>
        <p:sp>
          <p:nvSpPr>
            <p:cNvPr id="74" name="TextBox 73">
              <a:extLst>
                <a:ext uri="{FF2B5EF4-FFF2-40B4-BE49-F238E27FC236}">
                  <a16:creationId xmlns:a16="http://schemas.microsoft.com/office/drawing/2014/main" id="{E280FC99-C4DC-6762-DE7C-A84015D32951}"/>
                </a:ext>
              </a:extLst>
            </p:cNvPr>
            <p:cNvSpPr txBox="1"/>
            <p:nvPr/>
          </p:nvSpPr>
          <p:spPr>
            <a:xfrm>
              <a:off x="10256598" y="5704038"/>
              <a:ext cx="1750777" cy="246221"/>
            </a:xfrm>
            <a:prstGeom prst="rect">
              <a:avLst/>
            </a:prstGeom>
            <a:noFill/>
            <a:ln>
              <a:no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0" i="0" u="none" strike="noStrike" kern="1200" cap="none" spc="0" normalizeH="0" baseline="0" noProof="0">
                  <a:ln>
                    <a:noFill/>
                  </a:ln>
                  <a:solidFill>
                    <a:prstClr val="black"/>
                  </a:solidFill>
                  <a:effectLst/>
                  <a:uLnTx/>
                  <a:uFillTx/>
                  <a:latin typeface="Corbel" panose="020B0503020204020204" pitchFamily="34" charset="0"/>
                  <a:ea typeface="+mn-ea"/>
                  <a:cs typeface="+mn-cs"/>
                </a:rPr>
                <a:t>Ymchwilio i'r dysgu</a:t>
              </a:r>
            </a:p>
          </p:txBody>
        </p:sp>
        <p:sp>
          <p:nvSpPr>
            <p:cNvPr id="30" name="TextBox 29">
              <a:extLst>
                <a:ext uri="{FF2B5EF4-FFF2-40B4-BE49-F238E27FC236}">
                  <a16:creationId xmlns:a16="http://schemas.microsoft.com/office/drawing/2014/main" id="{D857F0D4-D2B8-8730-1C7A-842961B58880}"/>
                </a:ext>
              </a:extLst>
            </p:cNvPr>
            <p:cNvSpPr txBox="1"/>
            <p:nvPr/>
          </p:nvSpPr>
          <p:spPr>
            <a:xfrm>
              <a:off x="10239382" y="5981180"/>
              <a:ext cx="1951289" cy="400110"/>
            </a:xfrm>
            <a:prstGeom prst="rect">
              <a:avLst/>
            </a:prstGeom>
            <a:noFill/>
            <a:ln>
              <a:no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0" i="0" u="none" strike="noStrike" kern="1200" cap="none" spc="0" normalizeH="0" baseline="0" noProof="0">
                  <a:ln>
                    <a:noFill/>
                  </a:ln>
                  <a:solidFill>
                    <a:prstClr val="black"/>
                  </a:solidFill>
                  <a:effectLst/>
                  <a:uLnTx/>
                  <a:uFillTx/>
                  <a:latin typeface="Corbel" panose="020B0503020204020204" pitchFamily="34" charset="0"/>
                  <a:ea typeface="+mn-ea"/>
                  <a:cs typeface="+mn-cs"/>
                </a:rPr>
                <a:t>Cymraeg mewn Ymarfer Proffesiynol.</a:t>
              </a:r>
            </a:p>
          </p:txBody>
        </p:sp>
        <p:sp>
          <p:nvSpPr>
            <p:cNvPr id="39" name="TextBox 38">
              <a:extLst>
                <a:ext uri="{FF2B5EF4-FFF2-40B4-BE49-F238E27FC236}">
                  <a16:creationId xmlns:a16="http://schemas.microsoft.com/office/drawing/2014/main" id="{36770C34-A2D4-5099-1276-D1A1FA7CB179}"/>
                </a:ext>
              </a:extLst>
            </p:cNvPr>
            <p:cNvSpPr txBox="1"/>
            <p:nvPr/>
          </p:nvSpPr>
          <p:spPr>
            <a:xfrm>
              <a:off x="10257011" y="6392623"/>
              <a:ext cx="1188802" cy="246221"/>
            </a:xfrm>
            <a:prstGeom prst="rect">
              <a:avLst/>
            </a:prstGeom>
            <a:noFill/>
            <a:ln>
              <a:no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000" b="0" i="0" u="none" strike="noStrike" kern="1200" cap="none" spc="0" normalizeH="0" baseline="0" noProof="0">
                  <a:ln>
                    <a:noFill/>
                  </a:ln>
                  <a:solidFill>
                    <a:prstClr val="black"/>
                  </a:solidFill>
                  <a:effectLst/>
                  <a:uLnTx/>
                  <a:uFillTx/>
                  <a:latin typeface="Corbel" panose="020B0503020204020204" pitchFamily="34" charset="0"/>
                  <a:ea typeface="+mn-ea"/>
                  <a:cs typeface="+mn-cs"/>
                </a:rPr>
                <a:t>SAC</a:t>
              </a:r>
            </a:p>
          </p:txBody>
        </p:sp>
        <p:sp>
          <p:nvSpPr>
            <p:cNvPr id="23" name="Hexagon 22">
              <a:extLst>
                <a:ext uri="{FF2B5EF4-FFF2-40B4-BE49-F238E27FC236}">
                  <a16:creationId xmlns:a16="http://schemas.microsoft.com/office/drawing/2014/main" id="{6EEBD25A-18A2-C712-D250-F00F46E8AFEC}"/>
                </a:ext>
              </a:extLst>
            </p:cNvPr>
            <p:cNvSpPr/>
            <p:nvPr/>
          </p:nvSpPr>
          <p:spPr>
            <a:xfrm>
              <a:off x="10107757" y="5026289"/>
              <a:ext cx="209111" cy="226686"/>
            </a:xfrm>
            <a:prstGeom prst="hexagon">
              <a:avLst/>
            </a:prstGeom>
            <a:solidFill>
              <a:schemeClr val="accent6"/>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a:ln>
                    <a:noFill/>
                  </a:ln>
                  <a:solidFill>
                    <a:srgbClr val="FFFFFF"/>
                  </a:solidFill>
                  <a:effectLst/>
                  <a:uLnTx/>
                  <a:uFillTx/>
                  <a:latin typeface="Corbel" panose="020B0503020204020204" pitchFamily="34" charset="0"/>
                  <a:ea typeface="+mn-ea"/>
                  <a:cs typeface="+mn-cs"/>
                </a:rPr>
                <a:t>1</a:t>
              </a:r>
            </a:p>
          </p:txBody>
        </p:sp>
        <p:sp>
          <p:nvSpPr>
            <p:cNvPr id="33" name="Hexagon 32">
              <a:extLst>
                <a:ext uri="{FF2B5EF4-FFF2-40B4-BE49-F238E27FC236}">
                  <a16:creationId xmlns:a16="http://schemas.microsoft.com/office/drawing/2014/main" id="{9713DF96-E430-D3AE-D893-06965602D3D6}"/>
                </a:ext>
              </a:extLst>
            </p:cNvPr>
            <p:cNvSpPr/>
            <p:nvPr/>
          </p:nvSpPr>
          <p:spPr>
            <a:xfrm>
              <a:off x="10087137" y="5722842"/>
              <a:ext cx="209111" cy="226686"/>
            </a:xfrm>
            <a:prstGeom prst="hexagon">
              <a:avLst/>
            </a:prstGeom>
            <a:solidFill>
              <a:schemeClr val="accent5">
                <a:lumMod val="60000"/>
                <a:lumOff val="4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a:ln>
                    <a:noFill/>
                  </a:ln>
                  <a:solidFill>
                    <a:srgbClr val="FFFFFF"/>
                  </a:solidFill>
                  <a:effectLst/>
                  <a:uLnTx/>
                  <a:uFillTx/>
                  <a:latin typeface="Corbel" panose="020B0503020204020204" pitchFamily="34" charset="0"/>
                  <a:ea typeface="+mn-ea"/>
                  <a:cs typeface="+mn-cs"/>
                </a:rPr>
                <a:t>3</a:t>
              </a:r>
            </a:p>
          </p:txBody>
        </p:sp>
        <p:sp>
          <p:nvSpPr>
            <p:cNvPr id="47" name="Hexagon 46">
              <a:extLst>
                <a:ext uri="{FF2B5EF4-FFF2-40B4-BE49-F238E27FC236}">
                  <a16:creationId xmlns:a16="http://schemas.microsoft.com/office/drawing/2014/main" id="{7B170DF2-10DE-3BE2-6D1D-570AB1E74162}"/>
                </a:ext>
              </a:extLst>
            </p:cNvPr>
            <p:cNvSpPr/>
            <p:nvPr/>
          </p:nvSpPr>
          <p:spPr>
            <a:xfrm>
              <a:off x="10086891" y="6402702"/>
              <a:ext cx="209111" cy="226686"/>
            </a:xfrm>
            <a:prstGeom prst="hexagon">
              <a:avLst/>
            </a:prstGeom>
            <a:solidFill>
              <a:schemeClr val="accent1">
                <a:lumMod val="5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a:ln>
                    <a:noFill/>
                  </a:ln>
                  <a:solidFill>
                    <a:srgbClr val="FFFFFF"/>
                  </a:solidFill>
                  <a:effectLst/>
                  <a:uLnTx/>
                  <a:uFillTx/>
                  <a:latin typeface="Corbel" panose="020B0503020204020204" pitchFamily="34" charset="0"/>
                  <a:ea typeface="+mn-ea"/>
                  <a:cs typeface="+mn-cs"/>
                </a:rPr>
                <a:t>5</a:t>
              </a:r>
            </a:p>
          </p:txBody>
        </p:sp>
        <p:sp>
          <p:nvSpPr>
            <p:cNvPr id="49" name="Hexagon 48">
              <a:extLst>
                <a:ext uri="{FF2B5EF4-FFF2-40B4-BE49-F238E27FC236}">
                  <a16:creationId xmlns:a16="http://schemas.microsoft.com/office/drawing/2014/main" id="{E2BB3EB4-D83E-F127-5E47-DFEC11536B1E}"/>
                </a:ext>
              </a:extLst>
            </p:cNvPr>
            <p:cNvSpPr/>
            <p:nvPr/>
          </p:nvSpPr>
          <p:spPr>
            <a:xfrm>
              <a:off x="10088708" y="5360023"/>
              <a:ext cx="209111" cy="226686"/>
            </a:xfrm>
            <a:prstGeom prst="hexagon">
              <a:avLst/>
            </a:prstGeom>
            <a:solidFill>
              <a:schemeClr val="accent1">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a:ln>
                    <a:noFill/>
                  </a:ln>
                  <a:solidFill>
                    <a:prstClr val="black"/>
                  </a:solidFill>
                  <a:effectLst/>
                  <a:uLnTx/>
                  <a:uFillTx/>
                  <a:latin typeface="Corbel" panose="020B0503020204020204" pitchFamily="34" charset="0"/>
                  <a:ea typeface="+mn-ea"/>
                  <a:cs typeface="+mn-cs"/>
                </a:rPr>
                <a:t>2</a:t>
              </a:r>
            </a:p>
          </p:txBody>
        </p:sp>
        <p:sp>
          <p:nvSpPr>
            <p:cNvPr id="68" name="Hexagon 67">
              <a:extLst>
                <a:ext uri="{FF2B5EF4-FFF2-40B4-BE49-F238E27FC236}">
                  <a16:creationId xmlns:a16="http://schemas.microsoft.com/office/drawing/2014/main" id="{13FD2A22-6D12-F885-7E87-7E583797AACA}"/>
                </a:ext>
              </a:extLst>
            </p:cNvPr>
            <p:cNvSpPr/>
            <p:nvPr/>
          </p:nvSpPr>
          <p:spPr>
            <a:xfrm>
              <a:off x="10085978" y="6075221"/>
              <a:ext cx="209111" cy="226686"/>
            </a:xfrm>
            <a:prstGeom prst="hexagon">
              <a:avLst/>
            </a:prstGeom>
            <a:solidFill>
              <a:schemeClr val="accent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1" i="0" u="none" strike="noStrike" kern="1200" cap="none" spc="0" normalizeH="0" baseline="0" noProof="0">
                  <a:ln>
                    <a:noFill/>
                  </a:ln>
                  <a:solidFill>
                    <a:prstClr val="white"/>
                  </a:solidFill>
                  <a:effectLst/>
                  <a:uLnTx/>
                  <a:uFillTx/>
                  <a:latin typeface="Corbel" panose="020B0503020204020204" pitchFamily="34" charset="0"/>
                  <a:ea typeface="+mn-ea"/>
                  <a:cs typeface="+mn-cs"/>
                </a:rPr>
                <a:t>4</a:t>
              </a:r>
            </a:p>
          </p:txBody>
        </p:sp>
      </p:grpSp>
      <p:sp>
        <p:nvSpPr>
          <p:cNvPr id="20" name="TextBox 19">
            <a:extLst>
              <a:ext uri="{FF2B5EF4-FFF2-40B4-BE49-F238E27FC236}">
                <a16:creationId xmlns:a16="http://schemas.microsoft.com/office/drawing/2014/main" id="{87E93395-234F-7117-E0E5-298D0D63168A}"/>
              </a:ext>
            </a:extLst>
          </p:cNvPr>
          <p:cNvSpPr txBox="1"/>
          <p:nvPr/>
        </p:nvSpPr>
        <p:spPr>
          <a:xfrm>
            <a:off x="8435513" y="5010861"/>
            <a:ext cx="142746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800" b="0" i="0" u="none" strike="noStrike" kern="1200" cap="none" spc="0" normalizeH="0" baseline="0" noProof="0">
                <a:ln>
                  <a:noFill/>
                </a:ln>
                <a:solidFill>
                  <a:prstClr val="black"/>
                </a:solidFill>
                <a:effectLst/>
                <a:uLnTx/>
                <a:uFillTx/>
                <a:latin typeface="Corbel" panose="020B0503020204020204" pitchFamily="34" charset="0"/>
                <a:ea typeface="Calibri"/>
                <a:cs typeface="Calibri"/>
              </a:rPr>
              <a:t>Statws Athro Cymwysedig</a:t>
            </a:r>
          </a:p>
        </p:txBody>
      </p:sp>
      <p:sp>
        <p:nvSpPr>
          <p:cNvPr id="25" name="TextBox 24">
            <a:extLst>
              <a:ext uri="{FF2B5EF4-FFF2-40B4-BE49-F238E27FC236}">
                <a16:creationId xmlns:a16="http://schemas.microsoft.com/office/drawing/2014/main" id="{1F9E603C-FF55-FA33-C1B0-86BB4ACBC076}"/>
              </a:ext>
            </a:extLst>
          </p:cNvPr>
          <p:cNvSpPr txBox="1"/>
          <p:nvPr/>
        </p:nvSpPr>
        <p:spPr>
          <a:xfrm>
            <a:off x="7536450" y="3755248"/>
            <a:ext cx="903152" cy="246221"/>
          </a:xfrm>
          <a:prstGeom prst="rect">
            <a:avLst/>
          </a:prstGeom>
          <a:solidFill>
            <a:schemeClr val="accent1">
              <a:lumMod val="75000"/>
            </a:schemeClr>
          </a:solidFill>
          <a:ln>
            <a:solidFill>
              <a:schemeClr val="tx1"/>
            </a:solidFill>
          </a:ln>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0" i="1" u="none" strike="noStrike" kern="1200" cap="none" spc="0" normalizeH="0" baseline="0" noProof="0" err="1">
                <a:ln>
                  <a:noFill/>
                </a:ln>
                <a:solidFill>
                  <a:prstClr val="white"/>
                </a:solidFill>
                <a:effectLst/>
                <a:uLnTx/>
                <a:uFillTx/>
                <a:latin typeface="Corbel" panose="020B0503020204020204" pitchFamily="34" charset="0"/>
                <a:ea typeface="+mn-ea"/>
                <a:cs typeface="+mn-cs"/>
              </a:rPr>
              <a:t>AyD</a:t>
            </a:r>
            <a:r>
              <a:rPr kumimoji="0" lang="cy-GB" sz="1000" b="0" i="1" u="none" strike="noStrike" kern="1200" cap="none" spc="0" normalizeH="0" baseline="0" noProof="0">
                <a:ln>
                  <a:noFill/>
                </a:ln>
                <a:solidFill>
                  <a:prstClr val="white"/>
                </a:solidFill>
                <a:effectLst/>
                <a:uLnTx/>
                <a:uFillTx/>
                <a:latin typeface="Corbel" panose="020B0503020204020204" pitchFamily="34" charset="0"/>
                <a:ea typeface="+mn-ea"/>
                <a:cs typeface="+mn-cs"/>
              </a:rPr>
              <a:t> (parhad)</a:t>
            </a:r>
          </a:p>
        </p:txBody>
      </p:sp>
      <p:sp>
        <p:nvSpPr>
          <p:cNvPr id="48" name="Rectangle: Rounded Corners 47">
            <a:extLst>
              <a:ext uri="{FF2B5EF4-FFF2-40B4-BE49-F238E27FC236}">
                <a16:creationId xmlns:a16="http://schemas.microsoft.com/office/drawing/2014/main" id="{39F80319-EF2D-5748-9D37-C46812E486AC}"/>
              </a:ext>
            </a:extLst>
          </p:cNvPr>
          <p:cNvSpPr/>
          <p:nvPr/>
        </p:nvSpPr>
        <p:spPr>
          <a:xfrm>
            <a:off x="3951135" y="3429490"/>
            <a:ext cx="1064058" cy="274157"/>
          </a:xfrm>
          <a:prstGeom prst="roundRect">
            <a:avLst/>
          </a:prstGeom>
          <a:solidFill>
            <a:schemeClr val="accent5">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cy-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59" name="TextBox 58">
            <a:extLst>
              <a:ext uri="{FF2B5EF4-FFF2-40B4-BE49-F238E27FC236}">
                <a16:creationId xmlns:a16="http://schemas.microsoft.com/office/drawing/2014/main" id="{C72243F0-10C7-7FE0-3C2F-3C2776035560}"/>
              </a:ext>
            </a:extLst>
          </p:cNvPr>
          <p:cNvSpPr txBox="1"/>
          <p:nvPr/>
        </p:nvSpPr>
        <p:spPr>
          <a:xfrm>
            <a:off x="3964506" y="3425483"/>
            <a:ext cx="1043392" cy="2462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cy-GB" sz="1000" b="0" i="0" u="none" strike="noStrike" kern="1200" cap="none" spc="0" normalizeH="0" baseline="0" noProof="0">
                <a:ln>
                  <a:noFill/>
                </a:ln>
                <a:solidFill>
                  <a:prstClr val="white"/>
                </a:solidFill>
                <a:effectLst/>
                <a:uLnTx/>
                <a:uFillTx/>
                <a:latin typeface="Corbel" panose="020B0503020204020204" pitchFamily="34" charset="0"/>
                <a:ea typeface="+mn-ea"/>
                <a:cs typeface="+mn-cs"/>
              </a:rPr>
              <a:t>Cyfnod ymchwil</a:t>
            </a:r>
          </a:p>
        </p:txBody>
      </p:sp>
    </p:spTree>
    <p:extLst>
      <p:ext uri="{BB962C8B-B14F-4D97-AF65-F5344CB8AC3E}">
        <p14:creationId xmlns:p14="http://schemas.microsoft.com/office/powerpoint/2010/main" val="284407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FECA9-3558-2172-A901-C1293696A6EA}"/>
            </a:ext>
          </a:extLst>
        </p:cNvPr>
        <p:cNvGrpSpPr/>
        <p:nvPr/>
      </p:nvGrpSpPr>
      <p:grpSpPr>
        <a:xfrm>
          <a:off x="0" y="0"/>
          <a:ext cx="0" cy="0"/>
          <a:chOff x="0" y="0"/>
          <a:chExt cx="0" cy="0"/>
        </a:xfrm>
      </p:grpSpPr>
      <p:sp>
        <p:nvSpPr>
          <p:cNvPr id="51" name="Rectangle 50">
            <a:extLst>
              <a:ext uri="{FF2B5EF4-FFF2-40B4-BE49-F238E27FC236}">
                <a16:creationId xmlns:a16="http://schemas.microsoft.com/office/drawing/2014/main" id="{A9B1DFFA-FDFF-1C40-F4DF-B82588ECC73A}"/>
              </a:ext>
            </a:extLst>
          </p:cNvPr>
          <p:cNvSpPr/>
          <p:nvPr/>
        </p:nvSpPr>
        <p:spPr>
          <a:xfrm>
            <a:off x="3347496" y="4025669"/>
            <a:ext cx="6649824" cy="5686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42" name="Rectangle 41">
            <a:extLst>
              <a:ext uri="{FF2B5EF4-FFF2-40B4-BE49-F238E27FC236}">
                <a16:creationId xmlns:a16="http://schemas.microsoft.com/office/drawing/2014/main" id="{C892518E-1711-7628-FCAB-439EEAB9B643}"/>
              </a:ext>
            </a:extLst>
          </p:cNvPr>
          <p:cNvSpPr/>
          <p:nvPr/>
        </p:nvSpPr>
        <p:spPr>
          <a:xfrm>
            <a:off x="3361908" y="2424080"/>
            <a:ext cx="6898610" cy="6032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3" name="TextBox 2">
            <a:extLst>
              <a:ext uri="{FF2B5EF4-FFF2-40B4-BE49-F238E27FC236}">
                <a16:creationId xmlns:a16="http://schemas.microsoft.com/office/drawing/2014/main" id="{ECEE3241-F15F-C629-0B9E-7580A92AEC87}"/>
              </a:ext>
            </a:extLst>
          </p:cNvPr>
          <p:cNvSpPr txBox="1"/>
          <p:nvPr/>
        </p:nvSpPr>
        <p:spPr>
          <a:xfrm>
            <a:off x="1132914" y="1663128"/>
            <a:ext cx="1515303" cy="553998"/>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orbel" panose="020B0503020204020204" pitchFamily="34" charset="0"/>
                <a:ea typeface="+mn-ea"/>
                <a:cs typeface="+mn-cs"/>
              </a:rPr>
              <a:t>Term 1</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1" u="none" strike="noStrike" kern="1200" cap="none" spc="0" normalizeH="0" baseline="0" noProof="0">
              <a:ln>
                <a:noFill/>
              </a:ln>
              <a:solidFill>
                <a:prstClr val="black"/>
              </a:solidFill>
              <a:effectLst/>
              <a:uLnTx/>
              <a:uFillTx/>
              <a:latin typeface="Corbel" panose="020B0503020204020204" pitchFamily="34" charset="0"/>
              <a:ea typeface="+mn-ea"/>
              <a:cs typeface="+mn-cs"/>
            </a:endParaRPr>
          </a:p>
        </p:txBody>
      </p:sp>
      <p:sp>
        <p:nvSpPr>
          <p:cNvPr id="4" name="TextBox 3">
            <a:extLst>
              <a:ext uri="{FF2B5EF4-FFF2-40B4-BE49-F238E27FC236}">
                <a16:creationId xmlns:a16="http://schemas.microsoft.com/office/drawing/2014/main" id="{469CCE4C-2743-34C0-D0C0-C801CBC6EEB7}"/>
              </a:ext>
            </a:extLst>
          </p:cNvPr>
          <p:cNvSpPr txBox="1"/>
          <p:nvPr/>
        </p:nvSpPr>
        <p:spPr>
          <a:xfrm>
            <a:off x="1132914" y="3280025"/>
            <a:ext cx="1275115" cy="553998"/>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orbel" panose="020B0503020204020204" pitchFamily="34" charset="0"/>
                <a:ea typeface="+mn-ea"/>
                <a:cs typeface="+mn-cs"/>
              </a:rPr>
              <a:t>Term 2</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1" u="none" strike="noStrike" kern="1200" cap="none" spc="0" normalizeH="0" baseline="0" noProof="0">
              <a:ln>
                <a:noFill/>
              </a:ln>
              <a:solidFill>
                <a:prstClr val="black"/>
              </a:solidFill>
              <a:effectLst/>
              <a:uLnTx/>
              <a:uFillTx/>
              <a:latin typeface="Corbel" panose="020B0503020204020204" pitchFamily="34" charset="0"/>
              <a:ea typeface="+mn-ea"/>
              <a:cs typeface="+mn-cs"/>
            </a:endParaRPr>
          </a:p>
        </p:txBody>
      </p:sp>
      <p:sp>
        <p:nvSpPr>
          <p:cNvPr id="5" name="TextBox 4">
            <a:extLst>
              <a:ext uri="{FF2B5EF4-FFF2-40B4-BE49-F238E27FC236}">
                <a16:creationId xmlns:a16="http://schemas.microsoft.com/office/drawing/2014/main" id="{41060C11-152A-BD9B-9FE0-236F297F04B3}"/>
              </a:ext>
            </a:extLst>
          </p:cNvPr>
          <p:cNvSpPr txBox="1"/>
          <p:nvPr/>
        </p:nvSpPr>
        <p:spPr>
          <a:xfrm>
            <a:off x="1132914" y="4912035"/>
            <a:ext cx="1370769" cy="553998"/>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Corbel" panose="020B0503020204020204" pitchFamily="34" charset="0"/>
                <a:ea typeface="+mn-ea"/>
                <a:cs typeface="+mn-cs"/>
              </a:rPr>
              <a:t>Term 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1" u="none" strike="noStrike" kern="1200" cap="none" spc="0" normalizeH="0" baseline="0" noProof="0">
              <a:ln>
                <a:noFill/>
              </a:ln>
              <a:solidFill>
                <a:prstClr val="black"/>
              </a:solidFill>
              <a:effectLst/>
              <a:uLnTx/>
              <a:uFillTx/>
              <a:latin typeface="Corbel" panose="020B0503020204020204" pitchFamily="34" charset="0"/>
              <a:ea typeface="+mn-ea"/>
              <a:cs typeface="+mn-cs"/>
            </a:endParaRPr>
          </a:p>
        </p:txBody>
      </p:sp>
      <p:grpSp>
        <p:nvGrpSpPr>
          <p:cNvPr id="19" name="Group 18">
            <a:extLst>
              <a:ext uri="{FF2B5EF4-FFF2-40B4-BE49-F238E27FC236}">
                <a16:creationId xmlns:a16="http://schemas.microsoft.com/office/drawing/2014/main" id="{74CB6937-3181-BF98-AC6D-921C9A617B41}"/>
              </a:ext>
            </a:extLst>
          </p:cNvPr>
          <p:cNvGrpSpPr/>
          <p:nvPr/>
        </p:nvGrpSpPr>
        <p:grpSpPr>
          <a:xfrm>
            <a:off x="1213949" y="825691"/>
            <a:ext cx="8083947" cy="4794873"/>
            <a:chOff x="506027" y="913469"/>
            <a:chExt cx="7961035" cy="4794873"/>
          </a:xfrm>
        </p:grpSpPr>
        <p:cxnSp>
          <p:nvCxnSpPr>
            <p:cNvPr id="2" name="Straight Connector 1">
              <a:extLst>
                <a:ext uri="{FF2B5EF4-FFF2-40B4-BE49-F238E27FC236}">
                  <a16:creationId xmlns:a16="http://schemas.microsoft.com/office/drawing/2014/main" id="{23D1C255-11BE-8E62-7115-088E41065505}"/>
                </a:ext>
              </a:extLst>
            </p:cNvPr>
            <p:cNvCxnSpPr>
              <a:cxnSpLocks/>
            </p:cNvCxnSpPr>
            <p:nvPr/>
          </p:nvCxnSpPr>
          <p:spPr>
            <a:xfrm>
              <a:off x="539303" y="2455402"/>
              <a:ext cx="7927759"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AF29A322-1D96-7040-317A-52F682D15ACB}"/>
                </a:ext>
              </a:extLst>
            </p:cNvPr>
            <p:cNvCxnSpPr>
              <a:cxnSpLocks/>
            </p:cNvCxnSpPr>
            <p:nvPr/>
          </p:nvCxnSpPr>
          <p:spPr>
            <a:xfrm>
              <a:off x="506027" y="4110051"/>
              <a:ext cx="7927759"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C3EDE317-CAB0-56B3-FB30-1AC67D069697}"/>
                </a:ext>
              </a:extLst>
            </p:cNvPr>
            <p:cNvCxnSpPr>
              <a:cxnSpLocks/>
            </p:cNvCxnSpPr>
            <p:nvPr/>
          </p:nvCxnSpPr>
          <p:spPr>
            <a:xfrm>
              <a:off x="506027" y="913469"/>
              <a:ext cx="7927759"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9B8E64E0-FF57-C759-1576-1E9767F222CA}"/>
                </a:ext>
              </a:extLst>
            </p:cNvPr>
            <p:cNvCxnSpPr>
              <a:cxnSpLocks/>
            </p:cNvCxnSpPr>
            <p:nvPr/>
          </p:nvCxnSpPr>
          <p:spPr>
            <a:xfrm>
              <a:off x="506027" y="5708342"/>
              <a:ext cx="7927759"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10" name="Block Arc 9">
            <a:extLst>
              <a:ext uri="{FF2B5EF4-FFF2-40B4-BE49-F238E27FC236}">
                <a16:creationId xmlns:a16="http://schemas.microsoft.com/office/drawing/2014/main" id="{51FB7D3B-BABD-504F-87CB-238CDD38A483}"/>
              </a:ext>
            </a:extLst>
          </p:cNvPr>
          <p:cNvSpPr/>
          <p:nvPr/>
        </p:nvSpPr>
        <p:spPr>
          <a:xfrm rot="5400000">
            <a:off x="9097752" y="2136547"/>
            <a:ext cx="1836426" cy="1949448"/>
          </a:xfrm>
          <a:prstGeom prst="blockArc">
            <a:avLst>
              <a:gd name="adj1" fmla="val 10783809"/>
              <a:gd name="adj2" fmla="val 84353"/>
              <a:gd name="adj3" fmla="val 13187"/>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orbel" panose="020B0503020204020204" pitchFamily="34" charset="0"/>
              <a:ea typeface="+mn-ea"/>
              <a:cs typeface="+mn-cs"/>
            </a:endParaRPr>
          </a:p>
        </p:txBody>
      </p:sp>
      <p:sp>
        <p:nvSpPr>
          <p:cNvPr id="22" name="Block Arc 21">
            <a:extLst>
              <a:ext uri="{FF2B5EF4-FFF2-40B4-BE49-F238E27FC236}">
                <a16:creationId xmlns:a16="http://schemas.microsoft.com/office/drawing/2014/main" id="{61072192-5591-17E8-566A-5EA54C9CC25A}"/>
              </a:ext>
            </a:extLst>
          </p:cNvPr>
          <p:cNvSpPr/>
          <p:nvPr/>
        </p:nvSpPr>
        <p:spPr>
          <a:xfrm rot="16200000">
            <a:off x="2425048" y="3730807"/>
            <a:ext cx="1836426" cy="1949448"/>
          </a:xfrm>
          <a:prstGeom prst="blockArc">
            <a:avLst>
              <a:gd name="adj1" fmla="val 10783809"/>
              <a:gd name="adj2" fmla="val 84351"/>
              <a:gd name="adj3" fmla="val 13187"/>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orbel" panose="020B0503020204020204" pitchFamily="34" charset="0"/>
              <a:ea typeface="+mn-ea"/>
              <a:cs typeface="+mn-cs"/>
            </a:endParaRPr>
          </a:p>
        </p:txBody>
      </p:sp>
      <p:sp>
        <p:nvSpPr>
          <p:cNvPr id="26" name="Callout: Down Arrow 25">
            <a:extLst>
              <a:ext uri="{FF2B5EF4-FFF2-40B4-BE49-F238E27FC236}">
                <a16:creationId xmlns:a16="http://schemas.microsoft.com/office/drawing/2014/main" id="{50A2B543-7F28-1401-56B9-8A495CEF3180}"/>
              </a:ext>
            </a:extLst>
          </p:cNvPr>
          <p:cNvSpPr/>
          <p:nvPr/>
        </p:nvSpPr>
        <p:spPr>
          <a:xfrm>
            <a:off x="4947696" y="1053491"/>
            <a:ext cx="1161879" cy="1084807"/>
          </a:xfrm>
          <a:prstGeom prst="downArrowCallout">
            <a:avLst/>
          </a:prstGeom>
          <a:solidFill>
            <a:schemeClr val="accent6"/>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white"/>
                </a:solidFill>
                <a:effectLst/>
                <a:uLnTx/>
                <a:uFillTx/>
                <a:latin typeface="Corbel" panose="020B0503020204020204" pitchFamily="34" charset="0"/>
                <a:ea typeface="+mn-ea"/>
                <a:cs typeface="+mn-cs"/>
              </a:rPr>
              <a:t>The nature of children’s learning</a:t>
            </a:r>
            <a:endParaRPr kumimoji="0" lang="en-GB" sz="1000" b="0" i="0" u="none" strike="noStrike" kern="1200" cap="none" spc="0" normalizeH="0" baseline="0" noProof="0">
              <a:ln>
                <a:noFill/>
              </a:ln>
              <a:solidFill>
                <a:prstClr val="white"/>
              </a:solidFill>
              <a:effectLst/>
              <a:uLnTx/>
              <a:uFillTx/>
              <a:latin typeface="Corbel" panose="020B0503020204020204" pitchFamily="34" charset="0"/>
              <a:ea typeface="Calibri"/>
              <a:cs typeface="Calibri"/>
            </a:endParaRPr>
          </a:p>
        </p:txBody>
      </p:sp>
      <p:sp>
        <p:nvSpPr>
          <p:cNvPr id="27" name="Rectangle 26">
            <a:extLst>
              <a:ext uri="{FF2B5EF4-FFF2-40B4-BE49-F238E27FC236}">
                <a16:creationId xmlns:a16="http://schemas.microsoft.com/office/drawing/2014/main" id="{6889DE9C-C975-D0A6-8A71-1F6D9D777922}"/>
              </a:ext>
            </a:extLst>
          </p:cNvPr>
          <p:cNvSpPr/>
          <p:nvPr/>
        </p:nvSpPr>
        <p:spPr>
          <a:xfrm>
            <a:off x="6233457" y="2081615"/>
            <a:ext cx="3761662" cy="327226"/>
          </a:xfrm>
          <a:prstGeom prst="rect">
            <a:avLst/>
          </a:prstGeom>
          <a:solidFill>
            <a:schemeClr val="accent1">
              <a:lumMod val="5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28" name="TextBox 27">
            <a:extLst>
              <a:ext uri="{FF2B5EF4-FFF2-40B4-BE49-F238E27FC236}">
                <a16:creationId xmlns:a16="http://schemas.microsoft.com/office/drawing/2014/main" id="{F5E213AD-90C9-2B0B-67B6-B88559A5B01C}"/>
              </a:ext>
            </a:extLst>
          </p:cNvPr>
          <p:cNvSpPr txBox="1"/>
          <p:nvPr/>
        </p:nvSpPr>
        <p:spPr>
          <a:xfrm>
            <a:off x="6986477" y="2137758"/>
            <a:ext cx="3321193"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1" u="none" strike="noStrike" kern="1200" cap="none" spc="0" normalizeH="0" baseline="0" noProof="0">
                <a:ln>
                  <a:noFill/>
                </a:ln>
                <a:solidFill>
                  <a:prstClr val="white"/>
                </a:solidFill>
                <a:effectLst/>
                <a:uLnTx/>
                <a:uFillTx/>
                <a:latin typeface="Corbel" panose="020B0503020204020204" pitchFamily="34" charset="0"/>
                <a:ea typeface="+mn-ea"/>
                <a:cs typeface="+mn-cs"/>
              </a:rPr>
              <a:t>Professional Teaching Experience 1</a:t>
            </a:r>
          </a:p>
        </p:txBody>
      </p:sp>
      <p:grpSp>
        <p:nvGrpSpPr>
          <p:cNvPr id="98" name="Group 97">
            <a:extLst>
              <a:ext uri="{FF2B5EF4-FFF2-40B4-BE49-F238E27FC236}">
                <a16:creationId xmlns:a16="http://schemas.microsoft.com/office/drawing/2014/main" id="{70EB3790-12E0-8E4B-490E-81BC2227D5C5}"/>
              </a:ext>
            </a:extLst>
          </p:cNvPr>
          <p:cNvGrpSpPr/>
          <p:nvPr/>
        </p:nvGrpSpPr>
        <p:grpSpPr>
          <a:xfrm>
            <a:off x="6436327" y="1508731"/>
            <a:ext cx="489005" cy="573568"/>
            <a:chOff x="5803280" y="1298631"/>
            <a:chExt cx="489005" cy="573568"/>
          </a:xfrm>
          <a:solidFill>
            <a:schemeClr val="accent6"/>
          </a:solidFill>
        </p:grpSpPr>
        <p:sp>
          <p:nvSpPr>
            <p:cNvPr id="31" name="Callout: Down Arrow 30">
              <a:extLst>
                <a:ext uri="{FF2B5EF4-FFF2-40B4-BE49-F238E27FC236}">
                  <a16:creationId xmlns:a16="http://schemas.microsoft.com/office/drawing/2014/main" id="{CB4EC6D5-0E57-8B3B-0C92-356E8B239713}"/>
                </a:ext>
              </a:extLst>
            </p:cNvPr>
            <p:cNvSpPr/>
            <p:nvPr/>
          </p:nvSpPr>
          <p:spPr>
            <a:xfrm>
              <a:off x="5898307" y="1345367"/>
              <a:ext cx="311146" cy="526832"/>
            </a:xfrm>
            <a:prstGeom prst="downArrowCallout">
              <a:avLst>
                <a:gd name="adj1" fmla="val 25000"/>
                <a:gd name="adj2" fmla="val 25000"/>
                <a:gd name="adj3" fmla="val 25000"/>
                <a:gd name="adj4" fmla="val 36104"/>
              </a:avLst>
            </a:prstGeom>
            <a:gr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32" name="Hexagon 31">
              <a:extLst>
                <a:ext uri="{FF2B5EF4-FFF2-40B4-BE49-F238E27FC236}">
                  <a16:creationId xmlns:a16="http://schemas.microsoft.com/office/drawing/2014/main" id="{E51D7590-7EDB-8D80-7B1B-29CD019CC309}"/>
                </a:ext>
              </a:extLst>
            </p:cNvPr>
            <p:cNvSpPr/>
            <p:nvPr/>
          </p:nvSpPr>
          <p:spPr>
            <a:xfrm>
              <a:off x="5803280" y="1298631"/>
              <a:ext cx="489005" cy="432000"/>
            </a:xfrm>
            <a:prstGeom prst="hexagon">
              <a:avLst/>
            </a:prstGeom>
            <a:gr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prstClr val="white"/>
                  </a:solidFill>
                  <a:effectLst/>
                  <a:uLnTx/>
                  <a:uFillTx/>
                  <a:latin typeface="Corbel" panose="020B0503020204020204" pitchFamily="34" charset="0"/>
                  <a:ea typeface="+mn-ea"/>
                  <a:cs typeface="+mn-cs"/>
                </a:rPr>
                <a:t>1</a:t>
              </a:r>
            </a:p>
          </p:txBody>
        </p:sp>
      </p:grpSp>
      <p:sp>
        <p:nvSpPr>
          <p:cNvPr id="35" name="Arrow: Right 34">
            <a:extLst>
              <a:ext uri="{FF2B5EF4-FFF2-40B4-BE49-F238E27FC236}">
                <a16:creationId xmlns:a16="http://schemas.microsoft.com/office/drawing/2014/main" id="{8407C4C2-9A43-4BA0-D93C-456CFD1A4157}"/>
              </a:ext>
            </a:extLst>
          </p:cNvPr>
          <p:cNvSpPr/>
          <p:nvPr/>
        </p:nvSpPr>
        <p:spPr>
          <a:xfrm rot="10800000">
            <a:off x="3145766" y="3791339"/>
            <a:ext cx="272138" cy="229097"/>
          </a:xfrm>
          <a:prstGeom prst="rightArrow">
            <a:avLst>
              <a:gd name="adj1" fmla="val 55958"/>
              <a:gd name="adj2" fmla="val 5000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37" name="Arrow: Right 36">
            <a:extLst>
              <a:ext uri="{FF2B5EF4-FFF2-40B4-BE49-F238E27FC236}">
                <a16:creationId xmlns:a16="http://schemas.microsoft.com/office/drawing/2014/main" id="{743822D6-73B2-AE1D-BF6D-24915EF0727C}"/>
              </a:ext>
            </a:extLst>
          </p:cNvPr>
          <p:cNvSpPr/>
          <p:nvPr/>
        </p:nvSpPr>
        <p:spPr>
          <a:xfrm>
            <a:off x="3417905" y="2197173"/>
            <a:ext cx="210692" cy="229097"/>
          </a:xfrm>
          <a:prstGeom prst="rightArrow">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41" name="TextBox 40">
            <a:extLst>
              <a:ext uri="{FF2B5EF4-FFF2-40B4-BE49-F238E27FC236}">
                <a16:creationId xmlns:a16="http://schemas.microsoft.com/office/drawing/2014/main" id="{10F5C641-EB24-ECBA-4695-2099E2359A15}"/>
              </a:ext>
            </a:extLst>
          </p:cNvPr>
          <p:cNvSpPr txBox="1"/>
          <p:nvPr/>
        </p:nvSpPr>
        <p:spPr>
          <a:xfrm>
            <a:off x="6241337" y="1330923"/>
            <a:ext cx="919174" cy="246221"/>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1" u="none" strike="noStrike" kern="1200" cap="none" spc="0" normalizeH="0" baseline="0" noProof="0">
                <a:ln>
                  <a:noFill/>
                </a:ln>
                <a:solidFill>
                  <a:srgbClr val="10CF9B">
                    <a:lumMod val="75000"/>
                  </a:srgbClr>
                </a:solidFill>
                <a:effectLst/>
                <a:uLnTx/>
                <a:uFillTx/>
                <a:latin typeface="Corbel" panose="020B0503020204020204" pitchFamily="34" charset="0"/>
                <a:ea typeface="+mn-ea"/>
                <a:cs typeface="+mn-cs"/>
              </a:rPr>
              <a:t>.</a:t>
            </a:r>
          </a:p>
        </p:txBody>
      </p:sp>
      <p:sp>
        <p:nvSpPr>
          <p:cNvPr id="43" name="TextBox 42">
            <a:extLst>
              <a:ext uri="{FF2B5EF4-FFF2-40B4-BE49-F238E27FC236}">
                <a16:creationId xmlns:a16="http://schemas.microsoft.com/office/drawing/2014/main" id="{43F55DE9-5C26-E20C-1E9E-C4AA4A4C2240}"/>
              </a:ext>
            </a:extLst>
          </p:cNvPr>
          <p:cNvSpPr txBox="1"/>
          <p:nvPr/>
        </p:nvSpPr>
        <p:spPr>
          <a:xfrm>
            <a:off x="1405926" y="2161065"/>
            <a:ext cx="1964410" cy="400110"/>
          </a:xfrm>
          <a:prstGeom prst="rect">
            <a:avLst/>
          </a:prstGeom>
          <a:noFill/>
        </p:spPr>
        <p:txBody>
          <a:bodyPr wrap="square" lIns="91440" tIns="45720" rIns="91440" bIns="45720" rtlCol="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000" b="1" i="1" u="none" strike="noStrike" kern="1200" cap="none" spc="0" normalizeH="0" baseline="0" noProof="0">
                <a:ln>
                  <a:noFill/>
                </a:ln>
                <a:solidFill>
                  <a:srgbClr val="009DD9"/>
                </a:solidFill>
                <a:effectLst/>
                <a:uLnTx/>
                <a:uFillTx/>
                <a:latin typeface="Corbel" panose="020B0503020204020204" pitchFamily="34" charset="0"/>
                <a:ea typeface="+mn-ea"/>
                <a:cs typeface="+mn-cs"/>
              </a:rPr>
              <a:t>Personal Tutor.</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000" b="1" i="1" u="none" strike="noStrike" kern="1200" cap="none" spc="0" normalizeH="0" baseline="0" noProof="0">
                <a:ln>
                  <a:noFill/>
                </a:ln>
                <a:solidFill>
                  <a:srgbClr val="009DD9"/>
                </a:solidFill>
                <a:effectLst/>
                <a:uLnTx/>
                <a:uFillTx/>
                <a:latin typeface="Corbel" panose="020B0503020204020204" pitchFamily="34" charset="0"/>
                <a:ea typeface="+mn-ea"/>
                <a:cs typeface="+mn-cs"/>
              </a:rPr>
              <a:t>Welsh in Professional Practice.</a:t>
            </a:r>
          </a:p>
        </p:txBody>
      </p:sp>
      <p:sp>
        <p:nvSpPr>
          <p:cNvPr id="50" name="Rectangle 49">
            <a:extLst>
              <a:ext uri="{FF2B5EF4-FFF2-40B4-BE49-F238E27FC236}">
                <a16:creationId xmlns:a16="http://schemas.microsoft.com/office/drawing/2014/main" id="{7EEF8E11-26E9-8B0B-7B86-012AC6041C3A}"/>
              </a:ext>
            </a:extLst>
          </p:cNvPr>
          <p:cNvSpPr/>
          <p:nvPr/>
        </p:nvSpPr>
        <p:spPr>
          <a:xfrm>
            <a:off x="3316188" y="2233329"/>
            <a:ext cx="45719" cy="43809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24" name="Rectangle 23">
            <a:extLst>
              <a:ext uri="{FF2B5EF4-FFF2-40B4-BE49-F238E27FC236}">
                <a16:creationId xmlns:a16="http://schemas.microsoft.com/office/drawing/2014/main" id="{740126B8-4A24-5369-F09D-CA2E6232657D}"/>
              </a:ext>
            </a:extLst>
          </p:cNvPr>
          <p:cNvSpPr/>
          <p:nvPr/>
        </p:nvSpPr>
        <p:spPr>
          <a:xfrm>
            <a:off x="3347499" y="5381394"/>
            <a:ext cx="4941094" cy="238136"/>
          </a:xfrm>
          <a:prstGeom prst="rect">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52" name="Rectangle 51">
            <a:extLst>
              <a:ext uri="{FF2B5EF4-FFF2-40B4-BE49-F238E27FC236}">
                <a16:creationId xmlns:a16="http://schemas.microsoft.com/office/drawing/2014/main" id="{D2255D31-36F1-B0C3-F76D-DE43FBAF472E}"/>
              </a:ext>
            </a:extLst>
          </p:cNvPr>
          <p:cNvSpPr/>
          <p:nvPr/>
        </p:nvSpPr>
        <p:spPr>
          <a:xfrm>
            <a:off x="3347497" y="5616128"/>
            <a:ext cx="4941095" cy="45719"/>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53" name="Callout: Down Arrow 52">
            <a:extLst>
              <a:ext uri="{FF2B5EF4-FFF2-40B4-BE49-F238E27FC236}">
                <a16:creationId xmlns:a16="http://schemas.microsoft.com/office/drawing/2014/main" id="{FC53ED22-1061-564E-4F5A-999C3CD171BC}"/>
              </a:ext>
            </a:extLst>
          </p:cNvPr>
          <p:cNvSpPr/>
          <p:nvPr/>
        </p:nvSpPr>
        <p:spPr>
          <a:xfrm>
            <a:off x="6190461" y="2658738"/>
            <a:ext cx="1091812" cy="1047305"/>
          </a:xfrm>
          <a:prstGeom prst="downArrowCallout">
            <a:avLst/>
          </a:prstGeom>
          <a:solidFill>
            <a:schemeClr val="accent5">
              <a:lumMod val="60000"/>
              <a:lumOff val="4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white"/>
                </a:solidFill>
                <a:effectLst/>
                <a:uLnTx/>
                <a:uFillTx/>
                <a:latin typeface="Corbel" panose="020B0503020204020204" pitchFamily="34" charset="0"/>
                <a:ea typeface="Calibri"/>
                <a:cs typeface="Calibri"/>
              </a:rPr>
              <a:t>Developing the skills of professional enquiry</a:t>
            </a:r>
          </a:p>
        </p:txBody>
      </p:sp>
      <p:sp>
        <p:nvSpPr>
          <p:cNvPr id="54" name="Callout: Down Arrow 53">
            <a:extLst>
              <a:ext uri="{FF2B5EF4-FFF2-40B4-BE49-F238E27FC236}">
                <a16:creationId xmlns:a16="http://schemas.microsoft.com/office/drawing/2014/main" id="{2C990B20-B0DA-6E60-A89A-97185FD73FCA}"/>
              </a:ext>
            </a:extLst>
          </p:cNvPr>
          <p:cNvSpPr/>
          <p:nvPr/>
        </p:nvSpPr>
        <p:spPr>
          <a:xfrm>
            <a:off x="8658008" y="2637917"/>
            <a:ext cx="1153122" cy="1071020"/>
          </a:xfrm>
          <a:prstGeom prst="downArrowCallout">
            <a:avLst/>
          </a:prstGeom>
          <a:solidFill>
            <a:schemeClr val="accent1">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white"/>
                </a:solidFill>
                <a:effectLst/>
                <a:uLnTx/>
                <a:uFillTx/>
                <a:latin typeface="Corbel" panose="020B0503020204020204" pitchFamily="34" charset="0"/>
                <a:ea typeface="+mn-ea"/>
                <a:cs typeface="+mn-cs"/>
              </a:rPr>
              <a:t>Connecting Learners, Schools, and Communities</a:t>
            </a:r>
            <a:endParaRPr kumimoji="0" lang="en-GB" sz="1000" b="0" i="0" u="none" strike="noStrike" kern="1200" cap="none" spc="0" normalizeH="0" baseline="0" noProof="0">
              <a:ln>
                <a:noFill/>
              </a:ln>
              <a:solidFill>
                <a:prstClr val="white"/>
              </a:solidFill>
              <a:effectLst/>
              <a:uLnTx/>
              <a:uFillTx/>
              <a:latin typeface="Corbel" panose="020B0503020204020204" pitchFamily="34" charset="0"/>
              <a:ea typeface="Calibri"/>
              <a:cs typeface="Calibri"/>
            </a:endParaRPr>
          </a:p>
        </p:txBody>
      </p:sp>
      <p:sp>
        <p:nvSpPr>
          <p:cNvPr id="62" name="TextBox 61">
            <a:extLst>
              <a:ext uri="{FF2B5EF4-FFF2-40B4-BE49-F238E27FC236}">
                <a16:creationId xmlns:a16="http://schemas.microsoft.com/office/drawing/2014/main" id="{66F20442-54BF-439A-8DC9-E0341426CF5B}"/>
              </a:ext>
            </a:extLst>
          </p:cNvPr>
          <p:cNvSpPr txBox="1"/>
          <p:nvPr/>
        </p:nvSpPr>
        <p:spPr>
          <a:xfrm>
            <a:off x="355131" y="122832"/>
            <a:ext cx="4847802" cy="584775"/>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prstClr val="black"/>
                </a:solidFill>
                <a:effectLst/>
                <a:uLnTx/>
                <a:uFillTx/>
                <a:latin typeface="Corbel" panose="020B0503020204020204" pitchFamily="34" charset="0"/>
                <a:ea typeface="+mn-ea"/>
                <a:cs typeface="+mn-cs"/>
              </a:rPr>
              <a:t>PGCE Curriculum Pathway</a:t>
            </a:r>
            <a:endParaRPr kumimoji="0" lang="en-GB" sz="3200" b="1" i="0" u="none" strike="noStrike" kern="1200" cap="none" spc="0" normalizeH="0" baseline="0" noProof="0">
              <a:ln>
                <a:noFill/>
              </a:ln>
              <a:solidFill>
                <a:prstClr val="black"/>
              </a:solidFill>
              <a:effectLst/>
              <a:uLnTx/>
              <a:uFillTx/>
              <a:latin typeface="Corbel" panose="020B0503020204020204" pitchFamily="34" charset="0"/>
              <a:ea typeface="Calibri"/>
              <a:cs typeface="Calibri"/>
            </a:endParaRPr>
          </a:p>
        </p:txBody>
      </p:sp>
      <p:sp>
        <p:nvSpPr>
          <p:cNvPr id="63" name="Rectangle 62">
            <a:extLst>
              <a:ext uri="{FF2B5EF4-FFF2-40B4-BE49-F238E27FC236}">
                <a16:creationId xmlns:a16="http://schemas.microsoft.com/office/drawing/2014/main" id="{FC4B5F0E-D03E-ED3B-69CF-8FF03ED5D76F}"/>
              </a:ext>
            </a:extLst>
          </p:cNvPr>
          <p:cNvSpPr/>
          <p:nvPr/>
        </p:nvSpPr>
        <p:spPr>
          <a:xfrm>
            <a:off x="3347494" y="3756300"/>
            <a:ext cx="2097717" cy="253119"/>
          </a:xfrm>
          <a:prstGeom prst="rect">
            <a:avLst/>
          </a:prstGeom>
          <a:solidFill>
            <a:schemeClr val="accent1">
              <a:lumMod val="5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66" name="Rectangle 65">
            <a:extLst>
              <a:ext uri="{FF2B5EF4-FFF2-40B4-BE49-F238E27FC236}">
                <a16:creationId xmlns:a16="http://schemas.microsoft.com/office/drawing/2014/main" id="{E2A3084E-40DE-B2FB-8441-4479985AB19E}"/>
              </a:ext>
            </a:extLst>
          </p:cNvPr>
          <p:cNvSpPr/>
          <p:nvPr/>
        </p:nvSpPr>
        <p:spPr>
          <a:xfrm>
            <a:off x="10073588" y="4613380"/>
            <a:ext cx="1955410" cy="292626"/>
          </a:xfrm>
          <a:prstGeom prst="rect">
            <a:avLst/>
          </a:prstGeom>
          <a:solidFill>
            <a:schemeClr val="accent4">
              <a:lumMod val="75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prstClr val="white"/>
                </a:solidFill>
                <a:effectLst/>
                <a:uLnTx/>
                <a:uFillTx/>
                <a:latin typeface="Corbel" panose="020B0503020204020204" pitchFamily="34" charset="0"/>
                <a:ea typeface="+mn-ea"/>
                <a:cs typeface="+mn-cs"/>
              </a:rPr>
              <a:t>Assessments</a:t>
            </a:r>
          </a:p>
        </p:txBody>
      </p:sp>
      <p:sp>
        <p:nvSpPr>
          <p:cNvPr id="75" name="Teardrop 74">
            <a:extLst>
              <a:ext uri="{FF2B5EF4-FFF2-40B4-BE49-F238E27FC236}">
                <a16:creationId xmlns:a16="http://schemas.microsoft.com/office/drawing/2014/main" id="{5A85F20F-0837-A6A6-6A87-5FA0B6841B7B}"/>
              </a:ext>
            </a:extLst>
          </p:cNvPr>
          <p:cNvSpPr/>
          <p:nvPr/>
        </p:nvSpPr>
        <p:spPr>
          <a:xfrm rot="-2760000">
            <a:off x="8884841" y="4247113"/>
            <a:ext cx="700567" cy="683107"/>
          </a:xfrm>
          <a:prstGeom prst="teardrop">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76" name="TextBox 75">
            <a:extLst>
              <a:ext uri="{FF2B5EF4-FFF2-40B4-BE49-F238E27FC236}">
                <a16:creationId xmlns:a16="http://schemas.microsoft.com/office/drawing/2014/main" id="{5E5BBEA4-D5E9-1F3E-241D-23D7782646AE}"/>
              </a:ext>
            </a:extLst>
          </p:cNvPr>
          <p:cNvSpPr txBox="1"/>
          <p:nvPr/>
        </p:nvSpPr>
        <p:spPr>
          <a:xfrm>
            <a:off x="8799461" y="4283779"/>
            <a:ext cx="928476" cy="553998"/>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363D43"/>
                </a:solidFill>
                <a:effectLst/>
                <a:uLnTx/>
                <a:uFillTx/>
                <a:latin typeface="Corbel" panose="020B0503020204020204" pitchFamily="34" charset="0"/>
                <a:ea typeface="+mn-ea"/>
                <a:cs typeface="+mn-cs"/>
              </a:rPr>
              <a:t>ALN and Wellbeing Conference</a:t>
            </a:r>
          </a:p>
        </p:txBody>
      </p:sp>
      <p:sp>
        <p:nvSpPr>
          <p:cNvPr id="77" name="Rectangle 76">
            <a:extLst>
              <a:ext uri="{FF2B5EF4-FFF2-40B4-BE49-F238E27FC236}">
                <a16:creationId xmlns:a16="http://schemas.microsoft.com/office/drawing/2014/main" id="{8DBFA08A-592E-4A6E-0F07-D2B7A113038A}"/>
              </a:ext>
            </a:extLst>
          </p:cNvPr>
          <p:cNvSpPr/>
          <p:nvPr/>
        </p:nvSpPr>
        <p:spPr>
          <a:xfrm>
            <a:off x="3347495" y="5317519"/>
            <a:ext cx="4988136" cy="365244"/>
          </a:xfrm>
          <a:prstGeom prst="rect">
            <a:avLst/>
          </a:prstGeom>
          <a:solidFill>
            <a:schemeClr val="accent1">
              <a:lumMod val="5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36" name="Arrow: Right 35">
            <a:extLst>
              <a:ext uri="{FF2B5EF4-FFF2-40B4-BE49-F238E27FC236}">
                <a16:creationId xmlns:a16="http://schemas.microsoft.com/office/drawing/2014/main" id="{56B97FAE-2D34-FCF9-6B0E-26363878B277}"/>
              </a:ext>
            </a:extLst>
          </p:cNvPr>
          <p:cNvSpPr/>
          <p:nvPr/>
        </p:nvSpPr>
        <p:spPr>
          <a:xfrm>
            <a:off x="3290234" y="5385609"/>
            <a:ext cx="210692" cy="229097"/>
          </a:xfrm>
          <a:prstGeom prst="rightArrow">
            <a:avLst/>
          </a:prstGeom>
          <a:solidFill>
            <a:srgbClr val="A6A6A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grpSp>
        <p:nvGrpSpPr>
          <p:cNvPr id="102" name="Group 101">
            <a:extLst>
              <a:ext uri="{FF2B5EF4-FFF2-40B4-BE49-F238E27FC236}">
                <a16:creationId xmlns:a16="http://schemas.microsoft.com/office/drawing/2014/main" id="{9477FA90-32E8-DB8E-95E2-BBA050D0B7B3}"/>
              </a:ext>
            </a:extLst>
          </p:cNvPr>
          <p:cNvGrpSpPr/>
          <p:nvPr/>
        </p:nvGrpSpPr>
        <p:grpSpPr>
          <a:xfrm>
            <a:off x="7702596" y="2915817"/>
            <a:ext cx="489005" cy="573568"/>
            <a:chOff x="5803280" y="1298631"/>
            <a:chExt cx="489005" cy="573568"/>
          </a:xfrm>
          <a:solidFill>
            <a:schemeClr val="accent1">
              <a:lumMod val="40000"/>
              <a:lumOff val="60000"/>
            </a:schemeClr>
          </a:solidFill>
        </p:grpSpPr>
        <p:sp>
          <p:nvSpPr>
            <p:cNvPr id="103" name="Callout: Down Arrow 102">
              <a:extLst>
                <a:ext uri="{FF2B5EF4-FFF2-40B4-BE49-F238E27FC236}">
                  <a16:creationId xmlns:a16="http://schemas.microsoft.com/office/drawing/2014/main" id="{C08EEEB6-449C-9B53-DF6A-097ADED40560}"/>
                </a:ext>
              </a:extLst>
            </p:cNvPr>
            <p:cNvSpPr/>
            <p:nvPr/>
          </p:nvSpPr>
          <p:spPr>
            <a:xfrm>
              <a:off x="5898307" y="1345367"/>
              <a:ext cx="311146" cy="526832"/>
            </a:xfrm>
            <a:prstGeom prst="downArrowCallout">
              <a:avLst>
                <a:gd name="adj1" fmla="val 25000"/>
                <a:gd name="adj2" fmla="val 25000"/>
                <a:gd name="adj3" fmla="val 25000"/>
                <a:gd name="adj4" fmla="val 36104"/>
              </a:avLst>
            </a:prstGeom>
            <a:gr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104" name="Hexagon 103">
              <a:extLst>
                <a:ext uri="{FF2B5EF4-FFF2-40B4-BE49-F238E27FC236}">
                  <a16:creationId xmlns:a16="http://schemas.microsoft.com/office/drawing/2014/main" id="{C5E76BFE-ABF9-6327-778A-B83DAF3ECEB7}"/>
                </a:ext>
              </a:extLst>
            </p:cNvPr>
            <p:cNvSpPr/>
            <p:nvPr/>
          </p:nvSpPr>
          <p:spPr>
            <a:xfrm>
              <a:off x="5803280" y="1298631"/>
              <a:ext cx="489005" cy="432000"/>
            </a:xfrm>
            <a:prstGeom prst="hexagon">
              <a:avLst/>
            </a:prstGeom>
            <a:gr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prstClr val="white"/>
                  </a:solidFill>
                  <a:effectLst/>
                  <a:uLnTx/>
                  <a:uFillTx/>
                  <a:latin typeface="Corbel" panose="020B0503020204020204" pitchFamily="34" charset="0"/>
                  <a:ea typeface="+mn-ea"/>
                  <a:cs typeface="+mn-cs"/>
                </a:rPr>
                <a:t>2</a:t>
              </a:r>
            </a:p>
          </p:txBody>
        </p:sp>
      </p:grpSp>
      <p:grpSp>
        <p:nvGrpSpPr>
          <p:cNvPr id="105" name="Group 104">
            <a:extLst>
              <a:ext uri="{FF2B5EF4-FFF2-40B4-BE49-F238E27FC236}">
                <a16:creationId xmlns:a16="http://schemas.microsoft.com/office/drawing/2014/main" id="{17490BCF-4D7A-40F4-AF86-CCFA19C1CC89}"/>
              </a:ext>
            </a:extLst>
          </p:cNvPr>
          <p:cNvGrpSpPr/>
          <p:nvPr/>
        </p:nvGrpSpPr>
        <p:grpSpPr>
          <a:xfrm>
            <a:off x="4454775" y="4754778"/>
            <a:ext cx="489005" cy="573568"/>
            <a:chOff x="5803280" y="1298631"/>
            <a:chExt cx="489005" cy="573568"/>
          </a:xfrm>
          <a:solidFill>
            <a:schemeClr val="accent5">
              <a:lumMod val="60000"/>
              <a:lumOff val="40000"/>
            </a:schemeClr>
          </a:solidFill>
        </p:grpSpPr>
        <p:sp>
          <p:nvSpPr>
            <p:cNvPr id="106" name="Callout: Down Arrow 105">
              <a:extLst>
                <a:ext uri="{FF2B5EF4-FFF2-40B4-BE49-F238E27FC236}">
                  <a16:creationId xmlns:a16="http://schemas.microsoft.com/office/drawing/2014/main" id="{D1F5DDF4-EDAB-1E13-F95A-DFB0E748BAB3}"/>
                </a:ext>
              </a:extLst>
            </p:cNvPr>
            <p:cNvSpPr/>
            <p:nvPr/>
          </p:nvSpPr>
          <p:spPr>
            <a:xfrm>
              <a:off x="5898307" y="1345367"/>
              <a:ext cx="311146" cy="526832"/>
            </a:xfrm>
            <a:prstGeom prst="downArrowCallout">
              <a:avLst>
                <a:gd name="adj1" fmla="val 25000"/>
                <a:gd name="adj2" fmla="val 25000"/>
                <a:gd name="adj3" fmla="val 25000"/>
                <a:gd name="adj4" fmla="val 36104"/>
              </a:avLst>
            </a:prstGeom>
            <a:gr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107" name="Hexagon 106">
              <a:extLst>
                <a:ext uri="{FF2B5EF4-FFF2-40B4-BE49-F238E27FC236}">
                  <a16:creationId xmlns:a16="http://schemas.microsoft.com/office/drawing/2014/main" id="{74F6BB05-A42B-A9E0-745C-AD52E63F470E}"/>
                </a:ext>
              </a:extLst>
            </p:cNvPr>
            <p:cNvSpPr/>
            <p:nvPr/>
          </p:nvSpPr>
          <p:spPr>
            <a:xfrm>
              <a:off x="5803280" y="1298631"/>
              <a:ext cx="489005" cy="432000"/>
            </a:xfrm>
            <a:prstGeom prst="hexagon">
              <a:avLst/>
            </a:prstGeom>
            <a:gr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prstClr val="white"/>
                  </a:solidFill>
                  <a:effectLst/>
                  <a:uLnTx/>
                  <a:uFillTx/>
                  <a:latin typeface="Corbel" panose="020B0503020204020204" pitchFamily="34" charset="0"/>
                  <a:ea typeface="+mn-ea"/>
                  <a:cs typeface="+mn-cs"/>
                </a:rPr>
                <a:t>3</a:t>
              </a:r>
            </a:p>
          </p:txBody>
        </p:sp>
      </p:grpSp>
      <p:grpSp>
        <p:nvGrpSpPr>
          <p:cNvPr id="114" name="Group 113">
            <a:extLst>
              <a:ext uri="{FF2B5EF4-FFF2-40B4-BE49-F238E27FC236}">
                <a16:creationId xmlns:a16="http://schemas.microsoft.com/office/drawing/2014/main" id="{D8154DAC-4D70-458A-C4D6-70EF4B70A329}"/>
              </a:ext>
            </a:extLst>
          </p:cNvPr>
          <p:cNvGrpSpPr/>
          <p:nvPr/>
        </p:nvGrpSpPr>
        <p:grpSpPr>
          <a:xfrm>
            <a:off x="498859" y="3244509"/>
            <a:ext cx="548690" cy="548690"/>
            <a:chOff x="1402632" y="3867507"/>
            <a:chExt cx="457200" cy="457200"/>
          </a:xfrm>
        </p:grpSpPr>
        <p:pic>
          <p:nvPicPr>
            <p:cNvPr id="115" name="Graphic 114" descr="Maximize with solid fill">
              <a:extLst>
                <a:ext uri="{FF2B5EF4-FFF2-40B4-BE49-F238E27FC236}">
                  <a16:creationId xmlns:a16="http://schemas.microsoft.com/office/drawing/2014/main" id="{865D3768-1A94-5F72-8213-F8FF4363B56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402632" y="3867507"/>
              <a:ext cx="457200" cy="457200"/>
            </a:xfrm>
            <a:prstGeom prst="rect">
              <a:avLst/>
            </a:prstGeom>
          </p:spPr>
        </p:pic>
        <p:pic>
          <p:nvPicPr>
            <p:cNvPr id="116" name="Graphic 115" descr="Maximize with solid fill">
              <a:extLst>
                <a:ext uri="{FF2B5EF4-FFF2-40B4-BE49-F238E27FC236}">
                  <a16:creationId xmlns:a16="http://schemas.microsoft.com/office/drawing/2014/main" id="{AFCF24E8-2C95-3706-DCAA-878BEF915F9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1402632" y="3867507"/>
              <a:ext cx="457200" cy="457200"/>
            </a:xfrm>
            <a:prstGeom prst="rect">
              <a:avLst/>
            </a:prstGeom>
          </p:spPr>
        </p:pic>
        <p:sp>
          <p:nvSpPr>
            <p:cNvPr id="117" name="Oval 116">
              <a:extLst>
                <a:ext uri="{FF2B5EF4-FFF2-40B4-BE49-F238E27FC236}">
                  <a16:creationId xmlns:a16="http://schemas.microsoft.com/office/drawing/2014/main" id="{B9FBD44E-4974-82C4-A04B-C15166A50A4D}"/>
                </a:ext>
              </a:extLst>
            </p:cNvPr>
            <p:cNvSpPr/>
            <p:nvPr/>
          </p:nvSpPr>
          <p:spPr>
            <a:xfrm>
              <a:off x="1470991" y="3932880"/>
              <a:ext cx="320483" cy="320483"/>
            </a:xfrm>
            <a:prstGeom prst="ellipse">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grpSp>
      <p:sp>
        <p:nvSpPr>
          <p:cNvPr id="118" name="Oval 117">
            <a:extLst>
              <a:ext uri="{FF2B5EF4-FFF2-40B4-BE49-F238E27FC236}">
                <a16:creationId xmlns:a16="http://schemas.microsoft.com/office/drawing/2014/main" id="{BE4A9EAE-7284-D599-AE7F-710B498AA67F}"/>
              </a:ext>
            </a:extLst>
          </p:cNvPr>
          <p:cNvSpPr/>
          <p:nvPr/>
        </p:nvSpPr>
        <p:spPr>
          <a:xfrm>
            <a:off x="495805" y="1637415"/>
            <a:ext cx="457643" cy="461453"/>
          </a:xfrm>
          <a:prstGeom prst="ellipse">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grpSp>
        <p:nvGrpSpPr>
          <p:cNvPr id="119" name="Group 118">
            <a:extLst>
              <a:ext uri="{FF2B5EF4-FFF2-40B4-BE49-F238E27FC236}">
                <a16:creationId xmlns:a16="http://schemas.microsoft.com/office/drawing/2014/main" id="{776DC026-D6E3-CFF9-8F3B-FD6E8F483C24}"/>
              </a:ext>
            </a:extLst>
          </p:cNvPr>
          <p:cNvGrpSpPr/>
          <p:nvPr/>
        </p:nvGrpSpPr>
        <p:grpSpPr>
          <a:xfrm>
            <a:off x="356887" y="4815236"/>
            <a:ext cx="819298" cy="741194"/>
            <a:chOff x="299481" y="4709344"/>
            <a:chExt cx="914400" cy="914400"/>
          </a:xfrm>
        </p:grpSpPr>
        <p:pic>
          <p:nvPicPr>
            <p:cNvPr id="120" name="Graphic 119" descr="Circles with arrows with solid fill">
              <a:extLst>
                <a:ext uri="{FF2B5EF4-FFF2-40B4-BE49-F238E27FC236}">
                  <a16:creationId xmlns:a16="http://schemas.microsoft.com/office/drawing/2014/main" id="{90EEFAC2-7913-9FDE-6FB1-B0A78333B1E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99481" y="4709344"/>
              <a:ext cx="914400" cy="914400"/>
            </a:xfrm>
            <a:prstGeom prst="rect">
              <a:avLst/>
            </a:prstGeom>
          </p:spPr>
        </p:pic>
        <p:sp>
          <p:nvSpPr>
            <p:cNvPr id="121" name="Oval 120">
              <a:extLst>
                <a:ext uri="{FF2B5EF4-FFF2-40B4-BE49-F238E27FC236}">
                  <a16:creationId xmlns:a16="http://schemas.microsoft.com/office/drawing/2014/main" id="{F983D456-6931-2719-9A1B-E17A4F54B9F1}"/>
                </a:ext>
              </a:extLst>
            </p:cNvPr>
            <p:cNvSpPr/>
            <p:nvPr/>
          </p:nvSpPr>
          <p:spPr>
            <a:xfrm>
              <a:off x="596440" y="5016865"/>
              <a:ext cx="320483" cy="320483"/>
            </a:xfrm>
            <a:prstGeom prst="ellipse">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grpSp>
      <p:grpSp>
        <p:nvGrpSpPr>
          <p:cNvPr id="13" name="Group 12">
            <a:extLst>
              <a:ext uri="{FF2B5EF4-FFF2-40B4-BE49-F238E27FC236}">
                <a16:creationId xmlns:a16="http://schemas.microsoft.com/office/drawing/2014/main" id="{B5CC4A12-9F85-DEC2-AEAF-183670A724DC}"/>
              </a:ext>
            </a:extLst>
          </p:cNvPr>
          <p:cNvGrpSpPr/>
          <p:nvPr/>
        </p:nvGrpSpPr>
        <p:grpSpPr>
          <a:xfrm>
            <a:off x="5752332" y="4752622"/>
            <a:ext cx="489005" cy="573568"/>
            <a:chOff x="5803280" y="1298631"/>
            <a:chExt cx="489005" cy="573568"/>
          </a:xfrm>
          <a:solidFill>
            <a:schemeClr val="accent2"/>
          </a:solidFill>
        </p:grpSpPr>
        <p:sp>
          <p:nvSpPr>
            <p:cNvPr id="14" name="Callout: Down Arrow 13">
              <a:extLst>
                <a:ext uri="{FF2B5EF4-FFF2-40B4-BE49-F238E27FC236}">
                  <a16:creationId xmlns:a16="http://schemas.microsoft.com/office/drawing/2014/main" id="{7888AAE3-20E2-2DDA-A640-CF266E448C75}"/>
                </a:ext>
              </a:extLst>
            </p:cNvPr>
            <p:cNvSpPr/>
            <p:nvPr/>
          </p:nvSpPr>
          <p:spPr>
            <a:xfrm>
              <a:off x="5898307" y="1345367"/>
              <a:ext cx="311146" cy="526832"/>
            </a:xfrm>
            <a:prstGeom prst="downArrowCallout">
              <a:avLst>
                <a:gd name="adj1" fmla="val 25000"/>
                <a:gd name="adj2" fmla="val 25000"/>
                <a:gd name="adj3" fmla="val 25000"/>
                <a:gd name="adj4" fmla="val 36104"/>
              </a:avLst>
            </a:prstGeom>
            <a:gr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15" name="Hexagon 14">
              <a:extLst>
                <a:ext uri="{FF2B5EF4-FFF2-40B4-BE49-F238E27FC236}">
                  <a16:creationId xmlns:a16="http://schemas.microsoft.com/office/drawing/2014/main" id="{9F29CDBB-C9AC-8A82-5620-D083465BB6A6}"/>
                </a:ext>
              </a:extLst>
            </p:cNvPr>
            <p:cNvSpPr/>
            <p:nvPr/>
          </p:nvSpPr>
          <p:spPr>
            <a:xfrm>
              <a:off x="5803280" y="1298631"/>
              <a:ext cx="489005" cy="432000"/>
            </a:xfrm>
            <a:prstGeom prst="hexagon">
              <a:avLst/>
            </a:prstGeom>
            <a:gr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prstClr val="white"/>
                  </a:solidFill>
                  <a:effectLst/>
                  <a:uLnTx/>
                  <a:uFillTx/>
                  <a:latin typeface="Corbel" panose="020B0503020204020204" pitchFamily="34" charset="0"/>
                  <a:ea typeface="+mn-ea"/>
                  <a:cs typeface="+mn-cs"/>
                </a:rPr>
                <a:t>4</a:t>
              </a:r>
            </a:p>
          </p:txBody>
        </p:sp>
      </p:grpSp>
      <p:grpSp>
        <p:nvGrpSpPr>
          <p:cNvPr id="16" name="Group 15">
            <a:extLst>
              <a:ext uri="{FF2B5EF4-FFF2-40B4-BE49-F238E27FC236}">
                <a16:creationId xmlns:a16="http://schemas.microsoft.com/office/drawing/2014/main" id="{CF75BCBC-F10F-E9A2-E920-02D951EB2D5E}"/>
              </a:ext>
            </a:extLst>
          </p:cNvPr>
          <p:cNvGrpSpPr/>
          <p:nvPr/>
        </p:nvGrpSpPr>
        <p:grpSpPr>
          <a:xfrm>
            <a:off x="7287808" y="4752622"/>
            <a:ext cx="489005" cy="573568"/>
            <a:chOff x="5803280" y="1298631"/>
            <a:chExt cx="489005" cy="573568"/>
          </a:xfrm>
          <a:solidFill>
            <a:schemeClr val="accent1">
              <a:lumMod val="75000"/>
            </a:schemeClr>
          </a:solidFill>
        </p:grpSpPr>
        <p:sp>
          <p:nvSpPr>
            <p:cNvPr id="17" name="Callout: Down Arrow 16">
              <a:extLst>
                <a:ext uri="{FF2B5EF4-FFF2-40B4-BE49-F238E27FC236}">
                  <a16:creationId xmlns:a16="http://schemas.microsoft.com/office/drawing/2014/main" id="{0D6F0F95-B694-7AB1-598E-CF5C75EEAAE6}"/>
                </a:ext>
              </a:extLst>
            </p:cNvPr>
            <p:cNvSpPr/>
            <p:nvPr/>
          </p:nvSpPr>
          <p:spPr>
            <a:xfrm>
              <a:off x="5898307" y="1345367"/>
              <a:ext cx="311146" cy="526832"/>
            </a:xfrm>
            <a:prstGeom prst="downArrowCallout">
              <a:avLst>
                <a:gd name="adj1" fmla="val 25000"/>
                <a:gd name="adj2" fmla="val 25000"/>
                <a:gd name="adj3" fmla="val 25000"/>
                <a:gd name="adj4" fmla="val 36104"/>
              </a:avLst>
            </a:prstGeom>
            <a:gr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18" name="Hexagon 17">
              <a:extLst>
                <a:ext uri="{FF2B5EF4-FFF2-40B4-BE49-F238E27FC236}">
                  <a16:creationId xmlns:a16="http://schemas.microsoft.com/office/drawing/2014/main" id="{81A61705-B358-7D4C-A41F-E13F6BA5BB73}"/>
                </a:ext>
              </a:extLst>
            </p:cNvPr>
            <p:cNvSpPr/>
            <p:nvPr/>
          </p:nvSpPr>
          <p:spPr>
            <a:xfrm>
              <a:off x="5803280" y="1298631"/>
              <a:ext cx="489005" cy="432000"/>
            </a:xfrm>
            <a:prstGeom prst="hexagon">
              <a:avLst/>
            </a:prstGeom>
            <a:grp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prstClr val="white"/>
                  </a:solidFill>
                  <a:effectLst/>
                  <a:uLnTx/>
                  <a:uFillTx/>
                  <a:latin typeface="Corbel" panose="020B0503020204020204" pitchFamily="34" charset="0"/>
                  <a:ea typeface="+mn-ea"/>
                  <a:cs typeface="+mn-cs"/>
                </a:rPr>
                <a:t>5</a:t>
              </a:r>
            </a:p>
          </p:txBody>
        </p:sp>
      </p:grpSp>
      <p:sp>
        <p:nvSpPr>
          <p:cNvPr id="21" name="Hexagon 20">
            <a:extLst>
              <a:ext uri="{FF2B5EF4-FFF2-40B4-BE49-F238E27FC236}">
                <a16:creationId xmlns:a16="http://schemas.microsoft.com/office/drawing/2014/main" id="{15E93A93-56EF-2BE9-5765-7DD87B49AAB0}"/>
              </a:ext>
            </a:extLst>
          </p:cNvPr>
          <p:cNvSpPr/>
          <p:nvPr/>
        </p:nvSpPr>
        <p:spPr>
          <a:xfrm>
            <a:off x="9090941" y="6134567"/>
            <a:ext cx="209111" cy="226686"/>
          </a:xfrm>
          <a:prstGeom prst="hexagon">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1200" cap="none" spc="0" normalizeH="0" baseline="0" noProof="0">
              <a:ln>
                <a:noFill/>
              </a:ln>
              <a:solidFill>
                <a:prstClr val="black"/>
              </a:solidFill>
              <a:effectLst/>
              <a:uLnTx/>
              <a:uFillTx/>
              <a:latin typeface="Corbel" panose="020B0503020204020204" pitchFamily="34" charset="0"/>
              <a:ea typeface="Calibri"/>
              <a:cs typeface="Calibri"/>
            </a:endParaRPr>
          </a:p>
        </p:txBody>
      </p:sp>
      <p:sp>
        <p:nvSpPr>
          <p:cNvPr id="44" name="TextBox 43">
            <a:extLst>
              <a:ext uri="{FF2B5EF4-FFF2-40B4-BE49-F238E27FC236}">
                <a16:creationId xmlns:a16="http://schemas.microsoft.com/office/drawing/2014/main" id="{AF12CD0A-F1F1-86DD-4542-2D52EC69DF67}"/>
              </a:ext>
            </a:extLst>
          </p:cNvPr>
          <p:cNvSpPr txBox="1"/>
          <p:nvPr/>
        </p:nvSpPr>
        <p:spPr>
          <a:xfrm>
            <a:off x="3347494" y="3764341"/>
            <a:ext cx="2017073"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1" u="none" strike="noStrike" kern="1200" cap="none" spc="0" normalizeH="0" baseline="0" noProof="0">
                <a:ln>
                  <a:noFill/>
                </a:ln>
                <a:solidFill>
                  <a:prstClr val="white"/>
                </a:solidFill>
                <a:effectLst/>
                <a:uLnTx/>
                <a:uFillTx/>
                <a:latin typeface="Corbel" panose="020B0503020204020204" pitchFamily="34" charset="0"/>
                <a:ea typeface="+mn-ea"/>
                <a:cs typeface="+mn-cs"/>
              </a:rPr>
              <a:t>Professional Teaching Experience 2</a:t>
            </a:r>
          </a:p>
        </p:txBody>
      </p:sp>
      <p:sp>
        <p:nvSpPr>
          <p:cNvPr id="45" name="TextBox 44">
            <a:extLst>
              <a:ext uri="{FF2B5EF4-FFF2-40B4-BE49-F238E27FC236}">
                <a16:creationId xmlns:a16="http://schemas.microsoft.com/office/drawing/2014/main" id="{3EB36057-1093-D3B4-420D-6A729E6D01AE}"/>
              </a:ext>
            </a:extLst>
          </p:cNvPr>
          <p:cNvSpPr txBox="1"/>
          <p:nvPr/>
        </p:nvSpPr>
        <p:spPr>
          <a:xfrm>
            <a:off x="5104537" y="5368702"/>
            <a:ext cx="2413243"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1" u="none" strike="noStrike" kern="1200" cap="none" spc="0" normalizeH="0" baseline="0" noProof="0">
                <a:ln>
                  <a:noFill/>
                </a:ln>
                <a:solidFill>
                  <a:prstClr val="white"/>
                </a:solidFill>
                <a:effectLst/>
                <a:uLnTx/>
                <a:uFillTx/>
                <a:latin typeface="Corbel" panose="020B0503020204020204" pitchFamily="34" charset="0"/>
                <a:ea typeface="+mn-ea"/>
                <a:cs typeface="+mn-cs"/>
              </a:rPr>
              <a:t>Professional Teaching Experience 2</a:t>
            </a:r>
          </a:p>
        </p:txBody>
      </p:sp>
      <p:sp>
        <p:nvSpPr>
          <p:cNvPr id="55" name="Arrow: Right 54">
            <a:extLst>
              <a:ext uri="{FF2B5EF4-FFF2-40B4-BE49-F238E27FC236}">
                <a16:creationId xmlns:a16="http://schemas.microsoft.com/office/drawing/2014/main" id="{845D7E40-AE67-4E8C-6CF6-44A248E7BF4B}"/>
              </a:ext>
            </a:extLst>
          </p:cNvPr>
          <p:cNvSpPr/>
          <p:nvPr/>
        </p:nvSpPr>
        <p:spPr>
          <a:xfrm>
            <a:off x="8288592" y="5342229"/>
            <a:ext cx="298278" cy="299166"/>
          </a:xfrm>
          <a:prstGeom prst="rightArrow">
            <a:avLst/>
          </a:prstGeom>
          <a:solidFill>
            <a:schemeClr val="tx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56" name="Teardrop 55">
            <a:extLst>
              <a:ext uri="{FF2B5EF4-FFF2-40B4-BE49-F238E27FC236}">
                <a16:creationId xmlns:a16="http://schemas.microsoft.com/office/drawing/2014/main" id="{134AAAB1-5AE6-5511-B332-BE985474EDB6}"/>
              </a:ext>
            </a:extLst>
          </p:cNvPr>
          <p:cNvSpPr/>
          <p:nvPr/>
        </p:nvSpPr>
        <p:spPr>
          <a:xfrm rot="7995085">
            <a:off x="6396323" y="4471135"/>
            <a:ext cx="700567" cy="683107"/>
          </a:xfrm>
          <a:prstGeom prst="teardrop">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12" name="TextBox 11">
            <a:extLst>
              <a:ext uri="{FF2B5EF4-FFF2-40B4-BE49-F238E27FC236}">
                <a16:creationId xmlns:a16="http://schemas.microsoft.com/office/drawing/2014/main" id="{9A45856F-7152-CC7F-411E-0EAAC67FDA89}"/>
              </a:ext>
            </a:extLst>
          </p:cNvPr>
          <p:cNvSpPr txBox="1"/>
          <p:nvPr/>
        </p:nvSpPr>
        <p:spPr>
          <a:xfrm>
            <a:off x="6284387" y="4537623"/>
            <a:ext cx="928476" cy="553998"/>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srgbClr val="363D43"/>
                </a:solidFill>
                <a:effectLst/>
                <a:uLnTx/>
                <a:uFillTx/>
                <a:latin typeface="Corbel" panose="020B0503020204020204" pitchFamily="34" charset="0"/>
                <a:ea typeface="+mn-ea"/>
                <a:cs typeface="+mn-cs"/>
              </a:rPr>
              <a:t>Aiming for Excellence Conference</a:t>
            </a:r>
            <a:endParaRPr kumimoji="0" lang="en-US" sz="1000" b="0" i="0" u="none" strike="noStrike" kern="1200" cap="none" spc="0" normalizeH="0" baseline="0" noProof="0">
              <a:ln>
                <a:noFill/>
              </a:ln>
              <a:solidFill>
                <a:prstClr val="black"/>
              </a:solidFill>
              <a:effectLst/>
              <a:uLnTx/>
              <a:uFillTx/>
              <a:latin typeface="Corbel" panose="020B0503020204020204" pitchFamily="34" charset="0"/>
              <a:ea typeface="Calibri"/>
              <a:cs typeface="Calibri"/>
            </a:endParaRPr>
          </a:p>
        </p:txBody>
      </p:sp>
      <p:sp>
        <p:nvSpPr>
          <p:cNvPr id="57" name="Callout: Down Arrow 25">
            <a:extLst>
              <a:ext uri="{FF2B5EF4-FFF2-40B4-BE49-F238E27FC236}">
                <a16:creationId xmlns:a16="http://schemas.microsoft.com/office/drawing/2014/main" id="{ACEB0145-9C10-36EF-6CDB-29BFA1D72E6A}"/>
              </a:ext>
            </a:extLst>
          </p:cNvPr>
          <p:cNvSpPr/>
          <p:nvPr/>
        </p:nvSpPr>
        <p:spPr>
          <a:xfrm>
            <a:off x="3427018" y="1059318"/>
            <a:ext cx="1196913" cy="1084807"/>
          </a:xfrm>
          <a:prstGeom prst="downArrowCallout">
            <a:avLst/>
          </a:prstGeom>
          <a:solidFill>
            <a:schemeClr val="accent1">
              <a:lumMod val="75000"/>
            </a:schemeClr>
          </a:solidFill>
          <a:ln>
            <a:solidFill>
              <a:srgbClr val="03045E"/>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white"/>
                </a:solidFill>
                <a:effectLst/>
                <a:uLnTx/>
                <a:uFillTx/>
                <a:latin typeface="Corbel" panose="020B0503020204020204" pitchFamily="34" charset="0"/>
                <a:ea typeface="+mn-ea"/>
                <a:cs typeface="+mn-cs"/>
              </a:rPr>
              <a:t>Understanding pedagogy, the curriculum, and being a teacher</a:t>
            </a:r>
            <a:endParaRPr kumimoji="0" lang="en-GB" sz="1000" b="0" i="0" u="none" strike="noStrike" kern="1200" cap="none" spc="0" normalizeH="0" baseline="0" noProof="0">
              <a:ln>
                <a:noFill/>
              </a:ln>
              <a:solidFill>
                <a:prstClr val="white"/>
              </a:solidFill>
              <a:effectLst/>
              <a:uLnTx/>
              <a:uFillTx/>
              <a:latin typeface="Corbel" panose="020B0503020204020204" pitchFamily="34" charset="0"/>
              <a:ea typeface="Calibri"/>
              <a:cs typeface="Calibri"/>
            </a:endParaRPr>
          </a:p>
        </p:txBody>
      </p:sp>
      <p:sp>
        <p:nvSpPr>
          <p:cNvPr id="29" name="TextBox 28">
            <a:extLst>
              <a:ext uri="{FF2B5EF4-FFF2-40B4-BE49-F238E27FC236}">
                <a16:creationId xmlns:a16="http://schemas.microsoft.com/office/drawing/2014/main" id="{7DE1A764-3B19-5E41-BB09-A341F8342080}"/>
              </a:ext>
            </a:extLst>
          </p:cNvPr>
          <p:cNvSpPr txBox="1"/>
          <p:nvPr/>
        </p:nvSpPr>
        <p:spPr>
          <a:xfrm>
            <a:off x="3402600" y="2164574"/>
            <a:ext cx="1312727" cy="246221"/>
          </a:xfrm>
          <a:prstGeom prst="rect">
            <a:avLst/>
          </a:prstGeom>
          <a:solidFill>
            <a:schemeClr val="accent1">
              <a:lumMod val="75000"/>
            </a:schemeClr>
          </a:solidFill>
          <a:ln>
            <a:solidFill>
              <a:schemeClr val="tx1"/>
            </a:solid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1" u="none" strike="noStrike" kern="1200" cap="none" spc="0" normalizeH="0" baseline="0" noProof="0">
                <a:ln>
                  <a:noFill/>
                </a:ln>
                <a:solidFill>
                  <a:prstClr val="white"/>
                </a:solidFill>
                <a:effectLst/>
                <a:uLnTx/>
                <a:uFillTx/>
                <a:latin typeface="Corbel" panose="020B0503020204020204" pitchFamily="34" charset="0"/>
                <a:ea typeface="+mn-ea"/>
                <a:cs typeface="+mn-cs"/>
              </a:rPr>
              <a:t>Leading the Learning  </a:t>
            </a:r>
          </a:p>
        </p:txBody>
      </p:sp>
      <p:sp>
        <p:nvSpPr>
          <p:cNvPr id="46" name="Rectangle 45">
            <a:extLst>
              <a:ext uri="{FF2B5EF4-FFF2-40B4-BE49-F238E27FC236}">
                <a16:creationId xmlns:a16="http://schemas.microsoft.com/office/drawing/2014/main" id="{2E4E3F7A-802D-A60A-F9AA-3B89BAFCEC0C}"/>
              </a:ext>
            </a:extLst>
          </p:cNvPr>
          <p:cNvSpPr/>
          <p:nvPr/>
        </p:nvSpPr>
        <p:spPr>
          <a:xfrm>
            <a:off x="4830516" y="2163921"/>
            <a:ext cx="1330013" cy="243910"/>
          </a:xfrm>
          <a:prstGeom prst="rect">
            <a:avLst/>
          </a:prstGeom>
          <a:solidFill>
            <a:schemeClr val="accent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40" name="TextBox 39">
            <a:extLst>
              <a:ext uri="{FF2B5EF4-FFF2-40B4-BE49-F238E27FC236}">
                <a16:creationId xmlns:a16="http://schemas.microsoft.com/office/drawing/2014/main" id="{D2E393E9-2989-2EE0-D819-319233D37CE5}"/>
              </a:ext>
            </a:extLst>
          </p:cNvPr>
          <p:cNvSpPr txBox="1"/>
          <p:nvPr/>
        </p:nvSpPr>
        <p:spPr>
          <a:xfrm>
            <a:off x="4883430" y="2182042"/>
            <a:ext cx="1559599" cy="24622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1" u="none" strike="noStrike" kern="1200" cap="none" spc="0" normalizeH="0" baseline="0" noProof="0">
                <a:ln>
                  <a:noFill/>
                </a:ln>
                <a:solidFill>
                  <a:prstClr val="white"/>
                </a:solidFill>
                <a:effectLst/>
                <a:uLnTx/>
                <a:uFillTx/>
                <a:latin typeface="Corbel" panose="020B0503020204020204" pitchFamily="34" charset="0"/>
                <a:ea typeface="+mn-ea"/>
                <a:cs typeface="+mn-cs"/>
              </a:rPr>
              <a:t>Who am I teaching?</a:t>
            </a:r>
          </a:p>
        </p:txBody>
      </p:sp>
      <p:sp>
        <p:nvSpPr>
          <p:cNvPr id="58" name="Rectangle 57">
            <a:extLst>
              <a:ext uri="{FF2B5EF4-FFF2-40B4-BE49-F238E27FC236}">
                <a16:creationId xmlns:a16="http://schemas.microsoft.com/office/drawing/2014/main" id="{BCD9965A-B42D-6082-721B-111B9CD38483}"/>
              </a:ext>
            </a:extLst>
          </p:cNvPr>
          <p:cNvSpPr/>
          <p:nvPr/>
        </p:nvSpPr>
        <p:spPr>
          <a:xfrm>
            <a:off x="8532960" y="3752848"/>
            <a:ext cx="1330013" cy="253477"/>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1" u="none" strike="noStrike" kern="1200" cap="none" spc="0" normalizeH="0" baseline="0" noProof="0">
                <a:ln>
                  <a:noFill/>
                </a:ln>
                <a:solidFill>
                  <a:prstClr val="white"/>
                </a:solidFill>
                <a:effectLst/>
                <a:uLnTx/>
                <a:uFillTx/>
                <a:latin typeface="Corbel" panose="020B0503020204020204" pitchFamily="34" charset="0"/>
                <a:ea typeface="Calibri"/>
                <a:cs typeface="Calibri"/>
              </a:rPr>
              <a:t>Where am I teaching? </a:t>
            </a:r>
            <a:endParaRPr kumimoji="0" lang="en-GB" sz="1000" b="0" i="0" u="none" strike="noStrike" kern="1200" cap="none" spc="0" normalizeH="0" baseline="0" noProof="0">
              <a:ln>
                <a:noFill/>
              </a:ln>
              <a:solidFill>
                <a:prstClr val="white"/>
              </a:solidFill>
              <a:effectLst/>
              <a:uLnTx/>
              <a:uFillTx/>
              <a:latin typeface="Corbel" panose="020B0503020204020204" pitchFamily="34" charset="0"/>
              <a:ea typeface="Calibri"/>
              <a:cs typeface="Calibri"/>
            </a:endParaRPr>
          </a:p>
        </p:txBody>
      </p:sp>
      <p:sp>
        <p:nvSpPr>
          <p:cNvPr id="61" name="Rectangle 60">
            <a:extLst>
              <a:ext uri="{FF2B5EF4-FFF2-40B4-BE49-F238E27FC236}">
                <a16:creationId xmlns:a16="http://schemas.microsoft.com/office/drawing/2014/main" id="{16A0F65C-7B7D-4610-17D6-DE7DF11A56D7}"/>
              </a:ext>
            </a:extLst>
          </p:cNvPr>
          <p:cNvSpPr/>
          <p:nvPr/>
        </p:nvSpPr>
        <p:spPr>
          <a:xfrm>
            <a:off x="5824066" y="3741536"/>
            <a:ext cx="1674069" cy="264789"/>
          </a:xfrm>
          <a:prstGeom prst="rect">
            <a:avLst/>
          </a:prstGeom>
          <a:solidFill>
            <a:schemeClr val="accent5">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1" u="none" strike="noStrike" kern="1200" cap="none" spc="0" normalizeH="0" baseline="0" noProof="0">
                <a:ln>
                  <a:noFill/>
                </a:ln>
                <a:solidFill>
                  <a:prstClr val="white"/>
                </a:solidFill>
                <a:effectLst/>
                <a:uLnTx/>
                <a:uFillTx/>
                <a:latin typeface="Corbel" panose="020B0503020204020204" pitchFamily="34" charset="0"/>
                <a:ea typeface="Calibri"/>
                <a:cs typeface="Calibri"/>
              </a:rPr>
              <a:t>Researching the learning</a:t>
            </a:r>
            <a:endParaRPr kumimoji="0" lang="en-GB" sz="1000" b="0" i="0" u="none" strike="noStrike" kern="1200" cap="none" spc="0" normalizeH="0" baseline="0" noProof="0">
              <a:ln>
                <a:noFill/>
              </a:ln>
              <a:solidFill>
                <a:prstClr val="white"/>
              </a:solidFill>
              <a:effectLst/>
              <a:uLnTx/>
              <a:uFillTx/>
              <a:latin typeface="Corbel" panose="020B0503020204020204" pitchFamily="34" charset="0"/>
              <a:ea typeface="Calibri"/>
              <a:cs typeface="Calibri"/>
            </a:endParaRPr>
          </a:p>
        </p:txBody>
      </p:sp>
      <p:sp>
        <p:nvSpPr>
          <p:cNvPr id="64" name="Rectangle: Rounded Corners 63">
            <a:extLst>
              <a:ext uri="{FF2B5EF4-FFF2-40B4-BE49-F238E27FC236}">
                <a16:creationId xmlns:a16="http://schemas.microsoft.com/office/drawing/2014/main" id="{508CEE5F-440B-6BA9-8E30-AF472BBC7427}"/>
              </a:ext>
            </a:extLst>
          </p:cNvPr>
          <p:cNvSpPr/>
          <p:nvPr/>
        </p:nvSpPr>
        <p:spPr>
          <a:xfrm>
            <a:off x="6641709" y="4098779"/>
            <a:ext cx="689536" cy="274157"/>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86" name="TextBox 85">
            <a:extLst>
              <a:ext uri="{FF2B5EF4-FFF2-40B4-BE49-F238E27FC236}">
                <a16:creationId xmlns:a16="http://schemas.microsoft.com/office/drawing/2014/main" id="{29BA606B-B9CC-AB28-B466-3B7664B608EE}"/>
              </a:ext>
            </a:extLst>
          </p:cNvPr>
          <p:cNvSpPr txBox="1"/>
          <p:nvPr/>
        </p:nvSpPr>
        <p:spPr>
          <a:xfrm>
            <a:off x="6590803" y="4030464"/>
            <a:ext cx="77484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white"/>
                </a:solidFill>
                <a:effectLst/>
                <a:uLnTx/>
                <a:uFillTx/>
                <a:latin typeface="Corbel" panose="020B0503020204020204" pitchFamily="34" charset="0"/>
                <a:ea typeface="+mn-ea"/>
                <a:cs typeface="+mn-cs"/>
              </a:rPr>
              <a:t>Alternative Placement</a:t>
            </a:r>
          </a:p>
        </p:txBody>
      </p:sp>
      <p:sp>
        <p:nvSpPr>
          <p:cNvPr id="81" name="Rectangle: Rounded Corners 80">
            <a:extLst>
              <a:ext uri="{FF2B5EF4-FFF2-40B4-BE49-F238E27FC236}">
                <a16:creationId xmlns:a16="http://schemas.microsoft.com/office/drawing/2014/main" id="{50279334-FA31-CD00-E6C0-1A2DC5530BD9}"/>
              </a:ext>
            </a:extLst>
          </p:cNvPr>
          <p:cNvSpPr/>
          <p:nvPr/>
        </p:nvSpPr>
        <p:spPr>
          <a:xfrm>
            <a:off x="7720390" y="4107080"/>
            <a:ext cx="689536" cy="274157"/>
          </a:xfrm>
          <a:prstGeom prst="roundRect">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85" name="TextBox 84">
            <a:extLst>
              <a:ext uri="{FF2B5EF4-FFF2-40B4-BE49-F238E27FC236}">
                <a16:creationId xmlns:a16="http://schemas.microsoft.com/office/drawing/2014/main" id="{93D086AE-0094-102B-D584-67AD9B55F6E0}"/>
              </a:ext>
            </a:extLst>
          </p:cNvPr>
          <p:cNvSpPr txBox="1"/>
          <p:nvPr/>
        </p:nvSpPr>
        <p:spPr>
          <a:xfrm>
            <a:off x="7651042" y="4109328"/>
            <a:ext cx="828232" cy="2462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white"/>
                </a:solidFill>
                <a:effectLst/>
                <a:uLnTx/>
                <a:uFillTx/>
                <a:latin typeface="Corbel" panose="020B0503020204020204" pitchFamily="34" charset="0"/>
                <a:ea typeface="+mn-ea"/>
                <a:cs typeface="+mn-cs"/>
              </a:rPr>
              <a:t>Phase Swap</a:t>
            </a:r>
          </a:p>
        </p:txBody>
      </p:sp>
      <p:sp>
        <p:nvSpPr>
          <p:cNvPr id="88" name="Rectangle: Rounded Corners 87">
            <a:extLst>
              <a:ext uri="{FF2B5EF4-FFF2-40B4-BE49-F238E27FC236}">
                <a16:creationId xmlns:a16="http://schemas.microsoft.com/office/drawing/2014/main" id="{DF3B3532-7F53-B54C-3728-6787619F258A}"/>
              </a:ext>
            </a:extLst>
          </p:cNvPr>
          <p:cNvSpPr/>
          <p:nvPr/>
        </p:nvSpPr>
        <p:spPr>
          <a:xfrm>
            <a:off x="5523166" y="4098780"/>
            <a:ext cx="689536" cy="274157"/>
          </a:xfrm>
          <a:prstGeom prst="roundRect">
            <a:avLst/>
          </a:prstGeom>
          <a:solidFill>
            <a:schemeClr val="accent5">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87" name="TextBox 86">
            <a:extLst>
              <a:ext uri="{FF2B5EF4-FFF2-40B4-BE49-F238E27FC236}">
                <a16:creationId xmlns:a16="http://schemas.microsoft.com/office/drawing/2014/main" id="{5FFC6103-F4ED-6BD3-246D-432A778E823B}"/>
              </a:ext>
            </a:extLst>
          </p:cNvPr>
          <p:cNvSpPr txBox="1"/>
          <p:nvPr/>
        </p:nvSpPr>
        <p:spPr>
          <a:xfrm>
            <a:off x="5530461" y="4094773"/>
            <a:ext cx="674946" cy="2462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white"/>
                </a:solidFill>
                <a:effectLst/>
                <a:uLnTx/>
                <a:uFillTx/>
                <a:latin typeface="Corbel" panose="020B0503020204020204" pitchFamily="34" charset="0"/>
                <a:ea typeface="+mn-ea"/>
                <a:cs typeface="+mn-cs"/>
              </a:rPr>
              <a:t>Electives</a:t>
            </a:r>
          </a:p>
        </p:txBody>
      </p:sp>
      <p:sp>
        <p:nvSpPr>
          <p:cNvPr id="89" name="Rectangle 88">
            <a:extLst>
              <a:ext uri="{FF2B5EF4-FFF2-40B4-BE49-F238E27FC236}">
                <a16:creationId xmlns:a16="http://schemas.microsoft.com/office/drawing/2014/main" id="{48CBB241-6D02-5167-174E-5FFACF7EE947}"/>
              </a:ext>
            </a:extLst>
          </p:cNvPr>
          <p:cNvSpPr/>
          <p:nvPr/>
        </p:nvSpPr>
        <p:spPr>
          <a:xfrm>
            <a:off x="3347494" y="5706444"/>
            <a:ext cx="4988137" cy="5780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90" name="Block Arc 89">
            <a:extLst>
              <a:ext uri="{FF2B5EF4-FFF2-40B4-BE49-F238E27FC236}">
                <a16:creationId xmlns:a16="http://schemas.microsoft.com/office/drawing/2014/main" id="{AEA45E8F-A0D8-8D31-34ED-690FE946C048}"/>
              </a:ext>
            </a:extLst>
          </p:cNvPr>
          <p:cNvSpPr/>
          <p:nvPr/>
        </p:nvSpPr>
        <p:spPr>
          <a:xfrm>
            <a:off x="7617208" y="1588654"/>
            <a:ext cx="825912" cy="893585"/>
          </a:xfrm>
          <a:prstGeom prst="blockArc">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prstClr val="black"/>
              </a:solidFill>
              <a:effectLst/>
              <a:uLnTx/>
              <a:uFillTx/>
              <a:latin typeface="Corbel" panose="020B0503020204020204" pitchFamily="34" charset="0"/>
              <a:ea typeface="+mn-ea"/>
              <a:cs typeface="+mn-cs"/>
            </a:endParaRPr>
          </a:p>
        </p:txBody>
      </p:sp>
      <p:sp>
        <p:nvSpPr>
          <p:cNvPr id="92" name="TextBox 91">
            <a:extLst>
              <a:ext uri="{FF2B5EF4-FFF2-40B4-BE49-F238E27FC236}">
                <a16:creationId xmlns:a16="http://schemas.microsoft.com/office/drawing/2014/main" id="{D908644D-8BE2-72F6-80A7-0EA490AF617E}"/>
              </a:ext>
            </a:extLst>
          </p:cNvPr>
          <p:cNvSpPr txBox="1"/>
          <p:nvPr/>
        </p:nvSpPr>
        <p:spPr>
          <a:xfrm>
            <a:off x="7739010" y="1584440"/>
            <a:ext cx="1331893" cy="24622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white"/>
                </a:solidFill>
                <a:effectLst/>
                <a:uLnTx/>
                <a:uFillTx/>
                <a:latin typeface="Corbel" panose="020B0503020204020204" pitchFamily="34" charset="0"/>
                <a:ea typeface="+mn-ea"/>
                <a:cs typeface="+mn-cs"/>
              </a:rPr>
              <a:t>Bridging</a:t>
            </a:r>
          </a:p>
        </p:txBody>
      </p:sp>
      <p:sp>
        <p:nvSpPr>
          <p:cNvPr id="93" name="Block Arc 92">
            <a:extLst>
              <a:ext uri="{FF2B5EF4-FFF2-40B4-BE49-F238E27FC236}">
                <a16:creationId xmlns:a16="http://schemas.microsoft.com/office/drawing/2014/main" id="{9914B78F-7680-3745-069D-F8A7D8F5F5EB}"/>
              </a:ext>
            </a:extLst>
          </p:cNvPr>
          <p:cNvSpPr/>
          <p:nvPr/>
        </p:nvSpPr>
        <p:spPr>
          <a:xfrm>
            <a:off x="4951611" y="4838736"/>
            <a:ext cx="825912" cy="893585"/>
          </a:xfrm>
          <a:prstGeom prst="blockArc">
            <a:avLst/>
          </a:prstGeom>
          <a:solidFill>
            <a:schemeClr val="accent1">
              <a:lumMod val="75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prstClr val="black"/>
              </a:solidFill>
              <a:effectLst/>
              <a:uLnTx/>
              <a:uFillTx/>
              <a:latin typeface="Corbel" panose="020B0503020204020204" pitchFamily="34" charset="0"/>
              <a:ea typeface="+mn-ea"/>
              <a:cs typeface="+mn-cs"/>
            </a:endParaRPr>
          </a:p>
        </p:txBody>
      </p:sp>
      <p:sp>
        <p:nvSpPr>
          <p:cNvPr id="94" name="TextBox 93">
            <a:extLst>
              <a:ext uri="{FF2B5EF4-FFF2-40B4-BE49-F238E27FC236}">
                <a16:creationId xmlns:a16="http://schemas.microsoft.com/office/drawing/2014/main" id="{99255880-0243-CBAF-5646-B80DE65E9854}"/>
              </a:ext>
            </a:extLst>
          </p:cNvPr>
          <p:cNvSpPr txBox="1"/>
          <p:nvPr/>
        </p:nvSpPr>
        <p:spPr>
          <a:xfrm>
            <a:off x="5058737" y="4817921"/>
            <a:ext cx="1331893" cy="24622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white"/>
                </a:solidFill>
                <a:effectLst/>
                <a:uLnTx/>
                <a:uFillTx/>
                <a:latin typeface="Corbel" panose="020B0503020204020204" pitchFamily="34" charset="0"/>
                <a:ea typeface="+mn-ea"/>
                <a:cs typeface="+mn-cs"/>
              </a:rPr>
              <a:t>Bridging</a:t>
            </a:r>
          </a:p>
        </p:txBody>
      </p:sp>
      <p:sp>
        <p:nvSpPr>
          <p:cNvPr id="95" name="Arrow: Right 94">
            <a:extLst>
              <a:ext uri="{FF2B5EF4-FFF2-40B4-BE49-F238E27FC236}">
                <a16:creationId xmlns:a16="http://schemas.microsoft.com/office/drawing/2014/main" id="{06CF6A5A-50E5-D50C-70A6-E380DF00B0EB}"/>
              </a:ext>
            </a:extLst>
          </p:cNvPr>
          <p:cNvSpPr/>
          <p:nvPr/>
        </p:nvSpPr>
        <p:spPr>
          <a:xfrm>
            <a:off x="9967528" y="2186900"/>
            <a:ext cx="210692" cy="229097"/>
          </a:xfrm>
          <a:prstGeom prst="rightArrow">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34" name="Arrow: Right 33">
            <a:extLst>
              <a:ext uri="{FF2B5EF4-FFF2-40B4-BE49-F238E27FC236}">
                <a16:creationId xmlns:a16="http://schemas.microsoft.com/office/drawing/2014/main" id="{528B5ADD-0BBB-17BC-F5B3-78A231B738C1}"/>
              </a:ext>
            </a:extLst>
          </p:cNvPr>
          <p:cNvSpPr/>
          <p:nvPr/>
        </p:nvSpPr>
        <p:spPr>
          <a:xfrm rot="10800000">
            <a:off x="9790685" y="3793307"/>
            <a:ext cx="433439" cy="229097"/>
          </a:xfrm>
          <a:prstGeom prst="rightArrow">
            <a:avLst/>
          </a:prstGeom>
          <a:solidFill>
            <a:srgbClr val="A6A6A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60" name="TextBox 59">
            <a:extLst>
              <a:ext uri="{FF2B5EF4-FFF2-40B4-BE49-F238E27FC236}">
                <a16:creationId xmlns:a16="http://schemas.microsoft.com/office/drawing/2014/main" id="{4543F5B7-4F55-063F-1F4D-5BF57A6C6C3F}"/>
              </a:ext>
            </a:extLst>
          </p:cNvPr>
          <p:cNvSpPr txBox="1"/>
          <p:nvPr/>
        </p:nvSpPr>
        <p:spPr>
          <a:xfrm>
            <a:off x="127664" y="2085861"/>
            <a:ext cx="1270986" cy="553998"/>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500" b="0" i="1" u="none" strike="noStrike" kern="1200" cap="none" spc="0" normalizeH="0" baseline="0" noProof="0">
                <a:ln>
                  <a:noFill/>
                </a:ln>
                <a:solidFill>
                  <a:prstClr val="black"/>
                </a:solidFill>
                <a:effectLst/>
                <a:uLnTx/>
                <a:uFillTx/>
                <a:latin typeface="Corbel" panose="020B0503020204020204" pitchFamily="34" charset="0"/>
                <a:ea typeface="+mn-ea"/>
                <a:cs typeface="+mn-cs"/>
              </a:rPr>
              <a:t>Beginning to be a  teacher</a:t>
            </a:r>
          </a:p>
        </p:txBody>
      </p:sp>
      <p:sp>
        <p:nvSpPr>
          <p:cNvPr id="78" name="TextBox 77">
            <a:extLst>
              <a:ext uri="{FF2B5EF4-FFF2-40B4-BE49-F238E27FC236}">
                <a16:creationId xmlns:a16="http://schemas.microsoft.com/office/drawing/2014/main" id="{2F16C4FF-75E8-9C40-A5CF-F28790788DB0}"/>
              </a:ext>
            </a:extLst>
          </p:cNvPr>
          <p:cNvSpPr txBox="1"/>
          <p:nvPr/>
        </p:nvSpPr>
        <p:spPr>
          <a:xfrm>
            <a:off x="126599" y="3838655"/>
            <a:ext cx="1270986" cy="553998"/>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500" b="0" i="1" u="none" strike="noStrike" kern="1200" cap="none" spc="0" normalizeH="0" baseline="0" noProof="0">
                <a:ln>
                  <a:noFill/>
                </a:ln>
                <a:solidFill>
                  <a:prstClr val="black"/>
                </a:solidFill>
                <a:effectLst/>
                <a:uLnTx/>
                <a:uFillTx/>
                <a:latin typeface="Corbel" panose="020B0503020204020204" pitchFamily="34" charset="0"/>
                <a:ea typeface="+mn-ea"/>
                <a:cs typeface="+mn-cs"/>
              </a:rPr>
              <a:t>Developing as  a  teacher</a:t>
            </a:r>
          </a:p>
        </p:txBody>
      </p:sp>
      <p:sp>
        <p:nvSpPr>
          <p:cNvPr id="79" name="TextBox 78">
            <a:extLst>
              <a:ext uri="{FF2B5EF4-FFF2-40B4-BE49-F238E27FC236}">
                <a16:creationId xmlns:a16="http://schemas.microsoft.com/office/drawing/2014/main" id="{F9E53EB8-302B-ED8E-B065-83A610A1A038}"/>
              </a:ext>
            </a:extLst>
          </p:cNvPr>
          <p:cNvSpPr txBox="1"/>
          <p:nvPr/>
        </p:nvSpPr>
        <p:spPr>
          <a:xfrm>
            <a:off x="78" y="5461868"/>
            <a:ext cx="1628858" cy="784830"/>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500" b="0" i="1" u="none" strike="noStrike" kern="1200" cap="none" spc="0" normalizeH="0" baseline="0" noProof="0">
                <a:ln>
                  <a:noFill/>
                </a:ln>
                <a:solidFill>
                  <a:prstClr val="black"/>
                </a:solidFill>
                <a:effectLst/>
                <a:uLnTx/>
                <a:uFillTx/>
                <a:latin typeface="Corbel" panose="020B0503020204020204" pitchFamily="34" charset="0"/>
                <a:ea typeface="+mn-ea"/>
                <a:cs typeface="+mn-cs"/>
              </a:rPr>
              <a:t>Towards becoming  a professional   teacher</a:t>
            </a:r>
          </a:p>
        </p:txBody>
      </p:sp>
      <p:pic>
        <p:nvPicPr>
          <p:cNvPr id="11" name="Picture 10" descr="A logo for a company&#10;&#10;AI-generated content may be incorrect.">
            <a:extLst>
              <a:ext uri="{FF2B5EF4-FFF2-40B4-BE49-F238E27FC236}">
                <a16:creationId xmlns:a16="http://schemas.microsoft.com/office/drawing/2014/main" id="{450081AA-32D6-68BE-85CE-92D00A789581}"/>
              </a:ext>
            </a:extLst>
          </p:cNvPr>
          <p:cNvPicPr>
            <a:picLocks noChangeAspect="1"/>
          </p:cNvPicPr>
          <p:nvPr/>
        </p:nvPicPr>
        <p:blipFill>
          <a:blip r:embed="rId7" cstate="email">
            <a:extLst>
              <a:ext uri="{28A0092B-C50C-407E-A947-70E740481C1C}">
                <a14:useLocalDpi xmlns:a14="http://schemas.microsoft.com/office/drawing/2010/main"/>
              </a:ext>
            </a:extLst>
          </a:blip>
          <a:srcRect t="-3341"/>
          <a:stretch>
            <a:fillRect/>
          </a:stretch>
        </p:blipFill>
        <p:spPr>
          <a:xfrm>
            <a:off x="10905298" y="259"/>
            <a:ext cx="1290958" cy="828684"/>
          </a:xfrm>
          <a:prstGeom prst="rect">
            <a:avLst/>
          </a:prstGeom>
        </p:spPr>
      </p:pic>
      <p:grpSp>
        <p:nvGrpSpPr>
          <p:cNvPr id="9" name="Group 8">
            <a:extLst>
              <a:ext uri="{FF2B5EF4-FFF2-40B4-BE49-F238E27FC236}">
                <a16:creationId xmlns:a16="http://schemas.microsoft.com/office/drawing/2014/main" id="{232F7C01-F8B9-9D35-1C17-595C5F0E4B7E}"/>
              </a:ext>
            </a:extLst>
          </p:cNvPr>
          <p:cNvGrpSpPr/>
          <p:nvPr/>
        </p:nvGrpSpPr>
        <p:grpSpPr>
          <a:xfrm>
            <a:off x="10073588" y="4905520"/>
            <a:ext cx="2210499" cy="1896570"/>
            <a:chOff x="9997388" y="4838845"/>
            <a:chExt cx="2210499" cy="1896570"/>
          </a:xfrm>
        </p:grpSpPr>
        <p:sp>
          <p:nvSpPr>
            <p:cNvPr id="65" name="Rectangle 64">
              <a:extLst>
                <a:ext uri="{FF2B5EF4-FFF2-40B4-BE49-F238E27FC236}">
                  <a16:creationId xmlns:a16="http://schemas.microsoft.com/office/drawing/2014/main" id="{62712853-1F9C-69E4-566C-B626FA1635BB}"/>
                </a:ext>
              </a:extLst>
            </p:cNvPr>
            <p:cNvSpPr/>
            <p:nvPr/>
          </p:nvSpPr>
          <p:spPr>
            <a:xfrm>
              <a:off x="9997388" y="4838845"/>
              <a:ext cx="1955411" cy="1896570"/>
            </a:xfrm>
            <a:prstGeom prst="rect">
              <a:avLst/>
            </a:prstGeom>
            <a:solidFill>
              <a:schemeClr val="bg2">
                <a:lumMod val="9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71" name="TextBox 70">
              <a:extLst>
                <a:ext uri="{FF2B5EF4-FFF2-40B4-BE49-F238E27FC236}">
                  <a16:creationId xmlns:a16="http://schemas.microsoft.com/office/drawing/2014/main" id="{3C108043-2615-2718-17D9-36634075B637}"/>
                </a:ext>
              </a:extLst>
            </p:cNvPr>
            <p:cNvSpPr txBox="1"/>
            <p:nvPr/>
          </p:nvSpPr>
          <p:spPr>
            <a:xfrm>
              <a:off x="10247486" y="5015453"/>
              <a:ext cx="1475039" cy="253916"/>
            </a:xfrm>
            <a:prstGeom prst="rect">
              <a:avLst/>
            </a:prstGeom>
            <a:noFill/>
            <a:ln>
              <a:no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a:ln>
                    <a:noFill/>
                  </a:ln>
                  <a:solidFill>
                    <a:prstClr val="black"/>
                  </a:solidFill>
                  <a:effectLst/>
                  <a:uLnTx/>
                  <a:uFillTx/>
                  <a:latin typeface="Corbel" panose="020B0503020204020204" pitchFamily="34" charset="0"/>
                  <a:ea typeface="+mn-ea"/>
                  <a:cs typeface="+mn-cs"/>
                </a:rPr>
                <a:t>Who am I teaching?</a:t>
              </a:r>
            </a:p>
          </p:txBody>
        </p:sp>
        <p:sp>
          <p:nvSpPr>
            <p:cNvPr id="73" name="TextBox 72">
              <a:extLst>
                <a:ext uri="{FF2B5EF4-FFF2-40B4-BE49-F238E27FC236}">
                  <a16:creationId xmlns:a16="http://schemas.microsoft.com/office/drawing/2014/main" id="{CE4B8A86-A5CA-AC92-CF56-2E7A06BB2971}"/>
                </a:ext>
              </a:extLst>
            </p:cNvPr>
            <p:cNvSpPr txBox="1"/>
            <p:nvPr/>
          </p:nvSpPr>
          <p:spPr>
            <a:xfrm>
              <a:off x="10256598" y="5359746"/>
              <a:ext cx="1579814" cy="246221"/>
            </a:xfrm>
            <a:prstGeom prst="rect">
              <a:avLst/>
            </a:prstGeom>
            <a:noFill/>
            <a:ln>
              <a:no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orbel" panose="020B0503020204020204" pitchFamily="34" charset="0"/>
                  <a:ea typeface="+mn-ea"/>
                  <a:cs typeface="+mn-cs"/>
                </a:rPr>
                <a:t>Where am I teaching?</a:t>
              </a:r>
              <a:endParaRPr kumimoji="0" lang="en-US" sz="1000" b="0" i="0" u="none" strike="noStrike" kern="1200" cap="none" spc="0" normalizeH="0" baseline="0" noProof="0">
                <a:ln>
                  <a:noFill/>
                </a:ln>
                <a:solidFill>
                  <a:prstClr val="black"/>
                </a:solidFill>
                <a:effectLst/>
                <a:uLnTx/>
                <a:uFillTx/>
                <a:latin typeface="Corbel" panose="020B0503020204020204" pitchFamily="34" charset="0"/>
                <a:ea typeface="+mn-ea"/>
                <a:cs typeface="+mn-cs"/>
              </a:endParaRPr>
            </a:p>
          </p:txBody>
        </p:sp>
        <p:sp>
          <p:nvSpPr>
            <p:cNvPr id="74" name="TextBox 73">
              <a:extLst>
                <a:ext uri="{FF2B5EF4-FFF2-40B4-BE49-F238E27FC236}">
                  <a16:creationId xmlns:a16="http://schemas.microsoft.com/office/drawing/2014/main" id="{9DAE5B65-7BAC-0161-D52A-BDD9A6D3772B}"/>
                </a:ext>
              </a:extLst>
            </p:cNvPr>
            <p:cNvSpPr txBox="1"/>
            <p:nvPr/>
          </p:nvSpPr>
          <p:spPr>
            <a:xfrm>
              <a:off x="10256598" y="5704038"/>
              <a:ext cx="1750777" cy="246221"/>
            </a:xfrm>
            <a:prstGeom prst="rect">
              <a:avLst/>
            </a:prstGeom>
            <a:noFill/>
            <a:ln>
              <a:no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orbel" panose="020B0503020204020204" pitchFamily="34" charset="0"/>
                  <a:ea typeface="+mn-ea"/>
                  <a:cs typeface="+mn-cs"/>
                </a:rPr>
                <a:t>Researching the Learning</a:t>
              </a:r>
              <a:endParaRPr kumimoji="0" lang="en-US" sz="1000" b="0" i="0" u="none" strike="noStrike" kern="1200" cap="none" spc="0" normalizeH="0" baseline="0" noProof="0">
                <a:ln>
                  <a:noFill/>
                </a:ln>
                <a:solidFill>
                  <a:prstClr val="black"/>
                </a:solidFill>
                <a:effectLst/>
                <a:uLnTx/>
                <a:uFillTx/>
                <a:latin typeface="Corbel" panose="020B0503020204020204" pitchFamily="34" charset="0"/>
                <a:ea typeface="+mn-ea"/>
                <a:cs typeface="+mn-cs"/>
              </a:endParaRPr>
            </a:p>
          </p:txBody>
        </p:sp>
        <p:sp>
          <p:nvSpPr>
            <p:cNvPr id="30" name="TextBox 29">
              <a:extLst>
                <a:ext uri="{FF2B5EF4-FFF2-40B4-BE49-F238E27FC236}">
                  <a16:creationId xmlns:a16="http://schemas.microsoft.com/office/drawing/2014/main" id="{F28BEB01-6125-7AA3-1F59-CB2274C4B530}"/>
                </a:ext>
              </a:extLst>
            </p:cNvPr>
            <p:cNvSpPr txBox="1"/>
            <p:nvPr/>
          </p:nvSpPr>
          <p:spPr>
            <a:xfrm>
              <a:off x="10256598" y="6048330"/>
              <a:ext cx="1951289" cy="246221"/>
            </a:xfrm>
            <a:prstGeom prst="rect">
              <a:avLst/>
            </a:prstGeom>
            <a:noFill/>
            <a:ln>
              <a:no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orbel" panose="020B0503020204020204" pitchFamily="34" charset="0"/>
                  <a:ea typeface="+mn-ea"/>
                  <a:cs typeface="+mn-cs"/>
                </a:rPr>
                <a:t>Welsh in Professional Practice</a:t>
              </a:r>
              <a:endParaRPr kumimoji="0" lang="en-GB" sz="1000" b="0" i="0" u="none" strike="noStrike" kern="1200" cap="none" spc="0" normalizeH="0" baseline="0" noProof="0">
                <a:ln>
                  <a:noFill/>
                </a:ln>
                <a:solidFill>
                  <a:prstClr val="black"/>
                </a:solidFill>
                <a:effectLst/>
                <a:uLnTx/>
                <a:uFillTx/>
                <a:latin typeface="Corbel" panose="020B0503020204020204" pitchFamily="34" charset="0"/>
                <a:ea typeface="Calibri"/>
                <a:cs typeface="Calibri"/>
              </a:endParaRPr>
            </a:p>
          </p:txBody>
        </p:sp>
        <p:sp>
          <p:nvSpPr>
            <p:cNvPr id="39" name="TextBox 38">
              <a:extLst>
                <a:ext uri="{FF2B5EF4-FFF2-40B4-BE49-F238E27FC236}">
                  <a16:creationId xmlns:a16="http://schemas.microsoft.com/office/drawing/2014/main" id="{FE1F5B24-84DD-5427-6AA1-D387E59BEF3E}"/>
                </a:ext>
              </a:extLst>
            </p:cNvPr>
            <p:cNvSpPr txBox="1"/>
            <p:nvPr/>
          </p:nvSpPr>
          <p:spPr>
            <a:xfrm>
              <a:off x="10257011" y="6392623"/>
              <a:ext cx="1188802" cy="246221"/>
            </a:xfrm>
            <a:prstGeom prst="rect">
              <a:avLst/>
            </a:prstGeom>
            <a:noFill/>
            <a:ln>
              <a:no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Corbel" panose="020B0503020204020204" pitchFamily="34" charset="0"/>
                  <a:ea typeface="+mn-ea"/>
                  <a:cs typeface="+mn-cs"/>
                </a:rPr>
                <a:t>QTS</a:t>
              </a:r>
              <a:endParaRPr kumimoji="0" lang="en-US" sz="1000" b="0" i="0" u="none" strike="noStrike" kern="1200" cap="none" spc="0" normalizeH="0" baseline="0" noProof="0">
                <a:ln>
                  <a:noFill/>
                </a:ln>
                <a:solidFill>
                  <a:prstClr val="black"/>
                </a:solidFill>
                <a:effectLst/>
                <a:uLnTx/>
                <a:uFillTx/>
                <a:latin typeface="Corbel" panose="020B0503020204020204" pitchFamily="34" charset="0"/>
                <a:ea typeface="+mn-ea"/>
                <a:cs typeface="+mn-cs"/>
              </a:endParaRPr>
            </a:p>
          </p:txBody>
        </p:sp>
        <p:sp>
          <p:nvSpPr>
            <p:cNvPr id="23" name="Hexagon 22">
              <a:extLst>
                <a:ext uri="{FF2B5EF4-FFF2-40B4-BE49-F238E27FC236}">
                  <a16:creationId xmlns:a16="http://schemas.microsoft.com/office/drawing/2014/main" id="{77741C68-80CD-A3DC-51A9-148524B14E4D}"/>
                </a:ext>
              </a:extLst>
            </p:cNvPr>
            <p:cNvSpPr/>
            <p:nvPr/>
          </p:nvSpPr>
          <p:spPr>
            <a:xfrm>
              <a:off x="10107757" y="5026289"/>
              <a:ext cx="209111" cy="226686"/>
            </a:xfrm>
            <a:prstGeom prst="hexagon">
              <a:avLst/>
            </a:prstGeom>
            <a:solidFill>
              <a:schemeClr val="accent6"/>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FFFFFF"/>
                  </a:solidFill>
                  <a:effectLst/>
                  <a:uLnTx/>
                  <a:uFillTx/>
                  <a:latin typeface="Corbel" panose="020B0503020204020204" pitchFamily="34" charset="0"/>
                  <a:ea typeface="+mn-ea"/>
                  <a:cs typeface="+mn-cs"/>
                </a:rPr>
                <a:t>1</a:t>
              </a:r>
            </a:p>
          </p:txBody>
        </p:sp>
        <p:sp>
          <p:nvSpPr>
            <p:cNvPr id="33" name="Hexagon 32">
              <a:extLst>
                <a:ext uri="{FF2B5EF4-FFF2-40B4-BE49-F238E27FC236}">
                  <a16:creationId xmlns:a16="http://schemas.microsoft.com/office/drawing/2014/main" id="{D01DF721-F98D-EC4D-E737-CF07DF18B667}"/>
                </a:ext>
              </a:extLst>
            </p:cNvPr>
            <p:cNvSpPr/>
            <p:nvPr/>
          </p:nvSpPr>
          <p:spPr>
            <a:xfrm>
              <a:off x="10087137" y="5722842"/>
              <a:ext cx="209111" cy="226686"/>
            </a:xfrm>
            <a:prstGeom prst="hexagon">
              <a:avLst/>
            </a:prstGeom>
            <a:solidFill>
              <a:schemeClr val="accent5">
                <a:lumMod val="60000"/>
                <a:lumOff val="4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FFFFFF"/>
                  </a:solidFill>
                  <a:effectLst/>
                  <a:uLnTx/>
                  <a:uFillTx/>
                  <a:latin typeface="Corbel" panose="020B0503020204020204" pitchFamily="34" charset="0"/>
                  <a:ea typeface="+mn-ea"/>
                  <a:cs typeface="+mn-cs"/>
                </a:rPr>
                <a:t>3</a:t>
              </a:r>
            </a:p>
          </p:txBody>
        </p:sp>
        <p:sp>
          <p:nvSpPr>
            <p:cNvPr id="47" name="Hexagon 46">
              <a:extLst>
                <a:ext uri="{FF2B5EF4-FFF2-40B4-BE49-F238E27FC236}">
                  <a16:creationId xmlns:a16="http://schemas.microsoft.com/office/drawing/2014/main" id="{4B78AB63-EF39-EB5C-4671-8F6979261D8D}"/>
                </a:ext>
              </a:extLst>
            </p:cNvPr>
            <p:cNvSpPr/>
            <p:nvPr/>
          </p:nvSpPr>
          <p:spPr>
            <a:xfrm>
              <a:off x="10086891" y="6402702"/>
              <a:ext cx="209111" cy="226686"/>
            </a:xfrm>
            <a:prstGeom prst="hexagon">
              <a:avLst/>
            </a:prstGeom>
            <a:solidFill>
              <a:schemeClr val="accent1">
                <a:lumMod val="5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srgbClr val="FFFFFF"/>
                  </a:solidFill>
                  <a:effectLst/>
                  <a:uLnTx/>
                  <a:uFillTx/>
                  <a:latin typeface="Corbel" panose="020B0503020204020204" pitchFamily="34" charset="0"/>
                  <a:ea typeface="+mn-ea"/>
                  <a:cs typeface="+mn-cs"/>
                </a:rPr>
                <a:t>5</a:t>
              </a:r>
            </a:p>
          </p:txBody>
        </p:sp>
        <p:sp>
          <p:nvSpPr>
            <p:cNvPr id="49" name="Hexagon 48">
              <a:extLst>
                <a:ext uri="{FF2B5EF4-FFF2-40B4-BE49-F238E27FC236}">
                  <a16:creationId xmlns:a16="http://schemas.microsoft.com/office/drawing/2014/main" id="{8FC71CF3-4C88-61DB-8917-C7909DF60BC4}"/>
                </a:ext>
              </a:extLst>
            </p:cNvPr>
            <p:cNvSpPr/>
            <p:nvPr/>
          </p:nvSpPr>
          <p:spPr>
            <a:xfrm>
              <a:off x="10088708" y="5360023"/>
              <a:ext cx="209111" cy="226686"/>
            </a:xfrm>
            <a:prstGeom prst="hexagon">
              <a:avLst/>
            </a:prstGeom>
            <a:solidFill>
              <a:schemeClr val="accent1">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prstClr val="black"/>
                  </a:solidFill>
                  <a:effectLst/>
                  <a:uLnTx/>
                  <a:uFillTx/>
                  <a:latin typeface="Corbel" panose="020B0503020204020204" pitchFamily="34" charset="0"/>
                  <a:ea typeface="+mn-ea"/>
                  <a:cs typeface="+mn-cs"/>
                </a:rPr>
                <a:t>2</a:t>
              </a:r>
            </a:p>
          </p:txBody>
        </p:sp>
        <p:sp>
          <p:nvSpPr>
            <p:cNvPr id="68" name="Hexagon 67">
              <a:extLst>
                <a:ext uri="{FF2B5EF4-FFF2-40B4-BE49-F238E27FC236}">
                  <a16:creationId xmlns:a16="http://schemas.microsoft.com/office/drawing/2014/main" id="{94B1C2E0-1267-458C-80C8-406511FBA6AF}"/>
                </a:ext>
              </a:extLst>
            </p:cNvPr>
            <p:cNvSpPr/>
            <p:nvPr/>
          </p:nvSpPr>
          <p:spPr>
            <a:xfrm>
              <a:off x="10085978" y="6075221"/>
              <a:ext cx="209111" cy="226686"/>
            </a:xfrm>
            <a:prstGeom prst="hexagon">
              <a:avLst/>
            </a:prstGeom>
            <a:solidFill>
              <a:schemeClr val="accent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a:ln>
                    <a:noFill/>
                  </a:ln>
                  <a:solidFill>
                    <a:prstClr val="white"/>
                  </a:solidFill>
                  <a:effectLst/>
                  <a:uLnTx/>
                  <a:uFillTx/>
                  <a:latin typeface="Corbel" panose="020B0503020204020204" pitchFamily="34" charset="0"/>
                  <a:ea typeface="+mn-ea"/>
                  <a:cs typeface="+mn-cs"/>
                </a:rPr>
                <a:t>4</a:t>
              </a:r>
            </a:p>
          </p:txBody>
        </p:sp>
      </p:grpSp>
      <p:sp>
        <p:nvSpPr>
          <p:cNvPr id="20" name="TextBox 19">
            <a:extLst>
              <a:ext uri="{FF2B5EF4-FFF2-40B4-BE49-F238E27FC236}">
                <a16:creationId xmlns:a16="http://schemas.microsoft.com/office/drawing/2014/main" id="{0D6EDCE7-E537-765D-87D6-B1AD3C38D5FE}"/>
              </a:ext>
            </a:extLst>
          </p:cNvPr>
          <p:cNvSpPr txBox="1"/>
          <p:nvPr/>
        </p:nvSpPr>
        <p:spPr>
          <a:xfrm>
            <a:off x="8435513" y="5010861"/>
            <a:ext cx="1203157"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orbel" panose="020B0503020204020204" pitchFamily="34" charset="0"/>
                <a:ea typeface="Calibri"/>
                <a:cs typeface="Calibri"/>
              </a:rPr>
              <a:t>Qualified Teacher Status</a:t>
            </a:r>
          </a:p>
        </p:txBody>
      </p:sp>
      <p:sp>
        <p:nvSpPr>
          <p:cNvPr id="25" name="TextBox 24">
            <a:extLst>
              <a:ext uri="{FF2B5EF4-FFF2-40B4-BE49-F238E27FC236}">
                <a16:creationId xmlns:a16="http://schemas.microsoft.com/office/drawing/2014/main" id="{E4EA7513-42EB-79CF-62E2-594F7D3C4573}"/>
              </a:ext>
            </a:extLst>
          </p:cNvPr>
          <p:cNvSpPr txBox="1"/>
          <p:nvPr/>
        </p:nvSpPr>
        <p:spPr>
          <a:xfrm>
            <a:off x="7536450" y="3755248"/>
            <a:ext cx="903152" cy="246221"/>
          </a:xfrm>
          <a:prstGeom prst="rect">
            <a:avLst/>
          </a:prstGeom>
          <a:solidFill>
            <a:schemeClr val="accent1">
              <a:lumMod val="75000"/>
            </a:schemeClr>
          </a:solidFill>
          <a:ln>
            <a:solidFill>
              <a:schemeClr val="tx1"/>
            </a:solidFill>
          </a:ln>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1" u="none" strike="noStrike" kern="1200" cap="none" spc="0" normalizeH="0" baseline="0" noProof="0">
                <a:ln>
                  <a:noFill/>
                </a:ln>
                <a:solidFill>
                  <a:prstClr val="white"/>
                </a:solidFill>
                <a:effectLst/>
                <a:uLnTx/>
                <a:uFillTx/>
                <a:latin typeface="Corbel" panose="020B0503020204020204" pitchFamily="34" charset="0"/>
                <a:ea typeface="+mn-ea"/>
                <a:cs typeface="+mn-cs"/>
              </a:rPr>
              <a:t>LtL (cont)</a:t>
            </a:r>
          </a:p>
        </p:txBody>
      </p:sp>
      <p:sp>
        <p:nvSpPr>
          <p:cNvPr id="38" name="Rectangle: Rounded Corners 37">
            <a:extLst>
              <a:ext uri="{FF2B5EF4-FFF2-40B4-BE49-F238E27FC236}">
                <a16:creationId xmlns:a16="http://schemas.microsoft.com/office/drawing/2014/main" id="{5540ECE9-E508-7D53-71C9-F1E43B584BB8}"/>
              </a:ext>
            </a:extLst>
          </p:cNvPr>
          <p:cNvSpPr/>
          <p:nvPr/>
        </p:nvSpPr>
        <p:spPr>
          <a:xfrm>
            <a:off x="3951135" y="3429490"/>
            <a:ext cx="1064058" cy="274157"/>
          </a:xfrm>
          <a:prstGeom prst="roundRect">
            <a:avLst/>
          </a:prstGeom>
          <a:solidFill>
            <a:schemeClr val="accent5">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orbel" panose="020B0503020204020204" pitchFamily="34" charset="0"/>
              <a:ea typeface="+mn-ea"/>
              <a:cs typeface="+mn-cs"/>
            </a:endParaRPr>
          </a:p>
        </p:txBody>
      </p:sp>
      <p:sp>
        <p:nvSpPr>
          <p:cNvPr id="48" name="TextBox 47">
            <a:extLst>
              <a:ext uri="{FF2B5EF4-FFF2-40B4-BE49-F238E27FC236}">
                <a16:creationId xmlns:a16="http://schemas.microsoft.com/office/drawing/2014/main" id="{76C1F29A-9478-7294-FBA5-1C098F5F6FED}"/>
              </a:ext>
            </a:extLst>
          </p:cNvPr>
          <p:cNvSpPr txBox="1"/>
          <p:nvPr/>
        </p:nvSpPr>
        <p:spPr>
          <a:xfrm>
            <a:off x="3964506" y="3425483"/>
            <a:ext cx="1043392" cy="2462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white"/>
                </a:solidFill>
                <a:effectLst/>
                <a:uLnTx/>
                <a:uFillTx/>
                <a:latin typeface="Corbel" panose="020B0503020204020204" pitchFamily="34" charset="0"/>
                <a:ea typeface="+mn-ea"/>
                <a:cs typeface="+mn-cs"/>
              </a:rPr>
              <a:t>Research period</a:t>
            </a:r>
          </a:p>
        </p:txBody>
      </p:sp>
    </p:spTree>
    <p:extLst>
      <p:ext uri="{BB962C8B-B14F-4D97-AF65-F5344CB8AC3E}">
        <p14:creationId xmlns:p14="http://schemas.microsoft.com/office/powerpoint/2010/main" val="37318122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1AE57-A6DD-A447-590A-BA6F1F478BA1}"/>
              </a:ext>
            </a:extLst>
          </p:cNvPr>
          <p:cNvSpPr>
            <a:spLocks noGrp="1"/>
          </p:cNvSpPr>
          <p:nvPr>
            <p:ph type="title"/>
          </p:nvPr>
        </p:nvSpPr>
        <p:spPr>
          <a:xfrm>
            <a:off x="1001684" y="170412"/>
            <a:ext cx="10178934" cy="1328730"/>
          </a:xfrm>
        </p:spPr>
        <p:txBody>
          <a:bodyPr vert="horz" lIns="91440" tIns="45720" rIns="91440" bIns="45720" rtlCol="0" anchor="b">
            <a:normAutofit fontScale="90000"/>
          </a:bodyPr>
          <a:lstStyle/>
          <a:p>
            <a:pPr algn="ctr"/>
            <a:r>
              <a:rPr lang="en-US" sz="5200" err="1">
                <a:ea typeface="Calibri Light"/>
                <a:cs typeface="Calibri Light"/>
              </a:rPr>
              <a:t>Taith</a:t>
            </a:r>
            <a:r>
              <a:rPr lang="en-US" sz="5200">
                <a:ea typeface="Calibri Light"/>
                <a:cs typeface="Calibri Light"/>
              </a:rPr>
              <a:t> y </a:t>
            </a:r>
            <a:r>
              <a:rPr lang="en-US" sz="5200" err="1">
                <a:ea typeface="Calibri Light"/>
                <a:cs typeface="Calibri Light"/>
              </a:rPr>
              <a:t>darpar</a:t>
            </a:r>
            <a:r>
              <a:rPr lang="en-US" sz="5200">
                <a:ea typeface="Calibri Light"/>
                <a:cs typeface="Calibri Light"/>
              </a:rPr>
              <a:t> </a:t>
            </a:r>
            <a:r>
              <a:rPr lang="en-US" sz="5200" err="1">
                <a:ea typeface="Calibri Light"/>
                <a:cs typeface="Calibri Light"/>
              </a:rPr>
              <a:t>athro</a:t>
            </a:r>
            <a:r>
              <a:rPr lang="en-US" sz="5200">
                <a:ea typeface="Calibri Light"/>
                <a:cs typeface="Calibri Light"/>
              </a:rPr>
              <a:t> </a:t>
            </a:r>
            <a:br>
              <a:rPr lang="en-US" sz="5200">
                <a:ea typeface="Calibri Light"/>
                <a:cs typeface="Calibri Light"/>
              </a:rPr>
            </a:br>
            <a:r>
              <a:rPr lang="en-US" sz="5200">
                <a:solidFill>
                  <a:srgbClr val="0070C0"/>
                </a:solidFill>
                <a:ea typeface="Calibri Light"/>
                <a:cs typeface="Calibri Light"/>
              </a:rPr>
              <a:t>Student-teacher journey </a:t>
            </a:r>
            <a:endParaRPr lang="en-US" sz="5200" kern="1200">
              <a:solidFill>
                <a:srgbClr val="0070C0"/>
              </a:solidFill>
              <a:latin typeface="+mj-lt"/>
              <a:ea typeface="+mj-ea"/>
              <a:cs typeface="+mj-cs"/>
            </a:endParaRPr>
          </a:p>
        </p:txBody>
      </p:sp>
      <p:pic>
        <p:nvPicPr>
          <p:cNvPr id="8" name="Graphic 7" descr="Storytelling with solid fill">
            <a:extLst>
              <a:ext uri="{FF2B5EF4-FFF2-40B4-BE49-F238E27FC236}">
                <a16:creationId xmlns:a16="http://schemas.microsoft.com/office/drawing/2014/main" id="{5EBDA05D-478D-E6D4-24A6-672AB34B557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762465" y="1970028"/>
            <a:ext cx="677108" cy="677108"/>
          </a:xfrm>
          <a:prstGeom prst="rect">
            <a:avLst/>
          </a:prstGeom>
        </p:spPr>
      </p:pic>
      <p:sp>
        <p:nvSpPr>
          <p:cNvPr id="10" name="TextBox 9">
            <a:extLst>
              <a:ext uri="{FF2B5EF4-FFF2-40B4-BE49-F238E27FC236}">
                <a16:creationId xmlns:a16="http://schemas.microsoft.com/office/drawing/2014/main" id="{358333B6-68B1-B08D-D836-4597B3A11936}"/>
              </a:ext>
            </a:extLst>
          </p:cNvPr>
          <p:cNvSpPr txBox="1"/>
          <p:nvPr/>
        </p:nvSpPr>
        <p:spPr>
          <a:xfrm>
            <a:off x="8958830" y="2845517"/>
            <a:ext cx="1872000" cy="677108"/>
          </a:xfrm>
          <a:prstGeom prst="rect">
            <a:avLst/>
          </a:prstGeom>
          <a:solidFill>
            <a:schemeClr val="tx2">
              <a:lumMod val="40000"/>
              <a:lumOff val="60000"/>
            </a:schemeClr>
          </a:solidFill>
          <a:ln w="38100">
            <a:noFill/>
          </a:ln>
        </p:spPr>
        <p:txBody>
          <a:bodyPr wrap="square">
            <a:spAutoFit/>
          </a:bodyPr>
          <a:lstStyle/>
          <a:p>
            <a:pPr algn="ctr" fontAlgn="b"/>
            <a:r>
              <a:rPr lang="cy-GB" sz="1400" b="1">
                <a:solidFill>
                  <a:prstClr val="black"/>
                </a:solidFill>
              </a:rPr>
              <a:t>Gwybodaeth Bersonol</a:t>
            </a:r>
            <a:br>
              <a:rPr lang="en-GB" sz="1400" b="1" i="0" u="none" strike="noStrike" kern="1200">
                <a:effectLst/>
              </a:rPr>
            </a:br>
            <a:r>
              <a:rPr lang="cy-GB" sz="1200" i="0" u="none" strike="noStrike" kern="1200" noProof="0">
                <a:effectLst/>
              </a:rPr>
              <a:t>Dysgu o'ch profiad personol</a:t>
            </a:r>
            <a:endParaRPr lang="en-GB" sz="2000" b="1" i="0" u="none" strike="noStrike">
              <a:effectLst/>
            </a:endParaRPr>
          </a:p>
        </p:txBody>
      </p:sp>
      <p:sp>
        <p:nvSpPr>
          <p:cNvPr id="12" name="TextBox 11">
            <a:extLst>
              <a:ext uri="{FF2B5EF4-FFF2-40B4-BE49-F238E27FC236}">
                <a16:creationId xmlns:a16="http://schemas.microsoft.com/office/drawing/2014/main" id="{C3DD5444-A972-788D-3FBF-682FDF5C87D4}"/>
              </a:ext>
            </a:extLst>
          </p:cNvPr>
          <p:cNvSpPr txBox="1"/>
          <p:nvPr/>
        </p:nvSpPr>
        <p:spPr>
          <a:xfrm>
            <a:off x="1165019" y="2845517"/>
            <a:ext cx="1872000" cy="677108"/>
          </a:xfrm>
          <a:prstGeom prst="rect">
            <a:avLst/>
          </a:prstGeom>
          <a:solidFill>
            <a:schemeClr val="tx2">
              <a:lumMod val="40000"/>
              <a:lumOff val="60000"/>
            </a:schemeClr>
          </a:solidFill>
          <a:ln w="38100">
            <a:noFill/>
          </a:ln>
        </p:spPr>
        <p:style>
          <a:lnRef idx="2">
            <a:schemeClr val="accent2"/>
          </a:lnRef>
          <a:fillRef idx="1">
            <a:schemeClr val="lt1"/>
          </a:fillRef>
          <a:effectRef idx="0">
            <a:schemeClr val="accent2"/>
          </a:effectRef>
          <a:fontRef idx="minor">
            <a:schemeClr val="dk1"/>
          </a:fontRef>
        </p:style>
        <p:txBody>
          <a:bodyPr wrap="square">
            <a:spAutoFit/>
          </a:bodyPr>
          <a:lstStyle/>
          <a:p>
            <a:pPr algn="ctr" fontAlgn="b"/>
            <a:r>
              <a:rPr lang="cy-GB" sz="1400" b="1">
                <a:solidFill>
                  <a:prstClr val="black"/>
                </a:solidFill>
              </a:rPr>
              <a:t>Deallusol</a:t>
            </a:r>
            <a:r>
              <a:rPr lang="en-GB" sz="1400" b="1"/>
              <a:t> </a:t>
            </a:r>
          </a:p>
          <a:p>
            <a:pPr algn="ctr" fontAlgn="b"/>
            <a:r>
              <a:rPr lang="cy-GB" sz="1200" noProof="0">
                <a:solidFill>
                  <a:schemeClr val="tx1"/>
                </a:solidFill>
              </a:rPr>
              <a:t>Dysgu am addysgu</a:t>
            </a:r>
            <a:br>
              <a:rPr lang="cy-GB" sz="1200" noProof="0">
                <a:solidFill>
                  <a:schemeClr val="tx1"/>
                </a:solidFill>
              </a:rPr>
            </a:br>
            <a:endParaRPr lang="cy-GB" sz="1200" noProof="0">
              <a:solidFill>
                <a:schemeClr val="tx1"/>
              </a:solidFill>
            </a:endParaRPr>
          </a:p>
        </p:txBody>
      </p:sp>
      <p:sp>
        <p:nvSpPr>
          <p:cNvPr id="14" name="TextBox 13">
            <a:extLst>
              <a:ext uri="{FF2B5EF4-FFF2-40B4-BE49-F238E27FC236}">
                <a16:creationId xmlns:a16="http://schemas.microsoft.com/office/drawing/2014/main" id="{468473A2-0408-EE35-FB88-07CF5386B59E}"/>
              </a:ext>
            </a:extLst>
          </p:cNvPr>
          <p:cNvSpPr txBox="1"/>
          <p:nvPr/>
        </p:nvSpPr>
        <p:spPr>
          <a:xfrm>
            <a:off x="7010378" y="2835490"/>
            <a:ext cx="1872000" cy="677108"/>
          </a:xfrm>
          <a:prstGeom prst="rect">
            <a:avLst/>
          </a:prstGeom>
          <a:solidFill>
            <a:schemeClr val="tx2">
              <a:lumMod val="40000"/>
              <a:lumOff val="60000"/>
            </a:schemeClr>
          </a:solidFill>
          <a:ln w="57150">
            <a:noFill/>
          </a:ln>
        </p:spPr>
        <p:txBody>
          <a:bodyPr wrap="square" lIns="91440" tIns="45720" rIns="91440" bIns="45720" anchor="t">
            <a:spAutoFit/>
          </a:bodyPr>
          <a:lstStyle/>
          <a:p>
            <a:pPr algn="ctr" fontAlgn="b"/>
            <a:r>
              <a:rPr lang="cy-GB" sz="1400" b="1">
                <a:solidFill>
                  <a:prstClr val="black"/>
                </a:solidFill>
              </a:rPr>
              <a:t>Ymarferwyr Arbenigol</a:t>
            </a:r>
            <a:br>
              <a:rPr lang="en-GB" sz="1400"/>
            </a:br>
            <a:r>
              <a:rPr lang="cy-GB" sz="1200" noProof="0"/>
              <a:t>Dysgu gan fentoriaid a thiwtoriaid profiadol</a:t>
            </a:r>
            <a:endParaRPr lang="en-GB" sz="2000" b="1" i="0" u="none" strike="noStrike">
              <a:effectLst/>
            </a:endParaRPr>
          </a:p>
        </p:txBody>
      </p:sp>
      <p:pic>
        <p:nvPicPr>
          <p:cNvPr id="16" name="Graphic 15" descr="Handshake with solid fill">
            <a:extLst>
              <a:ext uri="{FF2B5EF4-FFF2-40B4-BE49-F238E27FC236}">
                <a16:creationId xmlns:a16="http://schemas.microsoft.com/office/drawing/2014/main" id="{BD57F04C-6133-97DE-8157-AC6474676BA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429438" y="1900254"/>
            <a:ext cx="1033879" cy="1033879"/>
          </a:xfrm>
          <a:prstGeom prst="rect">
            <a:avLst/>
          </a:prstGeom>
        </p:spPr>
      </p:pic>
      <p:pic>
        <p:nvPicPr>
          <p:cNvPr id="18" name="Graphic 17" descr="User with solid fill">
            <a:extLst>
              <a:ext uri="{FF2B5EF4-FFF2-40B4-BE49-F238E27FC236}">
                <a16:creationId xmlns:a16="http://schemas.microsoft.com/office/drawing/2014/main" id="{EEBF0BD6-7025-9121-7963-E74EEA60F7C4}"/>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470479" y="1951174"/>
            <a:ext cx="914400" cy="914400"/>
          </a:xfrm>
          <a:prstGeom prst="rect">
            <a:avLst/>
          </a:prstGeom>
        </p:spPr>
      </p:pic>
      <p:sp>
        <p:nvSpPr>
          <p:cNvPr id="20" name="TextBox 19">
            <a:extLst>
              <a:ext uri="{FF2B5EF4-FFF2-40B4-BE49-F238E27FC236}">
                <a16:creationId xmlns:a16="http://schemas.microsoft.com/office/drawing/2014/main" id="{C0AC8B08-AF63-5499-2D9D-FEF2D586E402}"/>
              </a:ext>
            </a:extLst>
          </p:cNvPr>
          <p:cNvSpPr txBox="1"/>
          <p:nvPr/>
        </p:nvSpPr>
        <p:spPr>
          <a:xfrm>
            <a:off x="5061925" y="2835489"/>
            <a:ext cx="1872000" cy="684000"/>
          </a:xfrm>
          <a:prstGeom prst="rect">
            <a:avLst/>
          </a:prstGeom>
          <a:solidFill>
            <a:schemeClr val="tx2">
              <a:lumMod val="40000"/>
              <a:lumOff val="60000"/>
            </a:schemeClr>
          </a:solidFill>
          <a:ln w="38100">
            <a:noFill/>
          </a:ln>
        </p:spPr>
        <p:txBody>
          <a:bodyPr wrap="square">
            <a:spAutoFit/>
          </a:bodyPr>
          <a:lstStyle/>
          <a:p>
            <a:pPr lvl="0" algn="ctr">
              <a:defRPr/>
            </a:pPr>
            <a:r>
              <a:rPr lang="cy-GB" sz="1400" b="1">
                <a:solidFill>
                  <a:prstClr val="black"/>
                </a:solidFill>
              </a:rPr>
              <a:t>Dysgu Integredig:</a:t>
            </a:r>
          </a:p>
          <a:p>
            <a:pPr marL="0" algn="ctr" rtl="0" eaLnBrk="1" fontAlgn="b" latinLnBrk="0" hangingPunct="1">
              <a:spcBef>
                <a:spcPts val="0"/>
              </a:spcBef>
              <a:spcAft>
                <a:spcPts val="0"/>
              </a:spcAft>
            </a:pPr>
            <a:r>
              <a:rPr lang="cy-GB" sz="1200" i="0" u="none" strike="noStrike" kern="1200" noProof="0">
                <a:effectLst/>
              </a:rPr>
              <a:t>Dysgu trwy addysgu</a:t>
            </a:r>
            <a:endParaRPr lang="cy-GB" b="1" i="0" u="none" strike="noStrike" noProof="0">
              <a:effectLst/>
            </a:endParaRPr>
          </a:p>
        </p:txBody>
      </p:sp>
      <p:pic>
        <p:nvPicPr>
          <p:cNvPr id="22" name="Graphic 21" descr="Shuffle with solid fill">
            <a:extLst>
              <a:ext uri="{FF2B5EF4-FFF2-40B4-BE49-F238E27FC236}">
                <a16:creationId xmlns:a16="http://schemas.microsoft.com/office/drawing/2014/main" id="{FD4913CE-CD6D-71A2-0194-E1C07C26B331}"/>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659370" y="2085237"/>
            <a:ext cx="677109" cy="677109"/>
          </a:xfrm>
          <a:prstGeom prst="rect">
            <a:avLst/>
          </a:prstGeom>
        </p:spPr>
      </p:pic>
      <p:sp>
        <p:nvSpPr>
          <p:cNvPr id="24" name="TextBox 23">
            <a:extLst>
              <a:ext uri="{FF2B5EF4-FFF2-40B4-BE49-F238E27FC236}">
                <a16:creationId xmlns:a16="http://schemas.microsoft.com/office/drawing/2014/main" id="{63C3CCFB-FD4E-6974-7C52-0B8815F9C6B3}"/>
              </a:ext>
            </a:extLst>
          </p:cNvPr>
          <p:cNvSpPr txBox="1"/>
          <p:nvPr/>
        </p:nvSpPr>
        <p:spPr>
          <a:xfrm>
            <a:off x="3113472" y="2833488"/>
            <a:ext cx="1872000" cy="677108"/>
          </a:xfrm>
          <a:prstGeom prst="rect">
            <a:avLst/>
          </a:prstGeom>
          <a:solidFill>
            <a:schemeClr val="tx2">
              <a:lumMod val="40000"/>
              <a:lumOff val="60000"/>
            </a:schemeClr>
          </a:solidFill>
          <a:ln w="38100">
            <a:noFill/>
          </a:ln>
        </p:spPr>
        <p:style>
          <a:lnRef idx="2">
            <a:schemeClr val="accent6"/>
          </a:lnRef>
          <a:fillRef idx="1">
            <a:schemeClr val="lt1"/>
          </a:fillRef>
          <a:effectRef idx="0">
            <a:schemeClr val="accent6"/>
          </a:effectRef>
          <a:fontRef idx="minor">
            <a:schemeClr val="dk1"/>
          </a:fontRef>
        </p:style>
        <p:txBody>
          <a:bodyPr wrap="square">
            <a:spAutoFit/>
          </a:bodyPr>
          <a:lstStyle/>
          <a:p>
            <a:pPr algn="ctr" fontAlgn="b"/>
            <a:r>
              <a:rPr lang="cy-GB" sz="1400" b="1">
                <a:solidFill>
                  <a:prstClr val="black"/>
                </a:solidFill>
              </a:rPr>
              <a:t>Arfer Anuniongyrchol</a:t>
            </a:r>
            <a:br>
              <a:rPr lang="en-GB" sz="1400" b="1" i="0" u="none" strike="noStrike" kern="1200">
                <a:solidFill>
                  <a:schemeClr val="tx1"/>
                </a:solidFill>
                <a:effectLst/>
              </a:rPr>
            </a:br>
            <a:r>
              <a:rPr lang="cy-GB" sz="1200" i="0" u="none" strike="noStrike" kern="1200" noProof="0">
                <a:solidFill>
                  <a:schemeClr val="tx1"/>
                </a:solidFill>
                <a:effectLst/>
              </a:rPr>
              <a:t>Dysgu trwy weithgaredd ymarferol</a:t>
            </a:r>
            <a:endParaRPr lang="en-GB" sz="2000" b="1" i="0" u="none" strike="noStrike">
              <a:solidFill>
                <a:schemeClr val="tx1"/>
              </a:solidFill>
              <a:effectLst/>
            </a:endParaRPr>
          </a:p>
        </p:txBody>
      </p:sp>
      <p:pic>
        <p:nvPicPr>
          <p:cNvPr id="26" name="Graphic 25" descr="Puzzle pieces with solid fill">
            <a:extLst>
              <a:ext uri="{FF2B5EF4-FFF2-40B4-BE49-F238E27FC236}">
                <a16:creationId xmlns:a16="http://schemas.microsoft.com/office/drawing/2014/main" id="{7569E707-4D62-E468-0627-0A0355313705}"/>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635154" y="1956816"/>
            <a:ext cx="828636" cy="828636"/>
          </a:xfrm>
          <a:prstGeom prst="rect">
            <a:avLst/>
          </a:prstGeom>
        </p:spPr>
      </p:pic>
      <p:sp>
        <p:nvSpPr>
          <p:cNvPr id="28" name="TextBox 27">
            <a:extLst>
              <a:ext uri="{FF2B5EF4-FFF2-40B4-BE49-F238E27FC236}">
                <a16:creationId xmlns:a16="http://schemas.microsoft.com/office/drawing/2014/main" id="{FCE1252B-7944-7225-400D-8CE89E63B006}"/>
              </a:ext>
            </a:extLst>
          </p:cNvPr>
          <p:cNvSpPr txBox="1"/>
          <p:nvPr/>
        </p:nvSpPr>
        <p:spPr>
          <a:xfrm>
            <a:off x="8958830" y="3597741"/>
            <a:ext cx="1872000" cy="677108"/>
          </a:xfrm>
          <a:prstGeom prst="rect">
            <a:avLst/>
          </a:prstGeom>
          <a:solidFill>
            <a:schemeClr val="tx2">
              <a:lumMod val="40000"/>
              <a:lumOff val="60000"/>
            </a:schemeClr>
          </a:solidFill>
          <a:ln w="38100">
            <a:noFill/>
          </a:ln>
        </p:spPr>
        <p:txBody>
          <a:bodyPr wrap="square">
            <a:spAutoFit/>
          </a:bodyPr>
          <a:lstStyle/>
          <a:p>
            <a:pPr marL="0" algn="ctr" rtl="0" eaLnBrk="1" fontAlgn="b" latinLnBrk="0" hangingPunct="1">
              <a:spcBef>
                <a:spcPts val="0"/>
              </a:spcBef>
              <a:spcAft>
                <a:spcPts val="0"/>
              </a:spcAft>
            </a:pPr>
            <a:r>
              <a:rPr lang="en-GB" sz="1400" b="1" i="0" u="none" strike="noStrike" kern="1200">
                <a:effectLst/>
              </a:rPr>
              <a:t>Personal Knowledge</a:t>
            </a:r>
            <a:br>
              <a:rPr lang="en-GB" sz="1400" b="1" i="0" u="none" strike="noStrike" kern="1200">
                <a:effectLst/>
              </a:rPr>
            </a:br>
            <a:r>
              <a:rPr lang="en-GB" sz="1200" i="0" u="none" strike="noStrike" kern="1200">
                <a:effectLst/>
              </a:rPr>
              <a:t>Learning from your personal experience</a:t>
            </a:r>
            <a:endParaRPr lang="en-GB" sz="2000" b="1" i="0" u="none" strike="noStrike">
              <a:effectLst/>
            </a:endParaRPr>
          </a:p>
        </p:txBody>
      </p:sp>
      <p:sp>
        <p:nvSpPr>
          <p:cNvPr id="30" name="TextBox 29">
            <a:extLst>
              <a:ext uri="{FF2B5EF4-FFF2-40B4-BE49-F238E27FC236}">
                <a16:creationId xmlns:a16="http://schemas.microsoft.com/office/drawing/2014/main" id="{92149A54-EC0D-625E-B6D1-A240291B7AD6}"/>
              </a:ext>
            </a:extLst>
          </p:cNvPr>
          <p:cNvSpPr txBox="1"/>
          <p:nvPr/>
        </p:nvSpPr>
        <p:spPr>
          <a:xfrm>
            <a:off x="1165019" y="3597741"/>
            <a:ext cx="1872000" cy="677108"/>
          </a:xfrm>
          <a:prstGeom prst="rect">
            <a:avLst/>
          </a:prstGeom>
          <a:solidFill>
            <a:schemeClr val="tx2">
              <a:lumMod val="40000"/>
              <a:lumOff val="60000"/>
            </a:schemeClr>
          </a:solidFill>
          <a:ln w="38100">
            <a:noFill/>
          </a:ln>
        </p:spPr>
        <p:style>
          <a:lnRef idx="2">
            <a:schemeClr val="accent2"/>
          </a:lnRef>
          <a:fillRef idx="1">
            <a:schemeClr val="lt1"/>
          </a:fillRef>
          <a:effectRef idx="0">
            <a:schemeClr val="accent2"/>
          </a:effectRef>
          <a:fontRef idx="minor">
            <a:schemeClr val="dk1"/>
          </a:fontRef>
        </p:style>
        <p:txBody>
          <a:bodyPr wrap="square">
            <a:spAutoFit/>
          </a:bodyPr>
          <a:lstStyle/>
          <a:p>
            <a:pPr marL="0" algn="ctr" rtl="0" eaLnBrk="1" fontAlgn="b" latinLnBrk="0" hangingPunct="1">
              <a:spcBef>
                <a:spcPts val="0"/>
              </a:spcBef>
              <a:spcAft>
                <a:spcPts val="0"/>
              </a:spcAft>
            </a:pPr>
            <a:r>
              <a:rPr lang="en-GB" sz="1400" b="1" i="0" u="none" strike="noStrike" kern="1200">
                <a:solidFill>
                  <a:schemeClr val="tx1"/>
                </a:solidFill>
                <a:effectLst/>
              </a:rPr>
              <a:t>Intellectual</a:t>
            </a:r>
          </a:p>
          <a:p>
            <a:pPr marL="0" algn="ctr" rtl="0" eaLnBrk="1" fontAlgn="b" latinLnBrk="0" hangingPunct="1">
              <a:spcBef>
                <a:spcPts val="0"/>
              </a:spcBef>
              <a:spcAft>
                <a:spcPts val="0"/>
              </a:spcAft>
            </a:pPr>
            <a:r>
              <a:rPr lang="en-GB" sz="1200">
                <a:solidFill>
                  <a:schemeClr val="tx1"/>
                </a:solidFill>
              </a:rPr>
              <a:t>Learning about teaching</a:t>
            </a:r>
            <a:endParaRPr lang="en-GB" i="0" u="none" strike="noStrike">
              <a:solidFill>
                <a:schemeClr val="tx1"/>
              </a:solidFill>
              <a:effectLst/>
            </a:endParaRPr>
          </a:p>
        </p:txBody>
      </p:sp>
      <p:sp>
        <p:nvSpPr>
          <p:cNvPr id="32" name="TextBox 31">
            <a:extLst>
              <a:ext uri="{FF2B5EF4-FFF2-40B4-BE49-F238E27FC236}">
                <a16:creationId xmlns:a16="http://schemas.microsoft.com/office/drawing/2014/main" id="{8419EE95-4938-9496-0E8A-41E73C085D81}"/>
              </a:ext>
            </a:extLst>
          </p:cNvPr>
          <p:cNvSpPr txBox="1"/>
          <p:nvPr/>
        </p:nvSpPr>
        <p:spPr>
          <a:xfrm>
            <a:off x="7010378" y="3597741"/>
            <a:ext cx="1872000" cy="677108"/>
          </a:xfrm>
          <a:prstGeom prst="rect">
            <a:avLst/>
          </a:prstGeom>
          <a:solidFill>
            <a:schemeClr val="tx2">
              <a:lumMod val="40000"/>
              <a:lumOff val="60000"/>
            </a:schemeClr>
          </a:solidFill>
          <a:ln w="57150">
            <a:noFill/>
          </a:ln>
        </p:spPr>
        <p:txBody>
          <a:bodyPr wrap="square" lIns="91440" tIns="45720" rIns="91440" bIns="45720" anchor="t">
            <a:spAutoFit/>
          </a:bodyPr>
          <a:lstStyle/>
          <a:p>
            <a:pPr algn="ctr" fontAlgn="b"/>
            <a:r>
              <a:rPr lang="en-GB" sz="1400" b="1"/>
              <a:t>Expert Practitioners</a:t>
            </a:r>
            <a:br>
              <a:rPr lang="en-GB" sz="1400"/>
            </a:br>
            <a:r>
              <a:rPr lang="en-GB" sz="1200"/>
              <a:t>Learning from experienced mentors &amp; tutors</a:t>
            </a:r>
            <a:endParaRPr lang="en-GB" sz="2000" b="1" i="0" u="none" strike="noStrike">
              <a:effectLst/>
            </a:endParaRPr>
          </a:p>
        </p:txBody>
      </p:sp>
      <p:sp>
        <p:nvSpPr>
          <p:cNvPr id="34" name="TextBox 33">
            <a:extLst>
              <a:ext uri="{FF2B5EF4-FFF2-40B4-BE49-F238E27FC236}">
                <a16:creationId xmlns:a16="http://schemas.microsoft.com/office/drawing/2014/main" id="{FB5ACE2F-39AB-FBF7-56A6-0EBDC1CE5E48}"/>
              </a:ext>
            </a:extLst>
          </p:cNvPr>
          <p:cNvSpPr txBox="1"/>
          <p:nvPr/>
        </p:nvSpPr>
        <p:spPr>
          <a:xfrm>
            <a:off x="5061925" y="3597741"/>
            <a:ext cx="1872000" cy="677108"/>
          </a:xfrm>
          <a:prstGeom prst="rect">
            <a:avLst/>
          </a:prstGeom>
          <a:solidFill>
            <a:schemeClr val="tx2">
              <a:lumMod val="40000"/>
              <a:lumOff val="60000"/>
            </a:schemeClr>
          </a:solidFill>
          <a:ln w="38100">
            <a:noFill/>
          </a:ln>
        </p:spPr>
        <p:txBody>
          <a:bodyPr wrap="square">
            <a:spAutoFit/>
          </a:bodyPr>
          <a:lstStyle/>
          <a:p>
            <a:pPr marL="0" algn="ctr" rtl="0" eaLnBrk="1" fontAlgn="b" latinLnBrk="0" hangingPunct="1">
              <a:spcBef>
                <a:spcPts val="0"/>
              </a:spcBef>
              <a:spcAft>
                <a:spcPts val="0"/>
              </a:spcAft>
            </a:pPr>
            <a:r>
              <a:rPr lang="en-GB" sz="1400" b="1" i="0" u="none" strike="noStrike" kern="1200">
                <a:effectLst/>
              </a:rPr>
              <a:t>Integrated Learning</a:t>
            </a:r>
          </a:p>
          <a:p>
            <a:pPr marL="0" algn="ctr" rtl="0" eaLnBrk="1" fontAlgn="b" latinLnBrk="0" hangingPunct="1">
              <a:spcBef>
                <a:spcPts val="0"/>
              </a:spcBef>
              <a:spcAft>
                <a:spcPts val="0"/>
              </a:spcAft>
            </a:pPr>
            <a:r>
              <a:rPr lang="en-GB" sz="1200" i="0" u="none" strike="noStrike" kern="1200">
                <a:effectLst/>
              </a:rPr>
              <a:t>Learning</a:t>
            </a:r>
            <a:r>
              <a:rPr lang="en-GB" sz="1200"/>
              <a:t> through </a:t>
            </a:r>
            <a:br>
              <a:rPr lang="en-GB" sz="1200"/>
            </a:br>
            <a:r>
              <a:rPr lang="en-GB" sz="1200"/>
              <a:t>teaching</a:t>
            </a:r>
            <a:endParaRPr lang="en-GB" b="1" i="0" u="none" strike="noStrike">
              <a:effectLst/>
            </a:endParaRPr>
          </a:p>
        </p:txBody>
      </p:sp>
      <p:sp>
        <p:nvSpPr>
          <p:cNvPr id="36" name="TextBox 35">
            <a:extLst>
              <a:ext uri="{FF2B5EF4-FFF2-40B4-BE49-F238E27FC236}">
                <a16:creationId xmlns:a16="http://schemas.microsoft.com/office/drawing/2014/main" id="{116EF3C6-CB7E-8FEF-E992-F4EC826AA877}"/>
              </a:ext>
            </a:extLst>
          </p:cNvPr>
          <p:cNvSpPr txBox="1"/>
          <p:nvPr/>
        </p:nvSpPr>
        <p:spPr>
          <a:xfrm>
            <a:off x="3113472" y="3597741"/>
            <a:ext cx="1872000" cy="677108"/>
          </a:xfrm>
          <a:prstGeom prst="rect">
            <a:avLst/>
          </a:prstGeom>
          <a:solidFill>
            <a:schemeClr val="tx2">
              <a:lumMod val="40000"/>
              <a:lumOff val="60000"/>
            </a:schemeClr>
          </a:solidFill>
          <a:ln w="38100">
            <a:noFill/>
          </a:ln>
        </p:spPr>
        <p:style>
          <a:lnRef idx="2">
            <a:schemeClr val="accent6"/>
          </a:lnRef>
          <a:fillRef idx="1">
            <a:schemeClr val="lt1"/>
          </a:fillRef>
          <a:effectRef idx="0">
            <a:schemeClr val="accent6"/>
          </a:effectRef>
          <a:fontRef idx="minor">
            <a:schemeClr val="dk1"/>
          </a:fontRef>
        </p:style>
        <p:txBody>
          <a:bodyPr wrap="square">
            <a:spAutoFit/>
          </a:bodyPr>
          <a:lstStyle/>
          <a:p>
            <a:pPr marL="0" algn="ctr" rtl="0" eaLnBrk="1" fontAlgn="b" latinLnBrk="0" hangingPunct="1">
              <a:spcBef>
                <a:spcPts val="0"/>
              </a:spcBef>
              <a:spcAft>
                <a:spcPts val="0"/>
              </a:spcAft>
            </a:pPr>
            <a:r>
              <a:rPr lang="en-GB" sz="1400" b="1" i="0" u="none" strike="noStrike" kern="1200">
                <a:solidFill>
                  <a:schemeClr val="tx1"/>
                </a:solidFill>
                <a:effectLst/>
              </a:rPr>
              <a:t>Indirect Practice</a:t>
            </a:r>
            <a:br>
              <a:rPr lang="en-GB" sz="1400" b="1" i="0" u="none" strike="noStrike" kern="1200">
                <a:solidFill>
                  <a:schemeClr val="tx1"/>
                </a:solidFill>
                <a:effectLst/>
              </a:rPr>
            </a:br>
            <a:r>
              <a:rPr lang="en-GB" sz="1200" i="0" u="none" strike="noStrike" kern="1200">
                <a:solidFill>
                  <a:schemeClr val="tx1"/>
                </a:solidFill>
                <a:effectLst/>
              </a:rPr>
              <a:t>Learning through practical activity</a:t>
            </a:r>
            <a:endParaRPr lang="en-GB" sz="2000" b="1" i="0" u="none" strike="noStrike">
              <a:solidFill>
                <a:schemeClr val="tx1"/>
              </a:solidFill>
              <a:effectLst/>
            </a:endParaRPr>
          </a:p>
        </p:txBody>
      </p:sp>
    </p:spTree>
    <p:extLst>
      <p:ext uri="{BB962C8B-B14F-4D97-AF65-F5344CB8AC3E}">
        <p14:creationId xmlns:p14="http://schemas.microsoft.com/office/powerpoint/2010/main" val="34639125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E706F8-59B7-584D-F4D3-D0311A764FE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96B81075-BB67-A455-C76C-A17AB419FBDB}"/>
              </a:ext>
            </a:extLst>
          </p:cNvPr>
          <p:cNvPicPr>
            <a:picLocks noChangeAspect="1"/>
          </p:cNvPicPr>
          <p:nvPr/>
        </p:nvPicPr>
        <p:blipFill>
          <a:blip r:embed="rId3"/>
          <a:stretch>
            <a:fillRect/>
          </a:stretch>
        </p:blipFill>
        <p:spPr>
          <a:xfrm>
            <a:off x="308755" y="166232"/>
            <a:ext cx="11574490" cy="6525536"/>
          </a:xfrm>
          <a:prstGeom prst="rect">
            <a:avLst/>
          </a:prstGeom>
        </p:spPr>
      </p:pic>
      <p:sp>
        <p:nvSpPr>
          <p:cNvPr id="4" name="Rectangle 3">
            <a:extLst>
              <a:ext uri="{FF2B5EF4-FFF2-40B4-BE49-F238E27FC236}">
                <a16:creationId xmlns:a16="http://schemas.microsoft.com/office/drawing/2014/main" id="{6AD10D56-91B0-E6A8-C68B-0B253CE2D82A}"/>
              </a:ext>
            </a:extLst>
          </p:cNvPr>
          <p:cNvSpPr/>
          <p:nvPr/>
        </p:nvSpPr>
        <p:spPr>
          <a:xfrm>
            <a:off x="5328771" y="640773"/>
            <a:ext cx="2060863" cy="5974772"/>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7BD60014-A971-4C7A-606E-C4541E6FBF69}"/>
              </a:ext>
            </a:extLst>
          </p:cNvPr>
          <p:cNvSpPr/>
          <p:nvPr/>
        </p:nvSpPr>
        <p:spPr>
          <a:xfrm>
            <a:off x="7386171" y="640773"/>
            <a:ext cx="2060863" cy="5974772"/>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997571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B4B5D19-29B2-D7F7-5C86-370956487006}"/>
              </a:ext>
            </a:extLst>
          </p:cNvPr>
          <p:cNvSpPr>
            <a:spLocks noGrp="1"/>
          </p:cNvSpPr>
          <p:nvPr>
            <p:ph idx="1"/>
          </p:nvPr>
        </p:nvSpPr>
        <p:spPr>
          <a:xfrm>
            <a:off x="395159" y="557770"/>
            <a:ext cx="5490519" cy="4351338"/>
          </a:xfrm>
        </p:spPr>
        <p:txBody>
          <a:bodyPr vert="horz" lIns="91440" tIns="45720" rIns="91440" bIns="45720" rtlCol="0" anchor="t">
            <a:normAutofit lnSpcReduction="10000"/>
          </a:bodyPr>
          <a:lstStyle/>
          <a:p>
            <a:pPr marL="0" indent="0">
              <a:lnSpc>
                <a:spcPct val="100000"/>
              </a:lnSpc>
              <a:spcBef>
                <a:spcPts val="0"/>
              </a:spcBef>
              <a:buNone/>
            </a:pPr>
            <a:r>
              <a:rPr lang="cy-GB" sz="1200" b="1">
                <a:ea typeface="Calibri"/>
                <a:cs typeface="Calibri"/>
              </a:rPr>
              <a:t>Athro Dechreuol</a:t>
            </a:r>
            <a:endParaRPr lang="cy-GB" sz="1200">
              <a:ea typeface="Calibri"/>
              <a:cs typeface="Calibri"/>
            </a:endParaRPr>
          </a:p>
          <a:p>
            <a:pPr marL="0" indent="0">
              <a:lnSpc>
                <a:spcPct val="100000"/>
              </a:lnSpc>
              <a:spcBef>
                <a:spcPts val="0"/>
              </a:spcBef>
              <a:buNone/>
            </a:pPr>
            <a:endParaRPr lang="cy-GB" sz="1200">
              <a:ea typeface="Calibri"/>
              <a:cs typeface="Calibri"/>
            </a:endParaRPr>
          </a:p>
          <a:p>
            <a:pPr marL="0" indent="0">
              <a:lnSpc>
                <a:spcPct val="100000"/>
              </a:lnSpc>
              <a:spcBef>
                <a:spcPts val="0"/>
              </a:spcBef>
              <a:buNone/>
            </a:pPr>
            <a:r>
              <a:rPr lang="cy-GB" sz="1200">
                <a:ea typeface="Calibri"/>
                <a:cs typeface="Calibri"/>
              </a:rPr>
              <a:t>Rydych chi'n canolbwyntio arnoch chi'ch hun fel dysgwr ac yn ymgymryd â dysgu heriol a chymhleth.</a:t>
            </a:r>
            <a:br>
              <a:rPr lang="cy-GB" sz="1200">
                <a:ea typeface="Calibri"/>
                <a:cs typeface="Calibri"/>
              </a:rPr>
            </a:br>
            <a:endParaRPr lang="cy-GB" sz="1200">
              <a:ea typeface="Calibri"/>
              <a:cs typeface="Calibri"/>
            </a:endParaRPr>
          </a:p>
          <a:p>
            <a:pPr marL="0" indent="0">
              <a:lnSpc>
                <a:spcPct val="100000"/>
              </a:lnSpc>
              <a:spcBef>
                <a:spcPts val="0"/>
              </a:spcBef>
              <a:buNone/>
            </a:pPr>
            <a:r>
              <a:rPr lang="cy-GB" sz="1200" b="1">
                <a:ea typeface="Calibri"/>
                <a:cs typeface="Calibri"/>
              </a:rPr>
              <a:t>Gwybodaeth Ddeallusol: </a:t>
            </a:r>
            <a:endParaRPr lang="cy-GB" sz="1200">
              <a:ea typeface="Calibri"/>
              <a:cs typeface="Calibri"/>
            </a:endParaRPr>
          </a:p>
          <a:p>
            <a:pPr marL="171450" indent="-171450">
              <a:lnSpc>
                <a:spcPct val="100000"/>
              </a:lnSpc>
              <a:spcBef>
                <a:spcPts val="0"/>
              </a:spcBef>
              <a:buFont typeface="Arial,Sans-Serif" panose="020B0604020202020204" pitchFamily="34" charset="0"/>
            </a:pPr>
            <a:r>
              <a:rPr lang="cy-GB" sz="1200">
                <a:ea typeface="Calibri"/>
                <a:cs typeface="Calibri"/>
              </a:rPr>
              <a:t>Deall y sylfaen ymchwil ar gyfer y </a:t>
            </a:r>
            <a:r>
              <a:rPr lang="cy-GB" sz="1200" i="1">
                <a:ea typeface="Calibri"/>
                <a:cs typeface="Calibri"/>
              </a:rPr>
              <a:t>Cwricwlwm i Gymru</a:t>
            </a:r>
          </a:p>
          <a:p>
            <a:pPr marL="171450" indent="-171450">
              <a:lnSpc>
                <a:spcPct val="100000"/>
              </a:lnSpc>
              <a:spcBef>
                <a:spcPts val="0"/>
              </a:spcBef>
              <a:buFont typeface="Arial,Sans-Serif" panose="020B0604020202020204" pitchFamily="34" charset="0"/>
            </a:pPr>
            <a:r>
              <a:rPr lang="cy-GB" sz="1200" i="1">
                <a:ea typeface="Calibri"/>
                <a:cs typeface="Calibri"/>
              </a:rPr>
              <a:t>Dechrau deall dull moesegol o </a:t>
            </a:r>
            <a:r>
              <a:rPr lang="cy-GB" sz="1200">
                <a:ea typeface="Calibri"/>
                <a:cs typeface="Calibri"/>
              </a:rPr>
              <a:t>ymchwil athrawon</a:t>
            </a:r>
          </a:p>
          <a:p>
            <a:pPr marL="0" indent="0">
              <a:lnSpc>
                <a:spcPct val="100000"/>
              </a:lnSpc>
              <a:spcBef>
                <a:spcPts val="0"/>
              </a:spcBef>
              <a:buNone/>
            </a:pPr>
            <a:br>
              <a:rPr lang="cy-GB" sz="1200" b="1">
                <a:ea typeface="Calibri"/>
                <a:cs typeface="Calibri"/>
              </a:rPr>
            </a:br>
            <a:r>
              <a:rPr lang="cy-GB" sz="1200" b="1">
                <a:ea typeface="Calibri"/>
                <a:cs typeface="Calibri"/>
              </a:rPr>
              <a:t>Arfer Anuniongyrchol:</a:t>
            </a:r>
            <a:endParaRPr lang="cy-GB" sz="1200">
              <a:ea typeface="Calibri"/>
              <a:cs typeface="Calibri"/>
            </a:endParaRPr>
          </a:p>
          <a:p>
            <a:pPr marL="171450" indent="-171450">
              <a:lnSpc>
                <a:spcPct val="100000"/>
              </a:lnSpc>
              <a:spcBef>
                <a:spcPts val="0"/>
              </a:spcBef>
              <a:buFont typeface="Arial,Sans-Serif" panose="020B0604020202020204" pitchFamily="34" charset="0"/>
            </a:pPr>
            <a:r>
              <a:rPr lang="cy-GB" sz="1200">
                <a:ea typeface="Calibri"/>
                <a:cs typeface="Calibri"/>
              </a:rPr>
              <a:t>Deall sut mae egwyddorion cynnydd yn ymwneud â chynllunio</a:t>
            </a:r>
          </a:p>
          <a:p>
            <a:pPr marL="171450" indent="-171450">
              <a:lnSpc>
                <a:spcPct val="100000"/>
              </a:lnSpc>
              <a:spcBef>
                <a:spcPts val="0"/>
              </a:spcBef>
              <a:buFont typeface="Arial,Sans-Serif" panose="020B0604020202020204" pitchFamily="34" charset="0"/>
            </a:pPr>
            <a:r>
              <a:rPr lang="cy-GB" sz="1200">
                <a:ea typeface="Calibri"/>
                <a:cs typeface="Calibri"/>
              </a:rPr>
              <a:t>Dysgu sut i weithio ar y cyd ag athrawon, disgyblion a chymheiriaid</a:t>
            </a:r>
          </a:p>
          <a:p>
            <a:pPr marL="0" indent="0">
              <a:lnSpc>
                <a:spcPct val="100000"/>
              </a:lnSpc>
              <a:spcBef>
                <a:spcPts val="0"/>
              </a:spcBef>
              <a:buNone/>
            </a:pPr>
            <a:br>
              <a:rPr lang="cy-GB" sz="1200" b="1">
                <a:ea typeface="Calibri"/>
                <a:cs typeface="Calibri"/>
              </a:rPr>
            </a:br>
            <a:r>
              <a:rPr lang="cy-GB" sz="1200" b="1">
                <a:ea typeface="Calibri"/>
                <a:cs typeface="Calibri"/>
              </a:rPr>
              <a:t>Dysgu Integredig:</a:t>
            </a:r>
            <a:endParaRPr lang="cy-GB" sz="1200">
              <a:ea typeface="Calibri"/>
              <a:cs typeface="Calibri"/>
            </a:endParaRPr>
          </a:p>
          <a:p>
            <a:pPr marL="171450" indent="-171450">
              <a:lnSpc>
                <a:spcPct val="100000"/>
              </a:lnSpc>
              <a:spcBef>
                <a:spcPts val="0"/>
              </a:spcBef>
              <a:buFont typeface="Arial,Sans-Serif" panose="020B0604020202020204" pitchFamily="34" charset="0"/>
            </a:pPr>
            <a:r>
              <a:rPr lang="cy-GB" sz="1200">
                <a:ea typeface="Calibri"/>
                <a:cs typeface="Calibri"/>
              </a:rPr>
              <a:t>Cymryd rhan mewn cyd-gynllunio a chyd-addysgu.</a:t>
            </a:r>
          </a:p>
          <a:p>
            <a:pPr marL="171450" indent="-171450">
              <a:lnSpc>
                <a:spcPct val="100000"/>
              </a:lnSpc>
              <a:spcBef>
                <a:spcPts val="0"/>
              </a:spcBef>
              <a:buFont typeface="Arial,Sans-Serif" panose="020B0604020202020204" pitchFamily="34" charset="0"/>
            </a:pPr>
            <a:r>
              <a:rPr lang="cy-GB" sz="1200">
                <a:ea typeface="Calibri"/>
                <a:cs typeface="Calibri"/>
              </a:rPr>
              <a:t>Deall bod addysgu’n cael ei lywio gan nifer o ddewisiadau proffesiynol ac addysgegol</a:t>
            </a:r>
          </a:p>
          <a:p>
            <a:pPr marL="0" indent="0">
              <a:lnSpc>
                <a:spcPct val="100000"/>
              </a:lnSpc>
              <a:spcBef>
                <a:spcPts val="0"/>
              </a:spcBef>
              <a:buNone/>
            </a:pPr>
            <a:br>
              <a:rPr lang="cy-GB" sz="1200" b="1">
                <a:ea typeface="Calibri"/>
                <a:cs typeface="Calibri"/>
              </a:rPr>
            </a:br>
            <a:r>
              <a:rPr lang="cy-GB" sz="1200" b="1">
                <a:ea typeface="Calibri"/>
                <a:cs typeface="Calibri"/>
              </a:rPr>
              <a:t>Ymarferwyr Arbenigol:</a:t>
            </a:r>
            <a:endParaRPr lang="cy-GB" sz="1200">
              <a:ea typeface="Calibri"/>
              <a:cs typeface="Calibri"/>
            </a:endParaRPr>
          </a:p>
          <a:p>
            <a:pPr marL="171450" indent="-171450">
              <a:lnSpc>
                <a:spcPct val="100000"/>
              </a:lnSpc>
              <a:spcBef>
                <a:spcPts val="0"/>
              </a:spcBef>
              <a:buFont typeface="Arial,Sans-Serif" panose="020B0604020202020204" pitchFamily="34" charset="0"/>
            </a:pPr>
            <a:r>
              <a:rPr lang="cy-GB" sz="1200">
                <a:ea typeface="Calibri"/>
                <a:cs typeface="Calibri"/>
              </a:rPr>
              <a:t>Adeiladu perthynas broffesiynol â mentoriaid ac ymateb i gyngor</a:t>
            </a:r>
          </a:p>
          <a:p>
            <a:pPr marL="171450" indent="-171450">
              <a:lnSpc>
                <a:spcPct val="100000"/>
              </a:lnSpc>
              <a:spcBef>
                <a:spcPts val="0"/>
              </a:spcBef>
              <a:buFont typeface="Arial,Sans-Serif" panose="020B0604020202020204" pitchFamily="34" charset="0"/>
            </a:pPr>
            <a:r>
              <a:rPr lang="cy-GB" sz="1200">
                <a:ea typeface="Calibri"/>
                <a:cs typeface="Calibri"/>
              </a:rPr>
              <a:t>Ymgysylltu ag athrawon profiadol trwy arsylwi a thrafod eu gweithredoedd</a:t>
            </a:r>
          </a:p>
          <a:p>
            <a:pPr marL="0" indent="0">
              <a:lnSpc>
                <a:spcPct val="100000"/>
              </a:lnSpc>
              <a:spcBef>
                <a:spcPts val="0"/>
              </a:spcBef>
              <a:buNone/>
            </a:pPr>
            <a:br>
              <a:rPr lang="cy-GB" sz="1200" b="1">
                <a:ea typeface="Calibri"/>
                <a:cs typeface="Calibri"/>
              </a:rPr>
            </a:br>
            <a:r>
              <a:rPr lang="cy-GB" sz="1200" b="1">
                <a:ea typeface="Calibri"/>
                <a:cs typeface="Calibri"/>
              </a:rPr>
              <a:t>Gwybodaeth Bersonol:</a:t>
            </a:r>
            <a:endParaRPr lang="cy-GB" sz="1200">
              <a:ea typeface="Calibri"/>
              <a:cs typeface="Calibri"/>
            </a:endParaRPr>
          </a:p>
          <a:p>
            <a:pPr marL="171450" indent="-171450">
              <a:lnSpc>
                <a:spcPct val="100000"/>
              </a:lnSpc>
              <a:spcBef>
                <a:spcPts val="0"/>
              </a:spcBef>
              <a:buFont typeface="Arial,Sans-Serif" panose="020B0604020202020204" pitchFamily="34" charset="0"/>
            </a:pPr>
            <a:r>
              <a:rPr lang="cy-GB" sz="1200">
                <a:ea typeface="Calibri"/>
                <a:cs typeface="Calibri"/>
              </a:rPr>
              <a:t>Ail-archwilio eich credoau am addysg</a:t>
            </a:r>
            <a:endParaRPr lang="en-GB" sz="1200">
              <a:ea typeface="Calibri"/>
              <a:cs typeface="Calibri"/>
            </a:endParaRPr>
          </a:p>
          <a:p>
            <a:pPr marL="171450" indent="-171450">
              <a:lnSpc>
                <a:spcPct val="100000"/>
              </a:lnSpc>
              <a:spcBef>
                <a:spcPts val="0"/>
              </a:spcBef>
              <a:buFont typeface="Arial,Sans-Serif" panose="020B0604020202020204" pitchFamily="34" charset="0"/>
            </a:pPr>
            <a:r>
              <a:rPr lang="cy-GB" sz="1200">
                <a:ea typeface="Calibri"/>
                <a:cs typeface="Calibri"/>
              </a:rPr>
              <a:t>Herio eich dealltwriaeth o stereoteipiau a rhagdybiaethau</a:t>
            </a:r>
            <a:endParaRPr lang="en-GB" sz="1200">
              <a:ea typeface="Calibri"/>
              <a:cs typeface="Calibri"/>
            </a:endParaRPr>
          </a:p>
        </p:txBody>
      </p:sp>
      <p:sp>
        <p:nvSpPr>
          <p:cNvPr id="5" name="TextBox 4">
            <a:extLst>
              <a:ext uri="{FF2B5EF4-FFF2-40B4-BE49-F238E27FC236}">
                <a16:creationId xmlns:a16="http://schemas.microsoft.com/office/drawing/2014/main" id="{5D035EE6-A76E-3DC3-B2D2-97283A7D3F2F}"/>
              </a:ext>
            </a:extLst>
          </p:cNvPr>
          <p:cNvSpPr txBox="1"/>
          <p:nvPr/>
        </p:nvSpPr>
        <p:spPr>
          <a:xfrm>
            <a:off x="5888884" y="446442"/>
            <a:ext cx="5953288" cy="4893647"/>
          </a:xfrm>
          <a:prstGeom prst="rect">
            <a:avLst/>
          </a:prstGeom>
          <a:noFill/>
        </p:spPr>
        <p:txBody>
          <a:bodyPr wrap="square" lIns="91440" tIns="45720" rIns="91440" bIns="45720" rtlCol="0" anchor="t">
            <a:spAutoFit/>
          </a:bodyPr>
          <a:lstStyle/>
          <a:p>
            <a:pPr>
              <a:defRPr/>
            </a:pPr>
            <a:r>
              <a:rPr lang="cy-GB" sz="1200" b="1">
                <a:solidFill>
                  <a:prstClr val="black"/>
                </a:solidFill>
              </a:rPr>
              <a:t>Athro Datblygol</a:t>
            </a:r>
            <a:endParaRPr lang="cy-GB" sz="1200">
              <a:solidFill>
                <a:prstClr val="black"/>
              </a:solidFill>
              <a:ea typeface="Calibri"/>
              <a:cs typeface="Calibri"/>
            </a:endParaRPr>
          </a:p>
          <a:p>
            <a:pPr>
              <a:defRPr/>
            </a:pPr>
            <a:endParaRPr lang="cy-GB" sz="1200">
              <a:solidFill>
                <a:prstClr val="black"/>
              </a:solidFill>
              <a:ea typeface="Calibri"/>
              <a:cs typeface="Calibri"/>
            </a:endParaRPr>
          </a:p>
          <a:p>
            <a:pPr lvl="0">
              <a:defRPr/>
            </a:pPr>
            <a:r>
              <a:rPr lang="cy-GB" sz="1200">
                <a:solidFill>
                  <a:prstClr val="black"/>
                </a:solidFill>
              </a:rPr>
              <a:t>Rydych chi'n ystyried y rôl ddeuol o fod yn ddysgwr ac yn athro sy'n canolbwyntio mwy ar gynnydd disgyblion</a:t>
            </a:r>
            <a:r>
              <a:rPr kumimoji="0" lang="cy-GB" sz="1200" b="0" i="0" u="none" strike="noStrike" kern="1200" cap="none" spc="0" normalizeH="0" baseline="0" noProof="0">
                <a:ln>
                  <a:noFill/>
                </a:ln>
                <a:solidFill>
                  <a:prstClr val="black"/>
                </a:solidFill>
                <a:effectLst/>
                <a:uLnTx/>
                <a:uFillTx/>
                <a:latin typeface="Calibri" panose="020F0502020204030204"/>
                <a:ea typeface="+mn-ea"/>
                <a:cs typeface="+mn-cs"/>
              </a:rPr>
              <a:t>.</a:t>
            </a:r>
            <a:br>
              <a:rPr lang="cy-GB" sz="1200" b="0" i="0" u="none" strike="noStrike" kern="1200" cap="none" spc="0" normalizeH="0" baseline="0" noProof="0">
                <a:ln>
                  <a:noFill/>
                </a:ln>
                <a:effectLst/>
                <a:uLnTx/>
                <a:uFillTx/>
                <a:latin typeface="Calibri" panose="020F0502020204030204"/>
              </a:rPr>
            </a:br>
            <a:endParaRPr lang="cy-GB" sz="12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cy-GB" sz="1200" b="1" i="0" u="none" strike="noStrike" kern="1200" cap="none" spc="0" normalizeH="0" baseline="0" noProof="0">
                <a:ln>
                  <a:noFill/>
                </a:ln>
                <a:solidFill>
                  <a:prstClr val="black"/>
                </a:solidFill>
                <a:effectLst/>
                <a:uLnTx/>
                <a:uFillTx/>
                <a:latin typeface="Calibri" panose="020F0502020204030204"/>
                <a:ea typeface="+mn-ea"/>
                <a:cs typeface="+mn-cs"/>
              </a:rPr>
              <a:t>Gwybodaeth Ddeallusol: </a:t>
            </a:r>
            <a:endParaRPr lang="cy-GB" sz="1200" b="1" i="0" u="none" strike="noStrike" kern="1200" cap="none" spc="0" normalizeH="0" baseline="0" noProof="0">
              <a:ln>
                <a:noFill/>
              </a:ln>
              <a:solidFill>
                <a:prstClr val="black"/>
              </a:solidFill>
              <a:effectLst/>
              <a:uLnTx/>
              <a:uFillTx/>
              <a:latin typeface="Calibri" panose="020F0502020204030204"/>
              <a:ea typeface="Calibri"/>
              <a:cs typeface="Calibri"/>
            </a:endParaRPr>
          </a:p>
          <a:p>
            <a:pPr marL="171450" indent="-171450">
              <a:buFont typeface="Arial" panose="020B0604020202020204" pitchFamily="34" charset="0"/>
              <a:buChar char="•"/>
              <a:defRPr/>
            </a:pPr>
            <a:r>
              <a:rPr lang="cy-GB" sz="1200">
                <a:solidFill>
                  <a:prstClr val="black"/>
                </a:solidFill>
              </a:rPr>
              <a:t>Datblygu dealltwriaeth o sut mae ymchwil yn effeithio ar ddysgu disgyblion e.e. dylunio cwricwlwm</a:t>
            </a:r>
          </a:p>
          <a:p>
            <a:pPr marL="171450" lvl="0" indent="-171450">
              <a:buFont typeface="Arial" panose="020B0604020202020204" pitchFamily="34" charset="0"/>
              <a:buChar char="•"/>
              <a:defRPr/>
            </a:pPr>
            <a:r>
              <a:rPr lang="cy-GB" sz="1200">
                <a:solidFill>
                  <a:prstClr val="black"/>
                </a:solidFill>
              </a:rPr>
              <a:t>Datblygu safbwynt beirniadol trwy gymryd ymagwedd amheugar at ymchwil</a:t>
            </a:r>
            <a:r>
              <a:rPr kumimoji="0" lang="cy-GB" sz="1200" b="0" i="0" u="none" strike="noStrike" kern="1200" cap="none" spc="0" normalizeH="0" baseline="0" noProof="0">
                <a:ln>
                  <a:noFill/>
                </a:ln>
                <a:solidFill>
                  <a:prstClr val="black"/>
                </a:solidFill>
                <a:effectLst/>
                <a:uLnTx/>
                <a:uFillTx/>
                <a:latin typeface="Calibri" panose="020F0502020204030204"/>
                <a:ea typeface="+mn-ea"/>
                <a:cs typeface="+mn-cs"/>
              </a:rPr>
              <a:t> </a:t>
            </a:r>
            <a:endParaRPr lang="cy-GB" sz="1200" b="0" i="0" u="none" strike="noStrike" kern="1200" cap="none" spc="0" normalizeH="0" baseline="0" noProof="0">
              <a:ln>
                <a:noFill/>
              </a:ln>
              <a:solidFill>
                <a:prstClr val="black"/>
              </a:solidFill>
              <a:effectLst/>
              <a:uLnTx/>
              <a:uFillTx/>
              <a:latin typeface="Calibri" panose="020F0502020204030204"/>
              <a:ea typeface="Calibri"/>
              <a:cs typeface="Calibri"/>
            </a:endParaRPr>
          </a:p>
          <a:p>
            <a:pPr>
              <a:defRPr/>
            </a:pPr>
            <a:br>
              <a:rPr lang="cy-GB" sz="1200" b="1">
                <a:solidFill>
                  <a:prstClr val="black"/>
                </a:solidFill>
                <a:latin typeface="Calibri" panose="020F0502020204030204"/>
              </a:rPr>
            </a:br>
            <a:r>
              <a:rPr kumimoji="0" lang="cy-GB" sz="1200" b="1" i="0" u="none" strike="noStrike" kern="1200" cap="none" spc="0" normalizeH="0" baseline="0" noProof="0">
                <a:ln>
                  <a:noFill/>
                </a:ln>
                <a:solidFill>
                  <a:prstClr val="black"/>
                </a:solidFill>
                <a:effectLst/>
                <a:uLnTx/>
                <a:uFillTx/>
                <a:latin typeface="Calibri" panose="020F0502020204030204"/>
                <a:ea typeface="+mn-ea"/>
                <a:cs typeface="+mn-cs"/>
              </a:rPr>
              <a:t>Arfer Anuniongyrchol:</a:t>
            </a:r>
            <a:endParaRPr lang="cy-GB" sz="1200" b="1" i="0" u="none" strike="noStrike" kern="1200" cap="none" spc="0" normalizeH="0" baseline="0" noProof="0">
              <a:ln>
                <a:noFill/>
              </a:ln>
              <a:solidFill>
                <a:prstClr val="black"/>
              </a:solidFill>
              <a:effectLst/>
              <a:uLnTx/>
              <a:uFillTx/>
              <a:latin typeface="Calibri" panose="020F0502020204030204"/>
              <a:ea typeface="Calibri"/>
              <a:cs typeface="Calibri"/>
            </a:endParaRPr>
          </a:p>
          <a:p>
            <a:pPr marL="171450" indent="-171450">
              <a:buFont typeface="Arial" panose="020B0604020202020204" pitchFamily="34" charset="0"/>
              <a:buChar char="•"/>
              <a:defRPr/>
            </a:pPr>
            <a:r>
              <a:rPr lang="cy-GB" sz="1200">
                <a:solidFill>
                  <a:prstClr val="black"/>
                </a:solidFill>
              </a:rPr>
              <a:t>Ymarfer a beirniadu cynllunio ar gyfer cynnydd ar draws y cwricwlwm </a:t>
            </a:r>
          </a:p>
          <a:p>
            <a:pPr marL="171450" lvl="0" indent="-171450">
              <a:buFont typeface="Arial" panose="020B0604020202020204" pitchFamily="34" charset="0"/>
              <a:buChar char="•"/>
              <a:defRPr/>
            </a:pPr>
            <a:r>
              <a:rPr lang="cy-GB" sz="1200">
                <a:solidFill>
                  <a:prstClr val="black"/>
                </a:solidFill>
              </a:rPr>
              <a:t>Dysgu sut i gymryd rhan mewn adfyfyrio cydweithredol cymdeithasol</a:t>
            </a:r>
            <a:endParaRPr lang="cy-GB" sz="1200" b="0" i="0" u="none" strike="noStrike" kern="1200" cap="none" spc="0" normalizeH="0" baseline="0" noProof="0">
              <a:ln>
                <a:noFill/>
              </a:ln>
              <a:solidFill>
                <a:prstClr val="black"/>
              </a:solidFill>
              <a:effectLst/>
              <a:uLnTx/>
              <a:uFillTx/>
              <a:latin typeface="Calibri" panose="020F0502020204030204"/>
              <a:ea typeface="Calibri"/>
              <a:cs typeface="Calibri"/>
            </a:endParaRPr>
          </a:p>
          <a:p>
            <a:pPr>
              <a:defRPr/>
            </a:pPr>
            <a:br>
              <a:rPr lang="cy-GB" sz="1200" b="1">
                <a:solidFill>
                  <a:prstClr val="black"/>
                </a:solidFill>
                <a:latin typeface="Calibri" panose="020F0502020204030204"/>
              </a:rPr>
            </a:br>
            <a:r>
              <a:rPr kumimoji="0" lang="cy-GB" sz="1200" b="1" i="0" u="none" strike="noStrike" kern="1200" cap="none" spc="0" normalizeH="0" baseline="0" noProof="0">
                <a:ln>
                  <a:noFill/>
                </a:ln>
                <a:solidFill>
                  <a:prstClr val="black"/>
                </a:solidFill>
                <a:effectLst/>
                <a:uLnTx/>
                <a:uFillTx/>
                <a:latin typeface="Calibri" panose="020F0502020204030204"/>
                <a:ea typeface="+mn-ea"/>
                <a:cs typeface="+mn-cs"/>
              </a:rPr>
              <a:t>Dysgu Integredig:</a:t>
            </a:r>
            <a:endParaRPr lang="cy-GB" sz="1200" b="1" i="0" u="none" strike="noStrike" kern="1200" cap="none" spc="0" normalizeH="0" baseline="0" noProof="0">
              <a:ln>
                <a:noFill/>
              </a:ln>
              <a:solidFill>
                <a:prstClr val="black"/>
              </a:solidFill>
              <a:effectLst/>
              <a:uLnTx/>
              <a:uFillTx/>
              <a:latin typeface="Calibri" panose="020F0502020204030204"/>
              <a:ea typeface="Calibri"/>
              <a:cs typeface="Calibri"/>
            </a:endParaRPr>
          </a:p>
          <a:p>
            <a:pPr marL="171450" indent="-171450">
              <a:buFont typeface="Arial" panose="020B0604020202020204" pitchFamily="34" charset="0"/>
              <a:buChar char="•"/>
              <a:defRPr/>
            </a:pPr>
            <a:r>
              <a:rPr lang="cy-GB" sz="1200">
                <a:solidFill>
                  <a:prstClr val="black"/>
                </a:solidFill>
              </a:rPr>
              <a:t>Addysgu gyda chefnogaeth gan gymryd rhan mewn cynllunio cydweithredol</a:t>
            </a:r>
          </a:p>
          <a:p>
            <a:pPr marL="171450" lvl="0" indent="-171450">
              <a:buFont typeface="Arial" panose="020B0604020202020204" pitchFamily="34" charset="0"/>
              <a:buChar char="•"/>
              <a:defRPr/>
            </a:pPr>
            <a:r>
              <a:rPr lang="cy-GB" sz="1200">
                <a:solidFill>
                  <a:prstClr val="black"/>
                </a:solidFill>
              </a:rPr>
              <a:t>Datblygu sylfaen dystiolaeth ar gyfer penderfyniadau a wneir yn yr ystafell ddosbarth</a:t>
            </a:r>
            <a:endParaRPr lang="cy-GB" sz="1200" b="0" i="0" u="none" strike="noStrike" kern="1200" cap="none" spc="0" normalizeH="0" baseline="0" noProof="0">
              <a:ln>
                <a:noFill/>
              </a:ln>
              <a:solidFill>
                <a:prstClr val="black"/>
              </a:solidFill>
              <a:effectLst/>
              <a:uLnTx/>
              <a:uFillTx/>
              <a:latin typeface="Calibri" panose="020F0502020204030204"/>
              <a:ea typeface="Calibri"/>
              <a:cs typeface="Calibri"/>
            </a:endParaRPr>
          </a:p>
          <a:p>
            <a:pPr>
              <a:defRPr/>
            </a:pPr>
            <a:br>
              <a:rPr lang="cy-GB" sz="1200" b="1">
                <a:solidFill>
                  <a:prstClr val="black"/>
                </a:solidFill>
                <a:latin typeface="Calibri" panose="020F0502020204030204"/>
              </a:rPr>
            </a:br>
            <a:r>
              <a:rPr kumimoji="0" lang="cy-GB" sz="1200" b="1" i="0" u="none" strike="noStrike" kern="1200" cap="none" spc="0" normalizeH="0" baseline="0" noProof="0">
                <a:ln>
                  <a:noFill/>
                </a:ln>
                <a:solidFill>
                  <a:prstClr val="black"/>
                </a:solidFill>
                <a:effectLst/>
                <a:uLnTx/>
                <a:uFillTx/>
                <a:latin typeface="Calibri" panose="020F0502020204030204"/>
                <a:ea typeface="+mn-ea"/>
                <a:cs typeface="+mn-cs"/>
              </a:rPr>
              <a:t>Ymarferwyr Arbenigol:</a:t>
            </a:r>
            <a:r>
              <a:rPr kumimoji="0" lang="cy-GB" sz="1200" b="0" i="0" u="none" strike="noStrike" kern="1200" cap="none" spc="0" normalizeH="0" baseline="0" noProof="0">
                <a:ln>
                  <a:noFill/>
                </a:ln>
                <a:solidFill>
                  <a:prstClr val="black"/>
                </a:solidFill>
                <a:effectLst/>
                <a:uLnTx/>
                <a:uFillTx/>
                <a:latin typeface="Calibri" panose="020F0502020204030204"/>
                <a:ea typeface="+mn-ea"/>
                <a:cs typeface="+mn-cs"/>
              </a:rPr>
              <a:t> </a:t>
            </a:r>
            <a:endParaRPr lang="cy-GB" sz="12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171450" indent="-171450">
              <a:buFont typeface="Arial" panose="020B0604020202020204" pitchFamily="34" charset="0"/>
              <a:buChar char="•"/>
              <a:defRPr/>
            </a:pPr>
            <a:r>
              <a:rPr lang="cy-GB" sz="1200">
                <a:solidFill>
                  <a:prstClr val="black"/>
                </a:solidFill>
              </a:rPr>
              <a:t>Cymryd rhan mewn sgyrsiau proffesiynol gyda mentoriaid am eich profiadau dysgu ac addysgu</a:t>
            </a:r>
          </a:p>
          <a:p>
            <a:pPr marL="171450" lvl="0" indent="-171450">
              <a:buFont typeface="Arial" panose="020B0604020202020204" pitchFamily="34" charset="0"/>
              <a:buChar char="•"/>
              <a:defRPr/>
            </a:pPr>
            <a:r>
              <a:rPr lang="cy-GB" sz="1200">
                <a:solidFill>
                  <a:prstClr val="black"/>
                </a:solidFill>
              </a:rPr>
              <a:t>Ceisio cyngor gan athrawon a thiwtoriaid i wella arfer personol</a:t>
            </a:r>
            <a:endParaRPr lang="cy-GB" sz="1200" b="0" i="0" u="none" strike="noStrike" kern="1200" cap="none" spc="0" normalizeH="0" baseline="0" noProof="0">
              <a:ln>
                <a:noFill/>
              </a:ln>
              <a:solidFill>
                <a:prstClr val="black"/>
              </a:solidFill>
              <a:effectLst/>
              <a:uLnTx/>
              <a:uFillTx/>
              <a:latin typeface="Calibri" panose="020F0502020204030204"/>
              <a:ea typeface="Calibri"/>
              <a:cs typeface="Calibri"/>
            </a:endParaRPr>
          </a:p>
          <a:p>
            <a:pPr>
              <a:defRPr/>
            </a:pPr>
            <a:br>
              <a:rPr lang="cy-GB" sz="1200" b="1">
                <a:solidFill>
                  <a:prstClr val="black"/>
                </a:solidFill>
                <a:latin typeface="Calibri" panose="020F0502020204030204"/>
              </a:rPr>
            </a:br>
            <a:r>
              <a:rPr kumimoji="0" lang="cy-GB" sz="1200" b="1" i="0" u="none" strike="noStrike" kern="1200" cap="none" spc="0" normalizeH="0" baseline="0" noProof="0">
                <a:ln>
                  <a:noFill/>
                </a:ln>
                <a:solidFill>
                  <a:prstClr val="black"/>
                </a:solidFill>
                <a:effectLst/>
                <a:uLnTx/>
                <a:uFillTx/>
                <a:latin typeface="Calibri" panose="020F0502020204030204"/>
                <a:ea typeface="+mn-ea"/>
                <a:cs typeface="+mn-cs"/>
              </a:rPr>
              <a:t>Gwybodaeth Bersonol:</a:t>
            </a:r>
            <a:endParaRPr lang="cy-GB" sz="1200" b="1" i="0" u="none" strike="noStrike" kern="1200" cap="none" spc="0" normalizeH="0" baseline="0" noProof="0">
              <a:ln>
                <a:noFill/>
              </a:ln>
              <a:solidFill>
                <a:prstClr val="black"/>
              </a:solidFill>
              <a:effectLst/>
              <a:uLnTx/>
              <a:uFillTx/>
              <a:latin typeface="Calibri" panose="020F0502020204030204"/>
              <a:ea typeface="Calibri"/>
              <a:cs typeface="Calibri"/>
            </a:endParaRPr>
          </a:p>
          <a:p>
            <a:pPr marL="171450" indent="-171450">
              <a:buFont typeface="Arial" panose="020B0604020202020204" pitchFamily="34" charset="0"/>
              <a:buChar char="•"/>
              <a:defRPr/>
            </a:pPr>
            <a:r>
              <a:rPr lang="cy-GB" sz="1200">
                <a:solidFill>
                  <a:prstClr val="black"/>
                </a:solidFill>
              </a:rPr>
              <a:t>Datblygu athroniaeth bersonol am addysg</a:t>
            </a:r>
          </a:p>
          <a:p>
            <a:pPr marL="171450" lvl="0" indent="-171450">
              <a:buFont typeface="Arial" panose="020B0604020202020204" pitchFamily="34" charset="0"/>
              <a:buChar char="•"/>
              <a:defRPr/>
            </a:pPr>
            <a:r>
              <a:rPr lang="cy-GB" sz="1200">
                <a:solidFill>
                  <a:prstClr val="black"/>
                </a:solidFill>
              </a:rPr>
              <a:t>Ystyried eich barn am y norm nodweddiadol wrth edrych ar anghenion unigol</a:t>
            </a:r>
            <a:endParaRPr lang="cy-GB" sz="1200" b="0" i="0" u="none" strike="noStrike" kern="1200" cap="none" spc="0" normalizeH="0" baseline="0" noProof="0">
              <a:ln>
                <a:noFill/>
              </a:ln>
              <a:solidFill>
                <a:prstClr val="black"/>
              </a:solidFill>
              <a:effectLst/>
              <a:uLnTx/>
              <a:uFillTx/>
              <a:latin typeface="Calibri" panose="020F0502020204030204"/>
              <a:ea typeface="Calibri"/>
              <a:cs typeface="Calibri"/>
            </a:endParaRPr>
          </a:p>
        </p:txBody>
      </p:sp>
    </p:spTree>
    <p:extLst>
      <p:ext uri="{BB962C8B-B14F-4D97-AF65-F5344CB8AC3E}">
        <p14:creationId xmlns:p14="http://schemas.microsoft.com/office/powerpoint/2010/main" val="32054164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0C65E7F-C70F-2B15-93D3-44CA830D3336}"/>
              </a:ext>
            </a:extLst>
          </p:cNvPr>
          <p:cNvPicPr>
            <a:picLocks noChangeAspect="1"/>
          </p:cNvPicPr>
          <p:nvPr/>
        </p:nvPicPr>
        <p:blipFill>
          <a:blip r:embed="rId3"/>
          <a:stretch>
            <a:fillRect/>
          </a:stretch>
        </p:blipFill>
        <p:spPr>
          <a:xfrm>
            <a:off x="572605" y="91192"/>
            <a:ext cx="11623076" cy="6675616"/>
          </a:xfrm>
          <a:prstGeom prst="rect">
            <a:avLst/>
          </a:prstGeom>
        </p:spPr>
      </p:pic>
      <p:sp>
        <p:nvSpPr>
          <p:cNvPr id="2" name="Rectangle 1">
            <a:extLst>
              <a:ext uri="{FF2B5EF4-FFF2-40B4-BE49-F238E27FC236}">
                <a16:creationId xmlns:a16="http://schemas.microsoft.com/office/drawing/2014/main" id="{471D4F77-FF29-2CFF-5F56-03067456DBBC}"/>
              </a:ext>
            </a:extLst>
          </p:cNvPr>
          <p:cNvSpPr/>
          <p:nvPr/>
        </p:nvSpPr>
        <p:spPr>
          <a:xfrm>
            <a:off x="5472545" y="640773"/>
            <a:ext cx="2060863" cy="5974772"/>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94D1948E-4606-FA8D-7DF2-4DA32E3D6DE2}"/>
              </a:ext>
            </a:extLst>
          </p:cNvPr>
          <p:cNvSpPr/>
          <p:nvPr/>
        </p:nvSpPr>
        <p:spPr>
          <a:xfrm>
            <a:off x="7529945" y="640773"/>
            <a:ext cx="2060863" cy="5974772"/>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966073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6C070DA-F332-5352-6B55-B0ECE9DA4AB1}"/>
              </a:ext>
            </a:extLst>
          </p:cNvPr>
          <p:cNvSpPr txBox="1"/>
          <p:nvPr/>
        </p:nvSpPr>
        <p:spPr>
          <a:xfrm>
            <a:off x="728309" y="540848"/>
            <a:ext cx="4816528" cy="4708981"/>
          </a:xfrm>
          <a:prstGeom prst="rect">
            <a:avLst/>
          </a:prstGeom>
          <a:noFill/>
        </p:spPr>
        <p:txBody>
          <a:bodyPr wrap="square" lIns="91440" tIns="45720" rIns="91440" bIns="45720" rtlCol="0" anchor="t">
            <a:spAutoFit/>
          </a:bodyPr>
          <a:lstStyle/>
          <a:p>
            <a:pPr algn="ctr"/>
            <a:r>
              <a:rPr lang="en-GB" sz="1200" b="1"/>
              <a:t>Beginner Teacher</a:t>
            </a:r>
            <a:endParaRPr lang="en-GB" sz="1200"/>
          </a:p>
          <a:p>
            <a:r>
              <a:rPr lang="en-GB" sz="1200"/>
              <a:t>You focus on yourself as a learner and engage in challenging and complex learning.</a:t>
            </a:r>
            <a:br>
              <a:rPr lang="en-GB" sz="1200"/>
            </a:br>
            <a:endParaRPr lang="en-GB" sz="1200">
              <a:ea typeface="Calibri"/>
              <a:cs typeface="Calibri"/>
            </a:endParaRPr>
          </a:p>
          <a:p>
            <a:r>
              <a:rPr lang="en-GB" sz="1200" b="1"/>
              <a:t>Intellectual Knowledge: </a:t>
            </a:r>
          </a:p>
          <a:p>
            <a:pPr marL="171450" indent="-171450">
              <a:buFont typeface="Arial" panose="020B0604020202020204" pitchFamily="34" charset="0"/>
              <a:buChar char="•"/>
            </a:pPr>
            <a:r>
              <a:rPr lang="en-GB" sz="1200"/>
              <a:t>Understand the research-base for the  </a:t>
            </a:r>
            <a:r>
              <a:rPr lang="en-GB" sz="1200" i="1"/>
              <a:t>Curriculum for Wales</a:t>
            </a:r>
          </a:p>
          <a:p>
            <a:pPr marL="171450" indent="-171450">
              <a:buFont typeface="Arial" panose="020B0604020202020204" pitchFamily="34" charset="0"/>
              <a:buChar char="•"/>
            </a:pPr>
            <a:r>
              <a:rPr lang="en-GB" sz="1200"/>
              <a:t>Begin to understand an ethical approach to teacher  research</a:t>
            </a:r>
            <a:br>
              <a:rPr lang="en-GB" sz="1200"/>
            </a:br>
            <a:endParaRPr lang="en-GB" sz="1200">
              <a:ea typeface="Calibri"/>
              <a:cs typeface="Calibri"/>
            </a:endParaRPr>
          </a:p>
          <a:p>
            <a:r>
              <a:rPr lang="en-GB" sz="1200" b="1"/>
              <a:t>Indirect Practice:</a:t>
            </a:r>
          </a:p>
          <a:p>
            <a:pPr marL="171450" indent="-171450">
              <a:buFont typeface="Arial" panose="020B0604020202020204" pitchFamily="34" charset="0"/>
              <a:buChar char="•"/>
            </a:pPr>
            <a:r>
              <a:rPr lang="en-GB" sz="1200"/>
              <a:t>Understand how the principles of progression relate to planning</a:t>
            </a:r>
          </a:p>
          <a:p>
            <a:pPr marL="171450" indent="-171450">
              <a:buFont typeface="Arial" panose="020B0604020202020204" pitchFamily="34" charset="0"/>
              <a:buChar char="•"/>
            </a:pPr>
            <a:r>
              <a:rPr lang="en-GB" sz="1200"/>
              <a:t>Learn how to work collaboratively with teachers, pupils and peers</a:t>
            </a:r>
            <a:br>
              <a:rPr lang="en-US"/>
            </a:br>
            <a:endParaRPr lang="en-GB" sz="1200">
              <a:ea typeface="Calibri"/>
              <a:cs typeface="Calibri"/>
            </a:endParaRPr>
          </a:p>
          <a:p>
            <a:r>
              <a:rPr lang="en-GB" sz="1200" b="1"/>
              <a:t>Integrated Learning:</a:t>
            </a:r>
          </a:p>
          <a:p>
            <a:pPr marL="171450" indent="-171450">
              <a:buFont typeface="Arial" panose="020B0604020202020204" pitchFamily="34" charset="0"/>
              <a:buChar char="•"/>
            </a:pPr>
            <a:r>
              <a:rPr lang="en-GB" sz="1200"/>
              <a:t>Participate in joint-planning and joint-teaching.</a:t>
            </a:r>
          </a:p>
          <a:p>
            <a:pPr marL="171450" indent="-171450">
              <a:buFont typeface="Arial" panose="020B0604020202020204" pitchFamily="34" charset="0"/>
              <a:buChar char="•"/>
            </a:pPr>
            <a:r>
              <a:rPr lang="en-GB" sz="1200"/>
              <a:t>Understand that teaching is informed by a number of professional and pedagogical choices</a:t>
            </a:r>
            <a:br>
              <a:rPr lang="en-GB" sz="1200"/>
            </a:br>
            <a:endParaRPr lang="en-GB" sz="1200">
              <a:ea typeface="Calibri"/>
              <a:cs typeface="Calibri"/>
            </a:endParaRPr>
          </a:p>
          <a:p>
            <a:r>
              <a:rPr lang="en-GB" sz="1200" b="1"/>
              <a:t>Expert Practitioners:</a:t>
            </a:r>
          </a:p>
          <a:p>
            <a:pPr marL="171450" indent="-171450">
              <a:buFont typeface="Arial" panose="020B0604020202020204" pitchFamily="34" charset="0"/>
              <a:buChar char="•"/>
            </a:pPr>
            <a:r>
              <a:rPr lang="en-GB" sz="1200"/>
              <a:t>Build professional relationships with mentors and respond to advice</a:t>
            </a:r>
          </a:p>
          <a:p>
            <a:pPr marL="171450" indent="-171450">
              <a:buFont typeface="Arial" panose="020B0604020202020204" pitchFamily="34" charset="0"/>
              <a:buChar char="•"/>
            </a:pPr>
            <a:r>
              <a:rPr lang="en-GB" sz="1200"/>
              <a:t>Engage with experienced teachers through observing and discussion their actions</a:t>
            </a:r>
            <a:br>
              <a:rPr lang="en-GB" sz="1200"/>
            </a:br>
            <a:endParaRPr lang="en-GB" sz="1200">
              <a:ea typeface="Calibri"/>
              <a:cs typeface="Calibri"/>
            </a:endParaRPr>
          </a:p>
          <a:p>
            <a:r>
              <a:rPr lang="en-GB" sz="1200" b="1"/>
              <a:t>Personal Knowledge:</a:t>
            </a:r>
          </a:p>
          <a:p>
            <a:pPr marL="171450" indent="-171450">
              <a:buFont typeface="Arial" panose="020B0604020202020204" pitchFamily="34" charset="0"/>
              <a:buChar char="•"/>
            </a:pPr>
            <a:r>
              <a:rPr lang="en-GB" sz="1200"/>
              <a:t>Re-examine your beliefs about education</a:t>
            </a:r>
          </a:p>
          <a:p>
            <a:pPr marL="171450" indent="-171450">
              <a:buFont typeface="Arial" panose="020B0604020202020204" pitchFamily="34" charset="0"/>
              <a:buChar char="•"/>
            </a:pPr>
            <a:r>
              <a:rPr lang="en-GB" sz="1200"/>
              <a:t>Challenge your understanding of stereotypes and assumptions</a:t>
            </a:r>
          </a:p>
        </p:txBody>
      </p:sp>
      <p:sp>
        <p:nvSpPr>
          <p:cNvPr id="7" name="TextBox 6">
            <a:extLst>
              <a:ext uri="{FF2B5EF4-FFF2-40B4-BE49-F238E27FC236}">
                <a16:creationId xmlns:a16="http://schemas.microsoft.com/office/drawing/2014/main" id="{A1EE4A9D-0BB6-C27B-C5A1-6D02C9F5E2C6}"/>
              </a:ext>
            </a:extLst>
          </p:cNvPr>
          <p:cNvSpPr txBox="1"/>
          <p:nvPr/>
        </p:nvSpPr>
        <p:spPr>
          <a:xfrm>
            <a:off x="5993930" y="540848"/>
            <a:ext cx="5722691" cy="4708981"/>
          </a:xfrm>
          <a:prstGeom prst="rect">
            <a:avLst/>
          </a:prstGeom>
          <a:noFill/>
        </p:spPr>
        <p:txBody>
          <a:bodyPr wrap="square" lIns="91440" tIns="45720" rIns="91440" bIns="45720" rtlCol="0" anchor="t">
            <a:spAutoFit/>
          </a:bodyPr>
          <a:lstStyle/>
          <a:p>
            <a:pPr algn="ctr"/>
            <a:r>
              <a:rPr lang="en-GB" sz="1200" b="1"/>
              <a:t>Developing Teacher</a:t>
            </a:r>
            <a:endParaRPr lang="en-GB" sz="1200"/>
          </a:p>
          <a:p>
            <a:r>
              <a:rPr lang="en-GB" sz="1200"/>
              <a:t>You consider the dual role of being a learner and a teacher focusing more on pupil progression.</a:t>
            </a:r>
            <a:br>
              <a:rPr lang="en-GB" sz="1200"/>
            </a:br>
            <a:endParaRPr lang="en-GB" sz="1200">
              <a:ea typeface="Calibri"/>
              <a:cs typeface="Calibri"/>
            </a:endParaRPr>
          </a:p>
          <a:p>
            <a:r>
              <a:rPr lang="en-GB" sz="1200" b="1"/>
              <a:t>Intellectual Knowledge: </a:t>
            </a:r>
          </a:p>
          <a:p>
            <a:pPr marL="171450" indent="-171450">
              <a:buFont typeface="Arial" panose="020B0604020202020204" pitchFamily="34" charset="0"/>
              <a:buChar char="•"/>
            </a:pPr>
            <a:r>
              <a:rPr lang="en-GB" sz="1200"/>
              <a:t>Develop an understanding of how research impacts on pupil learning e.g. curriculum design</a:t>
            </a:r>
          </a:p>
          <a:p>
            <a:pPr marL="171450" indent="-171450">
              <a:buFont typeface="Arial" panose="020B0604020202020204" pitchFamily="34" charset="0"/>
              <a:buChar char="•"/>
            </a:pPr>
            <a:r>
              <a:rPr lang="en-GB" sz="1200"/>
              <a:t>Develop a critical stance by adopting a sceptical approach to research </a:t>
            </a:r>
            <a:br>
              <a:rPr lang="en-GB" sz="1200"/>
            </a:br>
            <a:endParaRPr lang="en-GB" sz="1200">
              <a:ea typeface="Calibri"/>
              <a:cs typeface="Calibri"/>
            </a:endParaRPr>
          </a:p>
          <a:p>
            <a:r>
              <a:rPr lang="en-GB" sz="1200" b="1"/>
              <a:t>Indirect Practice:</a:t>
            </a:r>
          </a:p>
          <a:p>
            <a:pPr marL="171450" indent="-171450">
              <a:buFont typeface="Arial" panose="020B0604020202020204" pitchFamily="34" charset="0"/>
              <a:buChar char="•"/>
            </a:pPr>
            <a:r>
              <a:rPr lang="en-GB" sz="1200"/>
              <a:t>Rehearse and critique planning for progression across the curriculum </a:t>
            </a:r>
          </a:p>
          <a:p>
            <a:pPr marL="171450" indent="-171450">
              <a:buFont typeface="Arial" panose="020B0604020202020204" pitchFamily="34" charset="0"/>
              <a:buChar char="•"/>
            </a:pPr>
            <a:r>
              <a:rPr lang="en-GB" sz="1200"/>
              <a:t>Learn how to participate in social collaborative reflection</a:t>
            </a:r>
            <a:br>
              <a:rPr lang="en-US"/>
            </a:br>
            <a:endParaRPr lang="en-GB" sz="1200">
              <a:ea typeface="Calibri"/>
              <a:cs typeface="Calibri"/>
            </a:endParaRPr>
          </a:p>
          <a:p>
            <a:r>
              <a:rPr lang="en-GB" sz="1200" b="1"/>
              <a:t>Integrated Learning:</a:t>
            </a:r>
          </a:p>
          <a:p>
            <a:pPr marL="171450" indent="-171450">
              <a:buFont typeface="Arial" panose="020B0604020202020204" pitchFamily="34" charset="0"/>
              <a:buChar char="•"/>
            </a:pPr>
            <a:r>
              <a:rPr lang="en-GB" sz="1200"/>
              <a:t>Teach with support engaging in collaborative planning</a:t>
            </a:r>
          </a:p>
          <a:p>
            <a:pPr marL="171450" indent="-171450">
              <a:buFont typeface="Arial" panose="020B0604020202020204" pitchFamily="34" charset="0"/>
              <a:buChar char="•"/>
            </a:pPr>
            <a:r>
              <a:rPr lang="en-GB" sz="1200"/>
              <a:t>Develop an evidence-base for decisions made in the classroom</a:t>
            </a:r>
            <a:br>
              <a:rPr lang="en-GB" sz="1200"/>
            </a:br>
            <a:endParaRPr lang="en-GB" sz="1200">
              <a:ea typeface="Calibri"/>
              <a:cs typeface="Calibri"/>
            </a:endParaRPr>
          </a:p>
          <a:p>
            <a:r>
              <a:rPr lang="en-GB" sz="1200" b="1"/>
              <a:t>Expert Practitioners:</a:t>
            </a:r>
            <a:r>
              <a:rPr lang="en-GB" sz="1200"/>
              <a:t> </a:t>
            </a:r>
            <a:endParaRPr lang="en-GB" sz="1200">
              <a:ea typeface="Calibri"/>
              <a:cs typeface="Calibri"/>
            </a:endParaRPr>
          </a:p>
          <a:p>
            <a:pPr marL="171450" indent="-171450">
              <a:buFont typeface="Arial" panose="020B0604020202020204" pitchFamily="34" charset="0"/>
              <a:buChar char="•"/>
            </a:pPr>
            <a:r>
              <a:rPr lang="en-GB" sz="1200"/>
              <a:t>Participate in professional conversations with mentors about your teaching and learning experiences</a:t>
            </a:r>
          </a:p>
          <a:p>
            <a:pPr marL="171450" indent="-171450">
              <a:buFont typeface="Arial" panose="020B0604020202020204" pitchFamily="34" charset="0"/>
              <a:buChar char="•"/>
            </a:pPr>
            <a:r>
              <a:rPr lang="en-GB" sz="1200"/>
              <a:t>Actively seek advice from teachers and tutors to improve personal practice</a:t>
            </a:r>
            <a:br>
              <a:rPr lang="en-GB" sz="1200">
                <a:ea typeface="Calibri"/>
                <a:cs typeface="Calibri"/>
              </a:rPr>
            </a:br>
            <a:endParaRPr lang="en-GB" sz="1200">
              <a:ea typeface="Calibri"/>
              <a:cs typeface="Calibri"/>
            </a:endParaRPr>
          </a:p>
          <a:p>
            <a:r>
              <a:rPr lang="en-GB" sz="1200" b="1"/>
              <a:t>Personal Knowledge:</a:t>
            </a:r>
          </a:p>
          <a:p>
            <a:pPr marL="171450" indent="-171450">
              <a:buFont typeface="Arial" panose="020B0604020202020204" pitchFamily="34" charset="0"/>
              <a:buChar char="•"/>
            </a:pPr>
            <a:r>
              <a:rPr lang="en-GB" sz="1200"/>
              <a:t>Develop a personal philosophy of education</a:t>
            </a:r>
          </a:p>
          <a:p>
            <a:pPr marL="171450" indent="-171450">
              <a:buFont typeface="Arial" panose="020B0604020202020204" pitchFamily="34" charset="0"/>
              <a:buChar char="•"/>
            </a:pPr>
            <a:r>
              <a:rPr lang="en-GB" sz="1200"/>
              <a:t>Consider your views of the typical norm  when looking at individual needs</a:t>
            </a:r>
          </a:p>
        </p:txBody>
      </p:sp>
    </p:spTree>
    <p:extLst>
      <p:ext uri="{BB962C8B-B14F-4D97-AF65-F5344CB8AC3E}">
        <p14:creationId xmlns:p14="http://schemas.microsoft.com/office/powerpoint/2010/main" val="28742096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88DF3-6396-D6FF-451B-EBEDB1C9F3D0}"/>
              </a:ext>
            </a:extLst>
          </p:cNvPr>
          <p:cNvSpPr>
            <a:spLocks noGrp="1"/>
          </p:cNvSpPr>
          <p:nvPr>
            <p:ph type="title"/>
          </p:nvPr>
        </p:nvSpPr>
        <p:spPr/>
        <p:txBody>
          <a:bodyPr/>
          <a:lstStyle/>
          <a:p>
            <a:r>
              <a:rPr lang="cy-GB">
                <a:ea typeface="Calibri Light"/>
                <a:cs typeface="Calibri Light"/>
              </a:rPr>
              <a:t>Amserlen  - Cynradd</a:t>
            </a:r>
            <a:br>
              <a:rPr lang="en-GB">
                <a:ea typeface="Calibri Light"/>
                <a:cs typeface="Calibri Light"/>
              </a:rPr>
            </a:br>
            <a:r>
              <a:rPr lang="en-GB">
                <a:ea typeface="Calibri Light"/>
                <a:cs typeface="Calibri Light"/>
              </a:rPr>
              <a:t>Timetable  - Primary</a:t>
            </a:r>
          </a:p>
        </p:txBody>
      </p:sp>
      <p:pic>
        <p:nvPicPr>
          <p:cNvPr id="4" name="Picture 3" descr="A calendar with different colors and text&#10;&#10;AI-generated content may be incorrect.">
            <a:extLst>
              <a:ext uri="{FF2B5EF4-FFF2-40B4-BE49-F238E27FC236}">
                <a16:creationId xmlns:a16="http://schemas.microsoft.com/office/drawing/2014/main" id="{30F3240F-45B2-BCE1-5C3C-398D12DD684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96685" y="641141"/>
            <a:ext cx="7088218" cy="4684324"/>
          </a:xfrm>
          <a:prstGeom prst="rect">
            <a:avLst/>
          </a:prstGeom>
        </p:spPr>
      </p:pic>
      <p:sp>
        <p:nvSpPr>
          <p:cNvPr id="6" name="TextBox 5">
            <a:extLst>
              <a:ext uri="{FF2B5EF4-FFF2-40B4-BE49-F238E27FC236}">
                <a16:creationId xmlns:a16="http://schemas.microsoft.com/office/drawing/2014/main" id="{0B6BACC2-72B8-FDD9-BBF1-C7FA8362CD47}"/>
              </a:ext>
            </a:extLst>
          </p:cNvPr>
          <p:cNvSpPr txBox="1"/>
          <p:nvPr/>
        </p:nvSpPr>
        <p:spPr>
          <a:xfrm>
            <a:off x="359434" y="4895491"/>
            <a:ext cx="6096000"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hlinkClick r:id="rId4"/>
              </a:rPr>
              <a:t>Yr </a:t>
            </a:r>
            <a:r>
              <a:rPr lang="en-US" sz="2800" b="1" err="1">
                <a:hlinkClick r:id="rId4"/>
              </a:rPr>
              <a:t>Athrofa</a:t>
            </a:r>
            <a:r>
              <a:rPr lang="en-US" sz="2800" b="1">
                <a:hlinkClick r:id="rId4"/>
              </a:rPr>
              <a:t> | </a:t>
            </a:r>
            <a:r>
              <a:rPr lang="en-US" sz="2800" b="1" err="1">
                <a:hlinkClick r:id="rId4"/>
              </a:rPr>
              <a:t>Teamup</a:t>
            </a:r>
            <a:endParaRPr lang="en-US" sz="2400" err="1">
              <a:ea typeface="Calibri" panose="020F0502020204030204"/>
              <a:cs typeface="Calibri" panose="020F0502020204030204"/>
            </a:endParaRPr>
          </a:p>
          <a:p>
            <a:pPr algn="ctr"/>
            <a:endParaRPr lang="en-GB"/>
          </a:p>
        </p:txBody>
      </p:sp>
    </p:spTree>
    <p:extLst>
      <p:ext uri="{BB962C8B-B14F-4D97-AF65-F5344CB8AC3E}">
        <p14:creationId xmlns:p14="http://schemas.microsoft.com/office/powerpoint/2010/main" val="5793920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51FFC7F-7255-2359-8059-FBD42A9E807C}"/>
              </a:ext>
            </a:extLst>
          </p:cNvPr>
          <p:cNvSpPr>
            <a:spLocks noGrp="1"/>
          </p:cNvSpPr>
          <p:nvPr>
            <p:ph type="title"/>
          </p:nvPr>
        </p:nvSpPr>
        <p:spPr>
          <a:xfrm>
            <a:off x="358219" y="365125"/>
            <a:ext cx="11481847" cy="1325563"/>
          </a:xfrm>
        </p:spPr>
        <p:txBody>
          <a:bodyPr/>
          <a:lstStyle/>
          <a:p>
            <a:r>
              <a:rPr lang="cy-GB">
                <a:ea typeface="Calibri Light"/>
                <a:cs typeface="Calibri Light"/>
              </a:rPr>
              <a:t>Amserlen  - Uwchradd</a:t>
            </a:r>
            <a:br>
              <a:rPr lang="en-GB">
                <a:ea typeface="Calibri Light"/>
                <a:cs typeface="Calibri Light"/>
              </a:rPr>
            </a:br>
            <a:r>
              <a:rPr lang="en-GB">
                <a:ea typeface="Calibri Light"/>
                <a:cs typeface="Calibri Light"/>
              </a:rPr>
              <a:t>Timetable  - Secondary</a:t>
            </a:r>
          </a:p>
        </p:txBody>
      </p:sp>
      <p:pic>
        <p:nvPicPr>
          <p:cNvPr id="11" name="Picture 10" descr="A calendar with different colors&#10;&#10;AI-generated content may be incorrect.">
            <a:extLst>
              <a:ext uri="{FF2B5EF4-FFF2-40B4-BE49-F238E27FC236}">
                <a16:creationId xmlns:a16="http://schemas.microsoft.com/office/drawing/2014/main" id="{3672564B-2F4A-D7FF-B65F-BBC9AE1C989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432665" y="1336196"/>
            <a:ext cx="6416256" cy="4199986"/>
          </a:xfrm>
          <a:prstGeom prst="rect">
            <a:avLst/>
          </a:prstGeom>
        </p:spPr>
      </p:pic>
      <p:sp>
        <p:nvSpPr>
          <p:cNvPr id="12" name="TextBox 11">
            <a:extLst>
              <a:ext uri="{FF2B5EF4-FFF2-40B4-BE49-F238E27FC236}">
                <a16:creationId xmlns:a16="http://schemas.microsoft.com/office/drawing/2014/main" id="{8BF2EC94-B578-9573-3961-FFE3C36985F6}"/>
              </a:ext>
            </a:extLst>
          </p:cNvPr>
          <p:cNvSpPr txBox="1"/>
          <p:nvPr/>
        </p:nvSpPr>
        <p:spPr>
          <a:xfrm>
            <a:off x="359434" y="4895491"/>
            <a:ext cx="6096000"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hlinkClick r:id="rId4"/>
              </a:rPr>
              <a:t>Yr </a:t>
            </a:r>
            <a:r>
              <a:rPr lang="en-US" sz="2800" b="1" err="1">
                <a:hlinkClick r:id="rId4"/>
              </a:rPr>
              <a:t>Athrofa</a:t>
            </a:r>
            <a:r>
              <a:rPr lang="en-US" sz="2800" b="1">
                <a:hlinkClick r:id="rId4"/>
              </a:rPr>
              <a:t> | </a:t>
            </a:r>
            <a:r>
              <a:rPr lang="en-US" sz="2800" b="1" err="1">
                <a:hlinkClick r:id="rId4"/>
              </a:rPr>
              <a:t>Teamup</a:t>
            </a:r>
            <a:endParaRPr lang="en-US" sz="2400" err="1">
              <a:ea typeface="Calibri" panose="020F0502020204030204"/>
              <a:cs typeface="Calibri" panose="020F0502020204030204"/>
            </a:endParaRPr>
          </a:p>
          <a:p>
            <a:pPr algn="ctr"/>
            <a:endParaRPr lang="en-GB"/>
          </a:p>
        </p:txBody>
      </p:sp>
    </p:spTree>
    <p:extLst>
      <p:ext uri="{BB962C8B-B14F-4D97-AF65-F5344CB8AC3E}">
        <p14:creationId xmlns:p14="http://schemas.microsoft.com/office/powerpoint/2010/main" val="3803262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0989C-595C-60BF-EF59-632EA47CB804}"/>
              </a:ext>
            </a:extLst>
          </p:cNvPr>
          <p:cNvSpPr>
            <a:spLocks noGrp="1"/>
          </p:cNvSpPr>
          <p:nvPr>
            <p:ph type="title"/>
          </p:nvPr>
        </p:nvSpPr>
        <p:spPr/>
        <p:txBody>
          <a:bodyPr/>
          <a:lstStyle/>
          <a:p>
            <a:pPr algn="ctr"/>
            <a:r>
              <a:rPr lang="en-GB" err="1">
                <a:ea typeface="Calibri Light"/>
                <a:cs typeface="Calibri Light"/>
              </a:rPr>
              <a:t>Dyddiadau</a:t>
            </a:r>
            <a:r>
              <a:rPr lang="en-GB">
                <a:ea typeface="Calibri Light"/>
                <a:cs typeface="Calibri Light"/>
              </a:rPr>
              <a:t> </a:t>
            </a:r>
            <a:r>
              <a:rPr lang="en-GB" err="1">
                <a:ea typeface="Calibri Light"/>
                <a:cs typeface="Calibri Light"/>
              </a:rPr>
              <a:t>Allweddol</a:t>
            </a:r>
            <a:br>
              <a:rPr lang="en-GB">
                <a:ea typeface="Calibri Light"/>
                <a:cs typeface="Calibri Light"/>
              </a:rPr>
            </a:br>
            <a:r>
              <a:rPr lang="en-GB">
                <a:solidFill>
                  <a:srgbClr val="0070C0"/>
                </a:solidFill>
                <a:ea typeface="Calibri Light"/>
                <a:cs typeface="Calibri Light"/>
              </a:rPr>
              <a:t>Key Dates</a:t>
            </a:r>
            <a:endParaRPr lang="en-US"/>
          </a:p>
        </p:txBody>
      </p:sp>
      <p:graphicFrame>
        <p:nvGraphicFramePr>
          <p:cNvPr id="3" name="Table 2">
            <a:extLst>
              <a:ext uri="{FF2B5EF4-FFF2-40B4-BE49-F238E27FC236}">
                <a16:creationId xmlns:a16="http://schemas.microsoft.com/office/drawing/2014/main" id="{7A052E9A-4B4A-D662-0C6C-ABED62EB810D}"/>
              </a:ext>
            </a:extLst>
          </p:cNvPr>
          <p:cNvGraphicFramePr>
            <a:graphicFrameLocks noGrp="1"/>
          </p:cNvGraphicFramePr>
          <p:nvPr>
            <p:extLst>
              <p:ext uri="{D42A27DB-BD31-4B8C-83A1-F6EECF244321}">
                <p14:modId xmlns:p14="http://schemas.microsoft.com/office/powerpoint/2010/main" val="3731458333"/>
              </p:ext>
            </p:extLst>
          </p:nvPr>
        </p:nvGraphicFramePr>
        <p:xfrm>
          <a:off x="836573" y="1620876"/>
          <a:ext cx="10559676" cy="4023360"/>
        </p:xfrm>
        <a:graphic>
          <a:graphicData uri="http://schemas.openxmlformats.org/drawingml/2006/table">
            <a:tbl>
              <a:tblPr firstRow="1" bandRow="1">
                <a:tableStyleId>{5C22544A-7EE6-4342-B048-85BDC9FD1C3A}</a:tableStyleId>
              </a:tblPr>
              <a:tblGrid>
                <a:gridCol w="5279838">
                  <a:extLst>
                    <a:ext uri="{9D8B030D-6E8A-4147-A177-3AD203B41FA5}">
                      <a16:colId xmlns:a16="http://schemas.microsoft.com/office/drawing/2014/main" val="452684215"/>
                    </a:ext>
                  </a:extLst>
                </a:gridCol>
                <a:gridCol w="5279838">
                  <a:extLst>
                    <a:ext uri="{9D8B030D-6E8A-4147-A177-3AD203B41FA5}">
                      <a16:colId xmlns:a16="http://schemas.microsoft.com/office/drawing/2014/main" val="3876789651"/>
                    </a:ext>
                  </a:extLst>
                </a:gridCol>
              </a:tblGrid>
              <a:tr h="324022">
                <a:tc>
                  <a:txBody>
                    <a:bodyPr/>
                    <a:lstStyle/>
                    <a:p>
                      <a:endParaRPr lang="en-GB"/>
                    </a:p>
                  </a:txBody>
                  <a:tcPr/>
                </a:tc>
                <a:tc>
                  <a:txBody>
                    <a:bodyPr/>
                    <a:lstStyle/>
                    <a:p>
                      <a:endParaRPr lang="en-GB"/>
                    </a:p>
                  </a:txBody>
                  <a:tcPr/>
                </a:tc>
                <a:extLst>
                  <a:ext uri="{0D108BD9-81ED-4DB2-BD59-A6C34878D82A}">
                    <a16:rowId xmlns:a16="http://schemas.microsoft.com/office/drawing/2014/main" val="120920848"/>
                  </a:ext>
                </a:extLst>
              </a:tr>
              <a:tr h="571301">
                <a:tc>
                  <a:txBody>
                    <a:bodyPr/>
                    <a:lstStyle/>
                    <a:p>
                      <a:pPr lvl="0">
                        <a:buNone/>
                      </a:pPr>
                      <a:r>
                        <a:rPr lang="en-GB" sz="1800" b="1" i="0" u="none" strike="noStrike" noProof="0" err="1">
                          <a:solidFill>
                            <a:schemeClr val="tx1"/>
                          </a:solidFill>
                          <a:latin typeface="Calibri"/>
                        </a:rPr>
                        <a:t>Cyfnod</a:t>
                      </a:r>
                      <a:r>
                        <a:rPr lang="en-GB" sz="1800" b="1" i="0" u="none" strike="noStrike" noProof="0">
                          <a:solidFill>
                            <a:schemeClr val="tx1"/>
                          </a:solidFill>
                          <a:latin typeface="Calibri"/>
                        </a:rPr>
                        <a:t> </a:t>
                      </a:r>
                      <a:r>
                        <a:rPr lang="en-GB" sz="1800" b="1" i="0" u="none" strike="noStrike" noProof="0" err="1">
                          <a:solidFill>
                            <a:schemeClr val="tx1"/>
                          </a:solidFill>
                          <a:latin typeface="Calibri"/>
                        </a:rPr>
                        <a:t>Cynewid</a:t>
                      </a:r>
                      <a:r>
                        <a:rPr lang="en-GB" sz="1800" b="1" i="0" u="none" strike="noStrike" noProof="0">
                          <a:solidFill>
                            <a:schemeClr val="tx1"/>
                          </a:solidFill>
                          <a:latin typeface="Calibri"/>
                        </a:rPr>
                        <a:t> / Phase Swap</a:t>
                      </a:r>
                      <a:endParaRPr lang="en-US" b="1">
                        <a:solidFill>
                          <a:schemeClr val="tx1"/>
                        </a:solidFill>
                      </a:endParaRPr>
                    </a:p>
                  </a:txBody>
                  <a:tcPr/>
                </a:tc>
                <a:tc>
                  <a:txBody>
                    <a:bodyPr/>
                    <a:lstStyle/>
                    <a:p>
                      <a:r>
                        <a:rPr lang="en-GB" err="1"/>
                        <a:t>Cynradd</a:t>
                      </a:r>
                      <a:r>
                        <a:rPr lang="en-GB"/>
                        <a:t> / Primary – 19-20.01.26</a:t>
                      </a:r>
                    </a:p>
                    <a:p>
                      <a:pPr lvl="0">
                        <a:buNone/>
                      </a:pPr>
                      <a:r>
                        <a:rPr lang="en-GB" err="1"/>
                        <a:t>Uwchradd</a:t>
                      </a:r>
                      <a:r>
                        <a:rPr lang="en-GB"/>
                        <a:t> / Secondary 21-22.01.26</a:t>
                      </a:r>
                    </a:p>
                  </a:txBody>
                  <a:tcPr/>
                </a:tc>
                <a:extLst>
                  <a:ext uri="{0D108BD9-81ED-4DB2-BD59-A6C34878D82A}">
                    <a16:rowId xmlns:a16="http://schemas.microsoft.com/office/drawing/2014/main" val="3838671867"/>
                  </a:ext>
                </a:extLst>
              </a:tr>
              <a:tr h="571301">
                <a:tc>
                  <a:txBody>
                    <a:bodyPr/>
                    <a:lstStyle/>
                    <a:p>
                      <a:pPr lvl="0">
                        <a:buNone/>
                      </a:pPr>
                      <a:r>
                        <a:rPr lang="en-GB" sz="1800" b="1" i="0" u="none" strike="noStrike" noProof="0" err="1">
                          <a:solidFill>
                            <a:schemeClr val="tx1"/>
                          </a:solidFill>
                          <a:latin typeface="Calibri"/>
                        </a:rPr>
                        <a:t>Lleoliadau</a:t>
                      </a:r>
                      <a:r>
                        <a:rPr lang="en-GB" sz="1800" b="1" i="0" u="none" strike="noStrike" noProof="0">
                          <a:solidFill>
                            <a:schemeClr val="tx1"/>
                          </a:solidFill>
                          <a:latin typeface="Calibri"/>
                        </a:rPr>
                        <a:t> Amgen/Alternative Placements</a:t>
                      </a:r>
                    </a:p>
                  </a:txBody>
                  <a:tcPr/>
                </a:tc>
                <a:tc>
                  <a:txBody>
                    <a:bodyPr/>
                    <a:lstStyle/>
                    <a:p>
                      <a:pPr lvl="0">
                        <a:buNone/>
                      </a:pPr>
                      <a:r>
                        <a:rPr lang="en-GB"/>
                        <a:t>A: 29-30.01.26</a:t>
                      </a:r>
                    </a:p>
                    <a:p>
                      <a:pPr lvl="0">
                        <a:buNone/>
                      </a:pPr>
                      <a:r>
                        <a:rPr lang="en-GB"/>
                        <a:t>B: 26-28.01.26</a:t>
                      </a:r>
                    </a:p>
                  </a:txBody>
                  <a:tcPr/>
                </a:tc>
                <a:extLst>
                  <a:ext uri="{0D108BD9-81ED-4DB2-BD59-A6C34878D82A}">
                    <a16:rowId xmlns:a16="http://schemas.microsoft.com/office/drawing/2014/main" val="1716222212"/>
                  </a:ext>
                </a:extLst>
              </a:tr>
              <a:tr h="324022">
                <a:tc>
                  <a:txBody>
                    <a:bodyPr/>
                    <a:lstStyle/>
                    <a:p>
                      <a:pPr lvl="0">
                        <a:buNone/>
                      </a:pPr>
                      <a:r>
                        <a:rPr lang="en-GB" sz="1800" b="1" i="0" u="none" strike="noStrike" noProof="0" err="1">
                          <a:solidFill>
                            <a:schemeClr val="tx1"/>
                          </a:solidFill>
                          <a:latin typeface="Calibri"/>
                        </a:rPr>
                        <a:t>Rhannu</a:t>
                      </a:r>
                      <a:r>
                        <a:rPr lang="en-GB" sz="1800" b="1" i="0" u="none" strike="noStrike" noProof="0">
                          <a:solidFill>
                            <a:schemeClr val="tx1"/>
                          </a:solidFill>
                          <a:latin typeface="Calibri"/>
                        </a:rPr>
                        <a:t> </a:t>
                      </a:r>
                      <a:r>
                        <a:rPr lang="en-GB" sz="1800" b="1" i="0" u="none" strike="noStrike" noProof="0" err="1">
                          <a:solidFill>
                            <a:schemeClr val="tx1"/>
                          </a:solidFill>
                          <a:latin typeface="Calibri"/>
                        </a:rPr>
                        <a:t>lleoliad</a:t>
                      </a:r>
                      <a:r>
                        <a:rPr lang="en-GB" sz="1800" b="1" i="0" u="none" strike="noStrike" noProof="0">
                          <a:solidFill>
                            <a:schemeClr val="tx1"/>
                          </a:solidFill>
                          <a:latin typeface="Calibri"/>
                        </a:rPr>
                        <a:t> PAP2 / PTE2 Placement shared</a:t>
                      </a:r>
                    </a:p>
                  </a:txBody>
                  <a:tcPr/>
                </a:tc>
                <a:tc>
                  <a:txBody>
                    <a:bodyPr/>
                    <a:lstStyle/>
                    <a:p>
                      <a:pPr lvl="0">
                        <a:buNone/>
                      </a:pPr>
                      <a:r>
                        <a:rPr lang="en-GB"/>
                        <a:t>12.01.26</a:t>
                      </a:r>
                    </a:p>
                  </a:txBody>
                  <a:tcPr/>
                </a:tc>
                <a:extLst>
                  <a:ext uri="{0D108BD9-81ED-4DB2-BD59-A6C34878D82A}">
                    <a16:rowId xmlns:a16="http://schemas.microsoft.com/office/drawing/2014/main" val="3364992133"/>
                  </a:ext>
                </a:extLst>
              </a:tr>
              <a:tr h="571301">
                <a:tc>
                  <a:txBody>
                    <a:bodyPr/>
                    <a:lstStyle/>
                    <a:p>
                      <a:r>
                        <a:rPr lang="en-GB" b="1" err="1"/>
                        <a:t>Diwrnodau</a:t>
                      </a:r>
                      <a:r>
                        <a:rPr lang="en-GB" b="1"/>
                        <a:t> </a:t>
                      </a:r>
                      <a:r>
                        <a:rPr lang="en-GB" b="1" err="1"/>
                        <a:t>Paratoi</a:t>
                      </a:r>
                      <a:r>
                        <a:rPr lang="en-GB" b="1"/>
                        <a:t> PAP2 / Preparation days PTE2</a:t>
                      </a:r>
                    </a:p>
                  </a:txBody>
                  <a:tcPr/>
                </a:tc>
                <a:tc>
                  <a:txBody>
                    <a:bodyPr/>
                    <a:lstStyle/>
                    <a:p>
                      <a:r>
                        <a:rPr lang="en-GB" err="1"/>
                        <a:t>Cynradd</a:t>
                      </a:r>
                      <a:r>
                        <a:rPr lang="en-GB"/>
                        <a:t> / Primary – 23.01.26, 02.02.26 &amp; </a:t>
                      </a:r>
                      <a:r>
                        <a:rPr lang="en-GB" sz="1800" b="0" i="0" u="none" strike="noStrike" noProof="0">
                          <a:solidFill>
                            <a:srgbClr val="000000"/>
                          </a:solidFill>
                          <a:latin typeface="Calibri"/>
                        </a:rPr>
                        <a:t>09.02.26</a:t>
                      </a:r>
                      <a:endParaRPr lang="en-US"/>
                    </a:p>
                    <a:p>
                      <a:pPr lvl="0">
                        <a:buNone/>
                      </a:pPr>
                      <a:r>
                        <a:rPr lang="en-GB" err="1"/>
                        <a:t>Uwchradd</a:t>
                      </a:r>
                      <a:r>
                        <a:rPr lang="en-GB"/>
                        <a:t> / Secondary – </a:t>
                      </a:r>
                      <a:r>
                        <a:rPr lang="en-GB" sz="1800" b="0" i="0" u="none" strike="noStrike" noProof="0">
                          <a:solidFill>
                            <a:srgbClr val="000000"/>
                          </a:solidFill>
                          <a:latin typeface="Calibri"/>
                        </a:rPr>
                        <a:t>23.01.26, </a:t>
                      </a:r>
                      <a:r>
                        <a:rPr lang="en-GB"/>
                        <a:t>03.</a:t>
                      </a:r>
                      <a:r>
                        <a:rPr lang="en-GB" sz="1800" b="0" i="0" u="none" strike="noStrike" noProof="0">
                          <a:solidFill>
                            <a:srgbClr val="000000"/>
                          </a:solidFill>
                          <a:latin typeface="Calibri"/>
                        </a:rPr>
                        <a:t>02.26 &amp; </a:t>
                      </a:r>
                      <a:r>
                        <a:rPr lang="en-GB"/>
                        <a:t>11.02.26 </a:t>
                      </a:r>
                    </a:p>
                  </a:txBody>
                  <a:tcPr/>
                </a:tc>
                <a:extLst>
                  <a:ext uri="{0D108BD9-81ED-4DB2-BD59-A6C34878D82A}">
                    <a16:rowId xmlns:a16="http://schemas.microsoft.com/office/drawing/2014/main" val="4141030082"/>
                  </a:ext>
                </a:extLst>
              </a:tr>
              <a:tr h="324022">
                <a:tc>
                  <a:txBody>
                    <a:bodyPr/>
                    <a:lstStyle/>
                    <a:p>
                      <a:r>
                        <a:rPr lang="en-GB" b="1" err="1"/>
                        <a:t>Symposiwm</a:t>
                      </a:r>
                      <a:r>
                        <a:rPr lang="en-GB" b="1"/>
                        <a:t> </a:t>
                      </a:r>
                      <a:r>
                        <a:rPr lang="en-GB" b="1" err="1"/>
                        <a:t>Darllen</a:t>
                      </a:r>
                      <a:r>
                        <a:rPr lang="en-GB" b="1"/>
                        <a:t> / Reading Symposium</a:t>
                      </a:r>
                    </a:p>
                  </a:txBody>
                  <a:tcPr/>
                </a:tc>
                <a:tc>
                  <a:txBody>
                    <a:bodyPr/>
                    <a:lstStyle/>
                    <a:p>
                      <a:r>
                        <a:rPr lang="en-GB"/>
                        <a:t>11.02.26</a:t>
                      </a:r>
                    </a:p>
                  </a:txBody>
                  <a:tcPr/>
                </a:tc>
                <a:extLst>
                  <a:ext uri="{0D108BD9-81ED-4DB2-BD59-A6C34878D82A}">
                    <a16:rowId xmlns:a16="http://schemas.microsoft.com/office/drawing/2014/main" val="3458713511"/>
                  </a:ext>
                </a:extLst>
              </a:tr>
              <a:tr h="324022">
                <a:tc>
                  <a:txBody>
                    <a:bodyPr/>
                    <a:lstStyle/>
                    <a:p>
                      <a:r>
                        <a:rPr lang="en-GB" b="1" err="1"/>
                        <a:t>Cynhadledd</a:t>
                      </a:r>
                      <a:r>
                        <a:rPr lang="en-GB" b="1"/>
                        <a:t> ADY (</a:t>
                      </a:r>
                      <a:r>
                        <a:rPr lang="en-GB" b="1" err="1"/>
                        <a:t>ar-lein</a:t>
                      </a:r>
                      <a:r>
                        <a:rPr lang="en-GB" b="1"/>
                        <a:t>) / ALN Conference (online)</a:t>
                      </a:r>
                    </a:p>
                  </a:txBody>
                  <a:tcPr/>
                </a:tc>
                <a:tc>
                  <a:txBody>
                    <a:bodyPr/>
                    <a:lstStyle/>
                    <a:p>
                      <a:r>
                        <a:rPr lang="en-GB"/>
                        <a:t>13.02.26</a:t>
                      </a:r>
                    </a:p>
                  </a:txBody>
                  <a:tcPr/>
                </a:tc>
                <a:extLst>
                  <a:ext uri="{0D108BD9-81ED-4DB2-BD59-A6C34878D82A}">
                    <a16:rowId xmlns:a16="http://schemas.microsoft.com/office/drawing/2014/main" val="3679507408"/>
                  </a:ext>
                </a:extLst>
              </a:tr>
              <a:tr h="324022">
                <a:tc>
                  <a:txBody>
                    <a:bodyPr/>
                    <a:lstStyle/>
                    <a:p>
                      <a:pPr lvl="0">
                        <a:buNone/>
                      </a:pPr>
                      <a:r>
                        <a:rPr lang="en-GB" b="1" err="1"/>
                        <a:t>Profiadau</a:t>
                      </a:r>
                      <a:r>
                        <a:rPr lang="en-GB" b="1"/>
                        <a:t> </a:t>
                      </a:r>
                      <a:r>
                        <a:rPr lang="en-GB" b="1" err="1"/>
                        <a:t>Dewisol</a:t>
                      </a:r>
                      <a:r>
                        <a:rPr lang="en-GB" b="1"/>
                        <a:t> / Electives</a:t>
                      </a:r>
                    </a:p>
                  </a:txBody>
                  <a:tcPr/>
                </a:tc>
                <a:tc>
                  <a:txBody>
                    <a:bodyPr/>
                    <a:lstStyle/>
                    <a:p>
                      <a:pPr lvl="0">
                        <a:buNone/>
                      </a:pPr>
                      <a:r>
                        <a:rPr lang="en-GB"/>
                        <a:t>25-27.03.26</a:t>
                      </a:r>
                    </a:p>
                  </a:txBody>
                  <a:tcPr/>
                </a:tc>
                <a:extLst>
                  <a:ext uri="{0D108BD9-81ED-4DB2-BD59-A6C34878D82A}">
                    <a16:rowId xmlns:a16="http://schemas.microsoft.com/office/drawing/2014/main" val="3750334454"/>
                  </a:ext>
                </a:extLst>
              </a:tr>
            </a:tbl>
          </a:graphicData>
        </a:graphic>
      </p:graphicFrame>
    </p:spTree>
    <p:extLst>
      <p:ext uri="{BB962C8B-B14F-4D97-AF65-F5344CB8AC3E}">
        <p14:creationId xmlns:p14="http://schemas.microsoft.com/office/powerpoint/2010/main" val="4502533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436F-77F4-4327-1324-575DE27F38C8}"/>
              </a:ext>
            </a:extLst>
          </p:cNvPr>
          <p:cNvSpPr>
            <a:spLocks noGrp="1"/>
          </p:cNvSpPr>
          <p:nvPr>
            <p:ph type="title"/>
          </p:nvPr>
        </p:nvSpPr>
        <p:spPr/>
        <p:txBody>
          <a:bodyPr/>
          <a:lstStyle/>
          <a:p>
            <a:r>
              <a:rPr lang="en-GB" b="1" err="1">
                <a:ea typeface="Calibri Light"/>
                <a:cs typeface="Calibri Light"/>
              </a:rPr>
              <a:t>Dyddiad</a:t>
            </a:r>
            <a:r>
              <a:rPr lang="en-GB" b="1">
                <a:ea typeface="Calibri Light"/>
                <a:cs typeface="Calibri Light"/>
              </a:rPr>
              <a:t> </a:t>
            </a:r>
            <a:r>
              <a:rPr lang="en-GB" b="1" err="1">
                <a:ea typeface="Calibri Light"/>
                <a:cs typeface="Calibri Light"/>
              </a:rPr>
              <a:t>cau</a:t>
            </a:r>
            <a:r>
              <a:rPr lang="en-GB" b="1">
                <a:ea typeface="Calibri Light"/>
                <a:cs typeface="Calibri Light"/>
              </a:rPr>
              <a:t> </a:t>
            </a:r>
            <a:r>
              <a:rPr lang="en-GB" b="1" err="1">
                <a:ea typeface="Calibri Light"/>
                <a:cs typeface="Calibri Light"/>
              </a:rPr>
              <a:t>aseiniadau</a:t>
            </a:r>
            <a:br>
              <a:rPr lang="en-GB" b="1">
                <a:ea typeface="Calibri Light"/>
                <a:cs typeface="Calibri Light"/>
              </a:rPr>
            </a:br>
            <a:r>
              <a:rPr lang="en-GB" b="1">
                <a:solidFill>
                  <a:srgbClr val="0070C0"/>
                </a:solidFill>
                <a:ea typeface="Calibri Light"/>
                <a:cs typeface="Calibri Light"/>
              </a:rPr>
              <a:t>Assignment deadlines</a:t>
            </a:r>
          </a:p>
        </p:txBody>
      </p:sp>
      <p:graphicFrame>
        <p:nvGraphicFramePr>
          <p:cNvPr id="5" name="Content Placeholder 4">
            <a:extLst>
              <a:ext uri="{FF2B5EF4-FFF2-40B4-BE49-F238E27FC236}">
                <a16:creationId xmlns:a16="http://schemas.microsoft.com/office/drawing/2014/main" id="{D6ED8F72-38D4-4C43-F6C9-DC60F0D5A1CC}"/>
              </a:ext>
            </a:extLst>
          </p:cNvPr>
          <p:cNvGraphicFramePr>
            <a:graphicFrameLocks noGrp="1"/>
          </p:cNvGraphicFramePr>
          <p:nvPr>
            <p:ph idx="1"/>
            <p:extLst>
              <p:ext uri="{D42A27DB-BD31-4B8C-83A1-F6EECF244321}">
                <p14:modId xmlns:p14="http://schemas.microsoft.com/office/powerpoint/2010/main" val="1556006781"/>
              </p:ext>
            </p:extLst>
          </p:nvPr>
        </p:nvGraphicFramePr>
        <p:xfrm>
          <a:off x="422030" y="1887415"/>
          <a:ext cx="11430126" cy="2856103"/>
        </p:xfrm>
        <a:graphic>
          <a:graphicData uri="http://schemas.openxmlformats.org/drawingml/2006/table">
            <a:tbl>
              <a:tblPr bandRow="1">
                <a:tableStyleId>{5C22544A-7EE6-4342-B048-85BDC9FD1C3A}</a:tableStyleId>
              </a:tblPr>
              <a:tblGrid>
                <a:gridCol w="4243752">
                  <a:extLst>
                    <a:ext uri="{9D8B030D-6E8A-4147-A177-3AD203B41FA5}">
                      <a16:colId xmlns:a16="http://schemas.microsoft.com/office/drawing/2014/main" val="3266554677"/>
                    </a:ext>
                  </a:extLst>
                </a:gridCol>
                <a:gridCol w="2461846">
                  <a:extLst>
                    <a:ext uri="{9D8B030D-6E8A-4147-A177-3AD203B41FA5}">
                      <a16:colId xmlns:a16="http://schemas.microsoft.com/office/drawing/2014/main" val="2771161631"/>
                    </a:ext>
                  </a:extLst>
                </a:gridCol>
                <a:gridCol w="2250661">
                  <a:extLst>
                    <a:ext uri="{9D8B030D-6E8A-4147-A177-3AD203B41FA5}">
                      <a16:colId xmlns:a16="http://schemas.microsoft.com/office/drawing/2014/main" val="409247749"/>
                    </a:ext>
                  </a:extLst>
                </a:gridCol>
                <a:gridCol w="2473867">
                  <a:extLst>
                    <a:ext uri="{9D8B030D-6E8A-4147-A177-3AD203B41FA5}">
                      <a16:colId xmlns:a16="http://schemas.microsoft.com/office/drawing/2014/main" val="3115650181"/>
                    </a:ext>
                  </a:extLst>
                </a:gridCol>
              </a:tblGrid>
              <a:tr h="133350">
                <a:tc>
                  <a:txBody>
                    <a:bodyPr/>
                    <a:lstStyle/>
                    <a:p>
                      <a:pPr lvl="0" algn="ctr">
                        <a:lnSpc>
                          <a:spcPts val="1725"/>
                        </a:lnSpc>
                        <a:buNone/>
                      </a:pPr>
                      <a:r>
                        <a:rPr lang="en-GB" sz="1800" b="1" i="0" err="1">
                          <a:effectLst/>
                          <a:latin typeface="Calibri"/>
                        </a:rPr>
                        <a:t>Teitl</a:t>
                      </a:r>
                      <a:r>
                        <a:rPr lang="en-GB" sz="1800" b="1" i="0">
                          <a:effectLst/>
                          <a:latin typeface="Calibri"/>
                        </a:rPr>
                        <a:t> y </a:t>
                      </a:r>
                      <a:r>
                        <a:rPr lang="en-GB" sz="1800" b="1" i="0" err="1">
                          <a:effectLst/>
                          <a:latin typeface="Calibri"/>
                        </a:rPr>
                        <a:t>Modiwl</a:t>
                      </a:r>
                    </a:p>
                    <a:p>
                      <a:pPr lvl="0" algn="ctr">
                        <a:lnSpc>
                          <a:spcPts val="1725"/>
                        </a:lnSpc>
                        <a:buNone/>
                      </a:pPr>
                      <a:r>
                        <a:rPr lang="en-GB" sz="1800" b="1" i="0">
                          <a:effectLst/>
                          <a:latin typeface="Calibri"/>
                        </a:rPr>
                        <a:t>Module Title</a:t>
                      </a:r>
                    </a:p>
                  </a:txBody>
                  <a:tcPr marL="66674" marR="66674">
                    <a:lnL w="12700">
                      <a:solidFill>
                        <a:schemeClr val="tx1"/>
                      </a:solidFill>
                    </a:lnL>
                    <a:lnR w="12700">
                      <a:solidFill>
                        <a:schemeClr val="tx1"/>
                      </a:solidFill>
                    </a:lnR>
                    <a:lnT w="12700">
                      <a:solidFill>
                        <a:schemeClr val="tx1"/>
                      </a:solidFill>
                    </a:lnT>
                    <a:lnB w="12700">
                      <a:solidFill>
                        <a:schemeClr val="tx1"/>
                      </a:solidFill>
                    </a:lnB>
                    <a:solidFill>
                      <a:schemeClr val="accent6">
                        <a:lumMod val="60000"/>
                        <a:lumOff val="40000"/>
                      </a:schemeClr>
                    </a:solidFill>
                  </a:tcPr>
                </a:tc>
                <a:tc>
                  <a:txBody>
                    <a:bodyPr/>
                    <a:lstStyle/>
                    <a:p>
                      <a:pPr lvl="0" algn="ctr">
                        <a:lnSpc>
                          <a:spcPts val="1725"/>
                        </a:lnSpc>
                        <a:buNone/>
                      </a:pPr>
                      <a:r>
                        <a:rPr lang="en-GB" sz="1800" b="1" i="0">
                          <a:effectLst/>
                          <a:latin typeface="Calibri"/>
                        </a:rPr>
                        <a:t>Cod y </a:t>
                      </a:r>
                      <a:r>
                        <a:rPr lang="en-GB" sz="1800" b="1" i="0" err="1">
                          <a:effectLst/>
                          <a:latin typeface="Calibri"/>
                        </a:rPr>
                        <a:t>Modiwl</a:t>
                      </a:r>
                    </a:p>
                    <a:p>
                      <a:pPr lvl="0" algn="ctr">
                        <a:lnSpc>
                          <a:spcPts val="1725"/>
                        </a:lnSpc>
                        <a:buNone/>
                      </a:pPr>
                      <a:r>
                        <a:rPr lang="en-GB" sz="1800" b="1" i="0">
                          <a:effectLst/>
                          <a:latin typeface="Calibri"/>
                        </a:rPr>
                        <a:t>Module Code</a:t>
                      </a:r>
                    </a:p>
                  </a:txBody>
                  <a:tcPr marL="66674" marR="66674">
                    <a:lnL w="12700">
                      <a:solidFill>
                        <a:schemeClr val="tx1"/>
                      </a:solidFill>
                    </a:lnL>
                    <a:lnR w="12700">
                      <a:solidFill>
                        <a:schemeClr val="tx1"/>
                      </a:solidFill>
                    </a:lnR>
                    <a:lnT w="12700">
                      <a:solidFill>
                        <a:schemeClr val="tx1"/>
                      </a:solidFill>
                    </a:lnT>
                    <a:lnB w="12700">
                      <a:solidFill>
                        <a:schemeClr val="tx1"/>
                      </a:solidFill>
                    </a:lnB>
                    <a:solidFill>
                      <a:schemeClr val="accent6">
                        <a:lumMod val="60000"/>
                        <a:lumOff val="40000"/>
                      </a:schemeClr>
                    </a:solidFill>
                  </a:tcPr>
                </a:tc>
                <a:tc>
                  <a:txBody>
                    <a:bodyPr/>
                    <a:lstStyle/>
                    <a:p>
                      <a:pPr lvl="0" algn="ctr">
                        <a:lnSpc>
                          <a:spcPts val="1725"/>
                        </a:lnSpc>
                        <a:buNone/>
                      </a:pPr>
                      <a:r>
                        <a:rPr lang="en-GB" sz="1800" b="1" i="0" err="1">
                          <a:effectLst/>
                          <a:latin typeface="Calibri"/>
                        </a:rPr>
                        <a:t>Arweinydd</a:t>
                      </a:r>
                      <a:r>
                        <a:rPr lang="en-GB" sz="1800" b="1" i="0">
                          <a:effectLst/>
                          <a:latin typeface="Calibri"/>
                        </a:rPr>
                        <a:t> </a:t>
                      </a:r>
                      <a:r>
                        <a:rPr lang="en-GB" sz="1800" b="1" i="0" err="1">
                          <a:effectLst/>
                          <a:latin typeface="Calibri"/>
                        </a:rPr>
                        <a:t>Modiwl</a:t>
                      </a:r>
                    </a:p>
                    <a:p>
                      <a:pPr lvl="0" algn="ctr">
                        <a:lnSpc>
                          <a:spcPts val="1725"/>
                        </a:lnSpc>
                        <a:buNone/>
                      </a:pPr>
                      <a:r>
                        <a:rPr lang="en-GB" sz="1800" b="1" i="0">
                          <a:effectLst/>
                          <a:latin typeface="Calibri"/>
                        </a:rPr>
                        <a:t>Module Lead</a:t>
                      </a:r>
                    </a:p>
                  </a:txBody>
                  <a:tcPr marL="66674" marR="66674">
                    <a:lnL w="12700">
                      <a:solidFill>
                        <a:schemeClr val="tx1"/>
                      </a:solidFill>
                    </a:lnL>
                    <a:lnR w="12700">
                      <a:solidFill>
                        <a:schemeClr val="tx1"/>
                      </a:solidFill>
                    </a:lnR>
                    <a:lnT w="12700">
                      <a:solidFill>
                        <a:schemeClr val="tx1"/>
                      </a:solidFill>
                    </a:lnT>
                    <a:lnB w="12700">
                      <a:solidFill>
                        <a:schemeClr val="tx1"/>
                      </a:solidFill>
                    </a:lnB>
                    <a:solidFill>
                      <a:schemeClr val="accent6">
                        <a:lumMod val="60000"/>
                        <a:lumOff val="40000"/>
                      </a:schemeClr>
                    </a:solidFill>
                  </a:tcPr>
                </a:tc>
                <a:tc>
                  <a:txBody>
                    <a:bodyPr/>
                    <a:lstStyle/>
                    <a:p>
                      <a:pPr lvl="0" algn="ctr">
                        <a:lnSpc>
                          <a:spcPts val="1725"/>
                        </a:lnSpc>
                        <a:buNone/>
                      </a:pPr>
                      <a:r>
                        <a:rPr lang="en-GB" sz="1800" b="1" i="0" err="1">
                          <a:effectLst/>
                          <a:latin typeface="Calibri"/>
                        </a:rPr>
                        <a:t>Cyflwyno</a:t>
                      </a:r>
                      <a:r>
                        <a:rPr lang="en-GB" sz="1800" b="1" i="0">
                          <a:effectLst/>
                          <a:latin typeface="Calibri"/>
                        </a:rPr>
                        <a:t> </a:t>
                      </a:r>
                      <a:r>
                        <a:rPr lang="en-GB" sz="1800" b="1" i="0" err="1">
                          <a:effectLst/>
                          <a:latin typeface="Calibri"/>
                        </a:rPr>
                        <a:t>aseiniad</a:t>
                      </a:r>
                    </a:p>
                    <a:p>
                      <a:pPr lvl="0" algn="ctr">
                        <a:lnSpc>
                          <a:spcPts val="1725"/>
                        </a:lnSpc>
                        <a:buNone/>
                      </a:pPr>
                      <a:r>
                        <a:rPr lang="en-GB" sz="1800" b="1" i="0">
                          <a:effectLst/>
                          <a:latin typeface="Calibri"/>
                        </a:rPr>
                        <a:t>Assignment submission </a:t>
                      </a:r>
                    </a:p>
                  </a:txBody>
                  <a:tcPr marL="66674" marR="66674">
                    <a:lnL w="12700">
                      <a:solidFill>
                        <a:schemeClr val="tx1"/>
                      </a:solidFill>
                    </a:lnL>
                    <a:lnR w="12700">
                      <a:solidFill>
                        <a:schemeClr val="tx1"/>
                      </a:solidFill>
                    </a:lnR>
                    <a:lnT w="12700">
                      <a:solidFill>
                        <a:schemeClr val="tx1"/>
                      </a:solidFill>
                    </a:lnT>
                    <a:lnB w="12700">
                      <a:solidFill>
                        <a:schemeClr val="tx1"/>
                      </a:solidFill>
                    </a:lnB>
                    <a:solidFill>
                      <a:schemeClr val="accent6">
                        <a:lumMod val="60000"/>
                        <a:lumOff val="40000"/>
                      </a:schemeClr>
                    </a:solidFill>
                  </a:tcPr>
                </a:tc>
                <a:extLst>
                  <a:ext uri="{0D108BD9-81ED-4DB2-BD59-A6C34878D82A}">
                    <a16:rowId xmlns:a16="http://schemas.microsoft.com/office/drawing/2014/main" val="2420282751"/>
                  </a:ext>
                </a:extLst>
              </a:tr>
              <a:tr h="133350">
                <a:tc>
                  <a:txBody>
                    <a:bodyPr/>
                    <a:lstStyle/>
                    <a:p>
                      <a:pPr algn="l" rtl="0" fontAlgn="base">
                        <a:lnSpc>
                          <a:spcPts val="1725"/>
                        </a:lnSpc>
                        <a:buNone/>
                      </a:pPr>
                      <a:r>
                        <a:rPr lang="en-GB" sz="2000" b="0" i="0">
                          <a:effectLst/>
                          <a:latin typeface="Calibri"/>
                        </a:rPr>
                        <a:t>Ble </a:t>
                      </a:r>
                      <a:r>
                        <a:rPr lang="en-GB" sz="2000" b="0" i="0" err="1">
                          <a:effectLst/>
                          <a:latin typeface="Calibri"/>
                        </a:rPr>
                        <a:t>ydw</a:t>
                      </a:r>
                      <a:r>
                        <a:rPr lang="en-GB" sz="2000" b="0" i="0">
                          <a:effectLst/>
                          <a:latin typeface="Calibri"/>
                        </a:rPr>
                        <a:t> </a:t>
                      </a:r>
                      <a:r>
                        <a:rPr lang="en-GB" sz="2000" b="0" i="0" err="1">
                          <a:effectLst/>
                          <a:latin typeface="Calibri"/>
                        </a:rPr>
                        <a:t>i'n</a:t>
                      </a:r>
                      <a:r>
                        <a:rPr lang="en-GB" sz="2000" b="0" i="0">
                          <a:effectLst/>
                          <a:latin typeface="Calibri"/>
                        </a:rPr>
                        <a:t> </a:t>
                      </a:r>
                      <a:r>
                        <a:rPr lang="en-GB" sz="2000" b="0" i="0" err="1">
                          <a:effectLst/>
                          <a:latin typeface="Calibri"/>
                        </a:rPr>
                        <a:t>addysgu</a:t>
                      </a:r>
                      <a:r>
                        <a:rPr lang="en-GB" sz="2000" b="0" i="0">
                          <a:effectLst/>
                          <a:latin typeface="Calibri"/>
                        </a:rPr>
                        <a:t>?</a:t>
                      </a:r>
                      <a:endParaRPr lang="en-US" sz="2000" b="0"/>
                    </a:p>
                    <a:p>
                      <a:pPr lvl="0" algn="l">
                        <a:lnSpc>
                          <a:spcPts val="1725"/>
                        </a:lnSpc>
                        <a:buNone/>
                      </a:pPr>
                      <a:r>
                        <a:rPr lang="en-GB" sz="2000" b="0" i="0">
                          <a:effectLst/>
                          <a:latin typeface="Calibri"/>
                        </a:rPr>
                        <a:t>Where am I teaching? </a:t>
                      </a:r>
                    </a:p>
                    <a:p>
                      <a:pPr lvl="0" algn="l">
                        <a:lnSpc>
                          <a:spcPts val="1725"/>
                        </a:lnSpc>
                        <a:buNone/>
                      </a:pPr>
                      <a:endParaRPr lang="en-GB" sz="2000" b="0" i="0">
                        <a:effectLst/>
                        <a:latin typeface="Calibri"/>
                      </a:endParaRPr>
                    </a:p>
                  </a:txBody>
                  <a:tcPr marL="66675" marR="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725"/>
                        </a:lnSpc>
                        <a:buNone/>
                      </a:pPr>
                      <a:r>
                        <a:rPr lang="en-GB" sz="2000" b="0" i="0">
                          <a:effectLst/>
                          <a:latin typeface="Calibri"/>
                        </a:rPr>
                        <a:t>ECAD7005/C </a:t>
                      </a:r>
                    </a:p>
                  </a:txBody>
                  <a:tcPr marL="66675" marR="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rtl="0" fontAlgn="base">
                        <a:lnSpc>
                          <a:spcPts val="1725"/>
                        </a:lnSpc>
                        <a:buNone/>
                      </a:pPr>
                      <a:r>
                        <a:rPr lang="en-GB" sz="2000" b="0" i="0">
                          <a:effectLst/>
                          <a:latin typeface="Calibri"/>
                        </a:rPr>
                        <a:t>Jessica Roberts &amp; Lilian Martin</a:t>
                      </a:r>
                    </a:p>
                  </a:txBody>
                  <a:tcPr marL="66675" marR="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725"/>
                        </a:lnSpc>
                        <a:buNone/>
                      </a:pPr>
                      <a:r>
                        <a:rPr lang="en-GB" sz="2000" b="0" i="0">
                          <a:effectLst/>
                          <a:latin typeface="Calibri"/>
                        </a:rPr>
                        <a:t>25.01.26 </a:t>
                      </a:r>
                    </a:p>
                  </a:txBody>
                  <a:tcPr marL="66675" marR="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782761379"/>
                  </a:ext>
                </a:extLst>
              </a:tr>
              <a:tr h="142875">
                <a:tc>
                  <a:txBody>
                    <a:bodyPr/>
                    <a:lstStyle/>
                    <a:p>
                      <a:pPr algn="l" rtl="0" fontAlgn="base">
                        <a:lnSpc>
                          <a:spcPts val="1862"/>
                        </a:lnSpc>
                        <a:buNone/>
                      </a:pPr>
                      <a:r>
                        <a:rPr lang="en-GB" sz="2000" b="0" i="0" err="1">
                          <a:effectLst/>
                          <a:latin typeface="Calibri"/>
                        </a:rPr>
                        <a:t>Ymchwilio</a:t>
                      </a:r>
                      <a:r>
                        <a:rPr lang="en-GB" sz="2000" b="0" i="0">
                          <a:effectLst/>
                          <a:latin typeface="Calibri"/>
                        </a:rPr>
                        <a:t> </a:t>
                      </a:r>
                      <a:r>
                        <a:rPr lang="en-GB" sz="2000" b="0" i="0" err="1">
                          <a:effectLst/>
                          <a:latin typeface="Calibri"/>
                        </a:rPr>
                        <a:t>i'r</a:t>
                      </a:r>
                      <a:r>
                        <a:rPr lang="en-GB" sz="2000" b="0" i="0">
                          <a:effectLst/>
                          <a:latin typeface="Calibri"/>
                        </a:rPr>
                        <a:t> </a:t>
                      </a:r>
                      <a:r>
                        <a:rPr lang="en-GB" sz="2000" b="0" i="0" err="1">
                          <a:effectLst/>
                          <a:latin typeface="Calibri"/>
                        </a:rPr>
                        <a:t>dysgu</a:t>
                      </a:r>
                    </a:p>
                    <a:p>
                      <a:pPr lvl="0" algn="l">
                        <a:lnSpc>
                          <a:spcPts val="1862"/>
                        </a:lnSpc>
                        <a:buNone/>
                      </a:pPr>
                      <a:r>
                        <a:rPr lang="en-GB" sz="2000" b="0" i="0">
                          <a:effectLst/>
                          <a:latin typeface="Calibri"/>
                        </a:rPr>
                        <a:t>Researching the learning </a:t>
                      </a:r>
                    </a:p>
                    <a:p>
                      <a:pPr lvl="0" algn="l">
                        <a:lnSpc>
                          <a:spcPts val="1862"/>
                        </a:lnSpc>
                        <a:buNone/>
                      </a:pPr>
                      <a:endParaRPr lang="en-GB" sz="2000" b="0" i="0">
                        <a:effectLst/>
                        <a:latin typeface="Calibri"/>
                      </a:endParaRPr>
                    </a:p>
                  </a:txBody>
                  <a:tcPr marL="66675" marR="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725"/>
                        </a:lnSpc>
                        <a:buNone/>
                      </a:pPr>
                      <a:r>
                        <a:rPr lang="en-GB" sz="2000" b="0" i="0">
                          <a:effectLst/>
                          <a:latin typeface="Calibri"/>
                        </a:rPr>
                        <a:t>ECAD7006/C </a:t>
                      </a:r>
                    </a:p>
                  </a:txBody>
                  <a:tcPr marL="66675" marR="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rtl="0" fontAlgn="base">
                        <a:lnSpc>
                          <a:spcPts val="1725"/>
                        </a:lnSpc>
                        <a:buNone/>
                      </a:pPr>
                      <a:r>
                        <a:rPr lang="en-GB" sz="2000" b="0" i="0">
                          <a:effectLst/>
                          <a:latin typeface="Calibri"/>
                        </a:rPr>
                        <a:t>Elaine </a:t>
                      </a:r>
                      <a:r>
                        <a:rPr lang="en-GB" sz="2000" b="0" i="0" err="1">
                          <a:effectLst/>
                          <a:latin typeface="Calibri"/>
                        </a:rPr>
                        <a:t>Sharpling</a:t>
                      </a:r>
                      <a:r>
                        <a:rPr lang="en-GB" sz="2000" b="0" i="0">
                          <a:effectLst/>
                          <a:latin typeface="Calibri"/>
                        </a:rPr>
                        <a:t> &amp; Rachel Bendall </a:t>
                      </a:r>
                    </a:p>
                  </a:txBody>
                  <a:tcPr marL="66675" marR="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ase">
                        <a:lnSpc>
                          <a:spcPts val="1725"/>
                        </a:lnSpc>
                        <a:buNone/>
                      </a:pPr>
                      <a:r>
                        <a:rPr lang="en-GB" sz="2000" b="0" i="0">
                          <a:effectLst/>
                          <a:latin typeface="Calibri"/>
                        </a:rPr>
                        <a:t>05.05.26 </a:t>
                      </a:r>
                    </a:p>
                  </a:txBody>
                  <a:tcPr marL="66675" marR="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36368362"/>
                  </a:ext>
                </a:extLst>
              </a:tr>
              <a:tr h="152400">
                <a:tc>
                  <a:txBody>
                    <a:bodyPr/>
                    <a:lstStyle/>
                    <a:p>
                      <a:pPr algn="l" rtl="0" fontAlgn="base">
                        <a:lnSpc>
                          <a:spcPts val="1725"/>
                        </a:lnSpc>
                        <a:buNone/>
                      </a:pPr>
                      <a:r>
                        <a:rPr lang="en-GB" sz="2000" b="0" i="0">
                          <a:effectLst/>
                          <a:latin typeface="Calibri"/>
                        </a:rPr>
                        <a:t>Cymraeg </a:t>
                      </a:r>
                      <a:r>
                        <a:rPr lang="en-GB" sz="2000" b="0" i="0" err="1">
                          <a:effectLst/>
                          <a:latin typeface="Calibri"/>
                        </a:rPr>
                        <a:t>mewn</a:t>
                      </a:r>
                      <a:r>
                        <a:rPr lang="en-GB" sz="2000" b="0" i="0">
                          <a:effectLst/>
                          <a:latin typeface="Calibri"/>
                        </a:rPr>
                        <a:t> </a:t>
                      </a:r>
                      <a:r>
                        <a:rPr lang="en-GB" sz="2000" b="0" i="0" err="1">
                          <a:effectLst/>
                          <a:latin typeface="Calibri"/>
                        </a:rPr>
                        <a:t>arfer</a:t>
                      </a:r>
                      <a:r>
                        <a:rPr lang="en-GB" sz="2000" b="0" i="0">
                          <a:effectLst/>
                          <a:latin typeface="Calibri"/>
                        </a:rPr>
                        <a:t> </a:t>
                      </a:r>
                      <a:r>
                        <a:rPr lang="en-GB" sz="2000" b="0" i="0" err="1">
                          <a:effectLst/>
                          <a:latin typeface="Calibri"/>
                        </a:rPr>
                        <a:t>proffesiynol</a:t>
                      </a:r>
                      <a:endParaRPr lang="en-US" err="1"/>
                    </a:p>
                    <a:p>
                      <a:pPr lvl="0" algn="l">
                        <a:lnSpc>
                          <a:spcPts val="1725"/>
                        </a:lnSpc>
                        <a:buNone/>
                      </a:pPr>
                      <a:r>
                        <a:rPr lang="en-GB" sz="2000" b="0" i="0">
                          <a:effectLst/>
                          <a:latin typeface="Calibri"/>
                        </a:rPr>
                        <a:t>Welsh in professional practice  </a:t>
                      </a:r>
                    </a:p>
                    <a:p>
                      <a:pPr lvl="0" algn="l">
                        <a:lnSpc>
                          <a:spcPts val="1725"/>
                        </a:lnSpc>
                        <a:buNone/>
                      </a:pPr>
                      <a:endParaRPr lang="en-GB" sz="2000" b="0" i="0">
                        <a:effectLst/>
                        <a:latin typeface="Calibri"/>
                      </a:endParaRPr>
                    </a:p>
                  </a:txBody>
                  <a:tcPr marL="66675" marR="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rtl="0" fontAlgn="base">
                        <a:lnSpc>
                          <a:spcPts val="1725"/>
                        </a:lnSpc>
                        <a:buNone/>
                      </a:pPr>
                      <a:r>
                        <a:rPr lang="en-GB" sz="2000" b="0" i="0">
                          <a:effectLst/>
                          <a:latin typeface="Calibri"/>
                        </a:rPr>
                        <a:t>ECAD6052/C </a:t>
                      </a:r>
                    </a:p>
                  </a:txBody>
                  <a:tcPr marL="66675" marR="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rtl="0" fontAlgn="base">
                        <a:lnSpc>
                          <a:spcPts val="1725"/>
                        </a:lnSpc>
                        <a:buNone/>
                      </a:pPr>
                      <a:r>
                        <a:rPr lang="en-GB" sz="2000" b="0" i="0">
                          <a:effectLst/>
                          <a:latin typeface="Calibri"/>
                        </a:rPr>
                        <a:t>Jeni Price</a:t>
                      </a:r>
                    </a:p>
                  </a:txBody>
                  <a:tcPr marL="66675" marR="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rtl="0" fontAlgn="base">
                        <a:lnSpc>
                          <a:spcPts val="1725"/>
                        </a:lnSpc>
                        <a:buNone/>
                      </a:pPr>
                      <a:r>
                        <a:rPr lang="en-GB" sz="2000" b="0" i="0">
                          <a:effectLst/>
                          <a:latin typeface="Calibri"/>
                        </a:rPr>
                        <a:t>13.05.26 </a:t>
                      </a:r>
                    </a:p>
                  </a:txBody>
                  <a:tcPr marL="66675" marR="6667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701660967"/>
                  </a:ext>
                </a:extLst>
              </a:tr>
            </a:tbl>
          </a:graphicData>
        </a:graphic>
      </p:graphicFrame>
    </p:spTree>
    <p:extLst>
      <p:ext uri="{BB962C8B-B14F-4D97-AF65-F5344CB8AC3E}">
        <p14:creationId xmlns:p14="http://schemas.microsoft.com/office/powerpoint/2010/main" val="23730212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table with text on it&#10;&#10;AI-generated content may be incorrect.">
            <a:extLst>
              <a:ext uri="{FF2B5EF4-FFF2-40B4-BE49-F238E27FC236}">
                <a16:creationId xmlns:a16="http://schemas.microsoft.com/office/drawing/2014/main" id="{A5A41F62-A3FB-EDD4-9718-E9FE27AFE15D}"/>
              </a:ext>
            </a:extLst>
          </p:cNvPr>
          <p:cNvPicPr>
            <a:picLocks noChangeAspect="1"/>
          </p:cNvPicPr>
          <p:nvPr/>
        </p:nvPicPr>
        <p:blipFill>
          <a:blip r:embed="rId3"/>
          <a:stretch>
            <a:fillRect/>
          </a:stretch>
        </p:blipFill>
        <p:spPr>
          <a:xfrm>
            <a:off x="442913" y="176212"/>
            <a:ext cx="11306175" cy="3076575"/>
          </a:xfrm>
          <a:prstGeom prst="rect">
            <a:avLst/>
          </a:prstGeom>
        </p:spPr>
      </p:pic>
      <p:pic>
        <p:nvPicPr>
          <p:cNvPr id="7" name="Picture 6" descr="A close-up of a table&#10;&#10;AI-generated content may be incorrect.">
            <a:extLst>
              <a:ext uri="{FF2B5EF4-FFF2-40B4-BE49-F238E27FC236}">
                <a16:creationId xmlns:a16="http://schemas.microsoft.com/office/drawing/2014/main" id="{8757EFEE-64D8-220C-4114-87B3211DED10}"/>
              </a:ext>
            </a:extLst>
          </p:cNvPr>
          <p:cNvPicPr>
            <a:picLocks noChangeAspect="1"/>
          </p:cNvPicPr>
          <p:nvPr/>
        </p:nvPicPr>
        <p:blipFill>
          <a:blip r:embed="rId4"/>
          <a:stretch>
            <a:fillRect/>
          </a:stretch>
        </p:blipFill>
        <p:spPr>
          <a:xfrm>
            <a:off x="466725" y="3434482"/>
            <a:ext cx="11258550" cy="3267075"/>
          </a:xfrm>
          <a:prstGeom prst="rect">
            <a:avLst/>
          </a:prstGeom>
        </p:spPr>
      </p:pic>
    </p:spTree>
    <p:extLst>
      <p:ext uri="{BB962C8B-B14F-4D97-AF65-F5344CB8AC3E}">
        <p14:creationId xmlns:p14="http://schemas.microsoft.com/office/powerpoint/2010/main" val="21220028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up of a document&#10;&#10;AI-generated content may be incorrect.">
            <a:extLst>
              <a:ext uri="{FF2B5EF4-FFF2-40B4-BE49-F238E27FC236}">
                <a16:creationId xmlns:a16="http://schemas.microsoft.com/office/drawing/2014/main" id="{1F681E93-A913-1B55-92ED-B13263751C2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370799" y="402076"/>
            <a:ext cx="3605662" cy="4975645"/>
          </a:xfrm>
          <a:prstGeom prst="rect">
            <a:avLst/>
          </a:prstGeom>
          <a:ln>
            <a:solidFill>
              <a:schemeClr val="tx1"/>
            </a:solidFill>
          </a:ln>
        </p:spPr>
      </p:pic>
      <p:pic>
        <p:nvPicPr>
          <p:cNvPr id="6" name="Picture 5" descr="A screenshot of a cell phone&#10;&#10;AI-generated content may be incorrect.">
            <a:extLst>
              <a:ext uri="{FF2B5EF4-FFF2-40B4-BE49-F238E27FC236}">
                <a16:creationId xmlns:a16="http://schemas.microsoft.com/office/drawing/2014/main" id="{758271EF-184C-8729-B4BE-A9245479299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4144" y="418292"/>
            <a:ext cx="3606201" cy="4957493"/>
          </a:xfrm>
          <a:prstGeom prst="rect">
            <a:avLst/>
          </a:prstGeom>
          <a:ln>
            <a:solidFill>
              <a:schemeClr val="tx1"/>
            </a:solidFill>
          </a:ln>
        </p:spPr>
      </p:pic>
      <p:pic>
        <p:nvPicPr>
          <p:cNvPr id="7" name="Picture 6" descr="A blue rectangle with white text&#10;&#10;AI-generated content may be incorrect.">
            <a:extLst>
              <a:ext uri="{FF2B5EF4-FFF2-40B4-BE49-F238E27FC236}">
                <a16:creationId xmlns:a16="http://schemas.microsoft.com/office/drawing/2014/main" id="{65855EA7-193B-44FB-5C4B-4702B3892A0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669638" y="703232"/>
            <a:ext cx="3234726" cy="1296479"/>
          </a:xfrm>
          <a:prstGeom prst="rect">
            <a:avLst/>
          </a:prstGeom>
        </p:spPr>
      </p:pic>
      <p:pic>
        <p:nvPicPr>
          <p:cNvPr id="8" name="Picture 7" descr="A close-up of a hand shake&#10;&#10;AI-generated content may be incorrect.">
            <a:extLst>
              <a:ext uri="{FF2B5EF4-FFF2-40B4-BE49-F238E27FC236}">
                <a16:creationId xmlns:a16="http://schemas.microsoft.com/office/drawing/2014/main" id="{E3EB8933-1AC0-C72A-45CE-E3D1C67364EA}"/>
              </a:ext>
            </a:extLst>
          </p:cNvPr>
          <p:cNvPicPr>
            <a:picLocks noChangeAspect="1"/>
          </p:cNvPicPr>
          <p:nvPr/>
        </p:nvPicPr>
        <p:blipFill>
          <a:blip r:embed="rId7"/>
          <a:stretch>
            <a:fillRect/>
          </a:stretch>
        </p:blipFill>
        <p:spPr>
          <a:xfrm>
            <a:off x="8989173" y="2471738"/>
            <a:ext cx="2581275" cy="1914525"/>
          </a:xfrm>
          <a:prstGeom prst="rect">
            <a:avLst/>
          </a:prstGeom>
        </p:spPr>
      </p:pic>
    </p:spTree>
    <p:extLst>
      <p:ext uri="{BB962C8B-B14F-4D97-AF65-F5344CB8AC3E}">
        <p14:creationId xmlns:p14="http://schemas.microsoft.com/office/powerpoint/2010/main" val="325553120"/>
      </p:ext>
    </p:extLst>
  </p:cSld>
  <p:clrMapOvr>
    <a:masterClrMapping/>
  </p:clrMapOvr>
  <p:extLst>
    <p:ext uri="{6950BFC3-D8DA-4A85-94F7-54DA5524770B}">
      <p188:commentRel xmlns:p188="http://schemas.microsoft.com/office/powerpoint/2018/8/main" r:id="rId3"/>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screenshot of a computer&#10;&#10;AI-generated content may be incorrect.">
            <a:extLst>
              <a:ext uri="{FF2B5EF4-FFF2-40B4-BE49-F238E27FC236}">
                <a16:creationId xmlns:a16="http://schemas.microsoft.com/office/drawing/2014/main" id="{BA3960A6-5C38-4637-DEEC-4FA8906182D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710045"/>
            <a:ext cx="12192000" cy="5437909"/>
          </a:xfrm>
          <a:prstGeom prst="rect">
            <a:avLst/>
          </a:prstGeom>
        </p:spPr>
      </p:pic>
    </p:spTree>
    <p:extLst>
      <p:ext uri="{BB962C8B-B14F-4D97-AF65-F5344CB8AC3E}">
        <p14:creationId xmlns:p14="http://schemas.microsoft.com/office/powerpoint/2010/main" val="42816128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4A359-E27F-D01D-126C-D27F0EDF08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855991-0080-1F28-AD67-D8269E36FCB5}"/>
              </a:ext>
            </a:extLst>
          </p:cNvPr>
          <p:cNvSpPr>
            <a:spLocks noGrp="1"/>
          </p:cNvSpPr>
          <p:nvPr>
            <p:ph type="ctrTitle"/>
          </p:nvPr>
        </p:nvSpPr>
        <p:spPr/>
        <p:txBody>
          <a:bodyPr/>
          <a:lstStyle/>
          <a:p>
            <a:r>
              <a:rPr lang="en-GB" b="1" err="1"/>
              <a:t>Sesiwn</a:t>
            </a:r>
            <a:r>
              <a:rPr lang="en-GB" b="1"/>
              <a:t> 3</a:t>
            </a:r>
            <a:br>
              <a:rPr lang="en-GB" b="1"/>
            </a:br>
            <a:r>
              <a:rPr lang="en-GB" b="1">
                <a:solidFill>
                  <a:srgbClr val="0070C0"/>
                </a:solidFill>
              </a:rPr>
              <a:t>Session 3</a:t>
            </a:r>
          </a:p>
        </p:txBody>
      </p:sp>
      <p:sp>
        <p:nvSpPr>
          <p:cNvPr id="3" name="Subtitle 2">
            <a:extLst>
              <a:ext uri="{FF2B5EF4-FFF2-40B4-BE49-F238E27FC236}">
                <a16:creationId xmlns:a16="http://schemas.microsoft.com/office/drawing/2014/main" id="{FAD078C1-7014-6B82-9250-3ED3508AB6BB}"/>
              </a:ext>
            </a:extLst>
          </p:cNvPr>
          <p:cNvSpPr>
            <a:spLocks noGrp="1"/>
          </p:cNvSpPr>
          <p:nvPr>
            <p:ph type="subTitle" idx="1"/>
          </p:nvPr>
        </p:nvSpPr>
        <p:spPr/>
        <p:txBody>
          <a:bodyPr vert="horz" lIns="91440" tIns="45720" rIns="91440" bIns="45720" rtlCol="0" anchor="t">
            <a:normAutofit/>
          </a:bodyPr>
          <a:lstStyle/>
          <a:p>
            <a:r>
              <a:rPr lang="en-GB" b="1" err="1">
                <a:latin typeface="Calibri"/>
                <a:ea typeface="Calibri"/>
                <a:cs typeface="Calibri"/>
              </a:rPr>
              <a:t>Paratoi</a:t>
            </a:r>
            <a:r>
              <a:rPr lang="en-GB" b="1">
                <a:latin typeface="Calibri"/>
                <a:ea typeface="Calibri"/>
                <a:cs typeface="Calibri"/>
              </a:rPr>
              <a:t> at </a:t>
            </a:r>
            <a:r>
              <a:rPr lang="en-GB" b="1" err="1">
                <a:latin typeface="Calibri"/>
                <a:ea typeface="Calibri"/>
                <a:cs typeface="Calibri"/>
              </a:rPr>
              <a:t>gyfnewid</a:t>
            </a:r>
            <a:r>
              <a:rPr lang="en-GB" b="1">
                <a:latin typeface="Calibri"/>
                <a:ea typeface="Calibri"/>
                <a:cs typeface="Calibri"/>
              </a:rPr>
              <a:t> </a:t>
            </a:r>
            <a:r>
              <a:rPr lang="en-GB" b="1" err="1">
                <a:latin typeface="Calibri"/>
                <a:ea typeface="Calibri"/>
                <a:cs typeface="Calibri"/>
              </a:rPr>
              <a:t>cyfnod</a:t>
            </a:r>
            <a:endParaRPr lang="en-US" err="1"/>
          </a:p>
          <a:p>
            <a:r>
              <a:rPr lang="en-GB" b="1">
                <a:solidFill>
                  <a:srgbClr val="0070C0"/>
                </a:solidFill>
              </a:rPr>
              <a:t>Preparing for Phase Swap</a:t>
            </a:r>
          </a:p>
        </p:txBody>
      </p:sp>
    </p:spTree>
    <p:extLst>
      <p:ext uri="{BB962C8B-B14F-4D97-AF65-F5344CB8AC3E}">
        <p14:creationId xmlns:p14="http://schemas.microsoft.com/office/powerpoint/2010/main" val="31912138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705EAB15-9F38-0D58-DB45-E44B620CAF27}"/>
              </a:ext>
            </a:extLst>
          </p:cNvPr>
          <p:cNvSpPr/>
          <p:nvPr/>
        </p:nvSpPr>
        <p:spPr>
          <a:xfrm>
            <a:off x="2023241" y="525518"/>
            <a:ext cx="5228896" cy="4834758"/>
          </a:xfrm>
          <a:prstGeom prst="ellipse">
            <a:avLst/>
          </a:prstGeom>
          <a:no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DAA05DE-E294-41E7-AD0B-510E93ED76CF}"/>
              </a:ext>
            </a:extLst>
          </p:cNvPr>
          <p:cNvSpPr/>
          <p:nvPr/>
        </p:nvSpPr>
        <p:spPr>
          <a:xfrm>
            <a:off x="5071241" y="525518"/>
            <a:ext cx="5228896" cy="4834758"/>
          </a:xfrm>
          <a:prstGeom prst="ellipse">
            <a:avLst/>
          </a:prstGeom>
          <a:noFill/>
          <a:ln w="285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D616D697-808F-8F3F-29CD-AC7351189F0B}"/>
              </a:ext>
            </a:extLst>
          </p:cNvPr>
          <p:cNvSpPr txBox="1"/>
          <p:nvPr/>
        </p:nvSpPr>
        <p:spPr>
          <a:xfrm rot="-2400000">
            <a:off x="952500" y="1023504"/>
            <a:ext cx="2511136" cy="369332"/>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err="1">
                <a:ea typeface="Calibri"/>
                <a:cs typeface="Calibri"/>
              </a:rPr>
              <a:t>Cynradd</a:t>
            </a:r>
            <a:r>
              <a:rPr lang="en-GB">
                <a:ea typeface="Calibri"/>
                <a:cs typeface="Calibri"/>
              </a:rPr>
              <a:t> – Primary</a:t>
            </a:r>
            <a:endParaRPr lang="en-GB"/>
          </a:p>
        </p:txBody>
      </p:sp>
      <p:sp>
        <p:nvSpPr>
          <p:cNvPr id="6" name="TextBox 5">
            <a:extLst>
              <a:ext uri="{FF2B5EF4-FFF2-40B4-BE49-F238E27FC236}">
                <a16:creationId xmlns:a16="http://schemas.microsoft.com/office/drawing/2014/main" id="{38D9C400-DC02-1A95-C664-D218A0E11E3D}"/>
              </a:ext>
            </a:extLst>
          </p:cNvPr>
          <p:cNvSpPr txBox="1"/>
          <p:nvPr/>
        </p:nvSpPr>
        <p:spPr>
          <a:xfrm rot="2460000">
            <a:off x="9429749" y="1299729"/>
            <a:ext cx="2511136" cy="369332"/>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err="1">
                <a:ea typeface="Calibri"/>
                <a:cs typeface="Calibri"/>
              </a:rPr>
              <a:t>Uwchradd</a:t>
            </a:r>
            <a:r>
              <a:rPr lang="en-GB">
                <a:ea typeface="Calibri"/>
                <a:cs typeface="Calibri"/>
              </a:rPr>
              <a:t> - Secondary</a:t>
            </a:r>
            <a:endParaRPr lang="en-US"/>
          </a:p>
        </p:txBody>
      </p:sp>
    </p:spTree>
    <p:extLst>
      <p:ext uri="{BB962C8B-B14F-4D97-AF65-F5344CB8AC3E}">
        <p14:creationId xmlns:p14="http://schemas.microsoft.com/office/powerpoint/2010/main" val="728515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Icon&#10;&#10;Description automatically generated">
            <a:extLst>
              <a:ext uri="{FF2B5EF4-FFF2-40B4-BE49-F238E27FC236}">
                <a16:creationId xmlns:a16="http://schemas.microsoft.com/office/drawing/2014/main" id="{D1D0E1FD-5C89-46BD-846C-897F081DF1F6}"/>
              </a:ext>
            </a:extLst>
          </p:cNvPr>
          <p:cNvPicPr>
            <a:picLocks noChangeAspect="1"/>
          </p:cNvPicPr>
          <p:nvPr/>
        </p:nvPicPr>
        <p:blipFill rotWithShape="1">
          <a:blip r:embed="rId3" cstate="email">
            <a:alphaModFix amt="40000"/>
            <a:extLst>
              <a:ext uri="{28A0092B-C50C-407E-A947-70E740481C1C}">
                <a14:useLocalDpi xmlns:a14="http://schemas.microsoft.com/office/drawing/2010/main"/>
              </a:ext>
            </a:extLst>
          </a:blip>
          <a:srcRect/>
          <a:stretch/>
        </p:blipFill>
        <p:spPr>
          <a:xfrm>
            <a:off x="-170" y="10"/>
            <a:ext cx="12095437" cy="6857990"/>
          </a:xfrm>
          <a:prstGeom prst="rect">
            <a:avLst/>
          </a:prstGeom>
        </p:spPr>
      </p:pic>
      <p:sp>
        <p:nvSpPr>
          <p:cNvPr id="2" name="Title 1"/>
          <p:cNvSpPr>
            <a:spLocks noGrp="1"/>
          </p:cNvSpPr>
          <p:nvPr>
            <p:ph type="ctrTitle"/>
          </p:nvPr>
        </p:nvSpPr>
        <p:spPr>
          <a:xfrm>
            <a:off x="643467" y="643467"/>
            <a:ext cx="9373744" cy="4567137"/>
          </a:xfrm>
        </p:spPr>
        <p:txBody>
          <a:bodyPr lIns="91440" tIns="45720" rIns="91440" bIns="45720" anchor="b">
            <a:normAutofit/>
          </a:bodyPr>
          <a:lstStyle/>
          <a:p>
            <a:pPr algn="l">
              <a:spcBef>
                <a:spcPts val="1000"/>
              </a:spcBef>
            </a:pPr>
            <a:r>
              <a:rPr lang="en-GB" sz="4400" b="1" err="1">
                <a:ea typeface="+mj-lt"/>
                <a:cs typeface="+mj-lt"/>
              </a:rPr>
              <a:t>Cyfnewid</a:t>
            </a:r>
            <a:r>
              <a:rPr lang="en-GB" sz="4400" b="1">
                <a:ea typeface="+mj-lt"/>
                <a:cs typeface="+mj-lt"/>
              </a:rPr>
              <a:t> </a:t>
            </a:r>
            <a:r>
              <a:rPr lang="en-GB" sz="4400" b="1" err="1">
                <a:ea typeface="+mj-lt"/>
                <a:cs typeface="+mj-lt"/>
              </a:rPr>
              <a:t>Cyfnod</a:t>
            </a:r>
            <a:r>
              <a:rPr lang="en-GB" sz="4400" b="1">
                <a:ea typeface="+mj-lt"/>
                <a:cs typeface="+mj-lt"/>
              </a:rPr>
              <a:t> – TAR</a:t>
            </a:r>
            <a:endParaRPr lang="en-GB" sz="4400">
              <a:ea typeface="+mj-lt"/>
              <a:cs typeface="+mj-lt"/>
            </a:endParaRPr>
          </a:p>
          <a:p>
            <a:pPr algn="l">
              <a:spcBef>
                <a:spcPts val="1000"/>
              </a:spcBef>
            </a:pPr>
            <a:r>
              <a:rPr lang="en-GB" sz="4400" b="1">
                <a:solidFill>
                  <a:srgbClr val="0070C0"/>
                </a:solidFill>
                <a:ea typeface="+mj-lt"/>
                <a:cs typeface="+mj-lt"/>
              </a:rPr>
              <a:t>Phase Swap – PGCE</a:t>
            </a:r>
            <a:br>
              <a:rPr lang="en-GB" sz="4400" b="1">
                <a:ea typeface="+mj-lt"/>
                <a:cs typeface="+mj-lt"/>
              </a:rPr>
            </a:br>
            <a:endParaRPr lang="en-US" sz="4400">
              <a:ea typeface="+mj-lt"/>
              <a:cs typeface="+mj-lt"/>
            </a:endParaRPr>
          </a:p>
          <a:p>
            <a:pPr algn="l">
              <a:spcBef>
                <a:spcPts val="1000"/>
              </a:spcBef>
            </a:pPr>
            <a:r>
              <a:rPr lang="en-GB" sz="4400" b="1" err="1">
                <a:ea typeface="+mj-lt"/>
                <a:cs typeface="+mj-lt"/>
              </a:rPr>
              <a:t>Cynradd</a:t>
            </a:r>
            <a:r>
              <a:rPr lang="en-GB" sz="4400" b="1">
                <a:ea typeface="+mj-lt"/>
                <a:cs typeface="+mj-lt"/>
              </a:rPr>
              <a:t>/</a:t>
            </a:r>
            <a:r>
              <a:rPr lang="en-GB" sz="4400" b="1">
                <a:solidFill>
                  <a:srgbClr val="0070C0"/>
                </a:solidFill>
                <a:ea typeface="+mj-lt"/>
                <a:cs typeface="+mj-lt"/>
              </a:rPr>
              <a:t>Primary</a:t>
            </a:r>
            <a:r>
              <a:rPr lang="en-GB" sz="4400" b="1">
                <a:ea typeface="+mj-lt"/>
                <a:cs typeface="+mj-lt"/>
              </a:rPr>
              <a:t> 19-20.01.26 </a:t>
            </a:r>
            <a:br>
              <a:rPr lang="en-GB" sz="4400" b="1">
                <a:ea typeface="+mj-lt"/>
                <a:cs typeface="+mj-lt"/>
              </a:rPr>
            </a:br>
            <a:r>
              <a:rPr lang="en-GB" sz="4400" b="1" err="1">
                <a:ea typeface="+mj-lt"/>
                <a:cs typeface="+mj-lt"/>
              </a:rPr>
              <a:t>Uwchradd</a:t>
            </a:r>
            <a:r>
              <a:rPr lang="en-GB" sz="4400" b="1">
                <a:ea typeface="+mj-lt"/>
                <a:cs typeface="+mj-lt"/>
              </a:rPr>
              <a:t>/</a:t>
            </a:r>
            <a:r>
              <a:rPr lang="en-GB" sz="4400" b="1">
                <a:solidFill>
                  <a:srgbClr val="0070C0"/>
                </a:solidFill>
                <a:ea typeface="+mj-lt"/>
                <a:cs typeface="+mj-lt"/>
              </a:rPr>
              <a:t>Secondary</a:t>
            </a:r>
            <a:r>
              <a:rPr lang="en-GB" sz="4400" b="1">
                <a:ea typeface="+mj-lt"/>
                <a:cs typeface="+mj-lt"/>
              </a:rPr>
              <a:t> 21-22.01.26</a:t>
            </a:r>
            <a:br>
              <a:rPr lang="en-GB" sz="4400" b="1">
                <a:ea typeface="+mj-lt"/>
                <a:cs typeface="+mj-lt"/>
              </a:rPr>
            </a:br>
            <a:endParaRPr lang="en-GB" sz="4400">
              <a:cs typeface="Calibri Light"/>
            </a:endParaRPr>
          </a:p>
        </p:txBody>
      </p:sp>
    </p:spTree>
    <p:extLst>
      <p:ext uri="{BB962C8B-B14F-4D97-AF65-F5344CB8AC3E}">
        <p14:creationId xmlns:p14="http://schemas.microsoft.com/office/powerpoint/2010/main" val="29021697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D484E-E9A4-F685-6D15-3FDBCCF47D48}"/>
              </a:ext>
            </a:extLst>
          </p:cNvPr>
          <p:cNvSpPr>
            <a:spLocks noGrp="1"/>
          </p:cNvSpPr>
          <p:nvPr>
            <p:ph type="title"/>
          </p:nvPr>
        </p:nvSpPr>
        <p:spPr>
          <a:xfrm>
            <a:off x="355076" y="0"/>
            <a:ext cx="11481847" cy="1325563"/>
          </a:xfrm>
        </p:spPr>
        <p:txBody>
          <a:bodyPr/>
          <a:lstStyle/>
          <a:p>
            <a:r>
              <a:rPr lang="en-GB" b="1" err="1">
                <a:ea typeface="+mj-lt"/>
                <a:cs typeface="+mj-lt"/>
              </a:rPr>
              <a:t>Amcanion</a:t>
            </a:r>
            <a:r>
              <a:rPr lang="en-GB" b="1">
                <a:ea typeface="+mj-lt"/>
                <a:cs typeface="+mj-lt"/>
              </a:rPr>
              <a:t> / Aims</a:t>
            </a:r>
            <a:endParaRPr lang="en-GB"/>
          </a:p>
        </p:txBody>
      </p:sp>
      <p:sp>
        <p:nvSpPr>
          <p:cNvPr id="4" name="Content Placeholder 3">
            <a:extLst>
              <a:ext uri="{FF2B5EF4-FFF2-40B4-BE49-F238E27FC236}">
                <a16:creationId xmlns:a16="http://schemas.microsoft.com/office/drawing/2014/main" id="{8E0F4F91-7A9D-7B99-A1BA-9E6DD4C53720}"/>
              </a:ext>
            </a:extLst>
          </p:cNvPr>
          <p:cNvSpPr>
            <a:spLocks noGrp="1"/>
          </p:cNvSpPr>
          <p:nvPr>
            <p:ph sz="half" idx="1"/>
          </p:nvPr>
        </p:nvSpPr>
        <p:spPr>
          <a:xfrm>
            <a:off x="450012" y="1168400"/>
            <a:ext cx="5544388" cy="5008563"/>
          </a:xfrm>
        </p:spPr>
        <p:txBody>
          <a:bodyPr vert="horz" lIns="91440" tIns="45720" rIns="91440" bIns="45720" rtlCol="0" anchor="t">
            <a:normAutofit/>
          </a:bodyPr>
          <a:lstStyle/>
          <a:p>
            <a:pPr marL="342900" indent="-342900"/>
            <a:r>
              <a:rPr lang="en-GB" sz="2400" err="1">
                <a:cs typeface="Calibri"/>
              </a:rPr>
              <a:t>Profi</a:t>
            </a:r>
            <a:r>
              <a:rPr lang="en-GB" sz="2400">
                <a:cs typeface="Calibri"/>
              </a:rPr>
              <a:t> </a:t>
            </a:r>
            <a:r>
              <a:rPr lang="en-GB" sz="2400" err="1">
                <a:cs typeface="Calibri"/>
              </a:rPr>
              <a:t>addysgu</a:t>
            </a:r>
            <a:r>
              <a:rPr lang="en-GB" sz="2400">
                <a:cs typeface="Calibri"/>
              </a:rPr>
              <a:t> a </a:t>
            </a:r>
            <a:r>
              <a:rPr lang="en-GB" sz="2400" err="1">
                <a:cs typeface="Calibri"/>
              </a:rPr>
              <a:t>dysgu</a:t>
            </a:r>
            <a:r>
              <a:rPr lang="en-GB" sz="2400">
                <a:cs typeface="Calibri"/>
              </a:rPr>
              <a:t> o </a:t>
            </a:r>
            <a:r>
              <a:rPr lang="en-GB" sz="2400" err="1">
                <a:cs typeface="Calibri"/>
              </a:rPr>
              <a:t>fewn</a:t>
            </a:r>
            <a:r>
              <a:rPr lang="en-GB" sz="2400">
                <a:cs typeface="Calibri"/>
              </a:rPr>
              <a:t> </a:t>
            </a:r>
            <a:r>
              <a:rPr lang="en-GB" sz="2400" err="1">
                <a:cs typeface="Calibri"/>
              </a:rPr>
              <a:t>cyfnod</a:t>
            </a:r>
            <a:r>
              <a:rPr lang="en-GB" sz="2400">
                <a:cs typeface="Calibri"/>
              </a:rPr>
              <a:t>  </a:t>
            </a:r>
            <a:r>
              <a:rPr lang="en-GB" sz="2400" err="1">
                <a:cs typeface="Calibri"/>
              </a:rPr>
              <a:t>oedran</a:t>
            </a:r>
            <a:r>
              <a:rPr lang="en-GB" sz="2400">
                <a:cs typeface="Calibri"/>
              </a:rPr>
              <a:t> a </a:t>
            </a:r>
            <a:r>
              <a:rPr lang="en-GB" sz="2400" err="1">
                <a:cs typeface="Calibri"/>
              </a:rPr>
              <a:t>chyd</a:t>
            </a:r>
            <a:r>
              <a:rPr lang="en-GB" sz="2400">
                <a:cs typeface="Calibri"/>
              </a:rPr>
              <a:t> </a:t>
            </a:r>
            <a:r>
              <a:rPr lang="en-GB" sz="2400" err="1">
                <a:cs typeface="Calibri"/>
              </a:rPr>
              <a:t>destun</a:t>
            </a:r>
            <a:r>
              <a:rPr lang="en-GB" sz="2400">
                <a:cs typeface="Calibri"/>
              </a:rPr>
              <a:t> </a:t>
            </a:r>
            <a:r>
              <a:rPr lang="en-GB" sz="2400" err="1">
                <a:cs typeface="Calibri"/>
              </a:rPr>
              <a:t>gwahanol</a:t>
            </a:r>
            <a:r>
              <a:rPr lang="en-GB" sz="2400">
                <a:cs typeface="Calibri"/>
              </a:rPr>
              <a:t> </a:t>
            </a:r>
            <a:r>
              <a:rPr lang="en-GB" sz="2400" err="1">
                <a:cs typeface="Calibri"/>
              </a:rPr>
              <a:t>i'r</a:t>
            </a:r>
            <a:r>
              <a:rPr lang="en-GB" sz="2400">
                <a:cs typeface="Calibri"/>
              </a:rPr>
              <a:t> </a:t>
            </a:r>
            <a:r>
              <a:rPr lang="en-GB" sz="2400" err="1">
                <a:cs typeface="Calibri"/>
              </a:rPr>
              <a:t>cyfnod</a:t>
            </a:r>
            <a:r>
              <a:rPr lang="en-GB" sz="2400">
                <a:cs typeface="Calibri"/>
              </a:rPr>
              <a:t> </a:t>
            </a:r>
            <a:r>
              <a:rPr lang="en-GB" sz="2400" err="1">
                <a:cs typeface="Calibri"/>
              </a:rPr>
              <a:t>oedran</a:t>
            </a:r>
            <a:r>
              <a:rPr lang="en-GB" sz="2400">
                <a:cs typeface="Calibri"/>
              </a:rPr>
              <a:t> </a:t>
            </a:r>
            <a:r>
              <a:rPr lang="en-GB" sz="2400" err="1">
                <a:cs typeface="Calibri"/>
              </a:rPr>
              <a:t>o'ch</a:t>
            </a:r>
            <a:r>
              <a:rPr lang="en-GB" sz="2400">
                <a:cs typeface="Calibri"/>
              </a:rPr>
              <a:t> </a:t>
            </a:r>
            <a:r>
              <a:rPr lang="en-GB" sz="2400" err="1">
                <a:ea typeface="+mn-lt"/>
                <a:cs typeface="+mn-lt"/>
              </a:rPr>
              <a:t>dewis</a:t>
            </a:r>
            <a:r>
              <a:rPr lang="en-GB" sz="2400">
                <a:cs typeface="Calibri"/>
              </a:rPr>
              <a:t>. </a:t>
            </a:r>
            <a:endParaRPr lang="en-US" sz="2400">
              <a:ea typeface="+mn-lt"/>
              <a:cs typeface="+mn-lt"/>
            </a:endParaRPr>
          </a:p>
          <a:p>
            <a:pPr marL="342900" indent="-342900"/>
            <a:endParaRPr lang="en-GB" sz="2400">
              <a:ea typeface="+mn-lt"/>
              <a:cs typeface="+mn-lt"/>
            </a:endParaRPr>
          </a:p>
          <a:p>
            <a:pPr marL="342900" indent="-342900"/>
            <a:r>
              <a:rPr lang="en-GB" sz="2400" err="1">
                <a:ea typeface="+mn-lt"/>
                <a:cs typeface="+mn-lt"/>
              </a:rPr>
              <a:t>Trawsnewid</a:t>
            </a:r>
            <a:r>
              <a:rPr lang="en-GB" sz="2400">
                <a:ea typeface="+mn-lt"/>
                <a:cs typeface="+mn-lt"/>
              </a:rPr>
              <a:t> </a:t>
            </a:r>
            <a:r>
              <a:rPr lang="en-GB" sz="2400" err="1">
                <a:ea typeface="+mn-lt"/>
                <a:cs typeface="+mn-lt"/>
              </a:rPr>
              <a:t>arfer</a:t>
            </a:r>
            <a:r>
              <a:rPr lang="en-GB" sz="2400">
                <a:ea typeface="+mn-lt"/>
                <a:cs typeface="+mn-lt"/>
              </a:rPr>
              <a:t> </a:t>
            </a:r>
            <a:r>
              <a:rPr lang="en-GB" sz="2400" err="1">
                <a:ea typeface="+mn-lt"/>
                <a:cs typeface="+mn-lt"/>
              </a:rPr>
              <a:t>bersonol</a:t>
            </a:r>
            <a:r>
              <a:rPr lang="en-GB" sz="2400">
                <a:ea typeface="+mn-lt"/>
                <a:cs typeface="+mn-lt"/>
              </a:rPr>
              <a:t> </a:t>
            </a:r>
            <a:r>
              <a:rPr lang="en-GB" sz="2400" err="1">
                <a:ea typeface="+mn-lt"/>
                <a:cs typeface="+mn-lt"/>
              </a:rPr>
              <a:t>drwy</a:t>
            </a:r>
            <a:r>
              <a:rPr lang="en-GB" sz="2400">
                <a:ea typeface="+mn-lt"/>
                <a:cs typeface="+mn-lt"/>
              </a:rPr>
              <a:t> </a:t>
            </a:r>
            <a:r>
              <a:rPr lang="en-GB" sz="2400" err="1">
                <a:ea typeface="+mn-lt"/>
                <a:cs typeface="+mn-lt"/>
              </a:rPr>
              <a:t>dri</a:t>
            </a:r>
            <a:r>
              <a:rPr lang="en-GB" sz="2400">
                <a:ea typeface="+mn-lt"/>
                <a:cs typeface="+mn-lt"/>
              </a:rPr>
              <a:t>  </a:t>
            </a:r>
            <a:r>
              <a:rPr lang="en-GB" sz="2400" err="1">
                <a:ea typeface="+mn-lt"/>
                <a:cs typeface="+mn-lt"/>
              </a:rPr>
              <a:t>chyfnod</a:t>
            </a:r>
            <a:r>
              <a:rPr lang="en-GB" sz="2400">
                <a:ea typeface="+mn-lt"/>
                <a:cs typeface="+mn-lt"/>
              </a:rPr>
              <a:t> o </a:t>
            </a:r>
            <a:r>
              <a:rPr lang="en-GB" sz="2400" err="1">
                <a:ea typeface="+mn-lt"/>
                <a:cs typeface="+mn-lt"/>
              </a:rPr>
              <a:t>gymhwyso</a:t>
            </a:r>
            <a:r>
              <a:rPr lang="en-GB" sz="2400">
                <a:ea typeface="+mn-lt"/>
                <a:cs typeface="+mn-lt"/>
              </a:rPr>
              <a:t> </a:t>
            </a:r>
            <a:r>
              <a:rPr lang="en-GB" sz="2400" err="1">
                <a:ea typeface="+mn-lt"/>
                <a:cs typeface="+mn-lt"/>
              </a:rPr>
              <a:t>ymarfer</a:t>
            </a:r>
            <a:r>
              <a:rPr lang="en-GB" sz="2400">
                <a:ea typeface="+mn-lt"/>
                <a:cs typeface="+mn-lt"/>
              </a:rPr>
              <a:t>: </a:t>
            </a:r>
            <a:r>
              <a:rPr lang="en-GB" sz="2400" err="1">
                <a:ea typeface="+mn-lt"/>
                <a:cs typeface="+mn-lt"/>
              </a:rPr>
              <a:t>cwrdd</a:t>
            </a:r>
            <a:r>
              <a:rPr lang="en-GB" sz="2400">
                <a:ea typeface="+mn-lt"/>
                <a:cs typeface="+mn-lt"/>
              </a:rPr>
              <a:t>, </a:t>
            </a:r>
            <a:r>
              <a:rPr lang="en-GB" sz="2400" err="1">
                <a:ea typeface="+mn-lt"/>
                <a:cs typeface="+mn-lt"/>
              </a:rPr>
              <a:t>profi</a:t>
            </a:r>
            <a:r>
              <a:rPr lang="en-GB" sz="2400">
                <a:ea typeface="+mn-lt"/>
                <a:cs typeface="+mn-lt"/>
              </a:rPr>
              <a:t>, </a:t>
            </a:r>
            <a:r>
              <a:rPr lang="en-GB" sz="2400" err="1">
                <a:ea typeface="+mn-lt"/>
                <a:cs typeface="+mn-lt"/>
              </a:rPr>
              <a:t>rhannu</a:t>
            </a:r>
            <a:r>
              <a:rPr lang="en-GB" sz="2400">
                <a:ea typeface="+mn-lt"/>
                <a:cs typeface="+mn-lt"/>
              </a:rPr>
              <a:t>.</a:t>
            </a:r>
            <a:endParaRPr lang="en-US" sz="2400">
              <a:ea typeface="+mn-lt"/>
              <a:cs typeface="+mn-lt"/>
            </a:endParaRPr>
          </a:p>
          <a:p>
            <a:pPr marL="457200" indent="-457200"/>
            <a:endParaRPr lang="en-GB">
              <a:ea typeface="Calibri" panose="020F0502020204030204"/>
              <a:cs typeface="Calibri" panose="020F0502020204030204"/>
            </a:endParaRPr>
          </a:p>
        </p:txBody>
      </p:sp>
      <p:sp>
        <p:nvSpPr>
          <p:cNvPr id="5" name="Content Placeholder 4">
            <a:extLst>
              <a:ext uri="{FF2B5EF4-FFF2-40B4-BE49-F238E27FC236}">
                <a16:creationId xmlns:a16="http://schemas.microsoft.com/office/drawing/2014/main" id="{19BC5389-C3E2-35C3-2DFC-98A303A31ACC}"/>
              </a:ext>
            </a:extLst>
          </p:cNvPr>
          <p:cNvSpPr>
            <a:spLocks noGrp="1"/>
          </p:cNvSpPr>
          <p:nvPr>
            <p:ph sz="half" idx="2"/>
          </p:nvPr>
        </p:nvSpPr>
        <p:spPr>
          <a:xfrm>
            <a:off x="6197600" y="1079500"/>
            <a:ext cx="5156200" cy="5097463"/>
          </a:xfrm>
        </p:spPr>
        <p:txBody>
          <a:bodyPr vert="horz" lIns="91440" tIns="45720" rIns="91440" bIns="45720" rtlCol="0" anchor="t">
            <a:normAutofit/>
          </a:bodyPr>
          <a:lstStyle/>
          <a:p>
            <a:pPr marL="342900" indent="-342900"/>
            <a:r>
              <a:rPr lang="en-GB" sz="2400">
                <a:cs typeface="Calibri"/>
              </a:rPr>
              <a:t>Experience teaching and learning within a different age phase and context to your chosen age phase. </a:t>
            </a:r>
            <a:endParaRPr lang="en-US"/>
          </a:p>
          <a:p>
            <a:pPr marL="342900" indent="-342900"/>
            <a:endParaRPr lang="en-US" sz="2400">
              <a:ea typeface="+mn-lt"/>
              <a:cs typeface="+mn-lt"/>
            </a:endParaRPr>
          </a:p>
          <a:p>
            <a:pPr marL="342900" indent="-342900"/>
            <a:r>
              <a:rPr lang="en-GB" sz="2400">
                <a:ea typeface="+mn-lt"/>
                <a:cs typeface="+mn-lt"/>
              </a:rPr>
              <a:t>Transform personal practice through three phases of applied practice – meet, test, share.</a:t>
            </a:r>
            <a:endParaRPr lang="en-GB" sz="2400">
              <a:ea typeface="Calibri" panose="020F0502020204030204"/>
              <a:cs typeface="Calibri"/>
            </a:endParaRPr>
          </a:p>
          <a:p>
            <a:pPr marL="0" indent="0">
              <a:buNone/>
            </a:pPr>
            <a:endParaRPr lang="en-GB"/>
          </a:p>
        </p:txBody>
      </p:sp>
      <p:pic>
        <p:nvPicPr>
          <p:cNvPr id="6" name="Picture 4" descr="Diagram&#10;&#10;Description automatically generated">
            <a:extLst>
              <a:ext uri="{FF2B5EF4-FFF2-40B4-BE49-F238E27FC236}">
                <a16:creationId xmlns:a16="http://schemas.microsoft.com/office/drawing/2014/main" id="{E295FBCF-2BB9-9F77-E92F-DDAC76CE7448}"/>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b="-1"/>
          <a:stretch/>
        </p:blipFill>
        <p:spPr>
          <a:xfrm>
            <a:off x="7720038" y="3979132"/>
            <a:ext cx="1646016" cy="1710468"/>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pic>
        <p:nvPicPr>
          <p:cNvPr id="7" name="Picture 6" descr="Diagram&#10;&#10;Description automatically generated">
            <a:extLst>
              <a:ext uri="{FF2B5EF4-FFF2-40B4-BE49-F238E27FC236}">
                <a16:creationId xmlns:a16="http://schemas.microsoft.com/office/drawing/2014/main" id="{71443D27-9F0F-2657-C778-36876E255998}"/>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035081" y="3978751"/>
            <a:ext cx="1547084" cy="1607661"/>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29698603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A37EB57-796A-88E8-925A-01BD92E22019}"/>
              </a:ext>
            </a:extLst>
          </p:cNvPr>
          <p:cNvSpPr>
            <a:spLocks noGrp="1"/>
          </p:cNvSpPr>
          <p:nvPr>
            <p:ph type="title"/>
          </p:nvPr>
        </p:nvSpPr>
        <p:spPr/>
        <p:txBody>
          <a:bodyPr/>
          <a:lstStyle/>
          <a:p>
            <a:r>
              <a:rPr lang="cy-GB"/>
              <a:t>Dogfennaeth y Cyfnewid Cyfnod /  </a:t>
            </a:r>
            <a:br>
              <a:rPr lang="cy-GB"/>
            </a:br>
            <a:r>
              <a:rPr lang="en-GB">
                <a:solidFill>
                  <a:srgbClr val="0070C0"/>
                </a:solidFill>
              </a:rPr>
              <a:t>Phase Swap Documentation</a:t>
            </a:r>
            <a:endParaRPr lang="en-GB">
              <a:solidFill>
                <a:srgbClr val="0070C0"/>
              </a:solidFill>
              <a:ea typeface="Calibri Light"/>
              <a:cs typeface="Calibri Light"/>
            </a:endParaRPr>
          </a:p>
        </p:txBody>
      </p:sp>
      <p:sp>
        <p:nvSpPr>
          <p:cNvPr id="5" name="Content Placeholder 4">
            <a:extLst>
              <a:ext uri="{FF2B5EF4-FFF2-40B4-BE49-F238E27FC236}">
                <a16:creationId xmlns:a16="http://schemas.microsoft.com/office/drawing/2014/main" id="{D2A535F9-BEB4-81EF-7CEA-EA5E8A768A12}"/>
              </a:ext>
            </a:extLst>
          </p:cNvPr>
          <p:cNvSpPr>
            <a:spLocks noGrp="1"/>
          </p:cNvSpPr>
          <p:nvPr>
            <p:ph sz="half" idx="1"/>
          </p:nvPr>
        </p:nvSpPr>
        <p:spPr>
          <a:xfrm>
            <a:off x="521208" y="1825625"/>
            <a:ext cx="5535168" cy="4351338"/>
          </a:xfrm>
        </p:spPr>
        <p:txBody>
          <a:bodyPr lIns="91440" tIns="45720" rIns="91440" bIns="45720" anchor="t"/>
          <a:lstStyle/>
          <a:p>
            <a:pPr marL="0" indent="0">
              <a:buNone/>
            </a:pPr>
            <a:r>
              <a:rPr lang="cy-GB"/>
              <a:t>Gallwch chi gael mynediad at y llyfryn Canllawiau Cyfnewid Cyfnod ar y teilsen Lleoliad TAR ar </a:t>
            </a:r>
            <a:r>
              <a:rPr lang="cy-GB" err="1"/>
              <a:t>Moodle</a:t>
            </a:r>
            <a:r>
              <a:rPr lang="cy-GB"/>
              <a:t>.</a:t>
            </a:r>
          </a:p>
          <a:p>
            <a:pPr marL="0" indent="0">
              <a:buNone/>
            </a:pPr>
            <a:endParaRPr lang="en-GB">
              <a:highlight>
                <a:srgbClr val="FFFF00"/>
              </a:highlight>
              <a:ea typeface="Calibri"/>
              <a:cs typeface="Calibri"/>
            </a:endParaRPr>
          </a:p>
        </p:txBody>
      </p:sp>
      <p:sp>
        <p:nvSpPr>
          <p:cNvPr id="6" name="Content Placeholder 5">
            <a:extLst>
              <a:ext uri="{FF2B5EF4-FFF2-40B4-BE49-F238E27FC236}">
                <a16:creationId xmlns:a16="http://schemas.microsoft.com/office/drawing/2014/main" id="{78CE3F30-5FBF-2A7A-8616-2A4C98212EFD}"/>
              </a:ext>
            </a:extLst>
          </p:cNvPr>
          <p:cNvSpPr>
            <a:spLocks noGrp="1"/>
          </p:cNvSpPr>
          <p:nvPr>
            <p:ph sz="half" idx="2"/>
          </p:nvPr>
        </p:nvSpPr>
        <p:spPr>
          <a:xfrm>
            <a:off x="361677" y="3651550"/>
            <a:ext cx="5181600" cy="4351338"/>
          </a:xfrm>
        </p:spPr>
        <p:txBody>
          <a:bodyPr/>
          <a:lstStyle/>
          <a:p>
            <a:pPr marL="0" indent="0">
              <a:buNone/>
            </a:pPr>
            <a:r>
              <a:rPr lang="en-GB"/>
              <a:t>Access the Phase Swap Guidance booklet on the PGCE Placement tile on Moodle. </a:t>
            </a:r>
          </a:p>
          <a:p>
            <a:pPr marL="0" indent="0">
              <a:buNone/>
            </a:pPr>
            <a:endParaRPr lang="en-GB"/>
          </a:p>
          <a:p>
            <a:pPr marL="0" indent="0">
              <a:buNone/>
            </a:pPr>
            <a:endParaRPr lang="en-GB"/>
          </a:p>
        </p:txBody>
      </p:sp>
      <p:pic>
        <p:nvPicPr>
          <p:cNvPr id="2" name="Picture 1" descr="A screen shot of a computer&#10;&#10;AI-generated content may be incorrect.">
            <a:extLst>
              <a:ext uri="{FF2B5EF4-FFF2-40B4-BE49-F238E27FC236}">
                <a16:creationId xmlns:a16="http://schemas.microsoft.com/office/drawing/2014/main" id="{1362C451-122B-823F-68E3-6CC1D6900AEC}"/>
              </a:ext>
            </a:extLst>
          </p:cNvPr>
          <p:cNvPicPr>
            <a:picLocks noChangeAspect="1"/>
          </p:cNvPicPr>
          <p:nvPr/>
        </p:nvPicPr>
        <p:blipFill>
          <a:blip r:embed="rId3"/>
          <a:stretch>
            <a:fillRect/>
          </a:stretch>
        </p:blipFill>
        <p:spPr>
          <a:xfrm>
            <a:off x="6644316" y="1832304"/>
            <a:ext cx="5200650" cy="1266825"/>
          </a:xfrm>
          <a:prstGeom prst="rect">
            <a:avLst/>
          </a:prstGeom>
        </p:spPr>
      </p:pic>
      <p:pic>
        <p:nvPicPr>
          <p:cNvPr id="3" name="Picture 2" descr="A screen shot of a computer program&#10;&#10;AI-generated content may be incorrect.">
            <a:extLst>
              <a:ext uri="{FF2B5EF4-FFF2-40B4-BE49-F238E27FC236}">
                <a16:creationId xmlns:a16="http://schemas.microsoft.com/office/drawing/2014/main" id="{B64CE4B2-5D69-D010-391F-926E9DE2440D}"/>
              </a:ext>
            </a:extLst>
          </p:cNvPr>
          <p:cNvPicPr>
            <a:picLocks noChangeAspect="1"/>
          </p:cNvPicPr>
          <p:nvPr/>
        </p:nvPicPr>
        <p:blipFill>
          <a:blip r:embed="rId4"/>
          <a:stretch>
            <a:fillRect/>
          </a:stretch>
        </p:blipFill>
        <p:spPr>
          <a:xfrm>
            <a:off x="8375710" y="3257730"/>
            <a:ext cx="2571750" cy="1924050"/>
          </a:xfrm>
          <a:prstGeom prst="rect">
            <a:avLst/>
          </a:prstGeom>
        </p:spPr>
      </p:pic>
      <p:sp>
        <p:nvSpPr>
          <p:cNvPr id="7" name="TextBox 6">
            <a:extLst>
              <a:ext uri="{FF2B5EF4-FFF2-40B4-BE49-F238E27FC236}">
                <a16:creationId xmlns:a16="http://schemas.microsoft.com/office/drawing/2014/main" id="{3996C2F8-D200-E3FB-F14C-1DECF228E0B7}"/>
              </a:ext>
            </a:extLst>
          </p:cNvPr>
          <p:cNvSpPr txBox="1"/>
          <p:nvPr/>
        </p:nvSpPr>
        <p:spPr>
          <a:xfrm>
            <a:off x="7447472" y="5341189"/>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5"/>
              </a:rPr>
              <a:t>Course: Lleoliad TAR / PGCE Placement | Home</a:t>
            </a:r>
            <a:endParaRPr lang="en-US"/>
          </a:p>
          <a:p>
            <a:pPr algn="ctr"/>
            <a:endParaRPr lang="en-GB"/>
          </a:p>
        </p:txBody>
      </p:sp>
    </p:spTree>
    <p:extLst>
      <p:ext uri="{BB962C8B-B14F-4D97-AF65-F5344CB8AC3E}">
        <p14:creationId xmlns:p14="http://schemas.microsoft.com/office/powerpoint/2010/main" val="32830127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 name="Picture 107" descr="Icon&#10;&#10;Description automatically generated">
            <a:extLst>
              <a:ext uri="{FF2B5EF4-FFF2-40B4-BE49-F238E27FC236}">
                <a16:creationId xmlns:a16="http://schemas.microsoft.com/office/drawing/2014/main" id="{4A464DFA-FC49-45D8-BA24-7EA1A632DE0F}"/>
              </a:ext>
            </a:extLst>
          </p:cNvPr>
          <p:cNvPicPr>
            <a:picLocks noChangeAspect="1"/>
          </p:cNvPicPr>
          <p:nvPr/>
        </p:nvPicPr>
        <p:blipFill>
          <a:blip r:embed="rId3"/>
          <a:stretch>
            <a:fillRect/>
          </a:stretch>
        </p:blipFill>
        <p:spPr>
          <a:xfrm>
            <a:off x="38350" y="1332749"/>
            <a:ext cx="11744325" cy="5106987"/>
          </a:xfrm>
          <a:prstGeom prst="rect">
            <a:avLst/>
          </a:prstGeom>
        </p:spPr>
      </p:pic>
      <p:sp>
        <p:nvSpPr>
          <p:cNvPr id="2" name="Title 1">
            <a:extLst>
              <a:ext uri="{FF2B5EF4-FFF2-40B4-BE49-F238E27FC236}">
                <a16:creationId xmlns:a16="http://schemas.microsoft.com/office/drawing/2014/main" id="{6C038B21-8CD2-445F-9056-A8F32B5900F3}"/>
              </a:ext>
            </a:extLst>
          </p:cNvPr>
          <p:cNvSpPr>
            <a:spLocks noGrp="1"/>
          </p:cNvSpPr>
          <p:nvPr>
            <p:ph type="title"/>
          </p:nvPr>
        </p:nvSpPr>
        <p:spPr>
          <a:xfrm>
            <a:off x="410737" y="1936"/>
            <a:ext cx="10515600" cy="1325563"/>
          </a:xfrm>
        </p:spPr>
        <p:txBody>
          <a:bodyPr/>
          <a:lstStyle/>
          <a:p>
            <a:r>
              <a:rPr lang="en-GB" b="1" err="1">
                <a:cs typeface="Calibri Light"/>
              </a:rPr>
              <a:t>Trafodaeth</a:t>
            </a:r>
            <a:br>
              <a:rPr lang="en-GB" b="1">
                <a:cs typeface="Calibri Light"/>
              </a:rPr>
            </a:br>
            <a:r>
              <a:rPr lang="en-GB" b="1">
                <a:solidFill>
                  <a:srgbClr val="0070C0"/>
                </a:solidFill>
                <a:cs typeface="Calibri Light"/>
              </a:rPr>
              <a:t>Discussion</a:t>
            </a:r>
            <a:endParaRPr lang="en-US">
              <a:solidFill>
                <a:srgbClr val="0070C0"/>
              </a:solidFill>
              <a:ea typeface="Calibri Light"/>
              <a:cs typeface="Calibri Light" panose="020F0302020204030204"/>
            </a:endParaRPr>
          </a:p>
        </p:txBody>
      </p:sp>
      <p:sp>
        <p:nvSpPr>
          <p:cNvPr id="4" name="Rectangle: Rounded Corners 3">
            <a:extLst>
              <a:ext uri="{FF2B5EF4-FFF2-40B4-BE49-F238E27FC236}">
                <a16:creationId xmlns:a16="http://schemas.microsoft.com/office/drawing/2014/main" id="{7E640AB8-0644-4675-A93C-A669BB827EB0}"/>
              </a:ext>
            </a:extLst>
          </p:cNvPr>
          <p:cNvSpPr/>
          <p:nvPr/>
        </p:nvSpPr>
        <p:spPr>
          <a:xfrm>
            <a:off x="2813050" y="2106613"/>
            <a:ext cx="3341687" cy="1881187"/>
          </a:xfrm>
          <a:prstGeom prst="roundRect">
            <a:avLst/>
          </a:prstGeom>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err="1">
                <a:cs typeface="Calibri"/>
              </a:rPr>
              <a:t>Mathau</a:t>
            </a:r>
            <a:r>
              <a:rPr lang="en-GB" sz="2400">
                <a:cs typeface="Calibri"/>
              </a:rPr>
              <a:t> o </a:t>
            </a:r>
            <a:r>
              <a:rPr lang="en-GB" sz="2400" err="1">
                <a:cs typeface="Calibri"/>
              </a:rPr>
              <a:t>drosglwyddo</a:t>
            </a:r>
            <a:endParaRPr lang="en-GB" sz="2400">
              <a:cs typeface="Calibri"/>
            </a:endParaRPr>
          </a:p>
          <a:p>
            <a:pPr algn="ctr"/>
            <a:endParaRPr lang="en-GB" sz="2400">
              <a:cs typeface="Calibri"/>
            </a:endParaRPr>
          </a:p>
          <a:p>
            <a:pPr algn="ctr"/>
            <a:r>
              <a:rPr lang="en-GB" sz="2400">
                <a:cs typeface="Calibri"/>
              </a:rPr>
              <a:t>Types of transition</a:t>
            </a:r>
          </a:p>
        </p:txBody>
      </p:sp>
      <p:sp>
        <p:nvSpPr>
          <p:cNvPr id="7" name="Rectangle: Rounded Corners 6">
            <a:extLst>
              <a:ext uri="{FF2B5EF4-FFF2-40B4-BE49-F238E27FC236}">
                <a16:creationId xmlns:a16="http://schemas.microsoft.com/office/drawing/2014/main" id="{AE6D0CD3-B7A4-473A-9D2D-AF860577AB8C}"/>
              </a:ext>
            </a:extLst>
          </p:cNvPr>
          <p:cNvSpPr/>
          <p:nvPr/>
        </p:nvSpPr>
        <p:spPr>
          <a:xfrm>
            <a:off x="6355334" y="2106613"/>
            <a:ext cx="3341687" cy="1881187"/>
          </a:xfrm>
          <a:prstGeom prst="roundRect">
            <a:avLst/>
          </a:prstGeom>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a:cs typeface="Calibri"/>
              </a:rPr>
              <a:t>Ystyriaethau</a:t>
            </a:r>
          </a:p>
          <a:p>
            <a:pPr algn="ctr"/>
            <a:endParaRPr lang="en-GB" sz="2400">
              <a:cs typeface="Calibri"/>
            </a:endParaRPr>
          </a:p>
          <a:p>
            <a:pPr algn="ctr"/>
            <a:r>
              <a:rPr lang="en-GB" sz="2400">
                <a:cs typeface="Calibri"/>
              </a:rPr>
              <a:t>Considerations</a:t>
            </a:r>
          </a:p>
        </p:txBody>
      </p:sp>
      <p:sp>
        <p:nvSpPr>
          <p:cNvPr id="8" name="Rectangle: Rounded Corners 7">
            <a:extLst>
              <a:ext uri="{FF2B5EF4-FFF2-40B4-BE49-F238E27FC236}">
                <a16:creationId xmlns:a16="http://schemas.microsoft.com/office/drawing/2014/main" id="{ECF8BF63-DF21-4674-8A50-7DE38D32FBB3}"/>
              </a:ext>
            </a:extLst>
          </p:cNvPr>
          <p:cNvSpPr/>
          <p:nvPr/>
        </p:nvSpPr>
        <p:spPr>
          <a:xfrm>
            <a:off x="2813050" y="4106863"/>
            <a:ext cx="3341687" cy="1881187"/>
          </a:xfrm>
          <a:prstGeom prst="roundRect">
            <a:avLst/>
          </a:prstGeom>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err="1">
                <a:cs typeface="Calibri"/>
              </a:rPr>
              <a:t>Trefniadau</a:t>
            </a:r>
            <a:r>
              <a:rPr lang="en-GB" sz="2400">
                <a:cs typeface="Calibri"/>
              </a:rPr>
              <a:t> </a:t>
            </a:r>
            <a:r>
              <a:rPr lang="en-GB" sz="2400" err="1">
                <a:cs typeface="Calibri"/>
              </a:rPr>
              <a:t>trosglwyddo</a:t>
            </a:r>
            <a:r>
              <a:rPr lang="en-GB" sz="2400">
                <a:cs typeface="Calibri"/>
              </a:rPr>
              <a:t>  </a:t>
            </a:r>
            <a:r>
              <a:rPr lang="en-GB" sz="2400" err="1">
                <a:cs typeface="Calibri"/>
              </a:rPr>
              <a:t>effeithiol</a:t>
            </a:r>
            <a:endParaRPr lang="en-GB" sz="2400">
              <a:cs typeface="Calibri"/>
            </a:endParaRPr>
          </a:p>
          <a:p>
            <a:pPr algn="ctr"/>
            <a:endParaRPr lang="en-GB" sz="2400">
              <a:cs typeface="Calibri"/>
            </a:endParaRPr>
          </a:p>
          <a:p>
            <a:pPr algn="ctr"/>
            <a:r>
              <a:rPr lang="en-GB" sz="2400">
                <a:cs typeface="Calibri"/>
              </a:rPr>
              <a:t>Effective transitions</a:t>
            </a:r>
          </a:p>
        </p:txBody>
      </p:sp>
      <p:sp>
        <p:nvSpPr>
          <p:cNvPr id="9" name="Rectangle: Rounded Corners 8">
            <a:extLst>
              <a:ext uri="{FF2B5EF4-FFF2-40B4-BE49-F238E27FC236}">
                <a16:creationId xmlns:a16="http://schemas.microsoft.com/office/drawing/2014/main" id="{021B2D6C-1224-45C5-8029-62BDCD5A40AE}"/>
              </a:ext>
            </a:extLst>
          </p:cNvPr>
          <p:cNvSpPr/>
          <p:nvPr/>
        </p:nvSpPr>
        <p:spPr>
          <a:xfrm>
            <a:off x="6353175" y="4106863"/>
            <a:ext cx="3341687" cy="1881187"/>
          </a:xfrm>
          <a:prstGeom prst="roundRect">
            <a:avLst/>
          </a:prstGeom>
          <a:ln w="5715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err="1">
                <a:cs typeface="Calibri"/>
              </a:rPr>
              <a:t>Tystiolaeth</a:t>
            </a:r>
            <a:endParaRPr lang="en-GB" sz="2400">
              <a:cs typeface="Calibri"/>
            </a:endParaRPr>
          </a:p>
          <a:p>
            <a:pPr algn="ctr"/>
            <a:endParaRPr lang="en-GB" sz="2400">
              <a:cs typeface="Calibri"/>
            </a:endParaRPr>
          </a:p>
          <a:p>
            <a:pPr algn="ctr"/>
            <a:r>
              <a:rPr lang="en-GB" sz="2400">
                <a:cs typeface="Calibri"/>
              </a:rPr>
              <a:t>Evidence</a:t>
            </a:r>
          </a:p>
        </p:txBody>
      </p:sp>
    </p:spTree>
    <p:extLst>
      <p:ext uri="{BB962C8B-B14F-4D97-AF65-F5344CB8AC3E}">
        <p14:creationId xmlns:p14="http://schemas.microsoft.com/office/powerpoint/2010/main" val="2583674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30C92-86B5-4BE8-B812-EBFDEE7D3F95}"/>
              </a:ext>
            </a:extLst>
          </p:cNvPr>
          <p:cNvSpPr>
            <a:spLocks noGrp="1"/>
          </p:cNvSpPr>
          <p:nvPr>
            <p:ph type="title"/>
          </p:nvPr>
        </p:nvSpPr>
        <p:spPr>
          <a:xfrm>
            <a:off x="1179226" y="826680"/>
            <a:ext cx="9833548" cy="1325563"/>
          </a:xfrm>
        </p:spPr>
        <p:txBody>
          <a:bodyPr vert="horz" lIns="91440" tIns="45720" rIns="91440" bIns="45720" rtlCol="0" anchor="ctr">
            <a:normAutofit/>
          </a:bodyPr>
          <a:lstStyle/>
          <a:p>
            <a:pPr algn="ctr"/>
            <a:r>
              <a:rPr lang="en-US" sz="4000" b="1" err="1"/>
              <a:t>Trefniadau</a:t>
            </a:r>
            <a:r>
              <a:rPr lang="en-US" sz="4000" b="1"/>
              <a:t> </a:t>
            </a:r>
            <a:r>
              <a:rPr lang="en-US" sz="4000" b="1" err="1"/>
              <a:t>trosglwyddo</a:t>
            </a:r>
            <a:r>
              <a:rPr lang="en-US" sz="4000" b="1"/>
              <a:t> a </a:t>
            </a:r>
            <a:r>
              <a:rPr lang="en-US" sz="4000" b="1" kern="1200" err="1">
                <a:latin typeface="+mj-lt"/>
                <a:ea typeface="+mj-ea"/>
                <a:cs typeface="+mj-cs"/>
              </a:rPr>
              <a:t>chynnydd</a:t>
            </a:r>
            <a:br>
              <a:rPr lang="en-US" sz="4000" b="1" kern="1200"/>
            </a:br>
            <a:endParaRPr lang="en-US" sz="4000" b="1" kern="1200">
              <a:latin typeface="+mj-lt"/>
              <a:ea typeface="+mj-ea"/>
              <a:cs typeface="+mj-cs"/>
            </a:endParaRPr>
          </a:p>
        </p:txBody>
      </p:sp>
      <p:sp>
        <p:nvSpPr>
          <p:cNvPr id="3" name="Content Placeholder 2">
            <a:extLst>
              <a:ext uri="{FF2B5EF4-FFF2-40B4-BE49-F238E27FC236}">
                <a16:creationId xmlns:a16="http://schemas.microsoft.com/office/drawing/2014/main" id="{9B387CD7-0E2F-4B22-9D34-C0E70E478433}"/>
              </a:ext>
            </a:extLst>
          </p:cNvPr>
          <p:cNvSpPr>
            <a:spLocks noGrp="1"/>
          </p:cNvSpPr>
          <p:nvPr>
            <p:ph sz="half" idx="1"/>
          </p:nvPr>
        </p:nvSpPr>
        <p:spPr>
          <a:xfrm>
            <a:off x="1230026" y="1930920"/>
            <a:ext cx="10166923" cy="3424226"/>
          </a:xfrm>
        </p:spPr>
        <p:txBody>
          <a:bodyPr vert="horz" lIns="91440" tIns="45720" rIns="91440" bIns="45720" rtlCol="0" anchor="t">
            <a:normAutofit lnSpcReduction="10000"/>
          </a:bodyPr>
          <a:lstStyle/>
          <a:p>
            <a:pPr marL="0" indent="0">
              <a:buNone/>
            </a:pPr>
            <a:r>
              <a:rPr lang="en-US" sz="2400">
                <a:solidFill>
                  <a:srgbClr val="000000"/>
                </a:solidFill>
              </a:rPr>
              <a:t>Mae </a:t>
            </a:r>
            <a:r>
              <a:rPr lang="en-US" sz="2400" err="1">
                <a:solidFill>
                  <a:srgbClr val="000000"/>
                </a:solidFill>
              </a:rPr>
              <a:t>rhannu’r</a:t>
            </a:r>
            <a:r>
              <a:rPr lang="en-US" sz="2400">
                <a:solidFill>
                  <a:srgbClr val="000000"/>
                </a:solidFill>
              </a:rPr>
              <a:t> </a:t>
            </a:r>
            <a:r>
              <a:rPr lang="en-US" sz="2400" err="1">
                <a:solidFill>
                  <a:srgbClr val="000000"/>
                </a:solidFill>
              </a:rPr>
              <a:t>cwricwlwm</a:t>
            </a:r>
            <a:r>
              <a:rPr lang="en-US" sz="2400">
                <a:solidFill>
                  <a:srgbClr val="000000"/>
                </a:solidFill>
              </a:rPr>
              <a:t> </a:t>
            </a:r>
            <a:r>
              <a:rPr lang="en-US" sz="2400" err="1">
                <a:solidFill>
                  <a:srgbClr val="000000"/>
                </a:solidFill>
              </a:rPr>
              <a:t>yn</a:t>
            </a:r>
            <a:r>
              <a:rPr lang="en-US" sz="2400">
                <a:solidFill>
                  <a:srgbClr val="000000"/>
                </a:solidFill>
              </a:rPr>
              <a:t> </a:t>
            </a:r>
            <a:r>
              <a:rPr lang="en-US" sz="2400" err="1">
                <a:solidFill>
                  <a:srgbClr val="000000"/>
                </a:solidFill>
              </a:rPr>
              <a:t>gyfnodau</a:t>
            </a:r>
            <a:r>
              <a:rPr lang="en-US" sz="2400">
                <a:solidFill>
                  <a:srgbClr val="000000"/>
                </a:solidFill>
              </a:rPr>
              <a:t> ar wahân, sy’n tueddu i gynnwys athroniaethau a dulliau gweithredu penodol, wedi arwain at greu </a:t>
            </a:r>
            <a:r>
              <a:rPr lang="en-US" sz="2400" err="1">
                <a:solidFill>
                  <a:srgbClr val="000000"/>
                </a:solidFill>
              </a:rPr>
              <a:t>pwyntiau</a:t>
            </a:r>
            <a:r>
              <a:rPr lang="en-US" sz="2400">
                <a:solidFill>
                  <a:srgbClr val="000000"/>
                </a:solidFill>
              </a:rPr>
              <a:t> </a:t>
            </a:r>
            <a:r>
              <a:rPr lang="en-US" sz="2400" err="1">
                <a:solidFill>
                  <a:srgbClr val="000000"/>
                </a:solidFill>
              </a:rPr>
              <a:t>trosglwyddo</a:t>
            </a:r>
            <a:r>
              <a:rPr lang="en-US" sz="2400">
                <a:solidFill>
                  <a:srgbClr val="000000"/>
                </a:solidFill>
              </a:rPr>
              <a:t> </a:t>
            </a:r>
            <a:r>
              <a:rPr lang="en-US" sz="2400" err="1">
                <a:solidFill>
                  <a:srgbClr val="000000"/>
                </a:solidFill>
              </a:rPr>
              <a:t>ychwanegol</a:t>
            </a:r>
            <a:r>
              <a:rPr lang="en-US" sz="2400">
                <a:solidFill>
                  <a:srgbClr val="000000"/>
                </a:solidFill>
              </a:rPr>
              <a:t>. Gwelir effeithiau negyddol yn y </a:t>
            </a:r>
            <a:r>
              <a:rPr lang="en-US" sz="2400" err="1">
                <a:solidFill>
                  <a:srgbClr val="000000"/>
                </a:solidFill>
              </a:rPr>
              <a:t>trosglwyddo</a:t>
            </a:r>
            <a:r>
              <a:rPr lang="en-US" sz="2400">
                <a:solidFill>
                  <a:srgbClr val="000000"/>
                </a:solidFill>
              </a:rPr>
              <a:t> </a:t>
            </a:r>
            <a:r>
              <a:rPr lang="en-US" sz="2400" err="1">
                <a:solidFill>
                  <a:srgbClr val="000000"/>
                </a:solidFill>
              </a:rPr>
              <a:t>rhwng</a:t>
            </a:r>
            <a:r>
              <a:rPr lang="en-US" sz="2400">
                <a:solidFill>
                  <a:srgbClr val="000000"/>
                </a:solidFill>
              </a:rPr>
              <a:t> y Cyfnod Sylfaen a Chyfnod Allweddol 2, rhwng Cyfnodau Allweddol 2 a 3,  a rhwng Cyfnodau Allweddol 3 a 4. Ym mhob achos, mae’r newid yn yr athroniaeth neu’r dull gweithredu ar </a:t>
            </a:r>
            <a:r>
              <a:rPr lang="en-US" sz="2400" err="1">
                <a:solidFill>
                  <a:srgbClr val="000000"/>
                </a:solidFill>
              </a:rPr>
              <a:t>bwyntiau</a:t>
            </a:r>
            <a:r>
              <a:rPr lang="en-US" sz="2400">
                <a:solidFill>
                  <a:srgbClr val="000000"/>
                </a:solidFill>
              </a:rPr>
              <a:t> </a:t>
            </a:r>
            <a:r>
              <a:rPr lang="en-US" sz="2400" err="1">
                <a:solidFill>
                  <a:srgbClr val="000000"/>
                </a:solidFill>
              </a:rPr>
              <a:t>trosglwyddo</a:t>
            </a:r>
            <a:r>
              <a:rPr lang="en-US" sz="2400">
                <a:solidFill>
                  <a:srgbClr val="000000"/>
                </a:solidFill>
              </a:rPr>
              <a:t> </a:t>
            </a:r>
            <a:r>
              <a:rPr lang="en-US" sz="2400" err="1">
                <a:solidFill>
                  <a:srgbClr val="000000"/>
                </a:solidFill>
              </a:rPr>
              <a:t>yn</a:t>
            </a:r>
            <a:r>
              <a:rPr lang="en-US" sz="2400">
                <a:solidFill>
                  <a:srgbClr val="000000"/>
                </a:solidFill>
              </a:rPr>
              <a:t> gallu </a:t>
            </a:r>
            <a:r>
              <a:rPr lang="en-US" sz="2400" err="1">
                <a:solidFill>
                  <a:srgbClr val="000000"/>
                </a:solidFill>
              </a:rPr>
              <a:t>llesteirio</a:t>
            </a:r>
            <a:r>
              <a:rPr lang="en-US" sz="2400">
                <a:solidFill>
                  <a:srgbClr val="000000"/>
                </a:solidFill>
              </a:rPr>
              <a:t> </a:t>
            </a:r>
            <a:r>
              <a:rPr lang="en-US" sz="2400" err="1">
                <a:solidFill>
                  <a:srgbClr val="000000"/>
                </a:solidFill>
              </a:rPr>
              <a:t>cynnydd</a:t>
            </a:r>
            <a:r>
              <a:rPr lang="en-US" sz="2400">
                <a:solidFill>
                  <a:srgbClr val="000000"/>
                </a:solidFill>
              </a:rPr>
              <a:t> ac roedd tystiolaeth bod hyn yn gallu cyfrannu at ymddieithrio gan bobl ifanc wrth iddynt fynd drwy’r ysgol.      </a:t>
            </a:r>
            <a:endParaRPr lang="en-US" sz="2400">
              <a:cs typeface="Calibri"/>
            </a:endParaRPr>
          </a:p>
          <a:p>
            <a:pPr marL="0" indent="0">
              <a:buNone/>
            </a:pPr>
            <a:r>
              <a:rPr lang="en-US" sz="1900">
                <a:solidFill>
                  <a:srgbClr val="000000"/>
                </a:solidFill>
              </a:rPr>
              <a:t>                                                                                                    </a:t>
            </a:r>
            <a:endParaRPr lang="en-US" sz="1900">
              <a:solidFill>
                <a:srgbClr val="000000"/>
              </a:solidFill>
              <a:cs typeface="Calibri" panose="020F0502020204030204"/>
            </a:endParaRPr>
          </a:p>
          <a:p>
            <a:pPr marL="0" indent="0" algn="r">
              <a:buNone/>
            </a:pPr>
            <a:r>
              <a:rPr lang="en-US" sz="1900">
                <a:solidFill>
                  <a:srgbClr val="000000"/>
                </a:solidFill>
              </a:rPr>
              <a:t>Donaldson 2015</a:t>
            </a:r>
            <a:endParaRPr lang="en-US" sz="1900">
              <a:solidFill>
                <a:srgbClr val="000000"/>
              </a:solidFill>
              <a:cs typeface="Calibri" panose="020F0502020204030204"/>
            </a:endParaRPr>
          </a:p>
          <a:p>
            <a:endParaRPr lang="en-US" sz="1900">
              <a:solidFill>
                <a:srgbClr val="000000"/>
              </a:solidFill>
            </a:endParaRPr>
          </a:p>
        </p:txBody>
      </p:sp>
    </p:spTree>
    <p:extLst>
      <p:ext uri="{BB962C8B-B14F-4D97-AF65-F5344CB8AC3E}">
        <p14:creationId xmlns:p14="http://schemas.microsoft.com/office/powerpoint/2010/main" val="328856465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FB667-28C4-4482-9BA3-C87E0DC53FED}"/>
              </a:ext>
            </a:extLst>
          </p:cNvPr>
          <p:cNvSpPr>
            <a:spLocks noGrp="1"/>
          </p:cNvSpPr>
          <p:nvPr>
            <p:ph type="title"/>
          </p:nvPr>
        </p:nvSpPr>
        <p:spPr>
          <a:xfrm>
            <a:off x="1179226" y="826680"/>
            <a:ext cx="9833548" cy="1325563"/>
          </a:xfrm>
        </p:spPr>
        <p:txBody>
          <a:bodyPr>
            <a:normAutofit/>
          </a:bodyPr>
          <a:lstStyle/>
          <a:p>
            <a:pPr algn="ctr"/>
            <a:r>
              <a:rPr lang="en-GB" sz="4000" b="1">
                <a:ea typeface="+mj-lt"/>
                <a:cs typeface="+mj-lt"/>
              </a:rPr>
              <a:t>Transitions and progression</a:t>
            </a:r>
            <a:endParaRPr lang="en-US" sz="4000"/>
          </a:p>
        </p:txBody>
      </p:sp>
      <p:sp>
        <p:nvSpPr>
          <p:cNvPr id="3" name="Content Placeholder 2">
            <a:extLst>
              <a:ext uri="{FF2B5EF4-FFF2-40B4-BE49-F238E27FC236}">
                <a16:creationId xmlns:a16="http://schemas.microsoft.com/office/drawing/2014/main" id="{138AB2BA-75B9-4CD8-BCA9-4D62473F4730}"/>
              </a:ext>
            </a:extLst>
          </p:cNvPr>
          <p:cNvSpPr>
            <a:spLocks noGrp="1"/>
          </p:cNvSpPr>
          <p:nvPr>
            <p:ph idx="1"/>
          </p:nvPr>
        </p:nvSpPr>
        <p:spPr>
          <a:xfrm>
            <a:off x="1179226" y="2096020"/>
            <a:ext cx="9833548" cy="3344851"/>
          </a:xfrm>
        </p:spPr>
        <p:txBody>
          <a:bodyPr vert="horz" lIns="91440" tIns="45720" rIns="91440" bIns="45720" rtlCol="0" anchor="t">
            <a:normAutofit/>
          </a:bodyPr>
          <a:lstStyle/>
          <a:p>
            <a:pPr marL="0" indent="0">
              <a:buNone/>
            </a:pPr>
            <a:r>
              <a:rPr lang="en-GB" sz="2400">
                <a:solidFill>
                  <a:srgbClr val="000000"/>
                </a:solidFill>
                <a:ea typeface="+mn-lt"/>
                <a:cs typeface="+mn-lt"/>
              </a:rPr>
              <a:t>Division into the separate stages, which tend to have distinctive philosophies and approaches, has had the effect of creating additional transition points. Negative effects are evident in the transitions between the Foundation Phase and Key Stage 2, Key Stages 2 and 3, and Key Stages 3 and 4. In each case, shifts in philosophy or approach at transition points can hinder progression and there was evidence that this could contribute to disengagement as young people progress through school.</a:t>
            </a:r>
            <a:endParaRPr lang="en-GB" sz="2400">
              <a:solidFill>
                <a:srgbClr val="000000"/>
              </a:solidFill>
              <a:cs typeface="Calibri" panose="020F0502020204030204"/>
            </a:endParaRPr>
          </a:p>
          <a:p>
            <a:pPr marL="0" indent="0">
              <a:buNone/>
            </a:pPr>
            <a:endParaRPr lang="en-GB" sz="2400">
              <a:solidFill>
                <a:srgbClr val="000000"/>
              </a:solidFill>
              <a:ea typeface="+mn-lt"/>
              <a:cs typeface="+mn-lt"/>
            </a:endParaRPr>
          </a:p>
          <a:p>
            <a:pPr marL="0" indent="0" algn="r">
              <a:buNone/>
            </a:pPr>
            <a:r>
              <a:rPr lang="en-GB" sz="2000">
                <a:solidFill>
                  <a:srgbClr val="000000"/>
                </a:solidFill>
                <a:ea typeface="+mn-lt"/>
                <a:cs typeface="+mn-lt"/>
              </a:rPr>
              <a:t>                                                                             Donaldson 2015</a:t>
            </a:r>
            <a:endParaRPr lang="en-GB" sz="2000">
              <a:solidFill>
                <a:srgbClr val="000000"/>
              </a:solidFill>
              <a:cs typeface="Calibri"/>
            </a:endParaRPr>
          </a:p>
          <a:p>
            <a:endParaRPr lang="en-GB" sz="2000">
              <a:solidFill>
                <a:srgbClr val="000000"/>
              </a:solidFill>
              <a:cs typeface="Calibri"/>
            </a:endParaRPr>
          </a:p>
        </p:txBody>
      </p:sp>
    </p:spTree>
    <p:extLst>
      <p:ext uri="{BB962C8B-B14F-4D97-AF65-F5344CB8AC3E}">
        <p14:creationId xmlns:p14="http://schemas.microsoft.com/office/powerpoint/2010/main" val="10022098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E8E9E-CE73-BED1-AD57-9915014D2A3B}"/>
              </a:ext>
            </a:extLst>
          </p:cNvPr>
          <p:cNvSpPr>
            <a:spLocks noGrp="1"/>
          </p:cNvSpPr>
          <p:nvPr>
            <p:ph type="title"/>
          </p:nvPr>
        </p:nvSpPr>
        <p:spPr>
          <a:xfrm>
            <a:off x="838200" y="2005966"/>
            <a:ext cx="10515600" cy="1325563"/>
          </a:xfrm>
        </p:spPr>
        <p:txBody>
          <a:bodyPr/>
          <a:lstStyle/>
          <a:p>
            <a:pPr algn="ctr"/>
            <a:r>
              <a:rPr lang="en-GB" b="1"/>
              <a:t>Beth </a:t>
            </a:r>
            <a:r>
              <a:rPr lang="en-GB" b="1" err="1"/>
              <a:t>yw</a:t>
            </a:r>
            <a:r>
              <a:rPr lang="en-GB" b="1"/>
              <a:t> </a:t>
            </a:r>
            <a:r>
              <a:rPr lang="en-GB" b="1" err="1"/>
              <a:t>cynnydd</a:t>
            </a:r>
            <a:r>
              <a:rPr lang="en-GB" b="1"/>
              <a:t>?</a:t>
            </a:r>
            <a:br>
              <a:rPr lang="en-GB" b="1"/>
            </a:br>
            <a:r>
              <a:rPr lang="en-GB" b="1">
                <a:solidFill>
                  <a:srgbClr val="0070C0"/>
                </a:solidFill>
              </a:rPr>
              <a:t>What is progression?</a:t>
            </a:r>
          </a:p>
        </p:txBody>
      </p:sp>
    </p:spTree>
    <p:extLst>
      <p:ext uri="{BB962C8B-B14F-4D97-AF65-F5344CB8AC3E}">
        <p14:creationId xmlns:p14="http://schemas.microsoft.com/office/powerpoint/2010/main" val="10047635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8319D-5506-F63B-9D4A-B1B69B98C42B}"/>
              </a:ext>
            </a:extLst>
          </p:cNvPr>
          <p:cNvSpPr>
            <a:spLocks noGrp="1"/>
          </p:cNvSpPr>
          <p:nvPr>
            <p:ph type="title"/>
          </p:nvPr>
        </p:nvSpPr>
        <p:spPr/>
        <p:txBody>
          <a:bodyPr>
            <a:normAutofit/>
          </a:bodyPr>
          <a:lstStyle/>
          <a:p>
            <a:r>
              <a:rPr lang="cy-GB" sz="2200" b="1"/>
              <a:t>Prosiect Camau – Dysgu am gynnydd – llywio ein ffordd o feddwl am Gwricwlwm i Gymru. </a:t>
            </a:r>
            <a:br>
              <a:rPr lang="cy-GB" sz="2200" b="1"/>
            </a:br>
            <a:r>
              <a:rPr lang="en-GB" sz="2200" b="1" err="1">
                <a:solidFill>
                  <a:srgbClr val="0070C0"/>
                </a:solidFill>
              </a:rPr>
              <a:t>Camau</a:t>
            </a:r>
            <a:r>
              <a:rPr lang="en-GB" sz="2200" b="1">
                <a:solidFill>
                  <a:srgbClr val="0070C0"/>
                </a:solidFill>
              </a:rPr>
              <a:t> Project – </a:t>
            </a:r>
            <a:r>
              <a:rPr lang="en-GB" sz="2200" b="1" i="1">
                <a:solidFill>
                  <a:srgbClr val="0070C0"/>
                </a:solidFill>
              </a:rPr>
              <a:t>Learning about progression – informing thinking about a Curriculum for Wales.</a:t>
            </a:r>
            <a:endParaRPr lang="en-GB" sz="2200" b="1" i="1">
              <a:solidFill>
                <a:srgbClr val="0070C0"/>
              </a:solidFill>
              <a:ea typeface="Calibri Light"/>
              <a:cs typeface="Calibri Light"/>
            </a:endParaRPr>
          </a:p>
        </p:txBody>
      </p:sp>
      <p:sp>
        <p:nvSpPr>
          <p:cNvPr id="3" name="Content Placeholder 2">
            <a:extLst>
              <a:ext uri="{FF2B5EF4-FFF2-40B4-BE49-F238E27FC236}">
                <a16:creationId xmlns:a16="http://schemas.microsoft.com/office/drawing/2014/main" id="{DB5F0DEE-7EE6-05A9-22D6-1C5ADA4C7F98}"/>
              </a:ext>
            </a:extLst>
          </p:cNvPr>
          <p:cNvSpPr>
            <a:spLocks noGrp="1"/>
          </p:cNvSpPr>
          <p:nvPr>
            <p:ph sz="half" idx="1"/>
          </p:nvPr>
        </p:nvSpPr>
        <p:spPr>
          <a:xfrm>
            <a:off x="838200" y="2047875"/>
            <a:ext cx="5181600" cy="4351338"/>
          </a:xfrm>
        </p:spPr>
        <p:txBody>
          <a:bodyPr vert="horz" lIns="91440" tIns="45720" rIns="91440" bIns="45720" rtlCol="0" anchor="t">
            <a:normAutofit/>
          </a:bodyPr>
          <a:lstStyle/>
          <a:p>
            <a:pPr marL="0" indent="0">
              <a:buNone/>
            </a:pPr>
            <a:r>
              <a:rPr lang="cy-GB" sz="2400"/>
              <a:t>Darllenwch y cyflwyniad ar dudalennau 6-7 i gael dealltwriaeth o nodau a diben y prosiect.</a:t>
            </a:r>
          </a:p>
          <a:p>
            <a:pPr marL="0" indent="0">
              <a:buNone/>
            </a:pPr>
            <a:r>
              <a:rPr lang="cy-GB" sz="2400"/>
              <a:t>Darllenwch dudalennau 21-22 ac ystyried a yw hyn yn cyd-fynd â’ch dealltwriaeth o gynnydd. Gwnewch gysylltiadau priodol i’ch amser ar PAP1. </a:t>
            </a:r>
          </a:p>
          <a:p>
            <a:pPr marL="0" indent="0">
              <a:buNone/>
            </a:pPr>
            <a:endParaRPr lang="en-GB"/>
          </a:p>
        </p:txBody>
      </p:sp>
      <p:sp>
        <p:nvSpPr>
          <p:cNvPr id="4" name="Content Placeholder 3">
            <a:extLst>
              <a:ext uri="{FF2B5EF4-FFF2-40B4-BE49-F238E27FC236}">
                <a16:creationId xmlns:a16="http://schemas.microsoft.com/office/drawing/2014/main" id="{3A5C8AA1-50C2-7E90-2CB3-20FE0FDAF7CF}"/>
              </a:ext>
            </a:extLst>
          </p:cNvPr>
          <p:cNvSpPr>
            <a:spLocks noGrp="1"/>
          </p:cNvSpPr>
          <p:nvPr>
            <p:ph sz="half" idx="2"/>
          </p:nvPr>
        </p:nvSpPr>
        <p:spPr>
          <a:xfrm>
            <a:off x="6172200" y="2047875"/>
            <a:ext cx="5181600" cy="4351338"/>
          </a:xfrm>
        </p:spPr>
        <p:txBody>
          <a:bodyPr vert="horz" lIns="91440" tIns="45720" rIns="91440" bIns="45720" rtlCol="0" anchor="t">
            <a:normAutofit/>
          </a:bodyPr>
          <a:lstStyle/>
          <a:p>
            <a:pPr marL="0" indent="0">
              <a:buNone/>
            </a:pPr>
            <a:r>
              <a:rPr lang="en-GB" sz="2400"/>
              <a:t>Read the introduction on pages 6-7 to get an understanding of the aims and purpose of the project.</a:t>
            </a:r>
          </a:p>
          <a:p>
            <a:pPr marL="0" indent="0">
              <a:buNone/>
            </a:pPr>
            <a:r>
              <a:rPr lang="en-GB" sz="2400"/>
              <a:t>Read pages 21-22 and consider if this aligns with your understanding of progression. Make appropriate links to your time on PTE1.</a:t>
            </a:r>
          </a:p>
          <a:p>
            <a:pPr marL="0" indent="0">
              <a:buNone/>
            </a:pPr>
            <a:endParaRPr lang="en-GB"/>
          </a:p>
        </p:txBody>
      </p:sp>
      <p:pic>
        <p:nvPicPr>
          <p:cNvPr id="6" name="Picture 5">
            <a:extLst>
              <a:ext uri="{FF2B5EF4-FFF2-40B4-BE49-F238E27FC236}">
                <a16:creationId xmlns:a16="http://schemas.microsoft.com/office/drawing/2014/main" id="{20B6411E-66A0-8CA4-7204-AE78B768E9BB}"/>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167447" y="4339932"/>
            <a:ext cx="2906225" cy="1251453"/>
          </a:xfrm>
          <a:prstGeom prst="rect">
            <a:avLst/>
          </a:prstGeom>
          <a:ln w="12700">
            <a:solidFill>
              <a:schemeClr val="tx1"/>
            </a:solidFill>
          </a:ln>
        </p:spPr>
      </p:pic>
    </p:spTree>
    <p:extLst>
      <p:ext uri="{BB962C8B-B14F-4D97-AF65-F5344CB8AC3E}">
        <p14:creationId xmlns:p14="http://schemas.microsoft.com/office/powerpoint/2010/main" val="165440276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FB3D9-97BF-4084-AFCD-01E457CC92D7}"/>
              </a:ext>
            </a:extLst>
          </p:cNvPr>
          <p:cNvSpPr>
            <a:spLocks noGrp="1"/>
          </p:cNvSpPr>
          <p:nvPr>
            <p:ph type="title"/>
          </p:nvPr>
        </p:nvSpPr>
        <p:spPr>
          <a:xfrm>
            <a:off x="714756" y="321211"/>
            <a:ext cx="10762488" cy="1207008"/>
          </a:xfrm>
        </p:spPr>
        <p:txBody>
          <a:bodyPr vert="horz" lIns="91440" tIns="45720" rIns="91440" bIns="45720" rtlCol="0" anchor="b">
            <a:normAutofit/>
          </a:bodyPr>
          <a:lstStyle/>
          <a:p>
            <a:pPr algn="ctr"/>
            <a:r>
              <a:rPr lang="en-US" sz="3800" kern="1200">
                <a:solidFill>
                  <a:schemeClr val="tx1"/>
                </a:solidFill>
                <a:latin typeface="+mj-lt"/>
                <a:ea typeface="+mj-ea"/>
                <a:cs typeface="+mj-cs"/>
              </a:rPr>
              <a:t>Beth </a:t>
            </a:r>
            <a:r>
              <a:rPr lang="en-US" sz="3800" kern="1200" err="1">
                <a:solidFill>
                  <a:schemeClr val="tx1"/>
                </a:solidFill>
                <a:latin typeface="+mj-lt"/>
                <a:ea typeface="+mj-ea"/>
                <a:cs typeface="+mj-cs"/>
              </a:rPr>
              <a:t>yw</a:t>
            </a:r>
            <a:r>
              <a:rPr lang="en-US" sz="3800" kern="1200">
                <a:solidFill>
                  <a:schemeClr val="tx1"/>
                </a:solidFill>
                <a:latin typeface="+mj-lt"/>
                <a:ea typeface="+mj-ea"/>
                <a:cs typeface="+mj-cs"/>
              </a:rPr>
              <a:t> </a:t>
            </a:r>
            <a:r>
              <a:rPr lang="en-US" sz="3800" kern="1200" err="1">
                <a:solidFill>
                  <a:schemeClr val="tx1"/>
                </a:solidFill>
                <a:latin typeface="+mj-lt"/>
                <a:ea typeface="+mj-ea"/>
                <a:cs typeface="+mj-cs"/>
              </a:rPr>
              <a:t>patrwm</a:t>
            </a:r>
            <a:r>
              <a:rPr lang="en-US" sz="3800" kern="1200">
                <a:solidFill>
                  <a:schemeClr val="tx1"/>
                </a:solidFill>
                <a:latin typeface="+mj-lt"/>
                <a:ea typeface="+mj-ea"/>
                <a:cs typeface="+mj-cs"/>
              </a:rPr>
              <a:t> </a:t>
            </a:r>
            <a:r>
              <a:rPr lang="en-US" sz="3800" err="1"/>
              <a:t>c</a:t>
            </a:r>
            <a:r>
              <a:rPr lang="en-US" sz="3800" kern="1200" err="1">
                <a:solidFill>
                  <a:schemeClr val="tx1"/>
                </a:solidFill>
                <a:latin typeface="+mj-lt"/>
                <a:ea typeface="+mj-ea"/>
                <a:cs typeface="+mj-cs"/>
              </a:rPr>
              <a:t>ynnydd</a:t>
            </a:r>
            <a:r>
              <a:rPr lang="en-US" sz="3800" kern="1200">
                <a:solidFill>
                  <a:schemeClr val="tx1"/>
                </a:solidFill>
                <a:latin typeface="+mj-lt"/>
                <a:ea typeface="+mj-ea"/>
                <a:cs typeface="+mj-cs"/>
              </a:rPr>
              <a:t>?</a:t>
            </a:r>
            <a:br>
              <a:rPr lang="en-US" sz="3800" kern="1200">
                <a:solidFill>
                  <a:schemeClr val="tx1"/>
                </a:solidFill>
                <a:latin typeface="+mj-lt"/>
                <a:ea typeface="+mj-ea"/>
                <a:cs typeface="+mj-cs"/>
              </a:rPr>
            </a:br>
            <a:r>
              <a:rPr lang="en-US" sz="3800" kern="1200">
                <a:solidFill>
                  <a:schemeClr val="tx1"/>
                </a:solidFill>
                <a:latin typeface="+mj-lt"/>
                <a:ea typeface="+mj-ea"/>
                <a:cs typeface="+mj-cs"/>
              </a:rPr>
              <a:t>What pattern does progression follow?</a:t>
            </a:r>
          </a:p>
        </p:txBody>
      </p:sp>
      <p:pic>
        <p:nvPicPr>
          <p:cNvPr id="5" name="Picture 5" descr="A picture containing text, stationary, businesscard, vector graphics&#10;&#10;Description automatically generated">
            <a:extLst>
              <a:ext uri="{FF2B5EF4-FFF2-40B4-BE49-F238E27FC236}">
                <a16:creationId xmlns:a16="http://schemas.microsoft.com/office/drawing/2014/main" id="{195EDB20-8814-462E-9EF2-2B43D7F60597}"/>
              </a:ext>
            </a:extLst>
          </p:cNvPr>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r="-2" b="-2"/>
          <a:stretch/>
        </p:blipFill>
        <p:spPr>
          <a:xfrm>
            <a:off x="560321" y="1991119"/>
            <a:ext cx="5212080" cy="3856948"/>
          </a:xfrm>
          <a:prstGeom prst="rect">
            <a:avLst/>
          </a:prstGeom>
        </p:spPr>
      </p:pic>
      <p:pic>
        <p:nvPicPr>
          <p:cNvPr id="6" name="Picture 6" descr="A picture containing LEGO, toy&#10;&#10;Description automatically generated">
            <a:extLst>
              <a:ext uri="{FF2B5EF4-FFF2-40B4-BE49-F238E27FC236}">
                <a16:creationId xmlns:a16="http://schemas.microsoft.com/office/drawing/2014/main" id="{BFDD232F-4AC5-4F88-A627-B9C24C81DBFD}"/>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r="-2"/>
          <a:stretch/>
        </p:blipFill>
        <p:spPr>
          <a:xfrm>
            <a:off x="6342943" y="1991119"/>
            <a:ext cx="5212080" cy="3857568"/>
          </a:xfrm>
          <a:prstGeom prst="rect">
            <a:avLst/>
          </a:prstGeom>
        </p:spPr>
      </p:pic>
    </p:spTree>
    <p:extLst>
      <p:ext uri="{BB962C8B-B14F-4D97-AF65-F5344CB8AC3E}">
        <p14:creationId xmlns:p14="http://schemas.microsoft.com/office/powerpoint/2010/main" val="295048022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27680B-8AA3-E998-6E1D-E2767F416039}"/>
              </a:ext>
            </a:extLst>
          </p:cNvPr>
          <p:cNvSpPr>
            <a:spLocks noGrp="1"/>
          </p:cNvSpPr>
          <p:nvPr>
            <p:ph type="title"/>
          </p:nvPr>
        </p:nvSpPr>
        <p:spPr/>
        <p:txBody>
          <a:bodyPr>
            <a:normAutofit fontScale="90000"/>
          </a:bodyPr>
          <a:lstStyle/>
          <a:p>
            <a:r>
              <a:rPr lang="en-GB" b="1" err="1"/>
              <a:t>Gweithgaredd</a:t>
            </a:r>
            <a:r>
              <a:rPr lang="en-GB" b="1"/>
              <a:t> clip </a:t>
            </a:r>
            <a:r>
              <a:rPr lang="en-GB" b="1" err="1"/>
              <a:t>fideo</a:t>
            </a:r>
            <a:br>
              <a:rPr lang="en-GB" b="1"/>
            </a:br>
            <a:r>
              <a:rPr lang="en-GB" sz="3100" u="sng">
                <a:solidFill>
                  <a:srgbClr val="0000FF"/>
                </a:solidFill>
                <a:effectLst/>
                <a:latin typeface="Calibri"/>
                <a:ea typeface="DengXian"/>
                <a:cs typeface="Times New Roman"/>
                <a:hlinkClick r:id="rId3"/>
              </a:rPr>
              <a:t>How transition arrangements support progression in the Jubilee Park Primary School cluster - YouTube</a:t>
            </a:r>
            <a:endParaRPr lang="en-GB" sz="3100">
              <a:latin typeface="Calibri"/>
              <a:ea typeface="DengXian"/>
              <a:cs typeface="Times New Roman"/>
            </a:endParaRPr>
          </a:p>
        </p:txBody>
      </p:sp>
      <p:sp>
        <p:nvSpPr>
          <p:cNvPr id="3" name="Content Placeholder 2">
            <a:extLst>
              <a:ext uri="{FF2B5EF4-FFF2-40B4-BE49-F238E27FC236}">
                <a16:creationId xmlns:a16="http://schemas.microsoft.com/office/drawing/2014/main" id="{DD1F82E3-B5EF-45F6-B619-D039F1037305}"/>
              </a:ext>
            </a:extLst>
          </p:cNvPr>
          <p:cNvSpPr>
            <a:spLocks noGrp="1"/>
          </p:cNvSpPr>
          <p:nvPr>
            <p:ph idx="1"/>
          </p:nvPr>
        </p:nvSpPr>
        <p:spPr>
          <a:xfrm>
            <a:off x="191219" y="1825625"/>
            <a:ext cx="11809562" cy="4351338"/>
          </a:xfrm>
        </p:spPr>
        <p:txBody>
          <a:bodyPr vert="horz" lIns="91440" tIns="45720" rIns="91440" bIns="45720" rtlCol="0" anchor="t">
            <a:normAutofit/>
          </a:bodyPr>
          <a:lstStyle/>
          <a:p>
            <a:pPr>
              <a:lnSpc>
                <a:spcPct val="107000"/>
              </a:lnSpc>
              <a:spcAft>
                <a:spcPts val="800"/>
              </a:spcAft>
            </a:pPr>
            <a:r>
              <a:rPr lang="cy-GB">
                <a:effectLst/>
                <a:latin typeface="Calibri" panose="020F0502020204030204" pitchFamily="34" charset="0"/>
                <a:ea typeface="DengXian" panose="02010600030101010101" pitchFamily="2" charset="-122"/>
                <a:cs typeface="Times New Roman" panose="02020603050405020304" pitchFamily="18" charset="0"/>
              </a:rPr>
              <a:t>Ystyriwch y pwyntiau canlynol i’ch helpu i ofyn cwestiynau am y strategaethau</a:t>
            </a:r>
            <a:r>
              <a:rPr lang="cy-GB">
                <a:solidFill>
                  <a:srgbClr val="FF0000"/>
                </a:solidFill>
                <a:effectLst/>
                <a:latin typeface="Calibri" panose="020F0502020204030204" pitchFamily="34" charset="0"/>
                <a:ea typeface="DengXian" panose="02010600030101010101" pitchFamily="2" charset="-122"/>
                <a:cs typeface="Times New Roman" panose="02020603050405020304" pitchFamily="18" charset="0"/>
              </a:rPr>
              <a:t> </a:t>
            </a:r>
            <a:r>
              <a:rPr lang="cy-GB">
                <a:effectLst/>
                <a:latin typeface="Calibri" panose="020F0502020204030204" pitchFamily="34" charset="0"/>
                <a:ea typeface="DengXian" panose="02010600030101010101" pitchFamily="2" charset="-122"/>
                <a:cs typeface="Times New Roman" panose="02020603050405020304" pitchFamily="18" charset="0"/>
              </a:rPr>
              <a:t>trosglwyddo</a:t>
            </a:r>
            <a:r>
              <a:rPr lang="cy-GB">
                <a:solidFill>
                  <a:srgbClr val="FF0000"/>
                </a:solidFill>
                <a:effectLst/>
                <a:latin typeface="Calibri" panose="020F0502020204030204" pitchFamily="34" charset="0"/>
                <a:ea typeface="DengXian" panose="02010600030101010101" pitchFamily="2" charset="-122"/>
                <a:cs typeface="Times New Roman" panose="02020603050405020304" pitchFamily="18" charset="0"/>
              </a:rPr>
              <a:t> </a:t>
            </a:r>
            <a:r>
              <a:rPr lang="cy-GB">
                <a:effectLst/>
                <a:latin typeface="Calibri" panose="020F0502020204030204" pitchFamily="34" charset="0"/>
                <a:ea typeface="DengXian" panose="02010600030101010101" pitchFamily="2" charset="-122"/>
                <a:cs typeface="Times New Roman" panose="02020603050405020304" pitchFamily="18" charset="0"/>
              </a:rPr>
              <a:t>yn eich ysgol cyfnewid cyfnod:</a:t>
            </a:r>
            <a:endParaRPr lang="en-GB">
              <a:effectLst/>
              <a:latin typeface="Calibri" panose="020F0502020204030204" pitchFamily="34" charset="0"/>
              <a:ea typeface="DengXian" panose="02010600030101010101" pitchFamily="2" charset="-122"/>
              <a:cs typeface="Times New Roman" panose="02020603050405020304" pitchFamily="18" charset="0"/>
            </a:endParaRPr>
          </a:p>
          <a:p>
            <a:pPr lvl="0">
              <a:lnSpc>
                <a:spcPct val="107000"/>
              </a:lnSpc>
            </a:pPr>
            <a:r>
              <a:rPr lang="cy-GB">
                <a:effectLst/>
                <a:latin typeface="Calibri" panose="020F0502020204030204" pitchFamily="34" charset="0"/>
                <a:ea typeface="DengXian" panose="02010600030101010101" pitchFamily="2" charset="-122"/>
                <a:cs typeface="Times New Roman" panose="02020603050405020304" pitchFamily="18" charset="0"/>
              </a:rPr>
              <a:t>Datblygu cyd-ddealltwriaeth o Gwricwlwm i Gymru</a:t>
            </a:r>
            <a:endParaRPr lang="en-GB">
              <a:effectLst/>
              <a:latin typeface="Calibri" panose="020F0502020204030204" pitchFamily="34" charset="0"/>
              <a:ea typeface="DengXian" panose="02010600030101010101" pitchFamily="2" charset="-122"/>
              <a:cs typeface="Times New Roman" panose="02020603050405020304" pitchFamily="18" charset="0"/>
            </a:endParaRPr>
          </a:p>
          <a:p>
            <a:pPr lvl="0">
              <a:lnSpc>
                <a:spcPct val="107000"/>
              </a:lnSpc>
            </a:pPr>
            <a:r>
              <a:rPr lang="cy-GB">
                <a:effectLst/>
                <a:latin typeface="Calibri" panose="020F0502020204030204" pitchFamily="34" charset="0"/>
                <a:ea typeface="DengXian" panose="02010600030101010101" pitchFamily="2" charset="-122"/>
                <a:cs typeface="Times New Roman" panose="02020603050405020304" pitchFamily="18" charset="0"/>
              </a:rPr>
              <a:t>Datblygu cyd-ddealltwriaeth o ystyr dilyniant i bob plentyn – “Stori’r plentyn”; “profiad plentyn cyfannol”</a:t>
            </a:r>
            <a:endParaRPr lang="en-GB">
              <a:effectLst/>
              <a:latin typeface="Calibri" panose="020F0502020204030204" pitchFamily="34" charset="0"/>
              <a:ea typeface="DengXian" panose="02010600030101010101" pitchFamily="2" charset="-122"/>
              <a:cs typeface="Times New Roman" panose="02020603050405020304" pitchFamily="18" charset="0"/>
            </a:endParaRPr>
          </a:p>
          <a:p>
            <a:pPr lvl="0">
              <a:lnSpc>
                <a:spcPct val="107000"/>
              </a:lnSpc>
              <a:spcAft>
                <a:spcPts val="800"/>
              </a:spcAft>
            </a:pPr>
            <a:r>
              <a:rPr lang="cy-GB">
                <a:effectLst/>
                <a:latin typeface="Calibri" panose="020F0502020204030204" pitchFamily="34" charset="0"/>
                <a:ea typeface="DengXian" panose="02010600030101010101" pitchFamily="2" charset="-122"/>
                <a:cs typeface="Times New Roman" panose="02020603050405020304" pitchFamily="18" charset="0"/>
              </a:rPr>
              <a:t>Y strategaethau i gwrdd </a:t>
            </a:r>
            <a:r>
              <a:rPr lang="cy-GB">
                <a:effectLst/>
                <a:latin typeface="Calibri" panose="020F0502020204030204" pitchFamily="34" charset="0"/>
                <a:ea typeface="DengXian" panose="02010600030101010101" pitchFamily="2" charset="-122"/>
                <a:cs typeface="Calibri" panose="020F0502020204030204" pitchFamily="34" charset="0"/>
              </a:rPr>
              <a:t>â</a:t>
            </a:r>
            <a:r>
              <a:rPr lang="cy-GB">
                <a:effectLst/>
                <a:latin typeface="Calibri" panose="020F0502020204030204" pitchFamily="34" charset="0"/>
                <a:ea typeface="DengXian" panose="02010600030101010101" pitchFamily="2" charset="-122"/>
                <a:cs typeface="Times New Roman" panose="02020603050405020304" pitchFamily="18" charset="0"/>
              </a:rPr>
              <a:t>’r her o gefnogi continwwm dysgu ar gyfer pob plentyn e.e. dysgu a datblygu athrawon ar y cyd ar draws clwstwr o ysgolion</a:t>
            </a:r>
            <a:endParaRPr lang="en-GB">
              <a:effectLst/>
              <a:latin typeface="Calibri" panose="020F0502020204030204" pitchFamily="34" charset="0"/>
              <a:ea typeface="DengXian" panose="02010600030101010101" pitchFamily="2" charset="-122"/>
              <a:cs typeface="Times New Roman" panose="02020603050405020304" pitchFamily="18" charset="0"/>
            </a:endParaRPr>
          </a:p>
          <a:p>
            <a:endParaRPr lang="en-GB"/>
          </a:p>
        </p:txBody>
      </p:sp>
    </p:spTree>
    <p:extLst>
      <p:ext uri="{BB962C8B-B14F-4D97-AF65-F5344CB8AC3E}">
        <p14:creationId xmlns:p14="http://schemas.microsoft.com/office/powerpoint/2010/main" val="287850696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C5754-3143-280A-B128-96A64481DA45}"/>
              </a:ext>
            </a:extLst>
          </p:cNvPr>
          <p:cNvSpPr>
            <a:spLocks noGrp="1"/>
          </p:cNvSpPr>
          <p:nvPr>
            <p:ph type="title"/>
          </p:nvPr>
        </p:nvSpPr>
        <p:spPr>
          <a:xfrm>
            <a:off x="334992" y="321993"/>
            <a:ext cx="10515600" cy="1572943"/>
          </a:xfrm>
        </p:spPr>
        <p:txBody>
          <a:bodyPr>
            <a:normAutofit fontScale="90000"/>
          </a:bodyPr>
          <a:lstStyle/>
          <a:p>
            <a:r>
              <a:rPr lang="en-GB" b="1"/>
              <a:t>Video clip activity</a:t>
            </a:r>
            <a:br>
              <a:rPr lang="en-GB" b="1"/>
            </a:br>
            <a:r>
              <a:rPr lang="en-GB" sz="3100" u="sng">
                <a:solidFill>
                  <a:srgbClr val="0000FF"/>
                </a:solidFill>
                <a:effectLst/>
                <a:latin typeface="Calibri"/>
                <a:ea typeface="DengXian"/>
                <a:cs typeface="Times New Roman"/>
                <a:hlinkClick r:id="rId3"/>
              </a:rPr>
              <a:t>How transition arrangements support progression in the Jubilee Park Primary School cluster - YouTube</a:t>
            </a:r>
            <a:br>
              <a:rPr lang="en-GB" sz="4400">
                <a:effectLst/>
                <a:latin typeface="Calibri" panose="020F0502020204030204" pitchFamily="34" charset="0"/>
                <a:ea typeface="DengXian" panose="02010600030101010101" pitchFamily="2" charset="-122"/>
                <a:cs typeface="Times New Roman" panose="02020603050405020304" pitchFamily="18" charset="0"/>
              </a:rPr>
            </a:br>
            <a:endParaRPr lang="en-GB"/>
          </a:p>
        </p:txBody>
      </p:sp>
      <p:sp>
        <p:nvSpPr>
          <p:cNvPr id="3" name="Content Placeholder 2">
            <a:extLst>
              <a:ext uri="{FF2B5EF4-FFF2-40B4-BE49-F238E27FC236}">
                <a16:creationId xmlns:a16="http://schemas.microsoft.com/office/drawing/2014/main" id="{E0A7992B-8961-F8FD-D378-7C1A2AFE2024}"/>
              </a:ext>
            </a:extLst>
          </p:cNvPr>
          <p:cNvSpPr>
            <a:spLocks noGrp="1"/>
          </p:cNvSpPr>
          <p:nvPr>
            <p:ph idx="1"/>
          </p:nvPr>
        </p:nvSpPr>
        <p:spPr>
          <a:xfrm>
            <a:off x="234351" y="1552456"/>
            <a:ext cx="11795184" cy="4351338"/>
          </a:xfrm>
        </p:spPr>
        <p:txBody>
          <a:bodyPr>
            <a:normAutofit/>
          </a:bodyPr>
          <a:lstStyle/>
          <a:p>
            <a:pPr marL="0" indent="0">
              <a:buNone/>
            </a:pPr>
            <a:endParaRPr lang="en-GB" sz="1800" u="sng">
              <a:solidFill>
                <a:srgbClr val="0000FF"/>
              </a:solidFill>
              <a:effectLst/>
              <a:latin typeface="Calibri" panose="020F0502020204030204" pitchFamily="34" charset="0"/>
              <a:ea typeface="DengXian" panose="02010600030101010101" pitchFamily="2" charset="-122"/>
              <a:cs typeface="Times New Roman" panose="02020603050405020304" pitchFamily="18" charset="0"/>
              <a:hlinkClick r:id="rId3"/>
            </a:endParaRPr>
          </a:p>
          <a:p>
            <a:pPr marL="0" indent="0">
              <a:buNone/>
            </a:pPr>
            <a:r>
              <a:rPr lang="en-GB"/>
              <a:t>Consider the following points to help you to ask questions about the approach to transition strategies in your Phase Swap school:</a:t>
            </a:r>
          </a:p>
          <a:p>
            <a:r>
              <a:rPr lang="en-GB"/>
              <a:t>The development of a shared understanding of Curriculum for Wales</a:t>
            </a:r>
          </a:p>
          <a:p>
            <a:r>
              <a:rPr lang="en-GB"/>
              <a:t>The development of a shared understanding of the meaning of progression for each child – “The story of the child”; “the holistic child experience”</a:t>
            </a:r>
          </a:p>
          <a:p>
            <a:r>
              <a:rPr lang="en-GB"/>
              <a:t>The strategies to meet the challenge of supporting the continuum of learning for each child e.g. joint learning and development of teachers across a cluster of schools</a:t>
            </a:r>
          </a:p>
          <a:p>
            <a:pPr marL="0" indent="0">
              <a:buNone/>
            </a:pPr>
            <a:endParaRPr lang="en-GB"/>
          </a:p>
        </p:txBody>
      </p:sp>
    </p:spTree>
    <p:extLst>
      <p:ext uri="{BB962C8B-B14F-4D97-AF65-F5344CB8AC3E}">
        <p14:creationId xmlns:p14="http://schemas.microsoft.com/office/powerpoint/2010/main" val="326480817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A00A3DF-D4E6-945A-6F2D-BE86E647D373}"/>
              </a:ext>
            </a:extLst>
          </p:cNvPr>
          <p:cNvSpPr>
            <a:spLocks noGrp="1"/>
          </p:cNvSpPr>
          <p:nvPr>
            <p:ph type="title"/>
          </p:nvPr>
        </p:nvSpPr>
        <p:spPr/>
        <p:txBody>
          <a:bodyPr/>
          <a:lstStyle/>
          <a:p>
            <a:r>
              <a:rPr lang="cy-GB" b="1" u="sng"/>
              <a:t>Beth nesaf?</a:t>
            </a:r>
            <a:br>
              <a:rPr lang="cy-GB" b="1" u="sng"/>
            </a:br>
            <a:r>
              <a:rPr lang="en-GB" b="1" u="sng">
                <a:solidFill>
                  <a:srgbClr val="0070C0"/>
                </a:solidFill>
              </a:rPr>
              <a:t>What next?</a:t>
            </a:r>
          </a:p>
        </p:txBody>
      </p:sp>
      <p:sp>
        <p:nvSpPr>
          <p:cNvPr id="5" name="Content Placeholder 4">
            <a:extLst>
              <a:ext uri="{FF2B5EF4-FFF2-40B4-BE49-F238E27FC236}">
                <a16:creationId xmlns:a16="http://schemas.microsoft.com/office/drawing/2014/main" id="{0D7AF7A6-9847-E660-A920-93C9B0CC416E}"/>
              </a:ext>
            </a:extLst>
          </p:cNvPr>
          <p:cNvSpPr>
            <a:spLocks noGrp="1"/>
          </p:cNvSpPr>
          <p:nvPr>
            <p:ph sz="half" idx="1"/>
          </p:nvPr>
        </p:nvSpPr>
        <p:spPr>
          <a:xfrm>
            <a:off x="795069" y="1780313"/>
            <a:ext cx="5181600" cy="3838113"/>
          </a:xfrm>
        </p:spPr>
        <p:txBody>
          <a:bodyPr vert="horz" lIns="91440" tIns="45720" rIns="91440" bIns="45720" rtlCol="0" anchor="t">
            <a:normAutofit fontScale="92500" lnSpcReduction="10000"/>
          </a:bodyPr>
          <a:lstStyle/>
          <a:p>
            <a:pPr marL="0" indent="0">
              <a:buNone/>
            </a:pPr>
            <a:r>
              <a:rPr lang="en-GB" sz="2400"/>
              <a:t>D</a:t>
            </a:r>
            <a:r>
              <a:rPr lang="cy-GB" sz="2400"/>
              <a:t>ilynwch ganllawiau’r ysgol ynghylch trefniadau ar gyfer </a:t>
            </a:r>
            <a:r>
              <a:rPr lang="en-GB" sz="2400"/>
              <a:t>19/20/21/22 </a:t>
            </a:r>
            <a:r>
              <a:rPr lang="en-GB" sz="2400" err="1"/>
              <a:t>Ionawr</a:t>
            </a:r>
            <a:r>
              <a:rPr lang="cy-GB" sz="2400"/>
              <a:t>.</a:t>
            </a:r>
          </a:p>
          <a:p>
            <a:pPr marL="0" indent="0">
              <a:buNone/>
            </a:pPr>
            <a:endParaRPr lang="cy-GB" sz="2400"/>
          </a:p>
          <a:p>
            <a:pPr marL="0" indent="0">
              <a:buNone/>
            </a:pPr>
            <a:r>
              <a:rPr lang="cy-GB" sz="2400"/>
              <a:t>Byddwch yn barod i drafod yr hyn yr ydych wedi’i ddysgu o’r sesiwn heddiw.</a:t>
            </a:r>
          </a:p>
          <a:p>
            <a:pPr marL="0" indent="0">
              <a:buNone/>
            </a:pPr>
            <a:endParaRPr lang="cy-GB" sz="2400"/>
          </a:p>
          <a:p>
            <a:pPr marL="0" indent="0">
              <a:buNone/>
            </a:pPr>
            <a:r>
              <a:rPr lang="cy-GB" sz="2400"/>
              <a:t>Ymgysylltwch yn llawn yn y profiad yn yr ysgol. </a:t>
            </a:r>
          </a:p>
          <a:p>
            <a:pPr marL="0" indent="0">
              <a:buNone/>
            </a:pPr>
            <a:endParaRPr lang="cy-GB" sz="2400"/>
          </a:p>
          <a:p>
            <a:pPr marL="0" indent="0">
              <a:buNone/>
            </a:pPr>
            <a:r>
              <a:rPr lang="cy-GB" sz="2400"/>
              <a:t>Cwblhewch adran adfyfyrio o’r llyfryn canllawiau Cyfnewid Cyfnod. </a:t>
            </a:r>
            <a:endParaRPr lang="cy-GB" sz="2400">
              <a:ea typeface="Calibri"/>
              <a:cs typeface="Calibri"/>
            </a:endParaRPr>
          </a:p>
          <a:p>
            <a:pPr marL="0" indent="0">
              <a:buNone/>
            </a:pPr>
            <a:endParaRPr lang="en-GB"/>
          </a:p>
        </p:txBody>
      </p:sp>
      <p:sp>
        <p:nvSpPr>
          <p:cNvPr id="6" name="Content Placeholder 5">
            <a:extLst>
              <a:ext uri="{FF2B5EF4-FFF2-40B4-BE49-F238E27FC236}">
                <a16:creationId xmlns:a16="http://schemas.microsoft.com/office/drawing/2014/main" id="{38ED21F6-B728-9561-46D7-D83FCBCB968C}"/>
              </a:ext>
            </a:extLst>
          </p:cNvPr>
          <p:cNvSpPr>
            <a:spLocks noGrp="1"/>
          </p:cNvSpPr>
          <p:nvPr>
            <p:ph sz="half" idx="2"/>
          </p:nvPr>
        </p:nvSpPr>
        <p:spPr>
          <a:xfrm>
            <a:off x="6597506" y="1780313"/>
            <a:ext cx="5181600" cy="4351338"/>
          </a:xfrm>
        </p:spPr>
        <p:txBody>
          <a:bodyPr vert="horz" lIns="91440" tIns="45720" rIns="91440" bIns="45720" rtlCol="0" anchor="t">
            <a:normAutofit fontScale="92500" lnSpcReduction="10000"/>
          </a:bodyPr>
          <a:lstStyle/>
          <a:p>
            <a:pPr marL="0" indent="0">
              <a:buNone/>
            </a:pPr>
            <a:r>
              <a:rPr lang="en-GB" sz="2400"/>
              <a:t>Follow school guidance regarding the arrangements for 19/20/21/22 January. </a:t>
            </a:r>
          </a:p>
          <a:p>
            <a:pPr marL="0" indent="0">
              <a:buNone/>
            </a:pPr>
            <a:endParaRPr lang="en-GB" sz="2400"/>
          </a:p>
          <a:p>
            <a:pPr marL="0" indent="0">
              <a:buNone/>
            </a:pPr>
            <a:r>
              <a:rPr lang="en-GB" sz="2400"/>
              <a:t>Be prepared to discuss your learnings from today’s session.</a:t>
            </a:r>
          </a:p>
          <a:p>
            <a:pPr marL="0" indent="0">
              <a:buNone/>
            </a:pPr>
            <a:endParaRPr lang="en-GB" sz="2400"/>
          </a:p>
          <a:p>
            <a:pPr marL="0" indent="0">
              <a:buNone/>
            </a:pPr>
            <a:r>
              <a:rPr lang="en-GB" sz="2400"/>
              <a:t>Engage fully in the experience in school. </a:t>
            </a:r>
          </a:p>
          <a:p>
            <a:pPr marL="0" indent="0">
              <a:buNone/>
            </a:pPr>
            <a:endParaRPr lang="en-GB" sz="2400"/>
          </a:p>
          <a:p>
            <a:pPr marL="0" indent="0">
              <a:buNone/>
            </a:pPr>
            <a:endParaRPr lang="en-GB" sz="2400"/>
          </a:p>
          <a:p>
            <a:pPr marL="0" indent="0">
              <a:buNone/>
            </a:pPr>
            <a:r>
              <a:rPr lang="en-GB" sz="2400"/>
              <a:t>Complete the reflection section of the Phase Swap guidance booklet</a:t>
            </a:r>
          </a:p>
        </p:txBody>
      </p:sp>
    </p:spTree>
    <p:extLst>
      <p:ext uri="{BB962C8B-B14F-4D97-AF65-F5344CB8AC3E}">
        <p14:creationId xmlns:p14="http://schemas.microsoft.com/office/powerpoint/2010/main" val="381764796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EC2C3-991F-D2B1-6ECE-172283CF08C9}"/>
              </a:ext>
            </a:extLst>
          </p:cNvPr>
          <p:cNvSpPr>
            <a:spLocks noGrp="1"/>
          </p:cNvSpPr>
          <p:nvPr>
            <p:ph type="title"/>
          </p:nvPr>
        </p:nvSpPr>
        <p:spPr/>
        <p:txBody>
          <a:bodyPr/>
          <a:lstStyle/>
          <a:p>
            <a:r>
              <a:rPr lang="cy-GB" b="1" u="sng"/>
              <a:t>Tasg Adfyfyrio</a:t>
            </a:r>
            <a:br>
              <a:rPr lang="cy-GB" b="1" u="sng"/>
            </a:br>
            <a:r>
              <a:rPr lang="en-GB" b="1" u="sng">
                <a:solidFill>
                  <a:srgbClr val="0070C0"/>
                </a:solidFill>
              </a:rPr>
              <a:t>Reflection Task</a:t>
            </a:r>
            <a:endParaRPr lang="en-GB" b="1" u="sng">
              <a:solidFill>
                <a:srgbClr val="0070C0"/>
              </a:solidFill>
              <a:ea typeface="Calibri Light"/>
              <a:cs typeface="Calibri Light"/>
            </a:endParaRPr>
          </a:p>
        </p:txBody>
      </p:sp>
      <p:sp>
        <p:nvSpPr>
          <p:cNvPr id="3" name="Content Placeholder 2">
            <a:extLst>
              <a:ext uri="{FF2B5EF4-FFF2-40B4-BE49-F238E27FC236}">
                <a16:creationId xmlns:a16="http://schemas.microsoft.com/office/drawing/2014/main" id="{87094B7D-6D88-3E0C-7247-AF1F01FBB699}"/>
              </a:ext>
            </a:extLst>
          </p:cNvPr>
          <p:cNvSpPr>
            <a:spLocks noGrp="1"/>
          </p:cNvSpPr>
          <p:nvPr>
            <p:ph sz="half" idx="1"/>
          </p:nvPr>
        </p:nvSpPr>
        <p:spPr>
          <a:xfrm>
            <a:off x="507521" y="1825625"/>
            <a:ext cx="5267864" cy="3574961"/>
          </a:xfrm>
        </p:spPr>
        <p:txBody>
          <a:bodyPr vert="horz" lIns="91440" tIns="45720" rIns="91440" bIns="45720" rtlCol="0" anchor="t">
            <a:normAutofit/>
          </a:bodyPr>
          <a:lstStyle/>
          <a:p>
            <a:pPr marL="0" indent="0">
              <a:buNone/>
            </a:pPr>
            <a:r>
              <a:rPr lang="cy-GB"/>
              <a:t>Ar ôl i chi gwblhau’r profiad Cyfnewid Cyfnod, bydd rhai i chi adfyfyrio’n bwrpasol ar sut y bydd yn effeithio ar eich ymarfer yn y dyfodol. </a:t>
            </a:r>
          </a:p>
          <a:p>
            <a:pPr marL="0" indent="0">
              <a:buNone/>
            </a:pPr>
            <a:r>
              <a:rPr lang="cy-GB"/>
              <a:t>Rhaid cwblhau a </a:t>
            </a:r>
            <a:r>
              <a:rPr lang="cy-GB" err="1"/>
              <a:t>lanlwytho’r</a:t>
            </a:r>
            <a:r>
              <a:rPr lang="cy-GB"/>
              <a:t> ddogfen hon i’ch ffolder </a:t>
            </a:r>
            <a:r>
              <a:rPr lang="cy-GB" err="1"/>
              <a:t>Sharepoint</a:t>
            </a:r>
            <a:r>
              <a:rPr lang="cy-GB"/>
              <a:t> erbyn </a:t>
            </a:r>
            <a:r>
              <a:rPr lang="cy-GB" b="1"/>
              <a:t>30.01.26.</a:t>
            </a:r>
            <a:endParaRPr lang="cy-GB" b="1">
              <a:ea typeface="Calibri"/>
              <a:cs typeface="Calibri"/>
            </a:endParaRPr>
          </a:p>
        </p:txBody>
      </p:sp>
      <p:sp>
        <p:nvSpPr>
          <p:cNvPr id="4" name="Content Placeholder 3">
            <a:extLst>
              <a:ext uri="{FF2B5EF4-FFF2-40B4-BE49-F238E27FC236}">
                <a16:creationId xmlns:a16="http://schemas.microsoft.com/office/drawing/2014/main" id="{53BCEA1E-E8D3-5F25-F5AE-1B9367CA0EE4}"/>
              </a:ext>
            </a:extLst>
          </p:cNvPr>
          <p:cNvSpPr>
            <a:spLocks noGrp="1"/>
          </p:cNvSpPr>
          <p:nvPr>
            <p:ph sz="half" idx="2"/>
          </p:nvPr>
        </p:nvSpPr>
        <p:spPr>
          <a:xfrm>
            <a:off x="6085936" y="1825625"/>
            <a:ext cx="5267864" cy="3574961"/>
          </a:xfrm>
        </p:spPr>
        <p:txBody>
          <a:bodyPr vert="horz" lIns="91440" tIns="45720" rIns="91440" bIns="45720" rtlCol="0" anchor="t">
            <a:normAutofit/>
          </a:bodyPr>
          <a:lstStyle/>
          <a:p>
            <a:pPr marL="0" indent="0">
              <a:buNone/>
            </a:pPr>
            <a:r>
              <a:rPr lang="en-GB"/>
              <a:t>Once you have completed the Phase Swap experience, you will have to reflect purposefully on your practice will be impacted in the future. </a:t>
            </a:r>
          </a:p>
          <a:p>
            <a:pPr marL="0" indent="0">
              <a:buNone/>
            </a:pPr>
            <a:r>
              <a:rPr lang="en-GB"/>
              <a:t>This document must be completed and uploaded to your </a:t>
            </a:r>
            <a:r>
              <a:rPr lang="en-GB" err="1"/>
              <a:t>Sharepoint</a:t>
            </a:r>
            <a:r>
              <a:rPr lang="en-GB"/>
              <a:t> folder by </a:t>
            </a:r>
            <a:r>
              <a:rPr lang="en-GB" b="1"/>
              <a:t>30.01.26.</a:t>
            </a:r>
          </a:p>
        </p:txBody>
      </p:sp>
    </p:spTree>
    <p:extLst>
      <p:ext uri="{BB962C8B-B14F-4D97-AF65-F5344CB8AC3E}">
        <p14:creationId xmlns:p14="http://schemas.microsoft.com/office/powerpoint/2010/main" val="90459818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D9EC4-421A-F126-B626-F49D9C776B02}"/>
              </a:ext>
            </a:extLst>
          </p:cNvPr>
          <p:cNvSpPr>
            <a:spLocks noGrp="1"/>
          </p:cNvSpPr>
          <p:nvPr>
            <p:ph type="title"/>
          </p:nvPr>
        </p:nvSpPr>
        <p:spPr>
          <a:xfrm>
            <a:off x="358219" y="0"/>
            <a:ext cx="11481847" cy="1325563"/>
          </a:xfrm>
        </p:spPr>
        <p:txBody>
          <a:bodyPr/>
          <a:lstStyle/>
          <a:p>
            <a:r>
              <a:rPr lang="en-GB" b="1" err="1">
                <a:ea typeface="+mj-lt"/>
                <a:cs typeface="+mj-lt"/>
              </a:rPr>
              <a:t>Rhestr</a:t>
            </a:r>
            <a:r>
              <a:rPr lang="en-GB" b="1">
                <a:ea typeface="+mj-lt"/>
                <a:cs typeface="+mj-lt"/>
              </a:rPr>
              <a:t> </a:t>
            </a:r>
            <a:r>
              <a:rPr lang="en-GB" b="1" err="1">
                <a:ea typeface="+mj-lt"/>
                <a:cs typeface="+mj-lt"/>
              </a:rPr>
              <a:t>Gyfeiriadau</a:t>
            </a:r>
            <a:r>
              <a:rPr lang="en-GB" b="1">
                <a:ea typeface="+mj-lt"/>
                <a:cs typeface="+mj-lt"/>
              </a:rPr>
              <a:t>/Reference List</a:t>
            </a:r>
            <a:endParaRPr lang="en-GB"/>
          </a:p>
        </p:txBody>
      </p:sp>
      <p:sp>
        <p:nvSpPr>
          <p:cNvPr id="3" name="Content Placeholder 2">
            <a:extLst>
              <a:ext uri="{FF2B5EF4-FFF2-40B4-BE49-F238E27FC236}">
                <a16:creationId xmlns:a16="http://schemas.microsoft.com/office/drawing/2014/main" id="{ABDC51B8-A50B-8331-B787-904C917DDE26}"/>
              </a:ext>
            </a:extLst>
          </p:cNvPr>
          <p:cNvSpPr>
            <a:spLocks noGrp="1"/>
          </p:cNvSpPr>
          <p:nvPr>
            <p:ph idx="1"/>
          </p:nvPr>
        </p:nvSpPr>
        <p:spPr>
          <a:xfrm>
            <a:off x="358219" y="1114424"/>
            <a:ext cx="11481847" cy="4432935"/>
          </a:xfrm>
        </p:spPr>
        <p:txBody>
          <a:bodyPr>
            <a:normAutofit fontScale="70000" lnSpcReduction="20000"/>
          </a:bodyPr>
          <a:lstStyle/>
          <a:p>
            <a:pPr marL="0" indent="0">
              <a:buNone/>
            </a:pPr>
            <a:r>
              <a:rPr lang="en-GB"/>
              <a:t>Donaldson, G. (2015) </a:t>
            </a:r>
            <a:r>
              <a:rPr lang="en-GB" i="1"/>
              <a:t>Successful futures – independent review of curriculum and assessment arrangements in Wales</a:t>
            </a:r>
            <a:endParaRPr lang="en-GB"/>
          </a:p>
          <a:p>
            <a:pPr marL="0" indent="0">
              <a:buNone/>
            </a:pPr>
            <a:endParaRPr lang="en-GB"/>
          </a:p>
          <a:p>
            <a:pPr marL="0" indent="0">
              <a:buNone/>
            </a:pPr>
            <a:r>
              <a:rPr lang="en-GB"/>
              <a:t>Jones, K. and Wiliam, D., (2022). </a:t>
            </a:r>
            <a:r>
              <a:rPr lang="en-GB" i="1"/>
              <a:t>Lethal mutations in education and how to prevent them</a:t>
            </a:r>
            <a:r>
              <a:rPr lang="en-GB"/>
              <a:t>. </a:t>
            </a:r>
            <a:r>
              <a:rPr lang="en-GB" i="1"/>
              <a:t>Evidence-Based Education</a:t>
            </a:r>
            <a:r>
              <a:rPr lang="en-GB"/>
              <a:t>, 13 October. Available at: </a:t>
            </a:r>
            <a:r>
              <a:rPr lang="en-GB">
                <a:hlinkClick r:id="rId2"/>
              </a:rPr>
              <a:t>https://evidencebased.education/resource/lethal-mutations-in-education-and-how-to-prevent-them/</a:t>
            </a:r>
            <a:r>
              <a:rPr lang="en-GB"/>
              <a:t> [Accessed 12 December 2025]</a:t>
            </a:r>
          </a:p>
          <a:p>
            <a:endParaRPr lang="en-GB"/>
          </a:p>
          <a:p>
            <a:pPr marL="0" indent="0">
              <a:buNone/>
            </a:pPr>
            <a:r>
              <a:rPr lang="en-GB"/>
              <a:t>Larrivee, B. (2000) ‘Transforming teaching practice: becoming the critically reflective teacher’, </a:t>
            </a:r>
            <a:r>
              <a:rPr lang="en-GB" i="1"/>
              <a:t>Reflective Practice</a:t>
            </a:r>
            <a:r>
              <a:rPr lang="en-GB"/>
              <a:t>, 1(3), pp 293-307</a:t>
            </a:r>
          </a:p>
          <a:p>
            <a:pPr marL="0" indent="0">
              <a:buNone/>
            </a:pPr>
            <a:endParaRPr lang="en-GB" sz="2800">
              <a:latin typeface="Calibri"/>
              <a:ea typeface="+mn-lt"/>
              <a:cs typeface="Calibri"/>
            </a:endParaRPr>
          </a:p>
          <a:p>
            <a:pPr marL="0" indent="0">
              <a:buNone/>
            </a:pPr>
            <a:r>
              <a:rPr lang="en-US" sz="2800">
                <a:latin typeface="Calibri"/>
                <a:ea typeface="+mn-lt"/>
                <a:cs typeface="Calibri"/>
              </a:rPr>
              <a:t>Ryan, M., (2011). Improving reflective writing in higher education: a social semiotic perspective. </a:t>
            </a:r>
            <a:r>
              <a:rPr lang="en-US" sz="2800" i="1">
                <a:latin typeface="Calibri"/>
                <a:ea typeface="+mn-lt"/>
                <a:cs typeface="Calibri"/>
              </a:rPr>
              <a:t>Teaching in Higher Education</a:t>
            </a:r>
            <a:r>
              <a:rPr lang="en-US" sz="2800">
                <a:latin typeface="Calibri"/>
                <a:ea typeface="+mn-lt"/>
                <a:cs typeface="Calibri"/>
              </a:rPr>
              <a:t>, 16(1), pp.99-111.</a:t>
            </a:r>
          </a:p>
          <a:p>
            <a:pPr marL="0" indent="0">
              <a:buNone/>
            </a:pPr>
            <a:endParaRPr lang="en-US" sz="2800">
              <a:latin typeface="Calibri"/>
              <a:ea typeface="+mn-lt"/>
              <a:cs typeface="Calibri"/>
            </a:endParaRPr>
          </a:p>
          <a:p>
            <a:pPr marL="0" indent="0">
              <a:buNone/>
            </a:pPr>
            <a:r>
              <a:rPr lang="en-GB"/>
              <a:t>University of Glasgow and University of Wales, Trinity Saint David (2018). </a:t>
            </a:r>
            <a:r>
              <a:rPr lang="en-GB" i="1"/>
              <a:t>Learning about progression – informing thinking about a Curriculum for Wales. </a:t>
            </a:r>
          </a:p>
          <a:p>
            <a:pPr marL="0" indent="0">
              <a:buNone/>
            </a:pPr>
            <a:endParaRPr lang="en-US" b="1">
              <a:latin typeface="Calibri"/>
              <a:ea typeface="+mn-lt"/>
              <a:cs typeface="+mn-lt"/>
            </a:endParaRPr>
          </a:p>
          <a:p>
            <a:pPr marL="0" indent="0">
              <a:buNone/>
            </a:pPr>
            <a:endParaRPr lang="en-GB"/>
          </a:p>
        </p:txBody>
      </p:sp>
    </p:spTree>
    <p:extLst>
      <p:ext uri="{BB962C8B-B14F-4D97-AF65-F5344CB8AC3E}">
        <p14:creationId xmlns:p14="http://schemas.microsoft.com/office/powerpoint/2010/main" val="273261860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6BE6C6-CB77-41BA-3652-6E562B3F2493}"/>
            </a:ext>
          </a:extLst>
        </p:cNvPr>
        <p:cNvGrpSpPr/>
        <p:nvPr/>
      </p:nvGrpSpPr>
      <p:grpSpPr>
        <a:xfrm>
          <a:off x="0" y="0"/>
          <a:ext cx="0" cy="0"/>
          <a:chOff x="0" y="0"/>
          <a:chExt cx="0" cy="0"/>
        </a:xfrm>
      </p:grpSpPr>
      <p:pic>
        <p:nvPicPr>
          <p:cNvPr id="5" name="Picture 5" descr="Icon&#10;&#10;Description automatically generated">
            <a:extLst>
              <a:ext uri="{FF2B5EF4-FFF2-40B4-BE49-F238E27FC236}">
                <a16:creationId xmlns:a16="http://schemas.microsoft.com/office/drawing/2014/main" id="{F620D045-0107-85FD-410F-309A8392FA42}"/>
              </a:ext>
            </a:extLst>
          </p:cNvPr>
          <p:cNvPicPr>
            <a:picLocks noChangeAspect="1"/>
          </p:cNvPicPr>
          <p:nvPr/>
        </p:nvPicPr>
        <p:blipFill rotWithShape="1">
          <a:blip r:embed="rId3" cstate="email">
            <a:alphaModFix amt="40000"/>
            <a:extLst>
              <a:ext uri="{28A0092B-C50C-407E-A947-70E740481C1C}">
                <a14:useLocalDpi xmlns:a14="http://schemas.microsoft.com/office/drawing/2010/main"/>
              </a:ext>
            </a:extLst>
          </a:blip>
          <a:srcRect/>
          <a:stretch/>
        </p:blipFill>
        <p:spPr>
          <a:xfrm>
            <a:off x="-170" y="10"/>
            <a:ext cx="12095437" cy="6857990"/>
          </a:xfrm>
          <a:prstGeom prst="rect">
            <a:avLst/>
          </a:prstGeom>
        </p:spPr>
      </p:pic>
      <p:sp>
        <p:nvSpPr>
          <p:cNvPr id="2" name="Title 1">
            <a:extLst>
              <a:ext uri="{FF2B5EF4-FFF2-40B4-BE49-F238E27FC236}">
                <a16:creationId xmlns:a16="http://schemas.microsoft.com/office/drawing/2014/main" id="{6C4D523C-2008-EEB6-F040-36D0C279C750}"/>
              </a:ext>
            </a:extLst>
          </p:cNvPr>
          <p:cNvSpPr>
            <a:spLocks noGrp="1"/>
          </p:cNvSpPr>
          <p:nvPr>
            <p:ph type="ctrTitle"/>
          </p:nvPr>
        </p:nvSpPr>
        <p:spPr>
          <a:xfrm>
            <a:off x="643467" y="643467"/>
            <a:ext cx="9373744" cy="4567137"/>
          </a:xfrm>
        </p:spPr>
        <p:txBody>
          <a:bodyPr lIns="91440" tIns="45720" rIns="91440" bIns="45720" anchor="b">
            <a:normAutofit/>
          </a:bodyPr>
          <a:lstStyle/>
          <a:p>
            <a:pPr algn="l">
              <a:spcBef>
                <a:spcPts val="1000"/>
              </a:spcBef>
            </a:pPr>
            <a:r>
              <a:rPr lang="en-GB" sz="3200" b="1" err="1">
                <a:ea typeface="+mj-lt"/>
                <a:cs typeface="+mj-lt"/>
              </a:rPr>
              <a:t>Lleoliadau</a:t>
            </a:r>
            <a:r>
              <a:rPr lang="en-GB" sz="3200" b="1">
                <a:ea typeface="+mj-lt"/>
                <a:cs typeface="+mj-lt"/>
              </a:rPr>
              <a:t> Amgen – TAR</a:t>
            </a:r>
            <a:endParaRPr lang="en-GB" sz="3200">
              <a:ea typeface="+mj-lt"/>
              <a:cs typeface="+mj-lt"/>
            </a:endParaRPr>
          </a:p>
          <a:p>
            <a:pPr algn="l">
              <a:spcBef>
                <a:spcPts val="1000"/>
              </a:spcBef>
            </a:pPr>
            <a:r>
              <a:rPr lang="en-GB" sz="3200" b="1">
                <a:solidFill>
                  <a:srgbClr val="0070C0"/>
                </a:solidFill>
                <a:ea typeface="+mj-lt"/>
                <a:cs typeface="+mj-lt"/>
              </a:rPr>
              <a:t>Alternative Placements – PGCE</a:t>
            </a:r>
            <a:br>
              <a:rPr lang="en-GB" sz="3200" b="1">
                <a:ea typeface="+mj-lt"/>
                <a:cs typeface="+mj-lt"/>
              </a:rPr>
            </a:br>
            <a:endParaRPr lang="en-US" sz="3200">
              <a:ea typeface="+mj-lt"/>
              <a:cs typeface="+mj-lt"/>
            </a:endParaRPr>
          </a:p>
          <a:p>
            <a:pPr algn="l">
              <a:spcBef>
                <a:spcPts val="1000"/>
              </a:spcBef>
            </a:pPr>
            <a:r>
              <a:rPr lang="en-GB" sz="3200" b="1">
                <a:ea typeface="+mj-lt"/>
                <a:cs typeface="+mj-lt"/>
              </a:rPr>
              <a:t>A: 28-29.01.26 </a:t>
            </a:r>
            <a:br>
              <a:rPr lang="en-GB" sz="3200" b="1">
                <a:ea typeface="+mj-lt"/>
                <a:cs typeface="+mj-lt"/>
              </a:rPr>
            </a:br>
            <a:r>
              <a:rPr lang="en-GB" sz="3200" b="1">
                <a:ea typeface="+mj-lt"/>
                <a:cs typeface="+mj-lt"/>
              </a:rPr>
              <a:t>B: 26/28.01.26</a:t>
            </a:r>
            <a:br>
              <a:rPr lang="en-GB" sz="3200" b="1">
                <a:ea typeface="+mj-lt"/>
                <a:cs typeface="+mj-lt"/>
              </a:rPr>
            </a:br>
            <a:br>
              <a:rPr lang="en-GB" sz="3200" b="1">
                <a:ea typeface="+mj-lt"/>
                <a:cs typeface="+mj-lt"/>
              </a:rPr>
            </a:br>
            <a:r>
              <a:rPr lang="en-GB" sz="3200" b="1">
                <a:ea typeface="+mj-lt"/>
                <a:cs typeface="+mj-lt"/>
              </a:rPr>
              <a:t>Neu </a:t>
            </a:r>
            <a:r>
              <a:rPr lang="en-GB" sz="3200" b="1" err="1">
                <a:ea typeface="+mj-lt"/>
                <a:cs typeface="+mj-lt"/>
              </a:rPr>
              <a:t>eraill</a:t>
            </a:r>
            <a:r>
              <a:rPr lang="en-GB" sz="3200" b="1">
                <a:ea typeface="+mj-lt"/>
                <a:cs typeface="+mj-lt"/>
              </a:rPr>
              <a:t> (</a:t>
            </a:r>
            <a:r>
              <a:rPr lang="en-GB" sz="3200" b="1" err="1">
                <a:ea typeface="+mj-lt"/>
                <a:cs typeface="+mj-lt"/>
              </a:rPr>
              <a:t>gyda’r</a:t>
            </a:r>
            <a:r>
              <a:rPr lang="en-GB" sz="3200" b="1">
                <a:ea typeface="+mj-lt"/>
                <a:cs typeface="+mj-lt"/>
              </a:rPr>
              <a:t> </a:t>
            </a:r>
            <a:r>
              <a:rPr lang="en-GB" sz="3200" b="1" err="1">
                <a:ea typeface="+mj-lt"/>
                <a:cs typeface="+mj-lt"/>
              </a:rPr>
              <a:t>nos</a:t>
            </a:r>
            <a:r>
              <a:rPr lang="en-GB" sz="3200" b="1">
                <a:ea typeface="+mj-lt"/>
                <a:cs typeface="+mj-lt"/>
              </a:rPr>
              <a:t>, </a:t>
            </a:r>
            <a:r>
              <a:rPr lang="en-GB" sz="3200" b="1" err="1">
                <a:ea typeface="+mj-lt"/>
                <a:cs typeface="+mj-lt"/>
              </a:rPr>
              <a:t>penwythnosau</a:t>
            </a:r>
            <a:r>
              <a:rPr lang="en-GB" sz="3200" b="1">
                <a:ea typeface="+mj-lt"/>
                <a:cs typeface="+mj-lt"/>
              </a:rPr>
              <a:t>, </a:t>
            </a:r>
            <a:r>
              <a:rPr lang="en-GB" sz="3200" b="1" err="1">
                <a:ea typeface="+mj-lt"/>
                <a:cs typeface="+mj-lt"/>
              </a:rPr>
              <a:t>gwyliau</a:t>
            </a:r>
            <a:r>
              <a:rPr lang="en-GB" sz="3200">
                <a:ea typeface="+mj-lt"/>
                <a:cs typeface="+mj-lt"/>
              </a:rPr>
              <a:t>)</a:t>
            </a:r>
            <a:br>
              <a:rPr lang="en-GB" sz="3200">
                <a:ea typeface="+mj-lt"/>
                <a:cs typeface="+mj-lt"/>
              </a:rPr>
            </a:br>
            <a:r>
              <a:rPr lang="en-GB" sz="3200" b="1">
                <a:solidFill>
                  <a:srgbClr val="0070C0"/>
                </a:solidFill>
                <a:ea typeface="+mj-lt"/>
                <a:cs typeface="+mj-lt"/>
              </a:rPr>
              <a:t>Or other (evenings, weekends, holidays)</a:t>
            </a:r>
            <a:br>
              <a:rPr lang="en-GB" sz="3200" b="1">
                <a:ea typeface="+mj-lt"/>
                <a:cs typeface="+mj-lt"/>
              </a:rPr>
            </a:br>
            <a:endParaRPr lang="en-GB" sz="3200">
              <a:ea typeface="Calibri Light"/>
              <a:cs typeface="Calibri Light"/>
            </a:endParaRPr>
          </a:p>
        </p:txBody>
      </p:sp>
    </p:spTree>
    <p:extLst>
      <p:ext uri="{BB962C8B-B14F-4D97-AF65-F5344CB8AC3E}">
        <p14:creationId xmlns:p14="http://schemas.microsoft.com/office/powerpoint/2010/main" val="54337495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D8778F-20C8-0E56-DD0C-962F1CBC9C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A32149-C9CE-7D09-B441-4D091C924594}"/>
              </a:ext>
            </a:extLst>
          </p:cNvPr>
          <p:cNvSpPr>
            <a:spLocks noGrp="1"/>
          </p:cNvSpPr>
          <p:nvPr>
            <p:ph type="title"/>
          </p:nvPr>
        </p:nvSpPr>
        <p:spPr>
          <a:xfrm>
            <a:off x="355076" y="0"/>
            <a:ext cx="11481847" cy="1325563"/>
          </a:xfrm>
        </p:spPr>
        <p:txBody>
          <a:bodyPr/>
          <a:lstStyle/>
          <a:p>
            <a:r>
              <a:rPr lang="en-GB" b="1" err="1">
                <a:ea typeface="+mj-lt"/>
                <a:cs typeface="+mj-lt"/>
              </a:rPr>
              <a:t>Amcanion</a:t>
            </a:r>
            <a:r>
              <a:rPr lang="en-GB" b="1">
                <a:ea typeface="+mj-lt"/>
                <a:cs typeface="+mj-lt"/>
              </a:rPr>
              <a:t> / Aims</a:t>
            </a:r>
            <a:endParaRPr lang="en-GB"/>
          </a:p>
        </p:txBody>
      </p:sp>
      <p:sp>
        <p:nvSpPr>
          <p:cNvPr id="4" name="Content Placeholder 3">
            <a:extLst>
              <a:ext uri="{FF2B5EF4-FFF2-40B4-BE49-F238E27FC236}">
                <a16:creationId xmlns:a16="http://schemas.microsoft.com/office/drawing/2014/main" id="{855BA1A6-E075-6F09-C43B-EFB29758B6EC}"/>
              </a:ext>
            </a:extLst>
          </p:cNvPr>
          <p:cNvSpPr>
            <a:spLocks noGrp="1"/>
          </p:cNvSpPr>
          <p:nvPr>
            <p:ph sz="half" idx="1"/>
          </p:nvPr>
        </p:nvSpPr>
        <p:spPr>
          <a:xfrm>
            <a:off x="450012" y="1168400"/>
            <a:ext cx="5544388" cy="5008563"/>
          </a:xfrm>
        </p:spPr>
        <p:txBody>
          <a:bodyPr vert="horz" lIns="91440" tIns="45720" rIns="91440" bIns="45720" rtlCol="0" anchor="t">
            <a:normAutofit/>
          </a:bodyPr>
          <a:lstStyle/>
          <a:p>
            <a:pPr marL="342900" indent="-342900"/>
            <a:r>
              <a:rPr lang="en-GB" sz="2400" err="1">
                <a:cs typeface="Calibri"/>
              </a:rPr>
              <a:t>Profi</a:t>
            </a:r>
            <a:r>
              <a:rPr lang="en-GB" sz="2400">
                <a:cs typeface="Calibri"/>
              </a:rPr>
              <a:t> </a:t>
            </a:r>
            <a:r>
              <a:rPr lang="en-GB" sz="2400" err="1">
                <a:cs typeface="Calibri"/>
              </a:rPr>
              <a:t>addysgu</a:t>
            </a:r>
            <a:r>
              <a:rPr lang="en-GB" sz="2400">
                <a:cs typeface="Calibri"/>
              </a:rPr>
              <a:t> a </a:t>
            </a:r>
            <a:r>
              <a:rPr lang="en-GB" sz="2400" err="1">
                <a:cs typeface="Calibri"/>
              </a:rPr>
              <a:t>dysgu</a:t>
            </a:r>
            <a:r>
              <a:rPr lang="en-GB" sz="2400">
                <a:cs typeface="Calibri"/>
              </a:rPr>
              <a:t> o </a:t>
            </a:r>
            <a:r>
              <a:rPr lang="en-GB" sz="2400" err="1">
                <a:cs typeface="Calibri"/>
              </a:rPr>
              <a:t>fewn</a:t>
            </a:r>
            <a:r>
              <a:rPr lang="en-GB" sz="2400">
                <a:cs typeface="Calibri"/>
              </a:rPr>
              <a:t> </a:t>
            </a:r>
            <a:r>
              <a:rPr lang="en-GB" sz="2400" err="1">
                <a:cs typeface="Calibri"/>
              </a:rPr>
              <a:t>cyfnod</a:t>
            </a:r>
            <a:r>
              <a:rPr lang="en-GB" sz="2400">
                <a:cs typeface="Calibri"/>
              </a:rPr>
              <a:t>  </a:t>
            </a:r>
            <a:r>
              <a:rPr lang="en-GB" sz="2400" err="1">
                <a:cs typeface="Calibri"/>
              </a:rPr>
              <a:t>oedran</a:t>
            </a:r>
            <a:r>
              <a:rPr lang="en-GB" sz="2400">
                <a:cs typeface="Calibri"/>
              </a:rPr>
              <a:t> a </a:t>
            </a:r>
            <a:r>
              <a:rPr lang="en-GB" sz="2400" err="1">
                <a:cs typeface="Calibri"/>
              </a:rPr>
              <a:t>chyd</a:t>
            </a:r>
            <a:r>
              <a:rPr lang="en-GB" sz="2400">
                <a:cs typeface="Calibri"/>
              </a:rPr>
              <a:t> </a:t>
            </a:r>
            <a:r>
              <a:rPr lang="en-GB" sz="2400" err="1">
                <a:cs typeface="Calibri"/>
              </a:rPr>
              <a:t>destun</a:t>
            </a:r>
            <a:r>
              <a:rPr lang="en-GB" sz="2400">
                <a:cs typeface="Calibri"/>
              </a:rPr>
              <a:t> </a:t>
            </a:r>
            <a:r>
              <a:rPr lang="en-GB" sz="2400" err="1">
                <a:cs typeface="Calibri"/>
              </a:rPr>
              <a:t>gwahanol</a:t>
            </a:r>
            <a:r>
              <a:rPr lang="en-GB" sz="2400">
                <a:cs typeface="Calibri"/>
              </a:rPr>
              <a:t> </a:t>
            </a:r>
            <a:r>
              <a:rPr lang="en-GB" sz="2400" err="1">
                <a:cs typeface="Calibri"/>
              </a:rPr>
              <a:t>i'r</a:t>
            </a:r>
            <a:r>
              <a:rPr lang="en-GB" sz="2400">
                <a:cs typeface="Calibri"/>
              </a:rPr>
              <a:t> </a:t>
            </a:r>
            <a:r>
              <a:rPr lang="en-GB" sz="2400" err="1">
                <a:cs typeface="Calibri"/>
              </a:rPr>
              <a:t>cyfnod</a:t>
            </a:r>
            <a:r>
              <a:rPr lang="en-GB" sz="2400">
                <a:cs typeface="Calibri"/>
              </a:rPr>
              <a:t> </a:t>
            </a:r>
            <a:r>
              <a:rPr lang="en-GB" sz="2400" err="1">
                <a:cs typeface="Calibri"/>
              </a:rPr>
              <a:t>oedran</a:t>
            </a:r>
            <a:r>
              <a:rPr lang="en-GB" sz="2400">
                <a:cs typeface="Calibri"/>
              </a:rPr>
              <a:t> </a:t>
            </a:r>
            <a:r>
              <a:rPr lang="en-GB" sz="2400" err="1">
                <a:cs typeface="Calibri"/>
              </a:rPr>
              <a:t>o'ch</a:t>
            </a:r>
            <a:r>
              <a:rPr lang="en-GB" sz="2400">
                <a:cs typeface="Calibri"/>
              </a:rPr>
              <a:t> </a:t>
            </a:r>
            <a:r>
              <a:rPr lang="en-GB" sz="2400" err="1">
                <a:ea typeface="+mn-lt"/>
                <a:cs typeface="+mn-lt"/>
              </a:rPr>
              <a:t>dewis</a:t>
            </a:r>
            <a:r>
              <a:rPr lang="en-GB" sz="2400">
                <a:cs typeface="Calibri"/>
              </a:rPr>
              <a:t>. </a:t>
            </a:r>
            <a:endParaRPr lang="en-US" sz="2400">
              <a:ea typeface="+mn-lt"/>
              <a:cs typeface="+mn-lt"/>
            </a:endParaRPr>
          </a:p>
          <a:p>
            <a:pPr marL="342900" indent="-342900"/>
            <a:endParaRPr lang="en-GB" sz="2400">
              <a:ea typeface="+mn-lt"/>
              <a:cs typeface="+mn-lt"/>
            </a:endParaRPr>
          </a:p>
          <a:p>
            <a:pPr marL="342900" indent="-342900"/>
            <a:r>
              <a:rPr lang="en-GB" sz="2400">
                <a:ea typeface="+mn-lt"/>
                <a:cs typeface="+mn-lt"/>
              </a:rPr>
              <a:t>Profi addysg sy’n digwydd o fewn lleoliad i ffwrdd o’r ystafell ddosbarth brif ffrwd.</a:t>
            </a:r>
            <a:endParaRPr lang="en-US" sz="2400">
              <a:ea typeface="+mn-lt"/>
              <a:cs typeface="+mn-lt"/>
            </a:endParaRPr>
          </a:p>
          <a:p>
            <a:pPr marL="457200" indent="-457200"/>
            <a:endParaRPr lang="en-GB">
              <a:ea typeface="Calibri" panose="020F0502020204030204"/>
              <a:cs typeface="Calibri" panose="020F0502020204030204"/>
            </a:endParaRPr>
          </a:p>
        </p:txBody>
      </p:sp>
      <p:sp>
        <p:nvSpPr>
          <p:cNvPr id="5" name="Content Placeholder 4">
            <a:extLst>
              <a:ext uri="{FF2B5EF4-FFF2-40B4-BE49-F238E27FC236}">
                <a16:creationId xmlns:a16="http://schemas.microsoft.com/office/drawing/2014/main" id="{96EB6195-3602-AF97-6A0E-9AE420A5D5D8}"/>
              </a:ext>
            </a:extLst>
          </p:cNvPr>
          <p:cNvSpPr>
            <a:spLocks noGrp="1"/>
          </p:cNvSpPr>
          <p:nvPr>
            <p:ph sz="half" idx="2"/>
          </p:nvPr>
        </p:nvSpPr>
        <p:spPr>
          <a:xfrm>
            <a:off x="6197600" y="1079500"/>
            <a:ext cx="5156200" cy="5097463"/>
          </a:xfrm>
        </p:spPr>
        <p:txBody>
          <a:bodyPr vert="horz" lIns="91440" tIns="45720" rIns="91440" bIns="45720" rtlCol="0" anchor="t">
            <a:normAutofit/>
          </a:bodyPr>
          <a:lstStyle/>
          <a:p>
            <a:pPr marL="342900" indent="-342900"/>
            <a:r>
              <a:rPr lang="en-GB" sz="2400">
                <a:cs typeface="Calibri"/>
              </a:rPr>
              <a:t>Experience education happening within a setting away from the mainstream classroom. </a:t>
            </a:r>
            <a:endParaRPr lang="en-US"/>
          </a:p>
          <a:p>
            <a:pPr marL="342900" indent="-342900"/>
            <a:endParaRPr lang="en-US" sz="2400">
              <a:ea typeface="+mn-lt"/>
              <a:cs typeface="+mn-lt"/>
            </a:endParaRPr>
          </a:p>
          <a:p>
            <a:pPr marL="342900" indent="-342900"/>
            <a:r>
              <a:rPr lang="en-GB" sz="2400">
                <a:ea typeface="Calibri" panose="020F0502020204030204"/>
                <a:cs typeface="Calibri"/>
              </a:rPr>
              <a:t>Transform personal practice through three phases of applied practice – meet, test, share.</a:t>
            </a:r>
          </a:p>
          <a:p>
            <a:pPr marL="0" indent="0">
              <a:buNone/>
            </a:pPr>
            <a:endParaRPr lang="en-GB"/>
          </a:p>
        </p:txBody>
      </p:sp>
      <p:pic>
        <p:nvPicPr>
          <p:cNvPr id="6" name="Picture 4" descr="Diagram&#10;&#10;Description automatically generated">
            <a:extLst>
              <a:ext uri="{FF2B5EF4-FFF2-40B4-BE49-F238E27FC236}">
                <a16:creationId xmlns:a16="http://schemas.microsoft.com/office/drawing/2014/main" id="{A45E6840-8FF1-0B37-7C5D-C9784A4D65DA}"/>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b="-1"/>
          <a:stretch/>
        </p:blipFill>
        <p:spPr>
          <a:xfrm>
            <a:off x="7720038" y="3979132"/>
            <a:ext cx="1646016" cy="1710468"/>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pic>
        <p:nvPicPr>
          <p:cNvPr id="7" name="Picture 6" descr="Diagram&#10;&#10;Description automatically generated">
            <a:extLst>
              <a:ext uri="{FF2B5EF4-FFF2-40B4-BE49-F238E27FC236}">
                <a16:creationId xmlns:a16="http://schemas.microsoft.com/office/drawing/2014/main" id="{4B80711A-A461-BC5D-C265-F38635F9B2E6}"/>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035081" y="3978751"/>
            <a:ext cx="1547084" cy="1607661"/>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155844317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68991-4317-AEEE-F999-4CAB8993F42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A6A8803-6568-4B99-8C9E-05965670C98A}"/>
              </a:ext>
            </a:extLst>
          </p:cNvPr>
          <p:cNvSpPr>
            <a:spLocks noGrp="1"/>
          </p:cNvSpPr>
          <p:nvPr>
            <p:ph type="title"/>
          </p:nvPr>
        </p:nvSpPr>
        <p:spPr/>
        <p:txBody>
          <a:bodyPr/>
          <a:lstStyle/>
          <a:p>
            <a:r>
              <a:rPr lang="cy-GB">
                <a:ea typeface="+mj-lt"/>
                <a:cs typeface="+mj-lt"/>
              </a:rPr>
              <a:t>Dogfennaeth Lleoliad Amgen</a:t>
            </a:r>
            <a:r>
              <a:rPr lang="cy-GB"/>
              <a:t>  </a:t>
            </a:r>
            <a:br>
              <a:rPr lang="cy-GB"/>
            </a:br>
            <a:r>
              <a:rPr lang="en-GB">
                <a:solidFill>
                  <a:srgbClr val="0070C0"/>
                </a:solidFill>
              </a:rPr>
              <a:t>Alternative Placement Documentation</a:t>
            </a:r>
            <a:endParaRPr lang="en-GB">
              <a:solidFill>
                <a:srgbClr val="0070C0"/>
              </a:solidFill>
              <a:ea typeface="Calibri Light"/>
              <a:cs typeface="Calibri Light"/>
            </a:endParaRPr>
          </a:p>
        </p:txBody>
      </p:sp>
      <p:sp>
        <p:nvSpPr>
          <p:cNvPr id="5" name="Content Placeholder 4">
            <a:extLst>
              <a:ext uri="{FF2B5EF4-FFF2-40B4-BE49-F238E27FC236}">
                <a16:creationId xmlns:a16="http://schemas.microsoft.com/office/drawing/2014/main" id="{2CF8194F-28FE-4074-332E-4B843F94E2AE}"/>
              </a:ext>
            </a:extLst>
          </p:cNvPr>
          <p:cNvSpPr>
            <a:spLocks noGrp="1"/>
          </p:cNvSpPr>
          <p:nvPr>
            <p:ph sz="half" idx="1"/>
          </p:nvPr>
        </p:nvSpPr>
        <p:spPr>
          <a:xfrm>
            <a:off x="521208" y="1825625"/>
            <a:ext cx="5535168" cy="4351338"/>
          </a:xfrm>
        </p:spPr>
        <p:txBody>
          <a:bodyPr lIns="91440" tIns="45720" rIns="91440" bIns="45720" anchor="t"/>
          <a:lstStyle/>
          <a:p>
            <a:pPr marL="0" indent="0">
              <a:buNone/>
            </a:pPr>
            <a:r>
              <a:rPr lang="cy-GB">
                <a:ea typeface="+mn-lt"/>
                <a:cs typeface="+mn-lt"/>
              </a:rPr>
              <a:t>Cewch fynediad at enghreifftiau’r Canllawiau Lleoliadau Amgen ar y deilsen Lleoliadau Amgen ar Moodle.</a:t>
            </a:r>
            <a:endParaRPr lang="en-US">
              <a:ea typeface="+mn-lt"/>
              <a:cs typeface="+mn-lt"/>
            </a:endParaRPr>
          </a:p>
          <a:p>
            <a:pPr marL="0" indent="0">
              <a:buNone/>
            </a:pPr>
            <a:endParaRPr lang="en-GB">
              <a:highlight>
                <a:srgbClr val="FFFF00"/>
              </a:highlight>
              <a:ea typeface="Calibri"/>
              <a:cs typeface="Calibri"/>
            </a:endParaRPr>
          </a:p>
        </p:txBody>
      </p:sp>
      <p:sp>
        <p:nvSpPr>
          <p:cNvPr id="6" name="Content Placeholder 5">
            <a:extLst>
              <a:ext uri="{FF2B5EF4-FFF2-40B4-BE49-F238E27FC236}">
                <a16:creationId xmlns:a16="http://schemas.microsoft.com/office/drawing/2014/main" id="{3BB18C9A-BA0C-D6D0-862A-8B5B12D46FBD}"/>
              </a:ext>
            </a:extLst>
          </p:cNvPr>
          <p:cNvSpPr>
            <a:spLocks noGrp="1"/>
          </p:cNvSpPr>
          <p:nvPr>
            <p:ph sz="half" idx="2"/>
          </p:nvPr>
        </p:nvSpPr>
        <p:spPr>
          <a:xfrm>
            <a:off x="6649974" y="1701800"/>
            <a:ext cx="5181600" cy="4351338"/>
          </a:xfrm>
        </p:spPr>
        <p:txBody>
          <a:bodyPr vert="horz" lIns="91440" tIns="45720" rIns="91440" bIns="45720" rtlCol="0" anchor="t">
            <a:normAutofit/>
          </a:bodyPr>
          <a:lstStyle/>
          <a:p>
            <a:pPr marL="0" indent="0">
              <a:buNone/>
            </a:pPr>
            <a:r>
              <a:rPr lang="en-GB"/>
              <a:t>Access the Alternative Placement Guidance examples on the Alternative Placements tile on Moodle. </a:t>
            </a:r>
          </a:p>
          <a:p>
            <a:pPr marL="0" indent="0">
              <a:buNone/>
            </a:pPr>
            <a:endParaRPr lang="en-GB"/>
          </a:p>
          <a:p>
            <a:pPr marL="0" indent="0">
              <a:buNone/>
            </a:pPr>
            <a:endParaRPr lang="en-GB"/>
          </a:p>
        </p:txBody>
      </p:sp>
      <p:pic>
        <p:nvPicPr>
          <p:cNvPr id="2" name="Picture 1" descr="A screenshot of a video game&#10;&#10;AI-generated content may be incorrect.">
            <a:extLst>
              <a:ext uri="{FF2B5EF4-FFF2-40B4-BE49-F238E27FC236}">
                <a16:creationId xmlns:a16="http://schemas.microsoft.com/office/drawing/2014/main" id="{A5D14176-926F-2C0E-1581-D4373D37B771}"/>
              </a:ext>
            </a:extLst>
          </p:cNvPr>
          <p:cNvPicPr>
            <a:picLocks noChangeAspect="1"/>
          </p:cNvPicPr>
          <p:nvPr/>
        </p:nvPicPr>
        <p:blipFill>
          <a:blip r:embed="rId3"/>
          <a:stretch>
            <a:fillRect/>
          </a:stretch>
        </p:blipFill>
        <p:spPr>
          <a:xfrm>
            <a:off x="6971312" y="3626420"/>
            <a:ext cx="2505075" cy="1819275"/>
          </a:xfrm>
          <a:prstGeom prst="rect">
            <a:avLst/>
          </a:prstGeom>
        </p:spPr>
      </p:pic>
      <p:pic>
        <p:nvPicPr>
          <p:cNvPr id="3" name="Picture 2" descr="A blue and white background with white text&#10;&#10;AI-generated content may be incorrect.">
            <a:extLst>
              <a:ext uri="{FF2B5EF4-FFF2-40B4-BE49-F238E27FC236}">
                <a16:creationId xmlns:a16="http://schemas.microsoft.com/office/drawing/2014/main" id="{CE1CEB16-B6D7-2CAE-A8C8-403A6451B055}"/>
              </a:ext>
            </a:extLst>
          </p:cNvPr>
          <p:cNvPicPr>
            <a:picLocks noChangeAspect="1"/>
          </p:cNvPicPr>
          <p:nvPr/>
        </p:nvPicPr>
        <p:blipFill>
          <a:blip r:embed="rId4"/>
          <a:stretch>
            <a:fillRect/>
          </a:stretch>
        </p:blipFill>
        <p:spPr>
          <a:xfrm>
            <a:off x="1317685" y="3631093"/>
            <a:ext cx="4495800" cy="1781175"/>
          </a:xfrm>
          <a:prstGeom prst="rect">
            <a:avLst/>
          </a:prstGeom>
        </p:spPr>
      </p:pic>
    </p:spTree>
    <p:extLst>
      <p:ext uri="{BB962C8B-B14F-4D97-AF65-F5344CB8AC3E}">
        <p14:creationId xmlns:p14="http://schemas.microsoft.com/office/powerpoint/2010/main" val="164435253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7051F-D101-65CA-4408-CC2E6AA768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740A48-C9A7-829C-C907-84FC2830D794}"/>
              </a:ext>
            </a:extLst>
          </p:cNvPr>
          <p:cNvSpPr>
            <a:spLocks noGrp="1"/>
          </p:cNvSpPr>
          <p:nvPr>
            <p:ph type="title"/>
          </p:nvPr>
        </p:nvSpPr>
        <p:spPr/>
        <p:txBody>
          <a:bodyPr/>
          <a:lstStyle/>
          <a:p>
            <a:r>
              <a:rPr lang="cy-GB" b="1" u="sng"/>
              <a:t>Tasg Adfyfyrio</a:t>
            </a:r>
            <a:br>
              <a:rPr lang="cy-GB" b="1" u="sng"/>
            </a:br>
            <a:r>
              <a:rPr lang="en-GB" b="1" u="sng">
                <a:solidFill>
                  <a:srgbClr val="0070C0"/>
                </a:solidFill>
              </a:rPr>
              <a:t>Reflection Task</a:t>
            </a:r>
            <a:endParaRPr lang="en-GB" b="1" u="sng">
              <a:solidFill>
                <a:srgbClr val="0070C0"/>
              </a:solidFill>
              <a:ea typeface="Calibri Light"/>
              <a:cs typeface="Calibri Light"/>
            </a:endParaRPr>
          </a:p>
        </p:txBody>
      </p:sp>
      <p:sp>
        <p:nvSpPr>
          <p:cNvPr id="3" name="Content Placeholder 2">
            <a:extLst>
              <a:ext uri="{FF2B5EF4-FFF2-40B4-BE49-F238E27FC236}">
                <a16:creationId xmlns:a16="http://schemas.microsoft.com/office/drawing/2014/main" id="{710241C1-BEC8-BCBB-9CD0-D5AB59D07076}"/>
              </a:ext>
            </a:extLst>
          </p:cNvPr>
          <p:cNvSpPr>
            <a:spLocks noGrp="1"/>
          </p:cNvSpPr>
          <p:nvPr>
            <p:ph sz="half" idx="1"/>
          </p:nvPr>
        </p:nvSpPr>
        <p:spPr>
          <a:xfrm>
            <a:off x="-273529" y="1482725"/>
            <a:ext cx="6639464" cy="3574961"/>
          </a:xfrm>
        </p:spPr>
        <p:txBody>
          <a:bodyPr vert="horz" lIns="91440" tIns="45720" rIns="91440" bIns="45720" rtlCol="0" anchor="t">
            <a:noAutofit/>
          </a:bodyPr>
          <a:lstStyle/>
          <a:p>
            <a:pPr lvl="1">
              <a:buNone/>
            </a:pPr>
            <a:endParaRPr lang="cy-GB">
              <a:ea typeface="+mn-lt"/>
              <a:cs typeface="+mn-lt"/>
            </a:endParaRPr>
          </a:p>
          <a:p>
            <a:pPr marL="457200" lvl="1" indent="0">
              <a:buNone/>
            </a:pPr>
            <a:r>
              <a:rPr lang="cy-GB" sz="2800">
                <a:ea typeface="Calibri"/>
                <a:cs typeface="Calibri"/>
              </a:rPr>
              <a:t>Unwaith y byddwch wedi cwblhau’r profiad Lleoliad Amgen, bydd angen i chi ei gofnodi. Mae sawl dull gwahanol y gallwch eu defnyddio, fel y rhennir ar Moodle.</a:t>
            </a:r>
          </a:p>
          <a:p>
            <a:pPr marL="457200" lvl="1" indent="0">
              <a:buNone/>
            </a:pPr>
            <a:endParaRPr lang="cy-GB" sz="2800">
              <a:ea typeface="Calibri"/>
              <a:cs typeface="Calibri"/>
            </a:endParaRPr>
          </a:p>
          <a:p>
            <a:pPr marL="457200" lvl="1" indent="0">
              <a:buNone/>
            </a:pPr>
            <a:r>
              <a:rPr lang="cy-GB" sz="2800">
                <a:ea typeface="Calibri"/>
                <a:cs typeface="Calibri"/>
              </a:rPr>
              <a:t>Rhaid cwblhau hyn a’i lwytho i fyny i’ch ffolder SharePoint erbyn </a:t>
            </a:r>
            <a:r>
              <a:rPr lang="cy-GB" sz="2800" b="1">
                <a:ea typeface="Calibri"/>
                <a:cs typeface="Calibri"/>
              </a:rPr>
              <a:t>13.04.26.</a:t>
            </a:r>
          </a:p>
          <a:p>
            <a:pPr marL="457200" lvl="1" indent="0">
              <a:buNone/>
            </a:pPr>
            <a:endParaRPr lang="cy-GB">
              <a:ea typeface="Calibri"/>
              <a:cs typeface="Calibri"/>
            </a:endParaRPr>
          </a:p>
        </p:txBody>
      </p:sp>
      <p:sp>
        <p:nvSpPr>
          <p:cNvPr id="4" name="Content Placeholder 3">
            <a:extLst>
              <a:ext uri="{FF2B5EF4-FFF2-40B4-BE49-F238E27FC236}">
                <a16:creationId xmlns:a16="http://schemas.microsoft.com/office/drawing/2014/main" id="{99FE9D62-E332-93EB-4017-1BF4EE96BC1C}"/>
              </a:ext>
            </a:extLst>
          </p:cNvPr>
          <p:cNvSpPr>
            <a:spLocks noGrp="1"/>
          </p:cNvSpPr>
          <p:nvPr>
            <p:ph sz="half" idx="2"/>
          </p:nvPr>
        </p:nvSpPr>
        <p:spPr>
          <a:xfrm>
            <a:off x="6571711" y="1816100"/>
            <a:ext cx="5267864" cy="3574961"/>
          </a:xfrm>
        </p:spPr>
        <p:txBody>
          <a:bodyPr vert="horz" lIns="91440" tIns="45720" rIns="91440" bIns="45720" rtlCol="0" anchor="t">
            <a:normAutofit/>
          </a:bodyPr>
          <a:lstStyle/>
          <a:p>
            <a:pPr marL="0" indent="0">
              <a:buNone/>
            </a:pPr>
            <a:r>
              <a:rPr lang="en-GB"/>
              <a:t>Once you have completed the Alternative Placement experience, you will have to document this. There are various methods you can use as shared on Moodle.</a:t>
            </a:r>
            <a:endParaRPr lang="en-GB">
              <a:ea typeface="Calibri"/>
              <a:cs typeface="Calibri"/>
            </a:endParaRPr>
          </a:p>
          <a:p>
            <a:pPr marL="0" indent="0">
              <a:buNone/>
            </a:pPr>
            <a:r>
              <a:rPr lang="en-GB"/>
              <a:t>This must be completed and uploaded to your </a:t>
            </a:r>
            <a:r>
              <a:rPr lang="en-GB" err="1"/>
              <a:t>Sharepoint</a:t>
            </a:r>
            <a:r>
              <a:rPr lang="en-GB"/>
              <a:t> folder by </a:t>
            </a:r>
            <a:r>
              <a:rPr lang="en-GB" b="1"/>
              <a:t>13.04.26.</a:t>
            </a:r>
            <a:endParaRPr lang="en-GB" b="1">
              <a:ea typeface="Calibri"/>
              <a:cs typeface="Calibri"/>
            </a:endParaRPr>
          </a:p>
        </p:txBody>
      </p:sp>
    </p:spTree>
    <p:extLst>
      <p:ext uri="{BB962C8B-B14F-4D97-AF65-F5344CB8AC3E}">
        <p14:creationId xmlns:p14="http://schemas.microsoft.com/office/powerpoint/2010/main" val="4247636789"/>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2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4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5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6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8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MS_Mappings xmlns="92c24619-d6d5-42cf-b618-23d930ad9f20" xsi:nil="true"/>
    <Teams_Channel_Section_Location xmlns="92c24619-d6d5-42cf-b618-23d930ad9f20" xsi:nil="true"/>
    <Math_Settings xmlns="92c24619-d6d5-42cf-b618-23d930ad9f20" xsi:nil="true"/>
    <NotebookType xmlns="92c24619-d6d5-42cf-b618-23d930ad9f20" xsi:nil="true"/>
    <Distribution_Groups xmlns="92c24619-d6d5-42cf-b618-23d930ad9f20" xsi:nil="true"/>
    <Invited_Teachers xmlns="92c24619-d6d5-42cf-b618-23d930ad9f20" xsi:nil="true"/>
    <Invited_Students xmlns="92c24619-d6d5-42cf-b618-23d930ad9f20" xsi:nil="true"/>
    <DefaultSectionNames xmlns="92c24619-d6d5-42cf-b618-23d930ad9f20" xsi:nil="true"/>
    <FolderType xmlns="92c24619-d6d5-42cf-b618-23d930ad9f20" xsi:nil="true"/>
    <Owner xmlns="92c24619-d6d5-42cf-b618-23d930ad9f20">
      <UserInfo>
        <DisplayName/>
        <AccountId xsi:nil="true"/>
        <AccountType/>
      </UserInfo>
    </Owner>
    <Student_Groups xmlns="92c24619-d6d5-42cf-b618-23d930ad9f20">
      <UserInfo>
        <DisplayName/>
        <AccountId xsi:nil="true"/>
        <AccountType/>
      </UserInfo>
    </Student_Groups>
    <TaxCatchAll xmlns="8ee9550b-f5f4-4dde-bce5-39f4ba45c2f1" xsi:nil="true"/>
    <Is_Collaboration_Space_Locked xmlns="92c24619-d6d5-42cf-b618-23d930ad9f20" xsi:nil="true"/>
    <Templates xmlns="92c24619-d6d5-42cf-b618-23d930ad9f20" xsi:nil="true"/>
    <Students xmlns="92c24619-d6d5-42cf-b618-23d930ad9f20">
      <UserInfo>
        <DisplayName/>
        <AccountId xsi:nil="true"/>
        <AccountType/>
      </UserInfo>
    </Students>
    <lcf76f155ced4ddcb4097134ff3c332f xmlns="92c24619-d6d5-42cf-b618-23d930ad9f20">
      <Terms xmlns="http://schemas.microsoft.com/office/infopath/2007/PartnerControls"/>
    </lcf76f155ced4ddcb4097134ff3c332f>
    <TeamsChannelId xmlns="92c24619-d6d5-42cf-b618-23d930ad9f20" xsi:nil="true"/>
    <IsNotebookLocked xmlns="92c24619-d6d5-42cf-b618-23d930ad9f20" xsi:nil="true"/>
    <Self_Registration_Enabled xmlns="92c24619-d6d5-42cf-b618-23d930ad9f20" xsi:nil="true"/>
    <Has_Teacher_Only_SectionGroup xmlns="92c24619-d6d5-42cf-b618-23d930ad9f20" xsi:nil="true"/>
    <CultureName xmlns="92c24619-d6d5-42cf-b618-23d930ad9f20" xsi:nil="true"/>
    <AppVersion xmlns="92c24619-d6d5-42cf-b618-23d930ad9f20" xsi:nil="true"/>
    <Teachers xmlns="92c24619-d6d5-42cf-b618-23d930ad9f20">
      <UserInfo>
        <DisplayName/>
        <AccountId xsi:nil="true"/>
        <AccountType/>
      </UserInfo>
    </Teachers>
    <Updatedfor2526 xmlns="92c24619-d6d5-42cf-b618-23d930ad9f20">false</Updatedfor2526>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41" ma:contentTypeDescription="Create a new document." ma:contentTypeScope="" ma:versionID="bf806b92f60bd7e027de61aabf5b5a2d">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312a90f21a49cd90fbf34ade4de1c71f"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Location" minOccurs="0"/>
                <xsd:element ref="ns2:MediaServiceGenerationTime" minOccurs="0"/>
                <xsd:element ref="ns2:MediaServiceEventHashCode" minOccurs="0"/>
                <xsd:element ref="ns2:MediaServiceOCR" minOccurs="0"/>
                <xsd:element ref="ns2:MediaLengthInSeconds" minOccurs="0"/>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Teachers" minOccurs="0"/>
                <xsd:element ref="ns2:Students" minOccurs="0"/>
                <xsd:element ref="ns2:Student_Groups" minOccurs="0"/>
                <xsd:element ref="ns2:Distribution_Groups" minOccurs="0"/>
                <xsd:element ref="ns2:LMS_Mappings" minOccurs="0"/>
                <xsd:element ref="ns2:Invited_Teachers" minOccurs="0"/>
                <xsd:element ref="ns2:Invited_Students" minOccurs="0"/>
                <xsd:element ref="ns2:Self_Registration_Enabled" minOccurs="0"/>
                <xsd:element ref="ns2:Has_Teacher_Only_SectionGroup" minOccurs="0"/>
                <xsd:element ref="ns2:Is_Collaboration_Space_Locked" minOccurs="0"/>
                <xsd:element ref="ns2:IsNotebookLocked" minOccurs="0"/>
                <xsd:element ref="ns2:Teams_Channel_Section_Location" minOccurs="0"/>
                <xsd:element ref="ns2:lcf76f155ced4ddcb4097134ff3c332f" minOccurs="0"/>
                <xsd:element ref="ns3:TaxCatchAll" minOccurs="0"/>
                <xsd:element ref="ns2:MediaServiceSearchProperties" minOccurs="0"/>
                <xsd:element ref="ns2:MediaServiceObjectDetectorVersions" minOccurs="0"/>
                <xsd:element ref="ns2:Updatedfor2526"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44" nillable="true" ma:displayName="MediaServiceSearchProperties" ma:hidden="true" ma:internalName="MediaServiceSearchProperties" ma:readOnly="true">
      <xsd:simpleType>
        <xsd:restriction base="dms:Note"/>
      </xsd:simpleType>
    </xsd:element>
    <xsd:element name="MediaServiceObjectDetectorVersions" ma:index="45" nillable="true" ma:displayName="MediaServiceObjectDetectorVersions" ma:hidden="true" ma:indexed="true" ma:internalName="MediaServiceObjectDetectorVersions" ma:readOnly="true">
      <xsd:simpleType>
        <xsd:restriction base="dms:Text"/>
      </xsd:simpleType>
    </xsd:element>
    <xsd:element name="Updatedfor2526" ma:index="46" nillable="true" ma:displayName="Updated for 2526" ma:default="0" ma:format="Dropdown" ma:internalName="Updatedfor2526">
      <xsd:simpleType>
        <xsd:restriction base="dms:Boolean"/>
      </xsd:simpleType>
    </xsd:element>
    <xsd:element name="MediaServiceBillingMetadata" ma:index="4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e800afd8-9188-484f-822e-9df23d421d18}" ma:internalName="TaxCatchAll" ma:showField="CatchAllData" ma:web="8ee9550b-f5f4-4dde-bce5-39f4ba45c2f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1EB36A1-00A8-4A82-8553-77C9455E5C4D}">
  <ds:schemaRefs>
    <ds:schemaRef ds:uri="http://schemas.microsoft.com/sharepoint/v3/contenttype/forms"/>
  </ds:schemaRefs>
</ds:datastoreItem>
</file>

<file path=customXml/itemProps2.xml><?xml version="1.0" encoding="utf-8"?>
<ds:datastoreItem xmlns:ds="http://schemas.openxmlformats.org/officeDocument/2006/customXml" ds:itemID="{C0EDD0EC-C1BD-41A2-ABCB-96065693B41B}">
  <ds:schemaRefs>
    <ds:schemaRef ds:uri="8ee9550b-f5f4-4dde-bce5-39f4ba45c2f1"/>
    <ds:schemaRef ds:uri="http://schemas.microsoft.com/office/infopath/2007/PartnerControls"/>
    <ds:schemaRef ds:uri="http://schemas.openxmlformats.org/package/2006/metadata/core-properties"/>
    <ds:schemaRef ds:uri="http://schemas.microsoft.com/office/2006/metadata/properties"/>
    <ds:schemaRef ds:uri="http://purl.org/dc/terms/"/>
    <ds:schemaRef ds:uri="http://purl.org/dc/dcmitype/"/>
    <ds:schemaRef ds:uri="http://purl.org/dc/elements/1.1/"/>
    <ds:schemaRef ds:uri="http://schemas.microsoft.com/office/2006/documentManagement/types"/>
    <ds:schemaRef ds:uri="92c24619-d6d5-42cf-b618-23d930ad9f20"/>
    <ds:schemaRef ds:uri="http://www.w3.org/XML/1998/namespace"/>
  </ds:schemaRefs>
</ds:datastoreItem>
</file>

<file path=customXml/itemProps3.xml><?xml version="1.0" encoding="utf-8"?>
<ds:datastoreItem xmlns:ds="http://schemas.openxmlformats.org/officeDocument/2006/customXml" ds:itemID="{F0B6DFF8-859C-461F-A8AD-4674A4F36F7F}">
  <ds:schemaRefs>
    <ds:schemaRef ds:uri="8ee9550b-f5f4-4dde-bce5-39f4ba45c2f1"/>
    <ds:schemaRef ds:uri="92c24619-d6d5-42cf-b618-23d930ad9f2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5178</Words>
  <Application>Microsoft Office PowerPoint</Application>
  <PresentationFormat>Widescreen</PresentationFormat>
  <Paragraphs>624</Paragraphs>
  <Slides>59</Slides>
  <Notes>51</Notes>
  <HiddenSlides>0</HiddenSlides>
  <MMClips>0</MMClips>
  <ScaleCrop>false</ScaleCrop>
  <HeadingPairs>
    <vt:vector size="6" baseType="variant">
      <vt:variant>
        <vt:lpstr>Fonts Used</vt:lpstr>
      </vt:variant>
      <vt:variant>
        <vt:i4>8</vt:i4>
      </vt:variant>
      <vt:variant>
        <vt:lpstr>Theme</vt:lpstr>
      </vt:variant>
      <vt:variant>
        <vt:i4>15</vt:i4>
      </vt:variant>
      <vt:variant>
        <vt:lpstr>Slide Titles</vt:lpstr>
      </vt:variant>
      <vt:variant>
        <vt:i4>59</vt:i4>
      </vt:variant>
    </vt:vector>
  </HeadingPairs>
  <TitlesOfParts>
    <vt:vector size="82" baseType="lpstr">
      <vt:lpstr>Arial,Sans-Serif</vt:lpstr>
      <vt:lpstr>Aptos</vt:lpstr>
      <vt:lpstr>Arial</vt:lpstr>
      <vt:lpstr>Calibri</vt:lpstr>
      <vt:lpstr>Calibri Light</vt:lpstr>
      <vt:lpstr>Century Gothic</vt:lpstr>
      <vt:lpstr>Corbel</vt:lpstr>
      <vt:lpstr>Wingdings</vt:lpstr>
      <vt:lpstr>UWTSD 200_Title Page</vt:lpstr>
      <vt:lpstr>UWTSD 200_Title Page 1</vt:lpstr>
      <vt:lpstr>UWTSD 200_Title Page 2</vt:lpstr>
      <vt:lpstr>UWTSD 200_Title Page 3</vt:lpstr>
      <vt:lpstr>UWTSD 200_Subtitle 1</vt:lpstr>
      <vt:lpstr>UWTSD 200_Subtitle 3</vt:lpstr>
      <vt:lpstr>2_UWTSD 200_Subtitle 3</vt:lpstr>
      <vt:lpstr>4_UWTSD 200_Subtitle 3</vt:lpstr>
      <vt:lpstr>5_UWTSD 200_Subtitle 3</vt:lpstr>
      <vt:lpstr>6_UWTSD 200_Subtitle 3</vt:lpstr>
      <vt:lpstr>8_UWTSD 200_Subtitle 3</vt:lpstr>
      <vt:lpstr>UWTSD 200_Text 1</vt:lpstr>
      <vt:lpstr>UWTSD 200_Text 3</vt:lpstr>
      <vt:lpstr>UWTSD 200_Text 5</vt:lpstr>
      <vt:lpstr>UWTSD Logo Variations with Image Behind</vt:lpstr>
      <vt:lpstr>PowerPoint Presentation</vt:lpstr>
      <vt:lpstr>Gwnewch hyn nawr Do this now</vt:lpstr>
      <vt:lpstr>Materials for today</vt:lpstr>
      <vt:lpstr>Heddiw Today</vt:lpstr>
      <vt:lpstr>Sesiwn 1 Session 1</vt:lpstr>
      <vt:lpstr>Yn y sesiwn hwn byddwn yn... In this session we will…</vt:lpstr>
      <vt:lpstr>PowerPoint Presentation</vt:lpstr>
      <vt:lpstr>PowerPoint Presentation</vt:lpstr>
      <vt:lpstr>PowerPoint Presentation</vt:lpstr>
      <vt:lpstr>Adfyfyrio ar PAP  Reflection on PTE</vt:lpstr>
      <vt:lpstr>PowerPoint Presentation</vt:lpstr>
      <vt:lpstr>Dod o hyd i'ch adroddiad diwedd lleoliad Find your end of placement report</vt:lpstr>
      <vt:lpstr>Beth sydd yn fy adroddiad diwedd lleoliad? What's in my end of placement report?</vt:lpstr>
      <vt:lpstr>Edrych ymlaen – Cynlluniau Gweithredu ar gyfer dechrau PAP 2  Looking Forward – Action Planning for Start of PTE2</vt:lpstr>
      <vt:lpstr>Adnabod cryfderau Identifying strengths</vt:lpstr>
      <vt:lpstr>Tab 3: Cynnydd Proffesiynol Professional Progress</vt:lpstr>
      <vt:lpstr>PowerPoint Presentation</vt:lpstr>
      <vt:lpstr>O darged i weithred From a target to an action</vt:lpstr>
      <vt:lpstr>PowerPoint Presentation</vt:lpstr>
      <vt:lpstr>PowerPoint Presentation</vt:lpstr>
      <vt:lpstr>O darged i weithred From a target to an action</vt:lpstr>
      <vt:lpstr>PDP - PLP</vt:lpstr>
      <vt:lpstr>Amser ar gyfer cwestiynau  Time for questions   </vt:lpstr>
      <vt:lpstr>Gwerthusiad PAP / PTE Evaluation https://forms.office.com/e/kLxXr5jgWZ </vt:lpstr>
      <vt:lpstr>Sesiwn 2 Session 2</vt:lpstr>
      <vt:lpstr>PowerPoint Presentation</vt:lpstr>
      <vt:lpstr>PowerPoint Presentation</vt:lpstr>
      <vt:lpstr>Taith y darpar athro  Student-teacher journey </vt:lpstr>
      <vt:lpstr>PowerPoint Presentation</vt:lpstr>
      <vt:lpstr>PowerPoint Presentation</vt:lpstr>
      <vt:lpstr>PowerPoint Presentation</vt:lpstr>
      <vt:lpstr>PowerPoint Presentation</vt:lpstr>
      <vt:lpstr>Amserlen  - Cynradd Timetable  - Primary</vt:lpstr>
      <vt:lpstr>Amserlen  - Uwchradd Timetable  - Secondary</vt:lpstr>
      <vt:lpstr>Dyddiadau Allweddol Key Dates</vt:lpstr>
      <vt:lpstr>Dyddiad cau aseiniadau Assignment deadlines</vt:lpstr>
      <vt:lpstr>PowerPoint Presentation</vt:lpstr>
      <vt:lpstr>PowerPoint Presentation</vt:lpstr>
      <vt:lpstr>PowerPoint Presentation</vt:lpstr>
      <vt:lpstr>Sesiwn 3 Session 3</vt:lpstr>
      <vt:lpstr>PowerPoint Presentation</vt:lpstr>
      <vt:lpstr>Cyfnewid Cyfnod – TAR Phase Swap – PGCE  Cynradd/Primary 19-20.01.26  Uwchradd/Secondary 21-22.01.26 </vt:lpstr>
      <vt:lpstr>Amcanion / Aims</vt:lpstr>
      <vt:lpstr>Dogfennaeth y Cyfnewid Cyfnod /   Phase Swap Documentation</vt:lpstr>
      <vt:lpstr>Trafodaeth Discussion</vt:lpstr>
      <vt:lpstr>Trefniadau trosglwyddo a chynnydd </vt:lpstr>
      <vt:lpstr>Transitions and progression</vt:lpstr>
      <vt:lpstr>Beth yw cynnydd? What is progression?</vt:lpstr>
      <vt:lpstr>Prosiect Camau – Dysgu am gynnydd – llywio ein ffordd o feddwl am Gwricwlwm i Gymru.  Camau Project – Learning about progression – informing thinking about a Curriculum for Wales.</vt:lpstr>
      <vt:lpstr>Beth yw patrwm cynnydd? What pattern does progression follow?</vt:lpstr>
      <vt:lpstr>Gweithgaredd clip fideo How transition arrangements support progression in the Jubilee Park Primary School cluster - YouTube</vt:lpstr>
      <vt:lpstr>Video clip activity How transition arrangements support progression in the Jubilee Park Primary School cluster - YouTube </vt:lpstr>
      <vt:lpstr>Beth nesaf? What next?</vt:lpstr>
      <vt:lpstr>Tasg Adfyfyrio Reflection Task</vt:lpstr>
      <vt:lpstr>Rhestr Gyfeiriadau/Reference List</vt:lpstr>
      <vt:lpstr>Lleoliadau Amgen – TAR Alternative Placements – PGCE  A: 28-29.01.26  B: 26/28.01.26  Neu eraill (gyda’r nos, penwythnosau, gwyliau) Or other (evenings, weekends, holidays) </vt:lpstr>
      <vt:lpstr>Amcanion / Aims</vt:lpstr>
      <vt:lpstr>Dogfennaeth Lleoliad Amgen   Alternative Placement Documentation</vt:lpstr>
      <vt:lpstr>Tasg Adfyfyrio Reflection Task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Dave Stacey</cp:lastModifiedBy>
  <cp:revision>2</cp:revision>
  <dcterms:created xsi:type="dcterms:W3CDTF">2021-03-09T15:35:42Z</dcterms:created>
  <dcterms:modified xsi:type="dcterms:W3CDTF">2026-01-05T01:30:26Z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y fmtid="{D5CDD505-2E9C-101B-9397-08002B2CF9AE}" pid="3" name="MediaServiceImageTags">
    <vt:lpwstr/>
  </property>
</Properties>
</file>