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37"/>
  </p:notesMasterIdLst>
  <p:sldIdLst>
    <p:sldId id="271" r:id="rId2"/>
    <p:sldId id="409" r:id="rId3"/>
    <p:sldId id="382" r:id="rId4"/>
    <p:sldId id="388" r:id="rId5"/>
    <p:sldId id="390" r:id="rId6"/>
    <p:sldId id="391" r:id="rId7"/>
    <p:sldId id="392" r:id="rId8"/>
    <p:sldId id="408" r:id="rId9"/>
    <p:sldId id="417" r:id="rId10"/>
    <p:sldId id="393" r:id="rId11"/>
    <p:sldId id="418" r:id="rId12"/>
    <p:sldId id="394" r:id="rId13"/>
    <p:sldId id="395" r:id="rId14"/>
    <p:sldId id="396" r:id="rId15"/>
    <p:sldId id="398" r:id="rId16"/>
    <p:sldId id="383" r:id="rId17"/>
    <p:sldId id="384" r:id="rId18"/>
    <p:sldId id="399" r:id="rId19"/>
    <p:sldId id="400" r:id="rId20"/>
    <p:sldId id="415" r:id="rId21"/>
    <p:sldId id="414" r:id="rId22"/>
    <p:sldId id="416" r:id="rId23"/>
    <p:sldId id="402" r:id="rId24"/>
    <p:sldId id="403" r:id="rId25"/>
    <p:sldId id="404" r:id="rId26"/>
    <p:sldId id="405" r:id="rId27"/>
    <p:sldId id="407" r:id="rId28"/>
    <p:sldId id="397" r:id="rId29"/>
    <p:sldId id="386" r:id="rId30"/>
    <p:sldId id="412" r:id="rId31"/>
    <p:sldId id="413" r:id="rId32"/>
    <p:sldId id="411" r:id="rId33"/>
    <p:sldId id="385" r:id="rId34"/>
    <p:sldId id="410" r:id="rId35"/>
    <p:sldId id="356" r:id="rId3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C0564321-02DB-414A-ABB3-1E310A4FA097}" v="8" dt="2025-11-14T16:56:46.13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1958" autoAdjust="0"/>
    <p:restoredTop sz="67756" autoAdjust="0"/>
  </p:normalViewPr>
  <p:slideViewPr>
    <p:cSldViewPr snapToGrid="0">
      <p:cViewPr varScale="1">
        <p:scale>
          <a:sx n="61" d="100"/>
          <a:sy n="61" d="100"/>
        </p:scale>
        <p:origin x="1215" y="45"/>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viewProps" Target="viewProps.xml"/><Relationship Id="rId21" Type="http://schemas.openxmlformats.org/officeDocument/2006/relationships/slide" Target="slides/slide20.xml"/><Relationship Id="rId34" Type="http://schemas.openxmlformats.org/officeDocument/2006/relationships/slide" Target="slides/slide33.xml"/><Relationship Id="rId42" Type="http://schemas.microsoft.com/office/2016/11/relationships/changesInfo" Target="changesInfos/changesInfo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notesMaster" Target="notesMasters/notesMaster1.xml"/><Relationship Id="rId40"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microsoft.com/office/2015/10/relationships/revisionInfo" Target="revisionInfo.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hiannon Akers" userId="fb3c9d12-5c8c-42d7-8dc7-d872d7a3d202" providerId="ADAL" clId="{0C8C5834-8D4D-40C1-B5BB-8052EFEF2C6A}"/>
    <pc:docChg chg="modSld">
      <pc:chgData name="Rhiannon Akers" userId="fb3c9d12-5c8c-42d7-8dc7-d872d7a3d202" providerId="ADAL" clId="{0C8C5834-8D4D-40C1-B5BB-8052EFEF2C6A}" dt="2025-09-11T09:46:59.110" v="1" actId="20577"/>
      <pc:docMkLst>
        <pc:docMk/>
      </pc:docMkLst>
      <pc:sldChg chg="modSp mod">
        <pc:chgData name="Rhiannon Akers" userId="fb3c9d12-5c8c-42d7-8dc7-d872d7a3d202" providerId="ADAL" clId="{0C8C5834-8D4D-40C1-B5BB-8052EFEF2C6A}" dt="2025-09-11T09:46:59.110" v="1" actId="20577"/>
        <pc:sldMkLst>
          <pc:docMk/>
          <pc:sldMk cId="1930633656" sldId="271"/>
        </pc:sldMkLst>
      </pc:sldChg>
    </pc:docChg>
  </pc:docChgLst>
  <pc:docChgLst>
    <pc:chgData name="Rhiannon Akers" userId="fb3c9d12-5c8c-42d7-8dc7-d872d7a3d202" providerId="ADAL" clId="{80AABDCA-A693-4F09-99FD-F26609E442FC}"/>
    <pc:docChg chg="custSel addSld delSld modSld sldOrd">
      <pc:chgData name="Rhiannon Akers" userId="fb3c9d12-5c8c-42d7-8dc7-d872d7a3d202" providerId="ADAL" clId="{80AABDCA-A693-4F09-99FD-F26609E442FC}" dt="2025-11-14T16:58:57.302" v="1976" actId="20577"/>
      <pc:docMkLst>
        <pc:docMk/>
      </pc:docMkLst>
      <pc:sldChg chg="modSp mod">
        <pc:chgData name="Rhiannon Akers" userId="fb3c9d12-5c8c-42d7-8dc7-d872d7a3d202" providerId="ADAL" clId="{80AABDCA-A693-4F09-99FD-F26609E442FC}" dt="2025-11-14T16:39:56.114" v="1185" actId="20577"/>
        <pc:sldMkLst>
          <pc:docMk/>
          <pc:sldMk cId="865498515" sldId="356"/>
        </pc:sldMkLst>
        <pc:spChg chg="mod">
          <ac:chgData name="Rhiannon Akers" userId="fb3c9d12-5c8c-42d7-8dc7-d872d7a3d202" providerId="ADAL" clId="{80AABDCA-A693-4F09-99FD-F26609E442FC}" dt="2025-11-14T16:39:56.114" v="1185" actId="20577"/>
          <ac:spMkLst>
            <pc:docMk/>
            <pc:sldMk cId="865498515" sldId="356"/>
            <ac:spMk id="3" creationId="{21C9D164-2F9A-A836-3ED4-BB2C3FD086DC}"/>
          </ac:spMkLst>
        </pc:spChg>
      </pc:sldChg>
      <pc:sldChg chg="modSp mod">
        <pc:chgData name="Rhiannon Akers" userId="fb3c9d12-5c8c-42d7-8dc7-d872d7a3d202" providerId="ADAL" clId="{80AABDCA-A693-4F09-99FD-F26609E442FC}" dt="2025-11-14T16:17:49.718" v="5" actId="12"/>
        <pc:sldMkLst>
          <pc:docMk/>
          <pc:sldMk cId="3429721989" sldId="383"/>
        </pc:sldMkLst>
        <pc:spChg chg="mod">
          <ac:chgData name="Rhiannon Akers" userId="fb3c9d12-5c8c-42d7-8dc7-d872d7a3d202" providerId="ADAL" clId="{80AABDCA-A693-4F09-99FD-F26609E442FC}" dt="2025-11-14T16:17:49.718" v="5" actId="12"/>
          <ac:spMkLst>
            <pc:docMk/>
            <pc:sldMk cId="3429721989" sldId="383"/>
            <ac:spMk id="3" creationId="{099ED3C6-F222-6C8B-C9C0-694A038BFF8A}"/>
          </ac:spMkLst>
        </pc:spChg>
      </pc:sldChg>
      <pc:sldChg chg="modSp mod ord modNotesTx">
        <pc:chgData name="Rhiannon Akers" userId="fb3c9d12-5c8c-42d7-8dc7-d872d7a3d202" providerId="ADAL" clId="{80AABDCA-A693-4F09-99FD-F26609E442FC}" dt="2025-11-14T16:29:59.764" v="494" actId="20577"/>
        <pc:sldMkLst>
          <pc:docMk/>
          <pc:sldMk cId="2253402945" sldId="385"/>
        </pc:sldMkLst>
        <pc:spChg chg="mod">
          <ac:chgData name="Rhiannon Akers" userId="fb3c9d12-5c8c-42d7-8dc7-d872d7a3d202" providerId="ADAL" clId="{80AABDCA-A693-4F09-99FD-F26609E442FC}" dt="2025-11-14T16:19:01.632" v="7" actId="20577"/>
          <ac:spMkLst>
            <pc:docMk/>
            <pc:sldMk cId="2253402945" sldId="385"/>
            <ac:spMk id="2" creationId="{3659548A-1F93-6F6C-0053-38124694B30E}"/>
          </ac:spMkLst>
        </pc:spChg>
        <pc:spChg chg="mod">
          <ac:chgData name="Rhiannon Akers" userId="fb3c9d12-5c8c-42d7-8dc7-d872d7a3d202" providerId="ADAL" clId="{80AABDCA-A693-4F09-99FD-F26609E442FC}" dt="2025-11-14T16:25:43.644" v="459" actId="20577"/>
          <ac:spMkLst>
            <pc:docMk/>
            <pc:sldMk cId="2253402945" sldId="385"/>
            <ac:spMk id="3" creationId="{099ED3C6-F222-6C8B-C9C0-694A038BFF8A}"/>
          </ac:spMkLst>
        </pc:spChg>
      </pc:sldChg>
      <pc:sldChg chg="modNotesTx">
        <pc:chgData name="Rhiannon Akers" userId="fb3c9d12-5c8c-42d7-8dc7-d872d7a3d202" providerId="ADAL" clId="{80AABDCA-A693-4F09-99FD-F26609E442FC}" dt="2025-11-14T16:43:22.141" v="1418" actId="20577"/>
        <pc:sldMkLst>
          <pc:docMk/>
          <pc:sldMk cId="1902986799" sldId="408"/>
        </pc:sldMkLst>
      </pc:sldChg>
      <pc:sldChg chg="modSp mod">
        <pc:chgData name="Rhiannon Akers" userId="fb3c9d12-5c8c-42d7-8dc7-d872d7a3d202" providerId="ADAL" clId="{80AABDCA-A693-4F09-99FD-F26609E442FC}" dt="2025-11-14T16:56:46.135" v="1882"/>
        <pc:sldMkLst>
          <pc:docMk/>
          <pc:sldMk cId="3325554106" sldId="411"/>
        </pc:sldMkLst>
        <pc:spChg chg="mod">
          <ac:chgData name="Rhiannon Akers" userId="fb3c9d12-5c8c-42d7-8dc7-d872d7a3d202" providerId="ADAL" clId="{80AABDCA-A693-4F09-99FD-F26609E442FC}" dt="2025-11-14T16:56:46.135" v="1882"/>
          <ac:spMkLst>
            <pc:docMk/>
            <pc:sldMk cId="3325554106" sldId="411"/>
            <ac:spMk id="3" creationId="{D76F97A1-98D9-5AC2-D39F-127455D658DF}"/>
          </ac:spMkLst>
        </pc:spChg>
      </pc:sldChg>
      <pc:sldChg chg="modSp mod">
        <pc:chgData name="Rhiannon Akers" userId="fb3c9d12-5c8c-42d7-8dc7-d872d7a3d202" providerId="ADAL" clId="{80AABDCA-A693-4F09-99FD-F26609E442FC}" dt="2025-11-14T16:58:57.302" v="1976" actId="20577"/>
        <pc:sldMkLst>
          <pc:docMk/>
          <pc:sldMk cId="2091444470" sldId="412"/>
        </pc:sldMkLst>
        <pc:spChg chg="mod">
          <ac:chgData name="Rhiannon Akers" userId="fb3c9d12-5c8c-42d7-8dc7-d872d7a3d202" providerId="ADAL" clId="{80AABDCA-A693-4F09-99FD-F26609E442FC}" dt="2025-11-14T16:58:57.302" v="1976" actId="20577"/>
          <ac:spMkLst>
            <pc:docMk/>
            <pc:sldMk cId="2091444470" sldId="412"/>
            <ac:spMk id="3" creationId="{59C1CF1A-A571-75FD-6775-1D4553D94278}"/>
          </ac:spMkLst>
        </pc:spChg>
      </pc:sldChg>
      <pc:sldChg chg="modNotesTx">
        <pc:chgData name="Rhiannon Akers" userId="fb3c9d12-5c8c-42d7-8dc7-d872d7a3d202" providerId="ADAL" clId="{80AABDCA-A693-4F09-99FD-F26609E442FC}" dt="2025-11-14T16:33:00.976" v="753" actId="20577"/>
        <pc:sldMkLst>
          <pc:docMk/>
          <pc:sldMk cId="646420196" sldId="415"/>
        </pc:sldMkLst>
      </pc:sldChg>
      <pc:sldChg chg="modSp new mod">
        <pc:chgData name="Rhiannon Akers" userId="fb3c9d12-5c8c-42d7-8dc7-d872d7a3d202" providerId="ADAL" clId="{80AABDCA-A693-4F09-99FD-F26609E442FC}" dt="2025-11-14T16:37:29.774" v="1163" actId="20577"/>
        <pc:sldMkLst>
          <pc:docMk/>
          <pc:sldMk cId="1243107893" sldId="417"/>
        </pc:sldMkLst>
        <pc:spChg chg="mod">
          <ac:chgData name="Rhiannon Akers" userId="fb3c9d12-5c8c-42d7-8dc7-d872d7a3d202" providerId="ADAL" clId="{80AABDCA-A693-4F09-99FD-F26609E442FC}" dt="2025-11-14T16:35:32.425" v="836" actId="20577"/>
          <ac:spMkLst>
            <pc:docMk/>
            <pc:sldMk cId="1243107893" sldId="417"/>
            <ac:spMk id="2" creationId="{154E2517-1A94-9DE9-AE79-4EC950F81C81}"/>
          </ac:spMkLst>
        </pc:spChg>
        <pc:spChg chg="mod">
          <ac:chgData name="Rhiannon Akers" userId="fb3c9d12-5c8c-42d7-8dc7-d872d7a3d202" providerId="ADAL" clId="{80AABDCA-A693-4F09-99FD-F26609E442FC}" dt="2025-11-14T16:37:29.774" v="1163" actId="20577"/>
          <ac:spMkLst>
            <pc:docMk/>
            <pc:sldMk cId="1243107893" sldId="417"/>
            <ac:spMk id="3" creationId="{EDD45F8E-15F0-7779-EF9C-5EA4C524A6FC}"/>
          </ac:spMkLst>
        </pc:spChg>
      </pc:sldChg>
      <pc:sldChg chg="modSp new del mod">
        <pc:chgData name="Rhiannon Akers" userId="fb3c9d12-5c8c-42d7-8dc7-d872d7a3d202" providerId="ADAL" clId="{80AABDCA-A693-4F09-99FD-F26609E442FC}" dt="2025-11-14T16:22:12.439" v="110" actId="47"/>
        <pc:sldMkLst>
          <pc:docMk/>
          <pc:sldMk cId="3918693539" sldId="417"/>
        </pc:sldMkLst>
        <pc:spChg chg="mod">
          <ac:chgData name="Rhiannon Akers" userId="fb3c9d12-5c8c-42d7-8dc7-d872d7a3d202" providerId="ADAL" clId="{80AABDCA-A693-4F09-99FD-F26609E442FC}" dt="2025-11-14T16:21:06.704" v="109" actId="20577"/>
          <ac:spMkLst>
            <pc:docMk/>
            <pc:sldMk cId="3918693539" sldId="417"/>
            <ac:spMk id="2" creationId="{78101BDB-E362-CA09-CABB-E9CF8379D1C8}"/>
          </ac:spMkLst>
        </pc:spChg>
      </pc:sldChg>
      <pc:sldChg chg="new del">
        <pc:chgData name="Rhiannon Akers" userId="fb3c9d12-5c8c-42d7-8dc7-d872d7a3d202" providerId="ADAL" clId="{80AABDCA-A693-4F09-99FD-F26609E442FC}" dt="2025-11-14T16:45:12.968" v="1420" actId="47"/>
        <pc:sldMkLst>
          <pc:docMk/>
          <pc:sldMk cId="638740437" sldId="418"/>
        </pc:sldMkLst>
      </pc:sldChg>
      <pc:sldChg chg="modSp add mod modNotesTx">
        <pc:chgData name="Rhiannon Akers" userId="fb3c9d12-5c8c-42d7-8dc7-d872d7a3d202" providerId="ADAL" clId="{80AABDCA-A693-4F09-99FD-F26609E442FC}" dt="2025-11-14T16:49:00.657" v="1875" actId="20577"/>
        <pc:sldMkLst>
          <pc:docMk/>
          <pc:sldMk cId="3175824536" sldId="418"/>
        </pc:sldMkLst>
        <pc:spChg chg="mod">
          <ac:chgData name="Rhiannon Akers" userId="fb3c9d12-5c8c-42d7-8dc7-d872d7a3d202" providerId="ADAL" clId="{80AABDCA-A693-4F09-99FD-F26609E442FC}" dt="2025-11-14T16:45:47.965" v="1470" actId="6549"/>
          <ac:spMkLst>
            <pc:docMk/>
            <pc:sldMk cId="3175824536" sldId="418"/>
            <ac:spMk id="2" creationId="{03CB0A10-8DC1-CA5C-1713-5D1314B291EC}"/>
          </ac:spMkLst>
        </pc:spChg>
        <pc:spChg chg="mod">
          <ac:chgData name="Rhiannon Akers" userId="fb3c9d12-5c8c-42d7-8dc7-d872d7a3d202" providerId="ADAL" clId="{80AABDCA-A693-4F09-99FD-F26609E442FC}" dt="2025-11-14T16:47:28.107" v="1874" actId="20577"/>
          <ac:spMkLst>
            <pc:docMk/>
            <pc:sldMk cId="3175824536" sldId="418"/>
            <ac:spMk id="3" creationId="{FF981894-9CDD-A156-B8C1-3052B53032FD}"/>
          </ac:spMkLst>
        </pc:spChg>
      </pc:sldChg>
    </pc:docChg>
  </pc:docChgLst>
  <pc:docChgLst>
    <pc:chgData name="Rhiannon Akers" userId="fb3c9d12-5c8c-42d7-8dc7-d872d7a3d202" providerId="ADAL" clId="{1CC67288-B55E-44BA-95FC-FFF70D0AC780}"/>
    <pc:docChg chg="undo custSel addSld delSld modSld sldOrd">
      <pc:chgData name="Rhiannon Akers" userId="fb3c9d12-5c8c-42d7-8dc7-d872d7a3d202" providerId="ADAL" clId="{1CC67288-B55E-44BA-95FC-FFF70D0AC780}" dt="2024-11-20T12:11:07.608" v="5483" actId="20577"/>
      <pc:docMkLst>
        <pc:docMk/>
      </pc:docMkLst>
      <pc:sldChg chg="modSp mod">
        <pc:chgData name="Rhiannon Akers" userId="fb3c9d12-5c8c-42d7-8dc7-d872d7a3d202" providerId="ADAL" clId="{1CC67288-B55E-44BA-95FC-FFF70D0AC780}" dt="2024-11-11T21:38:31.976" v="143" actId="5793"/>
        <pc:sldMkLst>
          <pc:docMk/>
          <pc:sldMk cId="1930633656" sldId="271"/>
        </pc:sldMkLst>
      </pc:sldChg>
      <pc:sldChg chg="modSp del mod modNotesTx">
        <pc:chgData name="Rhiannon Akers" userId="fb3c9d12-5c8c-42d7-8dc7-d872d7a3d202" providerId="ADAL" clId="{1CC67288-B55E-44BA-95FC-FFF70D0AC780}" dt="2024-11-11T21:38:35.346" v="144" actId="47"/>
        <pc:sldMkLst>
          <pc:docMk/>
          <pc:sldMk cId="3864462035" sldId="350"/>
        </pc:sldMkLst>
      </pc:sldChg>
      <pc:sldChg chg="modSp mod modNotesTx">
        <pc:chgData name="Rhiannon Akers" userId="fb3c9d12-5c8c-42d7-8dc7-d872d7a3d202" providerId="ADAL" clId="{1CC67288-B55E-44BA-95FC-FFF70D0AC780}" dt="2024-11-18T22:20:48.618" v="5405" actId="20577"/>
        <pc:sldMkLst>
          <pc:docMk/>
          <pc:sldMk cId="865498515" sldId="356"/>
        </pc:sldMkLst>
      </pc:sldChg>
      <pc:sldChg chg="del">
        <pc:chgData name="Rhiannon Akers" userId="fb3c9d12-5c8c-42d7-8dc7-d872d7a3d202" providerId="ADAL" clId="{1CC67288-B55E-44BA-95FC-FFF70D0AC780}" dt="2024-11-18T15:37:44.004" v="1470" actId="47"/>
        <pc:sldMkLst>
          <pc:docMk/>
          <pc:sldMk cId="2185502007" sldId="374"/>
        </pc:sldMkLst>
      </pc:sldChg>
      <pc:sldChg chg="modSp del mod ord">
        <pc:chgData name="Rhiannon Akers" userId="fb3c9d12-5c8c-42d7-8dc7-d872d7a3d202" providerId="ADAL" clId="{1CC67288-B55E-44BA-95FC-FFF70D0AC780}" dt="2024-11-18T21:36:51.537" v="2871" actId="2696"/>
        <pc:sldMkLst>
          <pc:docMk/>
          <pc:sldMk cId="3630933599" sldId="382"/>
        </pc:sldMkLst>
      </pc:sldChg>
      <pc:sldChg chg="modSp mod">
        <pc:chgData name="Rhiannon Akers" userId="fb3c9d12-5c8c-42d7-8dc7-d872d7a3d202" providerId="ADAL" clId="{1CC67288-B55E-44BA-95FC-FFF70D0AC780}" dt="2024-11-18T21:37:30.284" v="2915" actId="20577"/>
        <pc:sldMkLst>
          <pc:docMk/>
          <pc:sldMk cId="4111117329" sldId="382"/>
        </pc:sldMkLst>
      </pc:sldChg>
      <pc:sldChg chg="modSp del mod ord modNotesTx">
        <pc:chgData name="Rhiannon Akers" userId="fb3c9d12-5c8c-42d7-8dc7-d872d7a3d202" providerId="ADAL" clId="{1CC67288-B55E-44BA-95FC-FFF70D0AC780}" dt="2024-11-20T12:10:13.790" v="5445" actId="2696"/>
        <pc:sldMkLst>
          <pc:docMk/>
          <pc:sldMk cId="1798137468" sldId="383"/>
        </pc:sldMkLst>
      </pc:sldChg>
      <pc:sldChg chg="modSp del mod ord modNotesTx">
        <pc:chgData name="Rhiannon Akers" userId="fb3c9d12-5c8c-42d7-8dc7-d872d7a3d202" providerId="ADAL" clId="{1CC67288-B55E-44BA-95FC-FFF70D0AC780}" dt="2024-11-20T12:10:13.790" v="5445" actId="2696"/>
        <pc:sldMkLst>
          <pc:docMk/>
          <pc:sldMk cId="4003469292" sldId="384"/>
        </pc:sldMkLst>
      </pc:sldChg>
      <pc:sldChg chg="modSp mod ord modNotesTx">
        <pc:chgData name="Rhiannon Akers" userId="fb3c9d12-5c8c-42d7-8dc7-d872d7a3d202" providerId="ADAL" clId="{1CC67288-B55E-44BA-95FC-FFF70D0AC780}" dt="2024-11-18T21:43:13.952" v="3160"/>
        <pc:sldMkLst>
          <pc:docMk/>
          <pc:sldMk cId="2253402945" sldId="385"/>
        </pc:sldMkLst>
      </pc:sldChg>
      <pc:sldChg chg="modSp del mod ord modNotesTx">
        <pc:chgData name="Rhiannon Akers" userId="fb3c9d12-5c8c-42d7-8dc7-d872d7a3d202" providerId="ADAL" clId="{1CC67288-B55E-44BA-95FC-FFF70D0AC780}" dt="2024-11-20T12:05:56.583" v="5408" actId="2696"/>
        <pc:sldMkLst>
          <pc:docMk/>
          <pc:sldMk cId="1059859642" sldId="386"/>
        </pc:sldMkLst>
      </pc:sldChg>
      <pc:sldChg chg="del">
        <pc:chgData name="Rhiannon Akers" userId="fb3c9d12-5c8c-42d7-8dc7-d872d7a3d202" providerId="ADAL" clId="{1CC67288-B55E-44BA-95FC-FFF70D0AC780}" dt="2024-11-20T12:09:33.814" v="5444" actId="2696"/>
        <pc:sldMkLst>
          <pc:docMk/>
          <pc:sldMk cId="2215918088" sldId="386"/>
        </pc:sldMkLst>
      </pc:sldChg>
      <pc:sldChg chg="modSp mod">
        <pc:chgData name="Rhiannon Akers" userId="fb3c9d12-5c8c-42d7-8dc7-d872d7a3d202" providerId="ADAL" clId="{1CC67288-B55E-44BA-95FC-FFF70D0AC780}" dt="2024-11-20T12:11:07.608" v="5483" actId="20577"/>
        <pc:sldMkLst>
          <pc:docMk/>
          <pc:sldMk cId="2799600312" sldId="386"/>
        </pc:sldMkLst>
      </pc:sldChg>
      <pc:sldChg chg="modNotesTx">
        <pc:chgData name="Rhiannon Akers" userId="fb3c9d12-5c8c-42d7-8dc7-d872d7a3d202" providerId="ADAL" clId="{1CC67288-B55E-44BA-95FC-FFF70D0AC780}" dt="2024-11-18T22:21:43.312" v="5407" actId="20577"/>
        <pc:sldMkLst>
          <pc:docMk/>
          <pc:sldMk cId="332474656" sldId="388"/>
        </pc:sldMkLst>
      </pc:sldChg>
      <pc:sldChg chg="modSp del mod">
        <pc:chgData name="Rhiannon Akers" userId="fb3c9d12-5c8c-42d7-8dc7-d872d7a3d202" providerId="ADAL" clId="{1CC67288-B55E-44BA-95FC-FFF70D0AC780}" dt="2024-11-18T21:38:03.118" v="2917" actId="47"/>
        <pc:sldMkLst>
          <pc:docMk/>
          <pc:sldMk cId="2681935763" sldId="389"/>
        </pc:sldMkLst>
      </pc:sldChg>
      <pc:sldChg chg="modNotesTx">
        <pc:chgData name="Rhiannon Akers" userId="fb3c9d12-5c8c-42d7-8dc7-d872d7a3d202" providerId="ADAL" clId="{1CC67288-B55E-44BA-95FC-FFF70D0AC780}" dt="2024-11-18T21:35:07.607" v="2861" actId="20577"/>
        <pc:sldMkLst>
          <pc:docMk/>
          <pc:sldMk cId="3006846411" sldId="399"/>
        </pc:sldMkLst>
      </pc:sldChg>
      <pc:sldChg chg="modSp mod">
        <pc:chgData name="Rhiannon Akers" userId="fb3c9d12-5c8c-42d7-8dc7-d872d7a3d202" providerId="ADAL" clId="{1CC67288-B55E-44BA-95FC-FFF70D0AC780}" dt="2024-11-18T21:35:55.096" v="2862" actId="14100"/>
        <pc:sldMkLst>
          <pc:docMk/>
          <pc:sldMk cId="2080137369" sldId="405"/>
        </pc:sldMkLst>
      </pc:sldChg>
      <pc:sldChg chg="modSp add del mod">
        <pc:chgData name="Rhiannon Akers" userId="fb3c9d12-5c8c-42d7-8dc7-d872d7a3d202" providerId="ADAL" clId="{1CC67288-B55E-44BA-95FC-FFF70D0AC780}" dt="2024-11-20T12:08:43.397" v="5422" actId="47"/>
        <pc:sldMkLst>
          <pc:docMk/>
          <pc:sldMk cId="3668885005" sldId="406"/>
        </pc:sldMkLst>
      </pc:sldChg>
      <pc:sldChg chg="modSp mod">
        <pc:chgData name="Rhiannon Akers" userId="fb3c9d12-5c8c-42d7-8dc7-d872d7a3d202" providerId="ADAL" clId="{1CC67288-B55E-44BA-95FC-FFF70D0AC780}" dt="2024-11-20T12:08:54.541" v="5443" actId="20577"/>
        <pc:sldMkLst>
          <pc:docMk/>
          <pc:sldMk cId="2403143493" sldId="407"/>
        </pc:sldMkLst>
      </pc:sldChg>
      <pc:sldChg chg="modSp mod">
        <pc:chgData name="Rhiannon Akers" userId="fb3c9d12-5c8c-42d7-8dc7-d872d7a3d202" providerId="ADAL" clId="{1CC67288-B55E-44BA-95FC-FFF70D0AC780}" dt="2024-11-11T21:38:15.634" v="133" actId="20577"/>
        <pc:sldMkLst>
          <pc:docMk/>
          <pc:sldMk cId="1964033281" sldId="409"/>
        </pc:sldMkLst>
      </pc:sldChg>
      <pc:sldChg chg="modSp mod">
        <pc:chgData name="Rhiannon Akers" userId="fb3c9d12-5c8c-42d7-8dc7-d872d7a3d202" providerId="ADAL" clId="{1CC67288-B55E-44BA-95FC-FFF70D0AC780}" dt="2024-11-18T15:46:23.205" v="2210" actId="20577"/>
        <pc:sldMkLst>
          <pc:docMk/>
          <pc:sldMk cId="3910750832" sldId="410"/>
        </pc:sldMkLst>
      </pc:sldChg>
      <pc:sldChg chg="modSp mod ord">
        <pc:chgData name="Rhiannon Akers" userId="fb3c9d12-5c8c-42d7-8dc7-d872d7a3d202" providerId="ADAL" clId="{1CC67288-B55E-44BA-95FC-FFF70D0AC780}" dt="2024-11-20T12:06:47.903" v="5416"/>
        <pc:sldMkLst>
          <pc:docMk/>
          <pc:sldMk cId="3325554106" sldId="411"/>
        </pc:sldMkLst>
      </pc:sldChg>
      <pc:sldChg chg="del">
        <pc:chgData name="Rhiannon Akers" userId="fb3c9d12-5c8c-42d7-8dc7-d872d7a3d202" providerId="ADAL" clId="{1CC67288-B55E-44BA-95FC-FFF70D0AC780}" dt="2024-11-20T12:09:33.814" v="5444" actId="2696"/>
        <pc:sldMkLst>
          <pc:docMk/>
          <pc:sldMk cId="1563030738" sldId="412"/>
        </pc:sldMkLst>
      </pc:sldChg>
      <pc:sldChg chg="addSp delSp modSp new del mod modNotesTx">
        <pc:chgData name="Rhiannon Akers" userId="fb3c9d12-5c8c-42d7-8dc7-d872d7a3d202" providerId="ADAL" clId="{1CC67288-B55E-44BA-95FC-FFF70D0AC780}" dt="2024-11-20T12:05:56.583" v="5408" actId="2696"/>
        <pc:sldMkLst>
          <pc:docMk/>
          <pc:sldMk cId="3383834916" sldId="412"/>
        </pc:sldMkLst>
      </pc:sldChg>
      <pc:sldChg chg="modSp mod modNotesTx">
        <pc:chgData name="Rhiannon Akers" userId="fb3c9d12-5c8c-42d7-8dc7-d872d7a3d202" providerId="ADAL" clId="{1CC67288-B55E-44BA-95FC-FFF70D0AC780}" dt="2024-11-18T15:42:15.194" v="2043" actId="20577"/>
        <pc:sldMkLst>
          <pc:docMk/>
          <pc:sldMk cId="2867444017" sldId="413"/>
        </pc:sldMkLst>
      </pc:sldChg>
      <pc:sldChg chg="modSp new del mod ord modNotesTx">
        <pc:chgData name="Rhiannon Akers" userId="fb3c9d12-5c8c-42d7-8dc7-d872d7a3d202" providerId="ADAL" clId="{1CC67288-B55E-44BA-95FC-FFF70D0AC780}" dt="2024-11-20T12:05:56.583" v="5408" actId="2696"/>
        <pc:sldMkLst>
          <pc:docMk/>
          <pc:sldMk cId="1003940485" sldId="414"/>
        </pc:sldMkLst>
      </pc:sldChg>
      <pc:sldChg chg="modSp new del mod modNotesTx">
        <pc:chgData name="Rhiannon Akers" userId="fb3c9d12-5c8c-42d7-8dc7-d872d7a3d202" providerId="ADAL" clId="{1CC67288-B55E-44BA-95FC-FFF70D0AC780}" dt="2024-11-20T12:05:56.583" v="5408" actId="2696"/>
        <pc:sldMkLst>
          <pc:docMk/>
          <pc:sldMk cId="3930068469" sldId="415"/>
        </pc:sldMkLst>
      </pc:sldChg>
      <pc:sldChg chg="modSp new del mod">
        <pc:chgData name="Rhiannon Akers" userId="fb3c9d12-5c8c-42d7-8dc7-d872d7a3d202" providerId="ADAL" clId="{1CC67288-B55E-44BA-95FC-FFF70D0AC780}" dt="2024-11-20T12:05:56.583" v="5408" actId="2696"/>
        <pc:sldMkLst>
          <pc:docMk/>
          <pc:sldMk cId="4068004108" sldId="416"/>
        </pc:sldMkLst>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08803FE-EA33-4F80-A8F8-1AC7C47CCF69}" type="datetimeFigureOut">
              <a:rPr lang="en-GB" smtClean="0"/>
              <a:t>14/11/2025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87325CA-BFF4-44AA-A03D-8098CD61DEBF}" type="slidenum">
              <a:rPr lang="en-GB" smtClean="0"/>
              <a:t>‹#›</a:t>
            </a:fld>
            <a:endParaRPr lang="en-GB"/>
          </a:p>
        </p:txBody>
      </p:sp>
    </p:spTree>
    <p:extLst>
      <p:ext uri="{BB962C8B-B14F-4D97-AF65-F5344CB8AC3E}">
        <p14:creationId xmlns:p14="http://schemas.microsoft.com/office/powerpoint/2010/main" val="327342926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3" Type="http://schemas.openxmlformats.org/officeDocument/2006/relationships/hyperlink" Target="https://www.ciphr.com/blog/removing-gender-bias-from-job-ads" TargetMode="External"/><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3" Type="http://schemas.openxmlformats.org/officeDocument/2006/relationships/hyperlink" Target="https://www.stemwomen.com/the-importance-of-inclusive-job-adverts" TargetMode="External"/><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3" Type="http://schemas.openxmlformats.org/officeDocument/2006/relationships/hyperlink" Target="https://psycnet.apa.org/doiLanding?doi=10.1037%2F0033-2909.124.2.262" TargetMode="External"/><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3" Type="http://schemas.openxmlformats.org/officeDocument/2006/relationships/hyperlink" Target="https://www.pearson.com/en-gb/schools/insights-and-events/schools-blog/2023/05/formative-and-summative-assessments.html" TargetMode="External"/><Relationship Id="rId2" Type="http://schemas.openxmlformats.org/officeDocument/2006/relationships/slide" Target="../slides/slide29.xml"/><Relationship Id="rId1" Type="http://schemas.openxmlformats.org/officeDocument/2006/relationships/notesMaster" Target="../notesMasters/notesMaster1.xml"/><Relationship Id="rId4" Type="http://schemas.openxmlformats.org/officeDocument/2006/relationships/hyperlink" Target="https://blog.teamsatchel.com/formative-and-summative-assessments" TargetMode="Externa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887325CA-BFF4-44AA-A03D-8098CD61DEBF}" type="slidenum">
              <a:rPr lang="en-GB" smtClean="0"/>
              <a:t>1</a:t>
            </a:fld>
            <a:endParaRPr lang="en-GB" dirty="0"/>
          </a:p>
        </p:txBody>
      </p:sp>
    </p:spTree>
    <p:extLst>
      <p:ext uri="{BB962C8B-B14F-4D97-AF65-F5344CB8AC3E}">
        <p14:creationId xmlns:p14="http://schemas.microsoft.com/office/powerpoint/2010/main" val="182943386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6F8865B-CF96-452C-929A-9BE36DE1D7AB}" type="slidenum">
              <a:rPr lang="en-GB" smtClean="0"/>
              <a:t>2</a:t>
            </a:fld>
            <a:endParaRPr lang="en-GB"/>
          </a:p>
        </p:txBody>
      </p:sp>
    </p:spTree>
    <p:extLst>
      <p:ext uri="{BB962C8B-B14F-4D97-AF65-F5344CB8AC3E}">
        <p14:creationId xmlns:p14="http://schemas.microsoft.com/office/powerpoint/2010/main" val="283646284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87325CA-BFF4-44AA-A03D-8098CD61DEBF}" type="slidenum">
              <a:rPr lang="en-GB" smtClean="0"/>
              <a:t>3</a:t>
            </a:fld>
            <a:endParaRPr lang="en-GB"/>
          </a:p>
        </p:txBody>
      </p:sp>
    </p:spTree>
    <p:extLst>
      <p:ext uri="{BB962C8B-B14F-4D97-AF65-F5344CB8AC3E}">
        <p14:creationId xmlns:p14="http://schemas.microsoft.com/office/powerpoint/2010/main" val="44746067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1" i="0" dirty="0">
                <a:solidFill>
                  <a:srgbClr val="202020"/>
                </a:solidFill>
                <a:effectLst/>
                <a:latin typeface="Museo"/>
              </a:rPr>
              <a:t>From ‘Inclusive Recruitment: Guide for Employers’ CIPD (2024):</a:t>
            </a:r>
          </a:p>
          <a:p>
            <a:pPr algn="l"/>
            <a:endParaRPr lang="en-GB" b="1" i="0" dirty="0">
              <a:solidFill>
                <a:srgbClr val="202020"/>
              </a:solidFill>
              <a:effectLst/>
              <a:latin typeface="Museo"/>
            </a:endParaRPr>
          </a:p>
          <a:p>
            <a:pPr algn="l"/>
            <a:r>
              <a:rPr lang="en-GB" b="1" i="0" dirty="0">
                <a:solidFill>
                  <a:srgbClr val="202020"/>
                </a:solidFill>
                <a:effectLst/>
                <a:latin typeface="Museo"/>
              </a:rPr>
              <a:t>Equality</a:t>
            </a:r>
            <a:r>
              <a:rPr lang="en-GB" b="0" i="0" dirty="0">
                <a:solidFill>
                  <a:srgbClr val="202020"/>
                </a:solidFill>
                <a:effectLst/>
                <a:latin typeface="Museo"/>
              </a:rPr>
              <a:t> ensures that every individual has equal opportunities, regardless of their background, identity or experience.</a:t>
            </a:r>
          </a:p>
          <a:p>
            <a:pPr algn="l"/>
            <a:r>
              <a:rPr lang="en-GB" b="1" i="0" dirty="0">
                <a:solidFill>
                  <a:srgbClr val="202020"/>
                </a:solidFill>
                <a:effectLst/>
                <a:latin typeface="Museo"/>
              </a:rPr>
              <a:t>Diversity</a:t>
            </a:r>
            <a:r>
              <a:rPr lang="en-GB" b="0" i="0" dirty="0">
                <a:solidFill>
                  <a:srgbClr val="202020"/>
                </a:solidFill>
                <a:effectLst/>
                <a:latin typeface="Museo"/>
              </a:rPr>
              <a:t> refers to the representation and recognition of people with different characteristics. In the UK, it is against the law to discriminate against someone with a ‘protected characteristic’. These include:</a:t>
            </a:r>
          </a:p>
          <a:p>
            <a:pPr algn="l">
              <a:buFont typeface="Arial" panose="020B0604020202020204" pitchFamily="34" charset="0"/>
              <a:buChar char="•"/>
            </a:pPr>
            <a:r>
              <a:rPr lang="en-GB" b="0" i="0" dirty="0">
                <a:solidFill>
                  <a:srgbClr val="202020"/>
                </a:solidFill>
                <a:effectLst/>
                <a:latin typeface="Museo"/>
              </a:rPr>
              <a:t>Age</a:t>
            </a:r>
          </a:p>
          <a:p>
            <a:pPr algn="l">
              <a:buFont typeface="Arial" panose="020B0604020202020204" pitchFamily="34" charset="0"/>
              <a:buChar char="•"/>
            </a:pPr>
            <a:r>
              <a:rPr lang="en-GB" b="0" i="0" dirty="0">
                <a:solidFill>
                  <a:srgbClr val="202020"/>
                </a:solidFill>
                <a:effectLst/>
                <a:latin typeface="Museo"/>
              </a:rPr>
              <a:t>Disability</a:t>
            </a:r>
          </a:p>
          <a:p>
            <a:pPr algn="l">
              <a:buFont typeface="Arial" panose="020B0604020202020204" pitchFamily="34" charset="0"/>
              <a:buChar char="•"/>
            </a:pPr>
            <a:r>
              <a:rPr lang="en-GB" b="0" i="0" dirty="0">
                <a:solidFill>
                  <a:srgbClr val="202020"/>
                </a:solidFill>
                <a:effectLst/>
                <a:latin typeface="Museo"/>
              </a:rPr>
              <a:t>Gender reassignment</a:t>
            </a:r>
          </a:p>
          <a:p>
            <a:pPr algn="l">
              <a:buFont typeface="Arial" panose="020B0604020202020204" pitchFamily="34" charset="0"/>
              <a:buChar char="•"/>
            </a:pPr>
            <a:r>
              <a:rPr lang="en-GB" b="0" i="0" dirty="0">
                <a:solidFill>
                  <a:srgbClr val="202020"/>
                </a:solidFill>
                <a:effectLst/>
                <a:latin typeface="Museo"/>
              </a:rPr>
              <a:t>Marriage and civil partnership</a:t>
            </a:r>
          </a:p>
          <a:p>
            <a:pPr algn="l">
              <a:buFont typeface="Arial" panose="020B0604020202020204" pitchFamily="34" charset="0"/>
              <a:buChar char="•"/>
            </a:pPr>
            <a:r>
              <a:rPr lang="en-GB" b="0" i="0" dirty="0">
                <a:solidFill>
                  <a:srgbClr val="202020"/>
                </a:solidFill>
                <a:effectLst/>
                <a:latin typeface="Museo"/>
              </a:rPr>
              <a:t>Pregnancy and maternity</a:t>
            </a:r>
          </a:p>
          <a:p>
            <a:pPr algn="l">
              <a:buFont typeface="Arial" panose="020B0604020202020204" pitchFamily="34" charset="0"/>
              <a:buChar char="•"/>
            </a:pPr>
            <a:r>
              <a:rPr lang="en-GB" b="0" i="0" dirty="0">
                <a:solidFill>
                  <a:srgbClr val="202020"/>
                </a:solidFill>
                <a:effectLst/>
                <a:latin typeface="Museo"/>
              </a:rPr>
              <a:t>Race</a:t>
            </a:r>
          </a:p>
          <a:p>
            <a:pPr algn="l">
              <a:buFont typeface="Arial" panose="020B0604020202020204" pitchFamily="34" charset="0"/>
              <a:buChar char="•"/>
            </a:pPr>
            <a:r>
              <a:rPr lang="en-GB" b="0" i="0" dirty="0">
                <a:solidFill>
                  <a:srgbClr val="202020"/>
                </a:solidFill>
                <a:effectLst/>
                <a:latin typeface="Museo"/>
              </a:rPr>
              <a:t>Religion or belief</a:t>
            </a:r>
          </a:p>
          <a:p>
            <a:pPr algn="l">
              <a:buFont typeface="Arial" panose="020B0604020202020204" pitchFamily="34" charset="0"/>
              <a:buChar char="•"/>
            </a:pPr>
            <a:r>
              <a:rPr lang="en-GB" b="0" i="0" dirty="0">
                <a:solidFill>
                  <a:srgbClr val="202020"/>
                </a:solidFill>
                <a:effectLst/>
                <a:latin typeface="Museo"/>
              </a:rPr>
              <a:t>Sex</a:t>
            </a:r>
          </a:p>
          <a:p>
            <a:pPr algn="l">
              <a:buFont typeface="Arial" panose="020B0604020202020204" pitchFamily="34" charset="0"/>
              <a:buChar char="•"/>
            </a:pPr>
            <a:r>
              <a:rPr lang="en-GB" b="0" i="0" dirty="0">
                <a:solidFill>
                  <a:srgbClr val="202020"/>
                </a:solidFill>
                <a:effectLst/>
                <a:latin typeface="Museo"/>
              </a:rPr>
              <a:t>Sexual orientation.</a:t>
            </a:r>
          </a:p>
          <a:p>
            <a:pPr algn="l"/>
            <a:r>
              <a:rPr lang="en-GB" b="0" i="0" dirty="0">
                <a:solidFill>
                  <a:srgbClr val="202020"/>
                </a:solidFill>
                <a:effectLst/>
                <a:latin typeface="Museo"/>
              </a:rPr>
              <a:t>In addition to protected characteristics, employers may also wish to consider diversity of other characteristics, such as socioeconomic background, as well as considering intersectionality, wherein people may have multiple, overlapping identities that can impact their experiences.</a:t>
            </a:r>
          </a:p>
          <a:p>
            <a:pPr algn="l"/>
            <a:r>
              <a:rPr lang="en-GB" b="1" i="0" dirty="0">
                <a:solidFill>
                  <a:srgbClr val="202020"/>
                </a:solidFill>
                <a:effectLst/>
                <a:latin typeface="Museo"/>
              </a:rPr>
              <a:t>Inclusion</a:t>
            </a:r>
            <a:r>
              <a:rPr lang="en-GB" b="0" i="0" dirty="0">
                <a:solidFill>
                  <a:srgbClr val="202020"/>
                </a:solidFill>
                <a:effectLst/>
                <a:latin typeface="Museo"/>
              </a:rPr>
              <a:t> is about going beyond representation and recognition, to valuing these differences and enabling everyone to thrive at work. An inclusive workplace is one where people feel they can perform to their full potential, and that they belong in the organisation without needing to conform or mask their identities.</a:t>
            </a:r>
          </a:p>
          <a:p>
            <a:pPr algn="l"/>
            <a:endParaRPr lang="en-GB" b="0" i="0" dirty="0">
              <a:solidFill>
                <a:srgbClr val="202020"/>
              </a:solidFill>
              <a:effectLst/>
              <a:latin typeface="Museo"/>
            </a:endParaRPr>
          </a:p>
          <a:p>
            <a:pPr algn="l"/>
            <a:r>
              <a:rPr lang="en-GB" b="0" i="0" dirty="0">
                <a:solidFill>
                  <a:srgbClr val="202020"/>
                </a:solidFill>
                <a:effectLst/>
                <a:latin typeface="Museo"/>
              </a:rPr>
              <a:t>The term ‘underrepresented’ is not always accurate, since in some cases a marginalised group can be overrepresented but still disadvantaged, for example, women in nursing or education (where men are often in positions of leadership). ‘Marginalised’ captures the power differential, which applies to every context.</a:t>
            </a:r>
          </a:p>
          <a:p>
            <a:endParaRPr lang="en-GB" dirty="0"/>
          </a:p>
        </p:txBody>
      </p:sp>
      <p:sp>
        <p:nvSpPr>
          <p:cNvPr id="4" name="Slide Number Placeholder 3"/>
          <p:cNvSpPr>
            <a:spLocks noGrp="1"/>
          </p:cNvSpPr>
          <p:nvPr>
            <p:ph type="sldNum" sz="quarter" idx="5"/>
          </p:nvPr>
        </p:nvSpPr>
        <p:spPr/>
        <p:txBody>
          <a:bodyPr/>
          <a:lstStyle/>
          <a:p>
            <a:fld id="{E6F8865B-CF96-452C-929A-9BE36DE1D7AB}" type="slidenum">
              <a:rPr lang="en-GB" smtClean="0"/>
              <a:t>4</a:t>
            </a:fld>
            <a:endParaRPr lang="en-GB"/>
          </a:p>
        </p:txBody>
      </p:sp>
    </p:spTree>
    <p:extLst>
      <p:ext uri="{BB962C8B-B14F-4D97-AF65-F5344CB8AC3E}">
        <p14:creationId xmlns:p14="http://schemas.microsoft.com/office/powerpoint/2010/main" val="182256244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Masculine language examples – dominant, competitive, aggressive, leader, objective, driven</a:t>
            </a:r>
          </a:p>
          <a:p>
            <a:r>
              <a:rPr lang="en-GB" dirty="0"/>
              <a:t>Feminine – supportive, collaborative, communicative, dependable, committed</a:t>
            </a:r>
          </a:p>
        </p:txBody>
      </p:sp>
      <p:sp>
        <p:nvSpPr>
          <p:cNvPr id="4" name="Slide Number Placeholder 3"/>
          <p:cNvSpPr>
            <a:spLocks noGrp="1"/>
          </p:cNvSpPr>
          <p:nvPr>
            <p:ph type="sldNum" sz="quarter" idx="5"/>
          </p:nvPr>
        </p:nvSpPr>
        <p:spPr/>
        <p:txBody>
          <a:bodyPr/>
          <a:lstStyle/>
          <a:p>
            <a:fld id="{E6F8865B-CF96-452C-929A-9BE36DE1D7AB}" type="slidenum">
              <a:rPr lang="en-GB" smtClean="0"/>
              <a:t>8</a:t>
            </a:fld>
            <a:endParaRPr lang="en-GB"/>
          </a:p>
        </p:txBody>
      </p:sp>
    </p:spTree>
    <p:extLst>
      <p:ext uri="{BB962C8B-B14F-4D97-AF65-F5344CB8AC3E}">
        <p14:creationId xmlns:p14="http://schemas.microsoft.com/office/powerpoint/2010/main" val="194350377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Removing gender bias from job ads: why gender neutral job descriptions matter - </a:t>
            </a:r>
            <a:r>
              <a:rPr lang="en-GB" dirty="0" err="1">
                <a:hlinkClick r:id="rId3"/>
              </a:rPr>
              <a:t>Ciphr</a:t>
            </a:r>
            <a:endParaRPr lang="en-GB" dirty="0"/>
          </a:p>
        </p:txBody>
      </p:sp>
      <p:sp>
        <p:nvSpPr>
          <p:cNvPr id="4" name="Slide Number Placeholder 3"/>
          <p:cNvSpPr>
            <a:spLocks noGrp="1"/>
          </p:cNvSpPr>
          <p:nvPr>
            <p:ph type="sldNum" sz="quarter" idx="5"/>
          </p:nvPr>
        </p:nvSpPr>
        <p:spPr/>
        <p:txBody>
          <a:bodyPr/>
          <a:lstStyle/>
          <a:p>
            <a:fld id="{887325CA-BFF4-44AA-A03D-8098CD61DEBF}" type="slidenum">
              <a:rPr lang="en-GB" smtClean="0"/>
              <a:t>9</a:t>
            </a:fld>
            <a:endParaRPr lang="en-GB"/>
          </a:p>
        </p:txBody>
      </p:sp>
    </p:spTree>
    <p:extLst>
      <p:ext uri="{BB962C8B-B14F-4D97-AF65-F5344CB8AC3E}">
        <p14:creationId xmlns:p14="http://schemas.microsoft.com/office/powerpoint/2010/main" val="232434039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6DEF7C2-37E0-7BD8-65CA-81AC96A45232}"/>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6BD737BD-E749-5013-68E7-E425CAE87A56}"/>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D154C486-5EDE-4439-B543-756277B4640D}"/>
              </a:ext>
            </a:extLst>
          </p:cNvPr>
          <p:cNvSpPr>
            <a:spLocks noGrp="1"/>
          </p:cNvSpPr>
          <p:nvPr>
            <p:ph type="body" idx="1"/>
          </p:nvPr>
        </p:nvSpPr>
        <p:spPr/>
        <p:txBody>
          <a:bodyPr/>
          <a:lstStyle/>
          <a:p>
            <a:r>
              <a:rPr lang="en-GB">
                <a:hlinkClick r:id="rId3"/>
              </a:rPr>
              <a:t>The Importance of Inclusive Job Adverts - Stem Women</a:t>
            </a:r>
            <a:endParaRPr lang="en-GB" dirty="0"/>
          </a:p>
        </p:txBody>
      </p:sp>
      <p:sp>
        <p:nvSpPr>
          <p:cNvPr id="4" name="Slide Number Placeholder 3">
            <a:extLst>
              <a:ext uri="{FF2B5EF4-FFF2-40B4-BE49-F238E27FC236}">
                <a16:creationId xmlns:a16="http://schemas.microsoft.com/office/drawing/2014/main" id="{4AE9FCB9-7C27-A51C-BA29-D4C74D4B5DFD}"/>
              </a:ext>
            </a:extLst>
          </p:cNvPr>
          <p:cNvSpPr>
            <a:spLocks noGrp="1"/>
          </p:cNvSpPr>
          <p:nvPr>
            <p:ph type="sldNum" sz="quarter" idx="5"/>
          </p:nvPr>
        </p:nvSpPr>
        <p:spPr/>
        <p:txBody>
          <a:bodyPr/>
          <a:lstStyle/>
          <a:p>
            <a:fld id="{887325CA-BFF4-44AA-A03D-8098CD61DEBF}" type="slidenum">
              <a:rPr lang="en-GB" smtClean="0"/>
              <a:t>11</a:t>
            </a:fld>
            <a:endParaRPr lang="en-GB"/>
          </a:p>
        </p:txBody>
      </p:sp>
    </p:spTree>
    <p:extLst>
      <p:ext uri="{BB962C8B-B14F-4D97-AF65-F5344CB8AC3E}">
        <p14:creationId xmlns:p14="http://schemas.microsoft.com/office/powerpoint/2010/main" val="296552627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ctr"/>
            <a:endParaRPr lang="en-GB" dirty="0"/>
          </a:p>
        </p:txBody>
      </p:sp>
      <p:sp>
        <p:nvSpPr>
          <p:cNvPr id="4" name="Slide Number Placeholder 3"/>
          <p:cNvSpPr>
            <a:spLocks noGrp="1"/>
          </p:cNvSpPr>
          <p:nvPr>
            <p:ph type="sldNum" sz="quarter" idx="5"/>
          </p:nvPr>
        </p:nvSpPr>
        <p:spPr/>
        <p:txBody>
          <a:bodyPr/>
          <a:lstStyle/>
          <a:p>
            <a:fld id="{887325CA-BFF4-44AA-A03D-8098CD61DEBF}" type="slidenum">
              <a:rPr lang="en-GB" smtClean="0"/>
              <a:t>16</a:t>
            </a:fld>
            <a:endParaRPr lang="en-GB"/>
          </a:p>
        </p:txBody>
      </p:sp>
    </p:spTree>
    <p:extLst>
      <p:ext uri="{BB962C8B-B14F-4D97-AF65-F5344CB8AC3E}">
        <p14:creationId xmlns:p14="http://schemas.microsoft.com/office/powerpoint/2010/main" val="226915447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87325CA-BFF4-44AA-A03D-8098CD61DEBF}" type="slidenum">
              <a:rPr lang="en-GB" smtClean="0"/>
              <a:t>17</a:t>
            </a:fld>
            <a:endParaRPr lang="en-GB"/>
          </a:p>
        </p:txBody>
      </p:sp>
    </p:spTree>
    <p:extLst>
      <p:ext uri="{BB962C8B-B14F-4D97-AF65-F5344CB8AC3E}">
        <p14:creationId xmlns:p14="http://schemas.microsoft.com/office/powerpoint/2010/main" val="197511707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Do you utilise a scoring matrix within your organisation? </a:t>
            </a:r>
          </a:p>
          <a:p>
            <a:r>
              <a:rPr lang="en-GB" dirty="0"/>
              <a:t>Example of using a weighted matrix. </a:t>
            </a:r>
          </a:p>
        </p:txBody>
      </p:sp>
      <p:sp>
        <p:nvSpPr>
          <p:cNvPr id="4" name="Slide Number Placeholder 3"/>
          <p:cNvSpPr>
            <a:spLocks noGrp="1"/>
          </p:cNvSpPr>
          <p:nvPr>
            <p:ph type="sldNum" sz="quarter" idx="5"/>
          </p:nvPr>
        </p:nvSpPr>
        <p:spPr/>
        <p:txBody>
          <a:bodyPr/>
          <a:lstStyle/>
          <a:p>
            <a:fld id="{887325CA-BFF4-44AA-A03D-8098CD61DEBF}" type="slidenum">
              <a:rPr lang="en-GB" smtClean="0"/>
              <a:t>18</a:t>
            </a:fld>
            <a:endParaRPr lang="en-GB"/>
          </a:p>
        </p:txBody>
      </p:sp>
    </p:spTree>
    <p:extLst>
      <p:ext uri="{BB962C8B-B14F-4D97-AF65-F5344CB8AC3E}">
        <p14:creationId xmlns:p14="http://schemas.microsoft.com/office/powerpoint/2010/main" val="383744498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202020"/>
                </a:solidFill>
                <a:effectLst/>
                <a:latin typeface="Museo"/>
              </a:rPr>
              <a:t>Skill-based assessment tests </a:t>
            </a:r>
            <a:r>
              <a:rPr lang="en-GB" b="1" i="0" dirty="0">
                <a:effectLst/>
                <a:latin typeface="Museo"/>
                <a:hlinkClick r:id="rId3"/>
              </a:rPr>
              <a:t>have been found</a:t>
            </a:r>
            <a:r>
              <a:rPr lang="en-GB" b="0" i="0" dirty="0">
                <a:solidFill>
                  <a:srgbClr val="202020"/>
                </a:solidFill>
                <a:effectLst/>
                <a:latin typeface="Museo"/>
              </a:rPr>
              <a:t> to be better predictors of performance on the job when compared with traditional approaches such as tests, reviewing job experience, education, or unstructured interviews. There is no difference in scores between men and women on skill-based assessment tasks.</a:t>
            </a:r>
            <a:r>
              <a:rPr lang="en-GB" b="0" i="0" baseline="30000" dirty="0">
                <a:solidFill>
                  <a:srgbClr val="202020"/>
                </a:solidFill>
                <a:effectLst/>
                <a:latin typeface="Museo"/>
              </a:rPr>
              <a:t>28</a:t>
            </a:r>
            <a:r>
              <a:rPr lang="en-GB" b="0" i="0" dirty="0">
                <a:solidFill>
                  <a:srgbClr val="202020"/>
                </a:solidFill>
                <a:effectLst/>
                <a:latin typeface="Museo"/>
              </a:rPr>
              <a:t> However, care must be taken to design them well or they will result in an ethnicity gap.</a:t>
            </a:r>
            <a:r>
              <a:rPr lang="en-GB" b="0" i="0" baseline="30000" dirty="0">
                <a:solidFill>
                  <a:srgbClr val="202020"/>
                </a:solidFill>
                <a:effectLst/>
                <a:latin typeface="Museo"/>
              </a:rPr>
              <a:t>29</a:t>
            </a:r>
            <a:r>
              <a:rPr lang="en-GB" b="0" i="0" dirty="0">
                <a:solidFill>
                  <a:srgbClr val="202020"/>
                </a:solidFill>
                <a:effectLst/>
                <a:latin typeface="Museo"/>
              </a:rPr>
              <a:t> To reduce the ethnicity gap, use a number of tasks to assess a variety of skills and abilities and closely simulate a real-life situation on the job.</a:t>
            </a:r>
            <a:r>
              <a:rPr lang="en-GB" b="0" i="0" baseline="30000" dirty="0">
                <a:solidFill>
                  <a:srgbClr val="202020"/>
                </a:solidFill>
                <a:effectLst/>
                <a:latin typeface="Museo"/>
              </a:rPr>
              <a:t>30</a:t>
            </a:r>
            <a:endParaRPr lang="en-GB" dirty="0"/>
          </a:p>
        </p:txBody>
      </p:sp>
      <p:sp>
        <p:nvSpPr>
          <p:cNvPr id="4" name="Slide Number Placeholder 3"/>
          <p:cNvSpPr>
            <a:spLocks noGrp="1"/>
          </p:cNvSpPr>
          <p:nvPr>
            <p:ph type="sldNum" sz="quarter" idx="5"/>
          </p:nvPr>
        </p:nvSpPr>
        <p:spPr/>
        <p:txBody>
          <a:bodyPr/>
          <a:lstStyle/>
          <a:p>
            <a:fld id="{E6F8865B-CF96-452C-929A-9BE36DE1D7AB}" type="slidenum">
              <a:rPr lang="en-GB" smtClean="0"/>
              <a:t>19</a:t>
            </a:fld>
            <a:endParaRPr lang="en-GB"/>
          </a:p>
        </p:txBody>
      </p:sp>
    </p:spTree>
    <p:extLst>
      <p:ext uri="{BB962C8B-B14F-4D97-AF65-F5344CB8AC3E}">
        <p14:creationId xmlns:p14="http://schemas.microsoft.com/office/powerpoint/2010/main" val="303070888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Ability testing refers to a work sample test where a candidate is asked to perform a task similar to the one they would do on the job.  For example, situational judgement test or a simulation exercise. </a:t>
            </a:r>
          </a:p>
          <a:p>
            <a:r>
              <a:rPr lang="en-GB" dirty="0"/>
              <a:t>Trainability test – observing how effectively candidates learn a job related task. </a:t>
            </a:r>
          </a:p>
          <a:p>
            <a:r>
              <a:rPr lang="en-GB" dirty="0"/>
              <a:t>Mental ability testing – verbal reasoning, numerical reasoning, analytical ability, </a:t>
            </a:r>
          </a:p>
        </p:txBody>
      </p:sp>
      <p:sp>
        <p:nvSpPr>
          <p:cNvPr id="4" name="Slide Number Placeholder 3"/>
          <p:cNvSpPr>
            <a:spLocks noGrp="1"/>
          </p:cNvSpPr>
          <p:nvPr>
            <p:ph type="sldNum" sz="quarter" idx="5"/>
          </p:nvPr>
        </p:nvSpPr>
        <p:spPr/>
        <p:txBody>
          <a:bodyPr/>
          <a:lstStyle/>
          <a:p>
            <a:fld id="{887325CA-BFF4-44AA-A03D-8098CD61DEBF}" type="slidenum">
              <a:rPr lang="en-GB" smtClean="0"/>
              <a:t>20</a:t>
            </a:fld>
            <a:endParaRPr lang="en-GB"/>
          </a:p>
        </p:txBody>
      </p:sp>
    </p:spTree>
    <p:extLst>
      <p:ext uri="{BB962C8B-B14F-4D97-AF65-F5344CB8AC3E}">
        <p14:creationId xmlns:p14="http://schemas.microsoft.com/office/powerpoint/2010/main" val="288884643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dirty="0">
                <a:solidFill>
                  <a:srgbClr val="1F1F1F"/>
                </a:solidFill>
                <a:effectLst/>
                <a:latin typeface="Google Sans"/>
              </a:rPr>
              <a:t>A psychometric test is </a:t>
            </a:r>
            <a:r>
              <a:rPr lang="en-GB" b="0" i="0" dirty="0">
                <a:solidFill>
                  <a:srgbClr val="040C28"/>
                </a:solidFill>
                <a:effectLst/>
                <a:latin typeface="Google Sans"/>
              </a:rPr>
              <a:t>used to assess a candidate's cognitive ability or their personality traits</a:t>
            </a:r>
            <a:r>
              <a:rPr lang="en-GB" b="0" i="0" dirty="0">
                <a:solidFill>
                  <a:srgbClr val="1F1F1F"/>
                </a:solidFill>
                <a:effectLst/>
                <a:latin typeface="Google Sans"/>
              </a:rPr>
              <a:t>. In talent management, psychometric testing can predict valuable insights such as job performance, competence, and motivations. There are two general types of psychometric tests: ability tests and personality tests</a:t>
            </a:r>
          </a:p>
          <a:p>
            <a:pPr algn="l"/>
            <a:endParaRPr lang="en-GB" b="0" i="0" dirty="0">
              <a:solidFill>
                <a:srgbClr val="1F1F1F"/>
              </a:solidFill>
              <a:effectLst/>
              <a:latin typeface="Google Sans"/>
            </a:endParaRPr>
          </a:p>
          <a:p>
            <a:pPr algn="l"/>
            <a:r>
              <a:rPr lang="en-GB" b="0" i="0" dirty="0">
                <a:effectLst/>
                <a:latin typeface="__fkGroteskNeue_598ab8"/>
              </a:rPr>
              <a:t>Psychometric testing is widely used in organisations, with 61% of businesses in mature markets employing these tools. Over 75% of The Times Best Companies to Work For and 80% of Fortune 500 firms utilise psychometric assessments.</a:t>
            </a:r>
          </a:p>
          <a:p>
            <a:pPr algn="l"/>
            <a:r>
              <a:rPr lang="en-GB" b="0" i="0" dirty="0">
                <a:effectLst/>
                <a:latin typeface="var(--font-fk-grotesk)"/>
              </a:rPr>
              <a:t>Potential Benefits</a:t>
            </a:r>
          </a:p>
          <a:p>
            <a:pPr algn="l">
              <a:buFont typeface="Arial" panose="020B0604020202020204" pitchFamily="34" charset="0"/>
              <a:buChar char="•"/>
            </a:pPr>
            <a:r>
              <a:rPr lang="en-GB" b="0" i="0" dirty="0">
                <a:effectLst/>
                <a:latin typeface="__fkGroteskNeue_598ab8"/>
              </a:rPr>
              <a:t>Organisational Advantages:</a:t>
            </a:r>
          </a:p>
          <a:p>
            <a:pPr algn="l">
              <a:buFont typeface="Arial" panose="020B0604020202020204" pitchFamily="34" charset="0"/>
              <a:buChar char="•"/>
            </a:pPr>
            <a:r>
              <a:rPr lang="en-GB" b="0" i="0" dirty="0">
                <a:effectLst/>
                <a:latin typeface="__fkGroteskNeue_598ab8"/>
              </a:rPr>
              <a:t>Brings objectivity to hiring and development processes</a:t>
            </a:r>
          </a:p>
          <a:p>
            <a:pPr algn="l">
              <a:buFont typeface="Arial" panose="020B0604020202020204" pitchFamily="34" charset="0"/>
              <a:buChar char="•"/>
            </a:pPr>
            <a:r>
              <a:rPr lang="en-GB" b="0" i="0" dirty="0">
                <a:effectLst/>
                <a:latin typeface="__fkGroteskNeue_598ab8"/>
              </a:rPr>
              <a:t>Helps mitigate bias in recruitment</a:t>
            </a:r>
          </a:p>
          <a:p>
            <a:pPr algn="l">
              <a:buFont typeface="Arial" panose="020B0604020202020204" pitchFamily="34" charset="0"/>
              <a:buChar char="•"/>
            </a:pPr>
            <a:r>
              <a:rPr lang="en-GB" b="0" i="0" dirty="0">
                <a:effectLst/>
                <a:latin typeface="__fkGroteskNeue_598ab8"/>
              </a:rPr>
              <a:t>Provides data-driven insights into candidate and employee potential</a:t>
            </a:r>
          </a:p>
          <a:p>
            <a:pPr algn="l">
              <a:buFont typeface="Arial" panose="020B0604020202020204" pitchFamily="34" charset="0"/>
              <a:buChar char="•"/>
            </a:pPr>
            <a:r>
              <a:rPr lang="en-GB" b="0" i="0" dirty="0">
                <a:effectLst/>
                <a:latin typeface="__fkGroteskNeue_598ab8"/>
              </a:rPr>
              <a:t>Assists in predicting future performance</a:t>
            </a:r>
          </a:p>
          <a:p>
            <a:pPr algn="l"/>
            <a:r>
              <a:rPr lang="en-GB" b="0" i="0" dirty="0">
                <a:effectLst/>
                <a:latin typeface="var(--font-fk-grotesk)"/>
              </a:rPr>
              <a:t>Critical Considerations</a:t>
            </a:r>
          </a:p>
          <a:p>
            <a:pPr algn="l">
              <a:buFont typeface="Arial" panose="020B0604020202020204" pitchFamily="34" charset="0"/>
              <a:buChar char="•"/>
            </a:pPr>
            <a:r>
              <a:rPr lang="en-GB" b="0" i="0" dirty="0">
                <a:effectLst/>
                <a:latin typeface="__fkGroteskNeue_598ab8"/>
              </a:rPr>
              <a:t>Challenges and Limitations</a:t>
            </a:r>
          </a:p>
          <a:p>
            <a:pPr algn="l">
              <a:buFont typeface="Arial" panose="020B0604020202020204" pitchFamily="34" charset="0"/>
              <a:buChar char="•"/>
            </a:pPr>
            <a:r>
              <a:rPr lang="en-GB" b="0" i="0" dirty="0">
                <a:effectLst/>
                <a:latin typeface="__fkGroteskNeue_598ab8"/>
              </a:rPr>
              <a:t>Should never be used to make decisions, only to inform decision-making</a:t>
            </a:r>
          </a:p>
          <a:p>
            <a:pPr algn="l">
              <a:buFont typeface="Arial" panose="020B0604020202020204" pitchFamily="34" charset="0"/>
              <a:buChar char="•"/>
            </a:pPr>
            <a:r>
              <a:rPr lang="en-GB" b="0" i="0" dirty="0">
                <a:effectLst/>
                <a:latin typeface="__fkGroteskNeue_598ab8"/>
              </a:rPr>
              <a:t>Risks include:</a:t>
            </a:r>
          </a:p>
          <a:p>
            <a:pPr algn="l">
              <a:buFont typeface="Arial" panose="020B0604020202020204" pitchFamily="34" charset="0"/>
              <a:buChar char="•"/>
            </a:pPr>
            <a:r>
              <a:rPr lang="en-GB" b="0" i="0" dirty="0">
                <a:effectLst/>
                <a:latin typeface="__fkGroteskNeue_598ab8"/>
              </a:rPr>
              <a:t>Oversimplifying complex human characteristics</a:t>
            </a:r>
          </a:p>
          <a:p>
            <a:pPr algn="l">
              <a:buFont typeface="Arial" panose="020B0604020202020204" pitchFamily="34" charset="0"/>
              <a:buChar char="•"/>
            </a:pPr>
            <a:r>
              <a:rPr lang="en-GB" b="0" i="0" dirty="0">
                <a:effectLst/>
                <a:latin typeface="__fkGroteskNeue_598ab8"/>
              </a:rPr>
              <a:t>Potential unintentional discrimination</a:t>
            </a:r>
          </a:p>
          <a:p>
            <a:pPr algn="l">
              <a:buFont typeface="Arial" panose="020B0604020202020204" pitchFamily="34" charset="0"/>
              <a:buChar char="•"/>
            </a:pPr>
            <a:r>
              <a:rPr lang="en-GB" b="0" i="0" dirty="0">
                <a:effectLst/>
                <a:latin typeface="__fkGroteskNeue_598ab8"/>
              </a:rPr>
              <a:t>Misinterpreting test results</a:t>
            </a:r>
          </a:p>
          <a:p>
            <a:pPr algn="l"/>
            <a:r>
              <a:rPr lang="en-GB" b="0" i="0" dirty="0">
                <a:effectLst/>
                <a:latin typeface="var(--font-fk-grotesk)"/>
              </a:rPr>
              <a:t>Best Practices</a:t>
            </a:r>
          </a:p>
          <a:p>
            <a:pPr algn="l">
              <a:buFont typeface="Arial" panose="020B0604020202020204" pitchFamily="34" charset="0"/>
              <a:buChar char="•"/>
            </a:pPr>
            <a:r>
              <a:rPr lang="en-GB" b="0" i="0" dirty="0">
                <a:effectLst/>
                <a:latin typeface="__fkGroteskNeue_598ab8"/>
              </a:rPr>
              <a:t>Recommended </a:t>
            </a:r>
            <a:r>
              <a:rPr lang="en-GB" b="0" i="0" dirty="0" err="1">
                <a:effectLst/>
                <a:latin typeface="__fkGroteskNeue_598ab8"/>
              </a:rPr>
              <a:t>ApproachUse</a:t>
            </a:r>
            <a:r>
              <a:rPr lang="en-GB" b="0" i="0" dirty="0">
                <a:effectLst/>
                <a:latin typeface="__fkGroteskNeue_598ab8"/>
              </a:rPr>
              <a:t> multiple assessment tools</a:t>
            </a:r>
          </a:p>
          <a:p>
            <a:pPr algn="l">
              <a:buFont typeface="Arial" panose="020B0604020202020204" pitchFamily="34" charset="0"/>
              <a:buChar char="•"/>
            </a:pPr>
            <a:r>
              <a:rPr lang="en-GB" b="0" i="0" dirty="0">
                <a:effectLst/>
                <a:latin typeface="__fkGroteskNeue_598ab8"/>
              </a:rPr>
              <a:t>Understand the specific objective of testing</a:t>
            </a:r>
          </a:p>
          <a:p>
            <a:pPr algn="l">
              <a:buFont typeface="Arial" panose="020B0604020202020204" pitchFamily="34" charset="0"/>
              <a:buChar char="•"/>
            </a:pPr>
            <a:r>
              <a:rPr lang="en-GB" b="0" i="0" dirty="0">
                <a:effectLst/>
                <a:latin typeface="__fkGroteskNeue_598ab8"/>
              </a:rPr>
              <a:t>Ensure tests are:</a:t>
            </a:r>
          </a:p>
          <a:p>
            <a:pPr algn="l">
              <a:buFont typeface="Arial" panose="020B0604020202020204" pitchFamily="34" charset="0"/>
              <a:buChar char="•"/>
            </a:pPr>
            <a:r>
              <a:rPr lang="en-GB" b="0" i="0" dirty="0">
                <a:effectLst/>
                <a:latin typeface="__fkGroteskNeue_598ab8"/>
              </a:rPr>
              <a:t>Context-dependent</a:t>
            </a:r>
          </a:p>
          <a:p>
            <a:pPr algn="l">
              <a:buFont typeface="Arial" panose="020B0604020202020204" pitchFamily="34" charset="0"/>
              <a:buChar char="•"/>
            </a:pPr>
            <a:r>
              <a:rPr lang="en-GB" b="0" i="0" dirty="0">
                <a:effectLst/>
                <a:latin typeface="__fkGroteskNeue_598ab8"/>
              </a:rPr>
              <a:t>Scientifically validated</a:t>
            </a:r>
          </a:p>
          <a:p>
            <a:pPr algn="l">
              <a:buFont typeface="Arial" panose="020B0604020202020204" pitchFamily="34" charset="0"/>
              <a:buChar char="•"/>
            </a:pPr>
            <a:r>
              <a:rPr lang="en-GB" b="0" i="0" dirty="0">
                <a:effectLst/>
                <a:latin typeface="__fkGroteskNeue_598ab8"/>
              </a:rPr>
              <a:t>Aligned with specific job requirements</a:t>
            </a:r>
          </a:p>
          <a:p>
            <a:pPr algn="l"/>
            <a:r>
              <a:rPr lang="en-GB" b="0" i="0" dirty="0">
                <a:effectLst/>
                <a:latin typeface="var(--font-fk-grotesk)"/>
              </a:rPr>
              <a:t>Future Trends</a:t>
            </a:r>
          </a:p>
          <a:p>
            <a:pPr algn="l">
              <a:buFont typeface="Arial" panose="020B0604020202020204" pitchFamily="34" charset="0"/>
              <a:buChar char="•"/>
            </a:pPr>
            <a:r>
              <a:rPr lang="en-GB" b="0" i="0" dirty="0">
                <a:effectLst/>
                <a:latin typeface="__fkGroteskNeue_598ab8"/>
              </a:rPr>
              <a:t>Emerging Developments</a:t>
            </a:r>
          </a:p>
          <a:p>
            <a:pPr algn="l">
              <a:buFont typeface="Arial" panose="020B0604020202020204" pitchFamily="34" charset="0"/>
              <a:buChar char="•"/>
            </a:pPr>
            <a:r>
              <a:rPr lang="en-GB" b="0" i="0" dirty="0">
                <a:effectLst/>
                <a:latin typeface="__fkGroteskNeue_598ab8"/>
              </a:rPr>
              <a:t>Increasing use of AI and gamification</a:t>
            </a:r>
          </a:p>
          <a:p>
            <a:pPr algn="l">
              <a:buFont typeface="Arial" panose="020B0604020202020204" pitchFamily="34" charset="0"/>
              <a:buChar char="•"/>
            </a:pPr>
            <a:r>
              <a:rPr lang="en-GB" b="0" i="0" dirty="0">
                <a:effectLst/>
                <a:latin typeface="__fkGroteskNeue_598ab8"/>
              </a:rPr>
              <a:t>Potential shift towards using multiple data sources</a:t>
            </a:r>
          </a:p>
          <a:p>
            <a:pPr algn="l">
              <a:buFont typeface="Arial" panose="020B0604020202020204" pitchFamily="34" charset="0"/>
              <a:buChar char="•"/>
            </a:pPr>
            <a:r>
              <a:rPr lang="en-GB" b="0" i="0" dirty="0">
                <a:effectLst/>
                <a:latin typeface="__fkGroteskNeue_598ab8"/>
              </a:rPr>
              <a:t>Growing integration of technology in assessment processes</a:t>
            </a:r>
          </a:p>
          <a:p>
            <a:pPr algn="l"/>
            <a:r>
              <a:rPr lang="en-GB" b="0" i="0" dirty="0">
                <a:effectLst/>
                <a:latin typeface="__fkGroteskNeue_598ab8"/>
              </a:rPr>
              <a:t>Key Caution</a:t>
            </a:r>
            <a:br>
              <a:rPr lang="en-GB" b="0" i="0" dirty="0">
                <a:effectLst/>
                <a:latin typeface="__fkGroteskNeue_598ab8"/>
              </a:rPr>
            </a:br>
            <a:r>
              <a:rPr lang="en-GB" b="0" i="0" dirty="0">
                <a:effectLst/>
                <a:latin typeface="__fkGroteskNeue_598ab8"/>
              </a:rPr>
              <a:t>Despite technological advances, human judgment remains crucial. As one expert noted, psychometrics is "not an exact science, it's a social one" that provides evidence but cannot replace human </a:t>
            </a:r>
            <a:r>
              <a:rPr lang="en-GB" b="0" i="0" dirty="0" err="1">
                <a:effectLst/>
                <a:latin typeface="__fkGroteskNeue_598ab8"/>
              </a:rPr>
              <a:t>insight.</a:t>
            </a:r>
            <a:r>
              <a:rPr lang="en-GB" b="0" i="0" dirty="0" err="1">
                <a:effectLst/>
                <a:latin typeface="var(--font-fk-grotesk)"/>
              </a:rPr>
              <a:t>Practical</a:t>
            </a:r>
            <a:r>
              <a:rPr lang="en-GB" b="0" i="0" dirty="0">
                <a:effectLst/>
                <a:latin typeface="var(--font-fk-grotesk)"/>
              </a:rPr>
              <a:t> Example</a:t>
            </a:r>
          </a:p>
          <a:p>
            <a:pPr algn="l">
              <a:buFont typeface="Arial" panose="020B0604020202020204" pitchFamily="34" charset="0"/>
              <a:buChar char="•"/>
            </a:pPr>
            <a:r>
              <a:rPr lang="en-GB" b="0" i="0" dirty="0">
                <a:effectLst/>
                <a:latin typeface="__fkGroteskNeue_598ab8"/>
              </a:rPr>
              <a:t>A case study from </a:t>
            </a:r>
            <a:r>
              <a:rPr lang="en-GB" b="0" i="0" dirty="0" err="1">
                <a:effectLst/>
                <a:latin typeface="__fkGroteskNeue_598ab8"/>
              </a:rPr>
              <a:t>trentbarton</a:t>
            </a:r>
            <a:r>
              <a:rPr lang="en-GB" b="0" i="0" dirty="0">
                <a:effectLst/>
                <a:latin typeface="__fkGroteskNeue_598ab8"/>
              </a:rPr>
              <a:t> bus company demonstrated how psychometric testing can transform organisational culture </a:t>
            </a:r>
            <a:r>
              <a:rPr lang="en-GB" b="0" i="0" dirty="0" err="1">
                <a:effectLst/>
                <a:latin typeface="__fkGroteskNeue_598ab8"/>
              </a:rPr>
              <a:t>by:Identifying</a:t>
            </a:r>
            <a:r>
              <a:rPr lang="en-GB" b="0" i="0" dirty="0">
                <a:effectLst/>
                <a:latin typeface="__fkGroteskNeue_598ab8"/>
              </a:rPr>
              <a:t> candidates with strong interpersonal skills</a:t>
            </a:r>
          </a:p>
          <a:p>
            <a:pPr algn="l">
              <a:buFont typeface="Arial" panose="020B0604020202020204" pitchFamily="34" charset="0"/>
              <a:buChar char="•"/>
            </a:pPr>
            <a:r>
              <a:rPr lang="en-GB" b="0" i="0" dirty="0">
                <a:effectLst/>
                <a:latin typeface="__fkGroteskNeue_598ab8"/>
              </a:rPr>
              <a:t>Creating a waiting list of quality job applicants</a:t>
            </a:r>
          </a:p>
          <a:p>
            <a:pPr algn="l">
              <a:buFont typeface="Arial" panose="020B0604020202020204" pitchFamily="34" charset="0"/>
              <a:buChar char="•"/>
            </a:pPr>
            <a:r>
              <a:rPr lang="en-GB" b="0" i="0" dirty="0">
                <a:effectLst/>
                <a:latin typeface="__fkGroteskNeue_598ab8"/>
              </a:rPr>
              <a:t>Improving customer experience through targeted recruitment</a:t>
            </a:r>
          </a:p>
          <a:p>
            <a:endParaRPr lang="en-GB" dirty="0"/>
          </a:p>
        </p:txBody>
      </p:sp>
      <p:sp>
        <p:nvSpPr>
          <p:cNvPr id="4" name="Slide Number Placeholder 3"/>
          <p:cNvSpPr>
            <a:spLocks noGrp="1"/>
          </p:cNvSpPr>
          <p:nvPr>
            <p:ph type="sldNum" sz="quarter" idx="5"/>
          </p:nvPr>
        </p:nvSpPr>
        <p:spPr/>
        <p:txBody>
          <a:bodyPr/>
          <a:lstStyle/>
          <a:p>
            <a:fld id="{887325CA-BFF4-44AA-A03D-8098CD61DEBF}" type="slidenum">
              <a:rPr lang="en-GB" smtClean="0"/>
              <a:t>21</a:t>
            </a:fld>
            <a:endParaRPr lang="en-GB"/>
          </a:p>
        </p:txBody>
      </p:sp>
    </p:spTree>
    <p:extLst>
      <p:ext uri="{BB962C8B-B14F-4D97-AF65-F5344CB8AC3E}">
        <p14:creationId xmlns:p14="http://schemas.microsoft.com/office/powerpoint/2010/main" val="2732812833"/>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Less open to bias if considering batches, rather than one by one.</a:t>
            </a:r>
          </a:p>
          <a:p>
            <a:r>
              <a:rPr lang="en-GB" dirty="0"/>
              <a:t>Have a wash-up session to standardise decisions and ensure quality.</a:t>
            </a:r>
          </a:p>
          <a:p>
            <a:r>
              <a:rPr lang="en-GB" dirty="0"/>
              <a:t>Can put pressure on marginalised groups, whose job is not to hire.</a:t>
            </a:r>
          </a:p>
        </p:txBody>
      </p:sp>
      <p:sp>
        <p:nvSpPr>
          <p:cNvPr id="4" name="Slide Number Placeholder 3"/>
          <p:cNvSpPr>
            <a:spLocks noGrp="1"/>
          </p:cNvSpPr>
          <p:nvPr>
            <p:ph type="sldNum" sz="quarter" idx="5"/>
          </p:nvPr>
        </p:nvSpPr>
        <p:spPr/>
        <p:txBody>
          <a:bodyPr/>
          <a:lstStyle/>
          <a:p>
            <a:fld id="{E6F8865B-CF96-452C-929A-9BE36DE1D7AB}" type="slidenum">
              <a:rPr lang="en-GB" smtClean="0"/>
              <a:t>23</a:t>
            </a:fld>
            <a:endParaRPr lang="en-GB"/>
          </a:p>
        </p:txBody>
      </p:sp>
    </p:spTree>
    <p:extLst>
      <p:ext uri="{BB962C8B-B14F-4D97-AF65-F5344CB8AC3E}">
        <p14:creationId xmlns:p14="http://schemas.microsoft.com/office/powerpoint/2010/main" val="2842939510"/>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87325CA-BFF4-44AA-A03D-8098CD61DEBF}" type="slidenum">
              <a:rPr lang="en-GB" smtClean="0"/>
              <a:t>25</a:t>
            </a:fld>
            <a:endParaRPr lang="en-GB"/>
          </a:p>
        </p:txBody>
      </p:sp>
    </p:spTree>
    <p:extLst>
      <p:ext uri="{BB962C8B-B14F-4D97-AF65-F5344CB8AC3E}">
        <p14:creationId xmlns:p14="http://schemas.microsoft.com/office/powerpoint/2010/main" val="1189331509"/>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87325CA-BFF4-44AA-A03D-8098CD61DEBF}" type="slidenum">
              <a:rPr lang="en-GB" smtClean="0"/>
              <a:t>26</a:t>
            </a:fld>
            <a:endParaRPr lang="en-GB"/>
          </a:p>
        </p:txBody>
      </p:sp>
    </p:spTree>
    <p:extLst>
      <p:ext uri="{BB962C8B-B14F-4D97-AF65-F5344CB8AC3E}">
        <p14:creationId xmlns:p14="http://schemas.microsoft.com/office/powerpoint/2010/main" val="109255350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6F8865B-CF96-452C-929A-9BE36DE1D7AB}" type="slidenum">
              <a:rPr lang="en-GB" smtClean="0"/>
              <a:t>27</a:t>
            </a:fld>
            <a:endParaRPr lang="en-GB"/>
          </a:p>
        </p:txBody>
      </p:sp>
    </p:spTree>
    <p:extLst>
      <p:ext uri="{BB962C8B-B14F-4D97-AF65-F5344CB8AC3E}">
        <p14:creationId xmlns:p14="http://schemas.microsoft.com/office/powerpoint/2010/main" val="4233073999"/>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dirty="0">
                <a:effectLst/>
                <a:latin typeface="var(--font-fk-grotesk)"/>
              </a:rPr>
              <a:t>Key Differences</a:t>
            </a:r>
          </a:p>
          <a:p>
            <a:pPr algn="l">
              <a:buFont typeface="Arial" panose="020B0604020202020204" pitchFamily="34" charset="0"/>
              <a:buChar char="•"/>
            </a:pPr>
            <a:r>
              <a:rPr lang="en-GB" b="0" i="0" dirty="0">
                <a:effectLst/>
                <a:latin typeface="__fkGroteskNeue_598ab8"/>
              </a:rPr>
              <a:t>Formative assessment focuses on the learning process, while summative assessment evaluates the final product</a:t>
            </a:r>
            <a:endParaRPr lang="en-GB" b="0" i="0" u="none" strike="noStrike" dirty="0">
              <a:effectLst/>
              <a:latin typeface="var(--font-berkeley-mono)"/>
            </a:endParaRPr>
          </a:p>
          <a:p>
            <a:pPr algn="l">
              <a:buFont typeface="Arial" panose="020B0604020202020204" pitchFamily="34" charset="0"/>
              <a:buChar char="•"/>
            </a:pPr>
            <a:r>
              <a:rPr lang="en-GB" b="0" i="0" dirty="0">
                <a:effectLst/>
                <a:latin typeface="__fkGroteskNeue_598ab8"/>
              </a:rPr>
              <a:t>Formative assessment guides ongoing learning, while summative assessment measures overall achievement</a:t>
            </a:r>
            <a:endParaRPr lang="en-GB" b="0" i="0" u="none" strike="noStrike" dirty="0">
              <a:effectLst/>
              <a:latin typeface="var(--font-berkeley-mono)"/>
              <a:hlinkClick r:id="rId3"/>
            </a:endParaRPr>
          </a:p>
          <a:p>
            <a:pPr algn="l">
              <a:buFont typeface="Arial" panose="020B0604020202020204" pitchFamily="34" charset="0"/>
              <a:buChar char="•"/>
            </a:pPr>
            <a:r>
              <a:rPr lang="en-GB" b="0" i="0" dirty="0">
                <a:effectLst/>
                <a:latin typeface="__fkGroteskNeue_598ab8"/>
              </a:rPr>
              <a:t>Formative assessment is used to adapt teaching, while summative assessment is used to assign grades</a:t>
            </a:r>
          </a:p>
          <a:p>
            <a:pPr algn="l">
              <a:buFont typeface="Arial" panose="020B0604020202020204" pitchFamily="34" charset="0"/>
              <a:buChar char="•"/>
            </a:pPr>
            <a:endParaRPr lang="en-GB" b="0" i="0" u="none" strike="noStrike" dirty="0">
              <a:effectLst/>
              <a:latin typeface="__fkGroteskNeue_598ab8"/>
            </a:endParaRPr>
          </a:p>
          <a:p>
            <a:pPr algn="l">
              <a:buFont typeface="Arial" panose="020B0604020202020204" pitchFamily="34" charset="0"/>
              <a:buNone/>
            </a:pPr>
            <a:endParaRPr lang="en-GB" b="0" i="0" u="none" strike="noStrike" dirty="0">
              <a:effectLst/>
              <a:latin typeface="var(--font-berkeley-mono)"/>
              <a:hlinkClick r:id="rId4"/>
            </a:endParaRPr>
          </a:p>
          <a:p>
            <a:pPr algn="l">
              <a:buFont typeface="+mj-lt"/>
              <a:buAutoNum type="arabicPeriod" startAt="2"/>
            </a:pPr>
            <a:r>
              <a:rPr lang="en-GB" b="0" i="0" dirty="0">
                <a:effectLst/>
                <a:latin typeface="__fkGroteskNeue_598ab8"/>
              </a:rPr>
              <a:t>Types of assessment methods:</a:t>
            </a:r>
          </a:p>
          <a:p>
            <a:pPr algn="l">
              <a:buFont typeface="Arial" panose="020B0604020202020204" pitchFamily="34" charset="0"/>
              <a:buChar char="•"/>
            </a:pPr>
            <a:r>
              <a:rPr lang="en-GB" b="0" i="0" dirty="0">
                <a:effectLst/>
                <a:latin typeface="__fkGroteskNeue_598ab8"/>
              </a:rPr>
              <a:t>Written exams (e.g. multiple choice, short answer, essay)</a:t>
            </a:r>
          </a:p>
          <a:p>
            <a:pPr algn="l">
              <a:buFont typeface="Arial" panose="020B0604020202020204" pitchFamily="34" charset="0"/>
              <a:buChar char="•"/>
            </a:pPr>
            <a:r>
              <a:rPr lang="en-GB" b="0" i="0" dirty="0">
                <a:effectLst/>
                <a:latin typeface="__fkGroteskNeue_598ab8"/>
              </a:rPr>
              <a:t>Performance assessments (e.g. presentations, projects)</a:t>
            </a:r>
          </a:p>
          <a:p>
            <a:pPr algn="l">
              <a:buFont typeface="Arial" panose="020B0604020202020204" pitchFamily="34" charset="0"/>
              <a:buChar char="•"/>
            </a:pPr>
            <a:r>
              <a:rPr lang="en-GB" b="0" i="0" dirty="0">
                <a:effectLst/>
                <a:latin typeface="__fkGroteskNeue_598ab8"/>
              </a:rPr>
              <a:t>Practical assessments (e.g. simulations, role plays)</a:t>
            </a:r>
          </a:p>
          <a:p>
            <a:pPr algn="l">
              <a:buFont typeface="Arial" panose="020B0604020202020204" pitchFamily="34" charset="0"/>
              <a:buChar char="•"/>
            </a:pPr>
            <a:r>
              <a:rPr lang="en-GB" b="0" i="0" dirty="0">
                <a:effectLst/>
                <a:latin typeface="__fkGroteskNeue_598ab8"/>
              </a:rPr>
              <a:t>Portfolio assessments</a:t>
            </a:r>
          </a:p>
          <a:p>
            <a:pPr algn="l">
              <a:buFont typeface="Arial" panose="020B0604020202020204" pitchFamily="34" charset="0"/>
              <a:buChar char="•"/>
            </a:pPr>
            <a:r>
              <a:rPr lang="en-GB" b="0" i="0" dirty="0">
                <a:effectLst/>
                <a:latin typeface="__fkGroteskNeue_598ab8"/>
              </a:rPr>
              <a:t>Self and peer assessments</a:t>
            </a:r>
          </a:p>
          <a:p>
            <a:pPr algn="l">
              <a:buFont typeface="Arial" panose="020B0604020202020204" pitchFamily="34" charset="0"/>
              <a:buChar char="•"/>
            </a:pPr>
            <a:endParaRPr lang="en-GB" b="0" i="0" dirty="0">
              <a:effectLst/>
              <a:latin typeface="__fkGroteskNeue_598ab8"/>
            </a:endParaRPr>
          </a:p>
          <a:p>
            <a:pPr algn="l">
              <a:buFont typeface="Arial" panose="020B0604020202020204" pitchFamily="34" charset="0"/>
              <a:buChar char="•"/>
            </a:pPr>
            <a:endParaRPr lang="en-GB" b="0" i="0" dirty="0">
              <a:effectLst/>
              <a:latin typeface="__fkGroteskNeue_598ab8"/>
            </a:endParaRPr>
          </a:p>
        </p:txBody>
      </p:sp>
      <p:sp>
        <p:nvSpPr>
          <p:cNvPr id="4" name="Slide Number Placeholder 3"/>
          <p:cNvSpPr>
            <a:spLocks noGrp="1"/>
          </p:cNvSpPr>
          <p:nvPr>
            <p:ph type="sldNum" sz="quarter" idx="5"/>
          </p:nvPr>
        </p:nvSpPr>
        <p:spPr/>
        <p:txBody>
          <a:bodyPr/>
          <a:lstStyle/>
          <a:p>
            <a:fld id="{887325CA-BFF4-44AA-A03D-8098CD61DEBF}" type="slidenum">
              <a:rPr lang="en-GB" smtClean="0"/>
              <a:t>29</a:t>
            </a:fld>
            <a:endParaRPr lang="en-GB"/>
          </a:p>
        </p:txBody>
      </p:sp>
    </p:spTree>
    <p:extLst>
      <p:ext uri="{BB962C8B-B14F-4D97-AF65-F5344CB8AC3E}">
        <p14:creationId xmlns:p14="http://schemas.microsoft.com/office/powerpoint/2010/main" val="193932051"/>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buFont typeface="+mj-lt"/>
              <a:buAutoNum type="arabicPeriod" startAt="3"/>
            </a:pPr>
            <a:r>
              <a:rPr lang="en-GB" b="0" i="0" dirty="0">
                <a:effectLst/>
                <a:latin typeface="__fkGroteskNeue_598ab8"/>
              </a:rPr>
              <a:t>Considerations for different organizational levels:</a:t>
            </a:r>
          </a:p>
          <a:p>
            <a:pPr algn="l">
              <a:buFont typeface="Arial" panose="020B0604020202020204" pitchFamily="34" charset="0"/>
              <a:buChar char="•"/>
            </a:pPr>
            <a:r>
              <a:rPr lang="en-GB" b="0" i="0" dirty="0">
                <a:effectLst/>
                <a:latin typeface="__fkGroteskNeue_598ab8"/>
              </a:rPr>
              <a:t>Entry-level/frontline: Focus on core skills and knowledge</a:t>
            </a:r>
          </a:p>
          <a:p>
            <a:pPr algn="l">
              <a:buFont typeface="Arial" panose="020B0604020202020204" pitchFamily="34" charset="0"/>
              <a:buChar char="•"/>
            </a:pPr>
            <a:r>
              <a:rPr lang="en-GB" b="0" i="0" dirty="0">
                <a:effectLst/>
                <a:latin typeface="__fkGroteskNeue_598ab8"/>
              </a:rPr>
              <a:t>Mid-level: Emphasis on application and problem-solving</a:t>
            </a:r>
          </a:p>
          <a:p>
            <a:pPr algn="l">
              <a:buFont typeface="Arial" panose="020B0604020202020204" pitchFamily="34" charset="0"/>
              <a:buChar char="•"/>
            </a:pPr>
            <a:r>
              <a:rPr lang="en-GB" b="0" i="0" dirty="0">
                <a:effectLst/>
                <a:latin typeface="__fkGroteskNeue_598ab8"/>
              </a:rPr>
              <a:t>Senior/executive: Strategic thinking and leadership capabilities</a:t>
            </a:r>
          </a:p>
          <a:p>
            <a:pPr algn="l">
              <a:buFont typeface="+mj-lt"/>
              <a:buAutoNum type="arabicPeriod" startAt="4"/>
            </a:pPr>
            <a:r>
              <a:rPr lang="en-GB" b="0" i="0" dirty="0">
                <a:effectLst/>
                <a:latin typeface="__fkGroteskNeue_598ab8"/>
              </a:rPr>
              <a:t>Designing effective assessments:</a:t>
            </a:r>
          </a:p>
          <a:p>
            <a:pPr algn="l">
              <a:buFont typeface="Arial" panose="020B0604020202020204" pitchFamily="34" charset="0"/>
              <a:buChar char="•"/>
            </a:pPr>
            <a:r>
              <a:rPr lang="en-GB" b="0" i="0" dirty="0">
                <a:effectLst/>
                <a:latin typeface="__fkGroteskNeue_598ab8"/>
              </a:rPr>
              <a:t>Writing clear instructions and questions</a:t>
            </a:r>
          </a:p>
          <a:p>
            <a:pPr algn="l">
              <a:buFont typeface="Arial" panose="020B0604020202020204" pitchFamily="34" charset="0"/>
              <a:buChar char="•"/>
            </a:pPr>
            <a:r>
              <a:rPr lang="en-GB" b="0" i="0" dirty="0">
                <a:effectLst/>
                <a:latin typeface="__fkGroteskNeue_598ab8"/>
              </a:rPr>
              <a:t>Creating rubrics and scoring guides</a:t>
            </a:r>
          </a:p>
          <a:p>
            <a:pPr algn="l">
              <a:buFont typeface="Arial" panose="020B0604020202020204" pitchFamily="34" charset="0"/>
              <a:buChar char="•"/>
            </a:pPr>
            <a:r>
              <a:rPr lang="en-GB" b="0" i="0" dirty="0">
                <a:effectLst/>
                <a:latin typeface="__fkGroteskNeue_598ab8"/>
              </a:rPr>
              <a:t>Ensuring appropriate difficulty and cognitive level</a:t>
            </a:r>
          </a:p>
          <a:p>
            <a:pPr algn="l">
              <a:buFont typeface="Arial" panose="020B0604020202020204" pitchFamily="34" charset="0"/>
              <a:buChar char="•"/>
            </a:pPr>
            <a:r>
              <a:rPr lang="en-GB" b="0" i="0" dirty="0">
                <a:effectLst/>
                <a:latin typeface="__fkGroteskNeue_598ab8"/>
              </a:rPr>
              <a:t>Building in opportunities for feedback</a:t>
            </a:r>
          </a:p>
          <a:p>
            <a:pPr algn="l">
              <a:buFont typeface="+mj-lt"/>
              <a:buAutoNum type="arabicPeriod" startAt="5"/>
            </a:pPr>
            <a:r>
              <a:rPr lang="en-GB" b="0" i="0" dirty="0">
                <a:effectLst/>
                <a:latin typeface="__fkGroteskNeue_598ab8"/>
              </a:rPr>
              <a:t>Technology-enhanced assessment:</a:t>
            </a:r>
          </a:p>
          <a:p>
            <a:pPr algn="l">
              <a:buFont typeface="Arial" panose="020B0604020202020204" pitchFamily="34" charset="0"/>
              <a:buChar char="•"/>
            </a:pPr>
            <a:r>
              <a:rPr lang="en-GB" b="0" i="0" dirty="0">
                <a:effectLst/>
                <a:latin typeface="__fkGroteskNeue_598ab8"/>
              </a:rPr>
              <a:t>Online/computer-based testing</a:t>
            </a:r>
          </a:p>
          <a:p>
            <a:pPr algn="l">
              <a:buFont typeface="Arial" panose="020B0604020202020204" pitchFamily="34" charset="0"/>
              <a:buChar char="•"/>
            </a:pPr>
            <a:r>
              <a:rPr lang="en-GB" b="0" i="0" dirty="0">
                <a:effectLst/>
                <a:latin typeface="__fkGroteskNeue_598ab8"/>
              </a:rPr>
              <a:t>Use of learning management systems</a:t>
            </a:r>
          </a:p>
          <a:p>
            <a:pPr algn="l">
              <a:buFont typeface="Arial" panose="020B0604020202020204" pitchFamily="34" charset="0"/>
              <a:buChar char="•"/>
            </a:pPr>
            <a:r>
              <a:rPr lang="en-GB" b="0" i="0" dirty="0">
                <a:effectLst/>
                <a:latin typeface="__fkGroteskNeue_598ab8"/>
              </a:rPr>
              <a:t>Data analytics for assessment insights</a:t>
            </a:r>
          </a:p>
          <a:p>
            <a:pPr algn="l">
              <a:buFont typeface="+mj-lt"/>
              <a:buAutoNum type="arabicPeriod" startAt="6"/>
            </a:pPr>
            <a:r>
              <a:rPr lang="en-GB" b="0" i="0" dirty="0">
                <a:effectLst/>
                <a:latin typeface="__fkGroteskNeue_598ab8"/>
              </a:rPr>
              <a:t>Assessment for different purposes:</a:t>
            </a:r>
          </a:p>
          <a:p>
            <a:pPr algn="l">
              <a:buFont typeface="Arial" panose="020B0604020202020204" pitchFamily="34" charset="0"/>
              <a:buChar char="•"/>
            </a:pPr>
            <a:r>
              <a:rPr lang="en-GB" b="0" i="0" dirty="0">
                <a:effectLst/>
                <a:latin typeface="__fkGroteskNeue_598ab8"/>
              </a:rPr>
              <a:t>Recruitment and selection</a:t>
            </a:r>
          </a:p>
          <a:p>
            <a:pPr algn="l">
              <a:buFont typeface="Arial" panose="020B0604020202020204" pitchFamily="34" charset="0"/>
              <a:buChar char="•"/>
            </a:pPr>
            <a:r>
              <a:rPr lang="en-GB" b="0" i="0" dirty="0">
                <a:effectLst/>
                <a:latin typeface="__fkGroteskNeue_598ab8"/>
              </a:rPr>
              <a:t>Training and development</a:t>
            </a:r>
          </a:p>
          <a:p>
            <a:pPr algn="l">
              <a:buFont typeface="Arial" panose="020B0604020202020204" pitchFamily="34" charset="0"/>
              <a:buChar char="•"/>
            </a:pPr>
            <a:r>
              <a:rPr lang="en-GB" b="0" i="0" dirty="0">
                <a:effectLst/>
                <a:latin typeface="__fkGroteskNeue_598ab8"/>
              </a:rPr>
              <a:t>Performance management</a:t>
            </a:r>
          </a:p>
          <a:p>
            <a:pPr algn="l">
              <a:buFont typeface="Arial" panose="020B0604020202020204" pitchFamily="34" charset="0"/>
              <a:buChar char="•"/>
            </a:pPr>
            <a:r>
              <a:rPr lang="en-GB" b="0" i="0" dirty="0">
                <a:effectLst/>
                <a:latin typeface="__fkGroteskNeue_598ab8"/>
              </a:rPr>
              <a:t>Succession planning</a:t>
            </a:r>
          </a:p>
          <a:p>
            <a:pPr algn="l">
              <a:buFont typeface="+mj-lt"/>
              <a:buAutoNum type="arabicPeriod" startAt="7"/>
            </a:pPr>
            <a:r>
              <a:rPr lang="en-GB" b="0" i="0" dirty="0">
                <a:effectLst/>
                <a:latin typeface="__fkGroteskNeue_598ab8"/>
              </a:rPr>
              <a:t>Challenges and best practices:</a:t>
            </a:r>
          </a:p>
          <a:p>
            <a:pPr algn="l">
              <a:buFont typeface="Arial" panose="020B0604020202020204" pitchFamily="34" charset="0"/>
              <a:buChar char="•"/>
            </a:pPr>
            <a:r>
              <a:rPr lang="en-GB" b="0" i="0" dirty="0">
                <a:effectLst/>
                <a:latin typeface="__fkGroteskNeue_598ab8"/>
              </a:rPr>
              <a:t>Overcoming common pitfalls</a:t>
            </a:r>
          </a:p>
          <a:p>
            <a:pPr algn="l">
              <a:buFont typeface="Arial" panose="020B0604020202020204" pitchFamily="34" charset="0"/>
              <a:buChar char="•"/>
            </a:pPr>
            <a:r>
              <a:rPr lang="en-GB" b="0" i="0" dirty="0">
                <a:effectLst/>
                <a:latin typeface="__fkGroteskNeue_598ab8"/>
              </a:rPr>
              <a:t>Ensuring accessibility and accommodations</a:t>
            </a:r>
          </a:p>
          <a:p>
            <a:pPr algn="l">
              <a:buFont typeface="Arial" panose="020B0604020202020204" pitchFamily="34" charset="0"/>
              <a:buChar char="•"/>
            </a:pPr>
            <a:r>
              <a:rPr lang="en-GB" b="0" i="0" dirty="0">
                <a:effectLst/>
                <a:latin typeface="__fkGroteskNeue_598ab8"/>
              </a:rPr>
              <a:t>Maintaining security and preventing cheating</a:t>
            </a:r>
          </a:p>
          <a:p>
            <a:pPr algn="l">
              <a:buFont typeface="Arial" panose="020B0604020202020204" pitchFamily="34" charset="0"/>
              <a:buChar char="•"/>
            </a:pPr>
            <a:r>
              <a:rPr lang="en-GB" b="0" i="0" dirty="0">
                <a:effectLst/>
                <a:latin typeface="__fkGroteskNeue_598ab8"/>
              </a:rPr>
              <a:t>Continuous improvement of assessment processes</a:t>
            </a:r>
          </a:p>
          <a:p>
            <a:pPr algn="l">
              <a:buFont typeface="+mj-lt"/>
              <a:buAutoNum type="arabicPeriod" startAt="8"/>
            </a:pPr>
            <a:r>
              <a:rPr lang="en-GB" b="0" i="0" dirty="0">
                <a:effectLst/>
                <a:latin typeface="__fkGroteskNeue_598ab8"/>
              </a:rPr>
              <a:t>Organizational considerations:</a:t>
            </a:r>
          </a:p>
          <a:p>
            <a:pPr algn="l">
              <a:buFont typeface="Arial" panose="020B0604020202020204" pitchFamily="34" charset="0"/>
              <a:buChar char="•"/>
            </a:pPr>
            <a:r>
              <a:rPr lang="en-GB" b="0" i="0" dirty="0">
                <a:effectLst/>
                <a:latin typeface="__fkGroteskNeue_598ab8"/>
              </a:rPr>
              <a:t>Aligning with business strategy and goals</a:t>
            </a:r>
          </a:p>
          <a:p>
            <a:pPr algn="l">
              <a:buFont typeface="Arial" panose="020B0604020202020204" pitchFamily="34" charset="0"/>
              <a:buChar char="•"/>
            </a:pPr>
            <a:r>
              <a:rPr lang="en-GB" b="0" i="0" dirty="0">
                <a:effectLst/>
                <a:latin typeface="__fkGroteskNeue_598ab8"/>
              </a:rPr>
              <a:t>Resource requirements and constraints</a:t>
            </a:r>
          </a:p>
          <a:p>
            <a:pPr algn="l">
              <a:buFont typeface="Arial" panose="020B0604020202020204" pitchFamily="34" charset="0"/>
              <a:buChar char="•"/>
            </a:pPr>
            <a:r>
              <a:rPr lang="en-GB" b="0" i="0" dirty="0">
                <a:effectLst/>
                <a:latin typeface="__fkGroteskNeue_598ab8"/>
              </a:rPr>
              <a:t>Legal and ethical issues</a:t>
            </a:r>
          </a:p>
          <a:p>
            <a:pPr algn="l">
              <a:buFont typeface="+mj-lt"/>
              <a:buAutoNum type="arabicPeriod" startAt="9"/>
            </a:pPr>
            <a:r>
              <a:rPr lang="en-GB" b="0" i="0" dirty="0">
                <a:effectLst/>
                <a:latin typeface="__fkGroteskNeue_598ab8"/>
              </a:rPr>
              <a:t>Evaluating assessment effectiveness:</a:t>
            </a:r>
          </a:p>
          <a:p>
            <a:pPr algn="l">
              <a:buFont typeface="Arial" panose="020B0604020202020204" pitchFamily="34" charset="0"/>
              <a:buChar char="•"/>
            </a:pPr>
            <a:r>
              <a:rPr lang="en-GB" b="0" i="0" dirty="0">
                <a:effectLst/>
                <a:latin typeface="__fkGroteskNeue_598ab8"/>
              </a:rPr>
              <a:t>Gathering and </a:t>
            </a:r>
            <a:r>
              <a:rPr lang="en-GB" b="0" i="0" dirty="0" err="1">
                <a:effectLst/>
                <a:latin typeface="__fkGroteskNeue_598ab8"/>
              </a:rPr>
              <a:t>analyzing</a:t>
            </a:r>
            <a:r>
              <a:rPr lang="en-GB" b="0" i="0" dirty="0">
                <a:effectLst/>
                <a:latin typeface="__fkGroteskNeue_598ab8"/>
              </a:rPr>
              <a:t> assessment data</a:t>
            </a:r>
          </a:p>
          <a:p>
            <a:pPr algn="l">
              <a:buFont typeface="Arial" panose="020B0604020202020204" pitchFamily="34" charset="0"/>
              <a:buChar char="•"/>
            </a:pPr>
            <a:r>
              <a:rPr lang="en-GB" b="0" i="0" dirty="0">
                <a:effectLst/>
                <a:latin typeface="__fkGroteskNeue_598ab8"/>
              </a:rPr>
              <a:t>Validating assessment tools</a:t>
            </a:r>
          </a:p>
          <a:p>
            <a:pPr algn="l">
              <a:buFont typeface="Arial" panose="020B0604020202020204" pitchFamily="34" charset="0"/>
              <a:buChar char="•"/>
            </a:pPr>
            <a:r>
              <a:rPr lang="en-GB" b="0" i="0" dirty="0">
                <a:effectLst/>
                <a:latin typeface="__fkGroteskNeue_598ab8"/>
              </a:rPr>
              <a:t>Continuous refinement based on results</a:t>
            </a:r>
          </a:p>
          <a:p>
            <a:r>
              <a:rPr lang="en-GB" b="0" i="0" dirty="0">
                <a:effectLst/>
                <a:latin typeface="__fkGroteskNeue_598ab8"/>
              </a:rPr>
              <a:t>The lecture would likely provide frameworks, examples, and practical tips for designing a comprehensive assessment strategy across all levels of an organization.</a:t>
            </a:r>
            <a:endParaRPr lang="en-GB" dirty="0"/>
          </a:p>
          <a:p>
            <a:endParaRPr lang="en-GB" dirty="0"/>
          </a:p>
        </p:txBody>
      </p:sp>
      <p:sp>
        <p:nvSpPr>
          <p:cNvPr id="4" name="Slide Number Placeholder 3"/>
          <p:cNvSpPr>
            <a:spLocks noGrp="1"/>
          </p:cNvSpPr>
          <p:nvPr>
            <p:ph type="sldNum" sz="quarter" idx="5"/>
          </p:nvPr>
        </p:nvSpPr>
        <p:spPr/>
        <p:txBody>
          <a:bodyPr/>
          <a:lstStyle/>
          <a:p>
            <a:fld id="{887325CA-BFF4-44AA-A03D-8098CD61DEBF}" type="slidenum">
              <a:rPr lang="en-GB" smtClean="0"/>
              <a:t>30</a:t>
            </a:fld>
            <a:endParaRPr lang="en-GB"/>
          </a:p>
        </p:txBody>
      </p:sp>
    </p:spTree>
    <p:extLst>
      <p:ext uri="{BB962C8B-B14F-4D97-AF65-F5344CB8AC3E}">
        <p14:creationId xmlns:p14="http://schemas.microsoft.com/office/powerpoint/2010/main" val="1927873556"/>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buFont typeface="+mj-lt"/>
              <a:buAutoNum type="arabicPeriod" startAt="5"/>
            </a:pPr>
            <a:r>
              <a:rPr lang="en-GB" b="0" i="0" dirty="0">
                <a:effectLst/>
                <a:latin typeface="__fkGroteskNeue_598ab8"/>
              </a:rPr>
              <a:t>Technology-enhanced assessment:</a:t>
            </a:r>
          </a:p>
          <a:p>
            <a:pPr algn="l">
              <a:buFont typeface="Arial" panose="020B0604020202020204" pitchFamily="34" charset="0"/>
              <a:buChar char="•"/>
            </a:pPr>
            <a:r>
              <a:rPr lang="en-GB" b="0" i="0" dirty="0">
                <a:effectLst/>
                <a:latin typeface="__fkGroteskNeue_598ab8"/>
              </a:rPr>
              <a:t>Online/computer-based testing</a:t>
            </a:r>
          </a:p>
          <a:p>
            <a:pPr algn="l">
              <a:buFont typeface="Arial" panose="020B0604020202020204" pitchFamily="34" charset="0"/>
              <a:buChar char="•"/>
            </a:pPr>
            <a:r>
              <a:rPr lang="en-GB" b="0" i="0" dirty="0">
                <a:effectLst/>
                <a:latin typeface="__fkGroteskNeue_598ab8"/>
              </a:rPr>
              <a:t>Use of learning management systems</a:t>
            </a:r>
          </a:p>
          <a:p>
            <a:pPr algn="l">
              <a:buFont typeface="Arial" panose="020B0604020202020204" pitchFamily="34" charset="0"/>
              <a:buChar char="•"/>
            </a:pPr>
            <a:r>
              <a:rPr lang="en-GB" b="0" i="0" dirty="0">
                <a:effectLst/>
                <a:latin typeface="__fkGroteskNeue_598ab8"/>
              </a:rPr>
              <a:t>Data analytics for assessment insights</a:t>
            </a:r>
          </a:p>
          <a:p>
            <a:pPr algn="l">
              <a:buFont typeface="+mj-lt"/>
              <a:buAutoNum type="arabicPeriod" startAt="6"/>
            </a:pPr>
            <a:r>
              <a:rPr lang="en-GB" b="0" i="0" dirty="0">
                <a:effectLst/>
                <a:latin typeface="__fkGroteskNeue_598ab8"/>
              </a:rPr>
              <a:t>Assessment for different purposes:</a:t>
            </a:r>
          </a:p>
          <a:p>
            <a:pPr algn="l">
              <a:buFont typeface="Arial" panose="020B0604020202020204" pitchFamily="34" charset="0"/>
              <a:buChar char="•"/>
            </a:pPr>
            <a:r>
              <a:rPr lang="en-GB" b="0" i="0" dirty="0">
                <a:effectLst/>
                <a:latin typeface="__fkGroteskNeue_598ab8"/>
              </a:rPr>
              <a:t>Recruitment and selection</a:t>
            </a:r>
          </a:p>
          <a:p>
            <a:pPr algn="l">
              <a:buFont typeface="Arial" panose="020B0604020202020204" pitchFamily="34" charset="0"/>
              <a:buChar char="•"/>
            </a:pPr>
            <a:r>
              <a:rPr lang="en-GB" b="0" i="0" dirty="0">
                <a:effectLst/>
                <a:latin typeface="__fkGroteskNeue_598ab8"/>
              </a:rPr>
              <a:t>Training and development</a:t>
            </a:r>
          </a:p>
          <a:p>
            <a:pPr algn="l">
              <a:buFont typeface="Arial" panose="020B0604020202020204" pitchFamily="34" charset="0"/>
              <a:buChar char="•"/>
            </a:pPr>
            <a:r>
              <a:rPr lang="en-GB" b="0" i="0" dirty="0">
                <a:effectLst/>
                <a:latin typeface="__fkGroteskNeue_598ab8"/>
              </a:rPr>
              <a:t>Performance management</a:t>
            </a:r>
          </a:p>
          <a:p>
            <a:pPr algn="l">
              <a:buFont typeface="Arial" panose="020B0604020202020204" pitchFamily="34" charset="0"/>
              <a:buChar char="•"/>
            </a:pPr>
            <a:r>
              <a:rPr lang="en-GB" b="0" i="0" dirty="0">
                <a:effectLst/>
                <a:latin typeface="__fkGroteskNeue_598ab8"/>
              </a:rPr>
              <a:t>Succession planning</a:t>
            </a:r>
          </a:p>
          <a:p>
            <a:pPr algn="l">
              <a:buFont typeface="+mj-lt"/>
              <a:buAutoNum type="arabicPeriod" startAt="7"/>
            </a:pPr>
            <a:r>
              <a:rPr lang="en-GB" b="0" i="0" dirty="0">
                <a:effectLst/>
                <a:latin typeface="__fkGroteskNeue_598ab8"/>
              </a:rPr>
              <a:t>Challenges and best practices:</a:t>
            </a:r>
          </a:p>
          <a:p>
            <a:pPr algn="l">
              <a:buFont typeface="Arial" panose="020B0604020202020204" pitchFamily="34" charset="0"/>
              <a:buChar char="•"/>
            </a:pPr>
            <a:r>
              <a:rPr lang="en-GB" b="0" i="0" dirty="0">
                <a:effectLst/>
                <a:latin typeface="__fkGroteskNeue_598ab8"/>
              </a:rPr>
              <a:t>Overcoming common pitfalls</a:t>
            </a:r>
          </a:p>
          <a:p>
            <a:pPr algn="l">
              <a:buFont typeface="Arial" panose="020B0604020202020204" pitchFamily="34" charset="0"/>
              <a:buChar char="•"/>
            </a:pPr>
            <a:r>
              <a:rPr lang="en-GB" b="0" i="0" dirty="0">
                <a:effectLst/>
                <a:latin typeface="__fkGroteskNeue_598ab8"/>
              </a:rPr>
              <a:t>Ensuring accessibility and accommodations</a:t>
            </a:r>
          </a:p>
          <a:p>
            <a:pPr algn="l">
              <a:buFont typeface="Arial" panose="020B0604020202020204" pitchFamily="34" charset="0"/>
              <a:buChar char="•"/>
            </a:pPr>
            <a:r>
              <a:rPr lang="en-GB" b="0" i="0" dirty="0">
                <a:effectLst/>
                <a:latin typeface="__fkGroteskNeue_598ab8"/>
              </a:rPr>
              <a:t>Maintaining security and preventing cheating</a:t>
            </a:r>
          </a:p>
          <a:p>
            <a:pPr algn="l">
              <a:buFont typeface="Arial" panose="020B0604020202020204" pitchFamily="34" charset="0"/>
              <a:buChar char="•"/>
            </a:pPr>
            <a:r>
              <a:rPr lang="en-GB" b="0" i="0" dirty="0">
                <a:effectLst/>
                <a:latin typeface="__fkGroteskNeue_598ab8"/>
              </a:rPr>
              <a:t>Continuous improvement of assessment processes</a:t>
            </a:r>
          </a:p>
          <a:p>
            <a:pPr algn="l">
              <a:buFont typeface="+mj-lt"/>
              <a:buAutoNum type="arabicPeriod" startAt="8"/>
            </a:pPr>
            <a:r>
              <a:rPr lang="en-GB" b="0" i="0" dirty="0">
                <a:effectLst/>
                <a:latin typeface="__fkGroteskNeue_598ab8"/>
              </a:rPr>
              <a:t>Organisational considerations:</a:t>
            </a:r>
          </a:p>
          <a:p>
            <a:pPr algn="l">
              <a:buFont typeface="Arial" panose="020B0604020202020204" pitchFamily="34" charset="0"/>
              <a:buChar char="•"/>
            </a:pPr>
            <a:r>
              <a:rPr lang="en-GB" b="0" i="0" dirty="0">
                <a:effectLst/>
                <a:latin typeface="__fkGroteskNeue_598ab8"/>
              </a:rPr>
              <a:t>Aligning with business strategy and goals</a:t>
            </a:r>
          </a:p>
          <a:p>
            <a:pPr algn="l">
              <a:buFont typeface="Arial" panose="020B0604020202020204" pitchFamily="34" charset="0"/>
              <a:buChar char="•"/>
            </a:pPr>
            <a:r>
              <a:rPr lang="en-GB" b="0" i="0" dirty="0">
                <a:effectLst/>
                <a:latin typeface="__fkGroteskNeue_598ab8"/>
              </a:rPr>
              <a:t>Resource requirements and constraints</a:t>
            </a:r>
          </a:p>
          <a:p>
            <a:pPr algn="l">
              <a:buFont typeface="Arial" panose="020B0604020202020204" pitchFamily="34" charset="0"/>
              <a:buChar char="•"/>
            </a:pPr>
            <a:r>
              <a:rPr lang="en-GB" b="0" i="0" dirty="0">
                <a:effectLst/>
                <a:latin typeface="__fkGroteskNeue_598ab8"/>
              </a:rPr>
              <a:t>Legal and ethical issues</a:t>
            </a:r>
          </a:p>
          <a:p>
            <a:pPr algn="l">
              <a:buFont typeface="+mj-lt"/>
              <a:buAutoNum type="arabicPeriod" startAt="9"/>
            </a:pPr>
            <a:r>
              <a:rPr lang="en-GB" b="0" i="0" dirty="0">
                <a:effectLst/>
                <a:latin typeface="__fkGroteskNeue_598ab8"/>
              </a:rPr>
              <a:t>Evaluating assessment effectiveness:</a:t>
            </a:r>
          </a:p>
          <a:p>
            <a:pPr algn="l">
              <a:buFont typeface="Arial" panose="020B0604020202020204" pitchFamily="34" charset="0"/>
              <a:buChar char="•"/>
            </a:pPr>
            <a:r>
              <a:rPr lang="en-GB" b="0" i="0" dirty="0">
                <a:effectLst/>
                <a:latin typeface="__fkGroteskNeue_598ab8"/>
              </a:rPr>
              <a:t>Gathering and analysing assessment data</a:t>
            </a:r>
          </a:p>
          <a:p>
            <a:pPr algn="l">
              <a:buFont typeface="Arial" panose="020B0604020202020204" pitchFamily="34" charset="0"/>
              <a:buChar char="•"/>
            </a:pPr>
            <a:r>
              <a:rPr lang="en-GB" b="0" i="0" dirty="0">
                <a:effectLst/>
                <a:latin typeface="__fkGroteskNeue_598ab8"/>
              </a:rPr>
              <a:t>Validating assessment tools</a:t>
            </a:r>
          </a:p>
          <a:p>
            <a:pPr algn="l">
              <a:buFont typeface="Arial" panose="020B0604020202020204" pitchFamily="34" charset="0"/>
              <a:buChar char="•"/>
            </a:pPr>
            <a:r>
              <a:rPr lang="en-GB" b="0" i="0" dirty="0">
                <a:effectLst/>
                <a:latin typeface="__fkGroteskNeue_598ab8"/>
              </a:rPr>
              <a:t>Continuous refinement based on results</a:t>
            </a:r>
          </a:p>
          <a:p>
            <a:r>
              <a:rPr lang="en-GB" b="0" i="0" dirty="0">
                <a:effectLst/>
                <a:latin typeface="__fkGroteskNeue_598ab8"/>
              </a:rPr>
              <a:t>The lecture would likely provide frameworks, examples, and practical tips for designing a comprehensive assessment strategy across all levels of an organization.</a:t>
            </a:r>
            <a:endParaRPr lang="en-GB" dirty="0"/>
          </a:p>
          <a:p>
            <a:endParaRPr lang="en-GB" dirty="0"/>
          </a:p>
        </p:txBody>
      </p:sp>
      <p:sp>
        <p:nvSpPr>
          <p:cNvPr id="4" name="Slide Number Placeholder 3"/>
          <p:cNvSpPr>
            <a:spLocks noGrp="1"/>
          </p:cNvSpPr>
          <p:nvPr>
            <p:ph type="sldNum" sz="quarter" idx="5"/>
          </p:nvPr>
        </p:nvSpPr>
        <p:spPr/>
        <p:txBody>
          <a:bodyPr/>
          <a:lstStyle/>
          <a:p>
            <a:fld id="{887325CA-BFF4-44AA-A03D-8098CD61DEBF}" type="slidenum">
              <a:rPr lang="en-GB" smtClean="0"/>
              <a:t>31</a:t>
            </a:fld>
            <a:endParaRPr lang="en-GB"/>
          </a:p>
        </p:txBody>
      </p:sp>
    </p:spTree>
    <p:extLst>
      <p:ext uri="{BB962C8B-B14F-4D97-AF65-F5344CB8AC3E}">
        <p14:creationId xmlns:p14="http://schemas.microsoft.com/office/powerpoint/2010/main" val="4066972364"/>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6F8865B-CF96-452C-929A-9BE36DE1D7AB}" type="slidenum">
              <a:rPr lang="en-GB" smtClean="0"/>
              <a:t>32</a:t>
            </a:fld>
            <a:endParaRPr lang="en-GB"/>
          </a:p>
        </p:txBody>
      </p:sp>
    </p:spTree>
    <p:extLst>
      <p:ext uri="{BB962C8B-B14F-4D97-AF65-F5344CB8AC3E}">
        <p14:creationId xmlns:p14="http://schemas.microsoft.com/office/powerpoint/2010/main" val="2714833669"/>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Technological Change: GenAI and Automation</a:t>
            </a:r>
          </a:p>
          <a:p>
            <a:r>
              <a:rPr lang="en-GB" sz="1200" b="0" i="0" kern="1200" dirty="0">
                <a:solidFill>
                  <a:schemeClr val="tx1"/>
                </a:solidFill>
                <a:effectLst/>
                <a:latin typeface="+mn-lt"/>
                <a:ea typeface="+mn-ea"/>
                <a:cs typeface="+mn-cs"/>
              </a:rPr>
              <a:t>Generative AI (GenAI) and automation are increasing labour productivity, projected to raise levels by around 15% in developed economies; however, this phase brings short-term unemployment spikes as routine and repetitive roles—especially in tech and administrative sectors—decline.​</a:t>
            </a:r>
          </a:p>
          <a:p>
            <a:r>
              <a:rPr lang="en-GB" sz="1200" b="0" i="0" kern="1200" dirty="0">
                <a:solidFill>
                  <a:schemeClr val="tx1"/>
                </a:solidFill>
                <a:effectLst/>
                <a:latin typeface="+mn-lt"/>
                <a:ea typeface="+mn-ea"/>
                <a:cs typeface="+mn-cs"/>
              </a:rPr>
              <a:t>Large firms are automating more specialised roles, while smaller businesses tend to redistribute tasks rather than reduce headcount, with IT, administrative operations, and some creative domains most exposed.​</a:t>
            </a:r>
          </a:p>
          <a:p>
            <a:r>
              <a:rPr lang="en-GB" sz="1200" b="0" i="0" kern="1200" dirty="0">
                <a:solidFill>
                  <a:schemeClr val="tx1"/>
                </a:solidFill>
                <a:effectLst/>
                <a:latin typeface="+mn-lt"/>
                <a:ea typeface="+mn-ea"/>
                <a:cs typeface="+mn-cs"/>
              </a:rPr>
              <a:t>New jobs are emerging in AI ethics, oversight, data science, and prompt engineering, while highly automatable roles face stagnating job growth and hiring headwinds, especially for recent graduates or those with obsolete skills.​</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Green Transition</a:t>
            </a:r>
          </a:p>
          <a:p>
            <a:r>
              <a:rPr lang="en-GB" sz="1200" b="0" i="0" kern="1200" dirty="0">
                <a:solidFill>
                  <a:schemeClr val="tx1"/>
                </a:solidFill>
                <a:effectLst/>
                <a:latin typeface="+mn-lt"/>
                <a:ea typeface="+mn-ea"/>
                <a:cs typeface="+mn-cs"/>
              </a:rPr>
              <a:t>The shift toward sustainable practices and green economy roles is accelerating job growth in renewable energy, waste management, environmental stewardship, and climate adaptation.​</a:t>
            </a:r>
          </a:p>
          <a:p>
            <a:r>
              <a:rPr lang="en-GB" sz="1200" b="0" i="0" kern="1200" dirty="0">
                <a:solidFill>
                  <a:schemeClr val="tx1"/>
                </a:solidFill>
                <a:effectLst/>
                <a:latin typeface="+mn-lt"/>
                <a:ea typeface="+mn-ea"/>
                <a:cs typeface="+mn-cs"/>
              </a:rPr>
              <a:t>Companies are tying talent strategies and executive rewards to sustainability achievements, placing priority on upskilling the workforce in green technology and compliance.​</a:t>
            </a:r>
          </a:p>
          <a:p>
            <a:r>
              <a:rPr lang="en-GB" sz="1200" b="0" i="0" kern="1200" dirty="0">
                <a:solidFill>
                  <a:schemeClr val="tx1"/>
                </a:solidFill>
                <a:effectLst/>
                <a:latin typeface="+mn-lt"/>
                <a:ea typeface="+mn-ea"/>
                <a:cs typeface="+mn-cs"/>
              </a:rPr>
              <a:t>Sectors linked to fossil fuels, pollution, or unsustainable extraction are facing declining employment prospects as green regulations grow stricter.​</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Economic and Demographic Shifts</a:t>
            </a:r>
          </a:p>
          <a:p>
            <a:r>
              <a:rPr lang="en-GB" sz="1200" b="0" i="0" kern="1200" dirty="0">
                <a:solidFill>
                  <a:schemeClr val="tx1"/>
                </a:solidFill>
                <a:effectLst/>
                <a:latin typeface="+mn-lt"/>
                <a:ea typeface="+mn-ea"/>
                <a:cs typeface="+mn-cs"/>
              </a:rPr>
              <a:t>Slower economic growth and persistent inflation drive greater focus on cost-cutting, agility, and flexibility in hiring and job design.​</a:t>
            </a:r>
          </a:p>
          <a:p>
            <a:r>
              <a:rPr lang="en-GB" sz="1200" b="0" i="0" kern="1200" dirty="0">
                <a:solidFill>
                  <a:schemeClr val="tx1"/>
                </a:solidFill>
                <a:effectLst/>
                <a:latin typeface="+mn-lt"/>
                <a:ea typeface="+mn-ea"/>
                <a:cs typeface="+mn-cs"/>
              </a:rPr>
              <a:t>Changing demographics—such as ageing populations and youth unemployment—create skills gaps and shift demand toward care, health, and social services.​</a:t>
            </a:r>
          </a:p>
          <a:p>
            <a:r>
              <a:rPr lang="en-GB" sz="1200" b="0" i="0" kern="1200" dirty="0">
                <a:solidFill>
                  <a:schemeClr val="tx1"/>
                </a:solidFill>
                <a:effectLst/>
                <a:latin typeface="+mn-lt"/>
                <a:ea typeface="+mn-ea"/>
                <a:cs typeface="+mn-cs"/>
              </a:rPr>
              <a:t>Companies are redesigning business models and working practices to fit new patterns of consumption, regional variation, and life-stage preferences.​</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Focus on Diversity and Inclusion</a:t>
            </a:r>
          </a:p>
          <a:p>
            <a:r>
              <a:rPr lang="en-GB" sz="1200" b="0" i="0" kern="1200" dirty="0">
                <a:solidFill>
                  <a:schemeClr val="tx1"/>
                </a:solidFill>
                <a:effectLst/>
                <a:latin typeface="+mn-lt"/>
                <a:ea typeface="+mn-ea"/>
                <a:cs typeface="+mn-cs"/>
              </a:rPr>
              <a:t>Employers are amplifying investments in diversity, equity, and inclusion as a driver of innovation, resilience, and reputation.​</a:t>
            </a:r>
          </a:p>
          <a:p>
            <a:r>
              <a:rPr lang="en-GB" sz="1200" b="0" i="0" kern="1200" dirty="0">
                <a:solidFill>
                  <a:schemeClr val="tx1"/>
                </a:solidFill>
                <a:effectLst/>
                <a:latin typeface="+mn-lt"/>
                <a:ea typeface="+mn-ea"/>
                <a:cs typeface="+mn-cs"/>
              </a:rPr>
              <a:t>Talent strategies increasingly centre on attracting and supporting candidates from underrepresented groups, recognising that diversity boosts adaptability and teamwork.​</a:t>
            </a:r>
          </a:p>
          <a:p>
            <a:r>
              <a:rPr lang="en-GB" sz="1200" b="0" i="0" kern="1200" dirty="0">
                <a:solidFill>
                  <a:schemeClr val="tx1"/>
                </a:solidFill>
                <a:effectLst/>
                <a:latin typeface="+mn-lt"/>
                <a:ea typeface="+mn-ea"/>
                <a:cs typeface="+mn-cs"/>
              </a:rPr>
              <a:t>Policies for equal opportunity and psychological safety are rising in importance, both internally and in customer-facing roles.​</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Geoeconomic Fragmentation</a:t>
            </a:r>
          </a:p>
          <a:p>
            <a:r>
              <a:rPr lang="en-GB" sz="1200" b="0" i="0" kern="1200" dirty="0">
                <a:solidFill>
                  <a:schemeClr val="tx1"/>
                </a:solidFill>
                <a:effectLst/>
                <a:latin typeface="+mn-lt"/>
                <a:ea typeface="+mn-ea"/>
                <a:cs typeface="+mn-cs"/>
              </a:rPr>
              <a:t>Trade tensions, supply chain disruptions, and regional rivalries are fragmenting global labour demand, with critical skills prioritised for onshoring and resilience.​</a:t>
            </a:r>
          </a:p>
          <a:p>
            <a:r>
              <a:rPr lang="en-GB" sz="1200" b="0" i="0" kern="1200" dirty="0">
                <a:solidFill>
                  <a:schemeClr val="tx1"/>
                </a:solidFill>
                <a:effectLst/>
                <a:latin typeface="+mn-lt"/>
                <a:ea typeface="+mn-ea"/>
                <a:cs typeface="+mn-cs"/>
              </a:rPr>
              <a:t>Organisations are diversifying sourcing and operational risk, investing in local capabilities where international instability could affect jobs and customer relationships.​</a:t>
            </a:r>
          </a:p>
          <a:p>
            <a:r>
              <a:rPr lang="en-GB" sz="1200" b="0" i="0" kern="1200" dirty="0">
                <a:solidFill>
                  <a:schemeClr val="tx1"/>
                </a:solidFill>
                <a:effectLst/>
                <a:latin typeface="+mn-lt"/>
                <a:ea typeface="+mn-ea"/>
                <a:cs typeface="+mn-cs"/>
              </a:rPr>
              <a:t>Political volatility means labour market flexibility and strategic scenario planning have become essential practices for HR and leadership teams.</a:t>
            </a:r>
          </a:p>
          <a:p>
            <a:endParaRPr lang="en-GB" dirty="0"/>
          </a:p>
        </p:txBody>
      </p:sp>
      <p:sp>
        <p:nvSpPr>
          <p:cNvPr id="4" name="Slide Number Placeholder 3"/>
          <p:cNvSpPr>
            <a:spLocks noGrp="1"/>
          </p:cNvSpPr>
          <p:nvPr>
            <p:ph type="sldNum" sz="quarter" idx="5"/>
          </p:nvPr>
        </p:nvSpPr>
        <p:spPr/>
        <p:txBody>
          <a:bodyPr/>
          <a:lstStyle/>
          <a:p>
            <a:fld id="{887325CA-BFF4-44AA-A03D-8098CD61DEBF}" type="slidenum">
              <a:rPr lang="en-GB" smtClean="0"/>
              <a:t>33</a:t>
            </a:fld>
            <a:endParaRPr lang="en-GB"/>
          </a:p>
        </p:txBody>
      </p:sp>
    </p:spTree>
    <p:extLst>
      <p:ext uri="{BB962C8B-B14F-4D97-AF65-F5344CB8AC3E}">
        <p14:creationId xmlns:p14="http://schemas.microsoft.com/office/powerpoint/2010/main" val="1894555146"/>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87325CA-BFF4-44AA-A03D-8098CD61DEBF}" type="slidenum">
              <a:rPr lang="en-GB" smtClean="0"/>
              <a:t>34</a:t>
            </a:fld>
            <a:endParaRPr lang="en-GB"/>
          </a:p>
        </p:txBody>
      </p:sp>
    </p:spTree>
    <p:extLst>
      <p:ext uri="{BB962C8B-B14F-4D97-AF65-F5344CB8AC3E}">
        <p14:creationId xmlns:p14="http://schemas.microsoft.com/office/powerpoint/2010/main" val="2860586982"/>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87325CA-BFF4-44AA-A03D-8098CD61DEBF}" type="slidenum">
              <a:rPr lang="en-GB" smtClean="0"/>
              <a:t>35</a:t>
            </a:fld>
            <a:endParaRPr lang="en-GB"/>
          </a:p>
        </p:txBody>
      </p:sp>
    </p:spTree>
    <p:extLst>
      <p:ext uri="{BB962C8B-B14F-4D97-AF65-F5344CB8AC3E}">
        <p14:creationId xmlns:p14="http://schemas.microsoft.com/office/powerpoint/2010/main" val="2384789372"/>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F0AA65B1-D3B5-4EFB-BCAC-0CA7EA219A9C}" type="datetimeFigureOut">
              <a:rPr lang="en-GB" smtClean="0"/>
              <a:t>14/11/2025</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1F08FD25-54A5-485A-B45E-B3B04AA423E6}" type="slidenum">
              <a:rPr lang="en-GB" smtClean="0"/>
              <a:t>‹#›</a:t>
            </a:fld>
            <a:endParaRPr lang="en-GB"/>
          </a:p>
        </p:txBody>
      </p:sp>
    </p:spTree>
    <p:extLst>
      <p:ext uri="{BB962C8B-B14F-4D97-AF65-F5344CB8AC3E}">
        <p14:creationId xmlns:p14="http://schemas.microsoft.com/office/powerpoint/2010/main" val="428483537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F0AA65B1-D3B5-4EFB-BCAC-0CA7EA219A9C}" type="datetimeFigureOut">
              <a:rPr lang="en-GB" smtClean="0"/>
              <a:t>14/11/2025</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1F08FD25-54A5-485A-B45E-B3B04AA423E6}" type="slidenum">
              <a:rPr lang="en-GB" smtClean="0"/>
              <a:t>‹#›</a:t>
            </a:fld>
            <a:endParaRPr lang="en-GB"/>
          </a:p>
        </p:txBody>
      </p:sp>
    </p:spTree>
    <p:extLst>
      <p:ext uri="{BB962C8B-B14F-4D97-AF65-F5344CB8AC3E}">
        <p14:creationId xmlns:p14="http://schemas.microsoft.com/office/powerpoint/2010/main" val="295296236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F0AA65B1-D3B5-4EFB-BCAC-0CA7EA219A9C}" type="datetimeFigureOut">
              <a:rPr lang="en-GB" smtClean="0"/>
              <a:t>14/11/2025</a:t>
            </a:fld>
            <a:endParaRPr lang="en-GB"/>
          </a:p>
        </p:txBody>
      </p:sp>
      <p:sp>
        <p:nvSpPr>
          <p:cNvPr id="6" name="Slide Number Placeholder 5"/>
          <p:cNvSpPr>
            <a:spLocks noGrp="1"/>
          </p:cNvSpPr>
          <p:nvPr>
            <p:ph type="sldNum" sz="quarter" idx="12"/>
          </p:nvPr>
        </p:nvSpPr>
        <p:spPr/>
        <p:txBody>
          <a:bodyPr/>
          <a:lstStyle/>
          <a:p>
            <a:fld id="{1F08FD25-54A5-485A-B45E-B3B04AA423E6}" type="slidenum">
              <a:rPr lang="en-GB" smtClean="0"/>
              <a:t>‹#›</a:t>
            </a:fld>
            <a:endParaRPr lang="en-GB"/>
          </a:p>
        </p:txBody>
      </p:sp>
    </p:spTree>
    <p:extLst>
      <p:ext uri="{BB962C8B-B14F-4D97-AF65-F5344CB8AC3E}">
        <p14:creationId xmlns:p14="http://schemas.microsoft.com/office/powerpoint/2010/main" val="123946188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F0AA65B1-D3B5-4EFB-BCAC-0CA7EA219A9C}" type="datetimeFigureOut">
              <a:rPr lang="en-GB" smtClean="0"/>
              <a:t>14/11/2025</a:t>
            </a:fld>
            <a:endParaRPr lang="en-GB"/>
          </a:p>
        </p:txBody>
      </p:sp>
      <p:sp>
        <p:nvSpPr>
          <p:cNvPr id="7" name="Slide Number Placeholder 6"/>
          <p:cNvSpPr>
            <a:spLocks noGrp="1"/>
          </p:cNvSpPr>
          <p:nvPr>
            <p:ph type="sldNum" sz="quarter" idx="12"/>
          </p:nvPr>
        </p:nvSpPr>
        <p:spPr/>
        <p:txBody>
          <a:bodyPr/>
          <a:lstStyle/>
          <a:p>
            <a:fld id="{1F08FD25-54A5-485A-B45E-B3B04AA423E6}" type="slidenum">
              <a:rPr lang="en-GB" smtClean="0"/>
              <a:t>‹#›</a:t>
            </a:fld>
            <a:endParaRPr lang="en-GB"/>
          </a:p>
        </p:txBody>
      </p:sp>
    </p:spTree>
    <p:extLst>
      <p:ext uri="{BB962C8B-B14F-4D97-AF65-F5344CB8AC3E}">
        <p14:creationId xmlns:p14="http://schemas.microsoft.com/office/powerpoint/2010/main" val="298550741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F0AA65B1-D3B5-4EFB-BCAC-0CA7EA219A9C}" type="datetimeFigureOut">
              <a:rPr lang="en-GB" smtClean="0"/>
              <a:t>14/11/2025</a:t>
            </a:fld>
            <a:endParaRPr lang="en-GB"/>
          </a:p>
        </p:txBody>
      </p:sp>
      <p:sp>
        <p:nvSpPr>
          <p:cNvPr id="9" name="Slide Number Placeholder 8"/>
          <p:cNvSpPr>
            <a:spLocks noGrp="1"/>
          </p:cNvSpPr>
          <p:nvPr>
            <p:ph type="sldNum" sz="quarter" idx="12"/>
          </p:nvPr>
        </p:nvSpPr>
        <p:spPr/>
        <p:txBody>
          <a:bodyPr/>
          <a:lstStyle/>
          <a:p>
            <a:fld id="{1F08FD25-54A5-485A-B45E-B3B04AA423E6}" type="slidenum">
              <a:rPr lang="en-GB" smtClean="0"/>
              <a:t>‹#›</a:t>
            </a:fld>
            <a:endParaRPr lang="en-GB"/>
          </a:p>
        </p:txBody>
      </p:sp>
    </p:spTree>
    <p:extLst>
      <p:ext uri="{BB962C8B-B14F-4D97-AF65-F5344CB8AC3E}">
        <p14:creationId xmlns:p14="http://schemas.microsoft.com/office/powerpoint/2010/main" val="393011509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F0AA65B1-D3B5-4EFB-BCAC-0CA7EA219A9C}" type="datetimeFigureOut">
              <a:rPr lang="en-GB" smtClean="0"/>
              <a:t>14/11/2025</a:t>
            </a:fld>
            <a:endParaRPr lang="en-GB"/>
          </a:p>
        </p:txBody>
      </p:sp>
      <p:sp>
        <p:nvSpPr>
          <p:cNvPr id="5" name="Slide Number Placeholder 4"/>
          <p:cNvSpPr>
            <a:spLocks noGrp="1"/>
          </p:cNvSpPr>
          <p:nvPr>
            <p:ph type="sldNum" sz="quarter" idx="12"/>
          </p:nvPr>
        </p:nvSpPr>
        <p:spPr/>
        <p:txBody>
          <a:bodyPr/>
          <a:lstStyle/>
          <a:p>
            <a:fld id="{1F08FD25-54A5-485A-B45E-B3B04AA423E6}" type="slidenum">
              <a:rPr lang="en-GB" smtClean="0"/>
              <a:t>‹#›</a:t>
            </a:fld>
            <a:endParaRPr lang="en-GB"/>
          </a:p>
        </p:txBody>
      </p:sp>
    </p:spTree>
    <p:extLst>
      <p:ext uri="{BB962C8B-B14F-4D97-AF65-F5344CB8AC3E}">
        <p14:creationId xmlns:p14="http://schemas.microsoft.com/office/powerpoint/2010/main" val="240550974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F0AA65B1-D3B5-4EFB-BCAC-0CA7EA219A9C}" type="datetimeFigureOut">
              <a:rPr lang="en-GB" smtClean="0"/>
              <a:t>14/11/2025</a:t>
            </a:fld>
            <a:endParaRPr lang="en-GB"/>
          </a:p>
        </p:txBody>
      </p:sp>
      <p:sp>
        <p:nvSpPr>
          <p:cNvPr id="4" name="Slide Number Placeholder 3"/>
          <p:cNvSpPr>
            <a:spLocks noGrp="1"/>
          </p:cNvSpPr>
          <p:nvPr>
            <p:ph type="sldNum" sz="quarter" idx="12"/>
          </p:nvPr>
        </p:nvSpPr>
        <p:spPr/>
        <p:txBody>
          <a:bodyPr/>
          <a:lstStyle/>
          <a:p>
            <a:fld id="{1F08FD25-54A5-485A-B45E-B3B04AA423E6}" type="slidenum">
              <a:rPr lang="en-GB" smtClean="0"/>
              <a:t>‹#›</a:t>
            </a:fld>
            <a:endParaRPr lang="en-GB"/>
          </a:p>
        </p:txBody>
      </p:sp>
    </p:spTree>
    <p:extLst>
      <p:ext uri="{BB962C8B-B14F-4D97-AF65-F5344CB8AC3E}">
        <p14:creationId xmlns:p14="http://schemas.microsoft.com/office/powerpoint/2010/main" val="79800999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F0AA65B1-D3B5-4EFB-BCAC-0CA7EA219A9C}" type="datetimeFigureOut">
              <a:rPr lang="en-GB" smtClean="0"/>
              <a:t>14/11/2025</a:t>
            </a:fld>
            <a:endParaRPr lang="en-GB"/>
          </a:p>
        </p:txBody>
      </p:sp>
      <p:sp>
        <p:nvSpPr>
          <p:cNvPr id="7" name="Slide Number Placeholder 6"/>
          <p:cNvSpPr>
            <a:spLocks noGrp="1"/>
          </p:cNvSpPr>
          <p:nvPr>
            <p:ph type="sldNum" sz="quarter" idx="12"/>
          </p:nvPr>
        </p:nvSpPr>
        <p:spPr/>
        <p:txBody>
          <a:bodyPr/>
          <a:lstStyle/>
          <a:p>
            <a:fld id="{1F08FD25-54A5-485A-B45E-B3B04AA423E6}" type="slidenum">
              <a:rPr lang="en-GB" smtClean="0"/>
              <a:t>‹#›</a:t>
            </a:fld>
            <a:endParaRPr lang="en-GB"/>
          </a:p>
        </p:txBody>
      </p:sp>
    </p:spTree>
    <p:extLst>
      <p:ext uri="{BB962C8B-B14F-4D97-AF65-F5344CB8AC3E}">
        <p14:creationId xmlns:p14="http://schemas.microsoft.com/office/powerpoint/2010/main" val="248404231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F0AA65B1-D3B5-4EFB-BCAC-0CA7EA219A9C}" type="datetimeFigureOut">
              <a:rPr lang="en-GB" smtClean="0"/>
              <a:t>14/11/2025</a:t>
            </a:fld>
            <a:endParaRPr lang="en-GB"/>
          </a:p>
        </p:txBody>
      </p:sp>
      <p:sp>
        <p:nvSpPr>
          <p:cNvPr id="7" name="Slide Number Placeholder 6"/>
          <p:cNvSpPr>
            <a:spLocks noGrp="1"/>
          </p:cNvSpPr>
          <p:nvPr>
            <p:ph type="sldNum" sz="quarter" idx="12"/>
          </p:nvPr>
        </p:nvSpPr>
        <p:spPr/>
        <p:txBody>
          <a:bodyPr/>
          <a:lstStyle/>
          <a:p>
            <a:fld id="{1F08FD25-54A5-485A-B45E-B3B04AA423E6}" type="slidenum">
              <a:rPr lang="en-GB" smtClean="0"/>
              <a:t>‹#›</a:t>
            </a:fld>
            <a:endParaRPr lang="en-GB"/>
          </a:p>
        </p:txBody>
      </p:sp>
    </p:spTree>
    <p:extLst>
      <p:ext uri="{BB962C8B-B14F-4D97-AF65-F5344CB8AC3E}">
        <p14:creationId xmlns:p14="http://schemas.microsoft.com/office/powerpoint/2010/main" val="5510479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F0AA65B1-D3B5-4EFB-BCAC-0CA7EA219A9C}" type="datetimeFigureOut">
              <a:rPr lang="en-GB" smtClean="0"/>
              <a:t>14/11/2025</a:t>
            </a:fld>
            <a:endParaRPr lang="en-GB"/>
          </a:p>
        </p:txBody>
      </p:sp>
      <p:sp>
        <p:nvSpPr>
          <p:cNvPr id="6" name="Slide Number Placeholder 5"/>
          <p:cNvSpPr>
            <a:spLocks noGrp="1"/>
          </p:cNvSpPr>
          <p:nvPr>
            <p:ph type="sldNum" sz="quarter" idx="12"/>
          </p:nvPr>
        </p:nvSpPr>
        <p:spPr/>
        <p:txBody>
          <a:bodyPr/>
          <a:lstStyle/>
          <a:p>
            <a:fld id="{1F08FD25-54A5-485A-B45E-B3B04AA423E6}" type="slidenum">
              <a:rPr lang="en-GB" smtClean="0"/>
              <a:t>‹#›</a:t>
            </a:fld>
            <a:endParaRPr lang="en-GB"/>
          </a:p>
        </p:txBody>
      </p:sp>
    </p:spTree>
    <p:extLst>
      <p:ext uri="{BB962C8B-B14F-4D97-AF65-F5344CB8AC3E}">
        <p14:creationId xmlns:p14="http://schemas.microsoft.com/office/powerpoint/2010/main" val="139566979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F0AA65B1-D3B5-4EFB-BCAC-0CA7EA219A9C}" type="datetimeFigureOut">
              <a:rPr lang="en-GB" smtClean="0"/>
              <a:t>14/11/2025</a:t>
            </a:fld>
            <a:endParaRPr lang="en-GB"/>
          </a:p>
        </p:txBody>
      </p:sp>
      <p:sp>
        <p:nvSpPr>
          <p:cNvPr id="6" name="Slide Number Placeholder 5"/>
          <p:cNvSpPr>
            <a:spLocks noGrp="1"/>
          </p:cNvSpPr>
          <p:nvPr>
            <p:ph type="sldNum" sz="quarter" idx="12"/>
          </p:nvPr>
        </p:nvSpPr>
        <p:spPr/>
        <p:txBody>
          <a:bodyPr/>
          <a:lstStyle/>
          <a:p>
            <a:fld id="{1F08FD25-54A5-485A-B45E-B3B04AA423E6}" type="slidenum">
              <a:rPr lang="en-GB" smtClean="0"/>
              <a:t>‹#›</a:t>
            </a:fld>
            <a:endParaRPr lang="en-GB"/>
          </a:p>
        </p:txBody>
      </p:sp>
    </p:spTree>
    <p:extLst>
      <p:ext uri="{BB962C8B-B14F-4D97-AF65-F5344CB8AC3E}">
        <p14:creationId xmlns:p14="http://schemas.microsoft.com/office/powerpoint/2010/main" val="186503831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F0AA65B1-D3B5-4EFB-BCAC-0CA7EA219A9C}" type="datetimeFigureOut">
              <a:rPr lang="en-GB" smtClean="0"/>
              <a:t>14/11/2025</a:t>
            </a:fld>
            <a:endParaRPr lang="en-GB"/>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1F08FD25-54A5-485A-B45E-B3B04AA423E6}" type="slidenum">
              <a:rPr lang="en-GB" smtClean="0"/>
              <a:t>‹#›</a:t>
            </a:fld>
            <a:endParaRPr lang="en-GB"/>
          </a:p>
        </p:txBody>
      </p:sp>
    </p:spTree>
    <p:extLst>
      <p:ext uri="{BB962C8B-B14F-4D97-AF65-F5344CB8AC3E}">
        <p14:creationId xmlns:p14="http://schemas.microsoft.com/office/powerpoint/2010/main" val="1483530582"/>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hyperlink" Target="https://www.peoplemanagement.co.uk/article/1743030/masculine-language-job-adverts-deterring-female-candidates" TargetMode="External"/><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2" Type="http://schemas.openxmlformats.org/officeDocument/2006/relationships/hyperlink" Target="https://onlinelibrary.wiley.com/doi/10.1111/jems.12291" TargetMode="Externa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8" Type="http://schemas.openxmlformats.org/officeDocument/2006/relationships/hyperlink" Target="https://www.bbk.ac.uk/news/neurodivergent-employees-fear-discrimination-despite-uk-businesses-promoting-neurodiverse-workplaces" TargetMode="External"/><Relationship Id="rId3" Type="http://schemas.openxmlformats.org/officeDocument/2006/relationships/hyperlink" Target="https://www.peoplemanagement.co.uk/article/1816042/three-quarters-hr-professionals-not-specific-neurodiversity-training-past-12-months-survey-finds" TargetMode="External"/><Relationship Id="rId7" Type="http://schemas.openxmlformats.org/officeDocument/2006/relationships/hyperlink" Target="https://www.peoplemanagement.co.uk/article/1742920/half-of-managers-uncomfortable-employing-a-neurodivergent-worker" TargetMode="External"/><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hyperlink" Target="https://www.peoplemanagement.co.uk/article/1862106/fifth-neurodivergent-workers-experienced-workplace-discrimination-report-finds" TargetMode="External"/><Relationship Id="rId5" Type="http://schemas.openxmlformats.org/officeDocument/2006/relationships/hyperlink" Target="https://workplaceinsight.net/one-in-five-neurodivergent-employees-say-they-have-experienced-harassment-or-discrimination-at-work/" TargetMode="External"/><Relationship Id="rId4" Type="http://schemas.openxmlformats.org/officeDocument/2006/relationships/hyperlink" Target="https://www.personneltoday.com/hr/neurodivergent-workers-recruitment-processes-unfair/" TargetMode="External"/></Relationships>
</file>

<file path=ppt/slides/_rels/slide17.xml.rels><?xml version="1.0" encoding="UTF-8" standalone="yes"?>
<Relationships xmlns="http://schemas.openxmlformats.org/package/2006/relationships"><Relationship Id="rId3" Type="http://schemas.openxmlformats.org/officeDocument/2006/relationships/hyperlink" Target="https://pmc.ncbi.nlm.nih.gov/articles/PMC10375005/" TargetMode="External"/><Relationship Id="rId2" Type="http://schemas.openxmlformats.org/officeDocument/2006/relationships/notesSlide" Target="../notesSlides/notesSlide9.xml"/><Relationship Id="rId1" Type="http://schemas.openxmlformats.org/officeDocument/2006/relationships/slideLayout" Target="../slideLayouts/slideLayout2.xml"/><Relationship Id="rId5" Type="http://schemas.openxmlformats.org/officeDocument/2006/relationships/hyperlink" Target="https://www.agcas.org.uk/latest/page-3/neurodivergent-graduates-are-confident-in-their-career-skills-but-can-experience-workplace-discrimination-says-new-collaborative-research-supported-by-agcas/279249" TargetMode="External"/><Relationship Id="rId4" Type="http://schemas.openxmlformats.org/officeDocument/2006/relationships/hyperlink" Target="https://www.thehrdirector.com/legal-updates/legal-updates-2024/new-cipd-guidance-shows-one-five-neurodivergent-employees-experienced-harassment-discrimination-work-neurodivergence/" TargetMode="Externa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1.xml"/><Relationship Id="rId1" Type="http://schemas.openxmlformats.org/officeDocument/2006/relationships/slideLayout" Target="../slideLayouts/slideLayout7.xml"/><Relationship Id="rId4" Type="http://schemas.openxmlformats.org/officeDocument/2006/relationships/image" Target="../media/image11.png"/></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6.xml"/><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3" Type="http://schemas.openxmlformats.org/officeDocument/2006/relationships/hyperlink" Target="https://www.cipd.org/uk/about/news/talent-management-journey-planner-improved-recruitment-practices/" TargetMode="External"/><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7.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hyperlink" Target="https://www.cipd.org/globalassets/media/knowledge/knowledge-hub/reports/resourcing-and-talent-planning-case-studies-2022_tcm18-111501.pdf" TargetMode="External"/><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hyperlink" Target="https://www.weforum.org/videos/what-do-the-jobs-of-the-future-look-like/" TargetMode="External"/><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8" Type="http://schemas.openxmlformats.org/officeDocument/2006/relationships/hyperlink" Target="https://www.ciphr.com/press-releases/talent-retention-remains-the-biggest-challenge-for-uk-employers" TargetMode="External"/><Relationship Id="rId3" Type="http://schemas.openxmlformats.org/officeDocument/2006/relationships/hyperlink" Target="https://www.cipd.org/uk/the-people-profession/the-profession-map/explore-the-profession-map/specialist-knowledge/resourcing/" TargetMode="External"/><Relationship Id="rId7" Type="http://schemas.openxmlformats.org/officeDocument/2006/relationships/hyperlink" Target="https://www.peoplemanagement.co.uk/article/1744252/psychometric-testing-fit-purpose" TargetMode="External"/><Relationship Id="rId2" Type="http://schemas.openxmlformats.org/officeDocument/2006/relationships/notesSlide" Target="../notesSlides/notesSlide24.xml"/><Relationship Id="rId1" Type="http://schemas.openxmlformats.org/officeDocument/2006/relationships/slideLayout" Target="../slideLayouts/slideLayout2.xml"/><Relationship Id="rId6" Type="http://schemas.openxmlformats.org/officeDocument/2006/relationships/hyperlink" Target="https://www.peoplemanagement.co.uk/article/1896055/half-neurodivergent-adults-discriminated-against-applying-job-research-finds" TargetMode="External"/><Relationship Id="rId5" Type="http://schemas.openxmlformats.org/officeDocument/2006/relationships/hyperlink" Target="https://www.cipd.org/en/knowledge/guides/inclusive-employers/" TargetMode="External"/><Relationship Id="rId10" Type="http://schemas.openxmlformats.org/officeDocument/2006/relationships/hyperlink" Target="https://reports.weforum.org/docs/WEF_Future_of_Jobs_Report_2025.pdf" TargetMode="External"/><Relationship Id="rId4" Type="http://schemas.openxmlformats.org/officeDocument/2006/relationships/hyperlink" Target="https://www.cipd.org/uk/knowledge/factsheets/talent-factsheet/" TargetMode="External"/><Relationship Id="rId9" Type="http://schemas.openxmlformats.org/officeDocument/2006/relationships/hyperlink" Target="https://doi.org/10.4324/9781315742175"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118458" y="1246970"/>
            <a:ext cx="10363200" cy="1470025"/>
          </a:xfrm>
        </p:spPr>
        <p:txBody>
          <a:bodyPr>
            <a:normAutofit/>
          </a:bodyPr>
          <a:lstStyle/>
          <a:p>
            <a:r>
              <a:rPr lang="en-US" dirty="0">
                <a:solidFill>
                  <a:schemeClr val="bg1"/>
                </a:solidFill>
              </a:rPr>
              <a:t>Resourcing and Talent Management</a:t>
            </a:r>
            <a:br>
              <a:rPr lang="en-US" dirty="0">
                <a:solidFill>
                  <a:schemeClr val="bg1"/>
                </a:solidFill>
              </a:rPr>
            </a:br>
            <a:endParaRPr lang="en-US" dirty="0">
              <a:solidFill>
                <a:schemeClr val="bg1"/>
              </a:solidFill>
            </a:endParaRPr>
          </a:p>
        </p:txBody>
      </p:sp>
      <p:sp>
        <p:nvSpPr>
          <p:cNvPr id="3" name="Subtitle 2"/>
          <p:cNvSpPr>
            <a:spLocks noGrp="1"/>
          </p:cNvSpPr>
          <p:nvPr>
            <p:ph type="subTitle" idx="1"/>
          </p:nvPr>
        </p:nvSpPr>
        <p:spPr>
          <a:xfrm>
            <a:off x="1877583" y="2716995"/>
            <a:ext cx="8534400" cy="1752600"/>
          </a:xfrm>
        </p:spPr>
        <p:txBody>
          <a:bodyPr/>
          <a:lstStyle/>
          <a:p>
            <a:r>
              <a:rPr lang="en-US" b="1" dirty="0">
                <a:solidFill>
                  <a:schemeClr val="bg1"/>
                </a:solidFill>
              </a:rPr>
              <a:t>November 2025</a:t>
            </a:r>
          </a:p>
          <a:p>
            <a:endParaRPr lang="en-US" b="1" dirty="0">
              <a:solidFill>
                <a:schemeClr val="bg1"/>
              </a:solidFill>
            </a:endParaRPr>
          </a:p>
          <a:p>
            <a:r>
              <a:rPr lang="en-US" b="1" dirty="0">
                <a:solidFill>
                  <a:schemeClr val="bg1"/>
                </a:solidFill>
              </a:rPr>
              <a:t>Rhiannon Akers</a:t>
            </a:r>
          </a:p>
        </p:txBody>
      </p:sp>
    </p:spTree>
    <p:extLst>
      <p:ext uri="{BB962C8B-B14F-4D97-AF65-F5344CB8AC3E}">
        <p14:creationId xmlns:p14="http://schemas.microsoft.com/office/powerpoint/2010/main" val="193063365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3F636D-BEC8-3A45-64D4-9F6DB8DD9249}"/>
              </a:ext>
            </a:extLst>
          </p:cNvPr>
          <p:cNvSpPr>
            <a:spLocks noGrp="1"/>
          </p:cNvSpPr>
          <p:nvPr>
            <p:ph type="title"/>
          </p:nvPr>
        </p:nvSpPr>
        <p:spPr/>
        <p:txBody>
          <a:bodyPr/>
          <a:lstStyle/>
          <a:p>
            <a:r>
              <a:rPr lang="en-GB" dirty="0"/>
              <a:t>Learning Outcomes for Today</a:t>
            </a:r>
          </a:p>
        </p:txBody>
      </p:sp>
      <p:sp>
        <p:nvSpPr>
          <p:cNvPr id="3" name="Content Placeholder 2">
            <a:extLst>
              <a:ext uri="{FF2B5EF4-FFF2-40B4-BE49-F238E27FC236}">
                <a16:creationId xmlns:a16="http://schemas.microsoft.com/office/drawing/2014/main" id="{D6845293-7CB9-F069-0307-21DD66DB5CD7}"/>
              </a:ext>
            </a:extLst>
          </p:cNvPr>
          <p:cNvSpPr>
            <a:spLocks noGrp="1"/>
          </p:cNvSpPr>
          <p:nvPr>
            <p:ph idx="1"/>
          </p:nvPr>
        </p:nvSpPr>
        <p:spPr/>
        <p:txBody>
          <a:bodyPr/>
          <a:lstStyle/>
          <a:p>
            <a:r>
              <a:rPr lang="en-GB" dirty="0"/>
              <a:t>To understand how the principles of diversity, equality and inclusion are applied in the context of resourcing and talent management.</a:t>
            </a:r>
          </a:p>
          <a:p>
            <a:r>
              <a:rPr lang="en-GB" dirty="0"/>
              <a:t>How to design and select assessment approaches for all levels of the organisation. </a:t>
            </a:r>
          </a:p>
          <a:p>
            <a:endParaRPr lang="en-GB" dirty="0"/>
          </a:p>
        </p:txBody>
      </p:sp>
    </p:spTree>
    <p:extLst>
      <p:ext uri="{BB962C8B-B14F-4D97-AF65-F5344CB8AC3E}">
        <p14:creationId xmlns:p14="http://schemas.microsoft.com/office/powerpoint/2010/main" val="196403328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59548A-1F93-6F6C-0053-38124694B30E}"/>
              </a:ext>
            </a:extLst>
          </p:cNvPr>
          <p:cNvSpPr>
            <a:spLocks noGrp="1"/>
          </p:cNvSpPr>
          <p:nvPr>
            <p:ph type="title"/>
          </p:nvPr>
        </p:nvSpPr>
        <p:spPr/>
        <p:txBody>
          <a:bodyPr/>
          <a:lstStyle/>
          <a:p>
            <a:r>
              <a:rPr lang="en-GB" dirty="0"/>
              <a:t>Assessment approaches</a:t>
            </a:r>
          </a:p>
        </p:txBody>
      </p:sp>
      <p:sp>
        <p:nvSpPr>
          <p:cNvPr id="3" name="Content Placeholder 2">
            <a:extLst>
              <a:ext uri="{FF2B5EF4-FFF2-40B4-BE49-F238E27FC236}">
                <a16:creationId xmlns:a16="http://schemas.microsoft.com/office/drawing/2014/main" id="{099ED3C6-F222-6C8B-C9C0-694A038BFF8A}"/>
              </a:ext>
            </a:extLst>
          </p:cNvPr>
          <p:cNvSpPr>
            <a:spLocks noGrp="1"/>
          </p:cNvSpPr>
          <p:nvPr>
            <p:ph idx="1"/>
          </p:nvPr>
        </p:nvSpPr>
        <p:spPr/>
        <p:txBody>
          <a:bodyPr/>
          <a:lstStyle/>
          <a:p>
            <a:r>
              <a:rPr lang="en-GB" dirty="0"/>
              <a:t>Key organisational uses: </a:t>
            </a:r>
          </a:p>
          <a:p>
            <a:pPr lvl="1"/>
            <a:r>
              <a:rPr lang="en-GB" dirty="0"/>
              <a:t>Selection methods </a:t>
            </a:r>
          </a:p>
          <a:p>
            <a:pPr lvl="1"/>
            <a:r>
              <a:rPr lang="en-GB" dirty="0"/>
              <a:t>Performance appraisal</a:t>
            </a:r>
          </a:p>
          <a:p>
            <a:pPr lvl="1"/>
            <a:r>
              <a:rPr lang="en-GB" dirty="0"/>
              <a:t>Staff development</a:t>
            </a:r>
          </a:p>
          <a:p>
            <a:pPr lvl="1"/>
            <a:r>
              <a:rPr lang="en-GB" dirty="0"/>
              <a:t>Succession planning</a:t>
            </a:r>
          </a:p>
          <a:p>
            <a:pPr marL="457200" lvl="1" indent="0">
              <a:buNone/>
            </a:pPr>
            <a:endParaRPr lang="en-GB" dirty="0"/>
          </a:p>
        </p:txBody>
      </p:sp>
    </p:spTree>
    <p:extLst>
      <p:ext uri="{BB962C8B-B14F-4D97-AF65-F5344CB8AC3E}">
        <p14:creationId xmlns:p14="http://schemas.microsoft.com/office/powerpoint/2010/main" val="411111732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AB75C3-B3A8-47CF-8929-2EC98830C3CC}"/>
              </a:ext>
            </a:extLst>
          </p:cNvPr>
          <p:cNvSpPr>
            <a:spLocks noGrp="1"/>
          </p:cNvSpPr>
          <p:nvPr>
            <p:ph type="title"/>
          </p:nvPr>
        </p:nvSpPr>
        <p:spPr/>
        <p:txBody>
          <a:bodyPr/>
          <a:lstStyle/>
          <a:p>
            <a:r>
              <a:rPr lang="en-GB" dirty="0"/>
              <a:t>A reminder of the Terms</a:t>
            </a:r>
          </a:p>
        </p:txBody>
      </p:sp>
      <p:sp>
        <p:nvSpPr>
          <p:cNvPr id="3" name="Content Placeholder 2">
            <a:extLst>
              <a:ext uri="{FF2B5EF4-FFF2-40B4-BE49-F238E27FC236}">
                <a16:creationId xmlns:a16="http://schemas.microsoft.com/office/drawing/2014/main" id="{96B044F9-5617-3CB3-E369-E407FE2A90D2}"/>
              </a:ext>
            </a:extLst>
          </p:cNvPr>
          <p:cNvSpPr>
            <a:spLocks noGrp="1"/>
          </p:cNvSpPr>
          <p:nvPr>
            <p:ph idx="1"/>
          </p:nvPr>
        </p:nvSpPr>
        <p:spPr/>
        <p:txBody>
          <a:bodyPr/>
          <a:lstStyle/>
          <a:p>
            <a:r>
              <a:rPr lang="en-GB" dirty="0"/>
              <a:t>Diversity</a:t>
            </a:r>
          </a:p>
          <a:p>
            <a:r>
              <a:rPr lang="en-GB" dirty="0"/>
              <a:t>Equality/Equity</a:t>
            </a:r>
          </a:p>
          <a:p>
            <a:r>
              <a:rPr lang="en-GB" dirty="0"/>
              <a:t>Inclusion</a:t>
            </a:r>
          </a:p>
          <a:p>
            <a:r>
              <a:rPr lang="en-GB" dirty="0"/>
              <a:t>Intersectionality</a:t>
            </a:r>
          </a:p>
          <a:p>
            <a:r>
              <a:rPr lang="en-GB" dirty="0"/>
              <a:t>Marginalised groups</a:t>
            </a:r>
          </a:p>
        </p:txBody>
      </p:sp>
    </p:spTree>
    <p:extLst>
      <p:ext uri="{BB962C8B-B14F-4D97-AF65-F5344CB8AC3E}">
        <p14:creationId xmlns:p14="http://schemas.microsoft.com/office/powerpoint/2010/main" val="33247465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78CE3C11-8C17-DEE5-B802-21E5694C8160}"/>
              </a:ext>
            </a:extLst>
          </p:cNvPr>
          <p:cNvPicPr>
            <a:picLocks noChangeAspect="1"/>
          </p:cNvPicPr>
          <p:nvPr/>
        </p:nvPicPr>
        <p:blipFill rotWithShape="1">
          <a:blip r:embed="rId2"/>
          <a:srcRect b="1316"/>
          <a:stretch/>
        </p:blipFill>
        <p:spPr>
          <a:xfrm>
            <a:off x="20" y="10"/>
            <a:ext cx="12191980" cy="6857990"/>
          </a:xfrm>
          <a:prstGeom prst="rect">
            <a:avLst/>
          </a:prstGeom>
          <a:noFill/>
        </p:spPr>
      </p:pic>
    </p:spTree>
    <p:extLst>
      <p:ext uri="{BB962C8B-B14F-4D97-AF65-F5344CB8AC3E}">
        <p14:creationId xmlns:p14="http://schemas.microsoft.com/office/powerpoint/2010/main" val="15752623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descr="A close-up of a document&#10;&#10;Description automatically generated">
            <a:extLst>
              <a:ext uri="{FF2B5EF4-FFF2-40B4-BE49-F238E27FC236}">
                <a16:creationId xmlns:a16="http://schemas.microsoft.com/office/drawing/2014/main" id="{3B1A4F4B-8522-EC70-AD84-C9DC88A9C0EA}"/>
              </a:ext>
            </a:extLst>
          </p:cNvPr>
          <p:cNvPicPr>
            <a:picLocks noChangeAspect="1"/>
          </p:cNvPicPr>
          <p:nvPr/>
        </p:nvPicPr>
        <p:blipFill>
          <a:blip r:embed="rId2"/>
          <a:stretch>
            <a:fillRect/>
          </a:stretch>
        </p:blipFill>
        <p:spPr>
          <a:xfrm>
            <a:off x="120650" y="441325"/>
            <a:ext cx="11950700" cy="5975350"/>
          </a:xfrm>
          <a:prstGeom prst="rect">
            <a:avLst/>
          </a:prstGeom>
          <a:noFill/>
        </p:spPr>
      </p:pic>
    </p:spTree>
    <p:extLst>
      <p:ext uri="{BB962C8B-B14F-4D97-AF65-F5344CB8AC3E}">
        <p14:creationId xmlns:p14="http://schemas.microsoft.com/office/powerpoint/2010/main" val="384419582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FCE5117D-6917-1445-30D9-543CA8612BE9}"/>
              </a:ext>
            </a:extLst>
          </p:cNvPr>
          <p:cNvPicPr>
            <a:picLocks noChangeAspect="1"/>
          </p:cNvPicPr>
          <p:nvPr/>
        </p:nvPicPr>
        <p:blipFill>
          <a:blip r:embed="rId2"/>
          <a:stretch>
            <a:fillRect/>
          </a:stretch>
        </p:blipFill>
        <p:spPr>
          <a:xfrm>
            <a:off x="0" y="211015"/>
            <a:ext cx="12192000" cy="6776934"/>
          </a:xfrm>
          <a:prstGeom prst="rect">
            <a:avLst/>
          </a:prstGeom>
          <a:noFill/>
        </p:spPr>
      </p:pic>
    </p:spTree>
    <p:extLst>
      <p:ext uri="{BB962C8B-B14F-4D97-AF65-F5344CB8AC3E}">
        <p14:creationId xmlns:p14="http://schemas.microsoft.com/office/powerpoint/2010/main" val="169998481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FA2E8D-3988-D2C4-F418-B5A1E031A2D5}"/>
              </a:ext>
            </a:extLst>
          </p:cNvPr>
          <p:cNvSpPr>
            <a:spLocks noGrp="1"/>
          </p:cNvSpPr>
          <p:nvPr>
            <p:ph type="title"/>
          </p:nvPr>
        </p:nvSpPr>
        <p:spPr/>
        <p:txBody>
          <a:bodyPr/>
          <a:lstStyle/>
          <a:p>
            <a:r>
              <a:rPr lang="en-GB" dirty="0"/>
              <a:t>Activity</a:t>
            </a:r>
          </a:p>
        </p:txBody>
      </p:sp>
      <p:sp>
        <p:nvSpPr>
          <p:cNvPr id="3" name="Content Placeholder 2">
            <a:extLst>
              <a:ext uri="{FF2B5EF4-FFF2-40B4-BE49-F238E27FC236}">
                <a16:creationId xmlns:a16="http://schemas.microsoft.com/office/drawing/2014/main" id="{B2D7ABC9-1EC8-8D98-4903-474FE92D6D94}"/>
              </a:ext>
            </a:extLst>
          </p:cNvPr>
          <p:cNvSpPr>
            <a:spLocks noGrp="1"/>
          </p:cNvSpPr>
          <p:nvPr>
            <p:ph idx="1"/>
          </p:nvPr>
        </p:nvSpPr>
        <p:spPr/>
        <p:txBody>
          <a:bodyPr/>
          <a:lstStyle/>
          <a:p>
            <a:pPr marL="0" indent="0">
              <a:buNone/>
            </a:pPr>
            <a:r>
              <a:rPr lang="en-GB" dirty="0">
                <a:hlinkClick r:id="rId3"/>
              </a:rPr>
              <a:t>https://www.peoplemanagement.co.uk/article/1743030/masculine-language-job-adverts-deterring-female-candidates</a:t>
            </a:r>
            <a:endParaRPr lang="en-GB" dirty="0"/>
          </a:p>
          <a:p>
            <a:r>
              <a:rPr lang="en-GB" dirty="0"/>
              <a:t>Read the above article.</a:t>
            </a:r>
          </a:p>
          <a:p>
            <a:r>
              <a:rPr lang="en-GB" dirty="0"/>
              <a:t>Critically analyse the job adverts currently on your organisation’s website. How could these be improved to comply with best practice in this area?</a:t>
            </a:r>
          </a:p>
        </p:txBody>
      </p:sp>
    </p:spTree>
    <p:extLst>
      <p:ext uri="{BB962C8B-B14F-4D97-AF65-F5344CB8AC3E}">
        <p14:creationId xmlns:p14="http://schemas.microsoft.com/office/powerpoint/2010/main" val="190298679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4E2517-1A94-9DE9-AE79-4EC950F81C81}"/>
              </a:ext>
            </a:extLst>
          </p:cNvPr>
          <p:cNvSpPr>
            <a:spLocks noGrp="1"/>
          </p:cNvSpPr>
          <p:nvPr>
            <p:ph type="title"/>
          </p:nvPr>
        </p:nvSpPr>
        <p:spPr/>
        <p:txBody>
          <a:bodyPr>
            <a:normAutofit fontScale="90000"/>
          </a:bodyPr>
          <a:lstStyle/>
          <a:p>
            <a:r>
              <a:rPr lang="en-GB" dirty="0"/>
              <a:t>Removing gender bias from job ads (Wellings, 2025) </a:t>
            </a:r>
          </a:p>
        </p:txBody>
      </p:sp>
      <p:sp>
        <p:nvSpPr>
          <p:cNvPr id="3" name="Content Placeholder 2">
            <a:extLst>
              <a:ext uri="{FF2B5EF4-FFF2-40B4-BE49-F238E27FC236}">
                <a16:creationId xmlns:a16="http://schemas.microsoft.com/office/drawing/2014/main" id="{EDD45F8E-15F0-7779-EF9C-5EA4C524A6FC}"/>
              </a:ext>
            </a:extLst>
          </p:cNvPr>
          <p:cNvSpPr>
            <a:spLocks noGrp="1"/>
          </p:cNvSpPr>
          <p:nvPr>
            <p:ph idx="1"/>
          </p:nvPr>
        </p:nvSpPr>
        <p:spPr/>
        <p:txBody>
          <a:bodyPr>
            <a:normAutofit fontScale="92500" lnSpcReduction="20000"/>
          </a:bodyPr>
          <a:lstStyle/>
          <a:p>
            <a:r>
              <a:rPr lang="en-GB" dirty="0"/>
              <a:t>Avoid gender-specific terminology</a:t>
            </a:r>
          </a:p>
          <a:p>
            <a:r>
              <a:rPr lang="en-GB" dirty="0"/>
              <a:t>Focus on skills and qualifications</a:t>
            </a:r>
          </a:p>
          <a:p>
            <a:r>
              <a:rPr lang="en-GB" dirty="0"/>
              <a:t>Neutral job titles</a:t>
            </a:r>
          </a:p>
          <a:p>
            <a:r>
              <a:rPr lang="en-GB" dirty="0"/>
              <a:t>Be inclusive in pronouns</a:t>
            </a:r>
          </a:p>
          <a:p>
            <a:r>
              <a:rPr lang="en-GB" dirty="0"/>
              <a:t>Eliminate unnecessary gendered language</a:t>
            </a:r>
          </a:p>
          <a:p>
            <a:r>
              <a:rPr lang="en-GB" dirty="0"/>
              <a:t>Prioritise job requirements</a:t>
            </a:r>
          </a:p>
          <a:p>
            <a:r>
              <a:rPr lang="en-GB" dirty="0"/>
              <a:t>Highlight commitment to diversity and inclusion</a:t>
            </a:r>
          </a:p>
          <a:p>
            <a:r>
              <a:rPr lang="en-GB" dirty="0"/>
              <a:t>Regularly review and revise job descriptions</a:t>
            </a:r>
          </a:p>
        </p:txBody>
      </p:sp>
    </p:spTree>
    <p:extLst>
      <p:ext uri="{BB962C8B-B14F-4D97-AF65-F5344CB8AC3E}">
        <p14:creationId xmlns:p14="http://schemas.microsoft.com/office/powerpoint/2010/main" val="124310789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A830EE74-88BF-18EB-D373-4F749A97B66F}"/>
              </a:ext>
            </a:extLst>
          </p:cNvPr>
          <p:cNvPicPr>
            <a:picLocks noChangeAspect="1"/>
          </p:cNvPicPr>
          <p:nvPr/>
        </p:nvPicPr>
        <p:blipFill>
          <a:blip r:embed="rId2"/>
          <a:stretch>
            <a:fillRect/>
          </a:stretch>
        </p:blipFill>
        <p:spPr>
          <a:xfrm>
            <a:off x="304800" y="1453663"/>
            <a:ext cx="11676185" cy="3516922"/>
          </a:xfrm>
          <a:prstGeom prst="rect">
            <a:avLst/>
          </a:prstGeom>
        </p:spPr>
      </p:pic>
    </p:spTree>
    <p:extLst>
      <p:ext uri="{BB962C8B-B14F-4D97-AF65-F5344CB8AC3E}">
        <p14:creationId xmlns:p14="http://schemas.microsoft.com/office/powerpoint/2010/main" val="130836043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C9F1D11-D932-4BD8-AE86-B6B4EAF037D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3CB0A10-8DC1-CA5C-1713-5D1314B291EC}"/>
              </a:ext>
            </a:extLst>
          </p:cNvPr>
          <p:cNvSpPr>
            <a:spLocks noGrp="1"/>
          </p:cNvSpPr>
          <p:nvPr>
            <p:ph type="title"/>
          </p:nvPr>
        </p:nvSpPr>
        <p:spPr/>
        <p:txBody>
          <a:bodyPr>
            <a:normAutofit/>
          </a:bodyPr>
          <a:lstStyle/>
          <a:p>
            <a:r>
              <a:rPr lang="en-GB" dirty="0"/>
              <a:t>Benefits of gender-neutral recruitment</a:t>
            </a:r>
          </a:p>
        </p:txBody>
      </p:sp>
      <p:sp>
        <p:nvSpPr>
          <p:cNvPr id="3" name="Content Placeholder 2">
            <a:extLst>
              <a:ext uri="{FF2B5EF4-FFF2-40B4-BE49-F238E27FC236}">
                <a16:creationId xmlns:a16="http://schemas.microsoft.com/office/drawing/2014/main" id="{FF981894-9CDD-A156-B8C1-3052B53032FD}"/>
              </a:ext>
            </a:extLst>
          </p:cNvPr>
          <p:cNvSpPr>
            <a:spLocks noGrp="1"/>
          </p:cNvSpPr>
          <p:nvPr>
            <p:ph idx="1"/>
          </p:nvPr>
        </p:nvSpPr>
        <p:spPr/>
        <p:txBody>
          <a:bodyPr>
            <a:normAutofit/>
          </a:bodyPr>
          <a:lstStyle/>
          <a:p>
            <a:r>
              <a:rPr lang="en-GB" dirty="0"/>
              <a:t>Fills vacancies faster and increase the number of diverse applicants, including women.</a:t>
            </a:r>
          </a:p>
          <a:p>
            <a:r>
              <a:rPr lang="en-GB" dirty="0"/>
              <a:t>Perceived as more attractive to candidates seeking diverse workplaces, and those employers tend to outperform others in financial metrics. </a:t>
            </a:r>
          </a:p>
          <a:p>
            <a:r>
              <a:rPr lang="en-GB" dirty="0"/>
              <a:t>Builds a balanced, equitable workforce, reducing gender disparity overtime. </a:t>
            </a:r>
          </a:p>
        </p:txBody>
      </p:sp>
    </p:spTree>
    <p:extLst>
      <p:ext uri="{BB962C8B-B14F-4D97-AF65-F5344CB8AC3E}">
        <p14:creationId xmlns:p14="http://schemas.microsoft.com/office/powerpoint/2010/main" val="317582453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0E717012-CF35-D664-31EB-0AEDC0A55D58}"/>
              </a:ext>
            </a:extLst>
          </p:cNvPr>
          <p:cNvPicPr>
            <a:picLocks noChangeAspect="1"/>
          </p:cNvPicPr>
          <p:nvPr/>
        </p:nvPicPr>
        <p:blipFill>
          <a:blip r:embed="rId2"/>
          <a:stretch>
            <a:fillRect/>
          </a:stretch>
        </p:blipFill>
        <p:spPr>
          <a:xfrm>
            <a:off x="445477" y="68263"/>
            <a:ext cx="11136923" cy="6789737"/>
          </a:xfrm>
          <a:prstGeom prst="rect">
            <a:avLst/>
          </a:prstGeom>
          <a:noFill/>
        </p:spPr>
      </p:pic>
    </p:spTree>
    <p:extLst>
      <p:ext uri="{BB962C8B-B14F-4D97-AF65-F5344CB8AC3E}">
        <p14:creationId xmlns:p14="http://schemas.microsoft.com/office/powerpoint/2010/main" val="337996203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8D83AEA6-B46F-C733-6418-DA3B85A7B3FE}"/>
              </a:ext>
            </a:extLst>
          </p:cNvPr>
          <p:cNvPicPr>
            <a:picLocks noChangeAspect="1"/>
          </p:cNvPicPr>
          <p:nvPr/>
        </p:nvPicPr>
        <p:blipFill>
          <a:blip r:embed="rId2"/>
          <a:stretch>
            <a:fillRect/>
          </a:stretch>
        </p:blipFill>
        <p:spPr>
          <a:xfrm>
            <a:off x="2743200" y="543698"/>
            <a:ext cx="7092778" cy="5271648"/>
          </a:xfrm>
          <a:prstGeom prst="rect">
            <a:avLst/>
          </a:prstGeom>
        </p:spPr>
      </p:pic>
    </p:spTree>
    <p:extLst>
      <p:ext uri="{BB962C8B-B14F-4D97-AF65-F5344CB8AC3E}">
        <p14:creationId xmlns:p14="http://schemas.microsoft.com/office/powerpoint/2010/main" val="379818466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6C5D23E4-3207-1BF8-8A29-1F875E4B0C38}"/>
              </a:ext>
            </a:extLst>
          </p:cNvPr>
          <p:cNvPicPr>
            <a:picLocks noChangeAspect="1"/>
          </p:cNvPicPr>
          <p:nvPr/>
        </p:nvPicPr>
        <p:blipFill>
          <a:blip r:embed="rId2"/>
          <a:stretch>
            <a:fillRect/>
          </a:stretch>
        </p:blipFill>
        <p:spPr>
          <a:xfrm>
            <a:off x="2625970" y="1195754"/>
            <a:ext cx="6869722" cy="3824143"/>
          </a:xfrm>
          <a:prstGeom prst="rect">
            <a:avLst/>
          </a:prstGeom>
        </p:spPr>
      </p:pic>
    </p:spTree>
    <p:extLst>
      <p:ext uri="{BB962C8B-B14F-4D97-AF65-F5344CB8AC3E}">
        <p14:creationId xmlns:p14="http://schemas.microsoft.com/office/powerpoint/2010/main" val="392647713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E5273C-D108-85A6-B17C-17108B5398A6}"/>
              </a:ext>
            </a:extLst>
          </p:cNvPr>
          <p:cNvSpPr>
            <a:spLocks noGrp="1"/>
          </p:cNvSpPr>
          <p:nvPr>
            <p:ph type="title"/>
          </p:nvPr>
        </p:nvSpPr>
        <p:spPr/>
        <p:txBody>
          <a:bodyPr/>
          <a:lstStyle/>
          <a:p>
            <a:r>
              <a:rPr lang="en-GB" dirty="0"/>
              <a:t>Social Media</a:t>
            </a:r>
          </a:p>
        </p:txBody>
      </p:sp>
      <p:sp>
        <p:nvSpPr>
          <p:cNvPr id="3" name="Content Placeholder 2">
            <a:extLst>
              <a:ext uri="{FF2B5EF4-FFF2-40B4-BE49-F238E27FC236}">
                <a16:creationId xmlns:a16="http://schemas.microsoft.com/office/drawing/2014/main" id="{65007486-AFFE-23A4-F554-E7B4A8F8B19E}"/>
              </a:ext>
            </a:extLst>
          </p:cNvPr>
          <p:cNvSpPr>
            <a:spLocks noGrp="1"/>
          </p:cNvSpPr>
          <p:nvPr>
            <p:ph idx="1"/>
          </p:nvPr>
        </p:nvSpPr>
        <p:spPr/>
        <p:txBody>
          <a:bodyPr/>
          <a:lstStyle/>
          <a:p>
            <a:r>
              <a:rPr lang="en-GB" b="0" i="0" dirty="0">
                <a:solidFill>
                  <a:srgbClr val="202020"/>
                </a:solidFill>
                <a:effectLst/>
                <a:latin typeface="Museo"/>
              </a:rPr>
              <a:t>There is </a:t>
            </a:r>
            <a:r>
              <a:rPr lang="en-GB" b="1" i="0" dirty="0">
                <a:effectLst/>
                <a:latin typeface="Museo"/>
                <a:hlinkClick r:id="rId2"/>
              </a:rPr>
              <a:t>evidence</a:t>
            </a:r>
            <a:r>
              <a:rPr lang="en-GB" b="0" i="0" dirty="0">
                <a:solidFill>
                  <a:srgbClr val="202020"/>
                </a:solidFill>
                <a:effectLst/>
                <a:latin typeface="Museo"/>
              </a:rPr>
              <a:t> that employers looking at candidates’ Facebook pages while screening applications led to marginalised applicants of foreign origin receiving far fewer call backs for interviews. If needed as a pre-employment check for safeguarding or other reasons, this search could be undertaken by an external agency.</a:t>
            </a:r>
            <a:endParaRPr lang="en-GB" dirty="0"/>
          </a:p>
        </p:txBody>
      </p:sp>
    </p:spTree>
    <p:extLst>
      <p:ext uri="{BB962C8B-B14F-4D97-AF65-F5344CB8AC3E}">
        <p14:creationId xmlns:p14="http://schemas.microsoft.com/office/powerpoint/2010/main" val="155473639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59548A-1F93-6F6C-0053-38124694B30E}"/>
              </a:ext>
            </a:extLst>
          </p:cNvPr>
          <p:cNvSpPr>
            <a:spLocks noGrp="1"/>
          </p:cNvSpPr>
          <p:nvPr>
            <p:ph type="title"/>
          </p:nvPr>
        </p:nvSpPr>
        <p:spPr/>
        <p:txBody>
          <a:bodyPr/>
          <a:lstStyle/>
          <a:p>
            <a:r>
              <a:rPr lang="en-GB" dirty="0"/>
              <a:t>Neurodiversity (1)</a:t>
            </a:r>
          </a:p>
        </p:txBody>
      </p:sp>
      <p:sp>
        <p:nvSpPr>
          <p:cNvPr id="3" name="Content Placeholder 2">
            <a:extLst>
              <a:ext uri="{FF2B5EF4-FFF2-40B4-BE49-F238E27FC236}">
                <a16:creationId xmlns:a16="http://schemas.microsoft.com/office/drawing/2014/main" id="{099ED3C6-F222-6C8B-C9C0-694A038BFF8A}"/>
              </a:ext>
            </a:extLst>
          </p:cNvPr>
          <p:cNvSpPr>
            <a:spLocks noGrp="1"/>
          </p:cNvSpPr>
          <p:nvPr>
            <p:ph idx="1"/>
          </p:nvPr>
        </p:nvSpPr>
        <p:spPr/>
        <p:txBody>
          <a:bodyPr>
            <a:normAutofit fontScale="77500" lnSpcReduction="20000"/>
          </a:bodyPr>
          <a:lstStyle/>
          <a:p>
            <a:r>
              <a:rPr lang="en-GB" dirty="0"/>
              <a:t>Research by Zurich reveals significant discrimination in the hiring process.</a:t>
            </a:r>
          </a:p>
          <a:p>
            <a:r>
              <a:rPr lang="en-GB" b="0" i="0" dirty="0">
                <a:effectLst/>
                <a:latin typeface="__fkGroteskNeue_598ab8"/>
              </a:rPr>
              <a:t>Nearly half (49%) of neurodivergent adults reported experiencing discrimination from hiring managers or recruiters due to their neurodiversity.</a:t>
            </a:r>
          </a:p>
          <a:p>
            <a:pPr>
              <a:buFont typeface="Arial" panose="020B0604020202020204" pitchFamily="34" charset="0"/>
              <a:buChar char="•"/>
            </a:pPr>
            <a:r>
              <a:rPr lang="en-GB" dirty="0">
                <a:latin typeface="__fkGroteskNeue_598ab8"/>
              </a:rPr>
              <a:t>S</a:t>
            </a:r>
            <a:r>
              <a:rPr lang="en-GB" b="0" i="0" dirty="0">
                <a:effectLst/>
                <a:latin typeface="__fkGroteskNeue_598ab8"/>
              </a:rPr>
              <a:t>pecific issues included:</a:t>
            </a:r>
          </a:p>
          <a:p>
            <a:pPr lvl="1">
              <a:buFont typeface="Arial" panose="020B0604020202020204" pitchFamily="34" charset="0"/>
              <a:buChar char="•"/>
            </a:pPr>
            <a:r>
              <a:rPr lang="en-GB" b="0" i="0" dirty="0">
                <a:effectLst/>
                <a:latin typeface="__fkGroteskNeue_598ab8"/>
              </a:rPr>
              <a:t>31% were rejected after disclosing their neurodivergence</a:t>
            </a:r>
            <a:endParaRPr lang="en-GB" b="0" i="0" u="none" strike="noStrike" dirty="0">
              <a:effectLst/>
              <a:latin typeface="var(--font-berkeley-mono)"/>
              <a:hlinkClick r:id="rId3"/>
            </a:endParaRPr>
          </a:p>
          <a:p>
            <a:pPr lvl="1">
              <a:buFont typeface="Arial" panose="020B0604020202020204" pitchFamily="34" charset="0"/>
              <a:buChar char="•"/>
            </a:pPr>
            <a:r>
              <a:rPr lang="en-GB" b="0" i="0" dirty="0">
                <a:effectLst/>
                <a:latin typeface="__fkGroteskNeue_598ab8"/>
              </a:rPr>
              <a:t>28% were turned down for subjective reasons like communication style</a:t>
            </a:r>
            <a:endParaRPr lang="en-GB" b="0" i="0" u="none" strike="noStrike" dirty="0">
              <a:effectLst/>
              <a:latin typeface="var(--font-berkeley-mono)"/>
              <a:hlinkClick r:id="rId4"/>
            </a:endParaRPr>
          </a:p>
          <a:p>
            <a:pPr lvl="1">
              <a:buFont typeface="Arial" panose="020B0604020202020204" pitchFamily="34" charset="0"/>
              <a:buChar char="•"/>
            </a:pPr>
            <a:r>
              <a:rPr lang="en-GB" b="0" i="0" dirty="0">
                <a:effectLst/>
                <a:latin typeface="__fkGroteskNeue_598ab8"/>
              </a:rPr>
              <a:t>16% had job offers rescinded</a:t>
            </a:r>
            <a:endParaRPr lang="en-GB" b="0" i="0" u="none" strike="noStrike" dirty="0">
              <a:effectLst/>
              <a:latin typeface="var(--font-berkeley-mono)"/>
              <a:hlinkClick r:id="rId5"/>
            </a:endParaRPr>
          </a:p>
          <a:p>
            <a:pPr lvl="1">
              <a:buFont typeface="Arial" panose="020B0604020202020204" pitchFamily="34" charset="0"/>
              <a:buChar char="•"/>
            </a:pPr>
            <a:r>
              <a:rPr lang="en-GB" b="0" i="0" dirty="0">
                <a:effectLst/>
                <a:latin typeface="__fkGroteskNeue_598ab8"/>
              </a:rPr>
              <a:t>25% were "ghosted" after disclosing</a:t>
            </a:r>
            <a:endParaRPr lang="en-GB" b="0" i="0" u="none" strike="noStrike" dirty="0">
              <a:effectLst/>
              <a:latin typeface="var(--font-berkeley-mono)"/>
              <a:hlinkClick r:id="rId6"/>
            </a:endParaRPr>
          </a:p>
          <a:p>
            <a:pPr lvl="1">
              <a:buFont typeface="Arial" panose="020B0604020202020204" pitchFamily="34" charset="0"/>
              <a:buChar char="•"/>
            </a:pPr>
            <a:r>
              <a:rPr lang="en-GB" b="0" i="0" dirty="0">
                <a:effectLst/>
                <a:latin typeface="__fkGroteskNeue_598ab8"/>
              </a:rPr>
              <a:t>27% faced comments about their abilities from hiring managers</a:t>
            </a:r>
            <a:endParaRPr lang="en-GB" b="0" i="0" u="none" strike="noStrike" dirty="0">
              <a:effectLst/>
              <a:latin typeface="var(--font-berkeley-mono)"/>
              <a:hlinkClick r:id="rId7"/>
            </a:endParaRPr>
          </a:p>
          <a:p>
            <a:endParaRPr lang="en-GB" b="0" i="0" u="none" strike="noStrike" dirty="0">
              <a:effectLst/>
              <a:latin typeface="var(--font-berkeley-mono)"/>
              <a:hlinkClick r:id="rId8"/>
            </a:endParaRPr>
          </a:p>
          <a:p>
            <a:pPr marL="3657600" lvl="8" indent="0">
              <a:buNone/>
            </a:pPr>
            <a:r>
              <a:rPr lang="en-GB" dirty="0"/>
              <a:t>					(Jackson, 2024)</a:t>
            </a:r>
          </a:p>
        </p:txBody>
      </p:sp>
    </p:spTree>
    <p:extLst>
      <p:ext uri="{BB962C8B-B14F-4D97-AF65-F5344CB8AC3E}">
        <p14:creationId xmlns:p14="http://schemas.microsoft.com/office/powerpoint/2010/main" val="342972198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59548A-1F93-6F6C-0053-38124694B30E}"/>
              </a:ext>
            </a:extLst>
          </p:cNvPr>
          <p:cNvSpPr>
            <a:spLocks noGrp="1"/>
          </p:cNvSpPr>
          <p:nvPr>
            <p:ph type="title"/>
          </p:nvPr>
        </p:nvSpPr>
        <p:spPr/>
        <p:txBody>
          <a:bodyPr/>
          <a:lstStyle/>
          <a:p>
            <a:r>
              <a:rPr lang="en-GB" dirty="0"/>
              <a:t>Neurodiversity (2)</a:t>
            </a:r>
          </a:p>
        </p:txBody>
      </p:sp>
      <p:sp>
        <p:nvSpPr>
          <p:cNvPr id="3" name="Content Placeholder 2">
            <a:extLst>
              <a:ext uri="{FF2B5EF4-FFF2-40B4-BE49-F238E27FC236}">
                <a16:creationId xmlns:a16="http://schemas.microsoft.com/office/drawing/2014/main" id="{099ED3C6-F222-6C8B-C9C0-694A038BFF8A}"/>
              </a:ext>
            </a:extLst>
          </p:cNvPr>
          <p:cNvSpPr>
            <a:spLocks noGrp="1"/>
          </p:cNvSpPr>
          <p:nvPr>
            <p:ph idx="1"/>
          </p:nvPr>
        </p:nvSpPr>
        <p:spPr/>
        <p:txBody>
          <a:bodyPr>
            <a:normAutofit fontScale="62500" lnSpcReduction="20000"/>
          </a:bodyPr>
          <a:lstStyle/>
          <a:p>
            <a:r>
              <a:rPr lang="en-GB" b="0" i="0" dirty="0">
                <a:effectLst/>
                <a:latin typeface="__fkGroteskNeue_598ab8"/>
              </a:rPr>
              <a:t>The discrimination extended beyond hiring, with 27% reporting being laughed at due to their neurodiversity</a:t>
            </a:r>
            <a:endParaRPr lang="en-GB" b="0" i="0" u="none" strike="noStrike" dirty="0">
              <a:effectLst/>
              <a:latin typeface="var(--font-berkeley-mono)"/>
              <a:hlinkClick r:id="rId3"/>
            </a:endParaRPr>
          </a:p>
          <a:p>
            <a:r>
              <a:rPr lang="en-GB" b="0" i="0" dirty="0">
                <a:effectLst/>
                <a:latin typeface="__fkGroteskNeue_598ab8"/>
              </a:rPr>
              <a:t>These barriers led 47% of respondents to feel they should not disclose their neurodiversity during recruitment</a:t>
            </a:r>
            <a:endParaRPr lang="en-GB" b="0" i="0" u="none" strike="noStrike" dirty="0">
              <a:effectLst/>
              <a:latin typeface="var(--font-berkeley-mono)"/>
              <a:hlinkClick r:id="rId4"/>
            </a:endParaRPr>
          </a:p>
          <a:p>
            <a:r>
              <a:rPr lang="en-GB" b="0" i="0" dirty="0">
                <a:effectLst/>
                <a:latin typeface="__fkGroteskNeue_598ab8"/>
              </a:rPr>
              <a:t>63% believed employers viewed neurodiversity as a negative rather than a strength</a:t>
            </a:r>
            <a:endParaRPr lang="en-GB" b="0" i="0" u="none" strike="noStrike" dirty="0">
              <a:effectLst/>
              <a:latin typeface="var(--font-berkeley-mono)"/>
              <a:hlinkClick r:id="rId5"/>
            </a:endParaRPr>
          </a:p>
          <a:p>
            <a:pPr>
              <a:buFont typeface="Arial" panose="020B0604020202020204" pitchFamily="34" charset="0"/>
              <a:buChar char="•"/>
            </a:pPr>
            <a:r>
              <a:rPr lang="en-GB" b="0" i="0" dirty="0">
                <a:effectLst/>
                <a:latin typeface="__fkGroteskNeue_598ab8"/>
              </a:rPr>
              <a:t>Reasons for non-disclosure included:</a:t>
            </a:r>
          </a:p>
          <a:p>
            <a:pPr lvl="1">
              <a:buFont typeface="Arial" panose="020B0604020202020204" pitchFamily="34" charset="0"/>
              <a:buChar char="•"/>
            </a:pPr>
            <a:r>
              <a:rPr lang="en-GB" b="0" i="0" dirty="0">
                <a:effectLst/>
                <a:latin typeface="__fkGroteskNeue_598ab8"/>
              </a:rPr>
              <a:t>51% feared stigma would prevent employment</a:t>
            </a:r>
          </a:p>
          <a:p>
            <a:pPr lvl="1">
              <a:buFont typeface="Arial" panose="020B0604020202020204" pitchFamily="34" charset="0"/>
              <a:buChar char="•"/>
            </a:pPr>
            <a:r>
              <a:rPr lang="en-GB" b="0" i="0" dirty="0">
                <a:effectLst/>
                <a:latin typeface="__fkGroteskNeue_598ab8"/>
              </a:rPr>
              <a:t>42% worried about discrimination from hiring managers</a:t>
            </a:r>
          </a:p>
          <a:p>
            <a:r>
              <a:rPr lang="en-GB" b="0" i="0" dirty="0">
                <a:effectLst/>
                <a:latin typeface="__fkGroteskNeue_598ab8"/>
              </a:rPr>
              <a:t>Experts emphasised the need for more inclusive hiring practices, including normalising neurodiversity in job descriptions, providing interview accommodations, and educating hiring teams about neurodiversity. They also stressed the importance of retention efforts through flexibility and manager training.</a:t>
            </a:r>
            <a:endParaRPr lang="en-GB" dirty="0"/>
          </a:p>
          <a:p>
            <a:pPr marL="0" indent="0">
              <a:buNone/>
            </a:pPr>
            <a:r>
              <a:rPr lang="en-GB" dirty="0"/>
              <a:t>								(Jackson, 2024)</a:t>
            </a:r>
          </a:p>
        </p:txBody>
      </p:sp>
    </p:spTree>
    <p:extLst>
      <p:ext uri="{BB962C8B-B14F-4D97-AF65-F5344CB8AC3E}">
        <p14:creationId xmlns:p14="http://schemas.microsoft.com/office/powerpoint/2010/main" val="251783125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026756-2FB5-C1D0-D9AE-FC209473E5C3}"/>
              </a:ext>
            </a:extLst>
          </p:cNvPr>
          <p:cNvSpPr>
            <a:spLocks noGrp="1"/>
          </p:cNvSpPr>
          <p:nvPr>
            <p:ph type="title"/>
          </p:nvPr>
        </p:nvSpPr>
        <p:spPr>
          <a:xfrm>
            <a:off x="609600" y="272716"/>
            <a:ext cx="10972800" cy="930442"/>
          </a:xfrm>
        </p:spPr>
        <p:txBody>
          <a:bodyPr/>
          <a:lstStyle/>
          <a:p>
            <a:r>
              <a:rPr lang="en-GB" dirty="0"/>
              <a:t>Structured Interviews</a:t>
            </a:r>
          </a:p>
        </p:txBody>
      </p:sp>
      <p:sp>
        <p:nvSpPr>
          <p:cNvPr id="3" name="Content Placeholder 2">
            <a:extLst>
              <a:ext uri="{FF2B5EF4-FFF2-40B4-BE49-F238E27FC236}">
                <a16:creationId xmlns:a16="http://schemas.microsoft.com/office/drawing/2014/main" id="{DCEAF57C-E56F-958D-BB06-6E4E976D254D}"/>
              </a:ext>
            </a:extLst>
          </p:cNvPr>
          <p:cNvSpPr>
            <a:spLocks noGrp="1"/>
          </p:cNvSpPr>
          <p:nvPr>
            <p:ph idx="1"/>
          </p:nvPr>
        </p:nvSpPr>
        <p:spPr>
          <a:xfrm>
            <a:off x="609600" y="1417638"/>
            <a:ext cx="10972800" cy="4099595"/>
          </a:xfrm>
        </p:spPr>
        <p:txBody>
          <a:bodyPr>
            <a:normAutofit fontScale="92500" lnSpcReduction="20000"/>
          </a:bodyPr>
          <a:lstStyle/>
          <a:p>
            <a:pPr marL="0" indent="0">
              <a:buNone/>
            </a:pPr>
            <a:r>
              <a:rPr lang="en-GB" b="0" i="0" dirty="0">
                <a:solidFill>
                  <a:srgbClr val="202020"/>
                </a:solidFill>
                <a:effectLst/>
                <a:latin typeface="Museo"/>
              </a:rPr>
              <a:t>Using structured interviews is an effective way to minimise bias and ensure there is a level playing field for candidates from marginalised groups.</a:t>
            </a:r>
          </a:p>
          <a:p>
            <a:r>
              <a:rPr lang="en-GB" i="0" dirty="0">
                <a:solidFill>
                  <a:srgbClr val="202020"/>
                </a:solidFill>
                <a:effectLst/>
                <a:latin typeface="Museo"/>
              </a:rPr>
              <a:t>Develop a set of questions and scoring criteria for use in the interview.</a:t>
            </a:r>
          </a:p>
          <a:p>
            <a:r>
              <a:rPr lang="en-GB" i="0" dirty="0">
                <a:solidFill>
                  <a:srgbClr val="202020"/>
                </a:solidFill>
                <a:effectLst/>
                <a:latin typeface="Museo"/>
              </a:rPr>
              <a:t>Conduct interviews using a panel rather than a sole interviewer.</a:t>
            </a:r>
          </a:p>
          <a:p>
            <a:r>
              <a:rPr lang="en-GB" i="0" dirty="0">
                <a:solidFill>
                  <a:srgbClr val="202020"/>
                </a:solidFill>
                <a:effectLst/>
                <a:latin typeface="Museo"/>
              </a:rPr>
              <a:t>Prepare interviewers for consistent interviewing.</a:t>
            </a:r>
          </a:p>
          <a:p>
            <a:r>
              <a:rPr lang="en-GB" i="0" dirty="0">
                <a:solidFill>
                  <a:srgbClr val="202020"/>
                </a:solidFill>
                <a:effectLst/>
                <a:latin typeface="Museo"/>
              </a:rPr>
              <a:t>Interviewers should assign scores to each candidate response independently before discussing them as a group.</a:t>
            </a:r>
          </a:p>
          <a:p>
            <a:pPr marL="0" indent="0">
              <a:buNone/>
            </a:pPr>
            <a:endParaRPr lang="en-GB" dirty="0"/>
          </a:p>
        </p:txBody>
      </p:sp>
    </p:spTree>
    <p:extLst>
      <p:ext uri="{BB962C8B-B14F-4D97-AF65-F5344CB8AC3E}">
        <p14:creationId xmlns:p14="http://schemas.microsoft.com/office/powerpoint/2010/main" val="300684641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23B93694-72B5-84C4-A9A0-97D5A0644077}"/>
              </a:ext>
            </a:extLst>
          </p:cNvPr>
          <p:cNvPicPr>
            <a:picLocks noChangeAspect="1"/>
          </p:cNvPicPr>
          <p:nvPr/>
        </p:nvPicPr>
        <p:blipFill>
          <a:blip r:embed="rId3"/>
          <a:stretch>
            <a:fillRect/>
          </a:stretch>
        </p:blipFill>
        <p:spPr>
          <a:xfrm>
            <a:off x="2274277" y="1524000"/>
            <a:ext cx="7127631" cy="4197846"/>
          </a:xfrm>
          <a:prstGeom prst="rect">
            <a:avLst/>
          </a:prstGeom>
        </p:spPr>
      </p:pic>
      <p:pic>
        <p:nvPicPr>
          <p:cNvPr id="5" name="Picture 4">
            <a:extLst>
              <a:ext uri="{FF2B5EF4-FFF2-40B4-BE49-F238E27FC236}">
                <a16:creationId xmlns:a16="http://schemas.microsoft.com/office/drawing/2014/main" id="{8F325306-D122-1019-C045-C2402F4F6BD0}"/>
              </a:ext>
            </a:extLst>
          </p:cNvPr>
          <p:cNvPicPr>
            <a:picLocks noChangeAspect="1"/>
          </p:cNvPicPr>
          <p:nvPr/>
        </p:nvPicPr>
        <p:blipFill>
          <a:blip r:embed="rId4"/>
          <a:stretch>
            <a:fillRect/>
          </a:stretch>
        </p:blipFill>
        <p:spPr>
          <a:xfrm>
            <a:off x="1664677" y="402892"/>
            <a:ext cx="9097108" cy="1121107"/>
          </a:xfrm>
          <a:prstGeom prst="rect">
            <a:avLst/>
          </a:prstGeom>
        </p:spPr>
      </p:pic>
    </p:spTree>
    <p:extLst>
      <p:ext uri="{BB962C8B-B14F-4D97-AF65-F5344CB8AC3E}">
        <p14:creationId xmlns:p14="http://schemas.microsoft.com/office/powerpoint/2010/main" val="309636220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1D3EC1-6944-A7E6-CE89-224C32A7F6AF}"/>
              </a:ext>
            </a:extLst>
          </p:cNvPr>
          <p:cNvSpPr>
            <a:spLocks noGrp="1"/>
          </p:cNvSpPr>
          <p:nvPr>
            <p:ph type="title"/>
          </p:nvPr>
        </p:nvSpPr>
        <p:spPr/>
        <p:txBody>
          <a:bodyPr/>
          <a:lstStyle/>
          <a:p>
            <a:r>
              <a:rPr lang="en-GB" dirty="0"/>
              <a:t>Ability testing</a:t>
            </a:r>
          </a:p>
        </p:txBody>
      </p:sp>
      <p:sp>
        <p:nvSpPr>
          <p:cNvPr id="3" name="Content Placeholder 2">
            <a:extLst>
              <a:ext uri="{FF2B5EF4-FFF2-40B4-BE49-F238E27FC236}">
                <a16:creationId xmlns:a16="http://schemas.microsoft.com/office/drawing/2014/main" id="{F50EDFB7-B95C-30E8-C2B2-38E0277BE8C2}"/>
              </a:ext>
            </a:extLst>
          </p:cNvPr>
          <p:cNvSpPr>
            <a:spLocks noGrp="1"/>
          </p:cNvSpPr>
          <p:nvPr>
            <p:ph idx="1"/>
          </p:nvPr>
        </p:nvSpPr>
        <p:spPr/>
        <p:txBody>
          <a:bodyPr>
            <a:normAutofit lnSpcReduction="10000"/>
          </a:bodyPr>
          <a:lstStyle/>
          <a:p>
            <a:r>
              <a:rPr lang="en-GB" dirty="0"/>
              <a:t>Around 40% of larger employers use some form of ability testing (Taylor, 2022, p. 175).</a:t>
            </a:r>
          </a:p>
          <a:p>
            <a:r>
              <a:rPr lang="en-GB" dirty="0"/>
              <a:t>Can be considered one of the least controversial testing methods but will not always be suitable. </a:t>
            </a:r>
          </a:p>
          <a:p>
            <a:r>
              <a:rPr lang="en-GB" dirty="0"/>
              <a:t>Employers in the manufacturing sector may need to consider trainability testing for example. </a:t>
            </a:r>
          </a:p>
          <a:p>
            <a:r>
              <a:rPr lang="en-GB" dirty="0"/>
              <a:t>Mental ability testing – easily transportable and comparable. </a:t>
            </a:r>
          </a:p>
        </p:txBody>
      </p:sp>
    </p:spTree>
    <p:extLst>
      <p:ext uri="{BB962C8B-B14F-4D97-AF65-F5344CB8AC3E}">
        <p14:creationId xmlns:p14="http://schemas.microsoft.com/office/powerpoint/2010/main" val="64642019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C52F20-BF41-9F36-07E8-944B57481686}"/>
              </a:ext>
            </a:extLst>
          </p:cNvPr>
          <p:cNvSpPr>
            <a:spLocks noGrp="1"/>
          </p:cNvSpPr>
          <p:nvPr>
            <p:ph type="title"/>
          </p:nvPr>
        </p:nvSpPr>
        <p:spPr/>
        <p:txBody>
          <a:bodyPr/>
          <a:lstStyle/>
          <a:p>
            <a:r>
              <a:rPr lang="en-GB" dirty="0"/>
              <a:t> Psychometric testing</a:t>
            </a:r>
          </a:p>
        </p:txBody>
      </p:sp>
      <p:sp>
        <p:nvSpPr>
          <p:cNvPr id="3" name="Content Placeholder 2">
            <a:extLst>
              <a:ext uri="{FF2B5EF4-FFF2-40B4-BE49-F238E27FC236}">
                <a16:creationId xmlns:a16="http://schemas.microsoft.com/office/drawing/2014/main" id="{2D3E2ACA-349B-3E20-C636-377B95006667}"/>
              </a:ext>
            </a:extLst>
          </p:cNvPr>
          <p:cNvSpPr>
            <a:spLocks noGrp="1"/>
          </p:cNvSpPr>
          <p:nvPr>
            <p:ph idx="1"/>
          </p:nvPr>
        </p:nvSpPr>
        <p:spPr/>
        <p:txBody>
          <a:bodyPr>
            <a:normAutofit fontScale="77500" lnSpcReduction="20000"/>
          </a:bodyPr>
          <a:lstStyle/>
          <a:p>
            <a:r>
              <a:rPr lang="en-GB" dirty="0"/>
              <a:t>Used to assess a candidate’s cognitive ability or personality traits.</a:t>
            </a:r>
          </a:p>
          <a:p>
            <a:r>
              <a:rPr lang="en-GB" dirty="0"/>
              <a:t>Jacobs (2018) found that over 75% of The Times Best Companies to Work For use this method in some capacity.</a:t>
            </a:r>
          </a:p>
          <a:p>
            <a:r>
              <a:rPr lang="en-GB" dirty="0"/>
              <a:t>Benefits include an objective viewpoint and mitigating bias.</a:t>
            </a:r>
          </a:p>
          <a:p>
            <a:r>
              <a:rPr lang="en-GB" dirty="0"/>
              <a:t>Should not be used to make decisions, only to inform decision-making. </a:t>
            </a:r>
          </a:p>
          <a:p>
            <a:r>
              <a:rPr lang="en-GB" dirty="0"/>
              <a:t>Can oversimplify complex human characteristics and lead to potential unintentional discrimination.</a:t>
            </a:r>
          </a:p>
          <a:p>
            <a:r>
              <a:rPr lang="en-GB" dirty="0" err="1"/>
              <a:t>Trentbarton</a:t>
            </a:r>
            <a:r>
              <a:rPr lang="en-GB" dirty="0"/>
              <a:t> bus company example – identified candidates with strong interpersonal skills, created a waiting list of quality applicants and improved customer experience.</a:t>
            </a:r>
          </a:p>
        </p:txBody>
      </p:sp>
    </p:spTree>
    <p:extLst>
      <p:ext uri="{BB962C8B-B14F-4D97-AF65-F5344CB8AC3E}">
        <p14:creationId xmlns:p14="http://schemas.microsoft.com/office/powerpoint/2010/main" val="248886804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3BC531-173D-3F76-72D6-C5EE992C1316}"/>
              </a:ext>
            </a:extLst>
          </p:cNvPr>
          <p:cNvSpPr>
            <a:spLocks noGrp="1"/>
          </p:cNvSpPr>
          <p:nvPr>
            <p:ph type="title"/>
          </p:nvPr>
        </p:nvSpPr>
        <p:spPr/>
        <p:txBody>
          <a:bodyPr/>
          <a:lstStyle/>
          <a:p>
            <a:r>
              <a:rPr lang="en-GB" dirty="0"/>
              <a:t>Assessment centres	</a:t>
            </a:r>
          </a:p>
        </p:txBody>
      </p:sp>
      <p:sp>
        <p:nvSpPr>
          <p:cNvPr id="3" name="Content Placeholder 2">
            <a:extLst>
              <a:ext uri="{FF2B5EF4-FFF2-40B4-BE49-F238E27FC236}">
                <a16:creationId xmlns:a16="http://schemas.microsoft.com/office/drawing/2014/main" id="{B4F3DD0C-DE6F-2804-9480-C6EC0AAFDB38}"/>
              </a:ext>
            </a:extLst>
          </p:cNvPr>
          <p:cNvSpPr>
            <a:spLocks noGrp="1"/>
          </p:cNvSpPr>
          <p:nvPr>
            <p:ph idx="1"/>
          </p:nvPr>
        </p:nvSpPr>
        <p:spPr/>
        <p:txBody>
          <a:bodyPr>
            <a:normAutofit fontScale="92500" lnSpcReduction="10000"/>
          </a:bodyPr>
          <a:lstStyle/>
          <a:p>
            <a:r>
              <a:rPr lang="en-GB" dirty="0"/>
              <a:t>Mainly used by larger organisations. </a:t>
            </a:r>
          </a:p>
          <a:p>
            <a:r>
              <a:rPr lang="en-GB" dirty="0"/>
              <a:t>Can be costly if adequate candidate-assessor ratios in place. </a:t>
            </a:r>
          </a:p>
          <a:p>
            <a:r>
              <a:rPr lang="en-GB" dirty="0"/>
              <a:t>Mostly appropriate for senior professionals, roles crucial to organisational success and graduates who are considered a significant investment. </a:t>
            </a:r>
          </a:p>
          <a:p>
            <a:r>
              <a:rPr lang="en-GB" dirty="0"/>
              <a:t>In-tray exercises, group exercises, presentations, role-playing.</a:t>
            </a:r>
          </a:p>
          <a:p>
            <a:r>
              <a:rPr lang="en-GB" dirty="0"/>
              <a:t>What is your experience of assessment centres and their effectiveness?</a:t>
            </a:r>
          </a:p>
        </p:txBody>
      </p:sp>
    </p:spTree>
    <p:extLst>
      <p:ext uri="{BB962C8B-B14F-4D97-AF65-F5344CB8AC3E}">
        <p14:creationId xmlns:p14="http://schemas.microsoft.com/office/powerpoint/2010/main" val="319745753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BDFE93-C92B-E39B-A921-C75B3D3FD560}"/>
              </a:ext>
            </a:extLst>
          </p:cNvPr>
          <p:cNvSpPr>
            <a:spLocks noGrp="1"/>
          </p:cNvSpPr>
          <p:nvPr>
            <p:ph type="title"/>
          </p:nvPr>
        </p:nvSpPr>
        <p:spPr/>
        <p:txBody>
          <a:bodyPr/>
          <a:lstStyle/>
          <a:p>
            <a:r>
              <a:rPr lang="en-GB" dirty="0"/>
              <a:t>Evaluating candidates</a:t>
            </a:r>
          </a:p>
        </p:txBody>
      </p:sp>
      <p:sp>
        <p:nvSpPr>
          <p:cNvPr id="3" name="Content Placeholder 2">
            <a:extLst>
              <a:ext uri="{FF2B5EF4-FFF2-40B4-BE49-F238E27FC236}">
                <a16:creationId xmlns:a16="http://schemas.microsoft.com/office/drawing/2014/main" id="{DAEBDEF4-D3C0-1AD2-AD02-54E0E828DF29}"/>
              </a:ext>
            </a:extLst>
          </p:cNvPr>
          <p:cNvSpPr>
            <a:spLocks noGrp="1"/>
          </p:cNvSpPr>
          <p:nvPr>
            <p:ph idx="1"/>
          </p:nvPr>
        </p:nvSpPr>
        <p:spPr/>
        <p:txBody>
          <a:bodyPr/>
          <a:lstStyle/>
          <a:p>
            <a:r>
              <a:rPr lang="en-GB" dirty="0"/>
              <a:t>Make decisions in batches</a:t>
            </a:r>
          </a:p>
          <a:p>
            <a:r>
              <a:rPr lang="en-GB" dirty="0"/>
              <a:t>Use calibrations for hiring decisions</a:t>
            </a:r>
          </a:p>
          <a:p>
            <a:r>
              <a:rPr lang="en-GB" dirty="0"/>
              <a:t>Avoid mandating diverse interview panels</a:t>
            </a:r>
          </a:p>
        </p:txBody>
      </p:sp>
    </p:spTree>
    <p:extLst>
      <p:ext uri="{BB962C8B-B14F-4D97-AF65-F5344CB8AC3E}">
        <p14:creationId xmlns:p14="http://schemas.microsoft.com/office/powerpoint/2010/main" val="69530315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A34698-0910-79C3-8CB1-A376C4EC3DDE}"/>
              </a:ext>
            </a:extLst>
          </p:cNvPr>
          <p:cNvSpPr>
            <a:spLocks noGrp="1"/>
          </p:cNvSpPr>
          <p:nvPr>
            <p:ph type="title"/>
          </p:nvPr>
        </p:nvSpPr>
        <p:spPr/>
        <p:txBody>
          <a:bodyPr/>
          <a:lstStyle/>
          <a:p>
            <a:r>
              <a:rPr lang="en-GB" dirty="0"/>
              <a:t>Post offer</a:t>
            </a:r>
          </a:p>
        </p:txBody>
      </p:sp>
      <p:sp>
        <p:nvSpPr>
          <p:cNvPr id="3" name="Content Placeholder 2">
            <a:extLst>
              <a:ext uri="{FF2B5EF4-FFF2-40B4-BE49-F238E27FC236}">
                <a16:creationId xmlns:a16="http://schemas.microsoft.com/office/drawing/2014/main" id="{F8B37ACF-9929-2283-1E8F-05D6D437F754}"/>
              </a:ext>
            </a:extLst>
          </p:cNvPr>
          <p:cNvSpPr>
            <a:spLocks noGrp="1"/>
          </p:cNvSpPr>
          <p:nvPr>
            <p:ph idx="1"/>
          </p:nvPr>
        </p:nvSpPr>
        <p:spPr/>
        <p:txBody>
          <a:bodyPr/>
          <a:lstStyle/>
          <a:p>
            <a:r>
              <a:rPr lang="en-GB" dirty="0"/>
              <a:t>Provide candidates with feedback (helps with accountability)</a:t>
            </a:r>
          </a:p>
          <a:p>
            <a:r>
              <a:rPr lang="en-GB" dirty="0"/>
              <a:t>Offer reasonable adjustments to new employees</a:t>
            </a:r>
          </a:p>
          <a:p>
            <a:r>
              <a:rPr lang="en-GB" dirty="0"/>
              <a:t>Encourage those not successful to reapply</a:t>
            </a:r>
          </a:p>
          <a:p>
            <a:r>
              <a:rPr lang="en-GB" dirty="0"/>
              <a:t>Collect and review data – are certain groups less likely to apply/progress/get hired</a:t>
            </a:r>
          </a:p>
          <a:p>
            <a:r>
              <a:rPr lang="en-GB" dirty="0"/>
              <a:t>Collect and review feedback from candidates</a:t>
            </a:r>
          </a:p>
          <a:p>
            <a:endParaRPr lang="en-GB" dirty="0"/>
          </a:p>
        </p:txBody>
      </p:sp>
    </p:spTree>
    <p:extLst>
      <p:ext uri="{BB962C8B-B14F-4D97-AF65-F5344CB8AC3E}">
        <p14:creationId xmlns:p14="http://schemas.microsoft.com/office/powerpoint/2010/main" val="3136227524"/>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096FE13C-8A9A-8032-B3DF-B77DC847CA56}"/>
              </a:ext>
            </a:extLst>
          </p:cNvPr>
          <p:cNvSpPr txBox="1"/>
          <p:nvPr/>
        </p:nvSpPr>
        <p:spPr>
          <a:xfrm>
            <a:off x="2871537" y="1382341"/>
            <a:ext cx="6898105" cy="3416320"/>
          </a:xfrm>
          <a:prstGeom prst="rect">
            <a:avLst/>
          </a:prstGeom>
          <a:noFill/>
        </p:spPr>
        <p:txBody>
          <a:bodyPr wrap="square">
            <a:spAutoFit/>
          </a:bodyPr>
          <a:lstStyle/>
          <a:p>
            <a:r>
              <a:rPr lang="en-GB" sz="2400" b="0" i="0" dirty="0">
                <a:solidFill>
                  <a:srgbClr val="202020"/>
                </a:solidFill>
                <a:effectLst/>
                <a:latin typeface="Museo"/>
              </a:rPr>
              <a:t>Contextualise recruitment findings within the wider organisation. As well as looking at recruitment data, analyse organisational data to understand whether there are differences in pay, performance scores, bonuses, promotion rates, absence, and retention. For example, some employers may put a lot of effort into recruiting more marginalised candidates only to find that they are more likely to leave due to bias and/or discrimination internally.</a:t>
            </a:r>
            <a:endParaRPr lang="en-GB" sz="2400" dirty="0"/>
          </a:p>
        </p:txBody>
      </p:sp>
    </p:spTree>
    <p:extLst>
      <p:ext uri="{BB962C8B-B14F-4D97-AF65-F5344CB8AC3E}">
        <p14:creationId xmlns:p14="http://schemas.microsoft.com/office/powerpoint/2010/main" val="1489988173"/>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67D9450D-F943-9366-FCA0-9B8CDB6E178E}"/>
              </a:ext>
            </a:extLst>
          </p:cNvPr>
          <p:cNvPicPr>
            <a:picLocks noChangeAspect="1"/>
          </p:cNvPicPr>
          <p:nvPr/>
        </p:nvPicPr>
        <p:blipFill>
          <a:blip r:embed="rId3"/>
          <a:stretch>
            <a:fillRect/>
          </a:stretch>
        </p:blipFill>
        <p:spPr>
          <a:xfrm>
            <a:off x="2965076" y="703384"/>
            <a:ext cx="6765078" cy="4772773"/>
          </a:xfrm>
          <a:prstGeom prst="rect">
            <a:avLst/>
          </a:prstGeom>
        </p:spPr>
      </p:pic>
    </p:spTree>
    <p:extLst>
      <p:ext uri="{BB962C8B-B14F-4D97-AF65-F5344CB8AC3E}">
        <p14:creationId xmlns:p14="http://schemas.microsoft.com/office/powerpoint/2010/main" val="2080137369"/>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D6DED1-793B-ED87-3A05-6B574EFDBAD7}"/>
              </a:ext>
            </a:extLst>
          </p:cNvPr>
          <p:cNvSpPr>
            <a:spLocks noGrp="1"/>
          </p:cNvSpPr>
          <p:nvPr>
            <p:ph type="title"/>
          </p:nvPr>
        </p:nvSpPr>
        <p:spPr/>
        <p:txBody>
          <a:bodyPr/>
          <a:lstStyle/>
          <a:p>
            <a:r>
              <a:rPr lang="en-GB" dirty="0"/>
              <a:t>CIPD tool</a:t>
            </a:r>
          </a:p>
        </p:txBody>
      </p:sp>
      <p:sp>
        <p:nvSpPr>
          <p:cNvPr id="3" name="Content Placeholder 2">
            <a:extLst>
              <a:ext uri="{FF2B5EF4-FFF2-40B4-BE49-F238E27FC236}">
                <a16:creationId xmlns:a16="http://schemas.microsoft.com/office/drawing/2014/main" id="{D927F418-8834-7AF3-AA5E-CEBCC1ACB44F}"/>
              </a:ext>
            </a:extLst>
          </p:cNvPr>
          <p:cNvSpPr>
            <a:spLocks noGrp="1"/>
          </p:cNvSpPr>
          <p:nvPr>
            <p:ph idx="1"/>
          </p:nvPr>
        </p:nvSpPr>
        <p:spPr>
          <a:xfrm>
            <a:off x="609600" y="1417638"/>
            <a:ext cx="10972800" cy="3917032"/>
          </a:xfrm>
        </p:spPr>
        <p:txBody>
          <a:bodyPr/>
          <a:lstStyle/>
          <a:p>
            <a:r>
              <a:rPr lang="en-GB" dirty="0"/>
              <a:t>Look up the Talent Management Journey Planner and try the quiz</a:t>
            </a:r>
          </a:p>
          <a:p>
            <a:r>
              <a:rPr lang="en-GB" dirty="0">
                <a:hlinkClick r:id="rId3"/>
              </a:rPr>
              <a:t>New talent management journey planner gives organisations tailored recommendations to improve recruitment practices | CIPD</a:t>
            </a:r>
            <a:endParaRPr lang="en-GB" dirty="0"/>
          </a:p>
          <a:p>
            <a:r>
              <a:rPr lang="en-GB" dirty="0"/>
              <a:t>Work in pairs and create three recommendations that could be implemented in your organisations. </a:t>
            </a:r>
          </a:p>
        </p:txBody>
      </p:sp>
    </p:spTree>
    <p:extLst>
      <p:ext uri="{BB962C8B-B14F-4D97-AF65-F5344CB8AC3E}">
        <p14:creationId xmlns:p14="http://schemas.microsoft.com/office/powerpoint/2010/main" val="2403143493"/>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4B654411-2301-1913-A3B8-300DCC017AF8}"/>
              </a:ext>
            </a:extLst>
          </p:cNvPr>
          <p:cNvPicPr>
            <a:picLocks noChangeAspect="1"/>
          </p:cNvPicPr>
          <p:nvPr/>
        </p:nvPicPr>
        <p:blipFill>
          <a:blip r:embed="rId2"/>
          <a:stretch>
            <a:fillRect/>
          </a:stretch>
        </p:blipFill>
        <p:spPr>
          <a:xfrm>
            <a:off x="2743200" y="211015"/>
            <a:ext cx="6471138" cy="6447693"/>
          </a:xfrm>
          <a:prstGeom prst="rect">
            <a:avLst/>
          </a:prstGeom>
        </p:spPr>
      </p:pic>
    </p:spTree>
    <p:extLst>
      <p:ext uri="{BB962C8B-B14F-4D97-AF65-F5344CB8AC3E}">
        <p14:creationId xmlns:p14="http://schemas.microsoft.com/office/powerpoint/2010/main" val="2380345308"/>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59548A-1F93-6F6C-0053-38124694B30E}"/>
              </a:ext>
            </a:extLst>
          </p:cNvPr>
          <p:cNvSpPr>
            <a:spLocks noGrp="1"/>
          </p:cNvSpPr>
          <p:nvPr>
            <p:ph type="title"/>
          </p:nvPr>
        </p:nvSpPr>
        <p:spPr/>
        <p:txBody>
          <a:bodyPr>
            <a:normAutofit/>
          </a:bodyPr>
          <a:lstStyle/>
          <a:p>
            <a:r>
              <a:rPr lang="en-GB" dirty="0"/>
              <a:t>Assessment approaches</a:t>
            </a:r>
          </a:p>
        </p:txBody>
      </p:sp>
      <p:sp>
        <p:nvSpPr>
          <p:cNvPr id="3" name="Content Placeholder 2">
            <a:extLst>
              <a:ext uri="{FF2B5EF4-FFF2-40B4-BE49-F238E27FC236}">
                <a16:creationId xmlns:a16="http://schemas.microsoft.com/office/drawing/2014/main" id="{099ED3C6-F222-6C8B-C9C0-694A038BFF8A}"/>
              </a:ext>
            </a:extLst>
          </p:cNvPr>
          <p:cNvSpPr>
            <a:spLocks noGrp="1"/>
          </p:cNvSpPr>
          <p:nvPr>
            <p:ph idx="1"/>
          </p:nvPr>
        </p:nvSpPr>
        <p:spPr/>
        <p:txBody>
          <a:bodyPr>
            <a:normAutofit fontScale="85000" lnSpcReduction="20000"/>
          </a:bodyPr>
          <a:lstStyle/>
          <a:p>
            <a:r>
              <a:rPr lang="en-GB" dirty="0"/>
              <a:t>Purposes and principles:</a:t>
            </a:r>
          </a:p>
          <a:p>
            <a:pPr lvl="1"/>
            <a:r>
              <a:rPr lang="en-GB" dirty="0"/>
              <a:t>Formative Vs summative assessment</a:t>
            </a:r>
          </a:p>
          <a:p>
            <a:pPr lvl="1"/>
            <a:r>
              <a:rPr lang="en-GB" dirty="0"/>
              <a:t>Alignment with learning objectives/outcomes</a:t>
            </a:r>
          </a:p>
          <a:p>
            <a:pPr lvl="1"/>
            <a:r>
              <a:rPr lang="en-GB" dirty="0"/>
              <a:t>Validity, reliability, fairness</a:t>
            </a:r>
          </a:p>
          <a:p>
            <a:r>
              <a:rPr lang="en-GB" dirty="0"/>
              <a:t>Methods:</a:t>
            </a:r>
          </a:p>
          <a:p>
            <a:pPr lvl="1"/>
            <a:r>
              <a:rPr lang="en-GB" dirty="0"/>
              <a:t>Written exams</a:t>
            </a:r>
          </a:p>
          <a:p>
            <a:pPr lvl="1"/>
            <a:r>
              <a:rPr lang="en-GB" dirty="0"/>
              <a:t>Performance assessments</a:t>
            </a:r>
          </a:p>
          <a:p>
            <a:pPr lvl="1"/>
            <a:r>
              <a:rPr lang="en-GB" dirty="0"/>
              <a:t>Practical assessments</a:t>
            </a:r>
          </a:p>
          <a:p>
            <a:pPr lvl="1"/>
            <a:r>
              <a:rPr lang="en-GB" dirty="0"/>
              <a:t>Portfolio assessments</a:t>
            </a:r>
          </a:p>
          <a:p>
            <a:pPr lvl="1"/>
            <a:r>
              <a:rPr lang="en-GB" dirty="0"/>
              <a:t>Self and peer assessments</a:t>
            </a:r>
          </a:p>
          <a:p>
            <a:pPr marL="457200" lvl="1" indent="0">
              <a:buNone/>
            </a:pPr>
            <a:endParaRPr lang="en-GB" dirty="0"/>
          </a:p>
        </p:txBody>
      </p:sp>
    </p:spTree>
    <p:extLst>
      <p:ext uri="{BB962C8B-B14F-4D97-AF65-F5344CB8AC3E}">
        <p14:creationId xmlns:p14="http://schemas.microsoft.com/office/powerpoint/2010/main" val="2799600312"/>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196EBF-1CCD-FED4-3759-5CCCAE25FE8E}"/>
              </a:ext>
            </a:extLst>
          </p:cNvPr>
          <p:cNvSpPr>
            <a:spLocks noGrp="1"/>
          </p:cNvSpPr>
          <p:nvPr>
            <p:ph type="title"/>
          </p:nvPr>
        </p:nvSpPr>
        <p:spPr/>
        <p:txBody>
          <a:bodyPr/>
          <a:lstStyle/>
          <a:p>
            <a:r>
              <a:rPr lang="en-GB" dirty="0"/>
              <a:t>Effective assessment design</a:t>
            </a:r>
          </a:p>
        </p:txBody>
      </p:sp>
      <p:sp>
        <p:nvSpPr>
          <p:cNvPr id="3" name="Content Placeholder 2">
            <a:extLst>
              <a:ext uri="{FF2B5EF4-FFF2-40B4-BE49-F238E27FC236}">
                <a16:creationId xmlns:a16="http://schemas.microsoft.com/office/drawing/2014/main" id="{59C1CF1A-A571-75FD-6775-1D4553D94278}"/>
              </a:ext>
            </a:extLst>
          </p:cNvPr>
          <p:cNvSpPr>
            <a:spLocks noGrp="1"/>
          </p:cNvSpPr>
          <p:nvPr>
            <p:ph idx="1"/>
          </p:nvPr>
        </p:nvSpPr>
        <p:spPr/>
        <p:txBody>
          <a:bodyPr>
            <a:normAutofit fontScale="85000" lnSpcReduction="20000"/>
          </a:bodyPr>
          <a:lstStyle/>
          <a:p>
            <a:r>
              <a:rPr lang="en-GB" dirty="0"/>
              <a:t>Consideration for different levels (what skills are required?):</a:t>
            </a:r>
          </a:p>
          <a:p>
            <a:pPr lvl="1"/>
            <a:r>
              <a:rPr lang="en-GB" dirty="0"/>
              <a:t>Entry-level/frontline</a:t>
            </a:r>
          </a:p>
          <a:p>
            <a:pPr lvl="1"/>
            <a:r>
              <a:rPr lang="en-GB" dirty="0"/>
              <a:t>Mid-level</a:t>
            </a:r>
          </a:p>
          <a:p>
            <a:pPr lvl="1"/>
            <a:r>
              <a:rPr lang="en-GB" dirty="0"/>
              <a:t>Senior/executive</a:t>
            </a:r>
          </a:p>
          <a:p>
            <a:r>
              <a:rPr lang="en-GB" dirty="0"/>
              <a:t>Design:</a:t>
            </a:r>
          </a:p>
          <a:p>
            <a:pPr lvl="1"/>
            <a:r>
              <a:rPr lang="en-GB" dirty="0"/>
              <a:t>Writing clear instructions and questions</a:t>
            </a:r>
          </a:p>
          <a:p>
            <a:pPr lvl="1"/>
            <a:r>
              <a:rPr lang="en-GB" dirty="0"/>
              <a:t>Scoring guides</a:t>
            </a:r>
          </a:p>
          <a:p>
            <a:pPr lvl="1"/>
            <a:r>
              <a:rPr lang="en-GB" dirty="0"/>
              <a:t>Appropriate difficulty and cognitive level</a:t>
            </a:r>
          </a:p>
          <a:p>
            <a:pPr lvl="1"/>
            <a:r>
              <a:rPr lang="en-GB" dirty="0"/>
              <a:t>Feedback opportunities</a:t>
            </a:r>
          </a:p>
          <a:p>
            <a:pPr lvl="1"/>
            <a:r>
              <a:rPr lang="en-GB" dirty="0"/>
              <a:t>Consideration for neurodiversity</a:t>
            </a:r>
          </a:p>
          <a:p>
            <a:pPr marL="457200" lvl="1" indent="0">
              <a:buNone/>
            </a:pPr>
            <a:endParaRPr lang="en-GB" dirty="0"/>
          </a:p>
        </p:txBody>
      </p:sp>
    </p:spTree>
    <p:extLst>
      <p:ext uri="{BB962C8B-B14F-4D97-AF65-F5344CB8AC3E}">
        <p14:creationId xmlns:p14="http://schemas.microsoft.com/office/powerpoint/2010/main" val="2091444470"/>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196EBF-1CCD-FED4-3759-5CCCAE25FE8E}"/>
              </a:ext>
            </a:extLst>
          </p:cNvPr>
          <p:cNvSpPr>
            <a:spLocks noGrp="1"/>
          </p:cNvSpPr>
          <p:nvPr>
            <p:ph type="title"/>
          </p:nvPr>
        </p:nvSpPr>
        <p:spPr/>
        <p:txBody>
          <a:bodyPr/>
          <a:lstStyle/>
          <a:p>
            <a:r>
              <a:rPr lang="en-GB" dirty="0"/>
              <a:t>Assessment considerations</a:t>
            </a:r>
          </a:p>
        </p:txBody>
      </p:sp>
      <p:sp>
        <p:nvSpPr>
          <p:cNvPr id="3" name="Content Placeholder 2">
            <a:extLst>
              <a:ext uri="{FF2B5EF4-FFF2-40B4-BE49-F238E27FC236}">
                <a16:creationId xmlns:a16="http://schemas.microsoft.com/office/drawing/2014/main" id="{59C1CF1A-A571-75FD-6775-1D4553D94278}"/>
              </a:ext>
            </a:extLst>
          </p:cNvPr>
          <p:cNvSpPr>
            <a:spLocks noGrp="1"/>
          </p:cNvSpPr>
          <p:nvPr>
            <p:ph idx="1"/>
          </p:nvPr>
        </p:nvSpPr>
        <p:spPr>
          <a:xfrm>
            <a:off x="609600" y="1606924"/>
            <a:ext cx="10972800" cy="3917032"/>
          </a:xfrm>
        </p:spPr>
        <p:txBody>
          <a:bodyPr/>
          <a:lstStyle/>
          <a:p>
            <a:r>
              <a:rPr lang="en-GB" dirty="0"/>
              <a:t>Use of technology</a:t>
            </a:r>
          </a:p>
          <a:p>
            <a:r>
              <a:rPr lang="en-GB" dirty="0"/>
              <a:t>What is the purpose?</a:t>
            </a:r>
          </a:p>
          <a:p>
            <a:r>
              <a:rPr lang="en-GB" dirty="0"/>
              <a:t>Challenges and best practice.</a:t>
            </a:r>
          </a:p>
          <a:p>
            <a:r>
              <a:rPr lang="en-GB" dirty="0"/>
              <a:t>Do you have the resources?</a:t>
            </a:r>
          </a:p>
          <a:p>
            <a:r>
              <a:rPr lang="en-GB" dirty="0"/>
              <a:t>Does it link to organisational strategy?</a:t>
            </a:r>
          </a:p>
          <a:p>
            <a:r>
              <a:rPr lang="en-GB" dirty="0"/>
              <a:t>Evaluating assessment effectiveness</a:t>
            </a:r>
          </a:p>
          <a:p>
            <a:endParaRPr lang="en-GB" dirty="0"/>
          </a:p>
        </p:txBody>
      </p:sp>
    </p:spTree>
    <p:extLst>
      <p:ext uri="{BB962C8B-B14F-4D97-AF65-F5344CB8AC3E}">
        <p14:creationId xmlns:p14="http://schemas.microsoft.com/office/powerpoint/2010/main" val="2867444017"/>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5BEEAF-262A-9214-614C-32DC9B1D58E6}"/>
              </a:ext>
            </a:extLst>
          </p:cNvPr>
          <p:cNvSpPr>
            <a:spLocks noGrp="1"/>
          </p:cNvSpPr>
          <p:nvPr>
            <p:ph type="title"/>
          </p:nvPr>
        </p:nvSpPr>
        <p:spPr>
          <a:xfrm>
            <a:off x="0" y="274638"/>
            <a:ext cx="11582400" cy="1143000"/>
          </a:xfrm>
        </p:spPr>
        <p:txBody>
          <a:bodyPr>
            <a:normAutofit fontScale="90000"/>
          </a:bodyPr>
          <a:lstStyle/>
          <a:p>
            <a:br>
              <a:rPr lang="en-GB" b="1" dirty="0"/>
            </a:br>
            <a:r>
              <a:rPr lang="en-GB" b="1" dirty="0"/>
              <a:t>Case Study - Sky</a:t>
            </a:r>
          </a:p>
        </p:txBody>
      </p:sp>
      <p:sp>
        <p:nvSpPr>
          <p:cNvPr id="3" name="Content Placeholder 2">
            <a:extLst>
              <a:ext uri="{FF2B5EF4-FFF2-40B4-BE49-F238E27FC236}">
                <a16:creationId xmlns:a16="http://schemas.microsoft.com/office/drawing/2014/main" id="{D76F97A1-98D9-5AC2-D39F-127455D658DF}"/>
              </a:ext>
            </a:extLst>
          </p:cNvPr>
          <p:cNvSpPr>
            <a:spLocks noGrp="1"/>
          </p:cNvSpPr>
          <p:nvPr>
            <p:ph idx="1"/>
          </p:nvPr>
        </p:nvSpPr>
        <p:spPr/>
        <p:txBody>
          <a:bodyPr>
            <a:normAutofit/>
          </a:bodyPr>
          <a:lstStyle/>
          <a:p>
            <a:pPr marL="0" indent="0">
              <a:buNone/>
            </a:pPr>
            <a:r>
              <a:rPr lang="en-GB" dirty="0"/>
              <a:t>Activity – 20 minutes</a:t>
            </a:r>
          </a:p>
          <a:p>
            <a:pPr marL="0" indent="0">
              <a:buNone/>
            </a:pPr>
            <a:r>
              <a:rPr lang="en-GB" dirty="0"/>
              <a:t>Read the CIPD case study: </a:t>
            </a:r>
            <a:r>
              <a:rPr lang="en-GB" dirty="0">
                <a:hlinkClick r:id="rId3"/>
              </a:rPr>
              <a:t>Resourcing and talent planning 2022: case studies</a:t>
            </a:r>
            <a:endParaRPr lang="en-GB" dirty="0"/>
          </a:p>
          <a:p>
            <a:pPr marL="0" indent="0">
              <a:buNone/>
            </a:pPr>
            <a:r>
              <a:rPr lang="en-GB" dirty="0"/>
              <a:t>What are the most important factors in their approach to leadership assessments?</a:t>
            </a:r>
          </a:p>
          <a:p>
            <a:pPr marL="0" indent="0">
              <a:buNone/>
            </a:pPr>
            <a:r>
              <a:rPr lang="en-GB" dirty="0"/>
              <a:t>What are the key benefits?</a:t>
            </a:r>
          </a:p>
          <a:p>
            <a:pPr marL="0" indent="0">
              <a:buNone/>
            </a:pPr>
            <a:r>
              <a:rPr lang="en-GB" dirty="0"/>
              <a:t>How do the practices in your organisation compare? </a:t>
            </a:r>
          </a:p>
        </p:txBody>
      </p:sp>
    </p:spTree>
    <p:extLst>
      <p:ext uri="{BB962C8B-B14F-4D97-AF65-F5344CB8AC3E}">
        <p14:creationId xmlns:p14="http://schemas.microsoft.com/office/powerpoint/2010/main" val="3325554106"/>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59548A-1F93-6F6C-0053-38124694B30E}"/>
              </a:ext>
            </a:extLst>
          </p:cNvPr>
          <p:cNvSpPr>
            <a:spLocks noGrp="1"/>
          </p:cNvSpPr>
          <p:nvPr>
            <p:ph type="title"/>
          </p:nvPr>
        </p:nvSpPr>
        <p:spPr/>
        <p:txBody>
          <a:bodyPr>
            <a:normAutofit fontScale="90000"/>
          </a:bodyPr>
          <a:lstStyle/>
          <a:p>
            <a:r>
              <a:rPr lang="en-GB" dirty="0"/>
              <a:t>World Economic Forum - Future of Jobs Report 2025</a:t>
            </a:r>
          </a:p>
        </p:txBody>
      </p:sp>
      <p:sp>
        <p:nvSpPr>
          <p:cNvPr id="3" name="Content Placeholder 2">
            <a:extLst>
              <a:ext uri="{FF2B5EF4-FFF2-40B4-BE49-F238E27FC236}">
                <a16:creationId xmlns:a16="http://schemas.microsoft.com/office/drawing/2014/main" id="{099ED3C6-F222-6C8B-C9C0-694A038BFF8A}"/>
              </a:ext>
            </a:extLst>
          </p:cNvPr>
          <p:cNvSpPr>
            <a:spLocks noGrp="1"/>
          </p:cNvSpPr>
          <p:nvPr>
            <p:ph idx="1"/>
          </p:nvPr>
        </p:nvSpPr>
        <p:spPr/>
        <p:txBody>
          <a:bodyPr>
            <a:normAutofit fontScale="85000" lnSpcReduction="10000"/>
          </a:bodyPr>
          <a:lstStyle/>
          <a:p>
            <a:r>
              <a:rPr lang="en-GB" dirty="0">
                <a:hlinkClick r:id="rId3"/>
              </a:rPr>
              <a:t>What do the jobs of the future look like? | World Economic Forum</a:t>
            </a:r>
            <a:endParaRPr lang="en-GB" dirty="0"/>
          </a:p>
          <a:p>
            <a:r>
              <a:rPr lang="en-GB" dirty="0"/>
              <a:t>Five macrotrends reshaping the labour market:</a:t>
            </a:r>
          </a:p>
          <a:p>
            <a:pPr lvl="1"/>
            <a:r>
              <a:rPr lang="en-GB" dirty="0"/>
              <a:t>Technological change</a:t>
            </a:r>
          </a:p>
          <a:p>
            <a:pPr lvl="1"/>
            <a:r>
              <a:rPr lang="en-GB" dirty="0"/>
              <a:t>The green transition</a:t>
            </a:r>
          </a:p>
          <a:p>
            <a:pPr lvl="1"/>
            <a:r>
              <a:rPr lang="en-GB" dirty="0"/>
              <a:t>Economic and demographic shifts</a:t>
            </a:r>
          </a:p>
          <a:p>
            <a:pPr lvl="1"/>
            <a:r>
              <a:rPr lang="en-GB" dirty="0"/>
              <a:t>Increased focus on diversity and inclusion</a:t>
            </a:r>
          </a:p>
          <a:p>
            <a:pPr lvl="1"/>
            <a:r>
              <a:rPr lang="en-GB" dirty="0"/>
              <a:t>Geoeconomic fragmentation</a:t>
            </a:r>
          </a:p>
          <a:p>
            <a:r>
              <a:rPr lang="en-GB" dirty="0"/>
              <a:t>How could these trends impact assessment and sourcing approaches? </a:t>
            </a:r>
          </a:p>
        </p:txBody>
      </p:sp>
    </p:spTree>
    <p:extLst>
      <p:ext uri="{BB962C8B-B14F-4D97-AF65-F5344CB8AC3E}">
        <p14:creationId xmlns:p14="http://schemas.microsoft.com/office/powerpoint/2010/main" val="2253402945"/>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88C437-B48C-AD30-06DB-6D5828395A67}"/>
              </a:ext>
            </a:extLst>
          </p:cNvPr>
          <p:cNvSpPr>
            <a:spLocks noGrp="1"/>
          </p:cNvSpPr>
          <p:nvPr>
            <p:ph type="title"/>
          </p:nvPr>
        </p:nvSpPr>
        <p:spPr/>
        <p:txBody>
          <a:bodyPr/>
          <a:lstStyle/>
          <a:p>
            <a:r>
              <a:rPr lang="en-GB" dirty="0"/>
              <a:t>What have we learnt today?</a:t>
            </a:r>
          </a:p>
        </p:txBody>
      </p:sp>
      <p:sp>
        <p:nvSpPr>
          <p:cNvPr id="3" name="Content Placeholder 2">
            <a:extLst>
              <a:ext uri="{FF2B5EF4-FFF2-40B4-BE49-F238E27FC236}">
                <a16:creationId xmlns:a16="http://schemas.microsoft.com/office/drawing/2014/main" id="{8686FCF0-48DB-F8D1-D2B6-CEAE40322A51}"/>
              </a:ext>
            </a:extLst>
          </p:cNvPr>
          <p:cNvSpPr>
            <a:spLocks noGrp="1"/>
          </p:cNvSpPr>
          <p:nvPr>
            <p:ph idx="1"/>
          </p:nvPr>
        </p:nvSpPr>
        <p:spPr/>
        <p:txBody>
          <a:bodyPr/>
          <a:lstStyle/>
          <a:p>
            <a:r>
              <a:rPr lang="en-GB" dirty="0"/>
              <a:t>The importance of redesigning recruitment processes to reduce the influence of bias and discrimination.</a:t>
            </a:r>
          </a:p>
          <a:p>
            <a:r>
              <a:rPr lang="en-GB" dirty="0"/>
              <a:t>The common pitfalls that exacerbate inequality.</a:t>
            </a:r>
          </a:p>
          <a:p>
            <a:r>
              <a:rPr lang="en-GB" dirty="0"/>
              <a:t>The importance of HR oversight of this area. </a:t>
            </a:r>
          </a:p>
          <a:p>
            <a:r>
              <a:rPr lang="en-GB" dirty="0"/>
              <a:t>The value of analysing data to continuously improve. </a:t>
            </a:r>
          </a:p>
          <a:p>
            <a:r>
              <a:rPr lang="en-GB" dirty="0"/>
              <a:t>The importance of designing assessment approaches to meet the needs of an organisation. </a:t>
            </a:r>
          </a:p>
        </p:txBody>
      </p:sp>
    </p:spTree>
    <p:extLst>
      <p:ext uri="{BB962C8B-B14F-4D97-AF65-F5344CB8AC3E}">
        <p14:creationId xmlns:p14="http://schemas.microsoft.com/office/powerpoint/2010/main" val="3910750832"/>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762E0B-00DA-773B-758D-05C3ECFC6DA4}"/>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21C9D164-2F9A-A836-3ED4-BB2C3FD086DC}"/>
              </a:ext>
            </a:extLst>
          </p:cNvPr>
          <p:cNvSpPr>
            <a:spLocks noGrp="1"/>
          </p:cNvSpPr>
          <p:nvPr>
            <p:ph idx="1"/>
          </p:nvPr>
        </p:nvSpPr>
        <p:spPr/>
        <p:txBody>
          <a:bodyPr>
            <a:noAutofit/>
          </a:bodyPr>
          <a:lstStyle/>
          <a:p>
            <a:r>
              <a:rPr lang="en-GB" sz="1400" dirty="0"/>
              <a:t>CIPD (No Date) </a:t>
            </a:r>
            <a:r>
              <a:rPr lang="en-GB" sz="1400" i="1" dirty="0"/>
              <a:t>Resourcing. </a:t>
            </a:r>
            <a:r>
              <a:rPr lang="en-GB" sz="1400" dirty="0"/>
              <a:t>Available at: </a:t>
            </a:r>
            <a:r>
              <a:rPr lang="en-GB" sz="1400" dirty="0">
                <a:hlinkClick r:id="rId3"/>
              </a:rPr>
              <a:t>The Profession Map / Specialist knowledge / Resourcing | CIPD</a:t>
            </a:r>
            <a:r>
              <a:rPr lang="en-GB" sz="1400" dirty="0"/>
              <a:t>. (Accessed: 3 October 2024). </a:t>
            </a:r>
          </a:p>
          <a:p>
            <a:r>
              <a:rPr lang="en-GB" sz="1400" dirty="0"/>
              <a:t>CIPD (2025) </a:t>
            </a:r>
            <a:r>
              <a:rPr lang="en-GB" sz="1400" i="1" dirty="0"/>
              <a:t>Talent Management</a:t>
            </a:r>
            <a:r>
              <a:rPr lang="en-GB" sz="1400" dirty="0"/>
              <a:t>. Available at: </a:t>
            </a:r>
            <a:r>
              <a:rPr lang="en-GB" sz="1400" dirty="0">
                <a:hlinkClick r:id="rId4"/>
              </a:rPr>
              <a:t>Talent management | Factsheets | CIPD</a:t>
            </a:r>
            <a:r>
              <a:rPr lang="en-GB" sz="1400" dirty="0"/>
              <a:t>. (Accessed: 3 October 2025).</a:t>
            </a:r>
          </a:p>
          <a:p>
            <a:r>
              <a:rPr lang="en-GB" sz="1400" dirty="0"/>
              <a:t>CIPD (2024) </a:t>
            </a:r>
            <a:r>
              <a:rPr lang="en-GB" sz="1400" i="1" dirty="0"/>
              <a:t>Inclusive recruitment: Guide for employers</a:t>
            </a:r>
            <a:r>
              <a:rPr lang="en-GB" sz="1400" dirty="0"/>
              <a:t>. Available at: </a:t>
            </a:r>
            <a:r>
              <a:rPr lang="en-GB" sz="1400" dirty="0">
                <a:hlinkClick r:id="rId5"/>
              </a:rPr>
              <a:t>Inclusive recruitment: Guide for employers | CIPD</a:t>
            </a:r>
            <a:r>
              <a:rPr lang="en-GB" sz="1400" dirty="0"/>
              <a:t> (Accessed 14 November 2025).</a:t>
            </a:r>
            <a:endParaRPr lang="en-GB" sz="2400" dirty="0"/>
          </a:p>
          <a:p>
            <a:r>
              <a:rPr lang="en-GB" sz="1400" dirty="0"/>
              <a:t>Jackson, I. (2024) </a:t>
            </a:r>
            <a:r>
              <a:rPr lang="en-GB" sz="1400" i="1" dirty="0"/>
              <a:t>Half of neurodivergent adults have been discriminated against after applying for a job, research finds</a:t>
            </a:r>
            <a:r>
              <a:rPr lang="en-GB" sz="1400" dirty="0"/>
              <a:t>. Available at: </a:t>
            </a:r>
            <a:r>
              <a:rPr lang="en-GB" sz="1400" dirty="0">
                <a:hlinkClick r:id="rId6"/>
              </a:rPr>
              <a:t>Half of neurodivergent adults have been discriminated against after applying for a job, research finds</a:t>
            </a:r>
            <a:r>
              <a:rPr lang="en-GB" sz="1400" dirty="0"/>
              <a:t>. (Accessed: 14 November 2024). </a:t>
            </a:r>
          </a:p>
          <a:p>
            <a:r>
              <a:rPr lang="en-GB" sz="1400" dirty="0"/>
              <a:t>Jacobs, K. (2018) </a:t>
            </a:r>
            <a:r>
              <a:rPr lang="en-GB" sz="1400" i="1" dirty="0"/>
              <a:t>Is psychometric testing still fit for purpose? </a:t>
            </a:r>
            <a:r>
              <a:rPr lang="en-GB" sz="1400" dirty="0"/>
              <a:t>Available at: </a:t>
            </a:r>
            <a:r>
              <a:rPr lang="en-GB" sz="1400" dirty="0">
                <a:hlinkClick r:id="rId7"/>
              </a:rPr>
              <a:t>38534</a:t>
            </a:r>
            <a:r>
              <a:rPr lang="en-GB" sz="1400" dirty="0"/>
              <a:t>. (Accessed: 18 November 2024). </a:t>
            </a:r>
            <a:endParaRPr lang="en-GB" sz="2400" dirty="0"/>
          </a:p>
          <a:p>
            <a:r>
              <a:rPr lang="en-GB" sz="1400" kern="0" dirty="0">
                <a:effectLst/>
                <a:latin typeface="Arial" panose="020B0604020202020204" pitchFamily="34" charset="0"/>
                <a:ea typeface="Times New Roman" panose="02020603050405020304" pitchFamily="18" charset="0"/>
                <a:cs typeface="Arial" panose="020B0604020202020204" pitchFamily="34" charset="0"/>
              </a:rPr>
              <a:t>Jones, E. (2024) </a:t>
            </a:r>
            <a:r>
              <a:rPr lang="en-GB" sz="1400" i="1" kern="0" dirty="0">
                <a:effectLst/>
                <a:latin typeface="Arial" panose="020B0604020202020204" pitchFamily="34" charset="0"/>
                <a:ea typeface="Times New Roman" panose="02020603050405020304" pitchFamily="18" charset="0"/>
                <a:cs typeface="Arial" panose="020B0604020202020204" pitchFamily="34" charset="0"/>
              </a:rPr>
              <a:t>Talent retention remains the biggest challenge for UK employers</a:t>
            </a:r>
            <a:r>
              <a:rPr lang="en-GB" sz="1400" kern="0" dirty="0">
                <a:effectLst/>
                <a:latin typeface="Arial" panose="020B0604020202020204" pitchFamily="34" charset="0"/>
                <a:ea typeface="Times New Roman" panose="02020603050405020304" pitchFamily="18" charset="0"/>
                <a:cs typeface="Arial" panose="020B0604020202020204" pitchFamily="34" charset="0"/>
              </a:rPr>
              <a:t>. Available at: </a:t>
            </a:r>
            <a:r>
              <a:rPr lang="en-GB" sz="1400" u="sng" kern="100" dirty="0">
                <a:solidFill>
                  <a:srgbClr val="0000FF"/>
                </a:solidFill>
                <a:effectLst/>
                <a:latin typeface="Arial" panose="020B0604020202020204" pitchFamily="34" charset="0"/>
                <a:ea typeface="DengXian" panose="02010600030101010101" pitchFamily="2" charset="-122"/>
                <a:cs typeface="Arial" panose="020B0604020202020204" pitchFamily="34" charset="0"/>
                <a:hlinkClick r:id="rId8"/>
              </a:rPr>
              <a:t>Talent retention remains the biggest challenge for UK employers (ciphr.com)</a:t>
            </a:r>
            <a:r>
              <a:rPr lang="en-GB" sz="1400" kern="100" dirty="0">
                <a:effectLst/>
                <a:latin typeface="Arial" panose="020B0604020202020204" pitchFamily="34" charset="0"/>
                <a:ea typeface="DengXian" panose="02010600030101010101" pitchFamily="2" charset="-122"/>
                <a:cs typeface="Arial" panose="020B0604020202020204" pitchFamily="34" charset="0"/>
              </a:rPr>
              <a:t> (Accessed: 04 August 2024)</a:t>
            </a:r>
            <a:r>
              <a:rPr lang="en-GB" sz="1400" kern="0" dirty="0">
                <a:effectLst/>
                <a:latin typeface="Arial" panose="020B0604020202020204" pitchFamily="34" charset="0"/>
                <a:ea typeface="Times New Roman" panose="02020603050405020304" pitchFamily="18" charset="0"/>
                <a:cs typeface="Arial" panose="020B0604020202020204" pitchFamily="34" charset="0"/>
              </a:rPr>
              <a:t>.</a:t>
            </a:r>
          </a:p>
          <a:p>
            <a:r>
              <a:rPr lang="en-GB" sz="1400" b="0" i="0" dirty="0">
                <a:solidFill>
                  <a:srgbClr val="3A3A3A"/>
                </a:solidFill>
                <a:effectLst/>
                <a:latin typeface="Source Sans Pro" panose="020B0503030403020204" pitchFamily="34" charset="0"/>
              </a:rPr>
              <a:t>Nikolaou, I. and </a:t>
            </a:r>
            <a:r>
              <a:rPr lang="en-GB" sz="1400" b="0" i="0" dirty="0" err="1">
                <a:solidFill>
                  <a:srgbClr val="3A3A3A"/>
                </a:solidFill>
                <a:effectLst/>
                <a:latin typeface="Source Sans Pro" panose="020B0503030403020204" pitchFamily="34" charset="0"/>
              </a:rPr>
              <a:t>Oostrom</a:t>
            </a:r>
            <a:r>
              <a:rPr lang="en-GB" sz="1400" b="0" i="0" dirty="0">
                <a:solidFill>
                  <a:srgbClr val="3A3A3A"/>
                </a:solidFill>
                <a:effectLst/>
                <a:latin typeface="Source Sans Pro" panose="020B0503030403020204" pitchFamily="34" charset="0"/>
              </a:rPr>
              <a:t>, J.K. (2015) </a:t>
            </a:r>
            <a:r>
              <a:rPr lang="en-GB" sz="1400" b="0" i="1" dirty="0">
                <a:solidFill>
                  <a:srgbClr val="3A3A3A"/>
                </a:solidFill>
                <a:effectLst/>
                <a:latin typeface="Source Sans Pro" panose="020B0503030403020204" pitchFamily="34" charset="0"/>
              </a:rPr>
              <a:t>Employee recruitment, selection, and assessment : contemporary issues for theory and practice</a:t>
            </a:r>
            <a:r>
              <a:rPr lang="en-GB" sz="1400" b="0" i="0" dirty="0">
                <a:solidFill>
                  <a:srgbClr val="3A3A3A"/>
                </a:solidFill>
                <a:effectLst/>
                <a:latin typeface="Source Sans Pro" panose="020B0503030403020204" pitchFamily="34" charset="0"/>
              </a:rPr>
              <a:t>. 1st ed. Hove, East Sussex ; Psychology Press. Available at: </a:t>
            </a:r>
            <a:r>
              <a:rPr lang="en-GB" sz="1400" b="0" i="0" dirty="0">
                <a:solidFill>
                  <a:srgbClr val="3A3A3A"/>
                </a:solidFill>
                <a:effectLst/>
                <a:latin typeface="Source Sans Pro" panose="020B0503030403020204" pitchFamily="34" charset="0"/>
                <a:hlinkClick r:id="rId9"/>
              </a:rPr>
              <a:t>https://doi.org/10.4324/9781315742175</a:t>
            </a:r>
            <a:r>
              <a:rPr lang="en-GB" sz="1400" dirty="0">
                <a:solidFill>
                  <a:srgbClr val="3A3A3A"/>
                </a:solidFill>
                <a:latin typeface="Source Sans Pro" panose="020B0503030403020204" pitchFamily="34" charset="0"/>
              </a:rPr>
              <a:t>.</a:t>
            </a:r>
            <a:endParaRPr lang="en-GB" sz="1400" dirty="0"/>
          </a:p>
          <a:p>
            <a:r>
              <a:rPr lang="en-GB" sz="1400" dirty="0"/>
              <a:t>Taylor, S. (2022) </a:t>
            </a:r>
            <a:r>
              <a:rPr lang="en-GB" sz="1400" i="1" dirty="0"/>
              <a:t>Resourcing and talent management : the theory and practice of recruiting and developing a workforce. </a:t>
            </a:r>
            <a:r>
              <a:rPr lang="en-GB" sz="1400" dirty="0"/>
              <a:t>Eighth edition. London: Kogan Page.</a:t>
            </a:r>
          </a:p>
          <a:p>
            <a:r>
              <a:rPr lang="en-GB" sz="1400" dirty="0"/>
              <a:t>William, D. (2018) </a:t>
            </a:r>
            <a:r>
              <a:rPr lang="en-GB" sz="1400" i="1" dirty="0"/>
              <a:t>Embedded formative assessment</a:t>
            </a:r>
            <a:r>
              <a:rPr lang="en-GB" sz="1400" dirty="0"/>
              <a:t>. Second edition. Bloomington, Indiana: Solution Tree Press.</a:t>
            </a:r>
          </a:p>
          <a:p>
            <a:r>
              <a:rPr lang="en-GB" sz="1400" dirty="0"/>
              <a:t>World Economic Forum (2025) </a:t>
            </a:r>
            <a:r>
              <a:rPr lang="en-GB" sz="1400" i="1" dirty="0"/>
              <a:t>Future of Jobs Report</a:t>
            </a:r>
            <a:r>
              <a:rPr lang="en-GB" sz="1400" dirty="0"/>
              <a:t>. Available at: </a:t>
            </a:r>
            <a:r>
              <a:rPr lang="en-GB" sz="1400" dirty="0">
                <a:hlinkClick r:id="rId10"/>
              </a:rPr>
              <a:t>WEF_Future_of_Jobs_Report_2025.pdf </a:t>
            </a:r>
            <a:r>
              <a:rPr lang="en-GB" sz="1400" dirty="0"/>
              <a:t> (Accessed: 14 November 2025). </a:t>
            </a:r>
            <a:endParaRPr lang="en-GB" sz="2400" dirty="0"/>
          </a:p>
          <a:p>
            <a:endParaRPr lang="en-GB" sz="800" dirty="0"/>
          </a:p>
          <a:p>
            <a:endParaRPr lang="en-GB" sz="2400" dirty="0"/>
          </a:p>
        </p:txBody>
      </p:sp>
    </p:spTree>
    <p:extLst>
      <p:ext uri="{BB962C8B-B14F-4D97-AF65-F5344CB8AC3E}">
        <p14:creationId xmlns:p14="http://schemas.microsoft.com/office/powerpoint/2010/main" val="865498515"/>
      </p:ext>
    </p:extLst>
  </p:cSld>
  <p:clrMapOvr>
    <a:masterClrMapping/>
  </p:clrMapOvr>
</p:sld>
</file>

<file path=ppt/theme/theme1.xml><?xml version="1.0" encoding="utf-8"?>
<a:theme xmlns:a="http://schemas.openxmlformats.org/drawingml/2006/main" name="ThemeUWTSD">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ThemeUWTSD" id="{F21EE35A-C65B-4304-A6CB-CDA628125EC2}" vid="{AD4FE309-27E3-4943-B06C-08E55F433F37}"/>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ThemeUWTSD</Template>
  <TotalTime>0</TotalTime>
  <Words>3185</Words>
  <Application>Microsoft Office PowerPoint</Application>
  <PresentationFormat>Widescreen</PresentationFormat>
  <Paragraphs>335</Paragraphs>
  <Slides>35</Slides>
  <Notes>24</Notes>
  <HiddenSlides>0</HiddenSlides>
  <MMClips>0</MMClips>
  <ScaleCrop>false</ScaleCrop>
  <HeadingPairs>
    <vt:vector size="6" baseType="variant">
      <vt:variant>
        <vt:lpstr>Fonts Used</vt:lpstr>
      </vt:variant>
      <vt:variant>
        <vt:i4>9</vt:i4>
      </vt:variant>
      <vt:variant>
        <vt:lpstr>Theme</vt:lpstr>
      </vt:variant>
      <vt:variant>
        <vt:i4>1</vt:i4>
      </vt:variant>
      <vt:variant>
        <vt:lpstr>Slide Titles</vt:lpstr>
      </vt:variant>
      <vt:variant>
        <vt:i4>35</vt:i4>
      </vt:variant>
    </vt:vector>
  </HeadingPairs>
  <TitlesOfParts>
    <vt:vector size="45" baseType="lpstr">
      <vt:lpstr>__fkGroteskNeue_598ab8</vt:lpstr>
      <vt:lpstr>Google Sans</vt:lpstr>
      <vt:lpstr>Museo</vt:lpstr>
      <vt:lpstr>Myriad Pro</vt:lpstr>
      <vt:lpstr>var(--font-berkeley-mono)</vt:lpstr>
      <vt:lpstr>var(--font-fk-grotesk)</vt:lpstr>
      <vt:lpstr>Arial</vt:lpstr>
      <vt:lpstr>Calibri</vt:lpstr>
      <vt:lpstr>Source Sans Pro</vt:lpstr>
      <vt:lpstr>ThemeUWTSD</vt:lpstr>
      <vt:lpstr>Resourcing and Talent Management </vt:lpstr>
      <vt:lpstr>Learning Outcomes for Today</vt:lpstr>
      <vt:lpstr>Assessment approaches</vt:lpstr>
      <vt:lpstr>A reminder of the Terms</vt:lpstr>
      <vt:lpstr>PowerPoint Presentation</vt:lpstr>
      <vt:lpstr>PowerPoint Presentation</vt:lpstr>
      <vt:lpstr>PowerPoint Presentation</vt:lpstr>
      <vt:lpstr>Activity</vt:lpstr>
      <vt:lpstr>Removing gender bias from job ads (Wellings, 2025) </vt:lpstr>
      <vt:lpstr>PowerPoint Presentation</vt:lpstr>
      <vt:lpstr>Benefits of gender-neutral recruitment</vt:lpstr>
      <vt:lpstr>PowerPoint Presentation</vt:lpstr>
      <vt:lpstr>PowerPoint Presentation</vt:lpstr>
      <vt:lpstr>PowerPoint Presentation</vt:lpstr>
      <vt:lpstr>Social Media</vt:lpstr>
      <vt:lpstr>Neurodiversity (1)</vt:lpstr>
      <vt:lpstr>Neurodiversity (2)</vt:lpstr>
      <vt:lpstr>Structured Interviews</vt:lpstr>
      <vt:lpstr>PowerPoint Presentation</vt:lpstr>
      <vt:lpstr>Ability testing</vt:lpstr>
      <vt:lpstr> Psychometric testing</vt:lpstr>
      <vt:lpstr>Assessment centres </vt:lpstr>
      <vt:lpstr>Evaluating candidates</vt:lpstr>
      <vt:lpstr>Post offer</vt:lpstr>
      <vt:lpstr>PowerPoint Presentation</vt:lpstr>
      <vt:lpstr>PowerPoint Presentation</vt:lpstr>
      <vt:lpstr>CIPD tool</vt:lpstr>
      <vt:lpstr>PowerPoint Presentation</vt:lpstr>
      <vt:lpstr>Assessment approaches</vt:lpstr>
      <vt:lpstr>Effective assessment design</vt:lpstr>
      <vt:lpstr>Assessment considerations</vt:lpstr>
      <vt:lpstr> Case Study - Sky</vt:lpstr>
      <vt:lpstr>World Economic Forum - Future of Jobs Report 2025</vt:lpstr>
      <vt:lpstr>What have we learnt today?</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Julie Thomas</dc:creator>
  <cp:lastModifiedBy>Rhiannon Akers</cp:lastModifiedBy>
  <cp:revision>44</cp:revision>
  <dcterms:created xsi:type="dcterms:W3CDTF">2017-11-30T17:31:08Z</dcterms:created>
  <dcterms:modified xsi:type="dcterms:W3CDTF">2025-11-14T16:59:06Z</dcterms:modified>
</cp:coreProperties>
</file>