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8"/>
  </p:notesMasterIdLst>
  <p:sldIdLst>
    <p:sldId id="1881" r:id="rId2"/>
    <p:sldId id="256" r:id="rId3"/>
    <p:sldId id="260" r:id="rId4"/>
    <p:sldId id="265" r:id="rId5"/>
    <p:sldId id="270" r:id="rId6"/>
    <p:sldId id="271" r:id="rId7"/>
    <p:sldId id="272" r:id="rId8"/>
    <p:sldId id="264" r:id="rId9"/>
    <p:sldId id="259" r:id="rId10"/>
    <p:sldId id="258" r:id="rId11"/>
    <p:sldId id="268" r:id="rId12"/>
    <p:sldId id="267" r:id="rId13"/>
    <p:sldId id="266" r:id="rId14"/>
    <p:sldId id="261" r:id="rId15"/>
    <p:sldId id="262" r:id="rId16"/>
    <p:sldId id="276" r:id="rId17"/>
  </p:sldIdLst>
  <p:sldSz cx="18288000" cy="10287000"/>
  <p:notesSz cx="6858000" cy="9144000"/>
  <p:embeddedFontLst>
    <p:embeddedFont>
      <p:font typeface="Hagrid" panose="020B0604020202020204" charset="0"/>
      <p:regular r:id="rId19"/>
    </p:embeddedFont>
    <p:embeddedFont>
      <p:font typeface="Hagrid Ultra-Bold" panose="020B0604020202020204" charset="0"/>
      <p:regular r:id="rId20"/>
    </p:embeddedFont>
    <p:embeddedFont>
      <p:font typeface="Montserrat Bold" panose="020B0604020202020204" charset="0"/>
      <p:regular r:id="rId21"/>
    </p:embeddedFont>
    <p:embeddedFont>
      <p:font typeface="Poppins" panose="020B0502040204020203" pitchFamily="2" charset="0"/>
      <p:regular r:id="rId22"/>
    </p:embeddedFont>
    <p:embeddedFont>
      <p:font typeface="Poppins Semi-Bold" panose="020B0604020202020204" charset="0"/>
      <p:regular r:id="rId2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78776" autoAdjust="0"/>
  </p:normalViewPr>
  <p:slideViewPr>
    <p:cSldViewPr>
      <p:cViewPr varScale="1">
        <p:scale>
          <a:sx n="45" d="100"/>
          <a:sy n="45" d="100"/>
        </p:scale>
        <p:origin x="1234" y="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F6195C-47CE-461D-AA5C-52802FEA7B91}" type="datetimeFigureOut">
              <a:rPr lang="en-US" smtClean="0"/>
              <a:t>12/10/2025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1E8B171-69FC-4D5F-AD3A-B031AA608EF3}" type="slidenum">
              <a:rPr lang="en-US" smtClean="0"/>
              <a:t>‹#›</a:t>
            </a:fld>
            <a:endParaRPr lang="en-US"/>
          </a:p>
        </p:txBody>
      </p:sp>
    </p:spTree>
    <p:extLst>
      <p:ext uri="{BB962C8B-B14F-4D97-AF65-F5344CB8AC3E}">
        <p14:creationId xmlns:p14="http://schemas.microsoft.com/office/powerpoint/2010/main" val="16448156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40CFEA4-47A4-40A0-AC99-60B15F86C767}" type="slidenum">
              <a:rPr lang="en-US" smtClean="0"/>
              <a:t>1</a:t>
            </a:fld>
            <a:endParaRPr lang="en-US"/>
          </a:p>
        </p:txBody>
      </p:sp>
    </p:spTree>
    <p:extLst>
      <p:ext uri="{BB962C8B-B14F-4D97-AF65-F5344CB8AC3E}">
        <p14:creationId xmlns:p14="http://schemas.microsoft.com/office/powerpoint/2010/main" val="408565613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2</a:t>
            </a:fld>
            <a:endParaRPr lang="en-US"/>
          </a:p>
        </p:txBody>
      </p:sp>
    </p:spTree>
    <p:extLst>
      <p:ext uri="{BB962C8B-B14F-4D97-AF65-F5344CB8AC3E}">
        <p14:creationId xmlns:p14="http://schemas.microsoft.com/office/powerpoint/2010/main" val="44550375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3</a:t>
            </a:fld>
            <a:endParaRPr lang="en-US"/>
          </a:p>
        </p:txBody>
      </p:sp>
    </p:spTree>
    <p:extLst>
      <p:ext uri="{BB962C8B-B14F-4D97-AF65-F5344CB8AC3E}">
        <p14:creationId xmlns:p14="http://schemas.microsoft.com/office/powerpoint/2010/main" val="112175251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4</a:t>
            </a:fld>
            <a:endParaRPr lang="en-US"/>
          </a:p>
        </p:txBody>
      </p:sp>
    </p:spTree>
    <p:extLst>
      <p:ext uri="{BB962C8B-B14F-4D97-AF65-F5344CB8AC3E}">
        <p14:creationId xmlns:p14="http://schemas.microsoft.com/office/powerpoint/2010/main" val="36107039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5</a:t>
            </a:fld>
            <a:endParaRPr lang="en-US"/>
          </a:p>
        </p:txBody>
      </p:sp>
    </p:spTree>
    <p:extLst>
      <p:ext uri="{BB962C8B-B14F-4D97-AF65-F5344CB8AC3E}">
        <p14:creationId xmlns:p14="http://schemas.microsoft.com/office/powerpoint/2010/main" val="26849198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6</a:t>
            </a:fld>
            <a:endParaRPr lang="en-US"/>
          </a:p>
        </p:txBody>
      </p:sp>
    </p:spTree>
    <p:extLst>
      <p:ext uri="{BB962C8B-B14F-4D97-AF65-F5344CB8AC3E}">
        <p14:creationId xmlns:p14="http://schemas.microsoft.com/office/powerpoint/2010/main" val="1277308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7</a:t>
            </a:fld>
            <a:endParaRPr lang="en-US"/>
          </a:p>
        </p:txBody>
      </p:sp>
    </p:spTree>
    <p:extLst>
      <p:ext uri="{BB962C8B-B14F-4D97-AF65-F5344CB8AC3E}">
        <p14:creationId xmlns:p14="http://schemas.microsoft.com/office/powerpoint/2010/main" val="10700228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8</a:t>
            </a:fld>
            <a:endParaRPr lang="en-US"/>
          </a:p>
        </p:txBody>
      </p:sp>
    </p:spTree>
    <p:extLst>
      <p:ext uri="{BB962C8B-B14F-4D97-AF65-F5344CB8AC3E}">
        <p14:creationId xmlns:p14="http://schemas.microsoft.com/office/powerpoint/2010/main" val="58172798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9</a:t>
            </a:fld>
            <a:endParaRPr lang="en-US"/>
          </a:p>
        </p:txBody>
      </p:sp>
    </p:spTree>
    <p:extLst>
      <p:ext uri="{BB962C8B-B14F-4D97-AF65-F5344CB8AC3E}">
        <p14:creationId xmlns:p14="http://schemas.microsoft.com/office/powerpoint/2010/main" val="18702518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10</a:t>
            </a:fld>
            <a:endParaRPr lang="en-US"/>
          </a:p>
        </p:txBody>
      </p:sp>
    </p:spTree>
    <p:extLst>
      <p:ext uri="{BB962C8B-B14F-4D97-AF65-F5344CB8AC3E}">
        <p14:creationId xmlns:p14="http://schemas.microsoft.com/office/powerpoint/2010/main" val="2088087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11</a:t>
            </a:fld>
            <a:endParaRPr lang="en-US"/>
          </a:p>
        </p:txBody>
      </p:sp>
    </p:spTree>
    <p:extLst>
      <p:ext uri="{BB962C8B-B14F-4D97-AF65-F5344CB8AC3E}">
        <p14:creationId xmlns:p14="http://schemas.microsoft.com/office/powerpoint/2010/main" val="12705605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12</a:t>
            </a:fld>
            <a:endParaRPr lang="en-US"/>
          </a:p>
        </p:txBody>
      </p:sp>
    </p:spTree>
    <p:extLst>
      <p:ext uri="{BB962C8B-B14F-4D97-AF65-F5344CB8AC3E}">
        <p14:creationId xmlns:p14="http://schemas.microsoft.com/office/powerpoint/2010/main" val="12002355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13</a:t>
            </a:fld>
            <a:endParaRPr lang="en-US"/>
          </a:p>
        </p:txBody>
      </p:sp>
    </p:spTree>
    <p:extLst>
      <p:ext uri="{BB962C8B-B14F-4D97-AF65-F5344CB8AC3E}">
        <p14:creationId xmlns:p14="http://schemas.microsoft.com/office/powerpoint/2010/main" val="295180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14</a:t>
            </a:fld>
            <a:endParaRPr lang="en-US"/>
          </a:p>
        </p:txBody>
      </p:sp>
    </p:spTree>
    <p:extLst>
      <p:ext uri="{BB962C8B-B14F-4D97-AF65-F5344CB8AC3E}">
        <p14:creationId xmlns:p14="http://schemas.microsoft.com/office/powerpoint/2010/main" val="14856125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D1E8B171-69FC-4D5F-AD3A-B031AA608EF3}" type="slidenum">
              <a:rPr lang="en-US" smtClean="0"/>
              <a:t>15</a:t>
            </a:fld>
            <a:endParaRPr lang="en-US"/>
          </a:p>
        </p:txBody>
      </p:sp>
    </p:spTree>
    <p:extLst>
      <p:ext uri="{BB962C8B-B14F-4D97-AF65-F5344CB8AC3E}">
        <p14:creationId xmlns:p14="http://schemas.microsoft.com/office/powerpoint/2010/main" val="272073933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latin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10"/>
          </p:nvPr>
        </p:nvSpPr>
        <p:spPr/>
        <p:txBody>
          <a:bodyPr/>
          <a:lstStyle/>
          <a:p>
            <a:fld id="{9FF6A408-B0AB-4CAF-8A42-618892A7F993}" type="slidenum">
              <a:rPr lang="en-US" smtClean="0"/>
              <a:t>16</a:t>
            </a:fld>
            <a:endParaRPr lang="en-US"/>
          </a:p>
        </p:txBody>
      </p:sp>
    </p:spTree>
    <p:extLst>
      <p:ext uri="{BB962C8B-B14F-4D97-AF65-F5344CB8AC3E}">
        <p14:creationId xmlns:p14="http://schemas.microsoft.com/office/powerpoint/2010/main" val="27390476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12/10/2025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12/10/2025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sv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image" Target="../media/image18.png"/><Relationship Id="rId3" Type="http://schemas.openxmlformats.org/officeDocument/2006/relationships/image" Target="../media/image8.pn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1.svg"/><Relationship Id="rId11" Type="http://schemas.openxmlformats.org/officeDocument/2006/relationships/image" Target="../media/image16.png"/><Relationship Id="rId5" Type="http://schemas.openxmlformats.org/officeDocument/2006/relationships/image" Target="../media/image10.png"/><Relationship Id="rId10" Type="http://schemas.openxmlformats.org/officeDocument/2006/relationships/image" Target="../media/image15.svg"/><Relationship Id="rId4" Type="http://schemas.openxmlformats.org/officeDocument/2006/relationships/image" Target="../media/image9.svg"/><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4.xml"/><Relationship Id="rId1" Type="http://schemas.openxmlformats.org/officeDocument/2006/relationships/slideLayout" Target="../slideLayouts/slideLayout7.xml"/><Relationship Id="rId5" Type="http://schemas.openxmlformats.org/officeDocument/2006/relationships/image" Target="../media/image21.png"/><Relationship Id="rId4" Type="http://schemas.openxmlformats.org/officeDocument/2006/relationships/image" Target="../media/image20.svg"/></Relationships>
</file>

<file path=ppt/slides/_rels/slide5.xml.rels><?xml version="1.0" encoding="UTF-8" standalone="yes"?>
<Relationships xmlns="http://schemas.openxmlformats.org/package/2006/relationships"><Relationship Id="rId8" Type="http://schemas.openxmlformats.org/officeDocument/2006/relationships/image" Target="../media/image27.png"/><Relationship Id="rId3" Type="http://schemas.openxmlformats.org/officeDocument/2006/relationships/image" Target="../media/image22.jpeg"/><Relationship Id="rId7" Type="http://schemas.openxmlformats.org/officeDocument/2006/relationships/image" Target="../media/image2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s>
</file>

<file path=ppt/slides/_rels/slide6.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3.png"/><Relationship Id="rId4" Type="http://schemas.openxmlformats.org/officeDocument/2006/relationships/image" Target="../media/image28.png"/></Relationships>
</file>

<file path=ppt/slides/_rels/slide7.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s>
</file>

<file path=ppt/slides/_rels/slide8.xml.rels><?xml version="1.0" encoding="UTF-8" standalone="yes"?>
<Relationships xmlns="http://schemas.openxmlformats.org/package/2006/relationships"><Relationship Id="rId3" Type="http://schemas.openxmlformats.org/officeDocument/2006/relationships/image" Target="../media/image36.png"/><Relationship Id="rId7" Type="http://schemas.openxmlformats.org/officeDocument/2006/relationships/image" Target="../media/image20.sv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38.jpeg"/><Relationship Id="rId4" Type="http://schemas.openxmlformats.org/officeDocument/2006/relationships/image" Target="../media/image37.svg"/></Relationships>
</file>

<file path=ppt/slides/_rels/slide9.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42.png"/><Relationship Id="rId5" Type="http://schemas.openxmlformats.org/officeDocument/2006/relationships/image" Target="../media/image41.png"/><Relationship Id="rId4" Type="http://schemas.openxmlformats.org/officeDocument/2006/relationships/image" Target="../media/image40.svg"/></Relationships>
</file>

<file path=ppt/slides/_rels/slide10.xml.rels><?xml version="1.0" encoding="UTF-8" standalone="yes"?>
<Relationships xmlns="http://schemas.openxmlformats.org/package/2006/relationships"><Relationship Id="rId8" Type="http://schemas.openxmlformats.org/officeDocument/2006/relationships/image" Target="../media/image48.svg"/><Relationship Id="rId3" Type="http://schemas.openxmlformats.org/officeDocument/2006/relationships/image" Target="../media/image43.png"/><Relationship Id="rId7" Type="http://schemas.openxmlformats.org/officeDocument/2006/relationships/image" Target="../media/image47.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46.svg"/><Relationship Id="rId5" Type="http://schemas.openxmlformats.org/officeDocument/2006/relationships/image" Target="../media/image45.png"/><Relationship Id="rId4" Type="http://schemas.openxmlformats.org/officeDocument/2006/relationships/image" Target="../media/image44.svg"/></Relationships>
</file>

<file path=ppt/slides/_rels/slide1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svg"/><Relationship Id="rId12" Type="http://schemas.openxmlformats.org/officeDocument/2006/relationships/image" Target="../media/image58.jpe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52.png"/><Relationship Id="rId11" Type="http://schemas.openxmlformats.org/officeDocument/2006/relationships/image" Target="../media/image57.svg"/><Relationship Id="rId5" Type="http://schemas.openxmlformats.org/officeDocument/2006/relationships/image" Target="../media/image51.jpeg"/><Relationship Id="rId10" Type="http://schemas.openxmlformats.org/officeDocument/2006/relationships/image" Target="../media/image56.png"/><Relationship Id="rId4" Type="http://schemas.openxmlformats.org/officeDocument/2006/relationships/image" Target="../media/image50.svg"/><Relationship Id="rId9" Type="http://schemas.openxmlformats.org/officeDocument/2006/relationships/image" Target="../media/image55.svg"/></Relationships>
</file>

<file path=ppt/slides/_rels/slide12.xml.rels><?xml version="1.0" encoding="UTF-8" standalone="yes"?>
<Relationships xmlns="http://schemas.openxmlformats.org/package/2006/relationships"><Relationship Id="rId8" Type="http://schemas.openxmlformats.org/officeDocument/2006/relationships/image" Target="../media/image62.svg"/><Relationship Id="rId3" Type="http://schemas.openxmlformats.org/officeDocument/2006/relationships/image" Target="../media/image59.png"/><Relationship Id="rId7" Type="http://schemas.openxmlformats.org/officeDocument/2006/relationships/image" Target="../media/image61.png"/><Relationship Id="rId12" Type="http://schemas.openxmlformats.org/officeDocument/2006/relationships/image" Target="../media/image6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55.svg"/><Relationship Id="rId11" Type="http://schemas.openxmlformats.org/officeDocument/2006/relationships/image" Target="../media/image65.png"/><Relationship Id="rId5" Type="http://schemas.openxmlformats.org/officeDocument/2006/relationships/image" Target="../media/image54.png"/><Relationship Id="rId10" Type="http://schemas.openxmlformats.org/officeDocument/2006/relationships/image" Target="../media/image64.png"/><Relationship Id="rId4" Type="http://schemas.openxmlformats.org/officeDocument/2006/relationships/image" Target="../media/image60.svg"/><Relationship Id="rId9" Type="http://schemas.openxmlformats.org/officeDocument/2006/relationships/image" Target="../media/image63.png"/></Relationships>
</file>

<file path=ppt/slides/_rels/slide13.xml.rels><?xml version="1.0" encoding="UTF-8" standalone="yes"?>
<Relationships xmlns="http://schemas.openxmlformats.org/package/2006/relationships"><Relationship Id="rId8" Type="http://schemas.openxmlformats.org/officeDocument/2006/relationships/image" Target="../media/image55.svg"/><Relationship Id="rId3" Type="http://schemas.openxmlformats.org/officeDocument/2006/relationships/image" Target="../media/image67.jpeg"/><Relationship Id="rId7" Type="http://schemas.openxmlformats.org/officeDocument/2006/relationships/image" Target="../media/image54.png"/><Relationship Id="rId12" Type="http://schemas.openxmlformats.org/officeDocument/2006/relationships/image" Target="../media/image57.sv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53.svg"/><Relationship Id="rId11" Type="http://schemas.openxmlformats.org/officeDocument/2006/relationships/image" Target="../media/image56.png"/><Relationship Id="rId5" Type="http://schemas.openxmlformats.org/officeDocument/2006/relationships/image" Target="../media/image52.png"/><Relationship Id="rId10" Type="http://schemas.openxmlformats.org/officeDocument/2006/relationships/image" Target="../media/image70.svg"/><Relationship Id="rId4" Type="http://schemas.openxmlformats.org/officeDocument/2006/relationships/image" Target="../media/image68.jpeg"/><Relationship Id="rId9" Type="http://schemas.openxmlformats.org/officeDocument/2006/relationships/image" Target="../media/image69.png"/></Relationships>
</file>

<file path=ppt/slides/_rels/slide14.xml.rels><?xml version="1.0" encoding="UTF-8" standalone="yes"?>
<Relationships xmlns="http://schemas.openxmlformats.org/package/2006/relationships"><Relationship Id="rId8" Type="http://schemas.openxmlformats.org/officeDocument/2006/relationships/image" Target="../media/image76.svg"/><Relationship Id="rId3" Type="http://schemas.openxmlformats.org/officeDocument/2006/relationships/image" Target="../media/image71.png"/><Relationship Id="rId7" Type="http://schemas.openxmlformats.org/officeDocument/2006/relationships/image" Target="../media/image75.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74.svg"/><Relationship Id="rId5" Type="http://schemas.openxmlformats.org/officeDocument/2006/relationships/image" Target="../media/image73.png"/><Relationship Id="rId10" Type="http://schemas.openxmlformats.org/officeDocument/2006/relationships/image" Target="../media/image78.svg"/><Relationship Id="rId4" Type="http://schemas.openxmlformats.org/officeDocument/2006/relationships/image" Target="../media/image72.svg"/><Relationship Id="rId9" Type="http://schemas.openxmlformats.org/officeDocument/2006/relationships/image" Target="../media/image77.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80.svg"/><Relationship Id="rId5" Type="http://schemas.openxmlformats.org/officeDocument/2006/relationships/image" Target="../media/image79.png"/><Relationship Id="rId4" Type="http://schemas.openxmlformats.org/officeDocument/2006/relationships/image" Target="../media/image20.svg"/></Relationships>
</file>

<file path=ppt/slides/_rels/slide16.xml.rels><?xml version="1.0" encoding="UTF-8" standalone="yes"?>
<Relationships xmlns="http://schemas.openxmlformats.org/package/2006/relationships"><Relationship Id="rId8" Type="http://schemas.openxmlformats.org/officeDocument/2006/relationships/hyperlink" Target="https://www.mayoclinic.org/diseases-conditions/asthma/symptoms-causes/syc-20369653" TargetMode="External"/><Relationship Id="rId13" Type="http://schemas.openxmlformats.org/officeDocument/2006/relationships/hyperlink" Target="https://stateofchildhealth.rcpch.ac.uk/evidence/long-term-conditions/asthma/" TargetMode="External"/><Relationship Id="rId18" Type="http://schemas.openxmlformats.org/officeDocument/2006/relationships/hyperlink" Target="https://www.nice.org.uk/guidance/ng245" TargetMode="External"/><Relationship Id="rId3" Type="http://schemas.openxmlformats.org/officeDocument/2006/relationships/hyperlink" Target="https://pmc.ncbi.nlm.nih.gov/articles/PMC2923754/" TargetMode="External"/><Relationship Id="rId7" Type="http://schemas.openxmlformats.org/officeDocument/2006/relationships/hyperlink" Target="https://aafa.org/asthma/asthma-symptoms/" TargetMode="External"/><Relationship Id="rId12" Type="http://schemas.openxmlformats.org/officeDocument/2006/relationships/hyperlink" Target="https://www.nhs.uk/conditions/asthma/" TargetMode="External"/><Relationship Id="rId17" Type="http://schemas.openxmlformats.org/officeDocument/2006/relationships/hyperlink" Target="https://ginasthma.org/wp-content/uploads/2023/05/GINA-2023-Full-Report-2023-WMS.pdf" TargetMode="External"/><Relationship Id="rId2" Type="http://schemas.openxmlformats.org/officeDocument/2006/relationships/notesSlide" Target="../notesSlides/notesSlide16.xml"/><Relationship Id="rId16" Type="http://schemas.openxmlformats.org/officeDocument/2006/relationships/hyperlink" Target="http://globalasthmareport.org/burden/burden.php" TargetMode="External"/><Relationship Id="rId1" Type="http://schemas.openxmlformats.org/officeDocument/2006/relationships/slideLayout" Target="../slideLayouts/slideLayout7.xml"/><Relationship Id="rId6" Type="http://schemas.openxmlformats.org/officeDocument/2006/relationships/hyperlink" Target="https://www.asthmaandlung.org.uk/conditions/asthma/symptoms-asthma" TargetMode="External"/><Relationship Id="rId11" Type="http://schemas.openxmlformats.org/officeDocument/2006/relationships/hyperlink" Target="https://www.asthmaandlung.org.uk/conditions/asthma/what-asthma" TargetMode="External"/><Relationship Id="rId5" Type="http://schemas.openxmlformats.org/officeDocument/2006/relationships/hyperlink" Target="https://www.ncbi.nlm.nih.gov/books/NBK7223/" TargetMode="External"/><Relationship Id="rId15" Type="http://schemas.openxmlformats.org/officeDocument/2006/relationships/hyperlink" Target="https://www.frontiersin.org/journals/allergy/articles/10.3389/falgy.2023.1240259/full" TargetMode="External"/><Relationship Id="rId10" Type="http://schemas.openxmlformats.org/officeDocument/2006/relationships/hyperlink" Target="https://www.lung.org/lung-health-diseases/lung-disease-lookup/asthma/learn-about-asthma/what-causes-asthma" TargetMode="External"/><Relationship Id="rId4" Type="http://schemas.openxmlformats.org/officeDocument/2006/relationships/hyperlink" Target="https://ginasthma.org/2024-report/" TargetMode="External"/><Relationship Id="rId9" Type="http://schemas.openxmlformats.org/officeDocument/2006/relationships/hyperlink" Target="https://www.nhsinform.scot/illnesses-and-conditions/lungs-and-airways/asthma/" TargetMode="External"/><Relationship Id="rId14" Type="http://schemas.openxmlformats.org/officeDocument/2006/relationships/hyperlink" Target="https://www.chemist-4-u.com/guides/research-insights/asthma-statistic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41E52AAE-765E-8887-230C-442BCB4BAF56}"/>
              </a:ext>
            </a:extLst>
          </p:cNvPr>
          <p:cNvPicPr>
            <a:picLocks noChangeAspect="1"/>
          </p:cNvPicPr>
          <p:nvPr/>
        </p:nvPicPr>
        <p:blipFill>
          <a:blip r:embed="rId3">
            <a:extLst>
              <a:ext uri="{BEBA8EAE-BF5A-486C-A8C5-ECC9F3942E4B}">
                <a14:imgProps xmlns:a14="http://schemas.microsoft.com/office/drawing/2010/main">
                  <a14:imgLayer r:embed="rId4">
                    <a14:imgEffect>
                      <a14:sharpenSoften amount="50000"/>
                    </a14:imgEffect>
                    <a14:imgEffect>
                      <a14:saturation sat="400000"/>
                    </a14:imgEffect>
                  </a14:imgLayer>
                </a14:imgProps>
              </a:ext>
            </a:extLst>
          </a:blip>
          <a:stretch>
            <a:fillRect/>
          </a:stretch>
        </p:blipFill>
        <p:spPr>
          <a:xfrm>
            <a:off x="7351452" y="357447"/>
            <a:ext cx="5172270" cy="1717998"/>
          </a:xfrm>
          <a:prstGeom prst="rect">
            <a:avLst/>
          </a:prstGeom>
        </p:spPr>
      </p:pic>
      <p:sp>
        <p:nvSpPr>
          <p:cNvPr id="5" name="Title 5">
            <a:extLst>
              <a:ext uri="{FF2B5EF4-FFF2-40B4-BE49-F238E27FC236}">
                <a16:creationId xmlns:a16="http://schemas.microsoft.com/office/drawing/2014/main" id="{6CA2E41B-6442-D42C-7650-926E13B882CB}"/>
              </a:ext>
            </a:extLst>
          </p:cNvPr>
          <p:cNvSpPr txBox="1">
            <a:spLocks/>
          </p:cNvSpPr>
          <p:nvPr/>
        </p:nvSpPr>
        <p:spPr>
          <a:xfrm>
            <a:off x="826718" y="2312605"/>
            <a:ext cx="17267129" cy="1123712"/>
          </a:xfrm>
          <a:prstGeom prst="rect">
            <a:avLst/>
          </a:prstGeom>
        </p:spPr>
        <p:txBody>
          <a:bodyPr>
            <a:noAutofit/>
          </a:bodyPr>
          <a:lst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a:lstStyle>
          <a:p>
            <a:r>
              <a:rPr lang="en-US" sz="4200" b="1" dirty="0">
                <a:latin typeface="Times New Roman" panose="02020603050405020304" pitchFamily="18" charset="0"/>
                <a:cs typeface="Times New Roman" panose="02020603050405020304" pitchFamily="18" charset="0"/>
              </a:rPr>
              <a:t>MSc Public Health and Social Care in Practice</a:t>
            </a:r>
          </a:p>
        </p:txBody>
      </p:sp>
      <p:sp>
        <p:nvSpPr>
          <p:cNvPr id="8" name="TextBox 7">
            <a:extLst>
              <a:ext uri="{FF2B5EF4-FFF2-40B4-BE49-F238E27FC236}">
                <a16:creationId xmlns:a16="http://schemas.microsoft.com/office/drawing/2014/main" id="{695FBE97-BC28-B750-47B0-9885FE72F53E}"/>
              </a:ext>
            </a:extLst>
          </p:cNvPr>
          <p:cNvSpPr txBox="1"/>
          <p:nvPr/>
        </p:nvSpPr>
        <p:spPr>
          <a:xfrm>
            <a:off x="7031799" y="3021069"/>
            <a:ext cx="5425440" cy="507831"/>
          </a:xfrm>
          <a:prstGeom prst="rect">
            <a:avLst/>
          </a:prstGeom>
          <a:noFill/>
        </p:spPr>
        <p:txBody>
          <a:bodyPr wrap="square">
            <a:spAutoFit/>
          </a:bodyPr>
          <a:lstStyle/>
          <a:p>
            <a:pPr algn="ctr" defTabSz="685835">
              <a:defRPr/>
            </a:pPr>
            <a:r>
              <a:rPr lang="en-US" sz="2700" b="1" dirty="0">
                <a:solidFill>
                  <a:prstClr val="black"/>
                </a:solidFill>
                <a:latin typeface="Times New Roman" panose="02020603050405020304" pitchFamily="18" charset="0"/>
                <a:cs typeface="Times New Roman" panose="02020603050405020304" pitchFamily="18" charset="0"/>
              </a:rPr>
              <a:t>Module Code: LCHS7003  </a:t>
            </a:r>
          </a:p>
        </p:txBody>
      </p:sp>
      <p:sp>
        <p:nvSpPr>
          <p:cNvPr id="9" name="TextBox 8">
            <a:extLst>
              <a:ext uri="{FF2B5EF4-FFF2-40B4-BE49-F238E27FC236}">
                <a16:creationId xmlns:a16="http://schemas.microsoft.com/office/drawing/2014/main" id="{A55A57ED-E1D4-3DD5-8158-68A453AFA8D5}"/>
              </a:ext>
            </a:extLst>
          </p:cNvPr>
          <p:cNvSpPr txBox="1"/>
          <p:nvPr/>
        </p:nvSpPr>
        <p:spPr>
          <a:xfrm>
            <a:off x="7391865" y="5288354"/>
            <a:ext cx="4705307" cy="553998"/>
          </a:xfrm>
          <a:prstGeom prst="rect">
            <a:avLst/>
          </a:prstGeom>
          <a:noFill/>
        </p:spPr>
        <p:txBody>
          <a:bodyPr wrap="square">
            <a:spAutoFit/>
          </a:bodyPr>
          <a:lstStyle/>
          <a:p>
            <a:pPr lvl="0">
              <a:defRPr/>
            </a:pPr>
            <a:r>
              <a:rPr lang="en-US" sz="3000" b="1" dirty="0" err="1">
                <a:solidFill>
                  <a:prstClr val="black"/>
                </a:solidFill>
                <a:latin typeface="Times New Roman" panose="02020603050405020304" pitchFamily="18" charset="0"/>
                <a:cs typeface="Times New Roman" panose="02020603050405020304" pitchFamily="18" charset="0"/>
              </a:rPr>
              <a:t>Lecturer:Brian</a:t>
            </a:r>
            <a:r>
              <a:rPr lang="en-US" sz="3000" b="1" dirty="0">
                <a:solidFill>
                  <a:prstClr val="black"/>
                </a:solidFill>
                <a:latin typeface="Times New Roman" panose="02020603050405020304" pitchFamily="18" charset="0"/>
                <a:cs typeface="Times New Roman" panose="02020603050405020304" pitchFamily="18" charset="0"/>
              </a:rPr>
              <a:t> Mashumba</a:t>
            </a:r>
          </a:p>
        </p:txBody>
      </p:sp>
      <p:graphicFrame>
        <p:nvGraphicFramePr>
          <p:cNvPr id="12" name="Table 11">
            <a:extLst>
              <a:ext uri="{FF2B5EF4-FFF2-40B4-BE49-F238E27FC236}">
                <a16:creationId xmlns:a16="http://schemas.microsoft.com/office/drawing/2014/main" id="{7BE845A1-9C41-B92B-D3F6-CC6AA9DF67FD}"/>
              </a:ext>
            </a:extLst>
          </p:cNvPr>
          <p:cNvGraphicFramePr>
            <a:graphicFrameLocks noGrp="1"/>
          </p:cNvGraphicFramePr>
          <p:nvPr>
            <p:extLst>
              <p:ext uri="{D42A27DB-BD31-4B8C-83A1-F6EECF244321}">
                <p14:modId xmlns:p14="http://schemas.microsoft.com/office/powerpoint/2010/main" val="302711266"/>
              </p:ext>
            </p:extLst>
          </p:nvPr>
        </p:nvGraphicFramePr>
        <p:xfrm>
          <a:off x="3066030" y="6254083"/>
          <a:ext cx="13356978" cy="1596368"/>
        </p:xfrm>
        <a:graphic>
          <a:graphicData uri="http://schemas.openxmlformats.org/drawingml/2006/table">
            <a:tbl>
              <a:tblPr firstRow="1" bandRow="1">
                <a:tableStyleId>{616DA210-FB5B-4158-B5E0-FEB733F419BA}</a:tableStyleId>
              </a:tblPr>
              <a:tblGrid>
                <a:gridCol w="6678489">
                  <a:extLst>
                    <a:ext uri="{9D8B030D-6E8A-4147-A177-3AD203B41FA5}">
                      <a16:colId xmlns:a16="http://schemas.microsoft.com/office/drawing/2014/main" val="319627994"/>
                    </a:ext>
                  </a:extLst>
                </a:gridCol>
                <a:gridCol w="6678489">
                  <a:extLst>
                    <a:ext uri="{9D8B030D-6E8A-4147-A177-3AD203B41FA5}">
                      <a16:colId xmlns:a16="http://schemas.microsoft.com/office/drawing/2014/main" val="1916085107"/>
                    </a:ext>
                  </a:extLst>
                </a:gridCol>
              </a:tblGrid>
              <a:tr h="905604">
                <a:tc>
                  <a:txBody>
                    <a:bodyPr/>
                    <a:lstStyle/>
                    <a:p>
                      <a:pPr algn="ctr"/>
                      <a:r>
                        <a:rPr lang="en-GB" sz="3000" dirty="0"/>
                        <a:t>Name</a:t>
                      </a:r>
                      <a:endParaRPr lang="en-US" sz="3000" dirty="0">
                        <a:latin typeface="Times New Roman" panose="02020603050405020304" pitchFamily="18" charset="0"/>
                        <a:cs typeface="Times New Roman" panose="02020603050405020304" pitchFamily="18" charset="0"/>
                      </a:endParaRPr>
                    </a:p>
                  </a:txBody>
                  <a:tcPr marL="137160" marR="137160" marT="68580" marB="68580"/>
                </a:tc>
                <a:tc>
                  <a:txBody>
                    <a:bodyPr/>
                    <a:lstStyle/>
                    <a:p>
                      <a:pPr algn="ctr"/>
                      <a:r>
                        <a:rPr lang="en-GB" sz="3000" dirty="0"/>
                        <a:t>I.D.</a:t>
                      </a:r>
                      <a:endParaRPr lang="en-US" sz="3000" dirty="0">
                        <a:latin typeface="Times New Roman" panose="02020603050405020304" pitchFamily="18" charset="0"/>
                        <a:cs typeface="Times New Roman" panose="02020603050405020304" pitchFamily="18" charset="0"/>
                      </a:endParaRPr>
                    </a:p>
                  </a:txBody>
                  <a:tcPr marL="137160" marR="137160" marT="68580" marB="68580"/>
                </a:tc>
                <a:extLst>
                  <a:ext uri="{0D108BD9-81ED-4DB2-BD59-A6C34878D82A}">
                    <a16:rowId xmlns:a16="http://schemas.microsoft.com/office/drawing/2014/main" val="3504085249"/>
                  </a:ext>
                </a:extLst>
              </a:tr>
              <a:tr h="690764">
                <a:tc>
                  <a:txBody>
                    <a:bodyPr/>
                    <a:lstStyle/>
                    <a:p>
                      <a:pPr algn="ctr"/>
                      <a:r>
                        <a:rPr lang="en-US" sz="3000" b="1" dirty="0" err="1"/>
                        <a:t>Tarikul</a:t>
                      </a:r>
                      <a:r>
                        <a:rPr lang="en-US" sz="3000" b="1" dirty="0"/>
                        <a:t> Islam</a:t>
                      </a:r>
                      <a:endParaRPr lang="en-US" sz="3000" b="1" dirty="0">
                        <a:latin typeface="Arial" panose="020B0604020202020204" pitchFamily="34" charset="0"/>
                        <a:cs typeface="Arial" panose="020B0604020202020204" pitchFamily="34" charset="0"/>
                      </a:endParaRPr>
                    </a:p>
                  </a:txBody>
                  <a:tcPr marL="137160" marR="137160" marT="68580" marB="68580"/>
                </a:tc>
                <a:tc>
                  <a:txBody>
                    <a:bodyPr/>
                    <a:lstStyle/>
                    <a:p>
                      <a:pPr algn="ctr"/>
                      <a:r>
                        <a:rPr lang="en-US" sz="3000" dirty="0"/>
                        <a:t>2422390</a:t>
                      </a:r>
                      <a:endParaRPr lang="en-US" sz="30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121888873"/>
                  </a:ext>
                </a:extLst>
              </a:tr>
            </a:tbl>
          </a:graphicData>
        </a:graphic>
      </p:graphicFrame>
      <p:sp>
        <p:nvSpPr>
          <p:cNvPr id="13" name="TextBox 12">
            <a:extLst>
              <a:ext uri="{FF2B5EF4-FFF2-40B4-BE49-F238E27FC236}">
                <a16:creationId xmlns:a16="http://schemas.microsoft.com/office/drawing/2014/main" id="{03AF5E0D-3ECA-EF50-ACE9-0A0C363DFC10}"/>
              </a:ext>
            </a:extLst>
          </p:cNvPr>
          <p:cNvSpPr txBox="1"/>
          <p:nvPr/>
        </p:nvSpPr>
        <p:spPr>
          <a:xfrm>
            <a:off x="5029200" y="3661843"/>
            <a:ext cx="11206348" cy="507831"/>
          </a:xfrm>
          <a:prstGeom prst="rect">
            <a:avLst/>
          </a:prstGeom>
          <a:noFill/>
        </p:spPr>
        <p:txBody>
          <a:bodyPr wrap="square">
            <a:spAutoFit/>
          </a:bodyPr>
          <a:lstStyle/>
          <a:p>
            <a:pPr defTabSz="685835">
              <a:defRPr/>
            </a:pPr>
            <a:r>
              <a:rPr lang="en-US" sz="2700" b="1" dirty="0">
                <a:solidFill>
                  <a:prstClr val="black"/>
                </a:solidFill>
                <a:latin typeface="Times New Roman" panose="02020603050405020304" pitchFamily="18" charset="0"/>
                <a:cs typeface="Times New Roman" panose="02020603050405020304" pitchFamily="18" charset="0"/>
              </a:rPr>
              <a:t>Module: Community Care and Management of Longer-term Conditions</a:t>
            </a:r>
          </a:p>
        </p:txBody>
      </p:sp>
      <p:sp>
        <p:nvSpPr>
          <p:cNvPr id="14" name="TextBox 13">
            <a:extLst>
              <a:ext uri="{FF2B5EF4-FFF2-40B4-BE49-F238E27FC236}">
                <a16:creationId xmlns:a16="http://schemas.microsoft.com/office/drawing/2014/main" id="{D51459DF-C0C0-BA65-F365-1A0627B84513}"/>
              </a:ext>
            </a:extLst>
          </p:cNvPr>
          <p:cNvSpPr txBox="1"/>
          <p:nvPr/>
        </p:nvSpPr>
        <p:spPr>
          <a:xfrm>
            <a:off x="7019607" y="8624169"/>
            <a:ext cx="6692648" cy="507831"/>
          </a:xfrm>
          <a:prstGeom prst="rect">
            <a:avLst/>
          </a:prstGeom>
          <a:noFill/>
        </p:spPr>
        <p:txBody>
          <a:bodyPr wrap="square">
            <a:spAutoFit/>
          </a:bodyPr>
          <a:lstStyle/>
          <a:p>
            <a:pPr defTabSz="685835">
              <a:defRPr/>
            </a:pPr>
            <a:r>
              <a:rPr lang="en-US" sz="2700" b="1" dirty="0">
                <a:latin typeface="Times New Roman" panose="02020603050405020304" pitchFamily="18" charset="0"/>
                <a:cs typeface="Times New Roman" panose="02020603050405020304" pitchFamily="18" charset="0"/>
              </a:rPr>
              <a:t>Presentation Date: 10</a:t>
            </a:r>
            <a:r>
              <a:rPr lang="en-US" sz="2700" b="1" baseline="30000" dirty="0">
                <a:latin typeface="Times New Roman" panose="02020603050405020304" pitchFamily="18" charset="0"/>
                <a:cs typeface="Times New Roman" panose="02020603050405020304" pitchFamily="18" charset="0"/>
              </a:rPr>
              <a:t>th</a:t>
            </a:r>
            <a:r>
              <a:rPr lang="en-US" sz="2700" b="1" dirty="0">
                <a:latin typeface="Times New Roman" panose="02020603050405020304" pitchFamily="18" charset="0"/>
                <a:cs typeface="Times New Roman" panose="02020603050405020304" pitchFamily="18" charset="0"/>
              </a:rPr>
              <a:t> December 2025</a:t>
            </a:r>
          </a:p>
        </p:txBody>
      </p:sp>
      <p:sp>
        <p:nvSpPr>
          <p:cNvPr id="2" name="TextBox 1">
            <a:extLst>
              <a:ext uri="{FF2B5EF4-FFF2-40B4-BE49-F238E27FC236}">
                <a16:creationId xmlns:a16="http://schemas.microsoft.com/office/drawing/2014/main" id="{DF9FC242-F018-18CE-4669-56060E4BFFE0}"/>
              </a:ext>
            </a:extLst>
          </p:cNvPr>
          <p:cNvSpPr txBox="1"/>
          <p:nvPr/>
        </p:nvSpPr>
        <p:spPr>
          <a:xfrm>
            <a:off x="3831144" y="4343392"/>
            <a:ext cx="12212877" cy="507831"/>
          </a:xfrm>
          <a:prstGeom prst="rect">
            <a:avLst/>
          </a:prstGeom>
          <a:noFill/>
        </p:spPr>
        <p:txBody>
          <a:bodyPr wrap="square">
            <a:spAutoFit/>
          </a:bodyPr>
          <a:lstStyle/>
          <a:p>
            <a:pPr lvl="0" algn="ctr">
              <a:defRPr/>
            </a:pPr>
            <a:r>
              <a:rPr lang="en-US" sz="2700" b="1" dirty="0">
                <a:solidFill>
                  <a:prstClr val="black"/>
                </a:solidFill>
                <a:latin typeface="Times New Roman" panose="02020603050405020304" pitchFamily="18" charset="0"/>
                <a:cs typeface="Times New Roman" panose="02020603050405020304" pitchFamily="18" charset="0"/>
              </a:rPr>
              <a:t>Assignment Title: Understanding, Managing, and Preventing Asthma in the UK</a:t>
            </a:r>
          </a:p>
        </p:txBody>
      </p:sp>
    </p:spTree>
    <p:extLst>
      <p:ext uri="{BB962C8B-B14F-4D97-AF65-F5344CB8AC3E}">
        <p14:creationId xmlns:p14="http://schemas.microsoft.com/office/powerpoint/2010/main" val="14589646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576FA9"/>
        </a:solidFill>
        <a:effectLst/>
      </p:bgPr>
    </p:bg>
    <p:spTree>
      <p:nvGrpSpPr>
        <p:cNvPr id="1" name=""/>
        <p:cNvGrpSpPr/>
        <p:nvPr/>
      </p:nvGrpSpPr>
      <p:grpSpPr>
        <a:xfrm>
          <a:off x="0" y="0"/>
          <a:ext cx="0" cy="0"/>
          <a:chOff x="0" y="0"/>
          <a:chExt cx="0" cy="0"/>
        </a:xfrm>
      </p:grpSpPr>
      <p:sp>
        <p:nvSpPr>
          <p:cNvPr id="4" name="Freeform 4"/>
          <p:cNvSpPr/>
          <p:nvPr/>
        </p:nvSpPr>
        <p:spPr>
          <a:xfrm rot="2700000">
            <a:off x="13312166" y="-1143143"/>
            <a:ext cx="2293651" cy="2287917"/>
          </a:xfrm>
          <a:custGeom>
            <a:avLst/>
            <a:gdLst/>
            <a:ahLst/>
            <a:cxnLst/>
            <a:rect l="l" t="t" r="r" b="b"/>
            <a:pathLst>
              <a:path w="2293651" h="2287917">
                <a:moveTo>
                  <a:pt x="0" y="0"/>
                </a:moveTo>
                <a:lnTo>
                  <a:pt x="2293650" y="0"/>
                </a:lnTo>
                <a:lnTo>
                  <a:pt x="2293650" y="2287917"/>
                </a:lnTo>
                <a:lnTo>
                  <a:pt x="0" y="228791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5" name="Freeform 5"/>
          <p:cNvSpPr/>
          <p:nvPr/>
        </p:nvSpPr>
        <p:spPr>
          <a:xfrm rot="2700000">
            <a:off x="16069688" y="-1143143"/>
            <a:ext cx="2293651" cy="2287917"/>
          </a:xfrm>
          <a:custGeom>
            <a:avLst/>
            <a:gdLst/>
            <a:ahLst/>
            <a:cxnLst/>
            <a:rect l="l" t="t" r="r" b="b"/>
            <a:pathLst>
              <a:path w="2293651" h="2287917">
                <a:moveTo>
                  <a:pt x="0" y="0"/>
                </a:moveTo>
                <a:lnTo>
                  <a:pt x="2293651" y="0"/>
                </a:lnTo>
                <a:lnTo>
                  <a:pt x="2293651" y="2287917"/>
                </a:lnTo>
                <a:lnTo>
                  <a:pt x="0" y="228791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rot="-8100000">
            <a:off x="-244446" y="9475979"/>
            <a:ext cx="1626107" cy="1622042"/>
          </a:xfrm>
          <a:custGeom>
            <a:avLst/>
            <a:gdLst/>
            <a:ahLst/>
            <a:cxnLst/>
            <a:rect l="l" t="t" r="r" b="b"/>
            <a:pathLst>
              <a:path w="1626107" h="1622042">
                <a:moveTo>
                  <a:pt x="0" y="0"/>
                </a:moveTo>
                <a:lnTo>
                  <a:pt x="1626106" y="0"/>
                </a:lnTo>
                <a:lnTo>
                  <a:pt x="1626106" y="1622042"/>
                </a:lnTo>
                <a:lnTo>
                  <a:pt x="0" y="162204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Freeform 7"/>
          <p:cNvSpPr/>
          <p:nvPr/>
        </p:nvSpPr>
        <p:spPr>
          <a:xfrm rot="-8100000">
            <a:off x="1675312" y="9475979"/>
            <a:ext cx="1626107" cy="1622042"/>
          </a:xfrm>
          <a:custGeom>
            <a:avLst/>
            <a:gdLst/>
            <a:ahLst/>
            <a:cxnLst/>
            <a:rect l="l" t="t" r="r" b="b"/>
            <a:pathLst>
              <a:path w="1626107" h="1622042">
                <a:moveTo>
                  <a:pt x="0" y="0"/>
                </a:moveTo>
                <a:lnTo>
                  <a:pt x="1626107" y="0"/>
                </a:lnTo>
                <a:lnTo>
                  <a:pt x="1626107" y="1622042"/>
                </a:lnTo>
                <a:lnTo>
                  <a:pt x="0" y="1622042"/>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9" name="Group 9"/>
          <p:cNvGrpSpPr/>
          <p:nvPr/>
        </p:nvGrpSpPr>
        <p:grpSpPr>
          <a:xfrm>
            <a:off x="-579787" y="321908"/>
            <a:ext cx="7219950" cy="1682680"/>
            <a:chOff x="0" y="0"/>
            <a:chExt cx="1598912" cy="193405"/>
          </a:xfrm>
        </p:grpSpPr>
        <p:sp>
          <p:nvSpPr>
            <p:cNvPr id="10" name="Freeform 10"/>
            <p:cNvSpPr/>
            <p:nvPr/>
          </p:nvSpPr>
          <p:spPr>
            <a:xfrm>
              <a:off x="0" y="0"/>
              <a:ext cx="1598912" cy="193405"/>
            </a:xfrm>
            <a:custGeom>
              <a:avLst/>
              <a:gdLst/>
              <a:ahLst/>
              <a:cxnLst/>
              <a:rect l="l" t="t" r="r" b="b"/>
              <a:pathLst>
                <a:path w="1598912" h="193405">
                  <a:moveTo>
                    <a:pt x="65038" y="0"/>
                  </a:moveTo>
                  <a:lnTo>
                    <a:pt x="1533874" y="0"/>
                  </a:lnTo>
                  <a:cubicBezTo>
                    <a:pt x="1569793" y="0"/>
                    <a:pt x="1598912" y="29119"/>
                    <a:pt x="1598912" y="65038"/>
                  </a:cubicBezTo>
                  <a:lnTo>
                    <a:pt x="1598912" y="128367"/>
                  </a:lnTo>
                  <a:cubicBezTo>
                    <a:pt x="1598912" y="164287"/>
                    <a:pt x="1569793" y="193405"/>
                    <a:pt x="1533874" y="193405"/>
                  </a:cubicBezTo>
                  <a:lnTo>
                    <a:pt x="65038" y="193405"/>
                  </a:lnTo>
                  <a:cubicBezTo>
                    <a:pt x="29119" y="193405"/>
                    <a:pt x="0" y="164287"/>
                    <a:pt x="0" y="128367"/>
                  </a:cubicBezTo>
                  <a:lnTo>
                    <a:pt x="0" y="65038"/>
                  </a:lnTo>
                  <a:cubicBezTo>
                    <a:pt x="0" y="29119"/>
                    <a:pt x="29119" y="0"/>
                    <a:pt x="65038" y="0"/>
                  </a:cubicBezTo>
                  <a:close/>
                </a:path>
              </a:pathLst>
            </a:custGeom>
            <a:solidFill>
              <a:srgbClr val="081C4B"/>
            </a:solidFill>
          </p:spPr>
        </p:sp>
        <p:sp>
          <p:nvSpPr>
            <p:cNvPr id="11" name="TextBox 11"/>
            <p:cNvSpPr txBox="1"/>
            <p:nvPr/>
          </p:nvSpPr>
          <p:spPr>
            <a:xfrm>
              <a:off x="0" y="-9525"/>
              <a:ext cx="1598912" cy="202930"/>
            </a:xfrm>
            <a:prstGeom prst="rect">
              <a:avLst/>
            </a:prstGeom>
          </p:spPr>
          <p:txBody>
            <a:bodyPr lIns="50800" tIns="50800" rIns="50800" bIns="50800" rtlCol="0" anchor="ctr"/>
            <a:lstStyle/>
            <a:p>
              <a:pPr algn="ctr">
                <a:lnSpc>
                  <a:spcPts val="2949"/>
                </a:lnSpc>
              </a:pPr>
              <a:endParaRPr/>
            </a:p>
          </p:txBody>
        </p:sp>
      </p:grpSp>
      <p:sp>
        <p:nvSpPr>
          <p:cNvPr id="12" name="TextBox 12"/>
          <p:cNvSpPr txBox="1"/>
          <p:nvPr/>
        </p:nvSpPr>
        <p:spPr>
          <a:xfrm>
            <a:off x="651261" y="2198736"/>
            <a:ext cx="8035539" cy="1610697"/>
          </a:xfrm>
          <a:prstGeom prst="rect">
            <a:avLst/>
          </a:prstGeom>
        </p:spPr>
        <p:txBody>
          <a:bodyPr wrap="square" lIns="0" tIns="0" rIns="0" bIns="0" rtlCol="0" anchor="t">
            <a:spAutoFit/>
          </a:bodyPr>
          <a:lstStyle/>
          <a:p>
            <a:pPr marL="0" lvl="0" indent="0" algn="just">
              <a:lnSpc>
                <a:spcPct val="150000"/>
              </a:lnSpc>
              <a:spcBef>
                <a:spcPct val="0"/>
              </a:spcBef>
            </a:pPr>
            <a:r>
              <a:rPr lang="en-US" spc="148" dirty="0">
                <a:solidFill>
                  <a:srgbClr val="FFFFFF"/>
                </a:solidFill>
                <a:latin typeface="Arial" panose="020B0604020202020204" pitchFamily="34" charset="0"/>
                <a:ea typeface="Poppins Light"/>
                <a:cs typeface="Arial" panose="020B0604020202020204" pitchFamily="34" charset="0"/>
                <a:sym typeface="Poppins Light"/>
              </a:rPr>
              <a:t>Asthma is a prevalent and complex chronic inflammatory disorder of the airways that significantly impacts respiratory health globally. It is essential for Primary Care Nurses to understand its core characteristics for effective management.</a:t>
            </a:r>
            <a:endParaRPr lang="en-US" u="none" strike="noStrike" spc="148" dirty="0">
              <a:solidFill>
                <a:srgbClr val="FFFFFF"/>
              </a:solidFill>
              <a:latin typeface="Arial" panose="020B0604020202020204" pitchFamily="34" charset="0"/>
              <a:ea typeface="Poppins Light"/>
              <a:cs typeface="Arial" panose="020B0604020202020204" pitchFamily="34" charset="0"/>
              <a:sym typeface="Poppins Light"/>
            </a:endParaRPr>
          </a:p>
        </p:txBody>
      </p:sp>
      <p:sp>
        <p:nvSpPr>
          <p:cNvPr id="14" name="TextBox 14"/>
          <p:cNvSpPr txBox="1"/>
          <p:nvPr/>
        </p:nvSpPr>
        <p:spPr>
          <a:xfrm>
            <a:off x="1150921" y="255638"/>
            <a:ext cx="3925134" cy="1559338"/>
          </a:xfrm>
          <a:prstGeom prst="rect">
            <a:avLst/>
          </a:prstGeom>
        </p:spPr>
        <p:txBody>
          <a:bodyPr wrap="square" lIns="0" tIns="0" rIns="0" bIns="0" rtlCol="0" anchor="t">
            <a:spAutoFit/>
          </a:bodyPr>
          <a:lstStyle/>
          <a:p>
            <a:pPr algn="l">
              <a:lnSpc>
                <a:spcPct val="150000"/>
              </a:lnSpc>
              <a:spcBef>
                <a:spcPct val="0"/>
              </a:spcBef>
            </a:pPr>
            <a:r>
              <a:rPr lang="en-US" sz="3600" spc="148" dirty="0">
                <a:solidFill>
                  <a:srgbClr val="FFFFFF"/>
                </a:solidFill>
                <a:latin typeface="Arial" panose="020B0604020202020204" pitchFamily="34" charset="0"/>
                <a:ea typeface="Poppins"/>
                <a:cs typeface="Arial" panose="020B0604020202020204" pitchFamily="34" charset="0"/>
                <a:sym typeface="Poppins"/>
              </a:rPr>
              <a:t>Overview of Asthma</a:t>
            </a:r>
          </a:p>
        </p:txBody>
      </p:sp>
      <p:sp>
        <p:nvSpPr>
          <p:cNvPr id="15" name="Freeform 15"/>
          <p:cNvSpPr/>
          <p:nvPr/>
        </p:nvSpPr>
        <p:spPr>
          <a:xfrm rot="-2447598">
            <a:off x="11982619" y="8714484"/>
            <a:ext cx="3469520" cy="3914832"/>
          </a:xfrm>
          <a:custGeom>
            <a:avLst/>
            <a:gdLst/>
            <a:ahLst/>
            <a:cxnLst/>
            <a:rect l="l" t="t" r="r" b="b"/>
            <a:pathLst>
              <a:path w="3469520" h="3914832">
                <a:moveTo>
                  <a:pt x="0" y="0"/>
                </a:moveTo>
                <a:lnTo>
                  <a:pt x="3469520" y="0"/>
                </a:lnTo>
                <a:lnTo>
                  <a:pt x="3469520" y="3914832"/>
                </a:lnTo>
                <a:lnTo>
                  <a:pt x="0" y="391483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8" name="TextBox 8">
            <a:extLst>
              <a:ext uri="{FF2B5EF4-FFF2-40B4-BE49-F238E27FC236}">
                <a16:creationId xmlns:a16="http://schemas.microsoft.com/office/drawing/2014/main" id="{52A3803B-9BC8-F72C-D7F7-7C94A944EE37}"/>
              </a:ext>
            </a:extLst>
          </p:cNvPr>
          <p:cNvSpPr txBox="1"/>
          <p:nvPr/>
        </p:nvSpPr>
        <p:spPr>
          <a:xfrm>
            <a:off x="608813" y="4159734"/>
            <a:ext cx="6031350" cy="369332"/>
          </a:xfrm>
          <a:prstGeom prst="rect">
            <a:avLst/>
          </a:prstGeom>
        </p:spPr>
        <p:txBody>
          <a:bodyPr wrap="square" lIns="0" tIns="0" rIns="0" bIns="0" rtlCol="0" anchor="t">
            <a:spAutoFit/>
          </a:bodyPr>
          <a:lstStyle/>
          <a:p>
            <a:pPr algn="l"/>
            <a:r>
              <a:rPr lang="en-US" sz="2400" b="1" dirty="0">
                <a:solidFill>
                  <a:srgbClr val="FFFFFF"/>
                </a:solidFill>
                <a:highlight>
                  <a:srgbClr val="800080"/>
                </a:highlight>
                <a:latin typeface="Arial" panose="020B0604020202020204" pitchFamily="34" charset="0"/>
                <a:ea typeface="League Spartan"/>
                <a:cs typeface="Arial" panose="020B0604020202020204" pitchFamily="34" charset="0"/>
                <a:sym typeface="League Spartan"/>
              </a:rPr>
              <a:t>Chronic Inflammatory Airway Disease:</a:t>
            </a:r>
          </a:p>
        </p:txBody>
      </p:sp>
      <p:sp>
        <p:nvSpPr>
          <p:cNvPr id="19" name="TextBox 12">
            <a:extLst>
              <a:ext uri="{FF2B5EF4-FFF2-40B4-BE49-F238E27FC236}">
                <a16:creationId xmlns:a16="http://schemas.microsoft.com/office/drawing/2014/main" id="{5BD75828-CDBD-47B2-B0C3-B6FA80A2BEAB}"/>
              </a:ext>
            </a:extLst>
          </p:cNvPr>
          <p:cNvSpPr txBox="1"/>
          <p:nvPr/>
        </p:nvSpPr>
        <p:spPr>
          <a:xfrm>
            <a:off x="651261" y="4813818"/>
            <a:ext cx="7040340" cy="2026196"/>
          </a:xfrm>
          <a:prstGeom prst="rect">
            <a:avLst/>
          </a:prstGeom>
        </p:spPr>
        <p:txBody>
          <a:bodyPr wrap="square" lIns="0" tIns="0" rIns="0" bIns="0" rtlCol="0" anchor="t">
            <a:spAutoFit/>
          </a:bodyPr>
          <a:lstStyle/>
          <a:p>
            <a:pPr marL="0" lvl="0" indent="0" algn="just">
              <a:lnSpc>
                <a:spcPct val="150000"/>
              </a:lnSpc>
              <a:spcBef>
                <a:spcPct val="0"/>
              </a:spcBef>
            </a:pPr>
            <a:r>
              <a:rPr lang="en-US" spc="148" dirty="0">
                <a:solidFill>
                  <a:srgbClr val="FFFFFF"/>
                </a:solidFill>
                <a:latin typeface="Arial" panose="020B0604020202020204" pitchFamily="34" charset="0"/>
                <a:ea typeface="Poppins Light"/>
                <a:cs typeface="Arial" panose="020B0604020202020204" pitchFamily="34" charset="0"/>
                <a:sym typeface="Poppins Light"/>
              </a:rPr>
              <a:t>Asthma is fundamentally characterized by chronic inflammation of the bronchial airways, involving various cells and cellular elements, such as mast cells, eosinophils, and T lymphocytes (National Heart, Lung, and Blood Institute, 2007).</a:t>
            </a:r>
            <a:endParaRPr lang="en-US" u="none" strike="noStrike" spc="148" dirty="0">
              <a:solidFill>
                <a:srgbClr val="FFFFFF"/>
              </a:solidFill>
              <a:latin typeface="Arial" panose="020B0604020202020204" pitchFamily="34" charset="0"/>
              <a:ea typeface="Poppins Light"/>
              <a:cs typeface="Arial" panose="020B0604020202020204" pitchFamily="34" charset="0"/>
              <a:sym typeface="Poppins Light"/>
            </a:endParaRPr>
          </a:p>
        </p:txBody>
      </p:sp>
      <p:sp>
        <p:nvSpPr>
          <p:cNvPr id="20" name="TextBox 8">
            <a:extLst>
              <a:ext uri="{FF2B5EF4-FFF2-40B4-BE49-F238E27FC236}">
                <a16:creationId xmlns:a16="http://schemas.microsoft.com/office/drawing/2014/main" id="{A1C713D5-0ED1-FD85-0C00-BAE7E140912D}"/>
              </a:ext>
            </a:extLst>
          </p:cNvPr>
          <p:cNvSpPr txBox="1"/>
          <p:nvPr/>
        </p:nvSpPr>
        <p:spPr>
          <a:xfrm>
            <a:off x="10817582" y="1485900"/>
            <a:ext cx="6031350" cy="738664"/>
          </a:xfrm>
          <a:prstGeom prst="rect">
            <a:avLst/>
          </a:prstGeom>
        </p:spPr>
        <p:txBody>
          <a:bodyPr wrap="square" lIns="0" tIns="0" rIns="0" bIns="0" rtlCol="0" anchor="t">
            <a:spAutoFit/>
          </a:bodyPr>
          <a:lstStyle/>
          <a:p>
            <a:pPr algn="l"/>
            <a:r>
              <a:rPr lang="en-US" sz="2400" b="1" dirty="0">
                <a:solidFill>
                  <a:srgbClr val="FFFFFF"/>
                </a:solidFill>
                <a:highlight>
                  <a:srgbClr val="000080"/>
                </a:highlight>
                <a:latin typeface="Arial" panose="020B0604020202020204" pitchFamily="34" charset="0"/>
                <a:ea typeface="League Spartan"/>
                <a:cs typeface="Arial" panose="020B0604020202020204" pitchFamily="34" charset="0"/>
                <a:sym typeface="League Spartan"/>
              </a:rPr>
              <a:t>Variable Airflow Obstruction &amp; Bronchial Hyper-responsiveness:</a:t>
            </a:r>
          </a:p>
        </p:txBody>
      </p:sp>
      <p:sp>
        <p:nvSpPr>
          <p:cNvPr id="21" name="TextBox 12">
            <a:extLst>
              <a:ext uri="{FF2B5EF4-FFF2-40B4-BE49-F238E27FC236}">
                <a16:creationId xmlns:a16="http://schemas.microsoft.com/office/drawing/2014/main" id="{2918FC4E-9578-9894-EDD9-7D4482BB1D73}"/>
              </a:ext>
            </a:extLst>
          </p:cNvPr>
          <p:cNvSpPr txBox="1"/>
          <p:nvPr/>
        </p:nvSpPr>
        <p:spPr>
          <a:xfrm>
            <a:off x="10790460" y="2324100"/>
            <a:ext cx="7040340" cy="2441694"/>
          </a:xfrm>
          <a:prstGeom prst="rect">
            <a:avLst/>
          </a:prstGeom>
        </p:spPr>
        <p:txBody>
          <a:bodyPr wrap="square" lIns="0" tIns="0" rIns="0" bIns="0" rtlCol="0" anchor="t">
            <a:spAutoFit/>
          </a:bodyPr>
          <a:lstStyle/>
          <a:p>
            <a:pPr marL="285750" lvl="0" indent="-285750" algn="just">
              <a:lnSpc>
                <a:spcPct val="150000"/>
              </a:lnSpc>
              <a:spcBef>
                <a:spcPct val="0"/>
              </a:spcBef>
              <a:buFont typeface="Arial" panose="020B0604020202020204" pitchFamily="34" charset="0"/>
              <a:buChar char="•"/>
            </a:pPr>
            <a:r>
              <a:rPr lang="en-US" spc="148" dirty="0">
                <a:solidFill>
                  <a:srgbClr val="FFFFFF"/>
                </a:solidFill>
                <a:latin typeface="Arial" panose="020B0604020202020204" pitchFamily="34" charset="0"/>
                <a:ea typeface="Poppins Light"/>
                <a:cs typeface="Arial" panose="020B0604020202020204" pitchFamily="34" charset="0"/>
                <a:sym typeface="Poppins Light"/>
              </a:rPr>
              <a:t>Asthma is marked by recurring, variable symptoms and reversible airflow obstruction (NHLBI, 2007).</a:t>
            </a:r>
          </a:p>
          <a:p>
            <a:pPr marL="285750" lvl="0" indent="-285750" algn="just">
              <a:lnSpc>
                <a:spcPct val="150000"/>
              </a:lnSpc>
              <a:spcBef>
                <a:spcPct val="0"/>
              </a:spcBef>
              <a:buFont typeface="Arial" panose="020B0604020202020204" pitchFamily="34" charset="0"/>
              <a:buChar char="•"/>
            </a:pPr>
            <a:r>
              <a:rPr lang="en-US" spc="148" dirty="0">
                <a:solidFill>
                  <a:srgbClr val="FFFFFF"/>
                </a:solidFill>
                <a:latin typeface="Arial" panose="020B0604020202020204" pitchFamily="34" charset="0"/>
                <a:ea typeface="Poppins Light"/>
                <a:cs typeface="Arial" panose="020B0604020202020204" pitchFamily="34" charset="0"/>
                <a:sym typeface="Poppins Light"/>
              </a:rPr>
              <a:t>Bronchial hyper-responsiveness (BHR) causes exaggerated airway reactions to triggers like allergens, exercise, or cold air, leading to bronchoconstriction (Chaudhuri &amp; </a:t>
            </a:r>
            <a:r>
              <a:rPr lang="en-US" spc="148" dirty="0" err="1">
                <a:solidFill>
                  <a:srgbClr val="FFFFFF"/>
                </a:solidFill>
                <a:latin typeface="Arial" panose="020B0604020202020204" pitchFamily="34" charset="0"/>
                <a:ea typeface="Poppins Light"/>
                <a:cs typeface="Arial" panose="020B0604020202020204" pitchFamily="34" charset="0"/>
                <a:sym typeface="Poppins Light"/>
              </a:rPr>
              <a:t>MacNee</a:t>
            </a:r>
            <a:r>
              <a:rPr lang="en-US" spc="148" dirty="0">
                <a:solidFill>
                  <a:srgbClr val="FFFFFF"/>
                </a:solidFill>
                <a:latin typeface="Arial" panose="020B0604020202020204" pitchFamily="34" charset="0"/>
                <a:ea typeface="Poppins Light"/>
                <a:cs typeface="Arial" panose="020B0604020202020204" pitchFamily="34" charset="0"/>
                <a:sym typeface="Poppins Light"/>
              </a:rPr>
              <a:t>, 2004; GINA, 2024).</a:t>
            </a:r>
            <a:endParaRPr lang="en-US" u="none" strike="noStrike" spc="148" dirty="0">
              <a:solidFill>
                <a:srgbClr val="FFFFFF"/>
              </a:solidFill>
              <a:latin typeface="Arial" panose="020B0604020202020204" pitchFamily="34" charset="0"/>
              <a:ea typeface="Poppins Light"/>
              <a:cs typeface="Arial" panose="020B0604020202020204" pitchFamily="34" charset="0"/>
              <a:sym typeface="Poppins Light"/>
            </a:endParaRPr>
          </a:p>
        </p:txBody>
      </p:sp>
      <p:sp>
        <p:nvSpPr>
          <p:cNvPr id="22" name="TextBox 8">
            <a:extLst>
              <a:ext uri="{FF2B5EF4-FFF2-40B4-BE49-F238E27FC236}">
                <a16:creationId xmlns:a16="http://schemas.microsoft.com/office/drawing/2014/main" id="{F1E4F144-C503-7420-4707-CBCB3F2D69F8}"/>
              </a:ext>
            </a:extLst>
          </p:cNvPr>
          <p:cNvSpPr txBox="1"/>
          <p:nvPr/>
        </p:nvSpPr>
        <p:spPr>
          <a:xfrm>
            <a:off x="10817582" y="5172559"/>
            <a:ext cx="6031350" cy="738664"/>
          </a:xfrm>
          <a:prstGeom prst="rect">
            <a:avLst/>
          </a:prstGeom>
        </p:spPr>
        <p:txBody>
          <a:bodyPr wrap="square" lIns="0" tIns="0" rIns="0" bIns="0" rtlCol="0" anchor="t">
            <a:spAutoFit/>
          </a:bodyPr>
          <a:lstStyle/>
          <a:p>
            <a:pPr algn="l"/>
            <a:r>
              <a:rPr lang="en-US" sz="2400" b="1" dirty="0">
                <a:solidFill>
                  <a:srgbClr val="FFFFFF"/>
                </a:solidFill>
                <a:highlight>
                  <a:srgbClr val="008080"/>
                </a:highlight>
                <a:latin typeface="Arial" panose="020B0604020202020204" pitchFamily="34" charset="0"/>
                <a:ea typeface="League Spartan"/>
                <a:cs typeface="Arial" panose="020B0604020202020204" pitchFamily="34" charset="0"/>
                <a:sym typeface="League Spartan"/>
              </a:rPr>
              <a:t>Long-term Condition with Continuous Monitoring:</a:t>
            </a:r>
          </a:p>
        </p:txBody>
      </p:sp>
      <p:sp>
        <p:nvSpPr>
          <p:cNvPr id="23" name="TextBox 12">
            <a:extLst>
              <a:ext uri="{FF2B5EF4-FFF2-40B4-BE49-F238E27FC236}">
                <a16:creationId xmlns:a16="http://schemas.microsoft.com/office/drawing/2014/main" id="{293ABCCB-02FC-5AC0-8E02-1C36414DBC38}"/>
              </a:ext>
            </a:extLst>
          </p:cNvPr>
          <p:cNvSpPr txBox="1"/>
          <p:nvPr/>
        </p:nvSpPr>
        <p:spPr>
          <a:xfrm>
            <a:off x="10817582" y="6374259"/>
            <a:ext cx="7040340" cy="2441694"/>
          </a:xfrm>
          <a:prstGeom prst="rect">
            <a:avLst/>
          </a:prstGeom>
        </p:spPr>
        <p:txBody>
          <a:bodyPr wrap="square" lIns="0" tIns="0" rIns="0" bIns="0" rtlCol="0" anchor="t">
            <a:spAutoFit/>
          </a:bodyPr>
          <a:lstStyle/>
          <a:p>
            <a:pPr marL="285750" lvl="0" indent="-285750" algn="just">
              <a:lnSpc>
                <a:spcPct val="150000"/>
              </a:lnSpc>
              <a:spcBef>
                <a:spcPct val="0"/>
              </a:spcBef>
              <a:buFont typeface="Arial" panose="020B0604020202020204" pitchFamily="34" charset="0"/>
              <a:buChar char="•"/>
            </a:pPr>
            <a:r>
              <a:rPr lang="en-US" spc="148" dirty="0">
                <a:solidFill>
                  <a:srgbClr val="FFFFFF"/>
                </a:solidFill>
                <a:latin typeface="Arial" panose="020B0604020202020204" pitchFamily="34" charset="0"/>
                <a:ea typeface="Poppins Light"/>
                <a:cs typeface="Arial" panose="020B0604020202020204" pitchFamily="34" charset="0"/>
                <a:sym typeface="Poppins Light"/>
              </a:rPr>
              <a:t>Asthma has no cure; management aims for symptom control and preventing exacerbations (GINA, 2024).</a:t>
            </a:r>
          </a:p>
          <a:p>
            <a:pPr marL="285750" lvl="0" indent="-285750" algn="just">
              <a:lnSpc>
                <a:spcPct val="150000"/>
              </a:lnSpc>
              <a:spcBef>
                <a:spcPct val="0"/>
              </a:spcBef>
              <a:buFont typeface="Arial" panose="020B0604020202020204" pitchFamily="34" charset="0"/>
              <a:buChar char="•"/>
            </a:pPr>
            <a:r>
              <a:rPr lang="en-US" spc="148" dirty="0">
                <a:solidFill>
                  <a:srgbClr val="FFFFFF"/>
                </a:solidFill>
                <a:latin typeface="Arial" panose="020B0604020202020204" pitchFamily="34" charset="0"/>
                <a:ea typeface="Poppins Light"/>
                <a:cs typeface="Arial" panose="020B0604020202020204" pitchFamily="34" charset="0"/>
                <a:sym typeface="Poppins Light"/>
              </a:rPr>
              <a:t>Continuous monitoring and patient self-management—correct inhaler use, symptom tracking, and an Asthma Action Plan—are essential (Chaudhuri &amp; </a:t>
            </a:r>
            <a:r>
              <a:rPr lang="en-US" spc="148" dirty="0" err="1">
                <a:solidFill>
                  <a:srgbClr val="FFFFFF"/>
                </a:solidFill>
                <a:latin typeface="Arial" panose="020B0604020202020204" pitchFamily="34" charset="0"/>
                <a:ea typeface="Poppins Light"/>
                <a:cs typeface="Arial" panose="020B0604020202020204" pitchFamily="34" charset="0"/>
                <a:sym typeface="Poppins Light"/>
              </a:rPr>
              <a:t>MacNee</a:t>
            </a:r>
            <a:r>
              <a:rPr lang="en-US" spc="148" dirty="0">
                <a:solidFill>
                  <a:srgbClr val="FFFFFF"/>
                </a:solidFill>
                <a:latin typeface="Arial" panose="020B0604020202020204" pitchFamily="34" charset="0"/>
                <a:ea typeface="Poppins Light"/>
                <a:cs typeface="Arial" panose="020B0604020202020204" pitchFamily="34" charset="0"/>
                <a:sym typeface="Poppins Light"/>
              </a:rPr>
              <a:t>, 2004; GINA, 2024).</a:t>
            </a:r>
            <a:endParaRPr lang="en-US" u="none" strike="noStrike" spc="148" dirty="0">
              <a:solidFill>
                <a:srgbClr val="FFFFFF"/>
              </a:solidFill>
              <a:latin typeface="Arial" panose="020B0604020202020204" pitchFamily="34" charset="0"/>
              <a:ea typeface="Poppins Light"/>
              <a:cs typeface="Arial" panose="020B0604020202020204" pitchFamily="34" charset="0"/>
              <a:sym typeface="Poppins Light"/>
            </a:endParaRPr>
          </a:p>
        </p:txBody>
      </p:sp>
      <p:pic>
        <p:nvPicPr>
          <p:cNvPr id="24" name="Picture 23">
            <a:extLst>
              <a:ext uri="{FF2B5EF4-FFF2-40B4-BE49-F238E27FC236}">
                <a16:creationId xmlns:a16="http://schemas.microsoft.com/office/drawing/2014/main" id="{373CF7E6-0666-29FE-E160-03EB562CB2BC}"/>
              </a:ext>
            </a:extLst>
          </p:cNvPr>
          <p:cNvPicPr>
            <a:picLocks noChangeAspect="1"/>
          </p:cNvPicPr>
          <p:nvPr/>
        </p:nvPicPr>
        <p:blipFill>
          <a:blip r:embed="rId7"/>
          <a:stretch>
            <a:fillRect/>
          </a:stretch>
        </p:blipFill>
        <p:spPr>
          <a:xfrm>
            <a:off x="4481108" y="6840014"/>
            <a:ext cx="4563266" cy="2991315"/>
          </a:xfrm>
          <a:prstGeom prst="rect">
            <a:avLst/>
          </a:prstGeom>
        </p:spPr>
      </p:pic>
      <p:pic>
        <p:nvPicPr>
          <p:cNvPr id="27" name="Picture 26">
            <a:extLst>
              <a:ext uri="{FF2B5EF4-FFF2-40B4-BE49-F238E27FC236}">
                <a16:creationId xmlns:a16="http://schemas.microsoft.com/office/drawing/2014/main" id="{63CD6678-D785-A155-BC7B-82410D7A83C1}"/>
              </a:ext>
            </a:extLst>
          </p:cNvPr>
          <p:cNvPicPr>
            <a:picLocks noChangeAspect="1"/>
          </p:cNvPicPr>
          <p:nvPr/>
        </p:nvPicPr>
        <p:blipFill>
          <a:blip r:embed="rId8"/>
          <a:stretch>
            <a:fillRect/>
          </a:stretch>
        </p:blipFill>
        <p:spPr>
          <a:xfrm>
            <a:off x="6889329" y="412294"/>
            <a:ext cx="909377" cy="1592294"/>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576FA9"/>
        </a:solidFill>
        <a:effectLst/>
      </p:bgPr>
    </p:bg>
    <p:spTree>
      <p:nvGrpSpPr>
        <p:cNvPr id="1" name=""/>
        <p:cNvGrpSpPr/>
        <p:nvPr/>
      </p:nvGrpSpPr>
      <p:grpSpPr>
        <a:xfrm>
          <a:off x="0" y="0"/>
          <a:ext cx="0" cy="0"/>
          <a:chOff x="0" y="0"/>
          <a:chExt cx="0" cy="0"/>
        </a:xfrm>
      </p:grpSpPr>
      <p:sp>
        <p:nvSpPr>
          <p:cNvPr id="2" name="Freeform 2"/>
          <p:cNvSpPr/>
          <p:nvPr/>
        </p:nvSpPr>
        <p:spPr>
          <a:xfrm>
            <a:off x="1511479" y="4833732"/>
            <a:ext cx="4670340" cy="5453268"/>
          </a:xfrm>
          <a:custGeom>
            <a:avLst/>
            <a:gdLst/>
            <a:ahLst/>
            <a:cxnLst/>
            <a:rect l="l" t="t" r="r" b="b"/>
            <a:pathLst>
              <a:path w="4670340" h="5453268">
                <a:moveTo>
                  <a:pt x="0" y="0"/>
                </a:moveTo>
                <a:lnTo>
                  <a:pt x="4670340" y="0"/>
                </a:lnTo>
                <a:lnTo>
                  <a:pt x="4670340" y="5453268"/>
                </a:lnTo>
                <a:lnTo>
                  <a:pt x="0" y="5453268"/>
                </a:lnTo>
                <a:lnTo>
                  <a:pt x="0" y="0"/>
                </a:lnTo>
                <a:close/>
              </a:path>
            </a:pathLst>
          </a:custGeom>
          <a:blipFill>
            <a:blip r:embed="rId3">
              <a:extLst>
                <a:ext uri="{96DAC541-7B7A-43D3-8B79-37D633B846F1}">
                  <asvg:svgBlip xmlns:asvg="http://schemas.microsoft.com/office/drawing/2016/SVG/main" r:embed="rId4"/>
                </a:ext>
              </a:extLst>
            </a:blip>
            <a:stretch>
              <a:fillRect b="-30008"/>
            </a:stretch>
          </a:blipFill>
        </p:spPr>
      </p:sp>
      <p:sp>
        <p:nvSpPr>
          <p:cNvPr id="3" name="Freeform 3"/>
          <p:cNvSpPr/>
          <p:nvPr/>
        </p:nvSpPr>
        <p:spPr>
          <a:xfrm>
            <a:off x="6808830" y="4833732"/>
            <a:ext cx="4670340" cy="5453268"/>
          </a:xfrm>
          <a:custGeom>
            <a:avLst/>
            <a:gdLst/>
            <a:ahLst/>
            <a:cxnLst/>
            <a:rect l="l" t="t" r="r" b="b"/>
            <a:pathLst>
              <a:path w="4670340" h="5453268">
                <a:moveTo>
                  <a:pt x="0" y="0"/>
                </a:moveTo>
                <a:lnTo>
                  <a:pt x="4670340" y="0"/>
                </a:lnTo>
                <a:lnTo>
                  <a:pt x="4670340" y="5453268"/>
                </a:lnTo>
                <a:lnTo>
                  <a:pt x="0" y="5453268"/>
                </a:lnTo>
                <a:lnTo>
                  <a:pt x="0" y="0"/>
                </a:lnTo>
                <a:close/>
              </a:path>
            </a:pathLst>
          </a:custGeom>
          <a:blipFill>
            <a:blip r:embed="rId3">
              <a:extLst>
                <a:ext uri="{96DAC541-7B7A-43D3-8B79-37D633B846F1}">
                  <asvg:svgBlip xmlns:asvg="http://schemas.microsoft.com/office/drawing/2016/SVG/main" r:embed="rId4"/>
                </a:ext>
              </a:extLst>
            </a:blip>
            <a:stretch>
              <a:fillRect b="-30008"/>
            </a:stretch>
          </a:blipFill>
        </p:spPr>
      </p:sp>
      <p:sp>
        <p:nvSpPr>
          <p:cNvPr id="4" name="Freeform 4"/>
          <p:cNvSpPr/>
          <p:nvPr/>
        </p:nvSpPr>
        <p:spPr>
          <a:xfrm rot="-3893957">
            <a:off x="15106388" y="6783017"/>
            <a:ext cx="4634453" cy="3116669"/>
          </a:xfrm>
          <a:custGeom>
            <a:avLst/>
            <a:gdLst/>
            <a:ahLst/>
            <a:cxnLst/>
            <a:rect l="l" t="t" r="r" b="b"/>
            <a:pathLst>
              <a:path w="4634453" h="3116669">
                <a:moveTo>
                  <a:pt x="0" y="0"/>
                </a:moveTo>
                <a:lnTo>
                  <a:pt x="4634452" y="0"/>
                </a:lnTo>
                <a:lnTo>
                  <a:pt x="4634452" y="3116669"/>
                </a:lnTo>
                <a:lnTo>
                  <a:pt x="0" y="3116669"/>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5" name="Freeform 5"/>
          <p:cNvSpPr/>
          <p:nvPr/>
        </p:nvSpPr>
        <p:spPr>
          <a:xfrm>
            <a:off x="12106181" y="4833732"/>
            <a:ext cx="4670340" cy="5453268"/>
          </a:xfrm>
          <a:custGeom>
            <a:avLst/>
            <a:gdLst/>
            <a:ahLst/>
            <a:cxnLst/>
            <a:rect l="l" t="t" r="r" b="b"/>
            <a:pathLst>
              <a:path w="4670340" h="5453268">
                <a:moveTo>
                  <a:pt x="0" y="0"/>
                </a:moveTo>
                <a:lnTo>
                  <a:pt x="4670340" y="0"/>
                </a:lnTo>
                <a:lnTo>
                  <a:pt x="4670340" y="5453268"/>
                </a:lnTo>
                <a:lnTo>
                  <a:pt x="0" y="5453268"/>
                </a:lnTo>
                <a:lnTo>
                  <a:pt x="0" y="0"/>
                </a:lnTo>
                <a:close/>
              </a:path>
            </a:pathLst>
          </a:custGeom>
          <a:blipFill>
            <a:blip r:embed="rId3">
              <a:extLst>
                <a:ext uri="{96DAC541-7B7A-43D3-8B79-37D633B846F1}">
                  <asvg:svgBlip xmlns:asvg="http://schemas.microsoft.com/office/drawing/2016/SVG/main" r:embed="rId4"/>
                </a:ext>
              </a:extLst>
            </a:blip>
            <a:stretch>
              <a:fillRect b="-30008"/>
            </a:stretch>
          </a:blipFill>
        </p:spPr>
      </p:sp>
      <p:sp>
        <p:nvSpPr>
          <p:cNvPr id="6" name="Freeform 6"/>
          <p:cNvSpPr/>
          <p:nvPr/>
        </p:nvSpPr>
        <p:spPr>
          <a:xfrm rot="1543914">
            <a:off x="-1988838" y="-2523671"/>
            <a:ext cx="3698263" cy="6896528"/>
          </a:xfrm>
          <a:custGeom>
            <a:avLst/>
            <a:gdLst/>
            <a:ahLst/>
            <a:cxnLst/>
            <a:rect l="l" t="t" r="r" b="b"/>
            <a:pathLst>
              <a:path w="3698263" h="6896528">
                <a:moveTo>
                  <a:pt x="0" y="0"/>
                </a:moveTo>
                <a:lnTo>
                  <a:pt x="3698263" y="0"/>
                </a:lnTo>
                <a:lnTo>
                  <a:pt x="3698263" y="6896528"/>
                </a:lnTo>
                <a:lnTo>
                  <a:pt x="0" y="6896528"/>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7" name="Freeform 7"/>
          <p:cNvSpPr/>
          <p:nvPr/>
        </p:nvSpPr>
        <p:spPr>
          <a:xfrm rot="1841942">
            <a:off x="-600749" y="8432078"/>
            <a:ext cx="2364975" cy="2054572"/>
          </a:xfrm>
          <a:custGeom>
            <a:avLst/>
            <a:gdLst/>
            <a:ahLst/>
            <a:cxnLst/>
            <a:rect l="l" t="t" r="r" b="b"/>
            <a:pathLst>
              <a:path w="2364975" h="2054572">
                <a:moveTo>
                  <a:pt x="0" y="0"/>
                </a:moveTo>
                <a:lnTo>
                  <a:pt x="2364975" y="0"/>
                </a:lnTo>
                <a:lnTo>
                  <a:pt x="2364975" y="2054572"/>
                </a:lnTo>
                <a:lnTo>
                  <a:pt x="0" y="2054572"/>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4" name="TextBox 14"/>
          <p:cNvSpPr txBox="1"/>
          <p:nvPr/>
        </p:nvSpPr>
        <p:spPr>
          <a:xfrm>
            <a:off x="1840670" y="6942184"/>
            <a:ext cx="4011957" cy="397032"/>
          </a:xfrm>
          <a:prstGeom prst="rect">
            <a:avLst/>
          </a:prstGeom>
        </p:spPr>
        <p:txBody>
          <a:bodyPr lIns="0" tIns="0" rIns="0" bIns="0" rtlCol="0" anchor="t">
            <a:spAutoFit/>
          </a:bodyPr>
          <a:lstStyle/>
          <a:p>
            <a:pPr algn="ctr">
              <a:lnSpc>
                <a:spcPts val="3388"/>
              </a:lnSpc>
              <a:spcBef>
                <a:spcPct val="0"/>
              </a:spcBef>
            </a:pPr>
            <a:r>
              <a:rPr lang="en-US" sz="2400" b="1" dirty="0">
                <a:solidFill>
                  <a:srgbClr val="081C4B"/>
                </a:solidFill>
                <a:latin typeface="Arial" panose="020B0604020202020204" pitchFamily="34" charset="0"/>
                <a:ea typeface="Poppins Bold"/>
                <a:cs typeface="Arial" panose="020B0604020202020204" pitchFamily="34" charset="0"/>
                <a:sym typeface="Poppins Bold"/>
              </a:rPr>
              <a:t>Wheezing</a:t>
            </a:r>
          </a:p>
        </p:txBody>
      </p:sp>
      <p:sp>
        <p:nvSpPr>
          <p:cNvPr id="15" name="TextBox 15"/>
          <p:cNvSpPr txBox="1"/>
          <p:nvPr/>
        </p:nvSpPr>
        <p:spPr>
          <a:xfrm>
            <a:off x="7138021" y="6942184"/>
            <a:ext cx="4011957" cy="833049"/>
          </a:xfrm>
          <a:prstGeom prst="rect">
            <a:avLst/>
          </a:prstGeom>
        </p:spPr>
        <p:txBody>
          <a:bodyPr lIns="0" tIns="0" rIns="0" bIns="0" rtlCol="0" anchor="t">
            <a:spAutoFit/>
          </a:bodyPr>
          <a:lstStyle/>
          <a:p>
            <a:pPr algn="ctr">
              <a:lnSpc>
                <a:spcPts val="3388"/>
              </a:lnSpc>
              <a:spcBef>
                <a:spcPct val="0"/>
              </a:spcBef>
            </a:pPr>
            <a:r>
              <a:rPr lang="en-US" sz="2400" b="1" dirty="0">
                <a:solidFill>
                  <a:srgbClr val="081C4B"/>
                </a:solidFill>
                <a:latin typeface="Arial" panose="020B0604020202020204" pitchFamily="34" charset="0"/>
                <a:ea typeface="Poppins Bold"/>
                <a:cs typeface="Arial" panose="020B0604020202020204" pitchFamily="34" charset="0"/>
                <a:sym typeface="Poppins Bold"/>
              </a:rPr>
              <a:t>Shortness of Breath (</a:t>
            </a:r>
            <a:r>
              <a:rPr lang="en-US" sz="2400" b="1" dirty="0" err="1">
                <a:solidFill>
                  <a:srgbClr val="081C4B"/>
                </a:solidFill>
                <a:latin typeface="Arial" panose="020B0604020202020204" pitchFamily="34" charset="0"/>
                <a:ea typeface="Poppins Bold"/>
                <a:cs typeface="Arial" panose="020B0604020202020204" pitchFamily="34" charset="0"/>
                <a:sym typeface="Poppins Bold"/>
              </a:rPr>
              <a:t>Dyspnoea</a:t>
            </a:r>
            <a:r>
              <a:rPr lang="en-US" sz="2400" b="1" dirty="0">
                <a:solidFill>
                  <a:srgbClr val="081C4B"/>
                </a:solidFill>
                <a:latin typeface="Arial" panose="020B0604020202020204" pitchFamily="34" charset="0"/>
                <a:ea typeface="Poppins Bold"/>
                <a:cs typeface="Arial" panose="020B0604020202020204" pitchFamily="34" charset="0"/>
                <a:sym typeface="Poppins Bold"/>
              </a:rPr>
              <a:t>)</a:t>
            </a:r>
          </a:p>
        </p:txBody>
      </p:sp>
      <p:sp>
        <p:nvSpPr>
          <p:cNvPr id="16" name="TextBox 16"/>
          <p:cNvSpPr txBox="1"/>
          <p:nvPr/>
        </p:nvSpPr>
        <p:spPr>
          <a:xfrm>
            <a:off x="12435373" y="6942184"/>
            <a:ext cx="4011957" cy="397032"/>
          </a:xfrm>
          <a:prstGeom prst="rect">
            <a:avLst/>
          </a:prstGeom>
        </p:spPr>
        <p:txBody>
          <a:bodyPr lIns="0" tIns="0" rIns="0" bIns="0" rtlCol="0" anchor="t">
            <a:spAutoFit/>
          </a:bodyPr>
          <a:lstStyle/>
          <a:p>
            <a:pPr algn="ctr">
              <a:lnSpc>
                <a:spcPts val="3388"/>
              </a:lnSpc>
              <a:spcBef>
                <a:spcPct val="0"/>
              </a:spcBef>
            </a:pPr>
            <a:r>
              <a:rPr lang="en-US" sz="2400" b="1" dirty="0">
                <a:solidFill>
                  <a:srgbClr val="081C4B"/>
                </a:solidFill>
                <a:latin typeface="Arial" panose="020B0604020202020204" pitchFamily="34" charset="0"/>
                <a:ea typeface="Poppins Bold"/>
                <a:cs typeface="Arial" panose="020B0604020202020204" pitchFamily="34" charset="0"/>
                <a:sym typeface="Poppins Bold"/>
              </a:rPr>
              <a:t>Chest Tightness</a:t>
            </a:r>
          </a:p>
        </p:txBody>
      </p:sp>
      <p:sp>
        <p:nvSpPr>
          <p:cNvPr id="17" name="TextBox 17"/>
          <p:cNvSpPr txBox="1"/>
          <p:nvPr/>
        </p:nvSpPr>
        <p:spPr>
          <a:xfrm>
            <a:off x="1840670" y="7581900"/>
            <a:ext cx="4011957" cy="1819088"/>
          </a:xfrm>
          <a:prstGeom prst="rect">
            <a:avLst/>
          </a:prstGeom>
        </p:spPr>
        <p:txBody>
          <a:bodyPr lIns="0" tIns="0" rIns="0" bIns="0" rtlCol="0" anchor="t">
            <a:spAutoFit/>
          </a:bodyPr>
          <a:lstStyle/>
          <a:p>
            <a:pPr algn="ctr">
              <a:lnSpc>
                <a:spcPts val="2947"/>
              </a:lnSpc>
            </a:pPr>
            <a:r>
              <a:rPr lang="en-US" dirty="0">
                <a:solidFill>
                  <a:srgbClr val="081C4B"/>
                </a:solidFill>
                <a:latin typeface="Arial" panose="020B0604020202020204" pitchFamily="34" charset="0"/>
                <a:ea typeface="Poppins"/>
                <a:cs typeface="Arial" panose="020B0604020202020204" pitchFamily="34" charset="0"/>
                <a:sym typeface="Poppins"/>
              </a:rPr>
              <a:t>This is a high-pitched, whistling sound, typically heard when the patient breathes out (exhales), caused by air being forced through narrowed airways.</a:t>
            </a:r>
          </a:p>
        </p:txBody>
      </p:sp>
      <p:sp>
        <p:nvSpPr>
          <p:cNvPr id="18" name="TextBox 18"/>
          <p:cNvSpPr txBox="1"/>
          <p:nvPr/>
        </p:nvSpPr>
        <p:spPr>
          <a:xfrm>
            <a:off x="7138021" y="7959113"/>
            <a:ext cx="4011957" cy="1459246"/>
          </a:xfrm>
          <a:prstGeom prst="rect">
            <a:avLst/>
          </a:prstGeom>
        </p:spPr>
        <p:txBody>
          <a:bodyPr lIns="0" tIns="0" rIns="0" bIns="0" rtlCol="0" anchor="t">
            <a:spAutoFit/>
          </a:bodyPr>
          <a:lstStyle/>
          <a:p>
            <a:pPr algn="ctr">
              <a:lnSpc>
                <a:spcPts val="2947"/>
              </a:lnSpc>
            </a:pPr>
            <a:r>
              <a:rPr lang="en-US" dirty="0">
                <a:solidFill>
                  <a:srgbClr val="081C4B"/>
                </a:solidFill>
                <a:latin typeface="Arial" panose="020B0604020202020204" pitchFamily="34" charset="0"/>
                <a:ea typeface="Poppins"/>
                <a:cs typeface="Arial" panose="020B0604020202020204" pitchFamily="34" charset="0"/>
                <a:sym typeface="Poppins"/>
              </a:rPr>
              <a:t>Patients often describe this as feeling breathless, unable to take a deep breath, or struggling to get air into or out of their lungs.</a:t>
            </a:r>
          </a:p>
        </p:txBody>
      </p:sp>
      <p:sp>
        <p:nvSpPr>
          <p:cNvPr id="19" name="TextBox 19"/>
          <p:cNvSpPr txBox="1"/>
          <p:nvPr/>
        </p:nvSpPr>
        <p:spPr>
          <a:xfrm>
            <a:off x="12435373" y="7734300"/>
            <a:ext cx="4011957" cy="2190984"/>
          </a:xfrm>
          <a:prstGeom prst="rect">
            <a:avLst/>
          </a:prstGeom>
        </p:spPr>
        <p:txBody>
          <a:bodyPr lIns="0" tIns="0" rIns="0" bIns="0" rtlCol="0" anchor="t">
            <a:spAutoFit/>
          </a:bodyPr>
          <a:lstStyle/>
          <a:p>
            <a:pPr algn="ctr">
              <a:lnSpc>
                <a:spcPts val="2947"/>
              </a:lnSpc>
            </a:pPr>
            <a:r>
              <a:rPr lang="en-US" dirty="0">
                <a:solidFill>
                  <a:srgbClr val="081C4B"/>
                </a:solidFill>
                <a:latin typeface="Arial" panose="020B0604020202020204" pitchFamily="34" charset="0"/>
                <a:ea typeface="Poppins"/>
                <a:cs typeface="Arial" panose="020B0604020202020204" pitchFamily="34" charset="0"/>
                <a:sym typeface="Poppins"/>
              </a:rPr>
              <a:t>A restrictive feeling in the chest, which may be described as a squeezing sensation or a band tightening around the chest. This is a direct consequence of the muscles around the airways contracting.</a:t>
            </a:r>
          </a:p>
        </p:txBody>
      </p:sp>
      <p:sp>
        <p:nvSpPr>
          <p:cNvPr id="20" name="TextBox 20"/>
          <p:cNvSpPr txBox="1"/>
          <p:nvPr/>
        </p:nvSpPr>
        <p:spPr>
          <a:xfrm>
            <a:off x="2319608" y="809738"/>
            <a:ext cx="13642920" cy="1032975"/>
          </a:xfrm>
          <a:prstGeom prst="rect">
            <a:avLst/>
          </a:prstGeom>
        </p:spPr>
        <p:txBody>
          <a:bodyPr lIns="0" tIns="0" rIns="0" bIns="0" rtlCol="0" anchor="t">
            <a:spAutoFit/>
          </a:bodyPr>
          <a:lstStyle/>
          <a:p>
            <a:pPr algn="ctr">
              <a:lnSpc>
                <a:spcPts val="9251"/>
              </a:lnSpc>
            </a:pPr>
            <a:r>
              <a:rPr lang="en-US" sz="3600" b="1" dirty="0">
                <a:solidFill>
                  <a:srgbClr val="FFFFFF"/>
                </a:solidFill>
                <a:latin typeface="Arial" panose="020B0604020202020204" pitchFamily="34" charset="0"/>
                <a:ea typeface="League Spartan"/>
                <a:cs typeface="Arial" panose="020B0604020202020204" pitchFamily="34" charset="0"/>
                <a:sym typeface="League Spartan"/>
              </a:rPr>
              <a:t>Symptoms of Asthma</a:t>
            </a:r>
          </a:p>
        </p:txBody>
      </p:sp>
      <p:sp>
        <p:nvSpPr>
          <p:cNvPr id="21" name="TextBox 21"/>
          <p:cNvSpPr txBox="1"/>
          <p:nvPr/>
        </p:nvSpPr>
        <p:spPr>
          <a:xfrm>
            <a:off x="2083999" y="2448286"/>
            <a:ext cx="14120003" cy="1292726"/>
          </a:xfrm>
          <a:prstGeom prst="rect">
            <a:avLst/>
          </a:prstGeom>
        </p:spPr>
        <p:txBody>
          <a:bodyPr lIns="0" tIns="0" rIns="0" bIns="0" rtlCol="0" anchor="t">
            <a:spAutoFit/>
          </a:bodyPr>
          <a:lstStyle/>
          <a:p>
            <a:pPr marL="0" lvl="0" indent="0" algn="ctr">
              <a:lnSpc>
                <a:spcPts val="3451"/>
              </a:lnSpc>
              <a:spcBef>
                <a:spcPct val="0"/>
              </a:spcBef>
            </a:pPr>
            <a:r>
              <a:rPr lang="en-US" sz="2400" spc="146" dirty="0">
                <a:solidFill>
                  <a:srgbClr val="FFFFFF"/>
                </a:solidFill>
                <a:latin typeface="Arial" panose="020B0604020202020204" pitchFamily="34" charset="0"/>
                <a:ea typeface="Poppins Light"/>
                <a:cs typeface="Arial" panose="020B0604020202020204" pitchFamily="34" charset="0"/>
                <a:sym typeface="Poppins Light"/>
              </a:rPr>
              <a:t>The hallmark symptoms of asthma result from the underlying airway inflammation, which causes bronchoconstriction and excessive mucus production, leading to airflow limitation (Asthma + Lung UK, 2024).</a:t>
            </a:r>
            <a:endParaRPr lang="en-US" sz="2400" u="none" strike="noStrike" spc="146" dirty="0">
              <a:solidFill>
                <a:srgbClr val="FFFFFF"/>
              </a:solidFill>
              <a:latin typeface="Arial" panose="020B0604020202020204" pitchFamily="34" charset="0"/>
              <a:ea typeface="Poppins Light"/>
              <a:cs typeface="Arial" panose="020B0604020202020204" pitchFamily="34" charset="0"/>
              <a:sym typeface="Poppins Light"/>
            </a:endParaRPr>
          </a:p>
        </p:txBody>
      </p:sp>
      <p:pic>
        <p:nvPicPr>
          <p:cNvPr id="22" name="Picture 21">
            <a:extLst>
              <a:ext uri="{FF2B5EF4-FFF2-40B4-BE49-F238E27FC236}">
                <a16:creationId xmlns:a16="http://schemas.microsoft.com/office/drawing/2014/main" id="{6568BBF5-7D91-9629-54BB-F3AE64B027CD}"/>
              </a:ext>
            </a:extLst>
          </p:cNvPr>
          <p:cNvPicPr>
            <a:picLocks noChangeAspect="1"/>
          </p:cNvPicPr>
          <p:nvPr/>
        </p:nvPicPr>
        <p:blipFill>
          <a:blip r:embed="rId11"/>
          <a:stretch>
            <a:fillRect/>
          </a:stretch>
        </p:blipFill>
        <p:spPr>
          <a:xfrm>
            <a:off x="3023158" y="5250824"/>
            <a:ext cx="1570549" cy="1691360"/>
          </a:xfrm>
          <a:prstGeom prst="rect">
            <a:avLst/>
          </a:prstGeom>
        </p:spPr>
      </p:pic>
      <p:pic>
        <p:nvPicPr>
          <p:cNvPr id="23" name="Picture 22">
            <a:extLst>
              <a:ext uri="{FF2B5EF4-FFF2-40B4-BE49-F238E27FC236}">
                <a16:creationId xmlns:a16="http://schemas.microsoft.com/office/drawing/2014/main" id="{72FEBF7E-DF64-F98B-6702-6C2F9DF59E4D}"/>
              </a:ext>
            </a:extLst>
          </p:cNvPr>
          <p:cNvPicPr>
            <a:picLocks noChangeAspect="1"/>
          </p:cNvPicPr>
          <p:nvPr/>
        </p:nvPicPr>
        <p:blipFill>
          <a:blip r:embed="rId12"/>
          <a:stretch>
            <a:fillRect/>
          </a:stretch>
        </p:blipFill>
        <p:spPr>
          <a:xfrm>
            <a:off x="8286750" y="5064255"/>
            <a:ext cx="1847850" cy="1847850"/>
          </a:xfrm>
          <a:prstGeom prst="rect">
            <a:avLst/>
          </a:prstGeom>
        </p:spPr>
      </p:pic>
      <p:pic>
        <p:nvPicPr>
          <p:cNvPr id="24" name="Picture 23">
            <a:extLst>
              <a:ext uri="{FF2B5EF4-FFF2-40B4-BE49-F238E27FC236}">
                <a16:creationId xmlns:a16="http://schemas.microsoft.com/office/drawing/2014/main" id="{D6D04117-0B9C-B887-003E-814F8707BADB}"/>
              </a:ext>
            </a:extLst>
          </p:cNvPr>
          <p:cNvPicPr>
            <a:picLocks noChangeAspect="1"/>
          </p:cNvPicPr>
          <p:nvPr/>
        </p:nvPicPr>
        <p:blipFill>
          <a:blip r:embed="rId13"/>
          <a:stretch>
            <a:fillRect/>
          </a:stretch>
        </p:blipFill>
        <p:spPr>
          <a:xfrm>
            <a:off x="13787710" y="5224235"/>
            <a:ext cx="1489164" cy="1733231"/>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8F9F2"/>
        </a:solidFill>
        <a:effectLst/>
      </p:bgPr>
    </p:bg>
    <p:spTree>
      <p:nvGrpSpPr>
        <p:cNvPr id="1" name=""/>
        <p:cNvGrpSpPr/>
        <p:nvPr/>
      </p:nvGrpSpPr>
      <p:grpSpPr>
        <a:xfrm>
          <a:off x="0" y="0"/>
          <a:ext cx="0" cy="0"/>
          <a:chOff x="0" y="0"/>
          <a:chExt cx="0" cy="0"/>
        </a:xfrm>
      </p:grpSpPr>
      <p:sp>
        <p:nvSpPr>
          <p:cNvPr id="5" name="Freeform 5"/>
          <p:cNvSpPr/>
          <p:nvPr/>
        </p:nvSpPr>
        <p:spPr>
          <a:xfrm rot="-6050350">
            <a:off x="-662025" y="8264522"/>
            <a:ext cx="3570582" cy="3561656"/>
          </a:xfrm>
          <a:custGeom>
            <a:avLst/>
            <a:gdLst/>
            <a:ahLst/>
            <a:cxnLst/>
            <a:rect l="l" t="t" r="r" b="b"/>
            <a:pathLst>
              <a:path w="3570582" h="3561656">
                <a:moveTo>
                  <a:pt x="0" y="0"/>
                </a:moveTo>
                <a:lnTo>
                  <a:pt x="3570582" y="0"/>
                </a:lnTo>
                <a:lnTo>
                  <a:pt x="3570582" y="3561655"/>
                </a:lnTo>
                <a:lnTo>
                  <a:pt x="0" y="356165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6" name="Freeform 6"/>
          <p:cNvSpPr/>
          <p:nvPr/>
        </p:nvSpPr>
        <p:spPr>
          <a:xfrm rot="-10349476">
            <a:off x="15927943" y="8811843"/>
            <a:ext cx="3570582" cy="3561656"/>
          </a:xfrm>
          <a:custGeom>
            <a:avLst/>
            <a:gdLst/>
            <a:ahLst/>
            <a:cxnLst/>
            <a:rect l="l" t="t" r="r" b="b"/>
            <a:pathLst>
              <a:path w="3570582" h="3561656">
                <a:moveTo>
                  <a:pt x="0" y="0"/>
                </a:moveTo>
                <a:lnTo>
                  <a:pt x="3570582" y="0"/>
                </a:lnTo>
                <a:lnTo>
                  <a:pt x="3570582" y="3561655"/>
                </a:lnTo>
                <a:lnTo>
                  <a:pt x="0" y="356165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7" name="Freeform 7"/>
          <p:cNvSpPr/>
          <p:nvPr/>
        </p:nvSpPr>
        <p:spPr>
          <a:xfrm rot="2700000">
            <a:off x="9610375" y="-1641944"/>
            <a:ext cx="3570582" cy="3561656"/>
          </a:xfrm>
          <a:custGeom>
            <a:avLst/>
            <a:gdLst/>
            <a:ahLst/>
            <a:cxnLst/>
            <a:rect l="l" t="t" r="r" b="b"/>
            <a:pathLst>
              <a:path w="3570582" h="3561656">
                <a:moveTo>
                  <a:pt x="0" y="0"/>
                </a:moveTo>
                <a:lnTo>
                  <a:pt x="3570582" y="0"/>
                </a:lnTo>
                <a:lnTo>
                  <a:pt x="3570582" y="3561656"/>
                </a:lnTo>
                <a:lnTo>
                  <a:pt x="0" y="35616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10" name="TextBox 10"/>
          <p:cNvSpPr txBox="1"/>
          <p:nvPr/>
        </p:nvSpPr>
        <p:spPr>
          <a:xfrm>
            <a:off x="304800" y="4668492"/>
            <a:ext cx="7827871" cy="3318607"/>
          </a:xfrm>
          <a:prstGeom prst="rect">
            <a:avLst/>
          </a:prstGeom>
        </p:spPr>
        <p:txBody>
          <a:bodyPr lIns="50800" tIns="50800" rIns="50800" bIns="50800" rtlCol="0" anchor="ctr"/>
          <a:lstStyle/>
          <a:p>
            <a:pPr algn="ctr">
              <a:lnSpc>
                <a:spcPts val="3080"/>
              </a:lnSpc>
            </a:pPr>
            <a:endParaRPr/>
          </a:p>
        </p:txBody>
      </p:sp>
      <p:sp>
        <p:nvSpPr>
          <p:cNvPr id="12" name="TextBox 12"/>
          <p:cNvSpPr txBox="1"/>
          <p:nvPr/>
        </p:nvSpPr>
        <p:spPr>
          <a:xfrm>
            <a:off x="596581" y="2201155"/>
            <a:ext cx="9538019" cy="1195199"/>
          </a:xfrm>
          <a:prstGeom prst="rect">
            <a:avLst/>
          </a:prstGeom>
        </p:spPr>
        <p:txBody>
          <a:bodyPr wrap="square" lIns="0" tIns="0" rIns="0" bIns="0" rtlCol="0" anchor="t">
            <a:spAutoFit/>
          </a:bodyPr>
          <a:lstStyle/>
          <a:p>
            <a:pPr algn="just">
              <a:lnSpc>
                <a:spcPct val="150000"/>
              </a:lnSpc>
            </a:pPr>
            <a:r>
              <a:rPr lang="en-US" dirty="0">
                <a:solidFill>
                  <a:srgbClr val="000000"/>
                </a:solidFill>
                <a:latin typeface="Arial" panose="020B0604020202020204" pitchFamily="34" charset="0"/>
                <a:ea typeface="Univers"/>
                <a:cs typeface="Arial" panose="020B0604020202020204" pitchFamily="34" charset="0"/>
                <a:sym typeface="Univers"/>
              </a:rPr>
              <a:t>The development of asthma is multifactorial, arising from a complex interplay between genetic predisposition and environmental exposures throughout life (Global Initiative for Asthma, 2024).</a:t>
            </a:r>
          </a:p>
        </p:txBody>
      </p:sp>
      <p:sp>
        <p:nvSpPr>
          <p:cNvPr id="16" name="Arrow: Pentagon 15">
            <a:extLst>
              <a:ext uri="{FF2B5EF4-FFF2-40B4-BE49-F238E27FC236}">
                <a16:creationId xmlns:a16="http://schemas.microsoft.com/office/drawing/2014/main" id="{EA55B0E9-C719-5ACB-C2B7-D65D10B84AB7}"/>
              </a:ext>
            </a:extLst>
          </p:cNvPr>
          <p:cNvSpPr/>
          <p:nvPr/>
        </p:nvSpPr>
        <p:spPr>
          <a:xfrm>
            <a:off x="600592" y="334450"/>
            <a:ext cx="4581007" cy="1524000"/>
          </a:xfrm>
          <a:prstGeom prst="homePlat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7" name="TextBox 11">
            <a:extLst>
              <a:ext uri="{FF2B5EF4-FFF2-40B4-BE49-F238E27FC236}">
                <a16:creationId xmlns:a16="http://schemas.microsoft.com/office/drawing/2014/main" id="{FBC628B2-15C9-A817-154F-CB2228BFABED}"/>
              </a:ext>
            </a:extLst>
          </p:cNvPr>
          <p:cNvSpPr txBox="1"/>
          <p:nvPr/>
        </p:nvSpPr>
        <p:spPr>
          <a:xfrm>
            <a:off x="1345429" y="442155"/>
            <a:ext cx="6469504" cy="868379"/>
          </a:xfrm>
          <a:prstGeom prst="rect">
            <a:avLst/>
          </a:prstGeom>
        </p:spPr>
        <p:txBody>
          <a:bodyPr lIns="0" tIns="0" rIns="0" bIns="0" rtlCol="0" anchor="t">
            <a:spAutoFit/>
          </a:bodyPr>
          <a:lstStyle/>
          <a:p>
            <a:pPr algn="l">
              <a:lnSpc>
                <a:spcPts val="7728"/>
              </a:lnSpc>
            </a:pPr>
            <a:r>
              <a:rPr lang="en-US" sz="3600" b="1" i="1" spc="-401" dirty="0" err="1">
                <a:solidFill>
                  <a:srgbClr val="000000"/>
                </a:solidFill>
                <a:latin typeface="Arial" panose="020B0604020202020204" pitchFamily="34" charset="0"/>
                <a:ea typeface="Cerebri Heavy"/>
                <a:cs typeface="Arial" panose="020B0604020202020204" pitchFamily="34" charset="0"/>
                <a:sym typeface="Cerebri Heavy"/>
              </a:rPr>
              <a:t>Aetiology</a:t>
            </a:r>
            <a:endParaRPr lang="en-US" sz="3600" b="1" i="1" spc="-401" dirty="0">
              <a:solidFill>
                <a:srgbClr val="000000"/>
              </a:solidFill>
              <a:latin typeface="Arial" panose="020B0604020202020204" pitchFamily="34" charset="0"/>
              <a:ea typeface="Cerebri Heavy"/>
              <a:cs typeface="Arial" panose="020B0604020202020204" pitchFamily="34" charset="0"/>
              <a:sym typeface="Cerebri Heavy"/>
            </a:endParaRPr>
          </a:p>
        </p:txBody>
      </p:sp>
      <p:sp>
        <p:nvSpPr>
          <p:cNvPr id="18" name="TextBox 8">
            <a:extLst>
              <a:ext uri="{FF2B5EF4-FFF2-40B4-BE49-F238E27FC236}">
                <a16:creationId xmlns:a16="http://schemas.microsoft.com/office/drawing/2014/main" id="{456F56A3-E6EC-8825-8A05-D837BA93709E}"/>
              </a:ext>
            </a:extLst>
          </p:cNvPr>
          <p:cNvSpPr txBox="1"/>
          <p:nvPr/>
        </p:nvSpPr>
        <p:spPr>
          <a:xfrm>
            <a:off x="914400" y="3599069"/>
            <a:ext cx="4800600" cy="369332"/>
          </a:xfrm>
          <a:prstGeom prst="rect">
            <a:avLst/>
          </a:prstGeom>
        </p:spPr>
        <p:txBody>
          <a:bodyPr wrap="square" lIns="0" tIns="0" rIns="0" bIns="0" rtlCol="0" anchor="t">
            <a:spAutoFit/>
          </a:bodyPr>
          <a:lstStyle/>
          <a:p>
            <a:pPr algn="ctr"/>
            <a:r>
              <a:rPr lang="en-US" sz="2400" b="1" dirty="0">
                <a:solidFill>
                  <a:schemeClr val="bg1"/>
                </a:solidFill>
                <a:highlight>
                  <a:srgbClr val="008080"/>
                </a:highlight>
                <a:latin typeface="Arial" panose="020B0604020202020204" pitchFamily="34" charset="0"/>
                <a:cs typeface="Arial" panose="020B0604020202020204" pitchFamily="34" charset="0"/>
              </a:rPr>
              <a:t>Genetic Predisposition</a:t>
            </a:r>
            <a:endParaRPr lang="en-US" sz="2400" b="1" dirty="0">
              <a:solidFill>
                <a:schemeClr val="bg1"/>
              </a:solidFill>
              <a:highlight>
                <a:srgbClr val="008080"/>
              </a:highlight>
              <a:latin typeface="Arial" panose="020B0604020202020204" pitchFamily="34" charset="0"/>
              <a:ea typeface="League Spartan"/>
              <a:cs typeface="Arial" panose="020B0604020202020204" pitchFamily="34" charset="0"/>
              <a:sym typeface="League Spartan"/>
            </a:endParaRPr>
          </a:p>
        </p:txBody>
      </p:sp>
      <p:sp>
        <p:nvSpPr>
          <p:cNvPr id="19" name="TextBox 12">
            <a:extLst>
              <a:ext uri="{FF2B5EF4-FFF2-40B4-BE49-F238E27FC236}">
                <a16:creationId xmlns:a16="http://schemas.microsoft.com/office/drawing/2014/main" id="{A6E7EFFC-329F-C6C3-0D73-E687BDB7DC50}"/>
              </a:ext>
            </a:extLst>
          </p:cNvPr>
          <p:cNvSpPr txBox="1"/>
          <p:nvPr/>
        </p:nvSpPr>
        <p:spPr>
          <a:xfrm>
            <a:off x="596581" y="4106539"/>
            <a:ext cx="5499419" cy="2026196"/>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Strong family history of asthma or atopic conditions (eczema, allergic rhinitis) increases risk (Asthma + Lung UK, 2024).</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Atopic phenotype: tendency to produce </a:t>
            </a:r>
            <a:r>
              <a:rPr lang="en-US" dirty="0" err="1">
                <a:solidFill>
                  <a:srgbClr val="000000"/>
                </a:solidFill>
                <a:latin typeface="Arial" panose="020B0604020202020204" pitchFamily="34" charset="0"/>
                <a:ea typeface="Univers"/>
                <a:cs typeface="Arial" panose="020B0604020202020204" pitchFamily="34" charset="0"/>
                <a:sym typeface="Univers"/>
              </a:rPr>
              <a:t>IgE</a:t>
            </a:r>
            <a:r>
              <a:rPr lang="en-US" dirty="0">
                <a:solidFill>
                  <a:srgbClr val="000000"/>
                </a:solidFill>
                <a:latin typeface="Arial" panose="020B0604020202020204" pitchFamily="34" charset="0"/>
                <a:ea typeface="Univers"/>
                <a:cs typeface="Arial" panose="020B0604020202020204" pitchFamily="34" charset="0"/>
                <a:sym typeface="Univers"/>
              </a:rPr>
              <a:t> antibodies to common allergens (AAFA, 2022).</a:t>
            </a:r>
          </a:p>
        </p:txBody>
      </p:sp>
      <p:sp>
        <p:nvSpPr>
          <p:cNvPr id="20" name="TextBox 8">
            <a:extLst>
              <a:ext uri="{FF2B5EF4-FFF2-40B4-BE49-F238E27FC236}">
                <a16:creationId xmlns:a16="http://schemas.microsoft.com/office/drawing/2014/main" id="{B495A717-0AF4-8C87-AEA0-3B793C285F3A}"/>
              </a:ext>
            </a:extLst>
          </p:cNvPr>
          <p:cNvSpPr txBox="1"/>
          <p:nvPr/>
        </p:nvSpPr>
        <p:spPr>
          <a:xfrm>
            <a:off x="12344400" y="1673784"/>
            <a:ext cx="4800600" cy="369332"/>
          </a:xfrm>
          <a:prstGeom prst="rect">
            <a:avLst/>
          </a:prstGeom>
        </p:spPr>
        <p:txBody>
          <a:bodyPr wrap="square" lIns="0" tIns="0" rIns="0" bIns="0" rtlCol="0" anchor="t">
            <a:spAutoFit/>
          </a:bodyPr>
          <a:lstStyle/>
          <a:p>
            <a:pPr algn="ctr"/>
            <a:r>
              <a:rPr lang="en-US" sz="2400" b="1" dirty="0">
                <a:solidFill>
                  <a:schemeClr val="bg1"/>
                </a:solidFill>
                <a:highlight>
                  <a:srgbClr val="008080"/>
                </a:highlight>
                <a:latin typeface="Arial" panose="020B0604020202020204" pitchFamily="34" charset="0"/>
                <a:cs typeface="Arial" panose="020B0604020202020204" pitchFamily="34" charset="0"/>
              </a:rPr>
              <a:t>Environmental Triggers</a:t>
            </a:r>
            <a:endParaRPr lang="en-US" sz="2400" b="1" dirty="0">
              <a:solidFill>
                <a:schemeClr val="bg1"/>
              </a:solidFill>
              <a:highlight>
                <a:srgbClr val="008080"/>
              </a:highlight>
              <a:latin typeface="Arial" panose="020B0604020202020204" pitchFamily="34" charset="0"/>
              <a:ea typeface="League Spartan"/>
              <a:cs typeface="Arial" panose="020B0604020202020204" pitchFamily="34" charset="0"/>
              <a:sym typeface="League Spartan"/>
            </a:endParaRPr>
          </a:p>
        </p:txBody>
      </p:sp>
      <p:sp>
        <p:nvSpPr>
          <p:cNvPr id="21" name="TextBox 12">
            <a:extLst>
              <a:ext uri="{FF2B5EF4-FFF2-40B4-BE49-F238E27FC236}">
                <a16:creationId xmlns:a16="http://schemas.microsoft.com/office/drawing/2014/main" id="{8D586C63-0BC5-E826-5708-BB0A5DF47876}"/>
              </a:ext>
            </a:extLst>
          </p:cNvPr>
          <p:cNvSpPr txBox="1"/>
          <p:nvPr/>
        </p:nvSpPr>
        <p:spPr>
          <a:xfrm>
            <a:off x="11161623" y="2201154"/>
            <a:ext cx="6669178" cy="3688189"/>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Early-life viral infections (RSV, rhinovirus) can damage airways and increase asthma risk (NHS, 2025).</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Air pollution (indoor/outdoor, traffic-related) increases development and severity of asthma (Asthma + Lung UK, 2024).</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Tobacco smoke exposure (maternal smoking, secondhand smoke) is a major risk factor (NHS, 2025).</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Occupational irritants (wood dust, chemical fumes) can cause adult-onset asthma (American Lung Association, 2025).</a:t>
            </a:r>
          </a:p>
        </p:txBody>
      </p:sp>
      <p:sp>
        <p:nvSpPr>
          <p:cNvPr id="22" name="TextBox 8">
            <a:extLst>
              <a:ext uri="{FF2B5EF4-FFF2-40B4-BE49-F238E27FC236}">
                <a16:creationId xmlns:a16="http://schemas.microsoft.com/office/drawing/2014/main" id="{89DD97BA-010B-9596-C98E-1D0EB437DBEA}"/>
              </a:ext>
            </a:extLst>
          </p:cNvPr>
          <p:cNvSpPr txBox="1"/>
          <p:nvPr/>
        </p:nvSpPr>
        <p:spPr>
          <a:xfrm>
            <a:off x="11068889" y="6625008"/>
            <a:ext cx="5734889" cy="369332"/>
          </a:xfrm>
          <a:prstGeom prst="rect">
            <a:avLst/>
          </a:prstGeom>
        </p:spPr>
        <p:txBody>
          <a:bodyPr wrap="square" lIns="0" tIns="0" rIns="0" bIns="0" rtlCol="0" anchor="t">
            <a:spAutoFit/>
          </a:bodyPr>
          <a:lstStyle/>
          <a:p>
            <a:pPr algn="ctr"/>
            <a:r>
              <a:rPr lang="en-US" sz="2400" b="1" dirty="0">
                <a:solidFill>
                  <a:schemeClr val="bg1"/>
                </a:solidFill>
                <a:highlight>
                  <a:srgbClr val="008080"/>
                </a:highlight>
                <a:latin typeface="Arial" panose="020B0604020202020204" pitchFamily="34" charset="0"/>
                <a:cs typeface="Arial" panose="020B0604020202020204" pitchFamily="34" charset="0"/>
              </a:rPr>
              <a:t>Lifestyle and Socioeconomic Factors</a:t>
            </a:r>
            <a:endParaRPr lang="en-US" sz="2400" b="1" dirty="0">
              <a:solidFill>
                <a:schemeClr val="bg1"/>
              </a:solidFill>
              <a:highlight>
                <a:srgbClr val="008080"/>
              </a:highlight>
              <a:latin typeface="Arial" panose="020B0604020202020204" pitchFamily="34" charset="0"/>
              <a:ea typeface="League Spartan"/>
              <a:cs typeface="Arial" panose="020B0604020202020204" pitchFamily="34" charset="0"/>
              <a:sym typeface="League Spartan"/>
            </a:endParaRPr>
          </a:p>
        </p:txBody>
      </p:sp>
      <p:sp>
        <p:nvSpPr>
          <p:cNvPr id="23" name="TextBox 12">
            <a:extLst>
              <a:ext uri="{FF2B5EF4-FFF2-40B4-BE49-F238E27FC236}">
                <a16:creationId xmlns:a16="http://schemas.microsoft.com/office/drawing/2014/main" id="{E7623ADA-D8E8-389A-41D8-190F40B591C4}"/>
              </a:ext>
            </a:extLst>
          </p:cNvPr>
          <p:cNvSpPr txBox="1"/>
          <p:nvPr/>
        </p:nvSpPr>
        <p:spPr>
          <a:xfrm>
            <a:off x="11068889" y="7250424"/>
            <a:ext cx="6669178" cy="2026196"/>
          </a:xfrm>
          <a:prstGeom prst="rect">
            <a:avLst/>
          </a:prstGeom>
        </p:spPr>
        <p:txBody>
          <a:bodyPr wrap="square" lIns="0" tIns="0" rIns="0" bIns="0" rtlCol="0" anchor="t">
            <a:spAutoFit/>
          </a:bodyPr>
          <a:lstStyle/>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Obesity is linked to higher asthma risk and more severe symptoms (American Lung Association, 2025).</a:t>
            </a:r>
          </a:p>
          <a:p>
            <a:pPr marL="285750" indent="-285750" algn="just">
              <a:lnSpc>
                <a:spcPct val="150000"/>
              </a:lnSpc>
              <a:buFont typeface="Arial" panose="020B0604020202020204" pitchFamily="34" charset="0"/>
              <a:buChar char="•"/>
            </a:pPr>
            <a:r>
              <a:rPr lang="en-US" dirty="0">
                <a:solidFill>
                  <a:srgbClr val="000000"/>
                </a:solidFill>
                <a:latin typeface="Arial" panose="020B0604020202020204" pitchFamily="34" charset="0"/>
                <a:ea typeface="Univers"/>
                <a:cs typeface="Arial" panose="020B0604020202020204" pitchFamily="34" charset="0"/>
                <a:sym typeface="Univers"/>
              </a:rPr>
              <a:t>Poor housing and socioeconomic deprivation increase exposure to allergens, smoke, and pollution, raising exacerbation risk (RCPCH, 2019).</a:t>
            </a:r>
          </a:p>
        </p:txBody>
      </p:sp>
      <p:pic>
        <p:nvPicPr>
          <p:cNvPr id="24" name="Picture 23">
            <a:extLst>
              <a:ext uri="{FF2B5EF4-FFF2-40B4-BE49-F238E27FC236}">
                <a16:creationId xmlns:a16="http://schemas.microsoft.com/office/drawing/2014/main" id="{C3A2CEA1-4956-9019-9AC4-858A7DA6CAF5}"/>
              </a:ext>
            </a:extLst>
          </p:cNvPr>
          <p:cNvPicPr>
            <a:picLocks noChangeAspect="1"/>
          </p:cNvPicPr>
          <p:nvPr/>
        </p:nvPicPr>
        <p:blipFill>
          <a:blip r:embed="rId5"/>
          <a:stretch>
            <a:fillRect/>
          </a:stretch>
        </p:blipFill>
        <p:spPr>
          <a:xfrm>
            <a:off x="6483162" y="3599069"/>
            <a:ext cx="4281255" cy="5492698"/>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3"/>
            <a:stretch>
              <a:fillRect t="-9259" b="-9259"/>
            </a:stretch>
          </a:blipFill>
        </p:spPr>
      </p:sp>
      <p:sp>
        <p:nvSpPr>
          <p:cNvPr id="4" name="TextBox 4"/>
          <p:cNvSpPr txBox="1"/>
          <p:nvPr/>
        </p:nvSpPr>
        <p:spPr>
          <a:xfrm>
            <a:off x="1684692" y="1966970"/>
            <a:ext cx="6953006" cy="869020"/>
          </a:xfrm>
          <a:prstGeom prst="rect">
            <a:avLst/>
          </a:prstGeom>
        </p:spPr>
        <p:txBody>
          <a:bodyPr lIns="0" tIns="0" rIns="0" bIns="0" rtlCol="0" anchor="t">
            <a:spAutoFit/>
          </a:bodyPr>
          <a:lstStyle/>
          <a:p>
            <a:pPr algn="l">
              <a:lnSpc>
                <a:spcPts val="7679"/>
              </a:lnSpc>
            </a:pPr>
            <a:r>
              <a:rPr lang="en-US" sz="3600" b="1" dirty="0">
                <a:solidFill>
                  <a:srgbClr val="7D5DAB"/>
                </a:solidFill>
                <a:latin typeface="Arial" panose="020B0604020202020204" pitchFamily="34" charset="0"/>
                <a:ea typeface="Hagrid Ultra-Bold"/>
                <a:cs typeface="Arial" panose="020B0604020202020204" pitchFamily="34" charset="0"/>
                <a:sym typeface="Hagrid Ultra-Bold"/>
              </a:rPr>
              <a:t>Prevalence (UK &amp; Global)</a:t>
            </a:r>
          </a:p>
        </p:txBody>
      </p:sp>
      <p:sp>
        <p:nvSpPr>
          <p:cNvPr id="5" name="TextBox 5"/>
          <p:cNvSpPr txBox="1"/>
          <p:nvPr/>
        </p:nvSpPr>
        <p:spPr>
          <a:xfrm>
            <a:off x="1684692" y="4533900"/>
            <a:ext cx="3908717" cy="397096"/>
          </a:xfrm>
          <a:prstGeom prst="rect">
            <a:avLst/>
          </a:prstGeom>
        </p:spPr>
        <p:txBody>
          <a:bodyPr lIns="0" tIns="0" rIns="0" bIns="0" rtlCol="0" anchor="t">
            <a:spAutoFit/>
          </a:bodyPr>
          <a:lstStyle/>
          <a:p>
            <a:pPr algn="l">
              <a:lnSpc>
                <a:spcPts val="3359"/>
              </a:lnSpc>
              <a:spcBef>
                <a:spcPct val="0"/>
              </a:spcBef>
            </a:pPr>
            <a:r>
              <a:rPr lang="en-US" sz="2399" b="1" spc="119" dirty="0">
                <a:solidFill>
                  <a:srgbClr val="567D8D"/>
                </a:solidFill>
                <a:latin typeface="Arial" panose="020B0604020202020204" pitchFamily="34" charset="0"/>
                <a:ea typeface="Hagrid Ultra-Bold"/>
                <a:cs typeface="Arial" panose="020B0604020202020204" pitchFamily="34" charset="0"/>
                <a:sym typeface="Hagrid Ultra-Bold"/>
              </a:rPr>
              <a:t>UK Prevalence</a:t>
            </a:r>
          </a:p>
        </p:txBody>
      </p:sp>
      <p:sp>
        <p:nvSpPr>
          <p:cNvPr id="6" name="TextBox 6"/>
          <p:cNvSpPr txBox="1"/>
          <p:nvPr/>
        </p:nvSpPr>
        <p:spPr>
          <a:xfrm>
            <a:off x="1684692" y="5219700"/>
            <a:ext cx="4175695" cy="3272691"/>
          </a:xfrm>
          <a:prstGeom prst="rect">
            <a:avLst/>
          </a:prstGeom>
        </p:spPr>
        <p:txBody>
          <a:bodyPr lIns="0" tIns="0" rIns="0" bIns="0" rtlCol="0" anchor="t">
            <a:spAutoFit/>
          </a:bodyPr>
          <a:lstStyle/>
          <a:p>
            <a:pPr algn="l">
              <a:lnSpc>
                <a:spcPct val="150000"/>
              </a:lnSpc>
              <a:spcBef>
                <a:spcPct val="0"/>
              </a:spcBef>
            </a:pPr>
            <a:r>
              <a:rPr lang="en-US" dirty="0">
                <a:solidFill>
                  <a:srgbClr val="7D5DAB"/>
                </a:solidFill>
                <a:latin typeface="Arial" panose="020B0604020202020204" pitchFamily="34" charset="0"/>
                <a:ea typeface="Poppins"/>
                <a:cs typeface="Arial" panose="020B0604020202020204" pitchFamily="34" charset="0"/>
                <a:sym typeface="Poppins"/>
              </a:rPr>
              <a:t>Approximately 5.4 million people in the UK are currently receiving treatment for asthma (Asthma + Lung UK, 2025). This equates to roughly 1 in 12 adults and 1 in 11 children affected, placing the UK among the countries with the highest rates of asthma prevalence in Europe (Asthma + Lung UK, 2025).</a:t>
            </a:r>
          </a:p>
        </p:txBody>
      </p:sp>
      <p:sp>
        <p:nvSpPr>
          <p:cNvPr id="7" name="TextBox 7"/>
          <p:cNvSpPr txBox="1"/>
          <p:nvPr/>
        </p:nvSpPr>
        <p:spPr>
          <a:xfrm>
            <a:off x="6278722" y="4610100"/>
            <a:ext cx="3768659" cy="397096"/>
          </a:xfrm>
          <a:prstGeom prst="rect">
            <a:avLst/>
          </a:prstGeom>
        </p:spPr>
        <p:txBody>
          <a:bodyPr lIns="0" tIns="0" rIns="0" bIns="0" rtlCol="0" anchor="t">
            <a:spAutoFit/>
          </a:bodyPr>
          <a:lstStyle/>
          <a:p>
            <a:pPr algn="l">
              <a:lnSpc>
                <a:spcPts val="3359"/>
              </a:lnSpc>
            </a:pPr>
            <a:r>
              <a:rPr lang="en-US" sz="2399" b="1" spc="119" dirty="0">
                <a:solidFill>
                  <a:srgbClr val="567D8D"/>
                </a:solidFill>
                <a:latin typeface="Arial" panose="020B0604020202020204" pitchFamily="34" charset="0"/>
                <a:ea typeface="Hagrid Ultra-Bold"/>
                <a:cs typeface="Arial" panose="020B0604020202020204" pitchFamily="34" charset="0"/>
                <a:sym typeface="Hagrid Ultra-Bold"/>
              </a:rPr>
              <a:t>Worldwide Burden</a:t>
            </a:r>
          </a:p>
        </p:txBody>
      </p:sp>
      <p:sp>
        <p:nvSpPr>
          <p:cNvPr id="8" name="TextBox 8"/>
          <p:cNvSpPr txBox="1"/>
          <p:nvPr/>
        </p:nvSpPr>
        <p:spPr>
          <a:xfrm>
            <a:off x="6278722" y="5219700"/>
            <a:ext cx="3908717" cy="2026196"/>
          </a:xfrm>
          <a:prstGeom prst="rect">
            <a:avLst/>
          </a:prstGeom>
        </p:spPr>
        <p:txBody>
          <a:bodyPr lIns="0" tIns="0" rIns="0" bIns="0" rtlCol="0" anchor="t">
            <a:spAutoFit/>
          </a:bodyPr>
          <a:lstStyle/>
          <a:p>
            <a:pPr algn="l">
              <a:lnSpc>
                <a:spcPct val="150000"/>
              </a:lnSpc>
              <a:spcBef>
                <a:spcPct val="0"/>
              </a:spcBef>
            </a:pPr>
            <a:r>
              <a:rPr lang="en-US" dirty="0">
                <a:solidFill>
                  <a:srgbClr val="7D5DAB"/>
                </a:solidFill>
                <a:latin typeface="Arial" panose="020B0604020202020204" pitchFamily="34" charset="0"/>
                <a:ea typeface="Poppins"/>
                <a:cs typeface="Arial" panose="020B0604020202020204" pitchFamily="34" charset="0"/>
                <a:sym typeface="Poppins"/>
              </a:rPr>
              <a:t>Globally, an estimated 300 to over 330 million people live with asthma (Global Initiative for Asthma, 2023; World Health Organization, cited in GINA, 2023).</a:t>
            </a:r>
          </a:p>
        </p:txBody>
      </p:sp>
      <p:sp>
        <p:nvSpPr>
          <p:cNvPr id="9" name="TextBox 9"/>
          <p:cNvSpPr txBox="1"/>
          <p:nvPr/>
        </p:nvSpPr>
        <p:spPr>
          <a:xfrm>
            <a:off x="10896600" y="4604385"/>
            <a:ext cx="2681677" cy="397096"/>
          </a:xfrm>
          <a:prstGeom prst="rect">
            <a:avLst/>
          </a:prstGeom>
        </p:spPr>
        <p:txBody>
          <a:bodyPr lIns="0" tIns="0" rIns="0" bIns="0" rtlCol="0" anchor="t">
            <a:spAutoFit/>
          </a:bodyPr>
          <a:lstStyle/>
          <a:p>
            <a:pPr algn="l">
              <a:lnSpc>
                <a:spcPts val="3359"/>
              </a:lnSpc>
            </a:pPr>
            <a:r>
              <a:rPr lang="en-US" sz="2399" b="1" spc="119" dirty="0">
                <a:solidFill>
                  <a:srgbClr val="567D8D"/>
                </a:solidFill>
                <a:latin typeface="Hagrid Ultra-Bold"/>
                <a:ea typeface="Hagrid Ultra-Bold"/>
                <a:cs typeface="Hagrid Ultra-Bold"/>
                <a:sym typeface="Hagrid Ultra-Bold"/>
              </a:rPr>
              <a:t>Global Trends</a:t>
            </a:r>
          </a:p>
        </p:txBody>
      </p:sp>
      <p:sp>
        <p:nvSpPr>
          <p:cNvPr id="10" name="TextBox 10"/>
          <p:cNvSpPr txBox="1"/>
          <p:nvPr/>
        </p:nvSpPr>
        <p:spPr>
          <a:xfrm>
            <a:off x="10872752" y="5295900"/>
            <a:ext cx="5129248" cy="2857192"/>
          </a:xfrm>
          <a:prstGeom prst="rect">
            <a:avLst/>
          </a:prstGeom>
        </p:spPr>
        <p:txBody>
          <a:bodyPr wrap="square" lIns="0" tIns="0" rIns="0" bIns="0" rtlCol="0" anchor="t">
            <a:spAutoFit/>
          </a:bodyPr>
          <a:lstStyle/>
          <a:p>
            <a:pPr algn="l">
              <a:lnSpc>
                <a:spcPct val="150000"/>
              </a:lnSpc>
              <a:spcBef>
                <a:spcPct val="0"/>
              </a:spcBef>
            </a:pPr>
            <a:r>
              <a:rPr lang="en-US" dirty="0">
                <a:solidFill>
                  <a:srgbClr val="7D5DAB"/>
                </a:solidFill>
                <a:latin typeface="Arial" panose="020B0604020202020204" pitchFamily="34" charset="0"/>
                <a:ea typeface="Poppins"/>
                <a:cs typeface="Arial" panose="020B0604020202020204" pitchFamily="34" charset="0"/>
                <a:sym typeface="Poppins"/>
              </a:rPr>
              <a:t>While the overall prevalence of asthma symptoms remains higher in high-income countries (HICs), the disease burden, particularly severe asthma and mortality, is disproportionately high in low- and middle-income countries (LMICs) due to gaps in diagnosis and appropriate management (Global Asthma Network, 2018; Frontiers, 2023).</a:t>
            </a:r>
          </a:p>
        </p:txBody>
      </p:sp>
      <p:sp>
        <p:nvSpPr>
          <p:cNvPr id="11" name="Freeform 11"/>
          <p:cNvSpPr/>
          <p:nvPr/>
        </p:nvSpPr>
        <p:spPr>
          <a:xfrm rot="-6150066">
            <a:off x="16636593" y="5901086"/>
            <a:ext cx="1639171" cy="2233964"/>
          </a:xfrm>
          <a:custGeom>
            <a:avLst/>
            <a:gdLst/>
            <a:ahLst/>
            <a:cxnLst/>
            <a:rect l="l" t="t" r="r" b="b"/>
            <a:pathLst>
              <a:path w="1639171" h="2233964">
                <a:moveTo>
                  <a:pt x="0" y="0"/>
                </a:moveTo>
                <a:lnTo>
                  <a:pt x="1639171" y="0"/>
                </a:lnTo>
                <a:lnTo>
                  <a:pt x="1639171" y="2233964"/>
                </a:lnTo>
                <a:lnTo>
                  <a:pt x="0" y="2233964"/>
                </a:lnTo>
                <a:lnTo>
                  <a:pt x="0" y="0"/>
                </a:lnTo>
                <a:close/>
              </a:path>
            </a:pathLst>
          </a:custGeom>
          <a:blipFill>
            <a:blip r:embed="rId4"/>
            <a:stretch>
              <a:fillRect/>
            </a:stretch>
          </a:blipFill>
        </p:spPr>
      </p:sp>
      <p:sp>
        <p:nvSpPr>
          <p:cNvPr id="12" name="Freeform 12"/>
          <p:cNvSpPr/>
          <p:nvPr/>
        </p:nvSpPr>
        <p:spPr>
          <a:xfrm rot="-1684101">
            <a:off x="7380304" y="65509"/>
            <a:ext cx="2357989" cy="2498532"/>
          </a:xfrm>
          <a:custGeom>
            <a:avLst/>
            <a:gdLst/>
            <a:ahLst/>
            <a:cxnLst/>
            <a:rect l="l" t="t" r="r" b="b"/>
            <a:pathLst>
              <a:path w="2357989" h="2498532">
                <a:moveTo>
                  <a:pt x="0" y="0"/>
                </a:moveTo>
                <a:lnTo>
                  <a:pt x="2357989" y="0"/>
                </a:lnTo>
                <a:lnTo>
                  <a:pt x="2357989" y="2498532"/>
                </a:lnTo>
                <a:lnTo>
                  <a:pt x="0" y="2498532"/>
                </a:lnTo>
                <a:lnTo>
                  <a:pt x="0" y="0"/>
                </a:lnTo>
                <a:close/>
              </a:path>
            </a:pathLst>
          </a:custGeom>
          <a:blipFill>
            <a:blip r:embed="rId5"/>
            <a:stretch>
              <a:fillRect/>
            </a:stretch>
          </a:blipFill>
        </p:spPr>
      </p:sp>
      <p:sp>
        <p:nvSpPr>
          <p:cNvPr id="13" name="Freeform 13"/>
          <p:cNvSpPr/>
          <p:nvPr/>
        </p:nvSpPr>
        <p:spPr>
          <a:xfrm>
            <a:off x="1684692" y="-677093"/>
            <a:ext cx="1929945" cy="1991868"/>
          </a:xfrm>
          <a:custGeom>
            <a:avLst/>
            <a:gdLst/>
            <a:ahLst/>
            <a:cxnLst/>
            <a:rect l="l" t="t" r="r" b="b"/>
            <a:pathLst>
              <a:path w="1929945" h="1991868">
                <a:moveTo>
                  <a:pt x="0" y="0"/>
                </a:moveTo>
                <a:lnTo>
                  <a:pt x="1929945" y="0"/>
                </a:lnTo>
                <a:lnTo>
                  <a:pt x="1929945" y="1991868"/>
                </a:lnTo>
                <a:lnTo>
                  <a:pt x="0" y="1991868"/>
                </a:lnTo>
                <a:lnTo>
                  <a:pt x="0" y="0"/>
                </a:lnTo>
                <a:close/>
              </a:path>
            </a:pathLst>
          </a:custGeom>
          <a:blipFill>
            <a:blip r:embed="rId6"/>
            <a:stretch>
              <a:fillRect/>
            </a:stretch>
          </a:blipFill>
        </p:spPr>
      </p:sp>
      <p:sp>
        <p:nvSpPr>
          <p:cNvPr id="14" name="Freeform 14"/>
          <p:cNvSpPr/>
          <p:nvPr/>
        </p:nvSpPr>
        <p:spPr>
          <a:xfrm rot="-5958950">
            <a:off x="-387460" y="3300021"/>
            <a:ext cx="1304374" cy="1334398"/>
          </a:xfrm>
          <a:custGeom>
            <a:avLst/>
            <a:gdLst/>
            <a:ahLst/>
            <a:cxnLst/>
            <a:rect l="l" t="t" r="r" b="b"/>
            <a:pathLst>
              <a:path w="1304374" h="1334398">
                <a:moveTo>
                  <a:pt x="0" y="0"/>
                </a:moveTo>
                <a:lnTo>
                  <a:pt x="1304374" y="0"/>
                </a:lnTo>
                <a:lnTo>
                  <a:pt x="1304374" y="1334397"/>
                </a:lnTo>
                <a:lnTo>
                  <a:pt x="0" y="1334397"/>
                </a:lnTo>
                <a:lnTo>
                  <a:pt x="0" y="0"/>
                </a:lnTo>
                <a:close/>
              </a:path>
            </a:pathLst>
          </a:custGeom>
          <a:blipFill>
            <a:blip r:embed="rId7"/>
            <a:stretch>
              <a:fillRect/>
            </a:stretch>
          </a:blipFill>
        </p:spPr>
      </p:sp>
      <p:sp>
        <p:nvSpPr>
          <p:cNvPr id="15" name="Freeform 15"/>
          <p:cNvSpPr/>
          <p:nvPr/>
        </p:nvSpPr>
        <p:spPr>
          <a:xfrm>
            <a:off x="14781469" y="9105187"/>
            <a:ext cx="867122" cy="867122"/>
          </a:xfrm>
          <a:custGeom>
            <a:avLst/>
            <a:gdLst/>
            <a:ahLst/>
            <a:cxnLst/>
            <a:rect l="l" t="t" r="r" b="b"/>
            <a:pathLst>
              <a:path w="867122" h="867122">
                <a:moveTo>
                  <a:pt x="0" y="0"/>
                </a:moveTo>
                <a:lnTo>
                  <a:pt x="867122" y="0"/>
                </a:lnTo>
                <a:lnTo>
                  <a:pt x="867122" y="867122"/>
                </a:lnTo>
                <a:lnTo>
                  <a:pt x="0" y="867122"/>
                </a:lnTo>
                <a:lnTo>
                  <a:pt x="0" y="0"/>
                </a:lnTo>
                <a:close/>
              </a:path>
            </a:pathLst>
          </a:custGeom>
          <a:blipFill>
            <a:blip r:embed="rId8"/>
            <a:stretch>
              <a:fillRect/>
            </a:stretch>
          </a:blipFill>
        </p:spPr>
      </p:sp>
      <p:sp>
        <p:nvSpPr>
          <p:cNvPr id="16" name="Freeform 16"/>
          <p:cNvSpPr/>
          <p:nvPr/>
        </p:nvSpPr>
        <p:spPr>
          <a:xfrm rot="-3688809">
            <a:off x="5196229" y="9825134"/>
            <a:ext cx="563774" cy="563774"/>
          </a:xfrm>
          <a:custGeom>
            <a:avLst/>
            <a:gdLst/>
            <a:ahLst/>
            <a:cxnLst/>
            <a:rect l="l" t="t" r="r" b="b"/>
            <a:pathLst>
              <a:path w="563774" h="563774">
                <a:moveTo>
                  <a:pt x="0" y="0"/>
                </a:moveTo>
                <a:lnTo>
                  <a:pt x="563773" y="0"/>
                </a:lnTo>
                <a:lnTo>
                  <a:pt x="563773" y="563774"/>
                </a:lnTo>
                <a:lnTo>
                  <a:pt x="0" y="563774"/>
                </a:lnTo>
                <a:lnTo>
                  <a:pt x="0" y="0"/>
                </a:lnTo>
                <a:close/>
              </a:path>
            </a:pathLst>
          </a:custGeom>
          <a:blipFill>
            <a:blip r:embed="rId9"/>
            <a:stretch>
              <a:fillRect/>
            </a:stretch>
          </a:blipFill>
        </p:spPr>
      </p:sp>
      <p:sp>
        <p:nvSpPr>
          <p:cNvPr id="17" name="Freeform 17"/>
          <p:cNvSpPr/>
          <p:nvPr/>
        </p:nvSpPr>
        <p:spPr>
          <a:xfrm>
            <a:off x="546978" y="6228990"/>
            <a:ext cx="481722" cy="482324"/>
          </a:xfrm>
          <a:custGeom>
            <a:avLst/>
            <a:gdLst/>
            <a:ahLst/>
            <a:cxnLst/>
            <a:rect l="l" t="t" r="r" b="b"/>
            <a:pathLst>
              <a:path w="481722" h="482324">
                <a:moveTo>
                  <a:pt x="0" y="0"/>
                </a:moveTo>
                <a:lnTo>
                  <a:pt x="481722" y="0"/>
                </a:lnTo>
                <a:lnTo>
                  <a:pt x="481722" y="482325"/>
                </a:lnTo>
                <a:lnTo>
                  <a:pt x="0" y="482325"/>
                </a:lnTo>
                <a:lnTo>
                  <a:pt x="0" y="0"/>
                </a:lnTo>
                <a:close/>
              </a:path>
            </a:pathLst>
          </a:custGeom>
          <a:blipFill>
            <a:blip r:embed="rId10"/>
            <a:stretch>
              <a:fillRect/>
            </a:stretch>
          </a:blipFill>
        </p:spPr>
      </p:sp>
      <p:pic>
        <p:nvPicPr>
          <p:cNvPr id="18" name="Picture 17">
            <a:extLst>
              <a:ext uri="{FF2B5EF4-FFF2-40B4-BE49-F238E27FC236}">
                <a16:creationId xmlns:a16="http://schemas.microsoft.com/office/drawing/2014/main" id="{4CFF2AFD-A62D-979A-F4AF-278187873EDC}"/>
              </a:ext>
            </a:extLst>
          </p:cNvPr>
          <p:cNvPicPr>
            <a:picLocks noChangeAspect="1"/>
          </p:cNvPicPr>
          <p:nvPr/>
        </p:nvPicPr>
        <p:blipFill>
          <a:blip r:embed="rId11"/>
          <a:stretch>
            <a:fillRect/>
          </a:stretch>
        </p:blipFill>
        <p:spPr>
          <a:xfrm>
            <a:off x="11826458" y="271671"/>
            <a:ext cx="6158644" cy="4332714"/>
          </a:xfrm>
          <a:prstGeom prst="rect">
            <a:avLst/>
          </a:prstGeom>
        </p:spPr>
      </p:pic>
      <p:sp>
        <p:nvSpPr>
          <p:cNvPr id="19" name="TextBox 6">
            <a:extLst>
              <a:ext uri="{FF2B5EF4-FFF2-40B4-BE49-F238E27FC236}">
                <a16:creationId xmlns:a16="http://schemas.microsoft.com/office/drawing/2014/main" id="{54AAC085-8E71-034B-C7E3-3588EFF1D6D5}"/>
              </a:ext>
            </a:extLst>
          </p:cNvPr>
          <p:cNvSpPr txBox="1"/>
          <p:nvPr/>
        </p:nvSpPr>
        <p:spPr>
          <a:xfrm>
            <a:off x="1694258" y="3141921"/>
            <a:ext cx="10132200" cy="364202"/>
          </a:xfrm>
          <a:prstGeom prst="rect">
            <a:avLst/>
          </a:prstGeom>
        </p:spPr>
        <p:txBody>
          <a:bodyPr wrap="square" lIns="0" tIns="0" rIns="0" bIns="0" rtlCol="0" anchor="t">
            <a:spAutoFit/>
          </a:bodyPr>
          <a:lstStyle/>
          <a:p>
            <a:pPr algn="l">
              <a:lnSpc>
                <a:spcPct val="150000"/>
              </a:lnSpc>
              <a:spcBef>
                <a:spcPct val="0"/>
              </a:spcBef>
            </a:pPr>
            <a:r>
              <a:rPr lang="en-US" dirty="0">
                <a:solidFill>
                  <a:srgbClr val="7D5DAB"/>
                </a:solidFill>
                <a:latin typeface="Arial" panose="020B0604020202020204" pitchFamily="34" charset="0"/>
                <a:ea typeface="Poppins"/>
                <a:cs typeface="Arial" panose="020B0604020202020204" pitchFamily="34" charset="0"/>
                <a:sym typeface="Poppins"/>
              </a:rPr>
              <a:t>Asthma represents a significant public health challenge, affecting millions worldwide.</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4"/>
          <p:cNvSpPr txBox="1"/>
          <p:nvPr/>
        </p:nvSpPr>
        <p:spPr>
          <a:xfrm>
            <a:off x="7284657" y="1019175"/>
            <a:ext cx="9714198" cy="858889"/>
          </a:xfrm>
          <a:prstGeom prst="rect">
            <a:avLst/>
          </a:prstGeom>
        </p:spPr>
        <p:txBody>
          <a:bodyPr lIns="0" tIns="0" rIns="0" bIns="0" rtlCol="0" anchor="t">
            <a:spAutoFit/>
          </a:bodyPr>
          <a:lstStyle/>
          <a:p>
            <a:pPr algn="ctr">
              <a:lnSpc>
                <a:spcPts val="7679"/>
              </a:lnSpc>
            </a:pPr>
            <a:r>
              <a:rPr lang="en-US" sz="3600" b="1" dirty="0">
                <a:latin typeface="Arial" panose="020B0604020202020204" pitchFamily="34" charset="0"/>
                <a:cs typeface="Arial" panose="020B0604020202020204" pitchFamily="34" charset="0"/>
              </a:rPr>
              <a:t>Economic &amp; Social Burden</a:t>
            </a:r>
            <a:endParaRPr lang="en-US" sz="3600" b="1" dirty="0">
              <a:solidFill>
                <a:srgbClr val="567D8D"/>
              </a:solidFill>
              <a:latin typeface="Arial" panose="020B0604020202020204" pitchFamily="34" charset="0"/>
              <a:ea typeface="Hagrid Ultra-Bold"/>
              <a:cs typeface="Arial" panose="020B0604020202020204" pitchFamily="34" charset="0"/>
              <a:sym typeface="Hagrid Ultra-Bold"/>
            </a:endParaRPr>
          </a:p>
        </p:txBody>
      </p:sp>
      <p:sp>
        <p:nvSpPr>
          <p:cNvPr id="5" name="TextBox 5"/>
          <p:cNvSpPr txBox="1"/>
          <p:nvPr/>
        </p:nvSpPr>
        <p:spPr>
          <a:xfrm>
            <a:off x="7120875" y="5944302"/>
            <a:ext cx="4662988" cy="431800"/>
          </a:xfrm>
          <a:prstGeom prst="rect">
            <a:avLst/>
          </a:prstGeom>
        </p:spPr>
        <p:txBody>
          <a:bodyPr lIns="0" tIns="0" rIns="0" bIns="0" rtlCol="0" anchor="t">
            <a:spAutoFit/>
          </a:bodyPr>
          <a:lstStyle/>
          <a:p>
            <a:pPr marL="0" lvl="0" indent="0" algn="ctr">
              <a:lnSpc>
                <a:spcPts val="3499"/>
              </a:lnSpc>
              <a:spcBef>
                <a:spcPct val="0"/>
              </a:spcBef>
            </a:pPr>
            <a:r>
              <a:rPr lang="en-US" sz="2499" u="none" strike="noStrike">
                <a:solidFill>
                  <a:srgbClr val="F4F4F4"/>
                </a:solidFill>
                <a:latin typeface="Hagrid"/>
                <a:ea typeface="Hagrid"/>
                <a:cs typeface="Hagrid"/>
                <a:sym typeface="Hagrid"/>
              </a:rPr>
              <a:t>Patient Compliance</a:t>
            </a:r>
          </a:p>
        </p:txBody>
      </p:sp>
      <p:sp>
        <p:nvSpPr>
          <p:cNvPr id="6" name="TextBox 6"/>
          <p:cNvSpPr txBox="1"/>
          <p:nvPr/>
        </p:nvSpPr>
        <p:spPr>
          <a:xfrm>
            <a:off x="7019407" y="5981700"/>
            <a:ext cx="4865923" cy="3443763"/>
          </a:xfrm>
          <a:prstGeom prst="rect">
            <a:avLst/>
          </a:prstGeom>
        </p:spPr>
        <p:txBody>
          <a:bodyPr lIns="0" tIns="0" rIns="0" bIns="0" rtlCol="0" anchor="t">
            <a:spAutoFit/>
          </a:bodyPr>
          <a:lstStyle/>
          <a:p>
            <a:pPr marL="0" lvl="0" indent="0" algn="ctr">
              <a:lnSpc>
                <a:spcPts val="3359"/>
              </a:lnSpc>
              <a:spcBef>
                <a:spcPct val="0"/>
              </a:spcBef>
            </a:pPr>
            <a:r>
              <a:rPr lang="en-US" b="1" u="none" strike="noStrike" dirty="0">
                <a:solidFill>
                  <a:srgbClr val="567D8D"/>
                </a:solidFill>
                <a:latin typeface="Arial" panose="020B0604020202020204" pitchFamily="34" charset="0"/>
                <a:ea typeface="Poppins"/>
                <a:cs typeface="Arial" panose="020B0604020202020204" pitchFamily="34" charset="0"/>
                <a:sym typeface="Poppins"/>
              </a:rPr>
              <a:t>Wider Societal Impact: </a:t>
            </a:r>
            <a:r>
              <a:rPr lang="en-US" u="none" strike="noStrike" dirty="0">
                <a:solidFill>
                  <a:srgbClr val="567D8D"/>
                </a:solidFill>
                <a:latin typeface="Arial" panose="020B0604020202020204" pitchFamily="34" charset="0"/>
                <a:ea typeface="Poppins"/>
                <a:cs typeface="Arial" panose="020B0604020202020204" pitchFamily="34" charset="0"/>
                <a:sym typeface="Poppins"/>
              </a:rPr>
              <a:t>Asthma significantly impacts quality of life, often causing reduced quality of life, sleep disruption, and limitations on physical activity (Demos, 2021). The condition is also linked to millions of lost workdays and school days annually, incurring indirect costs to the wider economy (Demos, 2021).</a:t>
            </a:r>
          </a:p>
        </p:txBody>
      </p:sp>
      <p:sp>
        <p:nvSpPr>
          <p:cNvPr id="7" name="TextBox 7"/>
          <p:cNvSpPr txBox="1"/>
          <p:nvPr/>
        </p:nvSpPr>
        <p:spPr>
          <a:xfrm>
            <a:off x="7024170" y="2552981"/>
            <a:ext cx="4856398" cy="431800"/>
          </a:xfrm>
          <a:prstGeom prst="rect">
            <a:avLst/>
          </a:prstGeom>
        </p:spPr>
        <p:txBody>
          <a:bodyPr lIns="0" tIns="0" rIns="0" bIns="0" rtlCol="0" anchor="t">
            <a:spAutoFit/>
          </a:bodyPr>
          <a:lstStyle/>
          <a:p>
            <a:pPr marL="0" lvl="0" indent="0" algn="ctr">
              <a:lnSpc>
                <a:spcPts val="3499"/>
              </a:lnSpc>
              <a:spcBef>
                <a:spcPct val="0"/>
              </a:spcBef>
            </a:pPr>
            <a:r>
              <a:rPr lang="en-US" sz="2499" u="none" strike="noStrike">
                <a:solidFill>
                  <a:srgbClr val="F4F4F4"/>
                </a:solidFill>
                <a:latin typeface="Hagrid"/>
                <a:ea typeface="Hagrid"/>
                <a:cs typeface="Hagrid"/>
                <a:sym typeface="Hagrid"/>
              </a:rPr>
              <a:t>Patient Convenience</a:t>
            </a:r>
          </a:p>
        </p:txBody>
      </p:sp>
      <p:sp>
        <p:nvSpPr>
          <p:cNvPr id="8" name="TextBox 8"/>
          <p:cNvSpPr txBox="1"/>
          <p:nvPr/>
        </p:nvSpPr>
        <p:spPr>
          <a:xfrm>
            <a:off x="7190492" y="2628900"/>
            <a:ext cx="4523752" cy="2995692"/>
          </a:xfrm>
          <a:prstGeom prst="rect">
            <a:avLst/>
          </a:prstGeom>
        </p:spPr>
        <p:txBody>
          <a:bodyPr lIns="0" tIns="0" rIns="0" bIns="0" rtlCol="0" anchor="t">
            <a:spAutoFit/>
          </a:bodyPr>
          <a:lstStyle/>
          <a:p>
            <a:pPr marL="0" lvl="0" indent="0" algn="ctr">
              <a:lnSpc>
                <a:spcPts val="3359"/>
              </a:lnSpc>
              <a:spcBef>
                <a:spcPct val="0"/>
              </a:spcBef>
            </a:pPr>
            <a:r>
              <a:rPr lang="en-US" b="1" u="none" strike="noStrike" dirty="0">
                <a:solidFill>
                  <a:srgbClr val="567D8D"/>
                </a:solidFill>
                <a:latin typeface="Arial" panose="020B0604020202020204" pitchFamily="34" charset="0"/>
                <a:ea typeface="Poppins"/>
                <a:cs typeface="Arial" panose="020B0604020202020204" pitchFamily="34" charset="0"/>
                <a:sym typeface="Poppins"/>
              </a:rPr>
              <a:t>Financial Cost to the NHS: </a:t>
            </a:r>
            <a:r>
              <a:rPr lang="en-US" u="none" strike="noStrike" dirty="0">
                <a:solidFill>
                  <a:srgbClr val="567D8D"/>
                </a:solidFill>
                <a:latin typeface="Arial" panose="020B0604020202020204" pitchFamily="34" charset="0"/>
                <a:ea typeface="Poppins"/>
                <a:cs typeface="Arial" panose="020B0604020202020204" pitchFamily="34" charset="0"/>
                <a:sym typeface="Poppins"/>
              </a:rPr>
              <a:t>Asthma is estimated to cost the NHS approximately £3 billion annually (Asthma + Lung UK, 2019; Demos, 2021). This cost is primarily driven by high expenditure on medications (prescribing costs), emergency care, and GP/nurse consultations.</a:t>
            </a:r>
          </a:p>
        </p:txBody>
      </p:sp>
      <p:sp>
        <p:nvSpPr>
          <p:cNvPr id="9" name="TextBox 9"/>
          <p:cNvSpPr txBox="1"/>
          <p:nvPr/>
        </p:nvSpPr>
        <p:spPr>
          <a:xfrm>
            <a:off x="12471624" y="5944302"/>
            <a:ext cx="4527231" cy="431800"/>
          </a:xfrm>
          <a:prstGeom prst="rect">
            <a:avLst/>
          </a:prstGeom>
        </p:spPr>
        <p:txBody>
          <a:bodyPr lIns="0" tIns="0" rIns="0" bIns="0" rtlCol="0" anchor="t">
            <a:spAutoFit/>
          </a:bodyPr>
          <a:lstStyle/>
          <a:p>
            <a:pPr marL="0" lvl="0" indent="0" algn="ctr">
              <a:lnSpc>
                <a:spcPts val="3499"/>
              </a:lnSpc>
              <a:spcBef>
                <a:spcPct val="0"/>
              </a:spcBef>
            </a:pPr>
            <a:r>
              <a:rPr lang="en-US" sz="2499" u="none" strike="noStrike">
                <a:solidFill>
                  <a:srgbClr val="F4F4F4"/>
                </a:solidFill>
                <a:latin typeface="Hagrid"/>
                <a:ea typeface="Hagrid"/>
                <a:cs typeface="Hagrid"/>
                <a:sym typeface="Hagrid"/>
              </a:rPr>
              <a:t>Patient Satisfaction</a:t>
            </a:r>
          </a:p>
        </p:txBody>
      </p:sp>
      <p:sp>
        <p:nvSpPr>
          <p:cNvPr id="10" name="TextBox 10"/>
          <p:cNvSpPr txBox="1"/>
          <p:nvPr/>
        </p:nvSpPr>
        <p:spPr>
          <a:xfrm>
            <a:off x="12245160" y="6057900"/>
            <a:ext cx="4980160" cy="3886962"/>
          </a:xfrm>
          <a:prstGeom prst="rect">
            <a:avLst/>
          </a:prstGeom>
        </p:spPr>
        <p:txBody>
          <a:bodyPr lIns="0" tIns="0" rIns="0" bIns="0" rtlCol="0" anchor="t">
            <a:spAutoFit/>
          </a:bodyPr>
          <a:lstStyle/>
          <a:p>
            <a:pPr marL="0" lvl="0" indent="0" algn="ctr">
              <a:lnSpc>
                <a:spcPts val="3359"/>
              </a:lnSpc>
              <a:spcBef>
                <a:spcPct val="0"/>
              </a:spcBef>
            </a:pPr>
            <a:r>
              <a:rPr lang="en-US" b="1" u="none" strike="noStrike" dirty="0">
                <a:solidFill>
                  <a:srgbClr val="567D8D"/>
                </a:solidFill>
                <a:latin typeface="Poppins"/>
                <a:ea typeface="Poppins"/>
                <a:cs typeface="Poppins"/>
                <a:sym typeface="Poppins"/>
              </a:rPr>
              <a:t>Health Inequalities: </a:t>
            </a:r>
            <a:r>
              <a:rPr lang="en-US" u="none" strike="noStrike" dirty="0">
                <a:solidFill>
                  <a:srgbClr val="567D8D"/>
                </a:solidFill>
                <a:latin typeface="Poppins"/>
                <a:ea typeface="Poppins"/>
                <a:cs typeface="Poppins"/>
                <a:sym typeface="Poppins"/>
              </a:rPr>
              <a:t>Asthma disproportionately affects individuals in deprived communities, who experience higher rates of emergency admissions, greater disease severity, and are at increased risk of death due to greater exposure to environmental triggers and poorer access to quality routine care (Asthma + Lung UK, 2023).</a:t>
            </a:r>
          </a:p>
        </p:txBody>
      </p:sp>
      <p:sp>
        <p:nvSpPr>
          <p:cNvPr id="11" name="TextBox 11"/>
          <p:cNvSpPr txBox="1"/>
          <p:nvPr/>
        </p:nvSpPr>
        <p:spPr>
          <a:xfrm>
            <a:off x="12398667" y="2552981"/>
            <a:ext cx="4673146" cy="431800"/>
          </a:xfrm>
          <a:prstGeom prst="rect">
            <a:avLst/>
          </a:prstGeom>
        </p:spPr>
        <p:txBody>
          <a:bodyPr lIns="0" tIns="0" rIns="0" bIns="0" rtlCol="0" anchor="t">
            <a:spAutoFit/>
          </a:bodyPr>
          <a:lstStyle/>
          <a:p>
            <a:pPr marL="0" lvl="0" indent="0" algn="ctr">
              <a:lnSpc>
                <a:spcPts val="3499"/>
              </a:lnSpc>
              <a:spcBef>
                <a:spcPct val="0"/>
              </a:spcBef>
            </a:pPr>
            <a:r>
              <a:rPr lang="en-US" sz="2499" u="none" strike="noStrike">
                <a:solidFill>
                  <a:srgbClr val="F4F4F4"/>
                </a:solidFill>
                <a:latin typeface="Hagrid"/>
                <a:ea typeface="Hagrid"/>
                <a:cs typeface="Hagrid"/>
                <a:sym typeface="Hagrid"/>
              </a:rPr>
              <a:t>Patient Comfort</a:t>
            </a:r>
          </a:p>
        </p:txBody>
      </p:sp>
      <p:sp>
        <p:nvSpPr>
          <p:cNvPr id="12" name="TextBox 12"/>
          <p:cNvSpPr txBox="1"/>
          <p:nvPr/>
        </p:nvSpPr>
        <p:spPr>
          <a:xfrm>
            <a:off x="12211179" y="2705100"/>
            <a:ext cx="5048121" cy="2135713"/>
          </a:xfrm>
          <a:prstGeom prst="rect">
            <a:avLst/>
          </a:prstGeom>
        </p:spPr>
        <p:txBody>
          <a:bodyPr lIns="0" tIns="0" rIns="0" bIns="0" rtlCol="0" anchor="t">
            <a:spAutoFit/>
          </a:bodyPr>
          <a:lstStyle/>
          <a:p>
            <a:pPr marL="0" lvl="0" indent="0" algn="ctr">
              <a:lnSpc>
                <a:spcPts val="3359"/>
              </a:lnSpc>
              <a:spcBef>
                <a:spcPct val="0"/>
              </a:spcBef>
            </a:pPr>
            <a:r>
              <a:rPr lang="en-US" b="1" u="none" strike="noStrike" dirty="0">
                <a:solidFill>
                  <a:srgbClr val="567D8D"/>
                </a:solidFill>
                <a:latin typeface="Arial" panose="020B0604020202020204" pitchFamily="34" charset="0"/>
                <a:ea typeface="Poppins"/>
                <a:cs typeface="Arial" panose="020B0604020202020204" pitchFamily="34" charset="0"/>
                <a:sym typeface="Poppins"/>
              </a:rPr>
              <a:t>High Acute Care </a:t>
            </a:r>
            <a:r>
              <a:rPr lang="en-US" b="1" u="none" strike="noStrike" dirty="0" err="1">
                <a:solidFill>
                  <a:srgbClr val="567D8D"/>
                </a:solidFill>
                <a:latin typeface="Arial" panose="020B0604020202020204" pitchFamily="34" charset="0"/>
                <a:ea typeface="Poppins"/>
                <a:cs typeface="Arial" panose="020B0604020202020204" pitchFamily="34" charset="0"/>
                <a:sym typeface="Poppins"/>
              </a:rPr>
              <a:t>Utilisation</a:t>
            </a:r>
            <a:r>
              <a:rPr lang="en-US" b="1" u="none" strike="noStrike" dirty="0">
                <a:solidFill>
                  <a:srgbClr val="567D8D"/>
                </a:solidFill>
                <a:latin typeface="Arial" panose="020B0604020202020204" pitchFamily="34" charset="0"/>
                <a:ea typeface="Poppins"/>
                <a:cs typeface="Arial" panose="020B0604020202020204" pitchFamily="34" charset="0"/>
                <a:sym typeface="Poppins"/>
              </a:rPr>
              <a:t>: </a:t>
            </a:r>
            <a:r>
              <a:rPr lang="en-US" u="none" strike="noStrike" dirty="0">
                <a:solidFill>
                  <a:srgbClr val="567D8D"/>
                </a:solidFill>
                <a:latin typeface="Arial" panose="020B0604020202020204" pitchFamily="34" charset="0"/>
                <a:ea typeface="Poppins"/>
                <a:cs typeface="Arial" panose="020B0604020202020204" pitchFamily="34" charset="0"/>
                <a:sym typeface="Poppins"/>
              </a:rPr>
              <a:t>Poorly controlled asthma leads to over 60,000 emergency admissions per year in the UK, highlighting avoidable resource use and the severity of exacerbations (Asthma + Lung UK, 2019).</a:t>
            </a:r>
          </a:p>
        </p:txBody>
      </p:sp>
      <p:sp>
        <p:nvSpPr>
          <p:cNvPr id="13" name="Freeform 13"/>
          <p:cNvSpPr/>
          <p:nvPr/>
        </p:nvSpPr>
        <p:spPr>
          <a:xfrm>
            <a:off x="17687925" y="5321655"/>
            <a:ext cx="867122" cy="867122"/>
          </a:xfrm>
          <a:custGeom>
            <a:avLst/>
            <a:gdLst/>
            <a:ahLst/>
            <a:cxnLst/>
            <a:rect l="l" t="t" r="r" b="b"/>
            <a:pathLst>
              <a:path w="867122" h="867122">
                <a:moveTo>
                  <a:pt x="0" y="0"/>
                </a:moveTo>
                <a:lnTo>
                  <a:pt x="867122" y="0"/>
                </a:lnTo>
                <a:lnTo>
                  <a:pt x="867122" y="867122"/>
                </a:lnTo>
                <a:lnTo>
                  <a:pt x="0" y="867122"/>
                </a:lnTo>
                <a:lnTo>
                  <a:pt x="0" y="0"/>
                </a:lnTo>
                <a:close/>
              </a:path>
            </a:pathLst>
          </a:custGeom>
          <a:blipFill>
            <a:blip r:embed="rId3"/>
            <a:stretch>
              <a:fillRect/>
            </a:stretch>
          </a:blipFill>
        </p:spPr>
      </p:sp>
      <p:sp>
        <p:nvSpPr>
          <p:cNvPr id="14" name="Freeform 14"/>
          <p:cNvSpPr/>
          <p:nvPr/>
        </p:nvSpPr>
        <p:spPr>
          <a:xfrm rot="-3688809">
            <a:off x="5815258" y="9414777"/>
            <a:ext cx="1099042" cy="1099042"/>
          </a:xfrm>
          <a:custGeom>
            <a:avLst/>
            <a:gdLst/>
            <a:ahLst/>
            <a:cxnLst/>
            <a:rect l="l" t="t" r="r" b="b"/>
            <a:pathLst>
              <a:path w="1099042" h="1099042">
                <a:moveTo>
                  <a:pt x="0" y="0"/>
                </a:moveTo>
                <a:lnTo>
                  <a:pt x="1099042" y="0"/>
                </a:lnTo>
                <a:lnTo>
                  <a:pt x="1099042" y="1099042"/>
                </a:lnTo>
                <a:lnTo>
                  <a:pt x="0" y="1099042"/>
                </a:lnTo>
                <a:lnTo>
                  <a:pt x="0" y="0"/>
                </a:lnTo>
                <a:close/>
              </a:path>
            </a:pathLst>
          </a:custGeom>
          <a:blipFill>
            <a:blip r:embed="rId4"/>
            <a:stretch>
              <a:fillRect/>
            </a:stretch>
          </a:blipFill>
        </p:spPr>
      </p:sp>
      <p:sp>
        <p:nvSpPr>
          <p:cNvPr id="16" name="Freeform 16"/>
          <p:cNvSpPr/>
          <p:nvPr/>
        </p:nvSpPr>
        <p:spPr>
          <a:xfrm rot="-6150066">
            <a:off x="16868339" y="8102102"/>
            <a:ext cx="1639171" cy="2233964"/>
          </a:xfrm>
          <a:custGeom>
            <a:avLst/>
            <a:gdLst/>
            <a:ahLst/>
            <a:cxnLst/>
            <a:rect l="l" t="t" r="r" b="b"/>
            <a:pathLst>
              <a:path w="1639171" h="2233964">
                <a:moveTo>
                  <a:pt x="0" y="0"/>
                </a:moveTo>
                <a:lnTo>
                  <a:pt x="1639172" y="0"/>
                </a:lnTo>
                <a:lnTo>
                  <a:pt x="1639172" y="2233964"/>
                </a:lnTo>
                <a:lnTo>
                  <a:pt x="0" y="2233964"/>
                </a:lnTo>
                <a:lnTo>
                  <a:pt x="0" y="0"/>
                </a:lnTo>
                <a:close/>
              </a:path>
            </a:pathLst>
          </a:custGeom>
          <a:blipFill>
            <a:blip r:embed="rId5"/>
            <a:stretch>
              <a:fillRect/>
            </a:stretch>
          </a:blipFill>
        </p:spPr>
      </p:sp>
      <p:sp>
        <p:nvSpPr>
          <p:cNvPr id="17" name="Freeform 17"/>
          <p:cNvSpPr/>
          <p:nvPr/>
        </p:nvSpPr>
        <p:spPr>
          <a:xfrm rot="-5958950">
            <a:off x="-559699" y="191408"/>
            <a:ext cx="1684865" cy="1723647"/>
          </a:xfrm>
          <a:custGeom>
            <a:avLst/>
            <a:gdLst/>
            <a:ahLst/>
            <a:cxnLst/>
            <a:rect l="l" t="t" r="r" b="b"/>
            <a:pathLst>
              <a:path w="1684865" h="1723647">
                <a:moveTo>
                  <a:pt x="0" y="0"/>
                </a:moveTo>
                <a:lnTo>
                  <a:pt x="1684865" y="0"/>
                </a:lnTo>
                <a:lnTo>
                  <a:pt x="1684865" y="1723647"/>
                </a:lnTo>
                <a:lnTo>
                  <a:pt x="0" y="1723647"/>
                </a:lnTo>
                <a:lnTo>
                  <a:pt x="0" y="0"/>
                </a:lnTo>
                <a:close/>
              </a:path>
            </a:pathLst>
          </a:custGeom>
          <a:blipFill>
            <a:blip r:embed="rId6"/>
            <a:stretch>
              <a:fillRect/>
            </a:stretch>
          </a:blipFill>
        </p:spPr>
      </p:sp>
      <p:pic>
        <p:nvPicPr>
          <p:cNvPr id="19" name="Picture 18">
            <a:extLst>
              <a:ext uri="{FF2B5EF4-FFF2-40B4-BE49-F238E27FC236}">
                <a16:creationId xmlns:a16="http://schemas.microsoft.com/office/drawing/2014/main" id="{C4F04C04-81B8-D2CE-40FE-EBC86E890BC7}"/>
              </a:ext>
            </a:extLst>
          </p:cNvPr>
          <p:cNvPicPr>
            <a:picLocks noChangeAspect="1"/>
          </p:cNvPicPr>
          <p:nvPr/>
        </p:nvPicPr>
        <p:blipFill>
          <a:blip r:embed="rId7"/>
          <a:stretch>
            <a:fillRect/>
          </a:stretch>
        </p:blipFill>
        <p:spPr>
          <a:xfrm>
            <a:off x="1487241" y="921685"/>
            <a:ext cx="4198445" cy="4399970"/>
          </a:xfrm>
          <a:prstGeom prst="rect">
            <a:avLst/>
          </a:prstGeom>
        </p:spPr>
      </p:pic>
      <p:pic>
        <p:nvPicPr>
          <p:cNvPr id="20" name="Picture 19">
            <a:extLst>
              <a:ext uri="{FF2B5EF4-FFF2-40B4-BE49-F238E27FC236}">
                <a16:creationId xmlns:a16="http://schemas.microsoft.com/office/drawing/2014/main" id="{7A7A4A04-456C-E5A8-1861-983BAF53A387}"/>
              </a:ext>
            </a:extLst>
          </p:cNvPr>
          <p:cNvPicPr>
            <a:picLocks noChangeAspect="1"/>
          </p:cNvPicPr>
          <p:nvPr/>
        </p:nvPicPr>
        <p:blipFill>
          <a:blip r:embed="rId8"/>
          <a:stretch>
            <a:fillRect/>
          </a:stretch>
        </p:blipFill>
        <p:spPr>
          <a:xfrm>
            <a:off x="2271605" y="6057900"/>
            <a:ext cx="4572000" cy="257175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7"/>
          <p:cNvSpPr txBox="1"/>
          <p:nvPr/>
        </p:nvSpPr>
        <p:spPr>
          <a:xfrm>
            <a:off x="1585942" y="1719859"/>
            <a:ext cx="7329458" cy="1195199"/>
          </a:xfrm>
          <a:prstGeom prst="rect">
            <a:avLst/>
          </a:prstGeom>
        </p:spPr>
        <p:txBody>
          <a:bodyPr wrap="square" lIns="0" tIns="0" rIns="0" bIns="0" rtlCol="0" anchor="t">
            <a:spAutoFit/>
          </a:bodyPr>
          <a:lstStyle/>
          <a:p>
            <a:pPr algn="just">
              <a:lnSpc>
                <a:spcPct val="150000"/>
              </a:lnSpc>
            </a:pPr>
            <a:r>
              <a:rPr lang="en-US" dirty="0">
                <a:solidFill>
                  <a:srgbClr val="7D5DAB"/>
                </a:solidFill>
                <a:latin typeface="Arial" panose="020B0604020202020204" pitchFamily="34" charset="0"/>
                <a:ea typeface="Poppins"/>
                <a:cs typeface="Arial" panose="020B0604020202020204" pitchFamily="34" charset="0"/>
                <a:sym typeface="Poppins"/>
              </a:rPr>
              <a:t>Asthma diagnosis in the UK follows NICE/BTS/SIGN guidelines (NG245, Nov 2024), combining clinical assessment with objective tests to reduce misdiagnosis (BTS/NICE/SIGN, 2024).</a:t>
            </a:r>
          </a:p>
        </p:txBody>
      </p:sp>
      <p:sp>
        <p:nvSpPr>
          <p:cNvPr id="8" name="TextBox 8"/>
          <p:cNvSpPr txBox="1"/>
          <p:nvPr/>
        </p:nvSpPr>
        <p:spPr>
          <a:xfrm>
            <a:off x="1447800" y="419100"/>
            <a:ext cx="8622205" cy="997068"/>
          </a:xfrm>
          <a:prstGeom prst="rect">
            <a:avLst/>
          </a:prstGeom>
        </p:spPr>
        <p:txBody>
          <a:bodyPr lIns="0" tIns="0" rIns="0" bIns="0" rtlCol="0" anchor="t">
            <a:spAutoFit/>
          </a:bodyPr>
          <a:lstStyle/>
          <a:p>
            <a:pPr>
              <a:lnSpc>
                <a:spcPts val="8959"/>
              </a:lnSpc>
            </a:pPr>
            <a:r>
              <a:rPr lang="en-US" sz="3600" dirty="0">
                <a:latin typeface="Arial" panose="020B0604020202020204" pitchFamily="34" charset="0"/>
                <a:cs typeface="Arial" panose="020B0604020202020204" pitchFamily="34" charset="0"/>
              </a:rPr>
              <a:t>Diagnosis &amp; Initial Assessment</a:t>
            </a:r>
            <a:endParaRPr lang="en-US" sz="3600" b="1" dirty="0">
              <a:solidFill>
                <a:srgbClr val="7D5DAB"/>
              </a:solidFill>
              <a:latin typeface="Arial" panose="020B0604020202020204" pitchFamily="34" charset="0"/>
              <a:ea typeface="Hagrid Ultra-Bold"/>
              <a:cs typeface="Arial" panose="020B0604020202020204" pitchFamily="34" charset="0"/>
              <a:sym typeface="Hagrid Ultra-Bold"/>
            </a:endParaRPr>
          </a:p>
        </p:txBody>
      </p:sp>
      <p:sp>
        <p:nvSpPr>
          <p:cNvPr id="13" name="Freeform 13"/>
          <p:cNvSpPr/>
          <p:nvPr/>
        </p:nvSpPr>
        <p:spPr>
          <a:xfrm rot="-3688809">
            <a:off x="17305700" y="9272110"/>
            <a:ext cx="563774" cy="563774"/>
          </a:xfrm>
          <a:custGeom>
            <a:avLst/>
            <a:gdLst/>
            <a:ahLst/>
            <a:cxnLst/>
            <a:rect l="l" t="t" r="r" b="b"/>
            <a:pathLst>
              <a:path w="563774" h="563774">
                <a:moveTo>
                  <a:pt x="0" y="0"/>
                </a:moveTo>
                <a:lnTo>
                  <a:pt x="563774" y="0"/>
                </a:lnTo>
                <a:lnTo>
                  <a:pt x="563774" y="563774"/>
                </a:lnTo>
                <a:lnTo>
                  <a:pt x="0" y="563774"/>
                </a:lnTo>
                <a:lnTo>
                  <a:pt x="0" y="0"/>
                </a:lnTo>
                <a:close/>
              </a:path>
            </a:pathLst>
          </a:custGeom>
          <a:blipFill>
            <a:blip r:embed="rId3"/>
            <a:stretch>
              <a:fillRect/>
            </a:stretch>
          </a:blipFill>
        </p:spPr>
      </p:sp>
      <p:sp>
        <p:nvSpPr>
          <p:cNvPr id="15" name="TextBox 8">
            <a:extLst>
              <a:ext uri="{FF2B5EF4-FFF2-40B4-BE49-F238E27FC236}">
                <a16:creationId xmlns:a16="http://schemas.microsoft.com/office/drawing/2014/main" id="{D11F0915-12F9-D8F1-68CB-4E84FC8C92C3}"/>
              </a:ext>
            </a:extLst>
          </p:cNvPr>
          <p:cNvSpPr txBox="1"/>
          <p:nvPr/>
        </p:nvSpPr>
        <p:spPr>
          <a:xfrm>
            <a:off x="5105400" y="3387907"/>
            <a:ext cx="6031350" cy="369332"/>
          </a:xfrm>
          <a:prstGeom prst="rect">
            <a:avLst/>
          </a:prstGeom>
        </p:spPr>
        <p:txBody>
          <a:bodyPr wrap="square" lIns="0" tIns="0" rIns="0" bIns="0" rtlCol="0" anchor="t">
            <a:spAutoFit/>
          </a:bodyPr>
          <a:lstStyle/>
          <a:p>
            <a:r>
              <a:rPr lang="en-US" sz="2400" b="1" dirty="0">
                <a:solidFill>
                  <a:schemeClr val="bg1"/>
                </a:solidFill>
                <a:highlight>
                  <a:srgbClr val="800080"/>
                </a:highlight>
              </a:rPr>
              <a:t>Initial Assessment</a:t>
            </a:r>
            <a:endParaRPr lang="en-US" sz="2400" dirty="0">
              <a:solidFill>
                <a:schemeClr val="bg1"/>
              </a:solidFill>
              <a:highlight>
                <a:srgbClr val="800080"/>
              </a:highlight>
            </a:endParaRPr>
          </a:p>
        </p:txBody>
      </p:sp>
      <p:sp>
        <p:nvSpPr>
          <p:cNvPr id="16" name="Rectangle 1">
            <a:extLst>
              <a:ext uri="{FF2B5EF4-FFF2-40B4-BE49-F238E27FC236}">
                <a16:creationId xmlns:a16="http://schemas.microsoft.com/office/drawing/2014/main" id="{F002DAE5-AACD-9132-38F5-570FA404FE27}"/>
              </a:ext>
            </a:extLst>
          </p:cNvPr>
          <p:cNvSpPr>
            <a:spLocks noChangeArrowheads="1"/>
          </p:cNvSpPr>
          <p:nvPr/>
        </p:nvSpPr>
        <p:spPr bwMode="auto">
          <a:xfrm>
            <a:off x="4169229" y="4078883"/>
            <a:ext cx="5431971" cy="502701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Symptom History:</a:t>
            </a:r>
            <a:r>
              <a:rPr kumimoji="0" lang="en-US" altLang="en-US" sz="1800" b="0" i="0" u="none" strike="noStrike" cap="none" normalizeH="0" baseline="0" dirty="0">
                <a:ln>
                  <a:noFill/>
                </a:ln>
                <a:solidFill>
                  <a:schemeClr val="tx1"/>
                </a:solidFill>
                <a:effectLst/>
                <a:latin typeface="Arial" panose="020B0604020202020204" pitchFamily="34" charset="0"/>
              </a:rPr>
              <a:t> Detailed review of wheeze, cough, shortness of breath, chest tightness, noting timing (nocturnal/early morning) and triggers (BTS/NICE/SIGN, 2024).</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Risk Factors:</a:t>
            </a:r>
            <a:r>
              <a:rPr kumimoji="0" lang="en-US" altLang="en-US" sz="1800" b="0" i="0" u="none" strike="noStrike" cap="none" normalizeH="0" baseline="0" dirty="0">
                <a:ln>
                  <a:noFill/>
                </a:ln>
                <a:solidFill>
                  <a:schemeClr val="tx1"/>
                </a:solidFill>
                <a:effectLst/>
                <a:latin typeface="Arial" panose="020B0604020202020204" pitchFamily="34" charset="0"/>
              </a:rPr>
              <a:t> Identify exacerbation risks—overuse of SABA (&gt;2 inhalers/year), non-adherence, previous hospital admissions (BTS/NICE/SIGN, 2024).</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Allergy Testing:</a:t>
            </a:r>
            <a:r>
              <a:rPr kumimoji="0" lang="en-US" altLang="en-US" sz="1800" b="0" i="0" u="none" strike="noStrike" cap="none" normalizeH="0" baseline="0" dirty="0">
                <a:ln>
                  <a:noFill/>
                </a:ln>
                <a:solidFill>
                  <a:schemeClr val="tx1"/>
                </a:solidFill>
                <a:effectLst/>
                <a:latin typeface="Arial" panose="020B0604020202020204" pitchFamily="34" charset="0"/>
              </a:rPr>
              <a:t> Consider skin prick or blood tests (total </a:t>
            </a:r>
            <a:r>
              <a:rPr kumimoji="0" lang="en-US" altLang="en-US" sz="1800" b="0" i="0" u="none" strike="noStrike" cap="none" normalizeH="0" baseline="0" dirty="0" err="1">
                <a:ln>
                  <a:noFill/>
                </a:ln>
                <a:solidFill>
                  <a:schemeClr val="tx1"/>
                </a:solidFill>
                <a:effectLst/>
                <a:latin typeface="Arial" panose="020B0604020202020204" pitchFamily="34" charset="0"/>
              </a:rPr>
              <a:t>IgE</a:t>
            </a:r>
            <a:r>
              <a:rPr kumimoji="0" lang="en-US" altLang="en-US" sz="1800" b="0" i="0" u="none" strike="noStrike" cap="none" normalizeH="0" baseline="0" dirty="0">
                <a:ln>
                  <a:noFill/>
                </a:ln>
                <a:solidFill>
                  <a:schemeClr val="tx1"/>
                </a:solidFill>
                <a:effectLst/>
                <a:latin typeface="Arial" panose="020B0604020202020204" pitchFamily="34" charset="0"/>
              </a:rPr>
              <a:t>, eosinophils) if allergy is suspected, especially when other tests are inconclusive (BTS/NICE/SIGN, 2024).</a:t>
            </a:r>
          </a:p>
        </p:txBody>
      </p:sp>
      <p:sp>
        <p:nvSpPr>
          <p:cNvPr id="17" name="TextBox 8">
            <a:extLst>
              <a:ext uri="{FF2B5EF4-FFF2-40B4-BE49-F238E27FC236}">
                <a16:creationId xmlns:a16="http://schemas.microsoft.com/office/drawing/2014/main" id="{F44C96A8-0871-0B56-105C-F530E3676F74}"/>
              </a:ext>
            </a:extLst>
          </p:cNvPr>
          <p:cNvSpPr txBox="1"/>
          <p:nvPr/>
        </p:nvSpPr>
        <p:spPr>
          <a:xfrm>
            <a:off x="12972516" y="1268968"/>
            <a:ext cx="6031350" cy="369332"/>
          </a:xfrm>
          <a:prstGeom prst="rect">
            <a:avLst/>
          </a:prstGeom>
        </p:spPr>
        <p:txBody>
          <a:bodyPr wrap="square" lIns="0" tIns="0" rIns="0" bIns="0" rtlCol="0" anchor="t">
            <a:spAutoFit/>
          </a:bodyPr>
          <a:lstStyle/>
          <a:p>
            <a:r>
              <a:rPr lang="en-US" sz="2400" b="1" dirty="0">
                <a:solidFill>
                  <a:schemeClr val="bg1"/>
                </a:solidFill>
                <a:highlight>
                  <a:srgbClr val="800080"/>
                </a:highlight>
              </a:rPr>
              <a:t>Objective Diagnosis Tests</a:t>
            </a:r>
            <a:endParaRPr lang="en-US" sz="2400" dirty="0">
              <a:solidFill>
                <a:schemeClr val="bg1"/>
              </a:solidFill>
              <a:highlight>
                <a:srgbClr val="800080"/>
              </a:highlight>
            </a:endParaRPr>
          </a:p>
        </p:txBody>
      </p:sp>
      <p:sp>
        <p:nvSpPr>
          <p:cNvPr id="19" name="Rectangle 2">
            <a:extLst>
              <a:ext uri="{FF2B5EF4-FFF2-40B4-BE49-F238E27FC236}">
                <a16:creationId xmlns:a16="http://schemas.microsoft.com/office/drawing/2014/main" id="{5D870DCB-34E2-AC3A-4274-F123F8E31568}"/>
              </a:ext>
            </a:extLst>
          </p:cNvPr>
          <p:cNvSpPr>
            <a:spLocks noChangeArrowheads="1"/>
          </p:cNvSpPr>
          <p:nvPr/>
        </p:nvSpPr>
        <p:spPr bwMode="auto">
          <a:xfrm>
            <a:off x="12155616" y="2048778"/>
            <a:ext cx="5431971" cy="378052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1" i="0" u="none" strike="noStrike" cap="none" normalizeH="0" baseline="0" dirty="0" err="1">
                <a:ln>
                  <a:noFill/>
                </a:ln>
                <a:solidFill>
                  <a:schemeClr val="tx1"/>
                </a:solidFill>
                <a:effectLst/>
                <a:latin typeface="Arial" panose="020B0604020202020204" pitchFamily="34" charset="0"/>
              </a:rPr>
              <a:t>FeNO</a:t>
            </a:r>
            <a:r>
              <a:rPr kumimoji="0" lang="en-US" altLang="en-US" sz="1800" b="1" i="0" u="none" strike="noStrike" cap="none" normalizeH="0" baseline="0" dirty="0">
                <a:ln>
                  <a:noFill/>
                </a:ln>
                <a:solidFill>
                  <a:schemeClr val="tx1"/>
                </a:solidFill>
                <a:effectLst/>
                <a:latin typeface="Arial" panose="020B0604020202020204" pitchFamily="34" charset="0"/>
              </a:rPr>
              <a:t> Testing:</a:t>
            </a:r>
            <a:r>
              <a:rPr kumimoji="0" lang="en-US" altLang="en-US" sz="1800" b="0" i="0" u="none" strike="noStrike" cap="none" normalizeH="0" baseline="0" dirty="0">
                <a:ln>
                  <a:noFill/>
                </a:ln>
                <a:solidFill>
                  <a:schemeClr val="tx1"/>
                </a:solidFill>
                <a:effectLst/>
                <a:latin typeface="Arial" panose="020B0604020202020204" pitchFamily="34" charset="0"/>
              </a:rPr>
              <a:t> Measures exhaled nitric oxide as a marker of eosinophilic inflammation; positive if ≥50 ppb in adults, ≥35 ppb in children (BTS/NICE/SIGN, 2024).</a:t>
            </a:r>
          </a:p>
          <a:p>
            <a:pPr marL="285750" marR="0" lvl="0" indent="-285750" algn="l" defTabSz="914400" rtl="0" eaLnBrk="0" fontAlgn="base" latinLnBrk="0" hangingPunct="0">
              <a:lnSpc>
                <a:spcPct val="150000"/>
              </a:lnSpc>
              <a:spcBef>
                <a:spcPct val="0"/>
              </a:spcBef>
              <a:spcAft>
                <a:spcPct val="0"/>
              </a:spcAft>
              <a:buClrTx/>
              <a:buSzTx/>
              <a:buFont typeface="Wingdings" panose="05000000000000000000" pitchFamily="2" charset="2"/>
              <a:buChar char="§"/>
              <a:tabLst/>
            </a:pPr>
            <a:r>
              <a:rPr kumimoji="0" lang="en-US" altLang="en-US" sz="1800" b="1" i="0" u="none" strike="noStrike" cap="none" normalizeH="0" baseline="0" dirty="0">
                <a:ln>
                  <a:noFill/>
                </a:ln>
                <a:solidFill>
                  <a:schemeClr val="tx1"/>
                </a:solidFill>
                <a:effectLst/>
                <a:latin typeface="Arial" panose="020B0604020202020204" pitchFamily="34" charset="0"/>
              </a:rPr>
              <a:t>Spirometry with Bronchodilator Reversibility (BDR):</a:t>
            </a:r>
            <a:r>
              <a:rPr kumimoji="0" lang="en-US" altLang="en-US" sz="1800" b="0" i="0" u="none" strike="noStrike" cap="none" normalizeH="0" baseline="0" dirty="0">
                <a:ln>
                  <a:noFill/>
                </a:ln>
                <a:solidFill>
                  <a:schemeClr val="tx1"/>
                </a:solidFill>
                <a:effectLst/>
                <a:latin typeface="Arial" panose="020B0604020202020204" pitchFamily="34" charset="0"/>
              </a:rPr>
              <a:t> FEV1/FVC &lt;70% indicates obstruction; BDR positive if FEV1 increases ≥12% and ≥200 mL in adults, or ≥12% in children (BTS/NICE/SIGN, 2024).</a:t>
            </a:r>
          </a:p>
        </p:txBody>
      </p:sp>
      <p:pic>
        <p:nvPicPr>
          <p:cNvPr id="20" name="Picture 19">
            <a:extLst>
              <a:ext uri="{FF2B5EF4-FFF2-40B4-BE49-F238E27FC236}">
                <a16:creationId xmlns:a16="http://schemas.microsoft.com/office/drawing/2014/main" id="{78FD626A-189B-2921-A793-E443F37B9609}"/>
              </a:ext>
            </a:extLst>
          </p:cNvPr>
          <p:cNvPicPr>
            <a:picLocks noChangeAspect="1"/>
          </p:cNvPicPr>
          <p:nvPr/>
        </p:nvPicPr>
        <p:blipFill>
          <a:blip r:embed="rId4"/>
          <a:stretch>
            <a:fillRect/>
          </a:stretch>
        </p:blipFill>
        <p:spPr>
          <a:xfrm>
            <a:off x="527310" y="4209515"/>
            <a:ext cx="3387561" cy="3982501"/>
          </a:xfrm>
          <a:prstGeom prst="rect">
            <a:avLst/>
          </a:prstGeom>
        </p:spPr>
      </p:pic>
      <p:pic>
        <p:nvPicPr>
          <p:cNvPr id="21" name="Picture 20">
            <a:extLst>
              <a:ext uri="{FF2B5EF4-FFF2-40B4-BE49-F238E27FC236}">
                <a16:creationId xmlns:a16="http://schemas.microsoft.com/office/drawing/2014/main" id="{4C6006E7-234F-2B43-2DCA-A31557BA9766}"/>
              </a:ext>
            </a:extLst>
          </p:cNvPr>
          <p:cNvPicPr>
            <a:picLocks noChangeAspect="1"/>
          </p:cNvPicPr>
          <p:nvPr/>
        </p:nvPicPr>
        <p:blipFill>
          <a:blip r:embed="rId5"/>
          <a:stretch>
            <a:fillRect/>
          </a:stretch>
        </p:blipFill>
        <p:spPr>
          <a:xfrm>
            <a:off x="9693558" y="2317458"/>
            <a:ext cx="1952625" cy="2343150"/>
          </a:xfrm>
          <a:prstGeom prst="rect">
            <a:avLst/>
          </a:prstGeom>
        </p:spPr>
      </p:pic>
      <p:pic>
        <p:nvPicPr>
          <p:cNvPr id="22" name="Picture 21">
            <a:extLst>
              <a:ext uri="{FF2B5EF4-FFF2-40B4-BE49-F238E27FC236}">
                <a16:creationId xmlns:a16="http://schemas.microsoft.com/office/drawing/2014/main" id="{76F65C1B-75E4-66AF-0D6D-E04091CA39AF}"/>
              </a:ext>
            </a:extLst>
          </p:cNvPr>
          <p:cNvPicPr>
            <a:picLocks noChangeAspect="1"/>
          </p:cNvPicPr>
          <p:nvPr/>
        </p:nvPicPr>
        <p:blipFill>
          <a:blip r:embed="rId6"/>
          <a:stretch>
            <a:fillRect/>
          </a:stretch>
        </p:blipFill>
        <p:spPr>
          <a:xfrm>
            <a:off x="9213860" y="5968578"/>
            <a:ext cx="5657741" cy="40444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F8F9F2"/>
        </a:solidFill>
        <a:effectLst/>
      </p:bgPr>
    </p:bg>
    <p:spTree>
      <p:nvGrpSpPr>
        <p:cNvPr id="1" name=""/>
        <p:cNvGrpSpPr/>
        <p:nvPr/>
      </p:nvGrpSpPr>
      <p:grpSpPr>
        <a:xfrm>
          <a:off x="0" y="0"/>
          <a:ext cx="0" cy="0"/>
          <a:chOff x="0" y="0"/>
          <a:chExt cx="0" cy="0"/>
        </a:xfrm>
      </p:grpSpPr>
      <p:grpSp>
        <p:nvGrpSpPr>
          <p:cNvPr id="2" name="Group 2"/>
          <p:cNvGrpSpPr/>
          <p:nvPr/>
        </p:nvGrpSpPr>
        <p:grpSpPr>
          <a:xfrm>
            <a:off x="-838200" y="3808308"/>
            <a:ext cx="13716000" cy="5983392"/>
            <a:chOff x="0" y="0"/>
            <a:chExt cx="3217519" cy="840357"/>
          </a:xfrm>
        </p:grpSpPr>
        <p:sp>
          <p:nvSpPr>
            <p:cNvPr id="3" name="Freeform 3"/>
            <p:cNvSpPr/>
            <p:nvPr/>
          </p:nvSpPr>
          <p:spPr>
            <a:xfrm>
              <a:off x="0" y="0"/>
              <a:ext cx="3217519" cy="840357"/>
            </a:xfrm>
            <a:custGeom>
              <a:avLst/>
              <a:gdLst/>
              <a:ahLst/>
              <a:cxnLst/>
              <a:rect l="l" t="t" r="r" b="b"/>
              <a:pathLst>
                <a:path w="3217519" h="840357">
                  <a:moveTo>
                    <a:pt x="32320" y="0"/>
                  </a:moveTo>
                  <a:lnTo>
                    <a:pt x="3185199" y="0"/>
                  </a:lnTo>
                  <a:cubicBezTo>
                    <a:pt x="3203048" y="0"/>
                    <a:pt x="3217519" y="14470"/>
                    <a:pt x="3217519" y="32320"/>
                  </a:cubicBezTo>
                  <a:lnTo>
                    <a:pt x="3217519" y="808037"/>
                  </a:lnTo>
                  <a:cubicBezTo>
                    <a:pt x="3217519" y="825887"/>
                    <a:pt x="3203048" y="840357"/>
                    <a:pt x="3185199" y="840357"/>
                  </a:cubicBezTo>
                  <a:lnTo>
                    <a:pt x="32320" y="840357"/>
                  </a:lnTo>
                  <a:cubicBezTo>
                    <a:pt x="14470" y="840357"/>
                    <a:pt x="0" y="825887"/>
                    <a:pt x="0" y="808037"/>
                  </a:cubicBezTo>
                  <a:lnTo>
                    <a:pt x="0" y="32320"/>
                  </a:lnTo>
                  <a:cubicBezTo>
                    <a:pt x="0" y="14470"/>
                    <a:pt x="14470" y="0"/>
                    <a:pt x="32320" y="0"/>
                  </a:cubicBezTo>
                  <a:close/>
                </a:path>
              </a:pathLst>
            </a:custGeom>
            <a:solidFill>
              <a:srgbClr val="0056B0"/>
            </a:solidFill>
          </p:spPr>
        </p:sp>
        <p:sp>
          <p:nvSpPr>
            <p:cNvPr id="4" name="TextBox 4"/>
            <p:cNvSpPr txBox="1"/>
            <p:nvPr/>
          </p:nvSpPr>
          <p:spPr>
            <a:xfrm>
              <a:off x="0" y="-38100"/>
              <a:ext cx="3217519" cy="878457"/>
            </a:xfrm>
            <a:prstGeom prst="rect">
              <a:avLst/>
            </a:prstGeom>
          </p:spPr>
          <p:txBody>
            <a:bodyPr lIns="50800" tIns="50800" rIns="50800" bIns="50800" rtlCol="0" anchor="ctr"/>
            <a:lstStyle/>
            <a:p>
              <a:pPr algn="ctr">
                <a:lnSpc>
                  <a:spcPts val="3080"/>
                </a:lnSpc>
              </a:pPr>
              <a:endParaRPr/>
            </a:p>
          </p:txBody>
        </p:sp>
      </p:grpSp>
      <p:sp>
        <p:nvSpPr>
          <p:cNvPr id="10" name="Freeform 10"/>
          <p:cNvSpPr/>
          <p:nvPr/>
        </p:nvSpPr>
        <p:spPr>
          <a:xfrm>
            <a:off x="13188042" y="5087171"/>
            <a:ext cx="2717382" cy="2776380"/>
          </a:xfrm>
          <a:custGeom>
            <a:avLst/>
            <a:gdLst/>
            <a:ahLst/>
            <a:cxnLst/>
            <a:rect l="l" t="t" r="r" b="b"/>
            <a:pathLst>
              <a:path w="2717382" h="2776380">
                <a:moveTo>
                  <a:pt x="0" y="0"/>
                </a:moveTo>
                <a:lnTo>
                  <a:pt x="2717382" y="0"/>
                </a:lnTo>
                <a:lnTo>
                  <a:pt x="2717382" y="2776380"/>
                </a:lnTo>
                <a:lnTo>
                  <a:pt x="0" y="277638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11" name="Group 11"/>
          <p:cNvGrpSpPr/>
          <p:nvPr/>
        </p:nvGrpSpPr>
        <p:grpSpPr>
          <a:xfrm>
            <a:off x="13182600" y="3084771"/>
            <a:ext cx="4491281" cy="4778780"/>
            <a:chOff x="0" y="0"/>
            <a:chExt cx="812800" cy="812800"/>
          </a:xfrm>
        </p:grpSpPr>
        <p:sp>
          <p:nvSpPr>
            <p:cNvPr id="12" name="Freeform 1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5"/>
              <a:stretch>
                <a:fillRect l="-45001" r="-5091"/>
              </a:stretch>
            </a:blipFill>
          </p:spPr>
        </p:sp>
      </p:grpSp>
      <p:sp>
        <p:nvSpPr>
          <p:cNvPr id="13" name="Freeform 13"/>
          <p:cNvSpPr/>
          <p:nvPr/>
        </p:nvSpPr>
        <p:spPr>
          <a:xfrm rot="-9213962">
            <a:off x="15839731" y="8242185"/>
            <a:ext cx="3570582" cy="3561656"/>
          </a:xfrm>
          <a:custGeom>
            <a:avLst/>
            <a:gdLst/>
            <a:ahLst/>
            <a:cxnLst/>
            <a:rect l="l" t="t" r="r" b="b"/>
            <a:pathLst>
              <a:path w="3570582" h="3561656">
                <a:moveTo>
                  <a:pt x="0" y="0"/>
                </a:moveTo>
                <a:lnTo>
                  <a:pt x="3570582" y="0"/>
                </a:lnTo>
                <a:lnTo>
                  <a:pt x="3570582" y="3561656"/>
                </a:lnTo>
                <a:lnTo>
                  <a:pt x="0" y="3561656"/>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4" name="Freeform 14"/>
          <p:cNvSpPr/>
          <p:nvPr/>
        </p:nvSpPr>
        <p:spPr>
          <a:xfrm rot="-6250038">
            <a:off x="-1237173" y="8805386"/>
            <a:ext cx="3570582" cy="3561656"/>
          </a:xfrm>
          <a:custGeom>
            <a:avLst/>
            <a:gdLst/>
            <a:ahLst/>
            <a:cxnLst/>
            <a:rect l="l" t="t" r="r" b="b"/>
            <a:pathLst>
              <a:path w="3570582" h="3561656">
                <a:moveTo>
                  <a:pt x="0" y="0"/>
                </a:moveTo>
                <a:lnTo>
                  <a:pt x="3570582" y="0"/>
                </a:lnTo>
                <a:lnTo>
                  <a:pt x="3570582" y="3561655"/>
                </a:lnTo>
                <a:lnTo>
                  <a:pt x="0" y="356165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5" name="Freeform 15"/>
          <p:cNvSpPr/>
          <p:nvPr/>
        </p:nvSpPr>
        <p:spPr>
          <a:xfrm rot="2700000">
            <a:off x="4977706" y="-1922818"/>
            <a:ext cx="3570582" cy="3561656"/>
          </a:xfrm>
          <a:custGeom>
            <a:avLst/>
            <a:gdLst/>
            <a:ahLst/>
            <a:cxnLst/>
            <a:rect l="l" t="t" r="r" b="b"/>
            <a:pathLst>
              <a:path w="3570582" h="3561656">
                <a:moveTo>
                  <a:pt x="0" y="0"/>
                </a:moveTo>
                <a:lnTo>
                  <a:pt x="3570582" y="0"/>
                </a:lnTo>
                <a:lnTo>
                  <a:pt x="3570582" y="3561655"/>
                </a:lnTo>
                <a:lnTo>
                  <a:pt x="0" y="3561655"/>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6" name="TextBox 16"/>
          <p:cNvSpPr txBox="1"/>
          <p:nvPr/>
        </p:nvSpPr>
        <p:spPr>
          <a:xfrm>
            <a:off x="914400" y="1453278"/>
            <a:ext cx="8656719" cy="893771"/>
          </a:xfrm>
          <a:prstGeom prst="rect">
            <a:avLst/>
          </a:prstGeom>
        </p:spPr>
        <p:txBody>
          <a:bodyPr lIns="0" tIns="0" rIns="0" bIns="0" rtlCol="0" anchor="t">
            <a:spAutoFit/>
          </a:bodyPr>
          <a:lstStyle/>
          <a:p>
            <a:pPr algn="l">
              <a:lnSpc>
                <a:spcPts val="8191"/>
              </a:lnSpc>
            </a:pPr>
            <a:r>
              <a:rPr lang="en-US" sz="3600" b="1" spc="-421" dirty="0">
                <a:solidFill>
                  <a:srgbClr val="000000"/>
                </a:solidFill>
                <a:latin typeface="Arial" panose="020B0604020202020204" pitchFamily="34" charset="0"/>
                <a:ea typeface="Cerebri Heavy"/>
                <a:cs typeface="Arial" panose="020B0604020202020204" pitchFamily="34" charset="0"/>
                <a:sym typeface="Cerebri Heavy"/>
              </a:rPr>
              <a:t>Management Frameworks &amp; Models</a:t>
            </a:r>
          </a:p>
        </p:txBody>
      </p:sp>
      <p:sp>
        <p:nvSpPr>
          <p:cNvPr id="17" name="TextBox 17"/>
          <p:cNvSpPr txBox="1"/>
          <p:nvPr/>
        </p:nvSpPr>
        <p:spPr>
          <a:xfrm>
            <a:off x="914400" y="2435085"/>
            <a:ext cx="11344908" cy="909608"/>
          </a:xfrm>
          <a:prstGeom prst="rect">
            <a:avLst/>
          </a:prstGeom>
        </p:spPr>
        <p:txBody>
          <a:bodyPr wrap="square" lIns="0" tIns="0" rIns="0" bIns="0" rtlCol="0" anchor="t">
            <a:spAutoFit/>
          </a:bodyPr>
          <a:lstStyle/>
          <a:p>
            <a:pPr algn="l">
              <a:lnSpc>
                <a:spcPct val="150000"/>
              </a:lnSpc>
            </a:pPr>
            <a:r>
              <a:rPr lang="en-US" sz="2100" dirty="0">
                <a:solidFill>
                  <a:srgbClr val="000000"/>
                </a:solidFill>
                <a:latin typeface="Arial" panose="020B0604020202020204" pitchFamily="34" charset="0"/>
                <a:ea typeface="Univers"/>
                <a:cs typeface="Arial" panose="020B0604020202020204" pitchFamily="34" charset="0"/>
                <a:sym typeface="Univers"/>
              </a:rPr>
              <a:t>Asthma management is structured by key national and international guidelines and service models, ensuring coordinated, patient-centered care.</a:t>
            </a:r>
          </a:p>
        </p:txBody>
      </p:sp>
      <p:sp>
        <p:nvSpPr>
          <p:cNvPr id="18" name="TextBox 18"/>
          <p:cNvSpPr txBox="1"/>
          <p:nvPr/>
        </p:nvSpPr>
        <p:spPr>
          <a:xfrm>
            <a:off x="914400" y="3829350"/>
            <a:ext cx="12115800" cy="5778505"/>
          </a:xfrm>
          <a:prstGeom prst="rect">
            <a:avLst/>
          </a:prstGeom>
        </p:spPr>
        <p:txBody>
          <a:bodyPr wrap="square" lIns="0" tIns="0" rIns="0" bIns="0" rtlCol="0" anchor="t">
            <a:spAutoFit/>
          </a:bodyPr>
          <a:lstStyle/>
          <a:p>
            <a:pPr marL="285750" indent="-285750" algn="l">
              <a:lnSpc>
                <a:spcPts val="3839"/>
              </a:lnSpc>
              <a:buFont typeface="Arial" panose="020B0604020202020204" pitchFamily="34" charset="0"/>
              <a:buChar char="•"/>
            </a:pPr>
            <a:r>
              <a:rPr lang="en-US" b="1" dirty="0">
                <a:solidFill>
                  <a:srgbClr val="F8F9F2"/>
                </a:solidFill>
                <a:latin typeface="Arial" panose="020B0604020202020204" pitchFamily="34" charset="0"/>
                <a:ea typeface="Univers Bold"/>
                <a:cs typeface="Arial" panose="020B0604020202020204" pitchFamily="34" charset="0"/>
                <a:sym typeface="Univers Bold"/>
              </a:rPr>
              <a:t>NICE Guidance (NG245, 2024): </a:t>
            </a:r>
            <a:r>
              <a:rPr lang="en-US" dirty="0">
                <a:solidFill>
                  <a:srgbClr val="F8F9F2"/>
                </a:solidFill>
                <a:latin typeface="Arial" panose="020B0604020202020204" pitchFamily="34" charset="0"/>
                <a:ea typeface="Univers Bold"/>
                <a:cs typeface="Arial" panose="020B0604020202020204" pitchFamily="34" charset="0"/>
                <a:sym typeface="Univers Bold"/>
              </a:rPr>
              <a:t>The National Institute for Health and Care Excellence (NICE) provides evidence-based guidance for the diagnosis, monitoring, and chronic management of asthma in the UK (BTS/NICE/SIGN, 2024). This forms the core clinical standard for Primary Care Nurses.</a:t>
            </a:r>
          </a:p>
          <a:p>
            <a:pPr marL="285750" indent="-285750" algn="l">
              <a:lnSpc>
                <a:spcPts val="3839"/>
              </a:lnSpc>
              <a:buFont typeface="Arial" panose="020B0604020202020204" pitchFamily="34" charset="0"/>
              <a:buChar char="•"/>
            </a:pPr>
            <a:r>
              <a:rPr lang="en-US" b="1" dirty="0">
                <a:solidFill>
                  <a:srgbClr val="F8F9F2"/>
                </a:solidFill>
                <a:latin typeface="Arial" panose="020B0604020202020204" pitchFamily="34" charset="0"/>
                <a:ea typeface="Univers Bold"/>
                <a:cs typeface="Arial" panose="020B0604020202020204" pitchFamily="34" charset="0"/>
                <a:sym typeface="Univers Bold"/>
              </a:rPr>
              <a:t>GINA Global Strategy: </a:t>
            </a:r>
            <a:r>
              <a:rPr lang="en-US" dirty="0">
                <a:solidFill>
                  <a:srgbClr val="F8F9F2"/>
                </a:solidFill>
                <a:latin typeface="Arial" panose="020B0604020202020204" pitchFamily="34" charset="0"/>
                <a:ea typeface="Univers Bold"/>
                <a:cs typeface="Arial" panose="020B0604020202020204" pitchFamily="34" charset="0"/>
                <a:sym typeface="Univers Bold"/>
              </a:rPr>
              <a:t>The Global Initiative for Asthma (GINA) provides an annually updated, internationally recognized strategy focusing on cycles of assessment, adjustment, and review to optimize management (Global Initiative for Asthma, 2024).</a:t>
            </a:r>
          </a:p>
          <a:p>
            <a:pPr marL="285750" indent="-285750" algn="l">
              <a:lnSpc>
                <a:spcPts val="3839"/>
              </a:lnSpc>
              <a:buFont typeface="Arial" panose="020B0604020202020204" pitchFamily="34" charset="0"/>
              <a:buChar char="•"/>
            </a:pPr>
            <a:r>
              <a:rPr lang="en-US" b="1" dirty="0">
                <a:solidFill>
                  <a:srgbClr val="F8F9F2"/>
                </a:solidFill>
                <a:latin typeface="Arial" panose="020B0604020202020204" pitchFamily="34" charset="0"/>
                <a:ea typeface="Univers Bold"/>
                <a:cs typeface="Arial" panose="020B0604020202020204" pitchFamily="34" charset="0"/>
                <a:sym typeface="Univers Bold"/>
              </a:rPr>
              <a:t>NHS Long-Term Plan &amp; </a:t>
            </a:r>
            <a:r>
              <a:rPr lang="en-US" b="1" dirty="0" err="1">
                <a:solidFill>
                  <a:srgbClr val="F8F9F2"/>
                </a:solidFill>
                <a:latin typeface="Arial" panose="020B0604020202020204" pitchFamily="34" charset="0"/>
                <a:ea typeface="Univers Bold"/>
                <a:cs typeface="Arial" panose="020B0604020202020204" pitchFamily="34" charset="0"/>
                <a:sym typeface="Univers Bold"/>
              </a:rPr>
              <a:t>Personalised</a:t>
            </a:r>
            <a:r>
              <a:rPr lang="en-US" b="1" dirty="0">
                <a:solidFill>
                  <a:srgbClr val="F8F9F2"/>
                </a:solidFill>
                <a:latin typeface="Arial" panose="020B0604020202020204" pitchFamily="34" charset="0"/>
                <a:ea typeface="Univers Bold"/>
                <a:cs typeface="Arial" panose="020B0604020202020204" pitchFamily="34" charset="0"/>
                <a:sym typeface="Univers Bold"/>
              </a:rPr>
              <a:t> Care: </a:t>
            </a:r>
            <a:r>
              <a:rPr lang="en-US" dirty="0">
                <a:solidFill>
                  <a:srgbClr val="F8F9F2"/>
                </a:solidFill>
                <a:latin typeface="Arial" panose="020B0604020202020204" pitchFamily="34" charset="0"/>
                <a:ea typeface="Univers Bold"/>
                <a:cs typeface="Arial" panose="020B0604020202020204" pitchFamily="34" charset="0"/>
                <a:sym typeface="Univers Bold"/>
              </a:rPr>
              <a:t>The NHS prioritizes </a:t>
            </a:r>
            <a:r>
              <a:rPr lang="en-US" dirty="0" err="1">
                <a:solidFill>
                  <a:srgbClr val="F8F9F2"/>
                </a:solidFill>
                <a:latin typeface="Arial" panose="020B0604020202020204" pitchFamily="34" charset="0"/>
                <a:ea typeface="Univers Bold"/>
                <a:cs typeface="Arial" panose="020B0604020202020204" pitchFamily="34" charset="0"/>
                <a:sym typeface="Univers Bold"/>
              </a:rPr>
              <a:t>personalised</a:t>
            </a:r>
            <a:r>
              <a:rPr lang="en-US" dirty="0">
                <a:solidFill>
                  <a:srgbClr val="F8F9F2"/>
                </a:solidFill>
                <a:latin typeface="Arial" panose="020B0604020202020204" pitchFamily="34" charset="0"/>
                <a:ea typeface="Univers Bold"/>
                <a:cs typeface="Arial" panose="020B0604020202020204" pitchFamily="34" charset="0"/>
                <a:sym typeface="Univers Bold"/>
              </a:rPr>
              <a:t> care and shared decision-making (House of Care Model), emphasizing patient empowerment and supporting self-management through the use of written Asthma Action Plans (NHS, 2019).</a:t>
            </a:r>
          </a:p>
          <a:p>
            <a:pPr marL="285750" indent="-285750" algn="l">
              <a:lnSpc>
                <a:spcPts val="3839"/>
              </a:lnSpc>
              <a:buFont typeface="Arial" panose="020B0604020202020204" pitchFamily="34" charset="0"/>
              <a:buChar char="•"/>
            </a:pPr>
            <a:r>
              <a:rPr lang="en-US" b="1" dirty="0">
                <a:solidFill>
                  <a:srgbClr val="F8F9F2"/>
                </a:solidFill>
                <a:latin typeface="Arial" panose="020B0604020202020204" pitchFamily="34" charset="0"/>
                <a:ea typeface="Univers Bold"/>
                <a:cs typeface="Arial" panose="020B0604020202020204" pitchFamily="34" charset="0"/>
                <a:sym typeface="Univers Bold"/>
              </a:rPr>
              <a:t>Chronic Care Model (CCM): </a:t>
            </a:r>
            <a:r>
              <a:rPr lang="en-US" dirty="0">
                <a:solidFill>
                  <a:srgbClr val="F8F9F2"/>
                </a:solidFill>
                <a:latin typeface="Arial" panose="020B0604020202020204" pitchFamily="34" charset="0"/>
                <a:ea typeface="Univers Bold"/>
                <a:cs typeface="Arial" panose="020B0604020202020204" pitchFamily="34" charset="0"/>
                <a:sym typeface="Univers Bold"/>
              </a:rPr>
              <a:t>The CCM supports coordinated, multidisciplinary care, integrating the community, self-management support, and clinical information systems to improve outcomes for long-term conditions like asthma (Wagner, 1998).</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E5E5E5"/>
        </a:solidFill>
        <a:effectLst/>
      </p:bgPr>
    </p:bg>
    <p:spTree>
      <p:nvGrpSpPr>
        <p:cNvPr id="1" name=""/>
        <p:cNvGrpSpPr/>
        <p:nvPr/>
      </p:nvGrpSpPr>
      <p:grpSpPr>
        <a:xfrm>
          <a:off x="0" y="0"/>
          <a:ext cx="0" cy="0"/>
          <a:chOff x="0" y="0"/>
          <a:chExt cx="0" cy="0"/>
        </a:xfrm>
      </p:grpSpPr>
      <p:sp>
        <p:nvSpPr>
          <p:cNvPr id="6" name="Freeform 6"/>
          <p:cNvSpPr/>
          <p:nvPr/>
        </p:nvSpPr>
        <p:spPr>
          <a:xfrm>
            <a:off x="7930780" y="506559"/>
            <a:ext cx="2806007" cy="2277652"/>
          </a:xfrm>
          <a:custGeom>
            <a:avLst/>
            <a:gdLst/>
            <a:ahLst/>
            <a:cxnLst/>
            <a:rect l="l" t="t" r="r" b="b"/>
            <a:pathLst>
              <a:path w="7694337" h="8725537">
                <a:moveTo>
                  <a:pt x="0" y="0"/>
                </a:moveTo>
                <a:lnTo>
                  <a:pt x="7694337" y="0"/>
                </a:lnTo>
                <a:lnTo>
                  <a:pt x="7694337" y="8725537"/>
                </a:lnTo>
                <a:lnTo>
                  <a:pt x="0" y="872553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txBody>
          <a:bodyPr/>
          <a:lstStyle/>
          <a:p>
            <a:endParaRPr lang="en-US" dirty="0"/>
          </a:p>
        </p:txBody>
      </p:sp>
      <p:sp>
        <p:nvSpPr>
          <p:cNvPr id="8" name="TextBox 8"/>
          <p:cNvSpPr txBox="1"/>
          <p:nvPr/>
        </p:nvSpPr>
        <p:spPr>
          <a:xfrm>
            <a:off x="1542590" y="2705100"/>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Pharmacological Management</a:t>
            </a:r>
          </a:p>
        </p:txBody>
      </p:sp>
      <p:sp>
        <p:nvSpPr>
          <p:cNvPr id="10" name="Arrow: Pentagon 9">
            <a:extLst>
              <a:ext uri="{FF2B5EF4-FFF2-40B4-BE49-F238E27FC236}">
                <a16:creationId xmlns:a16="http://schemas.microsoft.com/office/drawing/2014/main" id="{14163562-7A2D-2EAA-3372-32C518E74A9B}"/>
              </a:ext>
            </a:extLst>
          </p:cNvPr>
          <p:cNvSpPr/>
          <p:nvPr/>
        </p:nvSpPr>
        <p:spPr>
          <a:xfrm>
            <a:off x="615580" y="357256"/>
            <a:ext cx="7315200" cy="1600200"/>
          </a:xfrm>
          <a:prstGeom prst="homePlate">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US"/>
          </a:p>
        </p:txBody>
      </p:sp>
      <p:sp>
        <p:nvSpPr>
          <p:cNvPr id="11" name="TextBox 7">
            <a:extLst>
              <a:ext uri="{FF2B5EF4-FFF2-40B4-BE49-F238E27FC236}">
                <a16:creationId xmlns:a16="http://schemas.microsoft.com/office/drawing/2014/main" id="{FE841D45-14C9-6CC1-8D50-EE43D9E3D2EB}"/>
              </a:ext>
            </a:extLst>
          </p:cNvPr>
          <p:cNvSpPr txBox="1"/>
          <p:nvPr/>
        </p:nvSpPr>
        <p:spPr>
          <a:xfrm>
            <a:off x="1057114" y="307825"/>
            <a:ext cx="7731697" cy="1047146"/>
          </a:xfrm>
          <a:prstGeom prst="rect">
            <a:avLst/>
          </a:prstGeom>
        </p:spPr>
        <p:txBody>
          <a:bodyPr lIns="0" tIns="0" rIns="0" bIns="0" rtlCol="0" anchor="t">
            <a:spAutoFit/>
          </a:bodyPr>
          <a:lstStyle/>
          <a:p>
            <a:pPr algn="l">
              <a:lnSpc>
                <a:spcPts val="9623"/>
              </a:lnSpc>
            </a:pPr>
            <a:r>
              <a:rPr lang="en-US" sz="3600" b="1" i="1" dirty="0">
                <a:solidFill>
                  <a:srgbClr val="09295B"/>
                </a:solidFill>
                <a:latin typeface="Arial" panose="020B0604020202020204" pitchFamily="34" charset="0"/>
                <a:ea typeface="Londrina Solid"/>
                <a:cs typeface="Arial" panose="020B0604020202020204" pitchFamily="34" charset="0"/>
                <a:sym typeface="Londrina Solid"/>
              </a:rPr>
              <a:t>Treatment Options in the UK</a:t>
            </a:r>
          </a:p>
        </p:txBody>
      </p:sp>
      <p:sp>
        <p:nvSpPr>
          <p:cNvPr id="12" name="Rectangle 1">
            <a:extLst>
              <a:ext uri="{FF2B5EF4-FFF2-40B4-BE49-F238E27FC236}">
                <a16:creationId xmlns:a16="http://schemas.microsoft.com/office/drawing/2014/main" id="{A05CB45B-00A4-C663-42BB-E8BFB72E0E0C}"/>
              </a:ext>
            </a:extLst>
          </p:cNvPr>
          <p:cNvSpPr>
            <a:spLocks noChangeArrowheads="1"/>
          </p:cNvSpPr>
          <p:nvPr/>
        </p:nvSpPr>
        <p:spPr bwMode="auto">
          <a:xfrm>
            <a:off x="625912" y="3307585"/>
            <a:ext cx="7464681" cy="62735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Anti-inflammatory Reliever Therapy (AIR) / ICS:</a:t>
            </a:r>
            <a:r>
              <a:rPr kumimoji="0" lang="en-US" altLang="en-US" b="0" i="0" u="none" strike="noStrike" cap="none" normalizeH="0" baseline="0" dirty="0">
                <a:ln>
                  <a:noFill/>
                </a:ln>
                <a:solidFill>
                  <a:schemeClr val="tx1"/>
                </a:solidFill>
                <a:effectLst/>
                <a:latin typeface="Arial" panose="020B0604020202020204" pitchFamily="34" charset="0"/>
              </a:rPr>
              <a:t> ICS/Formoterol as needed is the preferred first-line reliever for adults/adolescents (12+); ICS is key for controlling inflammation (BTS/NICE/SIGN, 2024).</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Short-acting bronchodilators (SABA):</a:t>
            </a:r>
            <a:r>
              <a:rPr kumimoji="0" lang="en-US" altLang="en-US" b="0" i="0" u="none" strike="noStrike" cap="none" normalizeH="0" baseline="0" dirty="0">
                <a:ln>
                  <a:noFill/>
                </a:ln>
                <a:solidFill>
                  <a:schemeClr val="tx1"/>
                </a:solidFill>
                <a:effectLst/>
                <a:latin typeface="Arial" panose="020B0604020202020204" pitchFamily="34" charset="0"/>
              </a:rPr>
              <a:t> Should not be used alone; must be combined with ICS due to overuse risks (BTS/NICE/SIGN, 2024).</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Long-acting beta-agonists (LABA):</a:t>
            </a:r>
            <a:r>
              <a:rPr kumimoji="0" lang="en-US" altLang="en-US" b="0" i="0" u="none" strike="noStrike" cap="none" normalizeH="0" baseline="0" dirty="0">
                <a:ln>
                  <a:noFill/>
                </a:ln>
                <a:solidFill>
                  <a:schemeClr val="tx1"/>
                </a:solidFill>
                <a:effectLst/>
                <a:latin typeface="Arial" panose="020B0604020202020204" pitchFamily="34" charset="0"/>
              </a:rPr>
              <a:t> Combined with ICS (e.g., MART) for Step 2+ to maintain bronchodilation and reduce inflammation (BTS/NICE/SIGN, 2024).</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Add-on Therapies:</a:t>
            </a:r>
            <a:r>
              <a:rPr kumimoji="0" lang="en-US" altLang="en-US" b="0" i="0" u="none" strike="noStrike" cap="none" normalizeH="0" baseline="0" dirty="0">
                <a:ln>
                  <a:noFill/>
                </a:ln>
                <a:solidFill>
                  <a:schemeClr val="tx1"/>
                </a:solidFill>
                <a:effectLst/>
                <a:latin typeface="Arial" panose="020B0604020202020204" pitchFamily="34" charset="0"/>
              </a:rPr>
              <a:t> Leukotriene receptor antagonists (Montelukast) and LAMAs for uncontrolled asthma on moderate ICS/LABA (BTS/NICE/SIGN, 2024).</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Biologic Therapies:</a:t>
            </a:r>
            <a:r>
              <a:rPr kumimoji="0" lang="en-US" altLang="en-US" b="0" i="0" u="none" strike="noStrike" cap="none" normalizeH="0" baseline="0" dirty="0">
                <a:ln>
                  <a:noFill/>
                </a:ln>
                <a:solidFill>
                  <a:schemeClr val="tx1"/>
                </a:solidFill>
                <a:effectLst/>
                <a:latin typeface="Arial" panose="020B0604020202020204" pitchFamily="34" charset="0"/>
              </a:rPr>
              <a:t> Reserved for severe, refractory asthma under specialist care (e.g., Omalizumab) (NICE, 2024).</a:t>
            </a:r>
          </a:p>
        </p:txBody>
      </p:sp>
      <p:sp>
        <p:nvSpPr>
          <p:cNvPr id="13" name="TextBox 8">
            <a:extLst>
              <a:ext uri="{FF2B5EF4-FFF2-40B4-BE49-F238E27FC236}">
                <a16:creationId xmlns:a16="http://schemas.microsoft.com/office/drawing/2014/main" id="{3D8B6481-7C5D-54AD-BD09-76F936CC316E}"/>
              </a:ext>
            </a:extLst>
          </p:cNvPr>
          <p:cNvSpPr txBox="1"/>
          <p:nvPr/>
        </p:nvSpPr>
        <p:spPr>
          <a:xfrm>
            <a:off x="11448590" y="2649852"/>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Non-Pharmacological Strategies</a:t>
            </a:r>
          </a:p>
        </p:txBody>
      </p:sp>
      <p:sp>
        <p:nvSpPr>
          <p:cNvPr id="14" name="Rectangle 1">
            <a:extLst>
              <a:ext uri="{FF2B5EF4-FFF2-40B4-BE49-F238E27FC236}">
                <a16:creationId xmlns:a16="http://schemas.microsoft.com/office/drawing/2014/main" id="{9E5DCECD-A1BD-68AA-9BDB-6D2BDF25C55F}"/>
              </a:ext>
            </a:extLst>
          </p:cNvPr>
          <p:cNvSpPr>
            <a:spLocks noChangeArrowheads="1"/>
          </p:cNvSpPr>
          <p:nvPr/>
        </p:nvSpPr>
        <p:spPr bwMode="auto">
          <a:xfrm>
            <a:off x="10744199" y="3467100"/>
            <a:ext cx="6781801" cy="25340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Trigger Avoidance &amp; Smoking Cessation</a:t>
            </a:r>
            <a:r>
              <a:rPr kumimoji="0" lang="en-US" altLang="en-US" i="0" u="none" strike="noStrike" cap="none" normalizeH="0" baseline="0" dirty="0">
                <a:ln>
                  <a:noFill/>
                </a:ln>
                <a:solidFill>
                  <a:schemeClr val="tx1"/>
                </a:solidFill>
                <a:effectLst/>
                <a:latin typeface="Arial" panose="020B0604020202020204" pitchFamily="34" charset="0"/>
              </a:rPr>
              <a:t>: Nurses provide guidance and support to reduce exposure and promote cessation (BTS/NICE/SIGN, 2024).</a:t>
            </a:r>
          </a:p>
          <a:p>
            <a:pPr marL="342900" marR="0" lvl="0" indent="-342900" algn="l" defTabSz="914400" rtl="0" eaLnBrk="0" fontAlgn="base" latinLnBrk="0" hangingPunct="0">
              <a:lnSpc>
                <a:spcPct val="150000"/>
              </a:lnSpc>
              <a:spcBef>
                <a:spcPct val="0"/>
              </a:spcBef>
              <a:spcAft>
                <a:spcPct val="0"/>
              </a:spcAft>
              <a:buClrTx/>
              <a:buSzTx/>
              <a:buFont typeface="+mj-lt"/>
              <a:buAutoNum type="arabicPeriod"/>
              <a:tabLst/>
            </a:pPr>
            <a:r>
              <a:rPr kumimoji="0" lang="en-US" altLang="en-US" b="1" i="0" u="none" strike="noStrike" cap="none" normalizeH="0" baseline="0" dirty="0">
                <a:ln>
                  <a:noFill/>
                </a:ln>
                <a:solidFill>
                  <a:schemeClr val="tx1"/>
                </a:solidFill>
                <a:effectLst/>
                <a:latin typeface="Arial" panose="020B0604020202020204" pitchFamily="34" charset="0"/>
              </a:rPr>
              <a:t>Breathing Exercises: </a:t>
            </a:r>
            <a:r>
              <a:rPr kumimoji="0" lang="en-US" altLang="en-US" i="0" u="none" strike="noStrike" cap="none" normalizeH="0" baseline="0" dirty="0">
                <a:ln>
                  <a:noFill/>
                </a:ln>
                <a:solidFill>
                  <a:schemeClr val="tx1"/>
                </a:solidFill>
                <a:effectLst/>
                <a:latin typeface="Arial" panose="020B0604020202020204" pitchFamily="34" charset="0"/>
              </a:rPr>
              <a:t>Referral to physiotherapy for techniques like Buteyko may improve quality of life and reduce hyperventilation symptoms (BTS/NICE/SIGN, 2024).</a:t>
            </a:r>
          </a:p>
        </p:txBody>
      </p:sp>
      <p:pic>
        <p:nvPicPr>
          <p:cNvPr id="17" name="Picture 16">
            <a:extLst>
              <a:ext uri="{FF2B5EF4-FFF2-40B4-BE49-F238E27FC236}">
                <a16:creationId xmlns:a16="http://schemas.microsoft.com/office/drawing/2014/main" id="{496195F1-DB61-738C-9863-06D606D3EBD0}"/>
              </a:ext>
            </a:extLst>
          </p:cNvPr>
          <p:cNvPicPr>
            <a:picLocks noChangeAspect="1"/>
          </p:cNvPicPr>
          <p:nvPr/>
        </p:nvPicPr>
        <p:blipFill>
          <a:blip r:embed="rId5"/>
          <a:stretch>
            <a:fillRect/>
          </a:stretch>
        </p:blipFill>
        <p:spPr>
          <a:xfrm>
            <a:off x="13030200" y="6278159"/>
            <a:ext cx="3657600" cy="3657600"/>
          </a:xfrm>
          <a:prstGeom prst="rect">
            <a:avLst/>
          </a:prstGeom>
        </p:spPr>
      </p:pic>
      <p:pic>
        <p:nvPicPr>
          <p:cNvPr id="18" name="Picture 17">
            <a:extLst>
              <a:ext uri="{FF2B5EF4-FFF2-40B4-BE49-F238E27FC236}">
                <a16:creationId xmlns:a16="http://schemas.microsoft.com/office/drawing/2014/main" id="{33E4A411-F231-7041-6440-692605C06327}"/>
              </a:ext>
            </a:extLst>
          </p:cNvPr>
          <p:cNvPicPr>
            <a:picLocks noChangeAspect="1"/>
          </p:cNvPicPr>
          <p:nvPr/>
        </p:nvPicPr>
        <p:blipFill>
          <a:blip r:embed="rId6"/>
          <a:stretch>
            <a:fillRect/>
          </a:stretch>
        </p:blipFill>
        <p:spPr>
          <a:xfrm>
            <a:off x="8109848" y="6450153"/>
            <a:ext cx="4175122" cy="279335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E4E4E4"/>
        </a:solidFill>
        <a:effectLst/>
      </p:bgPr>
    </p:bg>
    <p:spTree>
      <p:nvGrpSpPr>
        <p:cNvPr id="1" name=""/>
        <p:cNvGrpSpPr/>
        <p:nvPr/>
      </p:nvGrpSpPr>
      <p:grpSpPr>
        <a:xfrm>
          <a:off x="0" y="0"/>
          <a:ext cx="0" cy="0"/>
          <a:chOff x="0" y="0"/>
          <a:chExt cx="0" cy="0"/>
        </a:xfrm>
      </p:grpSpPr>
      <p:sp>
        <p:nvSpPr>
          <p:cNvPr id="2" name="Freeform 2"/>
          <p:cNvSpPr/>
          <p:nvPr/>
        </p:nvSpPr>
        <p:spPr>
          <a:xfrm rot="8874307">
            <a:off x="9389804" y="310367"/>
            <a:ext cx="6008936" cy="4363990"/>
          </a:xfrm>
          <a:custGeom>
            <a:avLst/>
            <a:gdLst/>
            <a:ahLst/>
            <a:cxnLst/>
            <a:rect l="l" t="t" r="r" b="b"/>
            <a:pathLst>
              <a:path w="6008936" h="4363990">
                <a:moveTo>
                  <a:pt x="0" y="0"/>
                </a:moveTo>
                <a:lnTo>
                  <a:pt x="6008937" y="0"/>
                </a:lnTo>
                <a:lnTo>
                  <a:pt x="6008937" y="4363990"/>
                </a:lnTo>
                <a:lnTo>
                  <a:pt x="0" y="4363990"/>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5400000">
            <a:off x="9816104" y="1829450"/>
            <a:ext cx="10538429" cy="6608858"/>
          </a:xfrm>
          <a:custGeom>
            <a:avLst/>
            <a:gdLst/>
            <a:ahLst/>
            <a:cxnLst/>
            <a:rect l="l" t="t" r="r" b="b"/>
            <a:pathLst>
              <a:path w="10538429" h="6608858">
                <a:moveTo>
                  <a:pt x="0" y="0"/>
                </a:moveTo>
                <a:lnTo>
                  <a:pt x="10538430" y="0"/>
                </a:lnTo>
                <a:lnTo>
                  <a:pt x="10538430" y="6608858"/>
                </a:lnTo>
                <a:lnTo>
                  <a:pt x="0" y="6608858"/>
                </a:lnTo>
                <a:lnTo>
                  <a:pt x="0" y="0"/>
                </a:lnTo>
                <a:close/>
              </a:path>
            </a:pathLst>
          </a:custGeom>
          <a:blipFill>
            <a:blip r:embed="rId5">
              <a:extLst>
                <a:ext uri="{96DAC541-7B7A-43D3-8B79-37D633B846F1}">
                  <asvg:svgBlip xmlns:asvg="http://schemas.microsoft.com/office/drawing/2016/SVG/main" r:embed="rId6"/>
                </a:ext>
              </a:extLst>
            </a:blip>
            <a:stretch>
              <a:fillRect l="-30378" b="-1351"/>
            </a:stretch>
          </a:blipFill>
        </p:spPr>
      </p:sp>
      <p:sp>
        <p:nvSpPr>
          <p:cNvPr id="4" name="Freeform 4"/>
          <p:cNvSpPr/>
          <p:nvPr/>
        </p:nvSpPr>
        <p:spPr>
          <a:xfrm>
            <a:off x="10515600" y="1028700"/>
            <a:ext cx="8065091" cy="7727823"/>
          </a:xfrm>
          <a:custGeom>
            <a:avLst/>
            <a:gdLst/>
            <a:ahLst/>
            <a:cxnLst/>
            <a:rect l="l" t="t" r="r" b="b"/>
            <a:pathLst>
              <a:path w="8065091" h="7727823">
                <a:moveTo>
                  <a:pt x="0" y="0"/>
                </a:moveTo>
                <a:lnTo>
                  <a:pt x="8065090" y="0"/>
                </a:lnTo>
                <a:lnTo>
                  <a:pt x="8065090" y="7727823"/>
                </a:lnTo>
                <a:lnTo>
                  <a:pt x="0" y="7727823"/>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5" name="TextBox 5"/>
          <p:cNvSpPr txBox="1"/>
          <p:nvPr/>
        </p:nvSpPr>
        <p:spPr>
          <a:xfrm>
            <a:off x="963648" y="343944"/>
            <a:ext cx="6612618" cy="1068690"/>
          </a:xfrm>
          <a:prstGeom prst="rect">
            <a:avLst/>
          </a:prstGeom>
        </p:spPr>
        <p:txBody>
          <a:bodyPr lIns="0" tIns="0" rIns="0" bIns="0" rtlCol="0" anchor="t">
            <a:spAutoFit/>
          </a:bodyPr>
          <a:lstStyle/>
          <a:p>
            <a:pPr algn="l">
              <a:lnSpc>
                <a:spcPts val="9623"/>
              </a:lnSpc>
            </a:pPr>
            <a:r>
              <a:rPr lang="en-US" sz="3600" b="1" i="1" dirty="0">
                <a:solidFill>
                  <a:srgbClr val="09295B"/>
                </a:solidFill>
                <a:latin typeface="Arial" panose="020B0604020202020204" pitchFamily="34" charset="0"/>
                <a:ea typeface="Chewy"/>
                <a:cs typeface="Arial" panose="020B0604020202020204" pitchFamily="34" charset="0"/>
                <a:sym typeface="Chewy"/>
              </a:rPr>
              <a:t>Common Comorbidities</a:t>
            </a:r>
          </a:p>
        </p:txBody>
      </p:sp>
      <p:sp>
        <p:nvSpPr>
          <p:cNvPr id="6" name="TextBox 6"/>
          <p:cNvSpPr txBox="1"/>
          <p:nvPr/>
        </p:nvSpPr>
        <p:spPr>
          <a:xfrm>
            <a:off x="963648" y="1845161"/>
            <a:ext cx="8534400" cy="6596678"/>
          </a:xfrm>
          <a:prstGeom prst="rect">
            <a:avLst/>
          </a:prstGeom>
        </p:spPr>
        <p:txBody>
          <a:bodyPr wrap="square" lIns="0" tIns="0" rIns="0" bIns="0" rtlCol="0" anchor="t">
            <a:spAutoFit/>
          </a:bodyPr>
          <a:lstStyle/>
          <a:p>
            <a:pPr>
              <a:lnSpc>
                <a:spcPct val="150000"/>
              </a:lnSpc>
            </a:pPr>
            <a:r>
              <a:rPr lang="en-US" dirty="0">
                <a:latin typeface="Arial" panose="020B0604020202020204" pitchFamily="34" charset="0"/>
                <a:cs typeface="Arial" panose="020B0604020202020204" pitchFamily="34" charset="0"/>
              </a:rPr>
              <a:t>Asthma frequently co-exists with other chronic conditions, which can significantly </a:t>
            </a:r>
            <a:r>
              <a:rPr lang="en-US" b="1" dirty="0">
                <a:latin typeface="Arial" panose="020B0604020202020204" pitchFamily="34" charset="0"/>
                <a:cs typeface="Arial" panose="020B0604020202020204" pitchFamily="34" charset="0"/>
              </a:rPr>
              <a:t>worsen asthma symptoms</a:t>
            </a:r>
            <a:r>
              <a:rPr lang="en-US" dirty="0">
                <a:latin typeface="Arial" panose="020B0604020202020204" pitchFamily="34" charset="0"/>
                <a:cs typeface="Arial" panose="020B0604020202020204" pitchFamily="34" charset="0"/>
              </a:rPr>
              <a:t> and make effective treatment more challenging (BTS/NICE/SIGN, 2024; GINA, 2024).</a:t>
            </a:r>
          </a:p>
          <a:p>
            <a:pPr marL="342900" indent="-342900">
              <a:lnSpc>
                <a:spcPct val="150000"/>
              </a:lnSpc>
              <a:buFont typeface="+mj-lt"/>
              <a:buAutoNum type="arabicPeriod"/>
            </a:pPr>
            <a:r>
              <a:rPr lang="en-US" b="1" dirty="0">
                <a:latin typeface="Arial" panose="020B0604020202020204" pitchFamily="34" charset="0"/>
                <a:cs typeface="Arial" panose="020B0604020202020204" pitchFamily="34" charset="0"/>
              </a:rPr>
              <a:t>Allergic Rhinitis (Hay Fever) &amp; Eczema/Atopic Dermatitis:</a:t>
            </a:r>
            <a:r>
              <a:rPr lang="en-US" dirty="0">
                <a:latin typeface="Arial" panose="020B0604020202020204" pitchFamily="34" charset="0"/>
                <a:cs typeface="Arial" panose="020B0604020202020204" pitchFamily="34" charset="0"/>
              </a:rPr>
              <a:t> These are common atopic diseases that often occur with asthma. Treating allergic rhinitis, for example, is essential as uncontrolled symptoms can directly impact asthma control (GINA, 2024).</a:t>
            </a:r>
          </a:p>
          <a:p>
            <a:pPr marL="342900" indent="-342900">
              <a:lnSpc>
                <a:spcPct val="150000"/>
              </a:lnSpc>
              <a:buFont typeface="+mj-lt"/>
              <a:buAutoNum type="arabicPeriod"/>
            </a:pPr>
            <a:r>
              <a:rPr lang="en-US" b="1" dirty="0">
                <a:latin typeface="Arial" panose="020B0604020202020204" pitchFamily="34" charset="0"/>
                <a:cs typeface="Arial" panose="020B0604020202020204" pitchFamily="34" charset="0"/>
              </a:rPr>
              <a:t>Gastro-</a:t>
            </a:r>
            <a:r>
              <a:rPr lang="en-US" b="1" dirty="0" err="1">
                <a:latin typeface="Arial" panose="020B0604020202020204" pitchFamily="34" charset="0"/>
                <a:cs typeface="Arial" panose="020B0604020202020204" pitchFamily="34" charset="0"/>
              </a:rPr>
              <a:t>oesophageal</a:t>
            </a:r>
            <a:r>
              <a:rPr lang="en-US" b="1" dirty="0">
                <a:latin typeface="Arial" panose="020B0604020202020204" pitchFamily="34" charset="0"/>
                <a:cs typeface="Arial" panose="020B0604020202020204" pitchFamily="34" charset="0"/>
              </a:rPr>
              <a:t> Reflux Disease (GORD):</a:t>
            </a:r>
            <a:r>
              <a:rPr lang="en-US" dirty="0">
                <a:latin typeface="Arial" panose="020B0604020202020204" pitchFamily="34" charset="0"/>
                <a:cs typeface="Arial" panose="020B0604020202020204" pitchFamily="34" charset="0"/>
              </a:rPr>
              <a:t> Reflux of stomach acid can irritate the upper airway and trigger asthma symptoms, particularly nocturnal cough and wheezing (BTS/NICE/SIGN, 2024).</a:t>
            </a:r>
          </a:p>
          <a:p>
            <a:pPr marL="342900" indent="-342900">
              <a:lnSpc>
                <a:spcPct val="150000"/>
              </a:lnSpc>
              <a:buFont typeface="+mj-lt"/>
              <a:buAutoNum type="arabicPeriod"/>
            </a:pPr>
            <a:r>
              <a:rPr lang="en-US" b="1" dirty="0">
                <a:latin typeface="Arial" panose="020B0604020202020204" pitchFamily="34" charset="0"/>
                <a:cs typeface="Arial" panose="020B0604020202020204" pitchFamily="34" charset="0"/>
              </a:rPr>
              <a:t>Obesity:</a:t>
            </a:r>
            <a:r>
              <a:rPr lang="en-US" dirty="0">
                <a:latin typeface="Arial" panose="020B0604020202020204" pitchFamily="34" charset="0"/>
                <a:cs typeface="Arial" panose="020B0604020202020204" pitchFamily="34" charset="0"/>
              </a:rPr>
              <a:t> Linked to both an increased risk of developing asthma and poorer control in those who already have it, often requiring higher levels of inhaled steroids (Global Initiative for Asthma, 2024).</a:t>
            </a:r>
          </a:p>
          <a:p>
            <a:pPr>
              <a:lnSpc>
                <a:spcPct val="150000"/>
              </a:lnSpc>
            </a:pPr>
            <a:r>
              <a:rPr lang="en-US" b="1" dirty="0">
                <a:latin typeface="Arial" panose="020B0604020202020204" pitchFamily="34" charset="0"/>
                <a:cs typeface="Arial" panose="020B0604020202020204" pitchFamily="34" charset="0"/>
              </a:rPr>
              <a:t>Clinical Relevance:</a:t>
            </a:r>
            <a:r>
              <a:rPr lang="en-US" dirty="0">
                <a:latin typeface="Arial" panose="020B0604020202020204" pitchFamily="34" charset="0"/>
                <a:cs typeface="Arial" panose="020B0604020202020204" pitchFamily="34" charset="0"/>
              </a:rPr>
              <a:t> Primary Care Nurses must screen for and actively manage these comorbidities as part of a holistic asthma review to improve patient outcomes (BTS/NICE/SIGN, 2024).</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817078" flipH="1">
            <a:off x="7584624" y="-5318198"/>
            <a:ext cx="5404519" cy="10214726"/>
          </a:xfrm>
          <a:custGeom>
            <a:avLst/>
            <a:gdLst/>
            <a:ahLst/>
            <a:cxnLst/>
            <a:rect l="l" t="t" r="r" b="b"/>
            <a:pathLst>
              <a:path w="5404519" h="10214726">
                <a:moveTo>
                  <a:pt x="5404519" y="0"/>
                </a:moveTo>
                <a:lnTo>
                  <a:pt x="0" y="0"/>
                </a:lnTo>
                <a:lnTo>
                  <a:pt x="0" y="10214726"/>
                </a:lnTo>
                <a:lnTo>
                  <a:pt x="5404519" y="10214726"/>
                </a:lnTo>
                <a:lnTo>
                  <a:pt x="5404519" y="0"/>
                </a:lnTo>
                <a:close/>
              </a:path>
            </a:pathLst>
          </a:custGeom>
          <a:blipFill>
            <a:blip r:embed="rId3">
              <a:alphaModFix amt="50000"/>
              <a:extLst>
                <a:ext uri="{96DAC541-7B7A-43D3-8B79-37D633B846F1}">
                  <asvg:svgBlip xmlns:asvg="http://schemas.microsoft.com/office/drawing/2016/SVG/main" r:embed="rId4"/>
                </a:ext>
              </a:extLst>
            </a:blip>
            <a:stretch>
              <a:fillRect/>
            </a:stretch>
          </a:blipFill>
        </p:spPr>
      </p:sp>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a:off x="1390650" y="5559391"/>
            <a:ext cx="6976882" cy="3466812"/>
            <a:chOff x="0" y="0"/>
            <a:chExt cx="817871" cy="406400"/>
          </a:xfrm>
        </p:grpSpPr>
        <p:sp>
          <p:nvSpPr>
            <p:cNvPr id="9" name="Freeform 9"/>
            <p:cNvSpPr/>
            <p:nvPr/>
          </p:nvSpPr>
          <p:spPr>
            <a:xfrm>
              <a:off x="0" y="0"/>
              <a:ext cx="817871" cy="406400"/>
            </a:xfrm>
            <a:custGeom>
              <a:avLst/>
              <a:gdLst/>
              <a:ahLst/>
              <a:cxnLst/>
              <a:rect l="l" t="t" r="r" b="b"/>
              <a:pathLst>
                <a:path w="817871" h="406400">
                  <a:moveTo>
                    <a:pt x="614671" y="0"/>
                  </a:moveTo>
                  <a:cubicBezTo>
                    <a:pt x="726901" y="0"/>
                    <a:pt x="817871" y="90970"/>
                    <a:pt x="817871" y="203200"/>
                  </a:cubicBezTo>
                  <a:cubicBezTo>
                    <a:pt x="817871" y="315430"/>
                    <a:pt x="726901" y="406400"/>
                    <a:pt x="614671" y="406400"/>
                  </a:cubicBezTo>
                  <a:lnTo>
                    <a:pt x="203200" y="406400"/>
                  </a:lnTo>
                  <a:cubicBezTo>
                    <a:pt x="90970" y="406400"/>
                    <a:pt x="0" y="315430"/>
                    <a:pt x="0" y="203200"/>
                  </a:cubicBezTo>
                  <a:cubicBezTo>
                    <a:pt x="0" y="90970"/>
                    <a:pt x="90970" y="0"/>
                    <a:pt x="203200" y="0"/>
                  </a:cubicBezTo>
                  <a:lnTo>
                    <a:pt x="614671" y="0"/>
                  </a:lnTo>
                </a:path>
              </a:pathLst>
            </a:custGeom>
            <a:blipFill>
              <a:blip r:embed="rId5"/>
              <a:stretch>
                <a:fillRect t="-17040" b="-17040"/>
              </a:stretch>
            </a:blipFill>
          </p:spPr>
        </p:sp>
      </p:grpSp>
      <p:grpSp>
        <p:nvGrpSpPr>
          <p:cNvPr id="10" name="Group 10"/>
          <p:cNvGrpSpPr/>
          <p:nvPr/>
        </p:nvGrpSpPr>
        <p:grpSpPr>
          <a:xfrm>
            <a:off x="574633" y="6403573"/>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rot="-823344">
            <a:off x="16660060" y="8513734"/>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6">
              <a:extLst>
                <a:ext uri="{96DAC541-7B7A-43D3-8B79-37D633B846F1}">
                  <asvg:svgBlip xmlns:asvg="http://schemas.microsoft.com/office/drawing/2016/SVG/main" r:embed="rId7"/>
                </a:ext>
              </a:extLst>
            </a:blip>
            <a:stretch>
              <a:fillRect/>
            </a:stretch>
          </a:blipFill>
        </p:spPr>
      </p:sp>
      <p:sp>
        <p:nvSpPr>
          <p:cNvPr id="17" name="Freeform 17"/>
          <p:cNvSpPr/>
          <p:nvPr/>
        </p:nvSpPr>
        <p:spPr>
          <a:xfrm rot="-823344">
            <a:off x="16466159" y="8833670"/>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8">
              <a:extLst>
                <a:ext uri="{96DAC541-7B7A-43D3-8B79-37D633B846F1}">
                  <asvg:svgBlip xmlns:asvg="http://schemas.microsoft.com/office/drawing/2016/SVG/main" r:embed="rId9"/>
                </a:ext>
              </a:extLst>
            </a:blip>
            <a:stretch>
              <a:fillRect/>
            </a:stretch>
          </a:blipFill>
        </p:spPr>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0">
              <a:extLst>
                <a:ext uri="{96DAC541-7B7A-43D3-8B79-37D633B846F1}">
                  <asvg:svgBlip xmlns:asvg="http://schemas.microsoft.com/office/drawing/2016/SVG/main" r:embed="rId11"/>
                </a:ext>
              </a:extLst>
            </a:blip>
            <a:stretch>
              <a:fillRect/>
            </a:stretch>
          </a:blipFill>
        </p:spPr>
      </p:sp>
      <p:sp>
        <p:nvSpPr>
          <p:cNvPr id="24" name="TextBox 24"/>
          <p:cNvSpPr txBox="1"/>
          <p:nvPr/>
        </p:nvSpPr>
        <p:spPr>
          <a:xfrm>
            <a:off x="10967638" y="1982661"/>
            <a:ext cx="6515231" cy="682238"/>
          </a:xfrm>
          <a:prstGeom prst="rect">
            <a:avLst/>
          </a:prstGeom>
        </p:spPr>
        <p:txBody>
          <a:bodyPr lIns="0" tIns="0" rIns="0" bIns="0" rtlCol="0" anchor="t">
            <a:spAutoFit/>
          </a:bodyPr>
          <a:lstStyle/>
          <a:p>
            <a:pPr algn="l">
              <a:lnSpc>
                <a:spcPts val="5567"/>
              </a:lnSpc>
            </a:pPr>
            <a:r>
              <a:rPr lang="en-US" sz="3600" b="1" spc="-67" dirty="0">
                <a:solidFill>
                  <a:srgbClr val="85C9B4"/>
                </a:solidFill>
                <a:latin typeface="Poppins Semi-Bold"/>
                <a:ea typeface="Poppins Semi-Bold"/>
                <a:cs typeface="Poppins Semi-Bold"/>
                <a:sym typeface="Poppins Semi-Bold"/>
              </a:rPr>
              <a:t>Prevention Strategies</a:t>
            </a:r>
          </a:p>
        </p:txBody>
      </p:sp>
      <p:sp>
        <p:nvSpPr>
          <p:cNvPr id="25" name="TextBox 25"/>
          <p:cNvSpPr txBox="1"/>
          <p:nvPr/>
        </p:nvSpPr>
        <p:spPr>
          <a:xfrm>
            <a:off x="8622166" y="2937596"/>
            <a:ext cx="8860704" cy="4934684"/>
          </a:xfrm>
          <a:prstGeom prst="rect">
            <a:avLst/>
          </a:prstGeom>
        </p:spPr>
        <p:txBody>
          <a:bodyPr wrap="square" lIns="0" tIns="0" rIns="0" bIns="0" rtlCol="0" anchor="t">
            <a:spAutoFit/>
          </a:bodyPr>
          <a:lstStyle/>
          <a:p>
            <a:pPr algn="just">
              <a:lnSpc>
                <a:spcPct val="150000"/>
              </a:lnSpc>
            </a:pPr>
            <a:r>
              <a:rPr lang="en-US" dirty="0">
                <a:latin typeface="Arial" panose="020B0604020202020204" pitchFamily="34" charset="0"/>
                <a:cs typeface="Arial" panose="020B0604020202020204" pitchFamily="34" charset="0"/>
              </a:rPr>
              <a:t>Effective prevention strategies, focusing on environmental control and risk reduction, are vital for minimizing asthma exacerbations and improving control (GINA, 2024).</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Reducing Exposure to Known Triggers:</a:t>
            </a:r>
            <a:r>
              <a:rPr lang="en-US" dirty="0">
                <a:latin typeface="Arial" panose="020B0604020202020204" pitchFamily="34" charset="0"/>
                <a:cs typeface="Arial" panose="020B0604020202020204" pitchFamily="34" charset="0"/>
              </a:rPr>
              <a:t> Nurses must educate patients on identifying and mitigating exposure to specific personal allergens (e.g., </a:t>
            </a:r>
            <a:r>
              <a:rPr lang="en-US" b="1" dirty="0">
                <a:latin typeface="Arial" panose="020B0604020202020204" pitchFamily="34" charset="0"/>
                <a:cs typeface="Arial" panose="020B0604020202020204" pitchFamily="34" charset="0"/>
              </a:rPr>
              <a:t>dust mites, pet dander, </a:t>
            </a:r>
            <a:r>
              <a:rPr lang="en-US" b="1" dirty="0" err="1">
                <a:latin typeface="Arial" panose="020B0604020202020204" pitchFamily="34" charset="0"/>
                <a:cs typeface="Arial" panose="020B0604020202020204" pitchFamily="34" charset="0"/>
              </a:rPr>
              <a:t>mould</a:t>
            </a:r>
            <a:r>
              <a:rPr lang="en-US" dirty="0">
                <a:latin typeface="Arial" panose="020B0604020202020204" pitchFamily="34" charset="0"/>
                <a:cs typeface="Arial" panose="020B0604020202020204" pitchFamily="34" charset="0"/>
              </a:rPr>
              <a:t>) and irritants. This personalized approach reduces airway inflammation (Asthma + Lung UK, 2024).</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Smoking and Vape Avoidance:</a:t>
            </a:r>
            <a:r>
              <a:rPr lang="en-US" dirty="0">
                <a:latin typeface="Arial" panose="020B0604020202020204" pitchFamily="34" charset="0"/>
                <a:cs typeface="Arial" panose="020B0604020202020204" pitchFamily="34" charset="0"/>
              </a:rPr>
              <a:t> </a:t>
            </a:r>
            <a:r>
              <a:rPr lang="en-US" b="1" dirty="0">
                <a:latin typeface="Arial" panose="020B0604020202020204" pitchFamily="34" charset="0"/>
                <a:cs typeface="Arial" panose="020B0604020202020204" pitchFamily="34" charset="0"/>
              </a:rPr>
              <a:t>Complete avoidance of all tobacco products and vaping</a:t>
            </a:r>
            <a:r>
              <a:rPr lang="en-US" dirty="0">
                <a:latin typeface="Arial" panose="020B0604020202020204" pitchFamily="34" charset="0"/>
                <a:cs typeface="Arial" panose="020B0604020202020204" pitchFamily="34" charset="0"/>
              </a:rPr>
              <a:t> (including second-hand smoke exposure) is crucial, as smoking causes inflammation and accelerates lung function decline (BTS/NICE/SIGN, 2024).</a:t>
            </a:r>
          </a:p>
          <a:p>
            <a:pPr marL="342900" indent="-342900" algn="just">
              <a:lnSpc>
                <a:spcPct val="150000"/>
              </a:lnSpc>
              <a:buFont typeface="+mj-lt"/>
              <a:buAutoNum type="arabicPeriod"/>
            </a:pPr>
            <a:r>
              <a:rPr lang="en-US" b="1" dirty="0">
                <a:latin typeface="Arial" panose="020B0604020202020204" pitchFamily="34" charset="0"/>
                <a:cs typeface="Arial" panose="020B0604020202020204" pitchFamily="34" charset="0"/>
              </a:rPr>
              <a:t>Vaccinations:</a:t>
            </a:r>
            <a:r>
              <a:rPr lang="en-US" dirty="0">
                <a:latin typeface="Arial" panose="020B0604020202020204" pitchFamily="34" charset="0"/>
                <a:cs typeface="Arial" panose="020B0604020202020204" pitchFamily="34" charset="0"/>
              </a:rPr>
              <a:t> Annual </a:t>
            </a:r>
            <a:r>
              <a:rPr lang="en-US" b="1" dirty="0">
                <a:latin typeface="Arial" panose="020B0604020202020204" pitchFamily="34" charset="0"/>
                <a:cs typeface="Arial" panose="020B0604020202020204" pitchFamily="34" charset="0"/>
              </a:rPr>
              <a:t>Influenza</a:t>
            </a:r>
            <a:r>
              <a:rPr lang="en-US" dirty="0">
                <a:latin typeface="Arial" panose="020B0604020202020204" pitchFamily="34" charset="0"/>
                <a:cs typeface="Arial" panose="020B0604020202020204" pitchFamily="34" charset="0"/>
              </a:rPr>
              <a:t> and up-to-date </a:t>
            </a:r>
            <a:r>
              <a:rPr lang="en-US" b="1" dirty="0">
                <a:latin typeface="Arial" panose="020B0604020202020204" pitchFamily="34" charset="0"/>
                <a:cs typeface="Arial" panose="020B0604020202020204" pitchFamily="34" charset="0"/>
              </a:rPr>
              <a:t>COVID-19</a:t>
            </a:r>
            <a:r>
              <a:rPr lang="en-US" dirty="0">
                <a:latin typeface="Arial" panose="020B0604020202020204" pitchFamily="34" charset="0"/>
                <a:cs typeface="Arial" panose="020B0604020202020204" pitchFamily="34" charset="0"/>
              </a:rPr>
              <a:t> vaccinations are strongly recommended for people with asthma to prevent severe respiratory infections that commonly trigger life-threatening exacerbations (GINA, 2024).</a:t>
            </a:r>
          </a:p>
        </p:txBody>
      </p:sp>
      <p:grpSp>
        <p:nvGrpSpPr>
          <p:cNvPr id="26" name="Group 11">
            <a:extLst>
              <a:ext uri="{FF2B5EF4-FFF2-40B4-BE49-F238E27FC236}">
                <a16:creationId xmlns:a16="http://schemas.microsoft.com/office/drawing/2014/main" id="{FACBA481-E446-5DFA-2045-B8FEF0110A45}"/>
              </a:ext>
            </a:extLst>
          </p:cNvPr>
          <p:cNvGrpSpPr/>
          <p:nvPr/>
        </p:nvGrpSpPr>
        <p:grpSpPr>
          <a:xfrm>
            <a:off x="1663026" y="982127"/>
            <a:ext cx="6267452" cy="4161374"/>
            <a:chOff x="0" y="0"/>
            <a:chExt cx="812800" cy="812800"/>
          </a:xfrm>
        </p:grpSpPr>
        <p:sp>
          <p:nvSpPr>
            <p:cNvPr id="27" name="Freeform 12">
              <a:extLst>
                <a:ext uri="{FF2B5EF4-FFF2-40B4-BE49-F238E27FC236}">
                  <a16:creationId xmlns:a16="http://schemas.microsoft.com/office/drawing/2014/main" id="{D1F3D1D3-261F-49CC-4764-930B55698719}"/>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a:blip r:embed="rId12"/>
              <a:stretch>
                <a:fillRect l="-47791" r="-2302"/>
              </a:stretch>
            </a:blipFill>
          </p:spPr>
          <p:txBody>
            <a:bodyPr/>
            <a:lstStyle/>
            <a:p>
              <a:endParaRPr lang="en-US" dirty="0"/>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rot="-4967294">
            <a:off x="3523082" y="6387744"/>
            <a:ext cx="5404519" cy="10214726"/>
          </a:xfrm>
          <a:custGeom>
            <a:avLst/>
            <a:gdLst/>
            <a:ahLst/>
            <a:cxnLst/>
            <a:rect l="l" t="t" r="r" b="b"/>
            <a:pathLst>
              <a:path w="5404519" h="10214726">
                <a:moveTo>
                  <a:pt x="0" y="0"/>
                </a:moveTo>
                <a:lnTo>
                  <a:pt x="5404519" y="0"/>
                </a:lnTo>
                <a:lnTo>
                  <a:pt x="5404519" y="10214726"/>
                </a:lnTo>
                <a:lnTo>
                  <a:pt x="0" y="10214726"/>
                </a:lnTo>
                <a:lnTo>
                  <a:pt x="0" y="0"/>
                </a:lnTo>
                <a:close/>
              </a:path>
            </a:pathLst>
          </a:custGeom>
          <a:blipFill>
            <a:blip r:embed="rId3">
              <a:alphaModFix amt="50000"/>
              <a:extLst>
                <a:ext uri="{96DAC541-7B7A-43D3-8B79-37D633B846F1}">
                  <asvg:svgBlip xmlns:asvg="http://schemas.microsoft.com/office/drawing/2016/SVG/main" r:embed="rId4"/>
                </a:ext>
              </a:extLst>
            </a:blip>
            <a:stretch>
              <a:fillRect/>
            </a:stretch>
          </a:blipFill>
        </p:spPr>
      </p:sp>
      <p:grpSp>
        <p:nvGrpSpPr>
          <p:cNvPr id="18" name="Group 18"/>
          <p:cNvGrpSpPr/>
          <p:nvPr/>
        </p:nvGrpSpPr>
        <p:grpSpPr>
          <a:xfrm>
            <a:off x="574633" y="6403573"/>
            <a:ext cx="300229" cy="300229"/>
            <a:chOff x="0" y="0"/>
            <a:chExt cx="812800" cy="812800"/>
          </a:xfrm>
        </p:grpSpPr>
        <p:sp>
          <p:nvSpPr>
            <p:cNvPr id="19" name="Freeform 1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20" name="TextBox 20"/>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22" name="Freeform 22"/>
          <p:cNvSpPr/>
          <p:nvPr/>
        </p:nvSpPr>
        <p:spPr>
          <a:xfrm rot="-823344">
            <a:off x="7780582" y="1977249"/>
            <a:ext cx="920651" cy="920651"/>
          </a:xfrm>
          <a:custGeom>
            <a:avLst/>
            <a:gdLst/>
            <a:ahLst/>
            <a:cxnLst/>
            <a:rect l="l" t="t" r="r" b="b"/>
            <a:pathLst>
              <a:path w="920651" h="920651">
                <a:moveTo>
                  <a:pt x="0" y="0"/>
                </a:moveTo>
                <a:lnTo>
                  <a:pt x="920651" y="0"/>
                </a:lnTo>
                <a:lnTo>
                  <a:pt x="920651" y="920651"/>
                </a:lnTo>
                <a:lnTo>
                  <a:pt x="0" y="920651"/>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grpSp>
        <p:nvGrpSpPr>
          <p:cNvPr id="28" name="Group 28"/>
          <p:cNvGrpSpPr/>
          <p:nvPr/>
        </p:nvGrpSpPr>
        <p:grpSpPr>
          <a:xfrm>
            <a:off x="2036025" y="872188"/>
            <a:ext cx="39377" cy="39377"/>
            <a:chOff x="0" y="0"/>
            <a:chExt cx="812800" cy="812800"/>
          </a:xfrm>
        </p:grpSpPr>
        <p:sp>
          <p:nvSpPr>
            <p:cNvPr id="29" name="Freeform 29"/>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30" name="TextBox 30"/>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31" name="Freeform 31"/>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32" name="TextBox 32"/>
          <p:cNvSpPr txBox="1"/>
          <p:nvPr/>
        </p:nvSpPr>
        <p:spPr>
          <a:xfrm>
            <a:off x="4192527" y="793354"/>
            <a:ext cx="12798248" cy="643702"/>
          </a:xfrm>
          <a:prstGeom prst="rect">
            <a:avLst/>
          </a:prstGeom>
        </p:spPr>
        <p:txBody>
          <a:bodyPr wrap="square" lIns="0" tIns="0" rIns="0" bIns="0" rtlCol="0" anchor="t">
            <a:spAutoFit/>
          </a:bodyPr>
          <a:lstStyle/>
          <a:p>
            <a:pPr algn="l">
              <a:lnSpc>
                <a:spcPts val="5567"/>
              </a:lnSpc>
            </a:pPr>
            <a:r>
              <a:rPr lang="en-US" sz="3600" b="1" spc="-67" dirty="0">
                <a:solidFill>
                  <a:schemeClr val="accent3">
                    <a:lumMod val="75000"/>
                  </a:schemeClr>
                </a:solidFill>
                <a:latin typeface="Arial" panose="020B0604020202020204" pitchFamily="34" charset="0"/>
                <a:ea typeface="Poppins Semi-Bold"/>
                <a:cs typeface="Arial" panose="020B0604020202020204" pitchFamily="34" charset="0"/>
                <a:sym typeface="Poppins Semi-Bold"/>
              </a:rPr>
              <a:t>Skills, Values &amp; </a:t>
            </a:r>
            <a:r>
              <a:rPr lang="en-US" sz="3600" b="1" spc="-67" dirty="0" err="1">
                <a:solidFill>
                  <a:schemeClr val="accent3">
                    <a:lumMod val="75000"/>
                  </a:schemeClr>
                </a:solidFill>
                <a:latin typeface="Arial" panose="020B0604020202020204" pitchFamily="34" charset="0"/>
                <a:ea typeface="Poppins Semi-Bold"/>
                <a:cs typeface="Arial" panose="020B0604020202020204" pitchFamily="34" charset="0"/>
                <a:sym typeface="Poppins Semi-Bold"/>
              </a:rPr>
              <a:t>Behaviours</a:t>
            </a:r>
            <a:r>
              <a:rPr lang="en-US" sz="3600" b="1" spc="-67" dirty="0">
                <a:solidFill>
                  <a:schemeClr val="accent3">
                    <a:lumMod val="75000"/>
                  </a:schemeClr>
                </a:solidFill>
                <a:latin typeface="Arial" panose="020B0604020202020204" pitchFamily="34" charset="0"/>
                <a:ea typeface="Poppins Semi-Bold"/>
                <a:cs typeface="Arial" panose="020B0604020202020204" pitchFamily="34" charset="0"/>
                <a:sym typeface="Poppins Semi-Bold"/>
              </a:rPr>
              <a:t> for Co-Productive Care</a:t>
            </a:r>
          </a:p>
        </p:txBody>
      </p:sp>
      <p:pic>
        <p:nvPicPr>
          <p:cNvPr id="34" name="Picture 33">
            <a:extLst>
              <a:ext uri="{FF2B5EF4-FFF2-40B4-BE49-F238E27FC236}">
                <a16:creationId xmlns:a16="http://schemas.microsoft.com/office/drawing/2014/main" id="{6B7BC523-D16A-5A86-3D3D-B0B830CDA39D}"/>
              </a:ext>
            </a:extLst>
          </p:cNvPr>
          <p:cNvPicPr>
            <a:picLocks noChangeAspect="1"/>
          </p:cNvPicPr>
          <p:nvPr/>
        </p:nvPicPr>
        <p:blipFill>
          <a:blip r:embed="rId9"/>
          <a:stretch>
            <a:fillRect/>
          </a:stretch>
        </p:blipFill>
        <p:spPr>
          <a:xfrm>
            <a:off x="1385638" y="2847134"/>
            <a:ext cx="3628700" cy="2934978"/>
          </a:xfrm>
          <a:prstGeom prst="rect">
            <a:avLst/>
          </a:prstGeom>
        </p:spPr>
      </p:pic>
      <p:sp>
        <p:nvSpPr>
          <p:cNvPr id="35" name="TextBox 8">
            <a:extLst>
              <a:ext uri="{FF2B5EF4-FFF2-40B4-BE49-F238E27FC236}">
                <a16:creationId xmlns:a16="http://schemas.microsoft.com/office/drawing/2014/main" id="{831207AF-980C-3FB5-4C0B-62A680890A97}"/>
              </a:ext>
            </a:extLst>
          </p:cNvPr>
          <p:cNvSpPr txBox="1"/>
          <p:nvPr/>
        </p:nvSpPr>
        <p:spPr>
          <a:xfrm>
            <a:off x="1385638" y="2222428"/>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1. Active listening and empathy</a:t>
            </a:r>
          </a:p>
        </p:txBody>
      </p:sp>
      <p:pic>
        <p:nvPicPr>
          <p:cNvPr id="36" name="Picture 35">
            <a:extLst>
              <a:ext uri="{FF2B5EF4-FFF2-40B4-BE49-F238E27FC236}">
                <a16:creationId xmlns:a16="http://schemas.microsoft.com/office/drawing/2014/main" id="{55FEA978-DACC-8CBB-8EFA-DD642124A13D}"/>
              </a:ext>
            </a:extLst>
          </p:cNvPr>
          <p:cNvPicPr>
            <a:picLocks noChangeAspect="1"/>
          </p:cNvPicPr>
          <p:nvPr/>
        </p:nvPicPr>
        <p:blipFill>
          <a:blip r:embed="rId10"/>
          <a:stretch>
            <a:fillRect/>
          </a:stretch>
        </p:blipFill>
        <p:spPr>
          <a:xfrm>
            <a:off x="6680804" y="2684959"/>
            <a:ext cx="3239726" cy="3239726"/>
          </a:xfrm>
          <a:prstGeom prst="rect">
            <a:avLst/>
          </a:prstGeom>
        </p:spPr>
      </p:pic>
      <p:sp>
        <p:nvSpPr>
          <p:cNvPr id="37" name="TextBox 8">
            <a:extLst>
              <a:ext uri="{FF2B5EF4-FFF2-40B4-BE49-F238E27FC236}">
                <a16:creationId xmlns:a16="http://schemas.microsoft.com/office/drawing/2014/main" id="{9A42723B-02E5-B5B1-0309-AFE9BF32B832}"/>
              </a:ext>
            </a:extLst>
          </p:cNvPr>
          <p:cNvSpPr txBox="1"/>
          <p:nvPr/>
        </p:nvSpPr>
        <p:spPr>
          <a:xfrm>
            <a:off x="6454874" y="2272559"/>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2. Shared decision-making</a:t>
            </a:r>
          </a:p>
        </p:txBody>
      </p:sp>
      <p:sp>
        <p:nvSpPr>
          <p:cNvPr id="38" name="TextBox 8">
            <a:extLst>
              <a:ext uri="{FF2B5EF4-FFF2-40B4-BE49-F238E27FC236}">
                <a16:creationId xmlns:a16="http://schemas.microsoft.com/office/drawing/2014/main" id="{B457887B-BAD1-50E7-92D3-7DDC612E561B}"/>
              </a:ext>
            </a:extLst>
          </p:cNvPr>
          <p:cNvSpPr txBox="1"/>
          <p:nvPr/>
        </p:nvSpPr>
        <p:spPr>
          <a:xfrm>
            <a:off x="11295472" y="2248029"/>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3. Respect for cultural and personal beliefs</a:t>
            </a:r>
          </a:p>
        </p:txBody>
      </p:sp>
      <p:pic>
        <p:nvPicPr>
          <p:cNvPr id="39" name="Picture 38">
            <a:extLst>
              <a:ext uri="{FF2B5EF4-FFF2-40B4-BE49-F238E27FC236}">
                <a16:creationId xmlns:a16="http://schemas.microsoft.com/office/drawing/2014/main" id="{16D27CDB-CF80-1F95-0D13-1A9498D61F6B}"/>
              </a:ext>
            </a:extLst>
          </p:cNvPr>
          <p:cNvPicPr>
            <a:picLocks noChangeAspect="1"/>
          </p:cNvPicPr>
          <p:nvPr/>
        </p:nvPicPr>
        <p:blipFill>
          <a:blip r:embed="rId11"/>
          <a:stretch>
            <a:fillRect/>
          </a:stretch>
        </p:blipFill>
        <p:spPr>
          <a:xfrm>
            <a:off x="11313222" y="2937610"/>
            <a:ext cx="3545777" cy="2785412"/>
          </a:xfrm>
          <a:prstGeom prst="rect">
            <a:avLst/>
          </a:prstGeom>
        </p:spPr>
      </p:pic>
      <p:sp>
        <p:nvSpPr>
          <p:cNvPr id="40" name="TextBox 8">
            <a:extLst>
              <a:ext uri="{FF2B5EF4-FFF2-40B4-BE49-F238E27FC236}">
                <a16:creationId xmlns:a16="http://schemas.microsoft.com/office/drawing/2014/main" id="{B2C24EEF-D974-DC0F-AD51-90EFBE862B04}"/>
              </a:ext>
            </a:extLst>
          </p:cNvPr>
          <p:cNvSpPr txBox="1"/>
          <p:nvPr/>
        </p:nvSpPr>
        <p:spPr>
          <a:xfrm>
            <a:off x="6653682" y="6130136"/>
            <a:ext cx="7601410" cy="512448"/>
          </a:xfrm>
          <a:prstGeom prst="rect">
            <a:avLst/>
          </a:prstGeom>
        </p:spPr>
        <p:txBody>
          <a:bodyPr lIns="0" tIns="0" rIns="0" bIns="0" rtlCol="0" anchor="t">
            <a:spAutoFit/>
          </a:bodyPr>
          <a:lstStyle/>
          <a:p>
            <a:pPr algn="l">
              <a:lnSpc>
                <a:spcPts val="4579"/>
              </a:lnSpc>
              <a:spcBef>
                <a:spcPct val="0"/>
              </a:spcBef>
            </a:pPr>
            <a:r>
              <a:rPr lang="en-US" sz="2400" dirty="0">
                <a:solidFill>
                  <a:srgbClr val="09295B"/>
                </a:solidFill>
                <a:highlight>
                  <a:srgbClr val="00FF00"/>
                </a:highlight>
                <a:latin typeface="Arial" panose="020B0604020202020204" pitchFamily="34" charset="0"/>
                <a:ea typeface="Handy Casual"/>
                <a:cs typeface="Arial" panose="020B0604020202020204" pitchFamily="34" charset="0"/>
                <a:sym typeface="Handy Casual"/>
              </a:rPr>
              <a:t>4. Motivational interviewing for adherence</a:t>
            </a:r>
          </a:p>
        </p:txBody>
      </p:sp>
      <p:pic>
        <p:nvPicPr>
          <p:cNvPr id="41" name="Picture 40">
            <a:extLst>
              <a:ext uri="{FF2B5EF4-FFF2-40B4-BE49-F238E27FC236}">
                <a16:creationId xmlns:a16="http://schemas.microsoft.com/office/drawing/2014/main" id="{8DAC948C-7CA5-260A-6C5A-242F218EFE2B}"/>
              </a:ext>
            </a:extLst>
          </p:cNvPr>
          <p:cNvPicPr>
            <a:picLocks noChangeAspect="1"/>
          </p:cNvPicPr>
          <p:nvPr/>
        </p:nvPicPr>
        <p:blipFill>
          <a:blip r:embed="rId12"/>
          <a:stretch>
            <a:fillRect/>
          </a:stretch>
        </p:blipFill>
        <p:spPr>
          <a:xfrm>
            <a:off x="6653682" y="6825111"/>
            <a:ext cx="4659540" cy="3100712"/>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a:off x="-2074875" y="7084054"/>
            <a:ext cx="7847157" cy="7847157"/>
            <a:chOff x="0" y="0"/>
            <a:chExt cx="812800" cy="812800"/>
          </a:xfrm>
        </p:grpSpPr>
        <p:sp>
          <p:nvSpPr>
            <p:cNvPr id="4" name="Freeform 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a:ln cap="sq">
              <a:noFill/>
              <a:prstDash val="solid"/>
              <a:miter/>
            </a:ln>
          </p:spPr>
        </p:sp>
        <p:sp>
          <p:nvSpPr>
            <p:cNvPr id="5" name="TextBox 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6" name="Group 6"/>
          <p:cNvGrpSpPr/>
          <p:nvPr/>
        </p:nvGrpSpPr>
        <p:grpSpPr>
          <a:xfrm>
            <a:off x="1390650" y="1790700"/>
            <a:ext cx="6976882" cy="3466812"/>
            <a:chOff x="0" y="0"/>
            <a:chExt cx="817871" cy="406400"/>
          </a:xfrm>
        </p:grpSpPr>
        <p:sp>
          <p:nvSpPr>
            <p:cNvPr id="7" name="Freeform 7"/>
            <p:cNvSpPr/>
            <p:nvPr/>
          </p:nvSpPr>
          <p:spPr>
            <a:xfrm>
              <a:off x="0" y="0"/>
              <a:ext cx="817871" cy="406400"/>
            </a:xfrm>
            <a:custGeom>
              <a:avLst/>
              <a:gdLst/>
              <a:ahLst/>
              <a:cxnLst/>
              <a:rect l="l" t="t" r="r" b="b"/>
              <a:pathLst>
                <a:path w="817871" h="406400">
                  <a:moveTo>
                    <a:pt x="614671" y="0"/>
                  </a:moveTo>
                  <a:cubicBezTo>
                    <a:pt x="726901" y="0"/>
                    <a:pt x="817871" y="90970"/>
                    <a:pt x="817871" y="203200"/>
                  </a:cubicBezTo>
                  <a:cubicBezTo>
                    <a:pt x="817871" y="315430"/>
                    <a:pt x="726901" y="406400"/>
                    <a:pt x="614671" y="406400"/>
                  </a:cubicBezTo>
                  <a:lnTo>
                    <a:pt x="203200" y="406400"/>
                  </a:lnTo>
                  <a:cubicBezTo>
                    <a:pt x="90970" y="406400"/>
                    <a:pt x="0" y="315430"/>
                    <a:pt x="0" y="203200"/>
                  </a:cubicBezTo>
                  <a:cubicBezTo>
                    <a:pt x="0" y="90970"/>
                    <a:pt x="90970" y="0"/>
                    <a:pt x="203200" y="0"/>
                  </a:cubicBezTo>
                  <a:lnTo>
                    <a:pt x="614671" y="0"/>
                  </a:lnTo>
                </a:path>
              </a:pathLst>
            </a:custGeom>
            <a:blipFill>
              <a:blip r:embed="rId3"/>
              <a:stretch>
                <a:fillRect t="-17040" b="-17040"/>
              </a:stretch>
            </a:blipFill>
          </p:spPr>
        </p:sp>
      </p:grpSp>
      <p:grpSp>
        <p:nvGrpSpPr>
          <p:cNvPr id="8" name="Group 8"/>
          <p:cNvGrpSpPr/>
          <p:nvPr/>
        </p:nvGrpSpPr>
        <p:grpSpPr>
          <a:xfrm>
            <a:off x="1390650" y="5559391"/>
            <a:ext cx="6976882" cy="3466812"/>
            <a:chOff x="0" y="0"/>
            <a:chExt cx="817871" cy="406400"/>
          </a:xfrm>
        </p:grpSpPr>
        <p:sp>
          <p:nvSpPr>
            <p:cNvPr id="9" name="Freeform 9"/>
            <p:cNvSpPr/>
            <p:nvPr/>
          </p:nvSpPr>
          <p:spPr>
            <a:xfrm>
              <a:off x="0" y="0"/>
              <a:ext cx="817871" cy="406400"/>
            </a:xfrm>
            <a:custGeom>
              <a:avLst/>
              <a:gdLst/>
              <a:ahLst/>
              <a:cxnLst/>
              <a:rect l="l" t="t" r="r" b="b"/>
              <a:pathLst>
                <a:path w="817871" h="406400">
                  <a:moveTo>
                    <a:pt x="614671" y="0"/>
                  </a:moveTo>
                  <a:cubicBezTo>
                    <a:pt x="726901" y="0"/>
                    <a:pt x="817871" y="90970"/>
                    <a:pt x="817871" y="203200"/>
                  </a:cubicBezTo>
                  <a:cubicBezTo>
                    <a:pt x="817871" y="315430"/>
                    <a:pt x="726901" y="406400"/>
                    <a:pt x="614671" y="406400"/>
                  </a:cubicBezTo>
                  <a:lnTo>
                    <a:pt x="203200" y="406400"/>
                  </a:lnTo>
                  <a:cubicBezTo>
                    <a:pt x="90970" y="406400"/>
                    <a:pt x="0" y="315430"/>
                    <a:pt x="0" y="203200"/>
                  </a:cubicBezTo>
                  <a:cubicBezTo>
                    <a:pt x="0" y="90970"/>
                    <a:pt x="90970" y="0"/>
                    <a:pt x="203200" y="0"/>
                  </a:cubicBezTo>
                  <a:lnTo>
                    <a:pt x="614671" y="0"/>
                  </a:lnTo>
                </a:path>
              </a:pathLst>
            </a:custGeom>
            <a:blipFill>
              <a:blip r:embed="rId4"/>
              <a:stretch>
                <a:fillRect t="-3303" b="-30778"/>
              </a:stretch>
            </a:blipFill>
          </p:spPr>
        </p:sp>
      </p:grpSp>
      <p:grpSp>
        <p:nvGrpSpPr>
          <p:cNvPr id="10" name="Group 10"/>
          <p:cNvGrpSpPr/>
          <p:nvPr/>
        </p:nvGrpSpPr>
        <p:grpSpPr>
          <a:xfrm>
            <a:off x="574633" y="6403573"/>
            <a:ext cx="300229" cy="300229"/>
            <a:chOff x="0" y="0"/>
            <a:chExt cx="812800" cy="812800"/>
          </a:xfrm>
        </p:grpSpPr>
        <p:sp>
          <p:nvSpPr>
            <p:cNvPr id="11" name="Freeform 1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2" name="TextBox 12"/>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grpSp>
        <p:nvGrpSpPr>
          <p:cNvPr id="13" name="Group 13"/>
          <p:cNvGrpSpPr/>
          <p:nvPr/>
        </p:nvGrpSpPr>
        <p:grpSpPr>
          <a:xfrm>
            <a:off x="8802047" y="5276562"/>
            <a:ext cx="474357" cy="474357"/>
            <a:chOff x="0" y="0"/>
            <a:chExt cx="812800" cy="812800"/>
          </a:xfrm>
        </p:grpSpPr>
        <p:sp>
          <p:nvSpPr>
            <p:cNvPr id="14" name="Freeform 14"/>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ED665"/>
            </a:solidFill>
          </p:spPr>
        </p:sp>
        <p:sp>
          <p:nvSpPr>
            <p:cNvPr id="15" name="TextBox 15"/>
            <p:cNvSpPr txBox="1"/>
            <p:nvPr/>
          </p:nvSpPr>
          <p:spPr>
            <a:xfrm>
              <a:off x="76200" y="38100"/>
              <a:ext cx="660400" cy="698500"/>
            </a:xfrm>
            <a:prstGeom prst="rect">
              <a:avLst/>
            </a:prstGeom>
          </p:spPr>
          <p:txBody>
            <a:bodyPr lIns="50800" tIns="50800" rIns="50800" bIns="50800" rtlCol="0" anchor="ctr"/>
            <a:lstStyle/>
            <a:p>
              <a:pPr algn="ctr">
                <a:lnSpc>
                  <a:spcPts val="2659"/>
                </a:lnSpc>
              </a:pPr>
              <a:endParaRPr/>
            </a:p>
          </p:txBody>
        </p:sp>
      </p:grpSp>
      <p:sp>
        <p:nvSpPr>
          <p:cNvPr id="16" name="Freeform 16"/>
          <p:cNvSpPr/>
          <p:nvPr/>
        </p:nvSpPr>
        <p:spPr>
          <a:xfrm rot="-823344">
            <a:off x="16660060" y="8513734"/>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17" name="Freeform 17"/>
          <p:cNvSpPr/>
          <p:nvPr/>
        </p:nvSpPr>
        <p:spPr>
          <a:xfrm rot="-823344">
            <a:off x="16466159" y="8833670"/>
            <a:ext cx="920651" cy="920651"/>
          </a:xfrm>
          <a:custGeom>
            <a:avLst/>
            <a:gdLst/>
            <a:ahLst/>
            <a:cxnLst/>
            <a:rect l="l" t="t" r="r" b="b"/>
            <a:pathLst>
              <a:path w="920651" h="920651">
                <a:moveTo>
                  <a:pt x="0" y="0"/>
                </a:moveTo>
                <a:lnTo>
                  <a:pt x="920650" y="0"/>
                </a:lnTo>
                <a:lnTo>
                  <a:pt x="920650" y="920650"/>
                </a:lnTo>
                <a:lnTo>
                  <a:pt x="0" y="920650"/>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18" name="Freeform 18"/>
          <p:cNvSpPr/>
          <p:nvPr/>
        </p:nvSpPr>
        <p:spPr>
          <a:xfrm>
            <a:off x="852735" y="719851"/>
            <a:ext cx="358463" cy="235643"/>
          </a:xfrm>
          <a:custGeom>
            <a:avLst/>
            <a:gdLst/>
            <a:ahLst/>
            <a:cxnLst/>
            <a:rect l="l" t="t" r="r" b="b"/>
            <a:pathLst>
              <a:path w="358463" h="235643">
                <a:moveTo>
                  <a:pt x="0" y="0"/>
                </a:moveTo>
                <a:lnTo>
                  <a:pt x="358463" y="0"/>
                </a:lnTo>
                <a:lnTo>
                  <a:pt x="358463" y="235643"/>
                </a:lnTo>
                <a:lnTo>
                  <a:pt x="0" y="235643"/>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19" name="TextBox 19"/>
          <p:cNvSpPr txBox="1"/>
          <p:nvPr/>
        </p:nvSpPr>
        <p:spPr>
          <a:xfrm>
            <a:off x="1297225" y="691276"/>
            <a:ext cx="1022123" cy="264218"/>
          </a:xfrm>
          <a:prstGeom prst="rect">
            <a:avLst/>
          </a:prstGeom>
        </p:spPr>
        <p:txBody>
          <a:bodyPr lIns="0" tIns="0" rIns="0" bIns="0" rtlCol="0" anchor="t">
            <a:spAutoFit/>
          </a:bodyPr>
          <a:lstStyle/>
          <a:p>
            <a:pPr algn="l">
              <a:lnSpc>
                <a:spcPts val="2240"/>
              </a:lnSpc>
              <a:spcBef>
                <a:spcPct val="0"/>
              </a:spcBef>
            </a:pPr>
            <a:r>
              <a:rPr lang="en-US" sz="1600" b="1" spc="-64">
                <a:solidFill>
                  <a:srgbClr val="171C20"/>
                </a:solidFill>
                <a:latin typeface="Montserrat Bold"/>
                <a:ea typeface="Montserrat Bold"/>
                <a:cs typeface="Montserrat Bold"/>
                <a:sym typeface="Montserrat Bold"/>
              </a:rPr>
              <a:t>Fauget</a:t>
            </a:r>
          </a:p>
        </p:txBody>
      </p:sp>
      <p:grpSp>
        <p:nvGrpSpPr>
          <p:cNvPr id="20" name="Group 20"/>
          <p:cNvGrpSpPr/>
          <p:nvPr/>
        </p:nvGrpSpPr>
        <p:grpSpPr>
          <a:xfrm>
            <a:off x="2036025" y="872188"/>
            <a:ext cx="39377" cy="39377"/>
            <a:chOff x="0" y="0"/>
            <a:chExt cx="812800" cy="812800"/>
          </a:xfrm>
        </p:grpSpPr>
        <p:sp>
          <p:nvSpPr>
            <p:cNvPr id="21" name="Freeform 21"/>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85C9B4"/>
            </a:solidFill>
          </p:spPr>
        </p:sp>
        <p:sp>
          <p:nvSpPr>
            <p:cNvPr id="22" name="TextBox 22"/>
            <p:cNvSpPr txBox="1"/>
            <p:nvPr/>
          </p:nvSpPr>
          <p:spPr>
            <a:xfrm>
              <a:off x="76200" y="38100"/>
              <a:ext cx="660400" cy="698500"/>
            </a:xfrm>
            <a:prstGeom prst="rect">
              <a:avLst/>
            </a:prstGeom>
          </p:spPr>
          <p:txBody>
            <a:bodyPr lIns="74078" tIns="74078" rIns="74078" bIns="74078" rtlCol="0" anchor="ctr"/>
            <a:lstStyle/>
            <a:p>
              <a:pPr algn="ctr">
                <a:lnSpc>
                  <a:spcPts val="2659"/>
                </a:lnSpc>
              </a:pPr>
              <a:endParaRPr/>
            </a:p>
          </p:txBody>
        </p:sp>
      </p:grpSp>
      <p:sp>
        <p:nvSpPr>
          <p:cNvPr id="23" name="Freeform 23"/>
          <p:cNvSpPr/>
          <p:nvPr/>
        </p:nvSpPr>
        <p:spPr>
          <a:xfrm>
            <a:off x="16997119" y="693219"/>
            <a:ext cx="433631" cy="288907"/>
          </a:xfrm>
          <a:custGeom>
            <a:avLst/>
            <a:gdLst/>
            <a:ahLst/>
            <a:cxnLst/>
            <a:rect l="l" t="t" r="r" b="b"/>
            <a:pathLst>
              <a:path w="433631" h="288907">
                <a:moveTo>
                  <a:pt x="0" y="0"/>
                </a:moveTo>
                <a:lnTo>
                  <a:pt x="433631" y="0"/>
                </a:lnTo>
                <a:lnTo>
                  <a:pt x="433631" y="288906"/>
                </a:lnTo>
                <a:lnTo>
                  <a:pt x="0" y="288906"/>
                </a:lnTo>
                <a:lnTo>
                  <a:pt x="0" y="0"/>
                </a:lnTo>
                <a:close/>
              </a:path>
            </a:pathLst>
          </a:custGeom>
          <a:blipFill>
            <a:blip r:embed="rId11">
              <a:extLst>
                <a:ext uri="{96DAC541-7B7A-43D3-8B79-37D633B846F1}">
                  <asvg:svgBlip xmlns:asvg="http://schemas.microsoft.com/office/drawing/2016/SVG/main" r:embed="rId12"/>
                </a:ext>
              </a:extLst>
            </a:blip>
            <a:stretch>
              <a:fillRect/>
            </a:stretch>
          </a:blipFill>
        </p:spPr>
      </p:sp>
      <p:sp>
        <p:nvSpPr>
          <p:cNvPr id="24" name="AutoShape 24"/>
          <p:cNvSpPr/>
          <p:nvPr/>
        </p:nvSpPr>
        <p:spPr>
          <a:xfrm flipV="1">
            <a:off x="10107012" y="3304894"/>
            <a:ext cx="7152288" cy="0"/>
          </a:xfrm>
          <a:prstGeom prst="line">
            <a:avLst/>
          </a:prstGeom>
          <a:ln w="28575" cap="flat">
            <a:solidFill>
              <a:srgbClr val="85C9B4"/>
            </a:solidFill>
            <a:prstDash val="solid"/>
            <a:headEnd type="none" w="sm" len="sm"/>
            <a:tailEnd type="none" w="sm" len="sm"/>
          </a:ln>
        </p:spPr>
      </p:sp>
      <p:sp>
        <p:nvSpPr>
          <p:cNvPr id="25" name="AutoShape 25"/>
          <p:cNvSpPr/>
          <p:nvPr/>
        </p:nvSpPr>
        <p:spPr>
          <a:xfrm>
            <a:off x="10107012" y="3976460"/>
            <a:ext cx="7152288" cy="0"/>
          </a:xfrm>
          <a:prstGeom prst="line">
            <a:avLst/>
          </a:prstGeom>
          <a:ln w="28575" cap="flat">
            <a:solidFill>
              <a:srgbClr val="85C9B4"/>
            </a:solidFill>
            <a:prstDash val="solid"/>
            <a:headEnd type="none" w="sm" len="sm"/>
            <a:tailEnd type="none" w="sm" len="sm"/>
          </a:ln>
        </p:spPr>
      </p:sp>
      <p:sp>
        <p:nvSpPr>
          <p:cNvPr id="26" name="AutoShape 26"/>
          <p:cNvSpPr/>
          <p:nvPr/>
        </p:nvSpPr>
        <p:spPr>
          <a:xfrm>
            <a:off x="10107012" y="4648026"/>
            <a:ext cx="7152288" cy="0"/>
          </a:xfrm>
          <a:prstGeom prst="line">
            <a:avLst/>
          </a:prstGeom>
          <a:ln w="28575" cap="flat">
            <a:solidFill>
              <a:srgbClr val="85C9B4"/>
            </a:solidFill>
            <a:prstDash val="solid"/>
            <a:headEnd type="none" w="sm" len="sm"/>
            <a:tailEnd type="none" w="sm" len="sm"/>
          </a:ln>
        </p:spPr>
      </p:sp>
      <p:sp>
        <p:nvSpPr>
          <p:cNvPr id="27" name="AutoShape 27"/>
          <p:cNvSpPr/>
          <p:nvPr/>
        </p:nvSpPr>
        <p:spPr>
          <a:xfrm>
            <a:off x="10107012" y="5319592"/>
            <a:ext cx="7152288" cy="0"/>
          </a:xfrm>
          <a:prstGeom prst="line">
            <a:avLst/>
          </a:prstGeom>
          <a:ln w="28575" cap="flat">
            <a:solidFill>
              <a:srgbClr val="85C9B4"/>
            </a:solidFill>
            <a:prstDash val="solid"/>
            <a:headEnd type="none" w="sm" len="sm"/>
            <a:tailEnd type="none" w="sm" len="sm"/>
          </a:ln>
        </p:spPr>
      </p:sp>
      <p:sp>
        <p:nvSpPr>
          <p:cNvPr id="28" name="AutoShape 28"/>
          <p:cNvSpPr/>
          <p:nvPr/>
        </p:nvSpPr>
        <p:spPr>
          <a:xfrm>
            <a:off x="10107012" y="5991157"/>
            <a:ext cx="7152288" cy="0"/>
          </a:xfrm>
          <a:prstGeom prst="line">
            <a:avLst/>
          </a:prstGeom>
          <a:ln w="28575" cap="flat">
            <a:solidFill>
              <a:srgbClr val="85C9B4"/>
            </a:solidFill>
            <a:prstDash val="solid"/>
            <a:headEnd type="none" w="sm" len="sm"/>
            <a:tailEnd type="none" w="sm" len="sm"/>
          </a:ln>
        </p:spPr>
      </p:sp>
      <p:sp>
        <p:nvSpPr>
          <p:cNvPr id="29" name="AutoShape 29"/>
          <p:cNvSpPr/>
          <p:nvPr/>
        </p:nvSpPr>
        <p:spPr>
          <a:xfrm>
            <a:off x="10107012" y="6662723"/>
            <a:ext cx="7152288" cy="0"/>
          </a:xfrm>
          <a:prstGeom prst="line">
            <a:avLst/>
          </a:prstGeom>
          <a:ln w="28575" cap="flat">
            <a:solidFill>
              <a:srgbClr val="85C9B4"/>
            </a:solidFill>
            <a:prstDash val="solid"/>
            <a:headEnd type="none" w="sm" len="sm"/>
            <a:tailEnd type="none" w="sm" len="sm"/>
          </a:ln>
        </p:spPr>
      </p:sp>
      <p:sp>
        <p:nvSpPr>
          <p:cNvPr id="31" name="TextBox 31"/>
          <p:cNvSpPr txBox="1"/>
          <p:nvPr/>
        </p:nvSpPr>
        <p:spPr>
          <a:xfrm>
            <a:off x="10107012" y="2881274"/>
            <a:ext cx="6353684" cy="340286"/>
          </a:xfrm>
          <a:prstGeom prst="rect">
            <a:avLst/>
          </a:prstGeom>
        </p:spPr>
        <p:txBody>
          <a:bodyPr lIns="0" tIns="0" rIns="0" bIns="0" rtlCol="0" anchor="t">
            <a:spAutoFit/>
          </a:bodyPr>
          <a:lstStyle/>
          <a:p>
            <a:pPr algn="l">
              <a:lnSpc>
                <a:spcPts val="2944"/>
              </a:lnSpc>
              <a:spcBef>
                <a:spcPct val="0"/>
              </a:spcBef>
            </a:pPr>
            <a:r>
              <a:rPr lang="en-US" sz="2103" spc="-29" dirty="0">
                <a:solidFill>
                  <a:srgbClr val="171C20"/>
                </a:solidFill>
                <a:latin typeface="Arial" panose="020B0604020202020204" pitchFamily="34" charset="0"/>
                <a:ea typeface="Poppins"/>
                <a:cs typeface="Arial" panose="020B0604020202020204" pitchFamily="34" charset="0"/>
                <a:sym typeface="Poppins"/>
              </a:rPr>
              <a:t>Shared Decision-Making (SDM)</a:t>
            </a:r>
          </a:p>
        </p:txBody>
      </p:sp>
      <p:sp>
        <p:nvSpPr>
          <p:cNvPr id="32" name="TextBox 32"/>
          <p:cNvSpPr txBox="1"/>
          <p:nvPr/>
        </p:nvSpPr>
        <p:spPr>
          <a:xfrm>
            <a:off x="16517508" y="2881274"/>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01</a:t>
            </a:r>
          </a:p>
        </p:txBody>
      </p:sp>
      <p:sp>
        <p:nvSpPr>
          <p:cNvPr id="33" name="TextBox 33"/>
          <p:cNvSpPr txBox="1"/>
          <p:nvPr/>
        </p:nvSpPr>
        <p:spPr>
          <a:xfrm>
            <a:off x="10107012" y="3552839"/>
            <a:ext cx="6353684" cy="340286"/>
          </a:xfrm>
          <a:prstGeom prst="rect">
            <a:avLst/>
          </a:prstGeom>
        </p:spPr>
        <p:txBody>
          <a:bodyPr lIns="0" tIns="0" rIns="0" bIns="0" rtlCol="0" anchor="t">
            <a:spAutoFit/>
          </a:bodyPr>
          <a:lstStyle/>
          <a:p>
            <a:pPr algn="l">
              <a:lnSpc>
                <a:spcPts val="2944"/>
              </a:lnSpc>
              <a:spcBef>
                <a:spcPct val="0"/>
              </a:spcBef>
            </a:pPr>
            <a:r>
              <a:rPr lang="en-US" sz="2103" spc="-29" dirty="0" err="1">
                <a:solidFill>
                  <a:srgbClr val="171C20"/>
                </a:solidFill>
                <a:latin typeface="Arial" panose="020B0604020202020204" pitchFamily="34" charset="0"/>
                <a:ea typeface="Poppins"/>
                <a:cs typeface="Arial" panose="020B0604020202020204" pitchFamily="34" charset="0"/>
                <a:sym typeface="Poppins"/>
              </a:rPr>
              <a:t>Personalised</a:t>
            </a:r>
            <a:r>
              <a:rPr lang="en-US" sz="2103" spc="-29" dirty="0">
                <a:solidFill>
                  <a:srgbClr val="171C20"/>
                </a:solidFill>
                <a:latin typeface="Arial" panose="020B0604020202020204" pitchFamily="34" charset="0"/>
                <a:ea typeface="Poppins"/>
                <a:cs typeface="Arial" panose="020B0604020202020204" pitchFamily="34" charset="0"/>
                <a:sym typeface="Poppins"/>
              </a:rPr>
              <a:t> Care and Support Planning</a:t>
            </a:r>
          </a:p>
        </p:txBody>
      </p:sp>
      <p:sp>
        <p:nvSpPr>
          <p:cNvPr id="34" name="TextBox 34"/>
          <p:cNvSpPr txBox="1"/>
          <p:nvPr/>
        </p:nvSpPr>
        <p:spPr>
          <a:xfrm>
            <a:off x="16517508" y="3552839"/>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02</a:t>
            </a:r>
          </a:p>
        </p:txBody>
      </p:sp>
      <p:sp>
        <p:nvSpPr>
          <p:cNvPr id="35" name="TextBox 35"/>
          <p:cNvSpPr txBox="1"/>
          <p:nvPr/>
        </p:nvSpPr>
        <p:spPr>
          <a:xfrm>
            <a:off x="10107012" y="4224405"/>
            <a:ext cx="6353684" cy="340286"/>
          </a:xfrm>
          <a:prstGeom prst="rect">
            <a:avLst/>
          </a:prstGeom>
        </p:spPr>
        <p:txBody>
          <a:bodyPr lIns="0" tIns="0" rIns="0" bIns="0" rtlCol="0" anchor="t">
            <a:spAutoFit/>
          </a:bodyPr>
          <a:lstStyle/>
          <a:p>
            <a:pPr algn="l">
              <a:lnSpc>
                <a:spcPts val="2944"/>
              </a:lnSpc>
              <a:spcBef>
                <a:spcPct val="0"/>
              </a:spcBef>
            </a:pPr>
            <a:r>
              <a:rPr lang="en-US" sz="2103" spc="-29" dirty="0">
                <a:solidFill>
                  <a:srgbClr val="171C20"/>
                </a:solidFill>
                <a:latin typeface="Arial" panose="020B0604020202020204" pitchFamily="34" charset="0"/>
                <a:ea typeface="Poppins"/>
                <a:cs typeface="Arial" panose="020B0604020202020204" pitchFamily="34" charset="0"/>
                <a:sym typeface="Poppins"/>
              </a:rPr>
              <a:t>Supported Self-Management (SSM)</a:t>
            </a:r>
          </a:p>
        </p:txBody>
      </p:sp>
      <p:sp>
        <p:nvSpPr>
          <p:cNvPr id="36" name="TextBox 36"/>
          <p:cNvSpPr txBox="1"/>
          <p:nvPr/>
        </p:nvSpPr>
        <p:spPr>
          <a:xfrm>
            <a:off x="16517508" y="4224405"/>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03</a:t>
            </a:r>
          </a:p>
        </p:txBody>
      </p:sp>
      <p:sp>
        <p:nvSpPr>
          <p:cNvPr id="37" name="TextBox 37"/>
          <p:cNvSpPr txBox="1"/>
          <p:nvPr/>
        </p:nvSpPr>
        <p:spPr>
          <a:xfrm>
            <a:off x="10107012" y="4895971"/>
            <a:ext cx="6353684" cy="340286"/>
          </a:xfrm>
          <a:prstGeom prst="rect">
            <a:avLst/>
          </a:prstGeom>
        </p:spPr>
        <p:txBody>
          <a:bodyPr lIns="0" tIns="0" rIns="0" bIns="0" rtlCol="0" anchor="t">
            <a:spAutoFit/>
          </a:bodyPr>
          <a:lstStyle/>
          <a:p>
            <a:pPr algn="l">
              <a:lnSpc>
                <a:spcPts val="2944"/>
              </a:lnSpc>
              <a:spcBef>
                <a:spcPct val="0"/>
              </a:spcBef>
            </a:pPr>
            <a:r>
              <a:rPr lang="en-US" sz="2103" spc="-29" dirty="0">
                <a:solidFill>
                  <a:srgbClr val="171C20"/>
                </a:solidFill>
                <a:latin typeface="Arial" panose="020B0604020202020204" pitchFamily="34" charset="0"/>
                <a:ea typeface="Poppins"/>
                <a:cs typeface="Arial" panose="020B0604020202020204" pitchFamily="34" charset="0"/>
                <a:sym typeface="Poppins"/>
              </a:rPr>
              <a:t>Social Prescribing</a:t>
            </a:r>
          </a:p>
        </p:txBody>
      </p:sp>
      <p:sp>
        <p:nvSpPr>
          <p:cNvPr id="38" name="TextBox 38"/>
          <p:cNvSpPr txBox="1"/>
          <p:nvPr/>
        </p:nvSpPr>
        <p:spPr>
          <a:xfrm>
            <a:off x="16517508" y="4895971"/>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04</a:t>
            </a:r>
          </a:p>
        </p:txBody>
      </p:sp>
      <p:sp>
        <p:nvSpPr>
          <p:cNvPr id="39" name="TextBox 39"/>
          <p:cNvSpPr txBox="1"/>
          <p:nvPr/>
        </p:nvSpPr>
        <p:spPr>
          <a:xfrm>
            <a:off x="10107012" y="5567537"/>
            <a:ext cx="6353684" cy="340286"/>
          </a:xfrm>
          <a:prstGeom prst="rect">
            <a:avLst/>
          </a:prstGeom>
        </p:spPr>
        <p:txBody>
          <a:bodyPr lIns="0" tIns="0" rIns="0" bIns="0" rtlCol="0" anchor="t">
            <a:spAutoFit/>
          </a:bodyPr>
          <a:lstStyle/>
          <a:p>
            <a:pPr algn="l">
              <a:lnSpc>
                <a:spcPts val="2944"/>
              </a:lnSpc>
              <a:spcBef>
                <a:spcPct val="0"/>
              </a:spcBef>
            </a:pPr>
            <a:r>
              <a:rPr lang="en-US" sz="2103" spc="-29" dirty="0">
                <a:solidFill>
                  <a:srgbClr val="171C20"/>
                </a:solidFill>
                <a:latin typeface="Arial" panose="020B0604020202020204" pitchFamily="34" charset="0"/>
                <a:ea typeface="Poppins"/>
                <a:cs typeface="Arial" panose="020B0604020202020204" pitchFamily="34" charset="0"/>
                <a:sym typeface="Poppins"/>
              </a:rPr>
              <a:t>Community-Based Support</a:t>
            </a:r>
          </a:p>
        </p:txBody>
      </p:sp>
      <p:sp>
        <p:nvSpPr>
          <p:cNvPr id="40" name="TextBox 40"/>
          <p:cNvSpPr txBox="1"/>
          <p:nvPr/>
        </p:nvSpPr>
        <p:spPr>
          <a:xfrm>
            <a:off x="16517508" y="5567537"/>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05</a:t>
            </a:r>
          </a:p>
        </p:txBody>
      </p:sp>
      <p:sp>
        <p:nvSpPr>
          <p:cNvPr id="41" name="TextBox 41"/>
          <p:cNvSpPr txBox="1"/>
          <p:nvPr/>
        </p:nvSpPr>
        <p:spPr>
          <a:xfrm>
            <a:off x="10107012" y="6239102"/>
            <a:ext cx="6353684" cy="340286"/>
          </a:xfrm>
          <a:prstGeom prst="rect">
            <a:avLst/>
          </a:prstGeom>
        </p:spPr>
        <p:txBody>
          <a:bodyPr lIns="0" tIns="0" rIns="0" bIns="0" rtlCol="0" anchor="t">
            <a:spAutoFit/>
          </a:bodyPr>
          <a:lstStyle/>
          <a:p>
            <a:pPr algn="l">
              <a:lnSpc>
                <a:spcPts val="2944"/>
              </a:lnSpc>
              <a:spcBef>
                <a:spcPct val="0"/>
              </a:spcBef>
            </a:pPr>
            <a:r>
              <a:rPr lang="en-US" sz="2103" spc="-29" dirty="0">
                <a:solidFill>
                  <a:srgbClr val="171C20"/>
                </a:solidFill>
                <a:latin typeface="Arial" panose="020B0604020202020204" pitchFamily="34" charset="0"/>
                <a:ea typeface="Poppins"/>
                <a:cs typeface="Arial" panose="020B0604020202020204" pitchFamily="34" charset="0"/>
                <a:sym typeface="Poppins"/>
              </a:rPr>
              <a:t>Choice and Control</a:t>
            </a:r>
          </a:p>
        </p:txBody>
      </p:sp>
      <p:sp>
        <p:nvSpPr>
          <p:cNvPr id="42" name="TextBox 42"/>
          <p:cNvSpPr txBox="1"/>
          <p:nvPr/>
        </p:nvSpPr>
        <p:spPr>
          <a:xfrm>
            <a:off x="16517508" y="6239102"/>
            <a:ext cx="735218" cy="375203"/>
          </a:xfrm>
          <a:prstGeom prst="rect">
            <a:avLst/>
          </a:prstGeom>
        </p:spPr>
        <p:txBody>
          <a:bodyPr lIns="0" tIns="0" rIns="0" bIns="0" rtlCol="0" anchor="t">
            <a:spAutoFit/>
          </a:bodyPr>
          <a:lstStyle/>
          <a:p>
            <a:pPr algn="r">
              <a:lnSpc>
                <a:spcPts val="2944"/>
              </a:lnSpc>
              <a:spcBef>
                <a:spcPct val="0"/>
              </a:spcBef>
            </a:pPr>
            <a:r>
              <a:rPr lang="en-US" sz="2103">
                <a:solidFill>
                  <a:srgbClr val="171C20"/>
                </a:solidFill>
                <a:latin typeface="Poppins"/>
                <a:ea typeface="Poppins"/>
                <a:cs typeface="Poppins"/>
                <a:sym typeface="Poppins"/>
              </a:rPr>
              <a:t>06</a:t>
            </a:r>
          </a:p>
        </p:txBody>
      </p:sp>
      <p:grpSp>
        <p:nvGrpSpPr>
          <p:cNvPr id="45" name="Group 4">
            <a:extLst>
              <a:ext uri="{FF2B5EF4-FFF2-40B4-BE49-F238E27FC236}">
                <a16:creationId xmlns:a16="http://schemas.microsoft.com/office/drawing/2014/main" id="{FFD4DBAE-DCE7-7D33-F5CD-001917D697A6}"/>
              </a:ext>
            </a:extLst>
          </p:cNvPr>
          <p:cNvGrpSpPr/>
          <p:nvPr/>
        </p:nvGrpSpPr>
        <p:grpSpPr>
          <a:xfrm>
            <a:off x="4201271" y="472825"/>
            <a:ext cx="10150266" cy="868312"/>
            <a:chOff x="0" y="0"/>
            <a:chExt cx="1667387" cy="206451"/>
          </a:xfrm>
        </p:grpSpPr>
        <p:sp>
          <p:nvSpPr>
            <p:cNvPr id="46" name="Freeform 5">
              <a:extLst>
                <a:ext uri="{FF2B5EF4-FFF2-40B4-BE49-F238E27FC236}">
                  <a16:creationId xmlns:a16="http://schemas.microsoft.com/office/drawing/2014/main" id="{3569CCF0-D4A7-0558-2698-AE8A005B146E}"/>
                </a:ext>
              </a:extLst>
            </p:cNvPr>
            <p:cNvSpPr/>
            <p:nvPr/>
          </p:nvSpPr>
          <p:spPr>
            <a:xfrm>
              <a:off x="0" y="0"/>
              <a:ext cx="1667387" cy="206451"/>
            </a:xfrm>
            <a:custGeom>
              <a:avLst/>
              <a:gdLst/>
              <a:ahLst/>
              <a:cxnLst/>
              <a:rect l="l" t="t" r="r" b="b"/>
              <a:pathLst>
                <a:path w="1667387" h="206451">
                  <a:moveTo>
                    <a:pt x="0" y="0"/>
                  </a:moveTo>
                  <a:lnTo>
                    <a:pt x="1667387" y="0"/>
                  </a:lnTo>
                  <a:lnTo>
                    <a:pt x="1667387" y="206451"/>
                  </a:lnTo>
                  <a:lnTo>
                    <a:pt x="0" y="206451"/>
                  </a:lnTo>
                  <a:close/>
                </a:path>
              </a:pathLst>
            </a:custGeom>
            <a:solidFill>
              <a:srgbClr val="DF3838"/>
            </a:solidFill>
          </p:spPr>
        </p:sp>
        <p:sp>
          <p:nvSpPr>
            <p:cNvPr id="47" name="TextBox 6">
              <a:extLst>
                <a:ext uri="{FF2B5EF4-FFF2-40B4-BE49-F238E27FC236}">
                  <a16:creationId xmlns:a16="http://schemas.microsoft.com/office/drawing/2014/main" id="{654A593B-B299-5319-259F-85004A0CABAA}"/>
                </a:ext>
              </a:extLst>
            </p:cNvPr>
            <p:cNvSpPr txBox="1"/>
            <p:nvPr/>
          </p:nvSpPr>
          <p:spPr>
            <a:xfrm>
              <a:off x="0" y="-38100"/>
              <a:ext cx="1667387" cy="244551"/>
            </a:xfrm>
            <a:prstGeom prst="rect">
              <a:avLst/>
            </a:prstGeom>
          </p:spPr>
          <p:txBody>
            <a:bodyPr lIns="50800" tIns="50800" rIns="50800" bIns="50800" rtlCol="0" anchor="ctr"/>
            <a:lstStyle/>
            <a:p>
              <a:pPr algn="ctr">
                <a:lnSpc>
                  <a:spcPts val="3080"/>
                </a:lnSpc>
              </a:pPr>
              <a:endParaRPr/>
            </a:p>
          </p:txBody>
        </p:sp>
      </p:grpSp>
      <p:sp>
        <p:nvSpPr>
          <p:cNvPr id="48" name="TextBox 9">
            <a:extLst>
              <a:ext uri="{FF2B5EF4-FFF2-40B4-BE49-F238E27FC236}">
                <a16:creationId xmlns:a16="http://schemas.microsoft.com/office/drawing/2014/main" id="{368F3215-0B3D-350C-A42B-3321F5AA411C}"/>
              </a:ext>
            </a:extLst>
          </p:cNvPr>
          <p:cNvSpPr txBox="1"/>
          <p:nvPr/>
        </p:nvSpPr>
        <p:spPr>
          <a:xfrm>
            <a:off x="4415087" y="532434"/>
            <a:ext cx="9457826" cy="656783"/>
          </a:xfrm>
          <a:prstGeom prst="rect">
            <a:avLst/>
          </a:prstGeom>
        </p:spPr>
        <p:txBody>
          <a:bodyPr wrap="square" lIns="0" tIns="0" rIns="0" bIns="0" rtlCol="0" anchor="t">
            <a:spAutoFit/>
          </a:bodyPr>
          <a:lstStyle/>
          <a:p>
            <a:pPr algn="ctr">
              <a:lnSpc>
                <a:spcPts val="5460"/>
              </a:lnSpc>
            </a:pPr>
            <a:r>
              <a:rPr lang="en-US" sz="3600" spc="-333" dirty="0">
                <a:solidFill>
                  <a:srgbClr val="FFFFFF"/>
                </a:solidFill>
                <a:latin typeface="Arial" panose="020B0604020202020204" pitchFamily="34" charset="0"/>
                <a:ea typeface="Cerebri"/>
                <a:cs typeface="Arial" panose="020B0604020202020204" pitchFamily="34" charset="0"/>
                <a:sym typeface="Cerebri"/>
              </a:rPr>
              <a:t>Using the Comprehensive Model of </a:t>
            </a:r>
            <a:r>
              <a:rPr lang="en-US" sz="3600" spc="-333" dirty="0" err="1">
                <a:solidFill>
                  <a:srgbClr val="FFFFFF"/>
                </a:solidFill>
                <a:latin typeface="Arial" panose="020B0604020202020204" pitchFamily="34" charset="0"/>
                <a:ea typeface="Cerebri"/>
                <a:cs typeface="Arial" panose="020B0604020202020204" pitchFamily="34" charset="0"/>
                <a:sym typeface="Cerebri"/>
              </a:rPr>
              <a:t>Personalised</a:t>
            </a:r>
            <a:r>
              <a:rPr lang="en-US" sz="3600" spc="-333" dirty="0">
                <a:solidFill>
                  <a:srgbClr val="FFFFFF"/>
                </a:solidFill>
                <a:latin typeface="Arial" panose="020B0604020202020204" pitchFamily="34" charset="0"/>
                <a:ea typeface="Cerebri"/>
                <a:cs typeface="Arial" panose="020B0604020202020204" pitchFamily="34" charset="0"/>
                <a:sym typeface="Cerebri"/>
              </a:rPr>
              <a:t> Care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E5E5E5"/>
        </a:solidFill>
        <a:effectLst/>
      </p:bgPr>
    </p:bg>
    <p:spTree>
      <p:nvGrpSpPr>
        <p:cNvPr id="1" name=""/>
        <p:cNvGrpSpPr/>
        <p:nvPr/>
      </p:nvGrpSpPr>
      <p:grpSpPr>
        <a:xfrm>
          <a:off x="0" y="0"/>
          <a:ext cx="0" cy="0"/>
          <a:chOff x="0" y="0"/>
          <a:chExt cx="0" cy="0"/>
        </a:xfrm>
      </p:grpSpPr>
      <p:sp>
        <p:nvSpPr>
          <p:cNvPr id="2" name="Freeform 2"/>
          <p:cNvSpPr/>
          <p:nvPr/>
        </p:nvSpPr>
        <p:spPr>
          <a:xfrm rot="3073258">
            <a:off x="-1955900" y="-5632258"/>
            <a:ext cx="7125430" cy="9135167"/>
          </a:xfrm>
          <a:custGeom>
            <a:avLst/>
            <a:gdLst/>
            <a:ahLst/>
            <a:cxnLst/>
            <a:rect l="l" t="t" r="r" b="b"/>
            <a:pathLst>
              <a:path w="7125430" h="9135167">
                <a:moveTo>
                  <a:pt x="0" y="0"/>
                </a:moveTo>
                <a:lnTo>
                  <a:pt x="7125430" y="0"/>
                </a:lnTo>
                <a:lnTo>
                  <a:pt x="7125430" y="9135167"/>
                </a:lnTo>
                <a:lnTo>
                  <a:pt x="0" y="9135167"/>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6171034">
            <a:off x="14231954" y="7395849"/>
            <a:ext cx="3903229" cy="5012172"/>
          </a:xfrm>
          <a:custGeom>
            <a:avLst/>
            <a:gdLst/>
            <a:ahLst/>
            <a:cxnLst/>
            <a:rect l="l" t="t" r="r" b="b"/>
            <a:pathLst>
              <a:path w="3903229" h="5012172">
                <a:moveTo>
                  <a:pt x="0" y="0"/>
                </a:moveTo>
                <a:lnTo>
                  <a:pt x="3903229" y="0"/>
                </a:lnTo>
                <a:lnTo>
                  <a:pt x="3903229" y="5012172"/>
                </a:lnTo>
                <a:lnTo>
                  <a:pt x="0" y="5012172"/>
                </a:lnTo>
                <a:lnTo>
                  <a:pt x="0" y="0"/>
                </a:lnTo>
                <a:close/>
              </a:path>
            </a:pathLst>
          </a:custGeom>
          <a:blipFill>
            <a:blip r:embed="rId5">
              <a:extLst>
                <a:ext uri="{96DAC541-7B7A-43D3-8B79-37D633B846F1}">
                  <asvg:svgBlip xmlns:asvg="http://schemas.microsoft.com/office/drawing/2016/SVG/main" r:embed="rId6"/>
                </a:ext>
              </a:extLst>
            </a:blip>
            <a:stretch>
              <a:fillRect/>
            </a:stretch>
          </a:blipFill>
        </p:spPr>
      </p:sp>
      <p:sp>
        <p:nvSpPr>
          <p:cNvPr id="4" name="Freeform 4"/>
          <p:cNvSpPr/>
          <p:nvPr/>
        </p:nvSpPr>
        <p:spPr>
          <a:xfrm rot="-7410707">
            <a:off x="12507401" y="-385679"/>
            <a:ext cx="8200858" cy="4674489"/>
          </a:xfrm>
          <a:custGeom>
            <a:avLst/>
            <a:gdLst/>
            <a:ahLst/>
            <a:cxnLst/>
            <a:rect l="l" t="t" r="r" b="b"/>
            <a:pathLst>
              <a:path w="8200858" h="4674489">
                <a:moveTo>
                  <a:pt x="0" y="0"/>
                </a:moveTo>
                <a:lnTo>
                  <a:pt x="8200858" y="0"/>
                </a:lnTo>
                <a:lnTo>
                  <a:pt x="8200858" y="4674489"/>
                </a:lnTo>
                <a:lnTo>
                  <a:pt x="0" y="4674489"/>
                </a:lnTo>
                <a:lnTo>
                  <a:pt x="0" y="0"/>
                </a:lnTo>
                <a:close/>
              </a:path>
            </a:pathLst>
          </a:custGeom>
          <a:blipFill>
            <a:blip r:embed="rId7">
              <a:extLst>
                <a:ext uri="{96DAC541-7B7A-43D3-8B79-37D633B846F1}">
                  <asvg:svgBlip xmlns:asvg="http://schemas.microsoft.com/office/drawing/2016/SVG/main" r:embed="rId8"/>
                </a:ext>
              </a:extLst>
            </a:blip>
            <a:stretch>
              <a:fillRect/>
            </a:stretch>
          </a:blipFill>
        </p:spPr>
      </p:sp>
      <p:sp>
        <p:nvSpPr>
          <p:cNvPr id="5" name="Freeform 5"/>
          <p:cNvSpPr/>
          <p:nvPr/>
        </p:nvSpPr>
        <p:spPr>
          <a:xfrm rot="198937">
            <a:off x="9986336" y="1684324"/>
            <a:ext cx="7850916" cy="7665349"/>
          </a:xfrm>
          <a:custGeom>
            <a:avLst/>
            <a:gdLst/>
            <a:ahLst/>
            <a:cxnLst/>
            <a:rect l="l" t="t" r="r" b="b"/>
            <a:pathLst>
              <a:path w="7850916" h="7665349">
                <a:moveTo>
                  <a:pt x="0" y="0"/>
                </a:moveTo>
                <a:lnTo>
                  <a:pt x="7850916" y="0"/>
                </a:lnTo>
                <a:lnTo>
                  <a:pt x="7850916" y="7665349"/>
                </a:lnTo>
                <a:lnTo>
                  <a:pt x="0" y="7665349"/>
                </a:lnTo>
                <a:lnTo>
                  <a:pt x="0" y="0"/>
                </a:lnTo>
                <a:close/>
              </a:path>
            </a:pathLst>
          </a:custGeom>
          <a:blipFill>
            <a:blip r:embed="rId9">
              <a:extLst>
                <a:ext uri="{96DAC541-7B7A-43D3-8B79-37D633B846F1}">
                  <asvg:svgBlip xmlns:asvg="http://schemas.microsoft.com/office/drawing/2016/SVG/main" r:embed="rId10"/>
                </a:ext>
              </a:extLst>
            </a:blip>
            <a:stretch>
              <a:fillRect/>
            </a:stretch>
          </a:blipFill>
        </p:spPr>
      </p:sp>
      <p:sp>
        <p:nvSpPr>
          <p:cNvPr id="6" name="TextBox 6"/>
          <p:cNvSpPr txBox="1"/>
          <p:nvPr/>
        </p:nvSpPr>
        <p:spPr>
          <a:xfrm>
            <a:off x="1865366" y="1285741"/>
            <a:ext cx="8330138" cy="1331647"/>
          </a:xfrm>
          <a:prstGeom prst="rect">
            <a:avLst/>
          </a:prstGeom>
        </p:spPr>
        <p:txBody>
          <a:bodyPr lIns="0" tIns="0" rIns="0" bIns="0" rtlCol="0" anchor="t">
            <a:spAutoFit/>
          </a:bodyPr>
          <a:lstStyle/>
          <a:p>
            <a:pPr algn="l">
              <a:lnSpc>
                <a:spcPts val="12255"/>
              </a:lnSpc>
            </a:pPr>
            <a:r>
              <a:rPr lang="en-US" sz="3600" b="1" dirty="0">
                <a:solidFill>
                  <a:srgbClr val="09295B"/>
                </a:solidFill>
                <a:latin typeface="Arial" panose="020B0604020202020204" pitchFamily="34" charset="0"/>
                <a:ea typeface="Londrina Solid"/>
                <a:cs typeface="Arial" panose="020B0604020202020204" pitchFamily="34" charset="0"/>
                <a:sym typeface="Londrina Solid"/>
              </a:rPr>
              <a:t>Recommendations</a:t>
            </a:r>
          </a:p>
        </p:txBody>
      </p:sp>
      <p:sp>
        <p:nvSpPr>
          <p:cNvPr id="7" name="TextBox 7"/>
          <p:cNvSpPr txBox="1"/>
          <p:nvPr/>
        </p:nvSpPr>
        <p:spPr>
          <a:xfrm>
            <a:off x="1865366" y="3527647"/>
            <a:ext cx="8031717" cy="2441694"/>
          </a:xfrm>
          <a:prstGeom prst="rect">
            <a:avLst/>
          </a:prstGeom>
        </p:spPr>
        <p:txBody>
          <a:bodyPr lIns="0" tIns="0" rIns="0" bIns="0" rtlCol="0" anchor="t">
            <a:spAutoFit/>
          </a:bodyPr>
          <a:lstStyle/>
          <a:p>
            <a:pPr>
              <a:lnSpc>
                <a:spcPct val="150000"/>
              </a:lnSpc>
            </a:pPr>
            <a:r>
              <a:rPr lang="en-US" dirty="0">
                <a:latin typeface="Arial" panose="020B0604020202020204" pitchFamily="34" charset="0"/>
                <a:cs typeface="Arial" panose="020B0604020202020204" pitchFamily="34" charset="0"/>
              </a:rPr>
              <a:t>To significantly improve asthma outcomes and align with UK national strategy, Primary Care Nurses should prioritize the following actions:</a:t>
            </a:r>
          </a:p>
          <a:p>
            <a:pPr marL="742950" lvl="1"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Implement </a:t>
            </a:r>
            <a:r>
              <a:rPr lang="en-US" b="1" dirty="0" err="1">
                <a:latin typeface="Arial" panose="020B0604020202020204" pitchFamily="34" charset="0"/>
                <a:cs typeface="Arial" panose="020B0604020202020204" pitchFamily="34" charset="0"/>
              </a:rPr>
              <a:t>Personalised</a:t>
            </a:r>
            <a:r>
              <a:rPr lang="en-US" b="1" dirty="0">
                <a:latin typeface="Arial" panose="020B0604020202020204" pitchFamily="34" charset="0"/>
                <a:cs typeface="Arial" panose="020B0604020202020204" pitchFamily="34" charset="0"/>
              </a:rPr>
              <a:t> Care and Self-Management</a:t>
            </a:r>
            <a:endParaRPr lang="en-US" dirty="0">
              <a:latin typeface="Arial" panose="020B0604020202020204" pitchFamily="34" charset="0"/>
              <a:cs typeface="Arial" panose="020B0604020202020204" pitchFamily="34" charset="0"/>
            </a:endParaRPr>
          </a:p>
          <a:p>
            <a:pPr marL="742950" lvl="1"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Prioritize Inhaler Technique</a:t>
            </a:r>
            <a:endParaRPr lang="en-US" dirty="0">
              <a:latin typeface="Arial" panose="020B0604020202020204" pitchFamily="34" charset="0"/>
              <a:cs typeface="Arial" panose="020B0604020202020204" pitchFamily="34" charset="0"/>
            </a:endParaRPr>
          </a:p>
          <a:p>
            <a:pPr marL="742950" lvl="1"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Adopt Anti-inflammatory Reliever Therapy (AIR)</a:t>
            </a:r>
          </a:p>
          <a:p>
            <a:pPr marL="742950" lvl="1" indent="-285750">
              <a:lnSpc>
                <a:spcPct val="150000"/>
              </a:lnSpc>
              <a:buFont typeface="Arial" panose="020B0604020202020204" pitchFamily="34" charset="0"/>
              <a:buChar char="•"/>
            </a:pPr>
            <a:r>
              <a:rPr lang="en-US" b="1" dirty="0">
                <a:latin typeface="Arial" panose="020B0604020202020204" pitchFamily="34" charset="0"/>
                <a:cs typeface="Arial" panose="020B0604020202020204" pitchFamily="34" charset="0"/>
              </a:rPr>
              <a:t>Screen for Comorbidities:</a:t>
            </a:r>
            <a:endParaRPr lang="en-US" dirty="0">
              <a:latin typeface="Arial" panose="020B0604020202020204" pitchFamily="34" charset="0"/>
              <a:cs typeface="Arial" panose="020B0604020202020204"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F8F9F2"/>
        </a:solidFill>
        <a:effectLst/>
      </p:bgPr>
    </p:bg>
    <p:spTree>
      <p:nvGrpSpPr>
        <p:cNvPr id="1" name=""/>
        <p:cNvGrpSpPr/>
        <p:nvPr/>
      </p:nvGrpSpPr>
      <p:grpSpPr>
        <a:xfrm>
          <a:off x="0" y="0"/>
          <a:ext cx="0" cy="0"/>
          <a:chOff x="0" y="0"/>
          <a:chExt cx="0" cy="0"/>
        </a:xfrm>
      </p:grpSpPr>
      <p:sp>
        <p:nvSpPr>
          <p:cNvPr id="2" name="Freeform 2"/>
          <p:cNvSpPr/>
          <p:nvPr/>
        </p:nvSpPr>
        <p:spPr>
          <a:xfrm rot="-6050350">
            <a:off x="-662025" y="8264522"/>
            <a:ext cx="3570582" cy="3561656"/>
          </a:xfrm>
          <a:custGeom>
            <a:avLst/>
            <a:gdLst/>
            <a:ahLst/>
            <a:cxnLst/>
            <a:rect l="l" t="t" r="r" b="b"/>
            <a:pathLst>
              <a:path w="3570582" h="3561656">
                <a:moveTo>
                  <a:pt x="0" y="0"/>
                </a:moveTo>
                <a:lnTo>
                  <a:pt x="3570582" y="0"/>
                </a:lnTo>
                <a:lnTo>
                  <a:pt x="3570582" y="3561655"/>
                </a:lnTo>
                <a:lnTo>
                  <a:pt x="0" y="3561655"/>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sp>
        <p:nvSpPr>
          <p:cNvPr id="3" name="Freeform 3"/>
          <p:cNvSpPr/>
          <p:nvPr/>
        </p:nvSpPr>
        <p:spPr>
          <a:xfrm rot="2700000">
            <a:off x="6634501" y="-1641944"/>
            <a:ext cx="3570582" cy="3561656"/>
          </a:xfrm>
          <a:custGeom>
            <a:avLst/>
            <a:gdLst/>
            <a:ahLst/>
            <a:cxnLst/>
            <a:rect l="l" t="t" r="r" b="b"/>
            <a:pathLst>
              <a:path w="3570582" h="3561656">
                <a:moveTo>
                  <a:pt x="0" y="0"/>
                </a:moveTo>
                <a:lnTo>
                  <a:pt x="3570582" y="0"/>
                </a:lnTo>
                <a:lnTo>
                  <a:pt x="3570582" y="3561656"/>
                </a:lnTo>
                <a:lnTo>
                  <a:pt x="0" y="3561656"/>
                </a:lnTo>
                <a:lnTo>
                  <a:pt x="0" y="0"/>
                </a:lnTo>
                <a:close/>
              </a:path>
            </a:pathLst>
          </a:custGeom>
          <a:blipFill>
            <a:blip r:embed="rId3">
              <a:extLst>
                <a:ext uri="{96DAC541-7B7A-43D3-8B79-37D633B846F1}">
                  <asvg:svgBlip xmlns:asvg="http://schemas.microsoft.com/office/drawing/2016/SVG/main" r:embed="rId4"/>
                </a:ext>
              </a:extLst>
            </a:blip>
            <a:stretch>
              <a:fillRect/>
            </a:stretch>
          </a:blipFill>
        </p:spPr>
      </p:sp>
      <p:grpSp>
        <p:nvGrpSpPr>
          <p:cNvPr id="4" name="Group 4"/>
          <p:cNvGrpSpPr/>
          <p:nvPr/>
        </p:nvGrpSpPr>
        <p:grpSpPr>
          <a:xfrm>
            <a:off x="1978186" y="2739466"/>
            <a:ext cx="7012853" cy="868312"/>
            <a:chOff x="0" y="0"/>
            <a:chExt cx="1667387" cy="206451"/>
          </a:xfrm>
        </p:grpSpPr>
        <p:sp>
          <p:nvSpPr>
            <p:cNvPr id="5" name="Freeform 5"/>
            <p:cNvSpPr/>
            <p:nvPr/>
          </p:nvSpPr>
          <p:spPr>
            <a:xfrm>
              <a:off x="0" y="0"/>
              <a:ext cx="1667387" cy="206451"/>
            </a:xfrm>
            <a:custGeom>
              <a:avLst/>
              <a:gdLst/>
              <a:ahLst/>
              <a:cxnLst/>
              <a:rect l="l" t="t" r="r" b="b"/>
              <a:pathLst>
                <a:path w="1667387" h="206451">
                  <a:moveTo>
                    <a:pt x="0" y="0"/>
                  </a:moveTo>
                  <a:lnTo>
                    <a:pt x="1667387" y="0"/>
                  </a:lnTo>
                  <a:lnTo>
                    <a:pt x="1667387" y="206451"/>
                  </a:lnTo>
                  <a:lnTo>
                    <a:pt x="0" y="206451"/>
                  </a:lnTo>
                  <a:close/>
                </a:path>
              </a:pathLst>
            </a:custGeom>
            <a:solidFill>
              <a:srgbClr val="DF3838"/>
            </a:solidFill>
          </p:spPr>
        </p:sp>
        <p:sp>
          <p:nvSpPr>
            <p:cNvPr id="6" name="TextBox 6"/>
            <p:cNvSpPr txBox="1"/>
            <p:nvPr/>
          </p:nvSpPr>
          <p:spPr>
            <a:xfrm>
              <a:off x="0" y="-38100"/>
              <a:ext cx="1667387" cy="244551"/>
            </a:xfrm>
            <a:prstGeom prst="rect">
              <a:avLst/>
            </a:prstGeom>
          </p:spPr>
          <p:txBody>
            <a:bodyPr lIns="50800" tIns="50800" rIns="50800" bIns="50800" rtlCol="0" anchor="ctr"/>
            <a:lstStyle/>
            <a:p>
              <a:pPr algn="ctr">
                <a:lnSpc>
                  <a:spcPts val="3080"/>
                </a:lnSpc>
              </a:pPr>
              <a:endParaRPr/>
            </a:p>
          </p:txBody>
        </p:sp>
      </p:grpSp>
      <p:sp>
        <p:nvSpPr>
          <p:cNvPr id="7" name="Freeform 7"/>
          <p:cNvSpPr/>
          <p:nvPr/>
        </p:nvSpPr>
        <p:spPr>
          <a:xfrm>
            <a:off x="10594042" y="1900035"/>
            <a:ext cx="7846389" cy="8884339"/>
          </a:xfrm>
          <a:custGeom>
            <a:avLst/>
            <a:gdLst/>
            <a:ahLst/>
            <a:cxnLst/>
            <a:rect l="l" t="t" r="r" b="b"/>
            <a:pathLst>
              <a:path w="7846389" h="8884339">
                <a:moveTo>
                  <a:pt x="0" y="0"/>
                </a:moveTo>
                <a:lnTo>
                  <a:pt x="7846389" y="0"/>
                </a:lnTo>
                <a:lnTo>
                  <a:pt x="7846389" y="8884339"/>
                </a:lnTo>
                <a:lnTo>
                  <a:pt x="0" y="8884339"/>
                </a:lnTo>
                <a:lnTo>
                  <a:pt x="0" y="0"/>
                </a:lnTo>
                <a:close/>
              </a:path>
            </a:pathLst>
          </a:custGeom>
          <a:blipFill>
            <a:blip r:embed="rId5">
              <a:extLst>
                <a:ext uri="{96DAC541-7B7A-43D3-8B79-37D633B846F1}">
                  <asvg:svgBlip xmlns:asvg="http://schemas.microsoft.com/office/drawing/2016/SVG/main" r:embed="rId6"/>
                </a:ext>
              </a:extLst>
            </a:blip>
            <a:stretch>
              <a:fillRect b="-133180"/>
            </a:stretch>
          </a:blipFill>
        </p:spPr>
      </p:sp>
      <p:sp>
        <p:nvSpPr>
          <p:cNvPr id="9" name="TextBox 9"/>
          <p:cNvSpPr txBox="1"/>
          <p:nvPr/>
        </p:nvSpPr>
        <p:spPr>
          <a:xfrm>
            <a:off x="2559880" y="2882341"/>
            <a:ext cx="5887640" cy="657424"/>
          </a:xfrm>
          <a:prstGeom prst="rect">
            <a:avLst/>
          </a:prstGeom>
        </p:spPr>
        <p:txBody>
          <a:bodyPr lIns="0" tIns="0" rIns="0" bIns="0" rtlCol="0" anchor="t">
            <a:spAutoFit/>
          </a:bodyPr>
          <a:lstStyle/>
          <a:p>
            <a:pPr algn="ctr">
              <a:lnSpc>
                <a:spcPts val="5460"/>
              </a:lnSpc>
            </a:pPr>
            <a:r>
              <a:rPr lang="en-US" sz="3600" spc="-333" dirty="0">
                <a:solidFill>
                  <a:srgbClr val="FFFFFF"/>
                </a:solidFill>
                <a:latin typeface="Arial" panose="020B0604020202020204" pitchFamily="34" charset="0"/>
                <a:ea typeface="Cerebri"/>
                <a:cs typeface="Arial" panose="020B0604020202020204" pitchFamily="34" charset="0"/>
                <a:sym typeface="Cerebri"/>
              </a:rPr>
              <a:t>Conclusion</a:t>
            </a:r>
          </a:p>
        </p:txBody>
      </p:sp>
      <p:sp>
        <p:nvSpPr>
          <p:cNvPr id="11" name="TextBox 11"/>
          <p:cNvSpPr txBox="1"/>
          <p:nvPr/>
        </p:nvSpPr>
        <p:spPr>
          <a:xfrm>
            <a:off x="1978186" y="3922653"/>
            <a:ext cx="8629181" cy="2441694"/>
          </a:xfrm>
          <a:prstGeom prst="rect">
            <a:avLst/>
          </a:prstGeom>
        </p:spPr>
        <p:txBody>
          <a:bodyPr wrap="square" lIns="0" tIns="0" rIns="0" bIns="0" rtlCol="0" anchor="t">
            <a:spAutoFit/>
          </a:bodyPr>
          <a:lstStyle/>
          <a:p>
            <a:pPr algn="just">
              <a:lnSpc>
                <a:spcPct val="150000"/>
              </a:lnSpc>
            </a:pPr>
            <a:r>
              <a:rPr lang="en-US" spc="-90" dirty="0">
                <a:solidFill>
                  <a:srgbClr val="000000"/>
                </a:solidFill>
                <a:latin typeface="Arial" panose="020B0604020202020204" pitchFamily="34" charset="0"/>
                <a:ea typeface="Cerebri"/>
                <a:cs typeface="Arial" panose="020B0604020202020204" pitchFamily="34" charset="0"/>
                <a:sym typeface="Cerebri"/>
              </a:rPr>
              <a:t>The primary role of the Primary Care Nurse is to drive </a:t>
            </a:r>
            <a:r>
              <a:rPr lang="en-US" spc="-90" dirty="0" err="1">
                <a:solidFill>
                  <a:srgbClr val="000000"/>
                </a:solidFill>
                <a:latin typeface="Arial" panose="020B0604020202020204" pitchFamily="34" charset="0"/>
                <a:ea typeface="Cerebri"/>
                <a:cs typeface="Arial" panose="020B0604020202020204" pitchFamily="34" charset="0"/>
                <a:sym typeface="Cerebri"/>
              </a:rPr>
              <a:t>personalised</a:t>
            </a:r>
            <a:r>
              <a:rPr lang="en-US" spc="-90" dirty="0">
                <a:solidFill>
                  <a:srgbClr val="000000"/>
                </a:solidFill>
                <a:latin typeface="Arial" panose="020B0604020202020204" pitchFamily="34" charset="0"/>
                <a:ea typeface="Cerebri"/>
                <a:cs typeface="Arial" panose="020B0604020202020204" pitchFamily="34" charset="0"/>
                <a:sym typeface="Cerebri"/>
              </a:rPr>
              <a:t>, co-productive care. This is best done by ensuring every patient has a thorough understanding of their condition, uses a written Asthma Action Plan, and demonstrates correct inhaler technique. Shifting to ICS-based reliever therapy and actively managing comorbidities are key clinical actions that will reduce exacerbations, lower the economic burden, and dramatically improve the quality of life for people living with asthma.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7062509" y="293633"/>
            <a:ext cx="4977438" cy="733534"/>
          </a:xfrm>
          <a:prstGeom prst="rect">
            <a:avLst/>
          </a:prstGeom>
          <a:noFill/>
        </p:spPr>
        <p:txBody>
          <a:bodyPr wrap="square" rtlCol="0">
            <a:spAutoFit/>
          </a:bodyPr>
          <a:lstStyle/>
          <a:p>
            <a:pPr>
              <a:lnSpc>
                <a:spcPts val="5003"/>
              </a:lnSpc>
            </a:pPr>
            <a:r>
              <a:rPr lang="en-US" sz="4800" dirty="0">
                <a:latin typeface="Arial" panose="020B0604020202020204" pitchFamily="34" charset="0"/>
                <a:cs typeface="Arial" panose="020B0604020202020204" pitchFamily="34" charset="0"/>
              </a:rPr>
              <a:t>Reference:</a:t>
            </a:r>
          </a:p>
        </p:txBody>
      </p:sp>
      <p:sp>
        <p:nvSpPr>
          <p:cNvPr id="3" name="Rectangle 1">
            <a:extLst>
              <a:ext uri="{FF2B5EF4-FFF2-40B4-BE49-F238E27FC236}">
                <a16:creationId xmlns:a16="http://schemas.microsoft.com/office/drawing/2014/main" id="{2756528D-6764-AD61-AC72-FA972666BB21}"/>
              </a:ext>
            </a:extLst>
          </p:cNvPr>
          <p:cNvSpPr>
            <a:spLocks noChangeArrowheads="1"/>
          </p:cNvSpPr>
          <p:nvPr/>
        </p:nvSpPr>
        <p:spPr bwMode="auto">
          <a:xfrm>
            <a:off x="533400" y="1165668"/>
            <a:ext cx="16590725" cy="87254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137160" tIns="68580" rIns="137160" bIns="68580" numCol="1" anchor="ctr" anchorCtr="0" compatLnSpc="1">
            <a:prstTxWarp prst="textNoShape">
              <a:avLst/>
            </a:prstTxWarp>
            <a:spAutoFit/>
          </a:bodyPr>
          <a:lstStyle/>
          <a:p>
            <a:pPr marL="285750" indent="-285750">
              <a:buFont typeface="Arial" panose="020B0604020202020204" pitchFamily="34" charset="0"/>
              <a:buChar char="•"/>
            </a:pPr>
            <a:r>
              <a:rPr lang="en-US" dirty="0"/>
              <a:t>Chaudhuri, R. &amp; </a:t>
            </a:r>
            <a:r>
              <a:rPr lang="en-US" dirty="0" err="1"/>
              <a:t>MacNee</a:t>
            </a:r>
            <a:r>
              <a:rPr lang="en-US" dirty="0"/>
              <a:t>, W. (2004). Chronic inflammation and asthma. </a:t>
            </a:r>
            <a:r>
              <a:rPr lang="en-US" i="1" dirty="0"/>
              <a:t>Indian Journal of Medical Research</a:t>
            </a:r>
            <a:r>
              <a:rPr lang="en-US" dirty="0"/>
              <a:t>, 120(3), pp. 165–171. Available at: </a:t>
            </a:r>
            <a:r>
              <a:rPr lang="en-US" dirty="0">
                <a:hlinkClick r:id="rId3"/>
              </a:rPr>
              <a:t>https://pmc.ncbi.nlm.nih.gov/articles/PMC2923754/</a:t>
            </a:r>
            <a:r>
              <a:rPr lang="en-US" dirty="0"/>
              <a:t> (Accessed 6 December 2025).</a:t>
            </a:r>
          </a:p>
          <a:p>
            <a:pPr marL="285750" indent="-285750">
              <a:buFont typeface="Arial" panose="020B0604020202020204" pitchFamily="34" charset="0"/>
              <a:buChar char="•"/>
            </a:pPr>
            <a:r>
              <a:rPr lang="en-US" dirty="0"/>
              <a:t>Global Initiative for Asthma (GINA). (2024). </a:t>
            </a:r>
            <a:r>
              <a:rPr lang="en-US" i="1" dirty="0"/>
              <a:t>Global Strategy for Asthma Management and Prevention</a:t>
            </a:r>
            <a:r>
              <a:rPr lang="en-US" dirty="0"/>
              <a:t>. Available at: </a:t>
            </a:r>
            <a:r>
              <a:rPr lang="en-US" dirty="0">
                <a:hlinkClick r:id="rId4"/>
              </a:rPr>
              <a:t>https://ginasthma.org/2024-report/</a:t>
            </a:r>
            <a:r>
              <a:rPr lang="en-US" dirty="0"/>
              <a:t> (Accessed 6 December 2025).</a:t>
            </a:r>
          </a:p>
          <a:p>
            <a:pPr marL="285750" indent="-285750">
              <a:buFont typeface="Arial" panose="020B0604020202020204" pitchFamily="34" charset="0"/>
              <a:buChar char="•"/>
            </a:pPr>
            <a:r>
              <a:rPr lang="en-US" dirty="0"/>
              <a:t>National Heart, Lung, and Blood Institute. (2007). </a:t>
            </a:r>
            <a:r>
              <a:rPr lang="en-US" i="1" dirty="0"/>
              <a:t>Section 2, Definition, Pathophysiology and Pathogenesis of Asthma, and Natural History of Asthma</a:t>
            </a:r>
            <a:r>
              <a:rPr lang="en-US" dirty="0"/>
              <a:t>. National Institutes of Health. Available at: </a:t>
            </a:r>
            <a:r>
              <a:rPr lang="en-US" dirty="0">
                <a:hlinkClick r:id="rId5"/>
              </a:rPr>
              <a:t>https://www.ncbi.nlm.nih.gov/books/NBK7223/</a:t>
            </a:r>
            <a:r>
              <a:rPr lang="en-US" dirty="0"/>
              <a:t> (Accessed 6 December 2025).</a:t>
            </a:r>
          </a:p>
          <a:p>
            <a:pPr marL="285750" indent="-285750">
              <a:buFont typeface="Arial" panose="020B0604020202020204" pitchFamily="34" charset="0"/>
              <a:buChar char="•"/>
            </a:pPr>
            <a:r>
              <a:rPr lang="en-US" dirty="0"/>
              <a:t>Asthma + Lung UK. (2024). </a:t>
            </a:r>
            <a:r>
              <a:rPr lang="en-US" i="1" dirty="0"/>
              <a:t>Symptoms of asthma</a:t>
            </a:r>
            <a:r>
              <a:rPr lang="en-US" dirty="0"/>
              <a:t>. Available at: </a:t>
            </a:r>
            <a:r>
              <a:rPr lang="en-US" dirty="0">
                <a:hlinkClick r:id="rId6"/>
              </a:rPr>
              <a:t>https://www.asthmaandlung.org.uk/conditions/asthma/symptoms-asthma</a:t>
            </a:r>
            <a:r>
              <a:rPr lang="en-US" dirty="0"/>
              <a:t> (Accessed 6 December 2025).</a:t>
            </a:r>
          </a:p>
          <a:p>
            <a:pPr marL="285750" indent="-285750">
              <a:buFont typeface="Arial" panose="020B0604020202020204" pitchFamily="34" charset="0"/>
              <a:buChar char="•"/>
            </a:pPr>
            <a:r>
              <a:rPr lang="en-US" dirty="0"/>
              <a:t>Asthma and Allergy Foundation of America (AAFA). (2022). </a:t>
            </a:r>
            <a:r>
              <a:rPr lang="en-US" i="1" dirty="0"/>
              <a:t>What Are Asthma Symptoms?</a:t>
            </a:r>
            <a:r>
              <a:rPr lang="en-US" dirty="0"/>
              <a:t>. Available at: </a:t>
            </a:r>
            <a:r>
              <a:rPr lang="en-US" dirty="0">
                <a:hlinkClick r:id="rId7"/>
              </a:rPr>
              <a:t>https://aafa.org/asthma/asthma-symptoms/</a:t>
            </a:r>
            <a:r>
              <a:rPr lang="en-US" dirty="0"/>
              <a:t> (Accessed 6 December 2025).</a:t>
            </a:r>
          </a:p>
          <a:p>
            <a:pPr marL="285750" indent="-285750">
              <a:buFont typeface="Arial" panose="020B0604020202020204" pitchFamily="34" charset="0"/>
              <a:buChar char="•"/>
            </a:pPr>
            <a:r>
              <a:rPr lang="en-US" dirty="0"/>
              <a:t>Mayo Clinic. (2025). </a:t>
            </a:r>
            <a:r>
              <a:rPr lang="en-US" i="1" dirty="0"/>
              <a:t>Asthma - Symptoms and causes</a:t>
            </a:r>
            <a:r>
              <a:rPr lang="en-US" dirty="0"/>
              <a:t>. Available at: </a:t>
            </a:r>
            <a:r>
              <a:rPr lang="en-US" dirty="0">
                <a:hlinkClick r:id="rId8"/>
              </a:rPr>
              <a:t>https://www.mayoclinic.org/diseases-conditions/asthma/symptoms-causes/syc-20369653</a:t>
            </a:r>
            <a:r>
              <a:rPr lang="en-US" dirty="0"/>
              <a:t> (Accessed 6 December 2025).</a:t>
            </a:r>
          </a:p>
          <a:p>
            <a:pPr marL="285750" indent="-285750">
              <a:buFont typeface="Arial" panose="020B0604020202020204" pitchFamily="34" charset="0"/>
              <a:buChar char="•"/>
            </a:pPr>
            <a:r>
              <a:rPr lang="en-US" dirty="0"/>
              <a:t>NHS inform. (2024). </a:t>
            </a:r>
            <a:r>
              <a:rPr lang="en-US" i="1" dirty="0"/>
              <a:t>Asthma: Symptoms</a:t>
            </a:r>
            <a:r>
              <a:rPr lang="en-US" dirty="0"/>
              <a:t>. Available at: </a:t>
            </a:r>
            <a:r>
              <a:rPr lang="en-US" dirty="0">
                <a:hlinkClick r:id="rId9"/>
              </a:rPr>
              <a:t>https://www.nhsinform.scot/illnesses-and-conditions/lungs-and-airways/asthma/</a:t>
            </a:r>
            <a:r>
              <a:rPr lang="en-US" dirty="0"/>
              <a:t> (Accessed 6 December 2025).</a:t>
            </a:r>
          </a:p>
          <a:p>
            <a:pPr marL="285750" indent="-285750">
              <a:buFont typeface="Arial" panose="020B0604020202020204" pitchFamily="34" charset="0"/>
              <a:buChar char="•"/>
            </a:pPr>
            <a:r>
              <a:rPr lang="en-US" dirty="0"/>
              <a:t>American Lung Association. (2025). </a:t>
            </a:r>
            <a:r>
              <a:rPr lang="en-US" i="1" dirty="0"/>
              <a:t>Asthma Causes &amp; Risk Factors</a:t>
            </a:r>
            <a:r>
              <a:rPr lang="en-US" dirty="0"/>
              <a:t>. Available at: </a:t>
            </a:r>
            <a:r>
              <a:rPr lang="en-US" dirty="0">
                <a:hlinkClick r:id="rId10"/>
              </a:rPr>
              <a:t>https://www.lung.org/lung-health-diseases/lung-disease-lookup/asthma/learn-about-asthma/what-causes-asthma</a:t>
            </a:r>
            <a:r>
              <a:rPr lang="en-US" dirty="0"/>
              <a:t> (Accessed 6 December 2025).</a:t>
            </a:r>
          </a:p>
          <a:p>
            <a:pPr marL="285750" indent="-285750">
              <a:buFont typeface="Arial" panose="020B0604020202020204" pitchFamily="34" charset="0"/>
              <a:buChar char="•"/>
            </a:pPr>
            <a:r>
              <a:rPr lang="en-US" dirty="0"/>
              <a:t>Asthma + Lung UK. (2024). </a:t>
            </a:r>
            <a:r>
              <a:rPr lang="en-US" i="1" dirty="0"/>
              <a:t>What causes asthma?</a:t>
            </a:r>
            <a:r>
              <a:rPr lang="en-US" dirty="0"/>
              <a:t>. Available at: </a:t>
            </a:r>
            <a:r>
              <a:rPr lang="en-US" dirty="0">
                <a:hlinkClick r:id="rId11"/>
              </a:rPr>
              <a:t>https://www.asthmaandlung.org.uk/conditions/asthma/what-asthma</a:t>
            </a:r>
            <a:r>
              <a:rPr lang="en-US" dirty="0"/>
              <a:t> (Accessed 6 December 2025).</a:t>
            </a:r>
          </a:p>
          <a:p>
            <a:pPr marL="285750" indent="-285750">
              <a:buFont typeface="Arial" panose="020B0604020202020204" pitchFamily="34" charset="0"/>
              <a:buChar char="•"/>
            </a:pPr>
            <a:r>
              <a:rPr lang="en-US" dirty="0"/>
              <a:t>Asthma and Allergy Foundation of America (AAFA). (2022). </a:t>
            </a:r>
            <a:r>
              <a:rPr lang="en-US" i="1" dirty="0"/>
              <a:t>What Are Asthma Symptoms?</a:t>
            </a:r>
            <a:r>
              <a:rPr lang="en-US" dirty="0"/>
              <a:t>. Available at: </a:t>
            </a:r>
            <a:r>
              <a:rPr lang="en-US" dirty="0">
                <a:hlinkClick r:id="rId7"/>
              </a:rPr>
              <a:t>https://aafa.org/asthma/asthma-symptoms/</a:t>
            </a:r>
            <a:r>
              <a:rPr lang="en-US" dirty="0"/>
              <a:t> (Accessed 6 December 2025).</a:t>
            </a:r>
          </a:p>
          <a:p>
            <a:pPr marL="285750" indent="-285750">
              <a:buFont typeface="Arial" panose="020B0604020202020204" pitchFamily="34" charset="0"/>
              <a:buChar char="•"/>
            </a:pPr>
            <a:r>
              <a:rPr lang="en-US" dirty="0"/>
              <a:t>Global Initiative for Asthma (GINA). (2024). </a:t>
            </a:r>
            <a:r>
              <a:rPr lang="en-US" i="1" dirty="0"/>
              <a:t>Global Strategy for Asthma Management and Prevention</a:t>
            </a:r>
            <a:r>
              <a:rPr lang="en-US" dirty="0"/>
              <a:t>. Available at: </a:t>
            </a:r>
            <a:r>
              <a:rPr lang="en-US" dirty="0">
                <a:hlinkClick r:id="rId4"/>
              </a:rPr>
              <a:t>https://ginasthma.org/2024-report/</a:t>
            </a:r>
            <a:r>
              <a:rPr lang="en-US" dirty="0"/>
              <a:t> (Accessed 6 December 2025).</a:t>
            </a:r>
          </a:p>
          <a:p>
            <a:pPr marL="285750" indent="-285750">
              <a:buFont typeface="Arial" panose="020B0604020202020204" pitchFamily="34" charset="0"/>
              <a:buChar char="•"/>
            </a:pPr>
            <a:r>
              <a:rPr lang="en-US" dirty="0"/>
              <a:t>NHS. (2025). </a:t>
            </a:r>
            <a:r>
              <a:rPr lang="en-US" i="1" dirty="0"/>
              <a:t>Asthma - Causes</a:t>
            </a:r>
            <a:r>
              <a:rPr lang="en-US" dirty="0"/>
              <a:t>. Available at: </a:t>
            </a:r>
            <a:r>
              <a:rPr lang="en-US" dirty="0">
                <a:hlinkClick r:id="rId12"/>
              </a:rPr>
              <a:t>https://www.nhs.uk/conditions/asthma/</a:t>
            </a:r>
            <a:r>
              <a:rPr lang="en-US" dirty="0"/>
              <a:t> (Accessed 6 December 2025).</a:t>
            </a:r>
          </a:p>
          <a:p>
            <a:pPr marL="285750" indent="-285750">
              <a:buFont typeface="Arial" panose="020B0604020202020204" pitchFamily="34" charset="0"/>
              <a:buChar char="•"/>
            </a:pPr>
            <a:r>
              <a:rPr lang="en-US" dirty="0"/>
              <a:t>Royal College of </a:t>
            </a:r>
            <a:r>
              <a:rPr lang="en-US" dirty="0" err="1"/>
              <a:t>Paediatrics</a:t>
            </a:r>
            <a:r>
              <a:rPr lang="en-US" dirty="0"/>
              <a:t> and Child Health (RCPCH). (2019). </a:t>
            </a:r>
            <a:r>
              <a:rPr lang="en-US" i="1" dirty="0"/>
              <a:t>Asthma</a:t>
            </a:r>
            <a:r>
              <a:rPr lang="en-US" dirty="0"/>
              <a:t>. </a:t>
            </a:r>
            <a:r>
              <a:rPr lang="en-US" i="1" dirty="0"/>
              <a:t>State of Child Health</a:t>
            </a:r>
            <a:r>
              <a:rPr lang="en-US" dirty="0"/>
              <a:t>. Available at: </a:t>
            </a:r>
            <a:r>
              <a:rPr lang="en-US" dirty="0">
                <a:hlinkClick r:id="rId13"/>
              </a:rPr>
              <a:t>https://stateofchildhealth.rcpch.ac.uk/evidence/long-term-conditions/asthma/</a:t>
            </a:r>
            <a:r>
              <a:rPr lang="en-US" dirty="0"/>
              <a:t> (Accessed 6 December 2025).</a:t>
            </a:r>
          </a:p>
          <a:p>
            <a:pPr marL="285750" indent="-285750">
              <a:buFont typeface="Arial" panose="020B0604020202020204" pitchFamily="34" charset="0"/>
              <a:buChar char="•"/>
            </a:pPr>
            <a:r>
              <a:rPr lang="en-US" dirty="0"/>
              <a:t>Asthma + Lung UK. (2025). </a:t>
            </a:r>
            <a:r>
              <a:rPr lang="en-US" i="1" dirty="0"/>
              <a:t>Asthma Statistics Report 2025 - The Latest Facts</a:t>
            </a:r>
            <a:r>
              <a:rPr lang="en-US" dirty="0"/>
              <a:t>. Available at: </a:t>
            </a:r>
            <a:r>
              <a:rPr lang="en-US" dirty="0">
                <a:hlinkClick r:id="rId14"/>
              </a:rPr>
              <a:t>https://www.chemist-4-u.com/guides/research-insights/asthma-statistics/</a:t>
            </a:r>
            <a:r>
              <a:rPr lang="en-US" dirty="0"/>
              <a:t> (Accessed 7 December 2025).</a:t>
            </a:r>
          </a:p>
          <a:p>
            <a:pPr marL="285750" indent="-285750">
              <a:buFont typeface="Arial" panose="020B0604020202020204" pitchFamily="34" charset="0"/>
              <a:buChar char="•"/>
            </a:pPr>
            <a:r>
              <a:rPr lang="en-US" dirty="0"/>
              <a:t>Frontiers. (2023). </a:t>
            </a:r>
            <a:r>
              <a:rPr lang="en-US" i="1" dirty="0"/>
              <a:t>Gaps in asthma diagnosis and treatment in low- and middle-income countries</a:t>
            </a:r>
            <a:r>
              <a:rPr lang="en-US" dirty="0"/>
              <a:t>. Available at: </a:t>
            </a:r>
            <a:r>
              <a:rPr lang="en-US" dirty="0">
                <a:hlinkClick r:id="rId15"/>
              </a:rPr>
              <a:t>https://www.frontiersin.org/journals/allergy/articles/10.3389/falgy.2023.1240259/full</a:t>
            </a:r>
            <a:r>
              <a:rPr lang="en-US" dirty="0"/>
              <a:t> (Accessed 7 December 2025).</a:t>
            </a:r>
          </a:p>
          <a:p>
            <a:pPr marL="285750" indent="-285750">
              <a:buFont typeface="Arial" panose="020B0604020202020204" pitchFamily="34" charset="0"/>
              <a:buChar char="•"/>
            </a:pPr>
            <a:r>
              <a:rPr lang="en-US" dirty="0"/>
              <a:t>Global Asthma Network (GAN). (2018). </a:t>
            </a:r>
            <a:r>
              <a:rPr lang="en-US" i="1" dirty="0"/>
              <a:t>Global Asthma Report</a:t>
            </a:r>
            <a:r>
              <a:rPr lang="en-US" dirty="0"/>
              <a:t>. Available at: </a:t>
            </a:r>
            <a:r>
              <a:rPr lang="en-US" dirty="0">
                <a:hlinkClick r:id="rId16"/>
              </a:rPr>
              <a:t>http://globalasthmareport.org/burden/burden.php</a:t>
            </a:r>
            <a:r>
              <a:rPr lang="en-US" dirty="0"/>
              <a:t> (Accessed 7 December 2025).</a:t>
            </a:r>
          </a:p>
          <a:p>
            <a:pPr marL="285750" indent="-285750">
              <a:buFont typeface="Arial" panose="020B0604020202020204" pitchFamily="34" charset="0"/>
              <a:buChar char="•"/>
            </a:pPr>
            <a:r>
              <a:rPr lang="en-US" dirty="0"/>
              <a:t>Global Initiative for Asthma (GINA). (2023). </a:t>
            </a:r>
            <a:r>
              <a:rPr lang="en-US" i="1" dirty="0"/>
              <a:t>GINA 2023 Full Report</a:t>
            </a:r>
            <a:r>
              <a:rPr lang="en-US" dirty="0"/>
              <a:t>. Available at: </a:t>
            </a:r>
            <a:r>
              <a:rPr lang="en-US" dirty="0">
                <a:hlinkClick r:id="rId17"/>
              </a:rPr>
              <a:t>https://ginasthma.org/wp-content/uploads/2023/05/GINA-2023-Full-Report-2023-WMS.pdf</a:t>
            </a:r>
            <a:r>
              <a:rPr lang="en-US" dirty="0"/>
              <a:t> (Accessed 7 December 2025).</a:t>
            </a:r>
          </a:p>
          <a:p>
            <a:pPr marL="285750" indent="-285750">
              <a:buFont typeface="Arial" panose="020B0604020202020204" pitchFamily="34" charset="0"/>
              <a:buChar char="•"/>
            </a:pPr>
            <a:r>
              <a:rPr lang="en-US" dirty="0"/>
              <a:t>British Thoracic Society (BTS), National Institute for Health and Care Excellence (NICE) and Scottish Intercollegiate Guidelines Network (SIGN). (2024). </a:t>
            </a:r>
            <a:r>
              <a:rPr lang="en-US" i="1" dirty="0"/>
              <a:t>Asthma: diagnosis, monitoring and chronic asthma management (NG245)</a:t>
            </a:r>
            <a:r>
              <a:rPr lang="en-US" dirty="0"/>
              <a:t>. Available at: </a:t>
            </a:r>
            <a:r>
              <a:rPr lang="en-US" dirty="0">
                <a:hlinkClick r:id="rId18"/>
              </a:rPr>
              <a:t>https://www.nice.org.uk/guidance/ng245</a:t>
            </a:r>
            <a:r>
              <a:rPr lang="en-US" dirty="0"/>
              <a:t> (Accessed 7 December 2025).</a:t>
            </a:r>
          </a:p>
        </p:txBody>
      </p:sp>
    </p:spTree>
    <p:extLst>
      <p:ext uri="{BB962C8B-B14F-4D97-AF65-F5344CB8AC3E}">
        <p14:creationId xmlns:p14="http://schemas.microsoft.com/office/powerpoint/2010/main" val="255419638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184</TotalTime>
  <Words>2881</Words>
  <Application>Microsoft Office PowerPoint</Application>
  <PresentationFormat>Custom</PresentationFormat>
  <Paragraphs>156</Paragraphs>
  <Slides>16</Slides>
  <Notes>16</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16</vt:i4>
      </vt:variant>
    </vt:vector>
  </HeadingPairs>
  <TitlesOfParts>
    <vt:vector size="26" baseType="lpstr">
      <vt:lpstr>Times New Roman</vt:lpstr>
      <vt:lpstr>Poppins Semi-Bold</vt:lpstr>
      <vt:lpstr>Wingdings</vt:lpstr>
      <vt:lpstr>Calibri</vt:lpstr>
      <vt:lpstr>Arial</vt:lpstr>
      <vt:lpstr>Poppins</vt:lpstr>
      <vt:lpstr>Hagrid Ultra-Bold</vt:lpstr>
      <vt:lpstr>Montserrat Bold</vt:lpstr>
      <vt:lpstr>Hagrid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Tarikul</dc:creator>
  <cp:lastModifiedBy>Tarikul Islam</cp:lastModifiedBy>
  <cp:revision>34</cp:revision>
  <dcterms:created xsi:type="dcterms:W3CDTF">2006-08-16T00:00:00Z</dcterms:created>
  <dcterms:modified xsi:type="dcterms:W3CDTF">2025-12-09T22:32:59Z</dcterms:modified>
  <dc:identifier>DAG6q2LKaDI</dc:identifier>
</cp:coreProperties>
</file>