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1"/>
  </p:notesMasterIdLst>
  <p:sldIdLst>
    <p:sldId id="256" r:id="rId2"/>
    <p:sldId id="299" r:id="rId3"/>
    <p:sldId id="269" r:id="rId4"/>
    <p:sldId id="271" r:id="rId5"/>
    <p:sldId id="272" r:id="rId6"/>
    <p:sldId id="273" r:id="rId7"/>
    <p:sldId id="274" r:id="rId8"/>
    <p:sldId id="298" r:id="rId9"/>
    <p:sldId id="28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3447" autoAdjust="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CDF7B-4382-4D4D-AEA6-35FCB56F9FD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608A1-736B-4867-8622-918C9FD777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8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7E13D-EC21-DE70-FB54-EA21E3A29E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E9550F-03CE-ED1C-D8E6-96A28B99EF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C4762E-15F1-C254-42D2-78375ABC4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4183C-87A9-21A7-AFAF-8FB102A39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88AE9-459D-AF2A-0A98-AA2BB0069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195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F7FCA-83A8-D529-12D2-7684AD0F5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E47C5-A464-4D32-6390-868C2DB39D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96812-73C4-666D-20B4-46F611C94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4394F-034F-6DCB-8FEC-B9ED2D559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B5566-EB9F-E7F1-84DE-779DB5EEE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85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1E2B8-6509-C4C1-F9B1-F047823DC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31805-3E2A-D44F-BD4F-4C02EEFE0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D827F9-4C52-129F-BF4B-0B386172E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B48477-FA39-259B-524B-0AAD2081D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59410B-852D-A998-4E94-11DF0CE17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44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362E9-461B-5FF5-B0B2-84A0D366D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E6096-3B8D-00EB-500F-F332EB8D45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559E2E-E8CA-0BD6-996F-6C853C3D4B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E9CCA3-D905-1136-AE87-E616F6C38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E8B3BA-B1B4-7E8E-E0AC-10C541102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09B31-877B-3682-FA41-9DB1562CC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11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55773-8E14-BA10-AA49-A037C38E8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0033DB-7370-93A5-A91A-FF5C6F7775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A4E7DC-8D3F-A772-E105-A1E2344F8E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32F51E-8E7A-E502-1212-CE88C3F65A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767391-C205-646D-D0E3-AFA1BCA5D3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39B2C3-81A5-EA04-D13D-763A59110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B88260-9161-52FD-F9FF-4E0181F05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D6E93D-C4F8-1543-D4BF-B8CAB97B6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777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9A61E-A13D-267C-C117-C77C759D1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71D25-0A5A-1722-F0A4-87AF042CF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FAE0D-8E3D-BBEC-EC0E-7961F6833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7D9D1-44D4-A1D1-A976-2848C9661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77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E77D9C-BBCA-78C2-0D3A-EC24F32C8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C07C43-8C46-6E66-4275-72CACD820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A6A972-7D4A-DF48-8D48-DB41A7556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530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52299-0079-54FC-6A6A-556F6239E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9B9B2-92CB-4922-57F9-1AC1A39D1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780C77-569B-00F8-8E25-CECA10E7B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3BB01-C5DC-2C03-1BDC-D76E75B3D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45AFD6-DC1A-A073-3E06-DACFBB9D6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F36B54-80EE-EB86-CBA6-FAC655C6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988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E2D76-BD09-3675-0C07-33EE69119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354928-F72F-7EAA-D605-CFC0941E2D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15F1A6-F54E-680F-B452-1399489F67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D4944-EF40-458B-6E74-F43580305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25CCA-60F3-6724-69D4-590A25C9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C9A6C-73F1-4398-0EFD-F709E8369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81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8EAA3-6B44-D1A1-E5E7-BC8AAA26A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0BB264-5217-642F-D862-CC09D0CD58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95FBB-CE7F-C0DD-4BF5-C2638D1E7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9FF02-A64E-FC46-CC18-246593735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AA8B4-8FE0-9980-121C-E3E371B1C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711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BDC640-16F1-FD19-2874-EBAEA10EB8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F4F13E-4514-73C3-2110-8D1DEB1F87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BE62AA-AA54-6B87-72B3-A1CFE7403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3A9EE2-D93F-2B1D-A405-E8C5C5D23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4E98B-7760-1105-14B0-3FF6BCCA6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189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85A2F8-1D44-5249-1AD1-D1B69D332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7446A8-70F6-ECAE-FA16-DD88DA33C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DF8D5-C466-2EA9-B203-D6B3C8480C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ABF71-AA66-4344-A64C-7D25275FB6C0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1E9A5-D96B-8F5B-14B0-8F12D9CD4D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3DB90-E745-6579-9D9F-4A14D233D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84E22-3437-41E8-8E16-2BF847D6A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963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team-work-png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all.com/meeting-png/download/24497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outreach.org/articles/what-team-communication-can-tell-us-about-team-effectiveness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12273-feedback-png-picture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64C57-1192-EA12-6B1F-76D7C63183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117" y="1542260"/>
            <a:ext cx="5900057" cy="5638800"/>
          </a:xfrm>
        </p:spPr>
        <p:txBody>
          <a:bodyPr>
            <a:noAutofit/>
          </a:bodyPr>
          <a:lstStyle/>
          <a:p>
            <a:pPr marL="0" marR="0" algn="l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</a:pPr>
            <a:br>
              <a:rPr lang="en-GB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Effective Team-working</a:t>
            </a:r>
            <a:br>
              <a:rPr lang="en-GB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and Communication</a:t>
            </a:r>
            <a:br>
              <a:rPr lang="en-US" sz="3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(BMSW4009)</a:t>
            </a:r>
            <a:br>
              <a:rPr lang="en-US" sz="36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  <p:pic>
        <p:nvPicPr>
          <p:cNvPr id="1026" name="Picture 2" descr="7 Reasons Why Communication Is Important in a Team">
            <a:extLst>
              <a:ext uri="{FF2B5EF4-FFF2-40B4-BE49-F238E27FC236}">
                <a16:creationId xmlns:a16="http://schemas.microsoft.com/office/drawing/2014/main" id="{4C22CA68-5C9D-AD06-6BCF-72B76C47C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522" y="0"/>
            <a:ext cx="63024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462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A8CDA-5962-4B05-B769-BE2AEB6E3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     </a:t>
            </a:r>
            <a:r>
              <a:rPr lang="en-GB" b="1" dirty="0">
                <a:solidFill>
                  <a:schemeClr val="accent1"/>
                </a:solidFill>
              </a:rPr>
              <a:t>Team member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F4FA9-EB8E-4710-BFFD-BF9D248A3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82840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Student name Florentina Barbulescu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Student ID     2324276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Lecter             Melanie Square 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Area covered  Application  of Communication skills in work place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2816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4F6F5-0512-74D1-851A-FCBE81BA1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398" y="1903793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800" b="1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b="1" dirty="0"/>
              <a:t>Presentation overview: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2800" b="1" dirty="0"/>
              <a:t>1</a:t>
            </a:r>
            <a:r>
              <a:rPr lang="en-GB" b="1" dirty="0"/>
              <a:t>.</a:t>
            </a:r>
            <a:r>
              <a:rPr lang="en-GB" sz="2800" dirty="0"/>
              <a:t>  Introduction</a:t>
            </a:r>
          </a:p>
          <a:p>
            <a:pPr marL="0" indent="0">
              <a:buNone/>
            </a:pPr>
            <a:r>
              <a:rPr lang="en-GB" sz="2800" b="1" dirty="0"/>
              <a:t>2</a:t>
            </a:r>
            <a:r>
              <a:rPr lang="en-GB" sz="2600" dirty="0"/>
              <a:t>. How effective communication skills were applied to resolve conflicts, facilitate collaboration and achieve common goals in the workplace</a:t>
            </a:r>
            <a:endParaRPr lang="en-GB" sz="2800" dirty="0"/>
          </a:p>
          <a:p>
            <a:pPr marL="0" indent="0">
              <a:buNone/>
            </a:pPr>
            <a:r>
              <a:rPr lang="en-GB" sz="2800" b="1" dirty="0"/>
              <a:t>3.</a:t>
            </a:r>
            <a:r>
              <a:rPr lang="en-GB" sz="2800" dirty="0"/>
              <a:t>  </a:t>
            </a:r>
            <a:r>
              <a:rPr lang="en-GB" dirty="0"/>
              <a:t>Discuss the</a:t>
            </a:r>
            <a:r>
              <a:rPr lang="en-GB" sz="2800" dirty="0"/>
              <a:t> impact of clear and concise communication on team dynamics, project outcomes and overall organisational  success</a:t>
            </a:r>
          </a:p>
          <a:p>
            <a:pPr marL="0" indent="0">
              <a:buNone/>
            </a:pPr>
            <a:r>
              <a:rPr lang="en-GB" sz="2800" b="1" dirty="0"/>
              <a:t>4.   </a:t>
            </a:r>
            <a:r>
              <a:rPr lang="en-GB" sz="2800" dirty="0"/>
              <a:t>Highlight the importance of continuous improvement in communication skills,  trough feedback, reflection, and  practice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8E6171-BD1E-7690-BBC8-99A393DE8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H="1">
            <a:off x="7327918" y="636765"/>
            <a:ext cx="5530559" cy="2963291"/>
          </a:xfrm>
          <a:prstGeom prst="rect">
            <a:avLst/>
          </a:prstGeom>
        </p:spPr>
      </p:pic>
      <p:sp>
        <p:nvSpPr>
          <p:cNvPr id="5" name="Arrow: Pentagon 4">
            <a:extLst>
              <a:ext uri="{FF2B5EF4-FFF2-40B4-BE49-F238E27FC236}">
                <a16:creationId xmlns:a16="http://schemas.microsoft.com/office/drawing/2014/main" id="{F31745F3-7F56-6118-D43A-A032E33CC383}"/>
              </a:ext>
            </a:extLst>
          </p:cNvPr>
          <p:cNvSpPr/>
          <p:nvPr/>
        </p:nvSpPr>
        <p:spPr>
          <a:xfrm>
            <a:off x="531385" y="301015"/>
            <a:ext cx="7739311" cy="969264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Application of communication skills in workplace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02271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599A41C-D774-151E-D411-94F0050D1010}"/>
              </a:ext>
            </a:extLst>
          </p:cNvPr>
          <p:cNvSpPr txBox="1"/>
          <p:nvPr/>
        </p:nvSpPr>
        <p:spPr>
          <a:xfrm>
            <a:off x="-94551" y="1152717"/>
            <a:ext cx="796455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400" dirty="0"/>
              <a:t> Clear and concise communication is essential for effective teamwork, successful project outcomes, and overall organizational success.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400" dirty="0"/>
              <a:t>By integrating feedback, reflection, and practice into your communication development process, you can continuously enhance your communication skills, build stronger relationships, and achieve greater success in your personal and professional development.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76CF18-DCB5-C368-FEE5-CC28BA212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70005" y="4279718"/>
            <a:ext cx="4127616" cy="2649402"/>
          </a:xfrm>
          <a:prstGeom prst="rect">
            <a:avLst/>
          </a:prstGeom>
        </p:spPr>
      </p:pic>
      <p:sp>
        <p:nvSpPr>
          <p:cNvPr id="2" name="Arrow: Pentagon 1">
            <a:extLst>
              <a:ext uri="{FF2B5EF4-FFF2-40B4-BE49-F238E27FC236}">
                <a16:creationId xmlns:a16="http://schemas.microsoft.com/office/drawing/2014/main" id="{26562420-6DFC-5367-4B36-DCD8B49ADD4E}"/>
              </a:ext>
            </a:extLst>
          </p:cNvPr>
          <p:cNvSpPr/>
          <p:nvPr/>
        </p:nvSpPr>
        <p:spPr>
          <a:xfrm>
            <a:off x="656405" y="269139"/>
            <a:ext cx="4017195" cy="883578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accent1"/>
                </a:solidFill>
              </a:rPr>
              <a:t>1.Introduction</a:t>
            </a:r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B9669862-28D3-F642-69F9-AA76C2CF101E}"/>
              </a:ext>
            </a:extLst>
          </p:cNvPr>
          <p:cNvSpPr/>
          <p:nvPr/>
        </p:nvSpPr>
        <p:spPr>
          <a:xfrm>
            <a:off x="5852160" y="152400"/>
            <a:ext cx="5842000" cy="2997200"/>
          </a:xfrm>
          <a:prstGeom prst="cloudCallout">
            <a:avLst>
              <a:gd name="adj1" fmla="val 38432"/>
              <a:gd name="adj2" fmla="val 94025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000" b="1" dirty="0">
                <a:solidFill>
                  <a:schemeClr val="accent1">
                    <a:lumMod val="75000"/>
                  </a:schemeClr>
                </a:solidFill>
              </a:rPr>
              <a:t>It is this crucial to earmark continuous enhancement of the flow of communication with feedback supplement by self-awareness seasons and frequent training (Tuckman and Harper, 2012)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788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3CE8F8-2C2B-FFC4-6FAE-1A4317AE7733}"/>
              </a:ext>
            </a:extLst>
          </p:cNvPr>
          <p:cNvSpPr txBox="1"/>
          <p:nvPr/>
        </p:nvSpPr>
        <p:spPr>
          <a:xfrm>
            <a:off x="396778" y="728879"/>
            <a:ext cx="873898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Resolving conflicts </a:t>
            </a:r>
          </a:p>
          <a:p>
            <a:r>
              <a:rPr lang="en-GB" sz="2400" dirty="0"/>
              <a:t>     -Active listening</a:t>
            </a:r>
          </a:p>
          <a:p>
            <a:r>
              <a:rPr lang="en-GB" sz="2400" dirty="0"/>
              <a:t>     - Empathy</a:t>
            </a:r>
          </a:p>
          <a:p>
            <a:r>
              <a:rPr lang="en-GB" sz="2400" dirty="0"/>
              <a:t>     -Clarifying communication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Facilitating collaboration</a:t>
            </a:r>
          </a:p>
          <a:p>
            <a:r>
              <a:rPr lang="en-GB" sz="2400" dirty="0"/>
              <a:t>     -Clear and concise communication</a:t>
            </a:r>
          </a:p>
          <a:p>
            <a:r>
              <a:rPr lang="en-GB" sz="2400" dirty="0"/>
              <a:t>     -Regular updates</a:t>
            </a:r>
          </a:p>
          <a:p>
            <a:r>
              <a:rPr lang="en-GB" sz="2400" dirty="0"/>
              <a:t>     -Conflict resolution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Achieving common goals</a:t>
            </a:r>
          </a:p>
          <a:p>
            <a:r>
              <a:rPr lang="en-GB" sz="2400" b="1" dirty="0"/>
              <a:t>     </a:t>
            </a:r>
            <a:r>
              <a:rPr lang="en-GB" sz="2400" dirty="0"/>
              <a:t>-Vision</a:t>
            </a:r>
          </a:p>
          <a:p>
            <a:r>
              <a:rPr lang="en-GB" sz="2400" dirty="0"/>
              <a:t>     -Motivation</a:t>
            </a:r>
          </a:p>
          <a:p>
            <a:r>
              <a:rPr lang="en-GB" sz="2400" dirty="0"/>
              <a:t>     - Team building</a:t>
            </a:r>
            <a:r>
              <a:rPr lang="en-GB" sz="2400" b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FD012E-5D56-1C95-E81D-EFD4359E9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28140" y="387927"/>
            <a:ext cx="4133615" cy="24604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3E02B5-FDD2-8100-AF7B-BF0ABF182DA0}"/>
              </a:ext>
            </a:extLst>
          </p:cNvPr>
          <p:cNvSpPr txBox="1"/>
          <p:nvPr/>
        </p:nvSpPr>
        <p:spPr>
          <a:xfrm>
            <a:off x="9213163" y="6879347"/>
            <a:ext cx="4391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researchoutreach.org/articles/what-team-communication-can-tell-us-about-team-effectiveness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1198FAD0-6406-0979-E326-75DA197FFE15}"/>
              </a:ext>
            </a:extLst>
          </p:cNvPr>
          <p:cNvSpPr/>
          <p:nvPr/>
        </p:nvSpPr>
        <p:spPr>
          <a:xfrm>
            <a:off x="688060" y="620700"/>
            <a:ext cx="6897422" cy="1174849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accent1"/>
                </a:solidFill>
              </a:rPr>
              <a:t>2.How effective communication skills were applied to resolve conflicts, facilitate collaboration and achieve common goals in the workplace</a:t>
            </a: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23E2D6C7-6CA6-42B4-95C3-EA92CA4EB8B0}"/>
              </a:ext>
            </a:extLst>
          </p:cNvPr>
          <p:cNvSpPr/>
          <p:nvPr/>
        </p:nvSpPr>
        <p:spPr>
          <a:xfrm>
            <a:off x="5747435" y="3217734"/>
            <a:ext cx="6214320" cy="3143456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accent5">
                    <a:lumMod val="50000"/>
                  </a:schemeClr>
                </a:solidFill>
              </a:rPr>
              <a:t>There are often conflicts between two team members and it can occur during a project meeting when the two are making a stand one the direction of the project( Stadler,2019).  </a:t>
            </a:r>
          </a:p>
        </p:txBody>
      </p:sp>
    </p:spTree>
    <p:extLst>
      <p:ext uri="{BB962C8B-B14F-4D97-AF65-F5344CB8AC3E}">
        <p14:creationId xmlns:p14="http://schemas.microsoft.com/office/powerpoint/2010/main" val="2404677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88510C-5DF3-4E01-6141-F46148AEB6C9}"/>
              </a:ext>
            </a:extLst>
          </p:cNvPr>
          <p:cNvSpPr txBox="1"/>
          <p:nvPr/>
        </p:nvSpPr>
        <p:spPr>
          <a:xfrm>
            <a:off x="357823" y="1947284"/>
            <a:ext cx="5738177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b="1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Team dynamics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   </a:t>
            </a:r>
            <a:r>
              <a:rPr lang="en-GB" sz="2000" dirty="0"/>
              <a:t>-Improved understanding </a:t>
            </a:r>
          </a:p>
          <a:p>
            <a:pPr marL="0" indent="0">
              <a:buNone/>
            </a:pPr>
            <a:r>
              <a:rPr lang="en-GB" sz="2000" dirty="0"/>
              <a:t>   -Enhanced collaboration</a:t>
            </a:r>
          </a:p>
          <a:p>
            <a:pPr marL="0" indent="0">
              <a:buNone/>
            </a:pPr>
            <a:endParaRPr lang="en-GB" sz="1800" b="1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Project outcomes</a:t>
            </a:r>
          </a:p>
          <a:p>
            <a:pPr marL="0" indent="0">
              <a:buNone/>
            </a:pPr>
            <a:r>
              <a:rPr lang="en-GB" sz="1800" b="1" dirty="0"/>
              <a:t>   </a:t>
            </a:r>
            <a:r>
              <a:rPr lang="en-GB" sz="2000" dirty="0"/>
              <a:t>-Reduced errors and rework</a:t>
            </a:r>
          </a:p>
          <a:p>
            <a:pPr marL="0" indent="0">
              <a:buNone/>
            </a:pPr>
            <a:r>
              <a:rPr lang="en-GB" sz="2000" dirty="0"/>
              <a:t>   -Enhanced quality </a:t>
            </a:r>
          </a:p>
          <a:p>
            <a:pPr marL="0" indent="0">
              <a:buNone/>
            </a:pPr>
            <a:endParaRPr lang="en-GB" sz="1800" b="1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Organisational success</a:t>
            </a:r>
          </a:p>
          <a:p>
            <a:pPr marL="0" indent="0">
              <a:buNone/>
            </a:pPr>
            <a:r>
              <a:rPr lang="en-GB" sz="1800" b="1" dirty="0"/>
              <a:t>   </a:t>
            </a:r>
            <a:r>
              <a:rPr lang="en-GB" sz="2000" dirty="0"/>
              <a:t>-Increased productivity </a:t>
            </a:r>
          </a:p>
          <a:p>
            <a:pPr marL="0" indent="0">
              <a:buNone/>
            </a:pPr>
            <a:r>
              <a:rPr lang="en-GB" sz="2000" dirty="0"/>
              <a:t>   -Improve customers satisfactions </a:t>
            </a:r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564B58F5-DDE9-6B19-4B8E-77C4C2D30F80}"/>
              </a:ext>
            </a:extLst>
          </p:cNvPr>
          <p:cNvSpPr/>
          <p:nvPr/>
        </p:nvSpPr>
        <p:spPr>
          <a:xfrm>
            <a:off x="436602" y="195209"/>
            <a:ext cx="9015623" cy="1104503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accent1"/>
                </a:solidFill>
                <a:latin typeface="+mj-lt"/>
              </a:rPr>
              <a:t>3.Discuss the impact of clear and concise  communication on team dynamics, project outcomes, and overall organisational success </a:t>
            </a:r>
            <a:endParaRPr lang="en-GB" sz="20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6" name="Picture 2" descr="Why is it important to have a culture of teamwork and How to build teamwork  in">
            <a:extLst>
              <a:ext uri="{FF2B5EF4-FFF2-40B4-BE49-F238E27FC236}">
                <a16:creationId xmlns:a16="http://schemas.microsoft.com/office/drawing/2014/main" id="{CDC86F46-3341-3279-8B94-D72DC555D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994" y="2186494"/>
            <a:ext cx="5224943" cy="351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C9FB1C0-A661-A0B3-5726-6030D93B7633}"/>
              </a:ext>
            </a:extLst>
          </p:cNvPr>
          <p:cNvSpPr txBox="1"/>
          <p:nvPr/>
        </p:nvSpPr>
        <p:spPr>
          <a:xfrm>
            <a:off x="7592602" y="5754278"/>
            <a:ext cx="4078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(Mercader </a:t>
            </a:r>
            <a:r>
              <a:rPr lang="en-GB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 al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., 2021).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838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A45F95-3093-95BA-BEF2-6C0118AF5BAB}"/>
              </a:ext>
            </a:extLst>
          </p:cNvPr>
          <p:cNvSpPr txBox="1"/>
          <p:nvPr/>
        </p:nvSpPr>
        <p:spPr>
          <a:xfrm>
            <a:off x="1061986" y="2686447"/>
            <a:ext cx="328251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Feedback </a:t>
            </a:r>
          </a:p>
          <a:p>
            <a:pPr marL="0" indent="0" algn="just">
              <a:buNone/>
            </a:pPr>
            <a:r>
              <a:rPr lang="en-GB" sz="2000" b="1" dirty="0"/>
              <a:t> </a:t>
            </a:r>
            <a:r>
              <a:rPr lang="en-GB" sz="2000" dirty="0"/>
              <a:t>-  Identifying the blind spots</a:t>
            </a:r>
          </a:p>
          <a:p>
            <a:pPr marL="0" indent="0" algn="just">
              <a:buNone/>
            </a:pPr>
            <a:r>
              <a:rPr lang="en-GB" sz="2000" dirty="0"/>
              <a:t> -  Motivation for growth </a:t>
            </a:r>
          </a:p>
          <a:p>
            <a:pPr marL="0" indent="0" algn="just">
              <a:buNone/>
            </a:pPr>
            <a:endParaRPr lang="en-GB" sz="20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Reflection </a:t>
            </a:r>
          </a:p>
          <a:p>
            <a:pPr marL="0" indent="0" algn="just">
              <a:buNone/>
            </a:pPr>
            <a:r>
              <a:rPr lang="en-GB" sz="2000" b="1" dirty="0"/>
              <a:t> - </a:t>
            </a:r>
            <a:r>
              <a:rPr lang="en-GB" sz="2000" dirty="0"/>
              <a:t>Learn from experience</a:t>
            </a:r>
          </a:p>
          <a:p>
            <a:pPr marL="285750" indent="-285750" algn="just">
              <a:buFontTx/>
              <a:buChar char="-"/>
            </a:pPr>
            <a:r>
              <a:rPr lang="en-GB" sz="2000" dirty="0"/>
              <a:t>Goals settings </a:t>
            </a:r>
          </a:p>
          <a:p>
            <a:pPr marL="285750" indent="-285750" algn="just">
              <a:buFontTx/>
              <a:buChar char="-"/>
            </a:pPr>
            <a:endParaRPr lang="en-GB" sz="20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accent1"/>
                </a:solidFill>
              </a:rPr>
              <a:t>Practice</a:t>
            </a:r>
          </a:p>
          <a:p>
            <a:pPr marL="0" indent="0" algn="just">
              <a:buNone/>
            </a:pPr>
            <a:r>
              <a:rPr lang="en-GB" sz="2000" b="1" dirty="0"/>
              <a:t>-  </a:t>
            </a:r>
            <a:r>
              <a:rPr lang="en-GB" sz="2000" dirty="0"/>
              <a:t>Skill development</a:t>
            </a:r>
          </a:p>
          <a:p>
            <a:pPr marL="0" indent="0" algn="just">
              <a:buNone/>
            </a:pPr>
            <a:r>
              <a:rPr lang="en-GB" sz="2000" dirty="0"/>
              <a:t> - Adaptability</a:t>
            </a:r>
          </a:p>
          <a:p>
            <a:pPr marL="0" indent="0" algn="just">
              <a:buNone/>
            </a:pPr>
            <a:r>
              <a:rPr lang="en-GB" sz="2000" b="1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7FE321-1485-043A-F5E6-01AB42890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35259" y="1760532"/>
            <a:ext cx="3853496" cy="3336936"/>
          </a:xfrm>
          <a:prstGeom prst="rect">
            <a:avLst/>
          </a:prstGeom>
        </p:spPr>
      </p:pic>
      <p:sp>
        <p:nvSpPr>
          <p:cNvPr id="3" name="Arrow: Pentagon 2">
            <a:extLst>
              <a:ext uri="{FF2B5EF4-FFF2-40B4-BE49-F238E27FC236}">
                <a16:creationId xmlns:a16="http://schemas.microsoft.com/office/drawing/2014/main" id="{CA15ADDF-3511-BD4D-662E-F94E132411E9}"/>
              </a:ext>
            </a:extLst>
          </p:cNvPr>
          <p:cNvSpPr/>
          <p:nvPr/>
        </p:nvSpPr>
        <p:spPr>
          <a:xfrm>
            <a:off x="647271" y="216753"/>
            <a:ext cx="8044665" cy="954107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accent1"/>
                </a:solidFill>
                <a:latin typeface="+mj-lt"/>
              </a:rPr>
              <a:t>4.Highlight the importance of continuous improvement in communication skills </a:t>
            </a:r>
            <a:r>
              <a:rPr lang="en-GB" sz="2400" b="1" dirty="0" err="1">
                <a:solidFill>
                  <a:schemeClr val="accent1"/>
                </a:solidFill>
                <a:latin typeface="+mj-lt"/>
              </a:rPr>
              <a:t>trought</a:t>
            </a:r>
            <a:r>
              <a:rPr lang="en-GB" sz="2400" b="1" dirty="0">
                <a:solidFill>
                  <a:schemeClr val="accent1"/>
                </a:solidFill>
                <a:latin typeface="+mj-lt"/>
              </a:rPr>
              <a:t> feedback, reflection, and practice.</a:t>
            </a:r>
          </a:p>
        </p:txBody>
      </p:sp>
    </p:spTree>
    <p:extLst>
      <p:ext uri="{BB962C8B-B14F-4D97-AF65-F5344CB8AC3E}">
        <p14:creationId xmlns:p14="http://schemas.microsoft.com/office/powerpoint/2010/main" val="3848590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8066D9-38D5-2453-8837-0444636EAD9A}"/>
              </a:ext>
            </a:extLst>
          </p:cNvPr>
          <p:cNvSpPr/>
          <p:nvPr/>
        </p:nvSpPr>
        <p:spPr>
          <a:xfrm>
            <a:off x="809595" y="254958"/>
            <a:ext cx="34836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i="1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Conclusion!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56EB11-7F20-9A0C-3ADC-D5F1D483830C}"/>
              </a:ext>
            </a:extLst>
          </p:cNvPr>
          <p:cNvSpPr/>
          <p:nvPr/>
        </p:nvSpPr>
        <p:spPr>
          <a:xfrm>
            <a:off x="2845941" y="1458930"/>
            <a:ext cx="6863138" cy="31541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accent1"/>
                </a:solidFill>
              </a:rPr>
              <a:t>The presentation has highlighted an overview of the communication skills in the workplace.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endParaRPr lang="en-GB" sz="2000" b="1" dirty="0">
              <a:solidFill>
                <a:schemeClr val="accent1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endParaRPr lang="en-GB" sz="2000" b="1" dirty="0">
              <a:solidFill>
                <a:schemeClr val="accent1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accent1"/>
                </a:solidFill>
              </a:rPr>
              <a:t>Some essential communication skills have been analysed that become</a:t>
            </a:r>
          </a:p>
          <a:p>
            <a:pPr algn="ctr"/>
            <a:r>
              <a:rPr lang="en-GB" sz="2000" b="1" dirty="0">
                <a:solidFill>
                  <a:schemeClr val="accent1"/>
                </a:solidFill>
              </a:rPr>
              <a:t>relevant in a workplace environment.</a:t>
            </a:r>
          </a:p>
        </p:txBody>
      </p:sp>
    </p:spTree>
    <p:extLst>
      <p:ext uri="{BB962C8B-B14F-4D97-AF65-F5344CB8AC3E}">
        <p14:creationId xmlns:p14="http://schemas.microsoft.com/office/powerpoint/2010/main" val="3806919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11B5EC-20AA-8FAE-7C5F-D7C153F7C690}"/>
              </a:ext>
            </a:extLst>
          </p:cNvPr>
          <p:cNvSpPr txBox="1"/>
          <p:nvPr/>
        </p:nvSpPr>
        <p:spPr>
          <a:xfrm>
            <a:off x="2464067" y="548640"/>
            <a:ext cx="58425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b="1" dirty="0"/>
          </a:p>
          <a:p>
            <a:endParaRPr lang="en-GB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7B5C05-24B4-5EB7-EAB2-F1E77D8FE4BA}"/>
              </a:ext>
            </a:extLst>
          </p:cNvPr>
          <p:cNvSpPr txBox="1"/>
          <p:nvPr/>
        </p:nvSpPr>
        <p:spPr>
          <a:xfrm>
            <a:off x="362445" y="2660846"/>
            <a:ext cx="11675444" cy="3544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Belbin, R. M., (2010) Team roles at work, (2nd edition). London: Routledge.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r>
              <a:rPr lang="en-GB" dirty="0"/>
              <a:t>2.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Mercader, V.,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Galván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-Vela, E., Ravina-Ripoll, R. and Popescu, C.R.G., (2021). A focus on ethical value under the vision of leadership, teamwork, effective communication and productivity. 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Risk and Financial Management, 14(11), p.522.</a:t>
            </a:r>
          </a:p>
          <a:p>
            <a:endParaRPr lang="en-GB" dirty="0"/>
          </a:p>
          <a:p>
            <a:r>
              <a:rPr lang="en-GB" dirty="0"/>
              <a:t>3.Stadler, S., (2019). Conflict, Culture and Communication, Milton: Routledge.</a:t>
            </a:r>
          </a:p>
          <a:p>
            <a:endParaRPr lang="en-GB" dirty="0"/>
          </a:p>
          <a:p>
            <a:r>
              <a:rPr lang="en-GB" dirty="0"/>
              <a:t>4.Tuckman, B.W. and Harper, B.E. (2012) Conducting educational research. 6th </a:t>
            </a:r>
            <a:r>
              <a:rPr lang="en-GB" dirty="0" err="1"/>
              <a:t>edn</a:t>
            </a:r>
            <a:r>
              <a:rPr lang="en-GB" dirty="0"/>
              <a:t>. United</a:t>
            </a:r>
          </a:p>
          <a:p>
            <a:r>
              <a:rPr lang="en-GB" dirty="0"/>
              <a:t>States: Rowman &amp;</a:t>
            </a:r>
            <a:r>
              <a:rPr lang="en-GB" dirty="0" err="1"/>
              <a:t>amp;amp</a:t>
            </a:r>
            <a:r>
              <a:rPr lang="en-GB" dirty="0"/>
              <a:t>; Littlefield Publishers.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5FEDCFDD-ADDF-9279-93B3-456E8512A6C0}"/>
              </a:ext>
            </a:extLst>
          </p:cNvPr>
          <p:cNvSpPr/>
          <p:nvPr/>
        </p:nvSpPr>
        <p:spPr>
          <a:xfrm>
            <a:off x="3444340" y="259982"/>
            <a:ext cx="4202130" cy="1047964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accent1"/>
                </a:solidFill>
              </a:rPr>
              <a:t>References</a:t>
            </a:r>
            <a:endParaRPr lang="en-GB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129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584</Words>
  <Application>Microsoft Office PowerPoint</Application>
  <PresentationFormat>Widescreen</PresentationFormat>
  <Paragraphs>88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Office Theme</vt:lpstr>
      <vt:lpstr>       Effective Team-working    and Communication             (BMSW4009)   </vt:lpstr>
      <vt:lpstr>                            Team member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2024-05-28T13:34:02Z</dcterms:created>
  <dcterms:modified xsi:type="dcterms:W3CDTF">2024-06-27T17:50:05Z</dcterms:modified>
</cp:coreProperties>
</file>