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7"/>
  </p:notesMasterIdLst>
  <p:sldIdLst>
    <p:sldId id="259" r:id="rId2"/>
    <p:sldId id="256" r:id="rId3"/>
    <p:sldId id="257" r:id="rId4"/>
    <p:sldId id="258"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x Morgan" initials="AM" lastIdx="2" clrIdx="0">
    <p:extLst>
      <p:ext uri="{19B8F6BF-5375-455C-9EA6-DF929625EA0E}">
        <p15:presenceInfo xmlns:p15="http://schemas.microsoft.com/office/powerpoint/2012/main" userId="S-1-5-21-3192702603-2580053938-3305371827-637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78734" autoAdjust="0"/>
  </p:normalViewPr>
  <p:slideViewPr>
    <p:cSldViewPr snapToGrid="0">
      <p:cViewPr varScale="1">
        <p:scale>
          <a:sx n="68" d="100"/>
          <a:sy n="68" d="100"/>
        </p:scale>
        <p:origin x="50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DAA4F5-6C94-435F-B4C0-CE9DD333B851}" type="datetimeFigureOut">
              <a:rPr lang="en-GB" smtClean="0"/>
              <a:t>08/06/2020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F6B0FD-6FDE-4F23-8464-82A4AE14DCB1}" type="slidenum">
              <a:rPr lang="en-GB" smtClean="0"/>
              <a:t>‹#›</a:t>
            </a:fld>
            <a:endParaRPr lang="en-GB"/>
          </a:p>
        </p:txBody>
      </p:sp>
    </p:spTree>
    <p:extLst>
      <p:ext uri="{BB962C8B-B14F-4D97-AF65-F5344CB8AC3E}">
        <p14:creationId xmlns:p14="http://schemas.microsoft.com/office/powerpoint/2010/main" val="2576016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5F6B0FD-6FDE-4F23-8464-82A4AE14DCB1}" type="slidenum">
              <a:rPr lang="en-GB" smtClean="0"/>
              <a:t>1</a:t>
            </a:fld>
            <a:endParaRPr lang="en-GB"/>
          </a:p>
        </p:txBody>
      </p:sp>
    </p:spTree>
    <p:extLst>
      <p:ext uri="{BB962C8B-B14F-4D97-AF65-F5344CB8AC3E}">
        <p14:creationId xmlns:p14="http://schemas.microsoft.com/office/powerpoint/2010/main" val="1706640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5F6B0FD-6FDE-4F23-8464-82A4AE14DCB1}" type="slidenum">
              <a:rPr lang="en-GB" smtClean="0"/>
              <a:t>2</a:t>
            </a:fld>
            <a:endParaRPr lang="en-GB"/>
          </a:p>
        </p:txBody>
      </p:sp>
    </p:spTree>
    <p:extLst>
      <p:ext uri="{BB962C8B-B14F-4D97-AF65-F5344CB8AC3E}">
        <p14:creationId xmlns:p14="http://schemas.microsoft.com/office/powerpoint/2010/main" val="6028404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5F6B0FD-6FDE-4F23-8464-82A4AE14DCB1}" type="slidenum">
              <a:rPr lang="en-GB" smtClean="0"/>
              <a:t>3</a:t>
            </a:fld>
            <a:endParaRPr lang="en-GB"/>
          </a:p>
        </p:txBody>
      </p:sp>
    </p:spTree>
    <p:extLst>
      <p:ext uri="{BB962C8B-B14F-4D97-AF65-F5344CB8AC3E}">
        <p14:creationId xmlns:p14="http://schemas.microsoft.com/office/powerpoint/2010/main" val="39113901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5F6B0FD-6FDE-4F23-8464-82A4AE14DCB1}" type="slidenum">
              <a:rPr lang="en-GB" smtClean="0"/>
              <a:t>4</a:t>
            </a:fld>
            <a:endParaRPr lang="en-GB"/>
          </a:p>
        </p:txBody>
      </p:sp>
    </p:spTree>
    <p:extLst>
      <p:ext uri="{BB962C8B-B14F-4D97-AF65-F5344CB8AC3E}">
        <p14:creationId xmlns:p14="http://schemas.microsoft.com/office/powerpoint/2010/main" val="1970500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5F6B0FD-6FDE-4F23-8464-82A4AE14DCB1}" type="slidenum">
              <a:rPr lang="en-GB" smtClean="0"/>
              <a:t>5</a:t>
            </a:fld>
            <a:endParaRPr lang="en-GB"/>
          </a:p>
        </p:txBody>
      </p:sp>
    </p:spTree>
    <p:extLst>
      <p:ext uri="{BB962C8B-B14F-4D97-AF65-F5344CB8AC3E}">
        <p14:creationId xmlns:p14="http://schemas.microsoft.com/office/powerpoint/2010/main" val="2781297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6/8/2020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6/8/2020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6/8/2020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2.gif"/></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image" Target="../media/image3.gif"/></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8.xml"/><Relationship Id="rId5" Type="http://schemas.openxmlformats.org/officeDocument/2006/relationships/image" Target="../media/image5.gif"/><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image" Target="../media/image8.gif"/><Relationship Id="rId5" Type="http://schemas.openxmlformats.org/officeDocument/2006/relationships/image" Target="../media/image7.gif"/><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69425"/>
            <a:ext cx="1981025" cy="820141"/>
          </a:xfrm>
        </p:spPr>
        <p:txBody>
          <a:bodyPr>
            <a:normAutofit fontScale="90000"/>
          </a:bodyPr>
          <a:lstStyle/>
          <a:p>
            <a:r>
              <a:rPr lang="en-GB" sz="1200" dirty="0"/>
              <a:t>Alex Morgan </a:t>
            </a:r>
            <a:br>
              <a:rPr lang="en-GB" sz="1200" dirty="0"/>
            </a:br>
            <a:r>
              <a:rPr lang="en-GB" sz="1200" dirty="0"/>
              <a:t>1808368</a:t>
            </a:r>
            <a:br>
              <a:rPr lang="en-GB" sz="1200" dirty="0"/>
            </a:br>
            <a:r>
              <a:rPr lang="en-GB" sz="1200" dirty="0"/>
              <a:t>Integrated Group project</a:t>
            </a:r>
            <a:br>
              <a:rPr lang="en-GB" sz="1200" dirty="0"/>
            </a:br>
            <a:r>
              <a:rPr lang="en-GB" sz="1200" dirty="0"/>
              <a:t>Building Surveyor</a:t>
            </a:r>
          </a:p>
        </p:txBody>
      </p:sp>
      <p:pic>
        <p:nvPicPr>
          <p:cNvPr id="5" name="B9237462-C4BC-4B5A-B3C7-19EA404B8FD8" descr="B9237462-C4BC-4B5A-B3C7-19EA404B8FD8"/>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040898" y="118708"/>
            <a:ext cx="2014855" cy="664845"/>
          </a:xfrm>
          <a:prstGeom prst="rect">
            <a:avLst/>
          </a:prstGeom>
          <a:noFill/>
          <a:ln>
            <a:noFill/>
          </a:ln>
          <a:extLst/>
        </p:spPr>
      </p:pic>
      <p:sp>
        <p:nvSpPr>
          <p:cNvPr id="8" name="TextBox 7"/>
          <p:cNvSpPr txBox="1"/>
          <p:nvPr/>
        </p:nvSpPr>
        <p:spPr>
          <a:xfrm>
            <a:off x="8287185" y="1127843"/>
            <a:ext cx="1507590" cy="646331"/>
          </a:xfrm>
          <a:prstGeom prst="rect">
            <a:avLst/>
          </a:prstGeom>
          <a:noFill/>
        </p:spPr>
        <p:txBody>
          <a:bodyPr wrap="square" rtlCol="0">
            <a:spAutoFit/>
          </a:bodyPr>
          <a:lstStyle/>
          <a:p>
            <a:r>
              <a:rPr lang="en-GB" b="1" dirty="0" smtClean="0">
                <a:solidFill>
                  <a:schemeClr val="accent1"/>
                </a:solidFill>
              </a:rPr>
              <a:t>TIMBER FRAME</a:t>
            </a:r>
            <a:endParaRPr lang="en-GB" b="1" dirty="0">
              <a:solidFill>
                <a:schemeClr val="accent1"/>
              </a:solidFill>
            </a:endParaRPr>
          </a:p>
        </p:txBody>
      </p:sp>
      <p:sp>
        <p:nvSpPr>
          <p:cNvPr id="10" name="TextBox 9"/>
          <p:cNvSpPr txBox="1"/>
          <p:nvPr/>
        </p:nvSpPr>
        <p:spPr>
          <a:xfrm>
            <a:off x="1192343" y="1127843"/>
            <a:ext cx="1485029" cy="646331"/>
          </a:xfrm>
          <a:prstGeom prst="rect">
            <a:avLst/>
          </a:prstGeom>
          <a:noFill/>
        </p:spPr>
        <p:txBody>
          <a:bodyPr wrap="square" rtlCol="0">
            <a:spAutoFit/>
          </a:bodyPr>
          <a:lstStyle/>
          <a:p>
            <a:r>
              <a:rPr lang="en-GB" b="1" dirty="0" smtClean="0">
                <a:solidFill>
                  <a:schemeClr val="accent1"/>
                </a:solidFill>
              </a:rPr>
              <a:t>STEEL FRAME</a:t>
            </a:r>
            <a:endParaRPr lang="en-GB" b="1" dirty="0">
              <a:solidFill>
                <a:schemeClr val="accent1"/>
              </a:solidFill>
            </a:endParaRPr>
          </a:p>
        </p:txBody>
      </p:sp>
      <p:sp>
        <p:nvSpPr>
          <p:cNvPr id="11" name="TextBox 10"/>
          <p:cNvSpPr txBox="1"/>
          <p:nvPr/>
        </p:nvSpPr>
        <p:spPr>
          <a:xfrm>
            <a:off x="523514" y="2721062"/>
            <a:ext cx="2182305" cy="369332"/>
          </a:xfrm>
          <a:prstGeom prst="rect">
            <a:avLst/>
          </a:prstGeom>
          <a:noFill/>
        </p:spPr>
        <p:txBody>
          <a:bodyPr wrap="square" rtlCol="0">
            <a:spAutoFit/>
          </a:bodyPr>
          <a:lstStyle/>
          <a:p>
            <a:r>
              <a:rPr lang="en-GB" b="1" dirty="0" smtClean="0">
                <a:solidFill>
                  <a:schemeClr val="accent1"/>
                </a:solidFill>
              </a:rPr>
              <a:t>CURTAIN WALLING</a:t>
            </a:r>
            <a:endParaRPr lang="en-GB" b="1" dirty="0">
              <a:solidFill>
                <a:schemeClr val="accent1"/>
              </a:solidFill>
            </a:endParaRPr>
          </a:p>
        </p:txBody>
      </p:sp>
      <p:sp>
        <p:nvSpPr>
          <p:cNvPr id="12" name="TextBox 11"/>
          <p:cNvSpPr txBox="1"/>
          <p:nvPr/>
        </p:nvSpPr>
        <p:spPr>
          <a:xfrm>
            <a:off x="8140044" y="2721062"/>
            <a:ext cx="1932495" cy="369332"/>
          </a:xfrm>
          <a:prstGeom prst="rect">
            <a:avLst/>
          </a:prstGeom>
          <a:noFill/>
        </p:spPr>
        <p:txBody>
          <a:bodyPr wrap="square" rtlCol="0">
            <a:spAutoFit/>
          </a:bodyPr>
          <a:lstStyle/>
          <a:p>
            <a:r>
              <a:rPr lang="en-GB" b="1" dirty="0" smtClean="0">
                <a:solidFill>
                  <a:schemeClr val="accent1"/>
                </a:solidFill>
              </a:rPr>
              <a:t>BRICK &amp; BLOCK</a:t>
            </a:r>
            <a:endParaRPr lang="en-GB" b="1" dirty="0">
              <a:solidFill>
                <a:schemeClr val="accent1"/>
              </a:solidFill>
            </a:endParaRPr>
          </a:p>
        </p:txBody>
      </p:sp>
      <p:sp>
        <p:nvSpPr>
          <p:cNvPr id="13" name="TextBox 12"/>
          <p:cNvSpPr txBox="1"/>
          <p:nvPr/>
        </p:nvSpPr>
        <p:spPr>
          <a:xfrm>
            <a:off x="1086121" y="3852616"/>
            <a:ext cx="933254" cy="369332"/>
          </a:xfrm>
          <a:prstGeom prst="rect">
            <a:avLst/>
          </a:prstGeom>
          <a:noFill/>
        </p:spPr>
        <p:txBody>
          <a:bodyPr wrap="square" rtlCol="0">
            <a:spAutoFit/>
          </a:bodyPr>
          <a:lstStyle/>
          <a:p>
            <a:r>
              <a:rPr lang="en-GB" b="1" dirty="0" smtClean="0">
                <a:solidFill>
                  <a:schemeClr val="accent1"/>
                </a:solidFill>
              </a:rPr>
              <a:t>MVHR</a:t>
            </a:r>
            <a:endParaRPr lang="en-GB" b="1" dirty="0">
              <a:solidFill>
                <a:schemeClr val="accent1"/>
              </a:solidFill>
            </a:endParaRPr>
          </a:p>
        </p:txBody>
      </p:sp>
      <p:sp>
        <p:nvSpPr>
          <p:cNvPr id="14" name="TextBox 13"/>
          <p:cNvSpPr txBox="1"/>
          <p:nvPr/>
        </p:nvSpPr>
        <p:spPr>
          <a:xfrm>
            <a:off x="7838386" y="3782891"/>
            <a:ext cx="2535810" cy="646331"/>
          </a:xfrm>
          <a:prstGeom prst="rect">
            <a:avLst/>
          </a:prstGeom>
          <a:noFill/>
        </p:spPr>
        <p:txBody>
          <a:bodyPr wrap="square" rtlCol="0">
            <a:spAutoFit/>
          </a:bodyPr>
          <a:lstStyle/>
          <a:p>
            <a:pPr algn="ctr"/>
            <a:r>
              <a:rPr lang="en-GB" b="1" dirty="0" smtClean="0">
                <a:solidFill>
                  <a:schemeClr val="accent1"/>
                </a:solidFill>
              </a:rPr>
              <a:t>GROUND SOURCE HEATING</a:t>
            </a:r>
            <a:endParaRPr lang="en-GB" b="1" dirty="0">
              <a:solidFill>
                <a:schemeClr val="accent1"/>
              </a:solidFill>
            </a:endParaRPr>
          </a:p>
        </p:txBody>
      </p:sp>
      <p:sp>
        <p:nvSpPr>
          <p:cNvPr id="16" name="TextBox 15"/>
          <p:cNvSpPr txBox="1"/>
          <p:nvPr/>
        </p:nvSpPr>
        <p:spPr>
          <a:xfrm>
            <a:off x="344733" y="4984170"/>
            <a:ext cx="2539869" cy="369332"/>
          </a:xfrm>
          <a:prstGeom prst="rect">
            <a:avLst/>
          </a:prstGeom>
          <a:noFill/>
        </p:spPr>
        <p:txBody>
          <a:bodyPr wrap="square" rtlCol="0">
            <a:spAutoFit/>
          </a:bodyPr>
          <a:lstStyle/>
          <a:p>
            <a:r>
              <a:rPr lang="en-GB" b="1" dirty="0" smtClean="0">
                <a:solidFill>
                  <a:schemeClr val="accent1"/>
                </a:solidFill>
              </a:rPr>
              <a:t>RECYCLED CLADDING</a:t>
            </a:r>
            <a:endParaRPr lang="en-GB" b="1" dirty="0">
              <a:solidFill>
                <a:schemeClr val="accent1"/>
              </a:solidFill>
            </a:endParaRPr>
          </a:p>
        </p:txBody>
      </p:sp>
      <p:sp>
        <p:nvSpPr>
          <p:cNvPr id="17" name="TextBox 16"/>
          <p:cNvSpPr txBox="1"/>
          <p:nvPr/>
        </p:nvSpPr>
        <p:spPr>
          <a:xfrm>
            <a:off x="8003357" y="4984170"/>
            <a:ext cx="2205872" cy="369332"/>
          </a:xfrm>
          <a:prstGeom prst="rect">
            <a:avLst/>
          </a:prstGeom>
          <a:noFill/>
        </p:spPr>
        <p:txBody>
          <a:bodyPr wrap="square" rtlCol="0">
            <a:spAutoFit/>
          </a:bodyPr>
          <a:lstStyle/>
          <a:p>
            <a:r>
              <a:rPr lang="en-GB" b="1" dirty="0" smtClean="0">
                <a:solidFill>
                  <a:schemeClr val="accent1"/>
                </a:solidFill>
              </a:rPr>
              <a:t>TIMBER CLADDING</a:t>
            </a:r>
            <a:endParaRPr lang="en-GB" b="1" dirty="0">
              <a:solidFill>
                <a:schemeClr val="accent1"/>
              </a:solidFill>
            </a:endParaRPr>
          </a:p>
        </p:txBody>
      </p:sp>
      <p:pic>
        <p:nvPicPr>
          <p:cNvPr id="18" name="Picture 1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41876" y="1336067"/>
            <a:ext cx="4101931" cy="4101931"/>
          </a:xfrm>
          <a:prstGeom prst="rect">
            <a:avLst/>
          </a:prstGeom>
        </p:spPr>
      </p:pic>
      <p:sp>
        <p:nvSpPr>
          <p:cNvPr id="20" name="TextBox 19"/>
          <p:cNvSpPr txBox="1"/>
          <p:nvPr/>
        </p:nvSpPr>
        <p:spPr>
          <a:xfrm>
            <a:off x="3662313" y="451130"/>
            <a:ext cx="3563332" cy="461665"/>
          </a:xfrm>
          <a:prstGeom prst="rect">
            <a:avLst/>
          </a:prstGeom>
          <a:noFill/>
        </p:spPr>
        <p:txBody>
          <a:bodyPr wrap="square" rtlCol="0">
            <a:spAutoFit/>
          </a:bodyPr>
          <a:lstStyle/>
          <a:p>
            <a:pPr algn="ctr"/>
            <a:r>
              <a:rPr lang="en-GB" sz="2400" dirty="0" smtClean="0">
                <a:solidFill>
                  <a:schemeClr val="accent1"/>
                </a:solidFill>
              </a:rPr>
              <a:t>Project Contribution</a:t>
            </a:r>
            <a:endParaRPr lang="en-GB" sz="2400" dirty="0">
              <a:solidFill>
                <a:schemeClr val="accent1"/>
              </a:solidFill>
            </a:endParaRPr>
          </a:p>
        </p:txBody>
      </p:sp>
      <p:cxnSp>
        <p:nvCxnSpPr>
          <p:cNvPr id="26" name="Straight Arrow Connector 25"/>
          <p:cNvCxnSpPr/>
          <p:nvPr/>
        </p:nvCxnSpPr>
        <p:spPr>
          <a:xfrm>
            <a:off x="2019375" y="1463009"/>
            <a:ext cx="1015271"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flipV="1">
            <a:off x="2582326" y="2905727"/>
            <a:ext cx="480767"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stCxn id="13" idx="3"/>
          </p:cNvCxnSpPr>
          <p:nvPr/>
        </p:nvCxnSpPr>
        <p:spPr>
          <a:xfrm>
            <a:off x="2019375" y="4037282"/>
            <a:ext cx="108204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a:off x="2705819" y="5168836"/>
            <a:ext cx="3956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p:cNvCxnSpPr>
            <a:endCxn id="8" idx="1"/>
          </p:cNvCxnSpPr>
          <p:nvPr/>
        </p:nvCxnSpPr>
        <p:spPr>
          <a:xfrm>
            <a:off x="7484264" y="1451008"/>
            <a:ext cx="802921"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p:cNvCxnSpPr>
            <a:endCxn id="12" idx="1"/>
          </p:cNvCxnSpPr>
          <p:nvPr/>
        </p:nvCxnSpPr>
        <p:spPr>
          <a:xfrm>
            <a:off x="7414035" y="2905727"/>
            <a:ext cx="726009"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7" name="Straight Arrow Connector 66"/>
          <p:cNvCxnSpPr/>
          <p:nvPr/>
        </p:nvCxnSpPr>
        <p:spPr>
          <a:xfrm>
            <a:off x="7484264" y="4037282"/>
            <a:ext cx="65578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p:cNvCxnSpPr>
            <a:endCxn id="17" idx="1"/>
          </p:cNvCxnSpPr>
          <p:nvPr/>
        </p:nvCxnSpPr>
        <p:spPr>
          <a:xfrm>
            <a:off x="7484264" y="5168836"/>
            <a:ext cx="51909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9025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circle(in)">
                                      <p:cBhvr>
                                        <p:cTn id="7" dur="2000"/>
                                        <p:tgtEl>
                                          <p:spTgt spid="18"/>
                                        </p:tgtEl>
                                      </p:cBhvr>
                                    </p:animEffect>
                                  </p:childTnLst>
                                </p:cTn>
                              </p:par>
                            </p:childTnLst>
                          </p:cTn>
                        </p:par>
                        <p:par>
                          <p:cTn id="8" fill="hold">
                            <p:stCondLst>
                              <p:cond delay="2000"/>
                            </p:stCondLst>
                            <p:childTnLst>
                              <p:par>
                                <p:cTn id="9" presetID="2" presetClass="entr" presetSubtype="8"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0-#ppt_w/2"/>
                                          </p:val>
                                        </p:tav>
                                        <p:tav tm="100000">
                                          <p:val>
                                            <p:strVal val="#ppt_x"/>
                                          </p:val>
                                        </p:tav>
                                      </p:tavLst>
                                    </p:anim>
                                    <p:anim calcmode="lin" valueType="num">
                                      <p:cBhvr additive="base">
                                        <p:cTn id="12" dur="500" fill="hold"/>
                                        <p:tgtEl>
                                          <p:spTgt spid="10"/>
                                        </p:tgtEl>
                                        <p:attrNameLst>
                                          <p:attrName>ppt_y</p:attrName>
                                        </p:attrNameLst>
                                      </p:cBhvr>
                                      <p:tavLst>
                                        <p:tav tm="0">
                                          <p:val>
                                            <p:strVal val="#ppt_y"/>
                                          </p:val>
                                        </p:tav>
                                        <p:tav tm="100000">
                                          <p:val>
                                            <p:strVal val="#ppt_y"/>
                                          </p:val>
                                        </p:tav>
                                      </p:tavLst>
                                    </p:anim>
                                  </p:childTnLst>
                                </p:cTn>
                              </p:par>
                            </p:childTnLst>
                          </p:cTn>
                        </p:par>
                        <p:par>
                          <p:cTn id="13" fill="hold">
                            <p:stCondLst>
                              <p:cond delay="2500"/>
                            </p:stCondLst>
                            <p:childTnLst>
                              <p:par>
                                <p:cTn id="14" presetID="2" presetClass="entr" presetSubtype="8" fill="hold" nodeType="afterEffect">
                                  <p:stCondLst>
                                    <p:cond delay="0"/>
                                  </p:stCondLst>
                                  <p:childTnLst>
                                    <p:set>
                                      <p:cBhvr>
                                        <p:cTn id="15" dur="1" fill="hold">
                                          <p:stCondLst>
                                            <p:cond delay="0"/>
                                          </p:stCondLst>
                                        </p:cTn>
                                        <p:tgtEl>
                                          <p:spTgt spid="26"/>
                                        </p:tgtEl>
                                        <p:attrNameLst>
                                          <p:attrName>style.visibility</p:attrName>
                                        </p:attrNameLst>
                                      </p:cBhvr>
                                      <p:to>
                                        <p:strVal val="visible"/>
                                      </p:to>
                                    </p:set>
                                    <p:anim calcmode="lin" valueType="num">
                                      <p:cBhvr additive="base">
                                        <p:cTn id="16" dur="500" fill="hold"/>
                                        <p:tgtEl>
                                          <p:spTgt spid="26"/>
                                        </p:tgtEl>
                                        <p:attrNameLst>
                                          <p:attrName>ppt_x</p:attrName>
                                        </p:attrNameLst>
                                      </p:cBhvr>
                                      <p:tavLst>
                                        <p:tav tm="0">
                                          <p:val>
                                            <p:strVal val="0-#ppt_w/2"/>
                                          </p:val>
                                        </p:tav>
                                        <p:tav tm="100000">
                                          <p:val>
                                            <p:strVal val="#ppt_x"/>
                                          </p:val>
                                        </p:tav>
                                      </p:tavLst>
                                    </p:anim>
                                    <p:anim calcmode="lin" valueType="num">
                                      <p:cBhvr additive="base">
                                        <p:cTn id="17" dur="500" fill="hold"/>
                                        <p:tgtEl>
                                          <p:spTgt spid="26"/>
                                        </p:tgtEl>
                                        <p:attrNameLst>
                                          <p:attrName>ppt_y</p:attrName>
                                        </p:attrNameLst>
                                      </p:cBhvr>
                                      <p:tavLst>
                                        <p:tav tm="0">
                                          <p:val>
                                            <p:strVal val="#ppt_y"/>
                                          </p:val>
                                        </p:tav>
                                        <p:tav tm="100000">
                                          <p:val>
                                            <p:strVal val="#ppt_y"/>
                                          </p:val>
                                        </p:tav>
                                      </p:tavLst>
                                    </p:anim>
                                  </p:childTnLst>
                                </p:cTn>
                              </p:par>
                            </p:childTnLst>
                          </p:cTn>
                        </p:par>
                        <p:par>
                          <p:cTn id="18" fill="hold">
                            <p:stCondLst>
                              <p:cond delay="3000"/>
                            </p:stCondLst>
                            <p:childTnLst>
                              <p:par>
                                <p:cTn id="19" presetID="2" presetClass="entr" presetSubtype="8" fill="hold" nodeType="afterEffect">
                                  <p:stCondLst>
                                    <p:cond delay="0"/>
                                  </p:stCondLst>
                                  <p:childTnLst>
                                    <p:set>
                                      <p:cBhvr>
                                        <p:cTn id="20" dur="1" fill="hold">
                                          <p:stCondLst>
                                            <p:cond delay="0"/>
                                          </p:stCondLst>
                                        </p:cTn>
                                        <p:tgtEl>
                                          <p:spTgt spid="60"/>
                                        </p:tgtEl>
                                        <p:attrNameLst>
                                          <p:attrName>style.visibility</p:attrName>
                                        </p:attrNameLst>
                                      </p:cBhvr>
                                      <p:to>
                                        <p:strVal val="visible"/>
                                      </p:to>
                                    </p:set>
                                    <p:anim calcmode="lin" valueType="num">
                                      <p:cBhvr additive="base">
                                        <p:cTn id="21" dur="1000" fill="hold"/>
                                        <p:tgtEl>
                                          <p:spTgt spid="60"/>
                                        </p:tgtEl>
                                        <p:attrNameLst>
                                          <p:attrName>ppt_x</p:attrName>
                                        </p:attrNameLst>
                                      </p:cBhvr>
                                      <p:tavLst>
                                        <p:tav tm="0">
                                          <p:val>
                                            <p:strVal val="0-#ppt_w/2"/>
                                          </p:val>
                                        </p:tav>
                                        <p:tav tm="100000">
                                          <p:val>
                                            <p:strVal val="#ppt_x"/>
                                          </p:val>
                                        </p:tav>
                                      </p:tavLst>
                                    </p:anim>
                                    <p:anim calcmode="lin" valueType="num">
                                      <p:cBhvr additive="base">
                                        <p:cTn id="22" dur="1000" fill="hold"/>
                                        <p:tgtEl>
                                          <p:spTgt spid="60"/>
                                        </p:tgtEl>
                                        <p:attrNameLst>
                                          <p:attrName>ppt_y</p:attrName>
                                        </p:attrNameLst>
                                      </p:cBhvr>
                                      <p:tavLst>
                                        <p:tav tm="0">
                                          <p:val>
                                            <p:strVal val="#ppt_y"/>
                                          </p:val>
                                        </p:tav>
                                        <p:tav tm="100000">
                                          <p:val>
                                            <p:strVal val="#ppt_y"/>
                                          </p:val>
                                        </p:tav>
                                      </p:tavLst>
                                    </p:anim>
                                  </p:childTnLst>
                                </p:cTn>
                              </p:par>
                            </p:childTnLst>
                          </p:cTn>
                        </p:par>
                        <p:par>
                          <p:cTn id="23" fill="hold">
                            <p:stCondLst>
                              <p:cond delay="4000"/>
                            </p:stCondLst>
                            <p:childTnLst>
                              <p:par>
                                <p:cTn id="24" presetID="2" presetClass="entr" presetSubtype="8" fill="hold" grpId="0" nodeType="afterEffect">
                                  <p:stCondLst>
                                    <p:cond delay="0"/>
                                  </p:stCondLst>
                                  <p:childTnLst>
                                    <p:set>
                                      <p:cBhvr>
                                        <p:cTn id="25" dur="1" fill="hold">
                                          <p:stCondLst>
                                            <p:cond delay="0"/>
                                          </p:stCondLst>
                                        </p:cTn>
                                        <p:tgtEl>
                                          <p:spTgt spid="8"/>
                                        </p:tgtEl>
                                        <p:attrNameLst>
                                          <p:attrName>style.visibility</p:attrName>
                                        </p:attrNameLst>
                                      </p:cBhvr>
                                      <p:to>
                                        <p:strVal val="visible"/>
                                      </p:to>
                                    </p:set>
                                    <p:anim calcmode="lin" valueType="num">
                                      <p:cBhvr additive="base">
                                        <p:cTn id="26" dur="1000" fill="hold"/>
                                        <p:tgtEl>
                                          <p:spTgt spid="8"/>
                                        </p:tgtEl>
                                        <p:attrNameLst>
                                          <p:attrName>ppt_x</p:attrName>
                                        </p:attrNameLst>
                                      </p:cBhvr>
                                      <p:tavLst>
                                        <p:tav tm="0">
                                          <p:val>
                                            <p:strVal val="0-#ppt_w/2"/>
                                          </p:val>
                                        </p:tav>
                                        <p:tav tm="100000">
                                          <p:val>
                                            <p:strVal val="#ppt_x"/>
                                          </p:val>
                                        </p:tav>
                                      </p:tavLst>
                                    </p:anim>
                                    <p:anim calcmode="lin" valueType="num">
                                      <p:cBhvr additive="base">
                                        <p:cTn id="27" dur="1000" fill="hold"/>
                                        <p:tgtEl>
                                          <p:spTgt spid="8"/>
                                        </p:tgtEl>
                                        <p:attrNameLst>
                                          <p:attrName>ppt_y</p:attrName>
                                        </p:attrNameLst>
                                      </p:cBhvr>
                                      <p:tavLst>
                                        <p:tav tm="0">
                                          <p:val>
                                            <p:strVal val="#ppt_y"/>
                                          </p:val>
                                        </p:tav>
                                        <p:tav tm="100000">
                                          <p:val>
                                            <p:strVal val="#ppt_y"/>
                                          </p:val>
                                        </p:tav>
                                      </p:tavLst>
                                    </p:anim>
                                  </p:childTnLst>
                                </p:cTn>
                              </p:par>
                            </p:childTnLst>
                          </p:cTn>
                        </p:par>
                        <p:par>
                          <p:cTn id="28" fill="hold">
                            <p:stCondLst>
                              <p:cond delay="5000"/>
                            </p:stCondLst>
                            <p:childTnLst>
                              <p:par>
                                <p:cTn id="29" presetID="2" presetClass="entr" presetSubtype="8" fill="hold" grpId="0" nodeType="after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1000" fill="hold"/>
                                        <p:tgtEl>
                                          <p:spTgt spid="11"/>
                                        </p:tgtEl>
                                        <p:attrNameLst>
                                          <p:attrName>ppt_x</p:attrName>
                                        </p:attrNameLst>
                                      </p:cBhvr>
                                      <p:tavLst>
                                        <p:tav tm="0">
                                          <p:val>
                                            <p:strVal val="0-#ppt_w/2"/>
                                          </p:val>
                                        </p:tav>
                                        <p:tav tm="100000">
                                          <p:val>
                                            <p:strVal val="#ppt_x"/>
                                          </p:val>
                                        </p:tav>
                                      </p:tavLst>
                                    </p:anim>
                                    <p:anim calcmode="lin" valueType="num">
                                      <p:cBhvr additive="base">
                                        <p:cTn id="32" dur="1000" fill="hold"/>
                                        <p:tgtEl>
                                          <p:spTgt spid="11"/>
                                        </p:tgtEl>
                                        <p:attrNameLst>
                                          <p:attrName>ppt_y</p:attrName>
                                        </p:attrNameLst>
                                      </p:cBhvr>
                                      <p:tavLst>
                                        <p:tav tm="0">
                                          <p:val>
                                            <p:strVal val="#ppt_y"/>
                                          </p:val>
                                        </p:tav>
                                        <p:tav tm="100000">
                                          <p:val>
                                            <p:strVal val="#ppt_y"/>
                                          </p:val>
                                        </p:tav>
                                      </p:tavLst>
                                    </p:anim>
                                  </p:childTnLst>
                                </p:cTn>
                              </p:par>
                            </p:childTnLst>
                          </p:cTn>
                        </p:par>
                        <p:par>
                          <p:cTn id="33" fill="hold">
                            <p:stCondLst>
                              <p:cond delay="6000"/>
                            </p:stCondLst>
                            <p:childTnLst>
                              <p:par>
                                <p:cTn id="34" presetID="2" presetClass="entr" presetSubtype="8" fill="hold" nodeType="afterEffect">
                                  <p:stCondLst>
                                    <p:cond delay="0"/>
                                  </p:stCondLst>
                                  <p:childTnLst>
                                    <p:set>
                                      <p:cBhvr>
                                        <p:cTn id="35" dur="1" fill="hold">
                                          <p:stCondLst>
                                            <p:cond delay="0"/>
                                          </p:stCondLst>
                                        </p:cTn>
                                        <p:tgtEl>
                                          <p:spTgt spid="30"/>
                                        </p:tgtEl>
                                        <p:attrNameLst>
                                          <p:attrName>style.visibility</p:attrName>
                                        </p:attrNameLst>
                                      </p:cBhvr>
                                      <p:to>
                                        <p:strVal val="visible"/>
                                      </p:to>
                                    </p:set>
                                    <p:anim calcmode="lin" valueType="num">
                                      <p:cBhvr additive="base">
                                        <p:cTn id="36" dur="1000" fill="hold"/>
                                        <p:tgtEl>
                                          <p:spTgt spid="30"/>
                                        </p:tgtEl>
                                        <p:attrNameLst>
                                          <p:attrName>ppt_x</p:attrName>
                                        </p:attrNameLst>
                                      </p:cBhvr>
                                      <p:tavLst>
                                        <p:tav tm="0">
                                          <p:val>
                                            <p:strVal val="0-#ppt_w/2"/>
                                          </p:val>
                                        </p:tav>
                                        <p:tav tm="100000">
                                          <p:val>
                                            <p:strVal val="#ppt_x"/>
                                          </p:val>
                                        </p:tav>
                                      </p:tavLst>
                                    </p:anim>
                                    <p:anim calcmode="lin" valueType="num">
                                      <p:cBhvr additive="base">
                                        <p:cTn id="37" dur="1000" fill="hold"/>
                                        <p:tgtEl>
                                          <p:spTgt spid="30"/>
                                        </p:tgtEl>
                                        <p:attrNameLst>
                                          <p:attrName>ppt_y</p:attrName>
                                        </p:attrNameLst>
                                      </p:cBhvr>
                                      <p:tavLst>
                                        <p:tav tm="0">
                                          <p:val>
                                            <p:strVal val="#ppt_y"/>
                                          </p:val>
                                        </p:tav>
                                        <p:tav tm="100000">
                                          <p:val>
                                            <p:strVal val="#ppt_y"/>
                                          </p:val>
                                        </p:tav>
                                      </p:tavLst>
                                    </p:anim>
                                  </p:childTnLst>
                                </p:cTn>
                              </p:par>
                            </p:childTnLst>
                          </p:cTn>
                        </p:par>
                        <p:par>
                          <p:cTn id="38" fill="hold">
                            <p:stCondLst>
                              <p:cond delay="7000"/>
                            </p:stCondLst>
                            <p:childTnLst>
                              <p:par>
                                <p:cTn id="39" presetID="2" presetClass="entr" presetSubtype="8" fill="hold" nodeType="afterEffect">
                                  <p:stCondLst>
                                    <p:cond delay="0"/>
                                  </p:stCondLst>
                                  <p:childTnLst>
                                    <p:set>
                                      <p:cBhvr>
                                        <p:cTn id="40" dur="1" fill="hold">
                                          <p:stCondLst>
                                            <p:cond delay="0"/>
                                          </p:stCondLst>
                                        </p:cTn>
                                        <p:tgtEl>
                                          <p:spTgt spid="65"/>
                                        </p:tgtEl>
                                        <p:attrNameLst>
                                          <p:attrName>style.visibility</p:attrName>
                                        </p:attrNameLst>
                                      </p:cBhvr>
                                      <p:to>
                                        <p:strVal val="visible"/>
                                      </p:to>
                                    </p:set>
                                    <p:anim calcmode="lin" valueType="num">
                                      <p:cBhvr additive="base">
                                        <p:cTn id="41" dur="1000" fill="hold"/>
                                        <p:tgtEl>
                                          <p:spTgt spid="65"/>
                                        </p:tgtEl>
                                        <p:attrNameLst>
                                          <p:attrName>ppt_x</p:attrName>
                                        </p:attrNameLst>
                                      </p:cBhvr>
                                      <p:tavLst>
                                        <p:tav tm="0">
                                          <p:val>
                                            <p:strVal val="0-#ppt_w/2"/>
                                          </p:val>
                                        </p:tav>
                                        <p:tav tm="100000">
                                          <p:val>
                                            <p:strVal val="#ppt_x"/>
                                          </p:val>
                                        </p:tav>
                                      </p:tavLst>
                                    </p:anim>
                                    <p:anim calcmode="lin" valueType="num">
                                      <p:cBhvr additive="base">
                                        <p:cTn id="42" dur="1000" fill="hold"/>
                                        <p:tgtEl>
                                          <p:spTgt spid="65"/>
                                        </p:tgtEl>
                                        <p:attrNameLst>
                                          <p:attrName>ppt_y</p:attrName>
                                        </p:attrNameLst>
                                      </p:cBhvr>
                                      <p:tavLst>
                                        <p:tav tm="0">
                                          <p:val>
                                            <p:strVal val="#ppt_y"/>
                                          </p:val>
                                        </p:tav>
                                        <p:tav tm="100000">
                                          <p:val>
                                            <p:strVal val="#ppt_y"/>
                                          </p:val>
                                        </p:tav>
                                      </p:tavLst>
                                    </p:anim>
                                  </p:childTnLst>
                                </p:cTn>
                              </p:par>
                            </p:childTnLst>
                          </p:cTn>
                        </p:par>
                        <p:par>
                          <p:cTn id="43" fill="hold">
                            <p:stCondLst>
                              <p:cond delay="8000"/>
                            </p:stCondLst>
                            <p:childTnLst>
                              <p:par>
                                <p:cTn id="44" presetID="2" presetClass="entr" presetSubtype="8" fill="hold" grpId="0" nodeType="afterEffect">
                                  <p:stCondLst>
                                    <p:cond delay="0"/>
                                  </p:stCondLst>
                                  <p:childTnLst>
                                    <p:set>
                                      <p:cBhvr>
                                        <p:cTn id="45" dur="1" fill="hold">
                                          <p:stCondLst>
                                            <p:cond delay="0"/>
                                          </p:stCondLst>
                                        </p:cTn>
                                        <p:tgtEl>
                                          <p:spTgt spid="12"/>
                                        </p:tgtEl>
                                        <p:attrNameLst>
                                          <p:attrName>style.visibility</p:attrName>
                                        </p:attrNameLst>
                                      </p:cBhvr>
                                      <p:to>
                                        <p:strVal val="visible"/>
                                      </p:to>
                                    </p:set>
                                    <p:anim calcmode="lin" valueType="num">
                                      <p:cBhvr additive="base">
                                        <p:cTn id="46" dur="1000" fill="hold"/>
                                        <p:tgtEl>
                                          <p:spTgt spid="12"/>
                                        </p:tgtEl>
                                        <p:attrNameLst>
                                          <p:attrName>ppt_x</p:attrName>
                                        </p:attrNameLst>
                                      </p:cBhvr>
                                      <p:tavLst>
                                        <p:tav tm="0">
                                          <p:val>
                                            <p:strVal val="0-#ppt_w/2"/>
                                          </p:val>
                                        </p:tav>
                                        <p:tav tm="100000">
                                          <p:val>
                                            <p:strVal val="#ppt_x"/>
                                          </p:val>
                                        </p:tav>
                                      </p:tavLst>
                                    </p:anim>
                                    <p:anim calcmode="lin" valueType="num">
                                      <p:cBhvr additive="base">
                                        <p:cTn id="47" dur="1000" fill="hold"/>
                                        <p:tgtEl>
                                          <p:spTgt spid="12"/>
                                        </p:tgtEl>
                                        <p:attrNameLst>
                                          <p:attrName>ppt_y</p:attrName>
                                        </p:attrNameLst>
                                      </p:cBhvr>
                                      <p:tavLst>
                                        <p:tav tm="0">
                                          <p:val>
                                            <p:strVal val="#ppt_y"/>
                                          </p:val>
                                        </p:tav>
                                        <p:tav tm="100000">
                                          <p:val>
                                            <p:strVal val="#ppt_y"/>
                                          </p:val>
                                        </p:tav>
                                      </p:tavLst>
                                    </p:anim>
                                  </p:childTnLst>
                                </p:cTn>
                              </p:par>
                            </p:childTnLst>
                          </p:cTn>
                        </p:par>
                        <p:par>
                          <p:cTn id="48" fill="hold">
                            <p:stCondLst>
                              <p:cond delay="9000"/>
                            </p:stCondLst>
                            <p:childTnLst>
                              <p:par>
                                <p:cTn id="49" presetID="2" presetClass="entr" presetSubtype="8" fill="hold" grpId="0" nodeType="afterEffect">
                                  <p:stCondLst>
                                    <p:cond delay="0"/>
                                  </p:stCondLst>
                                  <p:childTnLst>
                                    <p:set>
                                      <p:cBhvr>
                                        <p:cTn id="50" dur="1" fill="hold">
                                          <p:stCondLst>
                                            <p:cond delay="0"/>
                                          </p:stCondLst>
                                        </p:cTn>
                                        <p:tgtEl>
                                          <p:spTgt spid="13"/>
                                        </p:tgtEl>
                                        <p:attrNameLst>
                                          <p:attrName>style.visibility</p:attrName>
                                        </p:attrNameLst>
                                      </p:cBhvr>
                                      <p:to>
                                        <p:strVal val="visible"/>
                                      </p:to>
                                    </p:set>
                                    <p:anim calcmode="lin" valueType="num">
                                      <p:cBhvr additive="base">
                                        <p:cTn id="51" dur="1000" fill="hold"/>
                                        <p:tgtEl>
                                          <p:spTgt spid="13"/>
                                        </p:tgtEl>
                                        <p:attrNameLst>
                                          <p:attrName>ppt_x</p:attrName>
                                        </p:attrNameLst>
                                      </p:cBhvr>
                                      <p:tavLst>
                                        <p:tav tm="0">
                                          <p:val>
                                            <p:strVal val="0-#ppt_w/2"/>
                                          </p:val>
                                        </p:tav>
                                        <p:tav tm="100000">
                                          <p:val>
                                            <p:strVal val="#ppt_x"/>
                                          </p:val>
                                        </p:tav>
                                      </p:tavLst>
                                    </p:anim>
                                    <p:anim calcmode="lin" valueType="num">
                                      <p:cBhvr additive="base">
                                        <p:cTn id="52" dur="1000" fill="hold"/>
                                        <p:tgtEl>
                                          <p:spTgt spid="13"/>
                                        </p:tgtEl>
                                        <p:attrNameLst>
                                          <p:attrName>ppt_y</p:attrName>
                                        </p:attrNameLst>
                                      </p:cBhvr>
                                      <p:tavLst>
                                        <p:tav tm="0">
                                          <p:val>
                                            <p:strVal val="#ppt_y"/>
                                          </p:val>
                                        </p:tav>
                                        <p:tav tm="100000">
                                          <p:val>
                                            <p:strVal val="#ppt_y"/>
                                          </p:val>
                                        </p:tav>
                                      </p:tavLst>
                                    </p:anim>
                                  </p:childTnLst>
                                </p:cTn>
                              </p:par>
                            </p:childTnLst>
                          </p:cTn>
                        </p:par>
                        <p:par>
                          <p:cTn id="53" fill="hold">
                            <p:stCondLst>
                              <p:cond delay="10000"/>
                            </p:stCondLst>
                            <p:childTnLst>
                              <p:par>
                                <p:cTn id="54" presetID="2" presetClass="entr" presetSubtype="8" fill="hold" nodeType="afterEffect">
                                  <p:stCondLst>
                                    <p:cond delay="0"/>
                                  </p:stCondLst>
                                  <p:childTnLst>
                                    <p:set>
                                      <p:cBhvr>
                                        <p:cTn id="55" dur="1" fill="hold">
                                          <p:stCondLst>
                                            <p:cond delay="0"/>
                                          </p:stCondLst>
                                        </p:cTn>
                                        <p:tgtEl>
                                          <p:spTgt spid="32"/>
                                        </p:tgtEl>
                                        <p:attrNameLst>
                                          <p:attrName>style.visibility</p:attrName>
                                        </p:attrNameLst>
                                      </p:cBhvr>
                                      <p:to>
                                        <p:strVal val="visible"/>
                                      </p:to>
                                    </p:set>
                                    <p:anim calcmode="lin" valueType="num">
                                      <p:cBhvr additive="base">
                                        <p:cTn id="56" dur="1000" fill="hold"/>
                                        <p:tgtEl>
                                          <p:spTgt spid="32"/>
                                        </p:tgtEl>
                                        <p:attrNameLst>
                                          <p:attrName>ppt_x</p:attrName>
                                        </p:attrNameLst>
                                      </p:cBhvr>
                                      <p:tavLst>
                                        <p:tav tm="0">
                                          <p:val>
                                            <p:strVal val="0-#ppt_w/2"/>
                                          </p:val>
                                        </p:tav>
                                        <p:tav tm="100000">
                                          <p:val>
                                            <p:strVal val="#ppt_x"/>
                                          </p:val>
                                        </p:tav>
                                      </p:tavLst>
                                    </p:anim>
                                    <p:anim calcmode="lin" valueType="num">
                                      <p:cBhvr additive="base">
                                        <p:cTn id="57" dur="1000" fill="hold"/>
                                        <p:tgtEl>
                                          <p:spTgt spid="32"/>
                                        </p:tgtEl>
                                        <p:attrNameLst>
                                          <p:attrName>ppt_y</p:attrName>
                                        </p:attrNameLst>
                                      </p:cBhvr>
                                      <p:tavLst>
                                        <p:tav tm="0">
                                          <p:val>
                                            <p:strVal val="#ppt_y"/>
                                          </p:val>
                                        </p:tav>
                                        <p:tav tm="100000">
                                          <p:val>
                                            <p:strVal val="#ppt_y"/>
                                          </p:val>
                                        </p:tav>
                                      </p:tavLst>
                                    </p:anim>
                                  </p:childTnLst>
                                </p:cTn>
                              </p:par>
                            </p:childTnLst>
                          </p:cTn>
                        </p:par>
                        <p:par>
                          <p:cTn id="58" fill="hold">
                            <p:stCondLst>
                              <p:cond delay="11000"/>
                            </p:stCondLst>
                            <p:childTnLst>
                              <p:par>
                                <p:cTn id="59" presetID="2" presetClass="entr" presetSubtype="8" fill="hold" nodeType="afterEffect">
                                  <p:stCondLst>
                                    <p:cond delay="0"/>
                                  </p:stCondLst>
                                  <p:childTnLst>
                                    <p:set>
                                      <p:cBhvr>
                                        <p:cTn id="60" dur="1" fill="hold">
                                          <p:stCondLst>
                                            <p:cond delay="0"/>
                                          </p:stCondLst>
                                        </p:cTn>
                                        <p:tgtEl>
                                          <p:spTgt spid="67"/>
                                        </p:tgtEl>
                                        <p:attrNameLst>
                                          <p:attrName>style.visibility</p:attrName>
                                        </p:attrNameLst>
                                      </p:cBhvr>
                                      <p:to>
                                        <p:strVal val="visible"/>
                                      </p:to>
                                    </p:set>
                                    <p:anim calcmode="lin" valueType="num">
                                      <p:cBhvr additive="base">
                                        <p:cTn id="61" dur="1000" fill="hold"/>
                                        <p:tgtEl>
                                          <p:spTgt spid="67"/>
                                        </p:tgtEl>
                                        <p:attrNameLst>
                                          <p:attrName>ppt_x</p:attrName>
                                        </p:attrNameLst>
                                      </p:cBhvr>
                                      <p:tavLst>
                                        <p:tav tm="0">
                                          <p:val>
                                            <p:strVal val="0-#ppt_w/2"/>
                                          </p:val>
                                        </p:tav>
                                        <p:tav tm="100000">
                                          <p:val>
                                            <p:strVal val="#ppt_x"/>
                                          </p:val>
                                        </p:tav>
                                      </p:tavLst>
                                    </p:anim>
                                    <p:anim calcmode="lin" valueType="num">
                                      <p:cBhvr additive="base">
                                        <p:cTn id="62" dur="1000" fill="hold"/>
                                        <p:tgtEl>
                                          <p:spTgt spid="67"/>
                                        </p:tgtEl>
                                        <p:attrNameLst>
                                          <p:attrName>ppt_y</p:attrName>
                                        </p:attrNameLst>
                                      </p:cBhvr>
                                      <p:tavLst>
                                        <p:tav tm="0">
                                          <p:val>
                                            <p:strVal val="#ppt_y"/>
                                          </p:val>
                                        </p:tav>
                                        <p:tav tm="100000">
                                          <p:val>
                                            <p:strVal val="#ppt_y"/>
                                          </p:val>
                                        </p:tav>
                                      </p:tavLst>
                                    </p:anim>
                                  </p:childTnLst>
                                </p:cTn>
                              </p:par>
                            </p:childTnLst>
                          </p:cTn>
                        </p:par>
                        <p:par>
                          <p:cTn id="63" fill="hold">
                            <p:stCondLst>
                              <p:cond delay="12000"/>
                            </p:stCondLst>
                            <p:childTnLst>
                              <p:par>
                                <p:cTn id="64" presetID="2" presetClass="entr" presetSubtype="8" fill="hold" grpId="0" nodeType="afterEffect">
                                  <p:stCondLst>
                                    <p:cond delay="0"/>
                                  </p:stCondLst>
                                  <p:childTnLst>
                                    <p:set>
                                      <p:cBhvr>
                                        <p:cTn id="65" dur="1" fill="hold">
                                          <p:stCondLst>
                                            <p:cond delay="0"/>
                                          </p:stCondLst>
                                        </p:cTn>
                                        <p:tgtEl>
                                          <p:spTgt spid="14"/>
                                        </p:tgtEl>
                                        <p:attrNameLst>
                                          <p:attrName>style.visibility</p:attrName>
                                        </p:attrNameLst>
                                      </p:cBhvr>
                                      <p:to>
                                        <p:strVal val="visible"/>
                                      </p:to>
                                    </p:set>
                                    <p:anim calcmode="lin" valueType="num">
                                      <p:cBhvr additive="base">
                                        <p:cTn id="66" dur="1000" fill="hold"/>
                                        <p:tgtEl>
                                          <p:spTgt spid="14"/>
                                        </p:tgtEl>
                                        <p:attrNameLst>
                                          <p:attrName>ppt_x</p:attrName>
                                        </p:attrNameLst>
                                      </p:cBhvr>
                                      <p:tavLst>
                                        <p:tav tm="0">
                                          <p:val>
                                            <p:strVal val="0-#ppt_w/2"/>
                                          </p:val>
                                        </p:tav>
                                        <p:tav tm="100000">
                                          <p:val>
                                            <p:strVal val="#ppt_x"/>
                                          </p:val>
                                        </p:tav>
                                      </p:tavLst>
                                    </p:anim>
                                    <p:anim calcmode="lin" valueType="num">
                                      <p:cBhvr additive="base">
                                        <p:cTn id="67" dur="1000" fill="hold"/>
                                        <p:tgtEl>
                                          <p:spTgt spid="14"/>
                                        </p:tgtEl>
                                        <p:attrNameLst>
                                          <p:attrName>ppt_y</p:attrName>
                                        </p:attrNameLst>
                                      </p:cBhvr>
                                      <p:tavLst>
                                        <p:tav tm="0">
                                          <p:val>
                                            <p:strVal val="#ppt_y"/>
                                          </p:val>
                                        </p:tav>
                                        <p:tav tm="100000">
                                          <p:val>
                                            <p:strVal val="#ppt_y"/>
                                          </p:val>
                                        </p:tav>
                                      </p:tavLst>
                                    </p:anim>
                                  </p:childTnLst>
                                </p:cTn>
                              </p:par>
                            </p:childTnLst>
                          </p:cTn>
                        </p:par>
                        <p:par>
                          <p:cTn id="68" fill="hold">
                            <p:stCondLst>
                              <p:cond delay="13000"/>
                            </p:stCondLst>
                            <p:childTnLst>
                              <p:par>
                                <p:cTn id="69" presetID="2" presetClass="entr" presetSubtype="8" fill="hold" grpId="0" nodeType="afterEffect">
                                  <p:stCondLst>
                                    <p:cond delay="0"/>
                                  </p:stCondLst>
                                  <p:childTnLst>
                                    <p:set>
                                      <p:cBhvr>
                                        <p:cTn id="70" dur="1" fill="hold">
                                          <p:stCondLst>
                                            <p:cond delay="0"/>
                                          </p:stCondLst>
                                        </p:cTn>
                                        <p:tgtEl>
                                          <p:spTgt spid="16"/>
                                        </p:tgtEl>
                                        <p:attrNameLst>
                                          <p:attrName>style.visibility</p:attrName>
                                        </p:attrNameLst>
                                      </p:cBhvr>
                                      <p:to>
                                        <p:strVal val="visible"/>
                                      </p:to>
                                    </p:set>
                                    <p:anim calcmode="lin" valueType="num">
                                      <p:cBhvr additive="base">
                                        <p:cTn id="71" dur="1000" fill="hold"/>
                                        <p:tgtEl>
                                          <p:spTgt spid="16"/>
                                        </p:tgtEl>
                                        <p:attrNameLst>
                                          <p:attrName>ppt_x</p:attrName>
                                        </p:attrNameLst>
                                      </p:cBhvr>
                                      <p:tavLst>
                                        <p:tav tm="0">
                                          <p:val>
                                            <p:strVal val="0-#ppt_w/2"/>
                                          </p:val>
                                        </p:tav>
                                        <p:tav tm="100000">
                                          <p:val>
                                            <p:strVal val="#ppt_x"/>
                                          </p:val>
                                        </p:tav>
                                      </p:tavLst>
                                    </p:anim>
                                    <p:anim calcmode="lin" valueType="num">
                                      <p:cBhvr additive="base">
                                        <p:cTn id="72" dur="1000" fill="hold"/>
                                        <p:tgtEl>
                                          <p:spTgt spid="16"/>
                                        </p:tgtEl>
                                        <p:attrNameLst>
                                          <p:attrName>ppt_y</p:attrName>
                                        </p:attrNameLst>
                                      </p:cBhvr>
                                      <p:tavLst>
                                        <p:tav tm="0">
                                          <p:val>
                                            <p:strVal val="#ppt_y"/>
                                          </p:val>
                                        </p:tav>
                                        <p:tav tm="100000">
                                          <p:val>
                                            <p:strVal val="#ppt_y"/>
                                          </p:val>
                                        </p:tav>
                                      </p:tavLst>
                                    </p:anim>
                                  </p:childTnLst>
                                </p:cTn>
                              </p:par>
                            </p:childTnLst>
                          </p:cTn>
                        </p:par>
                        <p:par>
                          <p:cTn id="73" fill="hold">
                            <p:stCondLst>
                              <p:cond delay="14000"/>
                            </p:stCondLst>
                            <p:childTnLst>
                              <p:par>
                                <p:cTn id="74" presetID="2" presetClass="entr" presetSubtype="8" fill="hold" nodeType="afterEffect">
                                  <p:stCondLst>
                                    <p:cond delay="0"/>
                                  </p:stCondLst>
                                  <p:childTnLst>
                                    <p:set>
                                      <p:cBhvr>
                                        <p:cTn id="75" dur="1" fill="hold">
                                          <p:stCondLst>
                                            <p:cond delay="0"/>
                                          </p:stCondLst>
                                        </p:cTn>
                                        <p:tgtEl>
                                          <p:spTgt spid="40"/>
                                        </p:tgtEl>
                                        <p:attrNameLst>
                                          <p:attrName>style.visibility</p:attrName>
                                        </p:attrNameLst>
                                      </p:cBhvr>
                                      <p:to>
                                        <p:strVal val="visible"/>
                                      </p:to>
                                    </p:set>
                                    <p:anim calcmode="lin" valueType="num">
                                      <p:cBhvr additive="base">
                                        <p:cTn id="76" dur="1000" fill="hold"/>
                                        <p:tgtEl>
                                          <p:spTgt spid="40"/>
                                        </p:tgtEl>
                                        <p:attrNameLst>
                                          <p:attrName>ppt_x</p:attrName>
                                        </p:attrNameLst>
                                      </p:cBhvr>
                                      <p:tavLst>
                                        <p:tav tm="0">
                                          <p:val>
                                            <p:strVal val="0-#ppt_w/2"/>
                                          </p:val>
                                        </p:tav>
                                        <p:tav tm="100000">
                                          <p:val>
                                            <p:strVal val="#ppt_x"/>
                                          </p:val>
                                        </p:tav>
                                      </p:tavLst>
                                    </p:anim>
                                    <p:anim calcmode="lin" valueType="num">
                                      <p:cBhvr additive="base">
                                        <p:cTn id="77" dur="1000" fill="hold"/>
                                        <p:tgtEl>
                                          <p:spTgt spid="40"/>
                                        </p:tgtEl>
                                        <p:attrNameLst>
                                          <p:attrName>ppt_y</p:attrName>
                                        </p:attrNameLst>
                                      </p:cBhvr>
                                      <p:tavLst>
                                        <p:tav tm="0">
                                          <p:val>
                                            <p:strVal val="#ppt_y"/>
                                          </p:val>
                                        </p:tav>
                                        <p:tav tm="100000">
                                          <p:val>
                                            <p:strVal val="#ppt_y"/>
                                          </p:val>
                                        </p:tav>
                                      </p:tavLst>
                                    </p:anim>
                                  </p:childTnLst>
                                </p:cTn>
                              </p:par>
                            </p:childTnLst>
                          </p:cTn>
                        </p:par>
                        <p:par>
                          <p:cTn id="78" fill="hold">
                            <p:stCondLst>
                              <p:cond delay="15000"/>
                            </p:stCondLst>
                            <p:childTnLst>
                              <p:par>
                                <p:cTn id="79" presetID="2" presetClass="entr" presetSubtype="8" fill="hold" nodeType="afterEffect">
                                  <p:stCondLst>
                                    <p:cond delay="0"/>
                                  </p:stCondLst>
                                  <p:childTnLst>
                                    <p:set>
                                      <p:cBhvr>
                                        <p:cTn id="80" dur="1" fill="hold">
                                          <p:stCondLst>
                                            <p:cond delay="0"/>
                                          </p:stCondLst>
                                        </p:cTn>
                                        <p:tgtEl>
                                          <p:spTgt spid="69"/>
                                        </p:tgtEl>
                                        <p:attrNameLst>
                                          <p:attrName>style.visibility</p:attrName>
                                        </p:attrNameLst>
                                      </p:cBhvr>
                                      <p:to>
                                        <p:strVal val="visible"/>
                                      </p:to>
                                    </p:set>
                                    <p:anim calcmode="lin" valueType="num">
                                      <p:cBhvr additive="base">
                                        <p:cTn id="81" dur="1000" fill="hold"/>
                                        <p:tgtEl>
                                          <p:spTgt spid="69"/>
                                        </p:tgtEl>
                                        <p:attrNameLst>
                                          <p:attrName>ppt_x</p:attrName>
                                        </p:attrNameLst>
                                      </p:cBhvr>
                                      <p:tavLst>
                                        <p:tav tm="0">
                                          <p:val>
                                            <p:strVal val="0-#ppt_w/2"/>
                                          </p:val>
                                        </p:tav>
                                        <p:tav tm="100000">
                                          <p:val>
                                            <p:strVal val="#ppt_x"/>
                                          </p:val>
                                        </p:tav>
                                      </p:tavLst>
                                    </p:anim>
                                    <p:anim calcmode="lin" valueType="num">
                                      <p:cBhvr additive="base">
                                        <p:cTn id="82" dur="1000" fill="hold"/>
                                        <p:tgtEl>
                                          <p:spTgt spid="69"/>
                                        </p:tgtEl>
                                        <p:attrNameLst>
                                          <p:attrName>ppt_y</p:attrName>
                                        </p:attrNameLst>
                                      </p:cBhvr>
                                      <p:tavLst>
                                        <p:tav tm="0">
                                          <p:val>
                                            <p:strVal val="#ppt_y"/>
                                          </p:val>
                                        </p:tav>
                                        <p:tav tm="100000">
                                          <p:val>
                                            <p:strVal val="#ppt_y"/>
                                          </p:val>
                                        </p:tav>
                                      </p:tavLst>
                                    </p:anim>
                                  </p:childTnLst>
                                </p:cTn>
                              </p:par>
                            </p:childTnLst>
                          </p:cTn>
                        </p:par>
                        <p:par>
                          <p:cTn id="83" fill="hold">
                            <p:stCondLst>
                              <p:cond delay="16000"/>
                            </p:stCondLst>
                            <p:childTnLst>
                              <p:par>
                                <p:cTn id="84" presetID="2" presetClass="entr" presetSubtype="8" fill="hold" grpId="0" nodeType="afterEffect">
                                  <p:stCondLst>
                                    <p:cond delay="0"/>
                                  </p:stCondLst>
                                  <p:childTnLst>
                                    <p:set>
                                      <p:cBhvr>
                                        <p:cTn id="85" dur="1" fill="hold">
                                          <p:stCondLst>
                                            <p:cond delay="0"/>
                                          </p:stCondLst>
                                        </p:cTn>
                                        <p:tgtEl>
                                          <p:spTgt spid="17"/>
                                        </p:tgtEl>
                                        <p:attrNameLst>
                                          <p:attrName>style.visibility</p:attrName>
                                        </p:attrNameLst>
                                      </p:cBhvr>
                                      <p:to>
                                        <p:strVal val="visible"/>
                                      </p:to>
                                    </p:set>
                                    <p:anim calcmode="lin" valueType="num">
                                      <p:cBhvr additive="base">
                                        <p:cTn id="86" dur="1000" fill="hold"/>
                                        <p:tgtEl>
                                          <p:spTgt spid="17"/>
                                        </p:tgtEl>
                                        <p:attrNameLst>
                                          <p:attrName>ppt_x</p:attrName>
                                        </p:attrNameLst>
                                      </p:cBhvr>
                                      <p:tavLst>
                                        <p:tav tm="0">
                                          <p:val>
                                            <p:strVal val="0-#ppt_w/2"/>
                                          </p:val>
                                        </p:tav>
                                        <p:tav tm="100000">
                                          <p:val>
                                            <p:strVal val="#ppt_x"/>
                                          </p:val>
                                        </p:tav>
                                      </p:tavLst>
                                    </p:anim>
                                    <p:anim calcmode="lin" valueType="num">
                                      <p:cBhvr additive="base">
                                        <p:cTn id="87" dur="100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1" grpId="0"/>
      <p:bldP spid="12" grpId="0"/>
      <p:bldP spid="13" grpId="0"/>
      <p:bldP spid="14" grpId="0"/>
      <p:bldP spid="16" grpId="0"/>
      <p:bldP spid="1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half" idx="2"/>
          </p:nvPr>
        </p:nvSpPr>
        <p:spPr>
          <a:xfrm>
            <a:off x="680346" y="1288468"/>
            <a:ext cx="4194073" cy="4602867"/>
          </a:xfrm>
        </p:spPr>
        <p:txBody>
          <a:bodyPr>
            <a:normAutofit/>
          </a:bodyPr>
          <a:lstStyle/>
          <a:p>
            <a:pPr marL="285750" indent="-285750">
              <a:buFont typeface="Arial" panose="020B0604020202020204" pitchFamily="34" charset="0"/>
              <a:buChar char="•"/>
            </a:pPr>
            <a:r>
              <a:rPr lang="en-GB" sz="3200" dirty="0" smtClean="0">
                <a:solidFill>
                  <a:schemeClr val="accent1"/>
                </a:solidFill>
              </a:rPr>
              <a:t>Introduction </a:t>
            </a:r>
          </a:p>
          <a:p>
            <a:pPr marL="285750" indent="-285750">
              <a:buFont typeface="Arial" panose="020B0604020202020204" pitchFamily="34" charset="0"/>
              <a:buChar char="•"/>
            </a:pPr>
            <a:r>
              <a:rPr lang="en-GB" sz="3200" dirty="0" smtClean="0">
                <a:solidFill>
                  <a:schemeClr val="accent1"/>
                </a:solidFill>
              </a:rPr>
              <a:t>Fire Safety Strategy</a:t>
            </a:r>
          </a:p>
          <a:p>
            <a:pPr marL="285750" indent="-285750">
              <a:buFont typeface="Arial" panose="020B0604020202020204" pitchFamily="34" charset="0"/>
              <a:buChar char="•"/>
            </a:pPr>
            <a:r>
              <a:rPr lang="en-GB" sz="3200" dirty="0" smtClean="0">
                <a:solidFill>
                  <a:schemeClr val="accent1"/>
                </a:solidFill>
              </a:rPr>
              <a:t>Method statement</a:t>
            </a:r>
          </a:p>
          <a:p>
            <a:pPr marL="285750" indent="-285750">
              <a:buFont typeface="Arial" panose="020B0604020202020204" pitchFamily="34" charset="0"/>
              <a:buChar char="•"/>
            </a:pPr>
            <a:r>
              <a:rPr lang="en-GB" sz="3200" dirty="0" smtClean="0">
                <a:solidFill>
                  <a:schemeClr val="accent1"/>
                </a:solidFill>
              </a:rPr>
              <a:t>Health &amp; Safety C.P.P</a:t>
            </a:r>
          </a:p>
          <a:p>
            <a:pPr marL="285750" indent="-285750">
              <a:buFont typeface="Arial" panose="020B0604020202020204" pitchFamily="34" charset="0"/>
              <a:buChar char="•"/>
            </a:pPr>
            <a:r>
              <a:rPr lang="en-GB" sz="3200" dirty="0" smtClean="0">
                <a:solidFill>
                  <a:schemeClr val="accent1"/>
                </a:solidFill>
              </a:rPr>
              <a:t>S.I.P’s Specification</a:t>
            </a:r>
          </a:p>
          <a:p>
            <a:pPr marL="285750" indent="-285750">
              <a:buFont typeface="Arial" panose="020B0604020202020204" pitchFamily="34" charset="0"/>
              <a:buChar char="•"/>
            </a:pPr>
            <a:r>
              <a:rPr lang="en-GB" sz="3200" dirty="0" smtClean="0">
                <a:solidFill>
                  <a:schemeClr val="accent1"/>
                </a:solidFill>
              </a:rPr>
              <a:t>MVHR Specification</a:t>
            </a:r>
            <a:endParaRPr lang="en-GB" sz="3200" dirty="0">
              <a:solidFill>
                <a:schemeClr val="accent1"/>
              </a:solidFill>
            </a:endParaRPr>
          </a:p>
          <a:p>
            <a:pPr marL="285750" indent="-285750">
              <a:buFont typeface="Arial" panose="020B0604020202020204" pitchFamily="34" charset="0"/>
              <a:buChar char="•"/>
            </a:pPr>
            <a:endParaRPr lang="en-GB" sz="2400"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p:txBody>
      </p:sp>
      <p:pic>
        <p:nvPicPr>
          <p:cNvPr id="4" name="B9237462-C4BC-4B5A-B3C7-19EA404B8FD8" descr="B9237462-C4BC-4B5A-B3C7-19EA404B8FD8"/>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040898" y="118708"/>
            <a:ext cx="2014855" cy="664845"/>
          </a:xfrm>
          <a:prstGeom prst="rect">
            <a:avLst/>
          </a:prstGeom>
          <a:noFill/>
          <a:ln>
            <a:noFill/>
          </a:ln>
          <a:extLst/>
        </p:spPr>
      </p:pic>
      <p:pic>
        <p:nvPicPr>
          <p:cNvPr id="1026" name="Picture 2" descr="See the source image"/>
          <p:cNvPicPr>
            <a:picLocks noGrp="1" noChangeAspect="1" noChangeArrowheads="1" noCrop="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874419" y="1135062"/>
            <a:ext cx="4286250"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3591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750"/>
                                        <p:tgtEl>
                                          <p:spTgt spid="7">
                                            <p:txEl>
                                              <p:pRg st="0" end="0"/>
                                            </p:txEl>
                                          </p:spTgt>
                                        </p:tgtEl>
                                      </p:cBhvr>
                                    </p:animEffect>
                                    <p:anim calcmode="lin" valueType="num">
                                      <p:cBhvr>
                                        <p:cTn id="8" dur="75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75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750"/>
                            </p:stCondLst>
                            <p:childTnLst>
                              <p:par>
                                <p:cTn id="11" presetID="42" presetClass="entr" presetSubtype="0" fill="hold" grpId="0" nodeType="after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Effect transition="in" filter="fade">
                                      <p:cBhvr>
                                        <p:cTn id="13" dur="750"/>
                                        <p:tgtEl>
                                          <p:spTgt spid="7">
                                            <p:txEl>
                                              <p:pRg st="1" end="1"/>
                                            </p:txEl>
                                          </p:spTgt>
                                        </p:tgtEl>
                                      </p:cBhvr>
                                    </p:animEffect>
                                    <p:anim calcmode="lin" valueType="num">
                                      <p:cBhvr>
                                        <p:cTn id="14" dur="75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5" dur="75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1500"/>
                            </p:stCondLst>
                            <p:childTnLst>
                              <p:par>
                                <p:cTn id="17" presetID="42" presetClass="entr" presetSubtype="0" fill="hold" grpId="0" nodeType="after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fade">
                                      <p:cBhvr>
                                        <p:cTn id="19" dur="750"/>
                                        <p:tgtEl>
                                          <p:spTgt spid="7">
                                            <p:txEl>
                                              <p:pRg st="2" end="2"/>
                                            </p:txEl>
                                          </p:spTgt>
                                        </p:tgtEl>
                                      </p:cBhvr>
                                    </p:animEffect>
                                    <p:anim calcmode="lin" valueType="num">
                                      <p:cBhvr>
                                        <p:cTn id="20" dur="75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1" dur="75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2250"/>
                            </p:stCondLst>
                            <p:childTnLst>
                              <p:par>
                                <p:cTn id="23" presetID="42" presetClass="entr" presetSubtype="0" fill="hold" grpId="0" nodeType="after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Effect transition="in" filter="fade">
                                      <p:cBhvr>
                                        <p:cTn id="25" dur="750"/>
                                        <p:tgtEl>
                                          <p:spTgt spid="7">
                                            <p:txEl>
                                              <p:pRg st="3" end="3"/>
                                            </p:txEl>
                                          </p:spTgt>
                                        </p:tgtEl>
                                      </p:cBhvr>
                                    </p:animEffect>
                                    <p:anim calcmode="lin" valueType="num">
                                      <p:cBhvr>
                                        <p:cTn id="26" dur="75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7" dur="75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3000"/>
                            </p:stCondLst>
                            <p:childTnLst>
                              <p:par>
                                <p:cTn id="29" presetID="42" presetClass="entr" presetSubtype="0" fill="hold" grpId="0" nodeType="after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Effect transition="in" filter="fade">
                                      <p:cBhvr>
                                        <p:cTn id="31" dur="750"/>
                                        <p:tgtEl>
                                          <p:spTgt spid="7">
                                            <p:txEl>
                                              <p:pRg st="4" end="4"/>
                                            </p:txEl>
                                          </p:spTgt>
                                        </p:tgtEl>
                                      </p:cBhvr>
                                    </p:animEffect>
                                    <p:anim calcmode="lin" valueType="num">
                                      <p:cBhvr>
                                        <p:cTn id="32" dur="75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33" dur="75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3750"/>
                            </p:stCondLst>
                            <p:childTnLst>
                              <p:par>
                                <p:cTn id="35" presetID="42" presetClass="entr" presetSubtype="0" fill="hold" grpId="0" nodeType="after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Effect transition="in" filter="fade">
                                      <p:cBhvr>
                                        <p:cTn id="37" dur="750"/>
                                        <p:tgtEl>
                                          <p:spTgt spid="7">
                                            <p:txEl>
                                              <p:pRg st="5" end="5"/>
                                            </p:txEl>
                                          </p:spTgt>
                                        </p:tgtEl>
                                      </p:cBhvr>
                                    </p:animEffect>
                                    <p:anim calcmode="lin" valueType="num">
                                      <p:cBhvr>
                                        <p:cTn id="38" dur="75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39" dur="75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4500"/>
                            </p:stCondLst>
                            <p:childTnLst>
                              <p:par>
                                <p:cTn id="41" presetID="1" presetClass="entr" presetSubtype="0" fill="hold" nodeType="afterEffect">
                                  <p:stCondLst>
                                    <p:cond delay="0"/>
                                  </p:stCondLst>
                                  <p:childTnLst>
                                    <p:set>
                                      <p:cBhvr>
                                        <p:cTn id="42"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1634" y="118708"/>
            <a:ext cx="3854528" cy="634980"/>
          </a:xfrm>
        </p:spPr>
        <p:txBody>
          <a:bodyPr>
            <a:normAutofit fontScale="90000"/>
          </a:bodyPr>
          <a:lstStyle/>
          <a:p>
            <a:r>
              <a:rPr lang="en-GB" sz="4000" dirty="0" smtClean="0"/>
              <a:t>Specifications</a:t>
            </a:r>
            <a:endParaRPr lang="en-GB" sz="4000" dirty="0"/>
          </a:p>
        </p:txBody>
      </p:sp>
      <p:sp>
        <p:nvSpPr>
          <p:cNvPr id="4" name="Text Placeholder 3"/>
          <p:cNvSpPr>
            <a:spLocks noGrp="1"/>
          </p:cNvSpPr>
          <p:nvPr>
            <p:ph type="body" sz="half" idx="2"/>
          </p:nvPr>
        </p:nvSpPr>
        <p:spPr>
          <a:xfrm>
            <a:off x="712169" y="1227690"/>
            <a:ext cx="7430346" cy="2584449"/>
          </a:xfrm>
        </p:spPr>
        <p:txBody>
          <a:bodyPr>
            <a:normAutofit/>
          </a:bodyPr>
          <a:lstStyle/>
          <a:p>
            <a:pPr marL="457200" indent="-457200">
              <a:buFont typeface="Arial" panose="020B0604020202020204" pitchFamily="34" charset="0"/>
              <a:buChar char="•"/>
            </a:pPr>
            <a:r>
              <a:rPr lang="en-GB" sz="3200" dirty="0" smtClean="0"/>
              <a:t>S.I.P’s – Structural Insulated Panels</a:t>
            </a:r>
          </a:p>
          <a:p>
            <a:pPr marL="457200" indent="-457200">
              <a:buFont typeface="Arial" panose="020B0604020202020204" pitchFamily="34" charset="0"/>
              <a:buChar char="•"/>
            </a:pPr>
            <a:r>
              <a:rPr lang="en-GB" sz="3200" dirty="0" smtClean="0"/>
              <a:t>M.V.H.R – Mechanical Ventilation with Heat Recovery</a:t>
            </a:r>
            <a:endParaRPr lang="en-GB" sz="3200" dirty="0"/>
          </a:p>
        </p:txBody>
      </p:sp>
      <p:pic>
        <p:nvPicPr>
          <p:cNvPr id="5" name="B9237462-C4BC-4B5A-B3C7-19EA404B8FD8" descr="B9237462-C4BC-4B5A-B3C7-19EA404B8FD8"/>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040898" y="118708"/>
            <a:ext cx="2014855" cy="664845"/>
          </a:xfrm>
          <a:prstGeom prst="rect">
            <a:avLst/>
          </a:prstGeom>
          <a:noFill/>
          <a:ln>
            <a:noFill/>
          </a:ln>
          <a:extLst/>
        </p:spPr>
      </p:pic>
      <p:pic>
        <p:nvPicPr>
          <p:cNvPr id="6" name="Content Placeholder 5"/>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712169" y="3321761"/>
            <a:ext cx="4184624" cy="2701467"/>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95208" y="2628974"/>
            <a:ext cx="3896542" cy="3054889"/>
          </a:xfrm>
          <a:prstGeom prst="rect">
            <a:avLst/>
          </a:prstGeom>
        </p:spPr>
      </p:pic>
    </p:spTree>
    <p:extLst>
      <p:ext uri="{BB962C8B-B14F-4D97-AF65-F5344CB8AC3E}">
        <p14:creationId xmlns:p14="http://schemas.microsoft.com/office/powerpoint/2010/main" val="4007151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42" presetClass="entr" presetSubtype="0" fill="hold" grpId="0" nodeType="after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2000"/>
                                        <p:tgtEl>
                                          <p:spTgt spid="4">
                                            <p:txEl>
                                              <p:pRg st="0" end="0"/>
                                            </p:txEl>
                                          </p:spTgt>
                                        </p:tgtEl>
                                      </p:cBhvr>
                                    </p:animEffect>
                                    <p:anim calcmode="lin" valueType="num">
                                      <p:cBhvr>
                                        <p:cTn id="13" dur="2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4" dur="2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5" fill="hold">
                            <p:stCondLst>
                              <p:cond delay="2500"/>
                            </p:stCondLst>
                            <p:childTnLst>
                              <p:par>
                                <p:cTn id="16" presetID="42" presetClass="entr" presetSubtype="0" fill="hold" grpId="0" nodeType="after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Effect transition="in" filter="fade">
                                      <p:cBhvr>
                                        <p:cTn id="18" dur="2000"/>
                                        <p:tgtEl>
                                          <p:spTgt spid="4">
                                            <p:txEl>
                                              <p:pRg st="1" end="1"/>
                                            </p:txEl>
                                          </p:spTgt>
                                        </p:tgtEl>
                                      </p:cBhvr>
                                    </p:animEffect>
                                    <p:anim calcmode="lin" valueType="num">
                                      <p:cBhvr>
                                        <p:cTn id="19" dur="2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0" dur="2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21" fill="hold">
                            <p:stCondLst>
                              <p:cond delay="4500"/>
                            </p:stCondLst>
                            <p:childTnLst>
                              <p:par>
                                <p:cTn id="22" presetID="42" presetClass="entr" presetSubtype="0" fill="hold" nodeType="after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2000"/>
                                        <p:tgtEl>
                                          <p:spTgt spid="8"/>
                                        </p:tgtEl>
                                      </p:cBhvr>
                                    </p:animEffect>
                                    <p:anim calcmode="lin" valueType="num">
                                      <p:cBhvr>
                                        <p:cTn id="25" dur="2000" fill="hold"/>
                                        <p:tgtEl>
                                          <p:spTgt spid="8"/>
                                        </p:tgtEl>
                                        <p:attrNameLst>
                                          <p:attrName>ppt_x</p:attrName>
                                        </p:attrNameLst>
                                      </p:cBhvr>
                                      <p:tavLst>
                                        <p:tav tm="0">
                                          <p:val>
                                            <p:strVal val="#ppt_x"/>
                                          </p:val>
                                        </p:tav>
                                        <p:tav tm="100000">
                                          <p:val>
                                            <p:strVal val="#ppt_x"/>
                                          </p:val>
                                        </p:tav>
                                      </p:tavLst>
                                    </p:anim>
                                    <p:anim calcmode="lin" valueType="num">
                                      <p:cBhvr>
                                        <p:cTn id="26" dur="2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3882" y="1013528"/>
            <a:ext cx="5105157" cy="705614"/>
          </a:xfrm>
        </p:spPr>
        <p:txBody>
          <a:bodyPr>
            <a:noAutofit/>
          </a:bodyPr>
          <a:lstStyle/>
          <a:p>
            <a:pPr algn="ctr"/>
            <a:r>
              <a:rPr lang="en-GB" sz="3600" dirty="0" smtClean="0"/>
              <a:t>Health &amp; Safety C.P.P</a:t>
            </a:r>
            <a:r>
              <a:rPr lang="en-GB" sz="2400" dirty="0" smtClean="0"/>
              <a:t> </a:t>
            </a:r>
            <a:endParaRPr lang="en-GB" sz="2400" dirty="0"/>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767657" y="4453829"/>
            <a:ext cx="2222620" cy="2222620"/>
          </a:xfrm>
        </p:spPr>
      </p:pic>
      <p:sp>
        <p:nvSpPr>
          <p:cNvPr id="4" name="Text Placeholder 3"/>
          <p:cNvSpPr>
            <a:spLocks noGrp="1"/>
          </p:cNvSpPr>
          <p:nvPr>
            <p:ph type="body" sz="half" idx="2"/>
          </p:nvPr>
        </p:nvSpPr>
        <p:spPr>
          <a:xfrm>
            <a:off x="1565607" y="5129413"/>
            <a:ext cx="4800357" cy="885119"/>
          </a:xfrm>
        </p:spPr>
        <p:txBody>
          <a:bodyPr>
            <a:normAutofit/>
          </a:bodyPr>
          <a:lstStyle/>
          <a:p>
            <a:r>
              <a:rPr lang="en-GB" sz="3600" dirty="0">
                <a:solidFill>
                  <a:schemeClr val="accent1"/>
                </a:solidFill>
              </a:rPr>
              <a:t>Method Statement</a:t>
            </a:r>
            <a:r>
              <a:rPr lang="en-GB" dirty="0"/>
              <a:t/>
            </a:r>
            <a:br>
              <a:rPr lang="en-GB" dirty="0"/>
            </a:br>
            <a:endParaRPr lang="en-GB" dirty="0"/>
          </a:p>
        </p:txBody>
      </p:sp>
      <p:pic>
        <p:nvPicPr>
          <p:cNvPr id="5" name="B9237462-C4BC-4B5A-B3C7-19EA404B8FD8" descr="B9237462-C4BC-4B5A-B3C7-19EA404B8FD8"/>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040898" y="118708"/>
            <a:ext cx="2014855" cy="664845"/>
          </a:xfrm>
          <a:prstGeom prst="rect">
            <a:avLst/>
          </a:prstGeom>
          <a:noFill/>
          <a:ln>
            <a:noFill/>
          </a:ln>
          <a:extLst/>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83086" y="77939"/>
            <a:ext cx="1807191" cy="2576793"/>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60565" y="2593763"/>
            <a:ext cx="3771900" cy="1866900"/>
          </a:xfrm>
          <a:prstGeom prst="rect">
            <a:avLst/>
          </a:prstGeom>
        </p:spPr>
      </p:pic>
      <p:sp>
        <p:nvSpPr>
          <p:cNvPr id="10" name="TextBox 9"/>
          <p:cNvSpPr txBox="1"/>
          <p:nvPr/>
        </p:nvSpPr>
        <p:spPr>
          <a:xfrm>
            <a:off x="4798423" y="3204047"/>
            <a:ext cx="4763105" cy="646331"/>
          </a:xfrm>
          <a:prstGeom prst="rect">
            <a:avLst/>
          </a:prstGeom>
          <a:noFill/>
        </p:spPr>
        <p:txBody>
          <a:bodyPr wrap="square" rtlCol="0">
            <a:spAutoFit/>
          </a:bodyPr>
          <a:lstStyle/>
          <a:p>
            <a:r>
              <a:rPr lang="en-GB" sz="3600" dirty="0" smtClean="0">
                <a:solidFill>
                  <a:schemeClr val="accent1"/>
                </a:solidFill>
              </a:rPr>
              <a:t>Fire Safety Strategy</a:t>
            </a:r>
            <a:endParaRPr lang="en-GB" sz="3600" dirty="0">
              <a:solidFill>
                <a:schemeClr val="accent1"/>
              </a:solidFill>
            </a:endParaRPr>
          </a:p>
        </p:txBody>
      </p:sp>
    </p:spTree>
    <p:extLst>
      <p:ext uri="{BB962C8B-B14F-4D97-AF65-F5344CB8AC3E}">
        <p14:creationId xmlns:p14="http://schemas.microsoft.com/office/powerpoint/2010/main" val="1934042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2" presetClass="entr" presetSubtype="1"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 calcmode="lin" valueType="num">
                                      <p:cBhvr additive="base">
                                        <p:cTn id="10" dur="1500" fill="hold"/>
                                        <p:tgtEl>
                                          <p:spTgt spid="7"/>
                                        </p:tgtEl>
                                        <p:attrNameLst>
                                          <p:attrName>ppt_x</p:attrName>
                                        </p:attrNameLst>
                                      </p:cBhvr>
                                      <p:tavLst>
                                        <p:tav tm="0">
                                          <p:val>
                                            <p:strVal val="#ppt_x"/>
                                          </p:val>
                                        </p:tav>
                                        <p:tav tm="100000">
                                          <p:val>
                                            <p:strVal val="#ppt_x"/>
                                          </p:val>
                                        </p:tav>
                                      </p:tavLst>
                                    </p:anim>
                                    <p:anim calcmode="lin" valueType="num">
                                      <p:cBhvr additive="base">
                                        <p:cTn id="11" dur="1500" fill="hold"/>
                                        <p:tgtEl>
                                          <p:spTgt spid="7"/>
                                        </p:tgtEl>
                                        <p:attrNameLst>
                                          <p:attrName>ppt_y</p:attrName>
                                        </p:attrNameLst>
                                      </p:cBhvr>
                                      <p:tavLst>
                                        <p:tav tm="0">
                                          <p:val>
                                            <p:strVal val="0-#ppt_h/2"/>
                                          </p:val>
                                        </p:tav>
                                        <p:tav tm="100000">
                                          <p:val>
                                            <p:strVal val="#ppt_y"/>
                                          </p:val>
                                        </p:tav>
                                      </p:tavLst>
                                    </p:anim>
                                  </p:childTnLst>
                                </p:cTn>
                              </p:par>
                            </p:childTnLst>
                          </p:cTn>
                        </p:par>
                        <p:par>
                          <p:cTn id="12" fill="hold">
                            <p:stCondLst>
                              <p:cond delay="1500"/>
                            </p:stCondLst>
                            <p:childTnLst>
                              <p:par>
                                <p:cTn id="13" presetID="2" presetClass="entr" presetSubtype="4"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1500" fill="hold"/>
                                        <p:tgtEl>
                                          <p:spTgt spid="9"/>
                                        </p:tgtEl>
                                        <p:attrNameLst>
                                          <p:attrName>ppt_x</p:attrName>
                                        </p:attrNameLst>
                                      </p:cBhvr>
                                      <p:tavLst>
                                        <p:tav tm="0">
                                          <p:val>
                                            <p:strVal val="#ppt_x"/>
                                          </p:val>
                                        </p:tav>
                                        <p:tav tm="100000">
                                          <p:val>
                                            <p:strVal val="#ppt_x"/>
                                          </p:val>
                                        </p:tav>
                                      </p:tavLst>
                                    </p:anim>
                                    <p:anim calcmode="lin" valueType="num">
                                      <p:cBhvr additive="base">
                                        <p:cTn id="16" dur="1500" fill="hold"/>
                                        <p:tgtEl>
                                          <p:spTgt spid="9"/>
                                        </p:tgtEl>
                                        <p:attrNameLst>
                                          <p:attrName>ppt_y</p:attrName>
                                        </p:attrNameLst>
                                      </p:cBhvr>
                                      <p:tavLst>
                                        <p:tav tm="0">
                                          <p:val>
                                            <p:strVal val="1+#ppt_h/2"/>
                                          </p:val>
                                        </p:tav>
                                        <p:tav tm="100000">
                                          <p:val>
                                            <p:strVal val="#ppt_y"/>
                                          </p:val>
                                        </p:tav>
                                      </p:tavLst>
                                    </p:anim>
                                  </p:childTnLst>
                                </p:cTn>
                              </p:par>
                              <p:par>
                                <p:cTn id="17" presetID="10"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500"/>
                                        <p:tgtEl>
                                          <p:spTgt spid="10"/>
                                        </p:tgtEl>
                                      </p:cBhvr>
                                    </p:animEffect>
                                  </p:childTnLst>
                                </p:cTn>
                              </p:par>
                            </p:childTnLst>
                          </p:cTn>
                        </p:par>
                        <p:par>
                          <p:cTn id="20" fill="hold">
                            <p:stCondLst>
                              <p:cond delay="3000"/>
                            </p:stCondLst>
                            <p:childTnLst>
                              <p:par>
                                <p:cTn id="21" presetID="10" presetClass="entr" presetSubtype="0" fill="hold" grpId="0" nodeType="after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Effect transition="in" filter="fade">
                                      <p:cBhvr>
                                        <p:cTn id="23" dur="500"/>
                                        <p:tgtEl>
                                          <p:spTgt spid="4">
                                            <p:txEl>
                                              <p:pRg st="0" end="0"/>
                                            </p:txEl>
                                          </p:spTgt>
                                        </p:tgtEl>
                                      </p:cBhvr>
                                    </p:animEffect>
                                  </p:childTnLst>
                                </p:cTn>
                              </p:par>
                              <p:par>
                                <p:cTn id="24" presetID="2" presetClass="entr" presetSubtype="4" fill="hold" nodeType="with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1500" fill="hold"/>
                                        <p:tgtEl>
                                          <p:spTgt spid="6"/>
                                        </p:tgtEl>
                                        <p:attrNameLst>
                                          <p:attrName>ppt_x</p:attrName>
                                        </p:attrNameLst>
                                      </p:cBhvr>
                                      <p:tavLst>
                                        <p:tav tm="0">
                                          <p:val>
                                            <p:strVal val="#ppt_x"/>
                                          </p:val>
                                        </p:tav>
                                        <p:tav tm="100000">
                                          <p:val>
                                            <p:strVal val="#ppt_x"/>
                                          </p:val>
                                        </p:tav>
                                      </p:tavLst>
                                    </p:anim>
                                    <p:anim calcmode="lin" valueType="num">
                                      <p:cBhvr additive="base">
                                        <p:cTn id="27" dur="1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3950" y="156706"/>
            <a:ext cx="9360817" cy="6187534"/>
          </a:xfrm>
        </p:spPr>
        <p:txBody>
          <a:bodyPr>
            <a:normAutofit fontScale="55000" lnSpcReduction="20000"/>
          </a:bodyPr>
          <a:lstStyle/>
          <a:p>
            <a:pPr marL="0" indent="0">
              <a:buNone/>
            </a:pPr>
            <a:r>
              <a:rPr lang="en-GB" sz="2200" b="1" u="sng" dirty="0"/>
              <a:t>P</a:t>
            </a:r>
            <a:r>
              <a:rPr lang="en-GB" sz="2200" b="1" u="sng" dirty="0" smtClean="0"/>
              <a:t>resentation Notes</a:t>
            </a:r>
          </a:p>
          <a:p>
            <a:pPr marL="0" indent="0">
              <a:buNone/>
            </a:pPr>
            <a:r>
              <a:rPr lang="en-GB" sz="2500" dirty="0" smtClean="0"/>
              <a:t>Slide </a:t>
            </a:r>
            <a:r>
              <a:rPr lang="en-GB" sz="2500" dirty="0"/>
              <a:t>1</a:t>
            </a:r>
          </a:p>
          <a:p>
            <a:pPr marL="0" indent="0">
              <a:buNone/>
            </a:pPr>
            <a:r>
              <a:rPr lang="en-GB" sz="2500" dirty="0" smtClean="0"/>
              <a:t>As </a:t>
            </a:r>
            <a:r>
              <a:rPr lang="en-GB" sz="2500" dirty="0"/>
              <a:t>the building surveyor for the project it was decided that my part of the project would involve, initially providing the client with options for the materials chosen for construction including some M &amp; E services. These were presented to the client at the early stages of the project where comparisons could be given on cost and performance, they included……..</a:t>
            </a:r>
          </a:p>
          <a:p>
            <a:pPr marL="0" indent="0">
              <a:buNone/>
            </a:pPr>
            <a:r>
              <a:rPr lang="en-GB" sz="2500" dirty="0"/>
              <a:t> </a:t>
            </a:r>
          </a:p>
          <a:p>
            <a:pPr marL="0" indent="0">
              <a:buNone/>
            </a:pPr>
            <a:r>
              <a:rPr lang="en-GB" sz="2500" dirty="0"/>
              <a:t>Slide 2</a:t>
            </a:r>
          </a:p>
          <a:p>
            <a:pPr marL="0" indent="0">
              <a:buNone/>
            </a:pPr>
            <a:r>
              <a:rPr lang="en-GB" sz="2500" dirty="0" smtClean="0"/>
              <a:t>Once </a:t>
            </a:r>
            <a:r>
              <a:rPr lang="en-GB" sz="2500" dirty="0"/>
              <a:t>the design was finalised and the materials &amp; services were chosen I began producing site-specific documents that would help to ensure the correct preparations and procedures were in place enabling a safe working environment for all involved resulting in the completion of a successful project. </a:t>
            </a:r>
          </a:p>
          <a:p>
            <a:pPr marL="0" indent="0">
              <a:buNone/>
            </a:pPr>
            <a:r>
              <a:rPr lang="en-GB" sz="2500" dirty="0"/>
              <a:t> </a:t>
            </a:r>
          </a:p>
          <a:p>
            <a:pPr marL="0" indent="0">
              <a:buNone/>
            </a:pPr>
            <a:r>
              <a:rPr lang="en-GB" sz="2500" dirty="0"/>
              <a:t>Slide 3</a:t>
            </a:r>
          </a:p>
          <a:p>
            <a:pPr marL="0" indent="0">
              <a:buNone/>
            </a:pPr>
            <a:r>
              <a:rPr lang="en-GB" sz="2500" dirty="0" smtClean="0"/>
              <a:t>Specifications </a:t>
            </a:r>
            <a:r>
              <a:rPr lang="en-GB" sz="2500" dirty="0"/>
              <a:t>were difficult to produce, not having any specialist experience in the areas, I sought advice from industry professionals, contacting manufacturers and using the information gathered to assist in designing templates that included good working practices, generic installation guidelines and suitable equipment to use. The specifications did contain some information that was specific to the project but there were many assumptions included. To gain more site-specific specifications, specialist contractors would be employed to produce these documents at the design stage of the project.</a:t>
            </a:r>
          </a:p>
          <a:p>
            <a:pPr marL="0" indent="0">
              <a:buNone/>
            </a:pPr>
            <a:r>
              <a:rPr lang="en-GB" sz="2500" dirty="0"/>
              <a:t> </a:t>
            </a:r>
          </a:p>
          <a:p>
            <a:pPr marL="0" indent="0">
              <a:buNone/>
            </a:pPr>
            <a:r>
              <a:rPr lang="en-GB" sz="2500" dirty="0"/>
              <a:t>Slide 4</a:t>
            </a:r>
          </a:p>
          <a:p>
            <a:pPr marL="0" indent="0">
              <a:buNone/>
            </a:pPr>
            <a:r>
              <a:rPr lang="en-GB" sz="2500" dirty="0" smtClean="0"/>
              <a:t>The </a:t>
            </a:r>
            <a:r>
              <a:rPr lang="en-GB" sz="2500" dirty="0"/>
              <a:t>Health &amp; Safety C.P.P contained detailed information of the programme, for example: Health &amp; Safety guidelines, facilities on site, policies and procedures, manual handling and traffic management. </a:t>
            </a:r>
            <a:r>
              <a:rPr lang="en-GB" sz="2500" dirty="0" smtClean="0"/>
              <a:t>When </a:t>
            </a:r>
            <a:r>
              <a:rPr lang="en-GB" sz="2500" dirty="0"/>
              <a:t>producing the Fire Safety Strategy all relevant fire risks and hazards were included with a structured fire strategy for use during and post construction, with all current regulations and approved documents </a:t>
            </a:r>
            <a:r>
              <a:rPr lang="en-GB" sz="2500" dirty="0" err="1" smtClean="0"/>
              <a:t>quoted.The</a:t>
            </a:r>
            <a:r>
              <a:rPr lang="en-GB" sz="2500" dirty="0" smtClean="0"/>
              <a:t> </a:t>
            </a:r>
            <a:r>
              <a:rPr lang="en-GB" sz="2500" dirty="0"/>
              <a:t>method statement produced included methods of construction and the various risks associated with the different stages of construction, from site preparation right through to site clearance.  </a:t>
            </a:r>
          </a:p>
          <a:p>
            <a:pPr marL="0" indent="0">
              <a:buNone/>
            </a:pPr>
            <a:endParaRPr lang="en-GB" sz="2200" dirty="0"/>
          </a:p>
          <a:p>
            <a:endParaRPr lang="en-GB" dirty="0"/>
          </a:p>
        </p:txBody>
      </p:sp>
    </p:spTree>
    <p:extLst>
      <p:ext uri="{BB962C8B-B14F-4D97-AF65-F5344CB8AC3E}">
        <p14:creationId xmlns:p14="http://schemas.microsoft.com/office/powerpoint/2010/main" val="391615094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2854</TotalTime>
  <Words>383</Words>
  <Application>Microsoft Office PowerPoint</Application>
  <PresentationFormat>Widescreen</PresentationFormat>
  <Paragraphs>40</Paragraphs>
  <Slides>5</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Trebuchet MS</vt:lpstr>
      <vt:lpstr>Wingdings 3</vt:lpstr>
      <vt:lpstr>Facet</vt:lpstr>
      <vt:lpstr>Alex Morgan  1808368 Integrated Group project Building Surveyor</vt:lpstr>
      <vt:lpstr>PowerPoint Presentation</vt:lpstr>
      <vt:lpstr>Specifications</vt:lpstr>
      <vt:lpstr>Health &amp; Safety C.P.P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 Morgan  1808368 Integrated Group project Building Surveyor</dc:title>
  <dc:creator>Alex Morgan</dc:creator>
  <cp:lastModifiedBy>Alex Morgan</cp:lastModifiedBy>
  <cp:revision>33</cp:revision>
  <dcterms:created xsi:type="dcterms:W3CDTF">2020-06-06T11:11:44Z</dcterms:created>
  <dcterms:modified xsi:type="dcterms:W3CDTF">2020-06-08T15:38:44Z</dcterms:modified>
</cp:coreProperties>
</file>