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4" r:id="rId2"/>
    <p:sldId id="281" r:id="rId3"/>
    <p:sldId id="257" r:id="rId4"/>
    <p:sldId id="286" r:id="rId5"/>
    <p:sldId id="258" r:id="rId6"/>
    <p:sldId id="265" r:id="rId7"/>
    <p:sldId id="266" r:id="rId8"/>
    <p:sldId id="267" r:id="rId9"/>
    <p:sldId id="268" r:id="rId10"/>
    <p:sldId id="283" r:id="rId11"/>
    <p:sldId id="282" r:id="rId12"/>
    <p:sldId id="284" r:id="rId13"/>
    <p:sldId id="269" r:id="rId14"/>
    <p:sldId id="285" r:id="rId15"/>
    <p:sldId id="260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87" autoAdjust="0"/>
    <p:restoredTop sz="94660"/>
  </p:normalViewPr>
  <p:slideViewPr>
    <p:cSldViewPr>
      <p:cViewPr varScale="1">
        <p:scale>
          <a:sx n="108" d="100"/>
          <a:sy n="108" d="100"/>
        </p:scale>
        <p:origin x="142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7DCAE50-D925-4024-BA59-083CE0C0912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656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F00E6F-41C5-44C5-8598-63C7DFF9954F}" type="slidenum">
              <a:rPr lang="en-GB"/>
              <a:pPr/>
              <a:t>1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6175" y="687388"/>
            <a:ext cx="4570413" cy="3427412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7388" y="4341813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656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84EF2C-617B-44C1-84BB-659B7E3B597D}" type="slidenum">
              <a:rPr lang="en-GB"/>
              <a:pPr/>
              <a:t>2</a:t>
            </a:fld>
            <a:endParaRPr lang="en-GB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6175" y="687388"/>
            <a:ext cx="4570413" cy="3427412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7388" y="4341813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04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15AE4B-EBE0-46EA-8386-5CFBA36AD1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357CA-C580-4085-9287-B754123B70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578882-D607-4D1A-A239-A41CAC43CA9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B965D6-420F-42D0-B61A-2F95A0921B1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185D11-2C72-4DF4-AEFA-A39E75B257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FDE78E-C5A9-4327-AB68-386913BAAE3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23CDAE-902D-4A99-A37D-9669A917080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B5A8B-6AE1-4F97-90F2-205628BBDED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09FB0-7735-405B-94D2-36D5AC7F87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7BD23A-4012-4C3D-BA60-9AE59405E5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175982-8B23-4355-A8B3-F26188B5B91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5AC9D83-06DF-44C6-AA6F-034CE781349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62B82A-07BB-43C2-8B58-A961219458A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learning.gov.wales/dysg-newsletters/?lang=en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-yzgJtgVr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news/wales-news/the-donaldson-report-an-at-a-glance-guide-871367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educationandskills/schoolshome/curriculum-for-wales-curriculum-for-life/?lang=cy" TargetMode="External"/><Relationship Id="rId2" Type="http://schemas.openxmlformats.org/officeDocument/2006/relationships/hyperlink" Target="http://gov.wales/topics/educationandskills/schoolshome/curriculum-for-wales-curriculum-for-life/why-we-are-changing/successful-futures/?lang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1367644" y="1268760"/>
            <a:ext cx="6336704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5400" b="1" dirty="0" err="1">
                <a:solidFill>
                  <a:schemeClr val="accent2"/>
                </a:solidFill>
              </a:rPr>
              <a:t>Dyfodol</a:t>
            </a:r>
            <a:r>
              <a:rPr lang="en-GB" sz="5400" b="1" dirty="0">
                <a:solidFill>
                  <a:schemeClr val="accent2"/>
                </a:solidFill>
              </a:rPr>
              <a:t> </a:t>
            </a:r>
            <a:r>
              <a:rPr lang="en-GB" sz="5400" b="1" dirty="0" err="1">
                <a:solidFill>
                  <a:schemeClr val="accent2"/>
                </a:solidFill>
              </a:rPr>
              <a:t>Llwyddiannus</a:t>
            </a:r>
            <a:endParaRPr lang="en-GB" sz="5400" b="1" dirty="0">
              <a:solidFill>
                <a:schemeClr val="accent2"/>
              </a:solidFill>
            </a:endParaRPr>
          </a:p>
          <a:p>
            <a:pPr algn="ctr">
              <a:spcBef>
                <a:spcPct val="50000"/>
              </a:spcBef>
            </a:pPr>
            <a:endParaRPr lang="en-GB" sz="5400" b="1" dirty="0">
              <a:solidFill>
                <a:schemeClr val="accent2"/>
              </a:solidFill>
            </a:endParaRPr>
          </a:p>
          <a:p>
            <a:pPr algn="ctr">
              <a:spcBef>
                <a:spcPct val="50000"/>
              </a:spcBef>
            </a:pPr>
            <a:endParaRPr lang="en-GB" sz="5400" b="1" dirty="0">
              <a:solidFill>
                <a:schemeClr val="accent2"/>
              </a:solidFill>
            </a:endParaRP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683568" y="3855155"/>
            <a:ext cx="770485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400" b="1" dirty="0" err="1">
                <a:solidFill>
                  <a:schemeClr val="accent2"/>
                </a:solidFill>
              </a:rPr>
              <a:t>Adroddiad</a:t>
            </a:r>
            <a:r>
              <a:rPr lang="en-GB" sz="4400" b="1" dirty="0">
                <a:solidFill>
                  <a:schemeClr val="accent2"/>
                </a:solidFill>
              </a:rPr>
              <a:t> </a:t>
            </a:r>
            <a:r>
              <a:rPr lang="en-GB" sz="4400" b="1" dirty="0" err="1">
                <a:solidFill>
                  <a:schemeClr val="accent2"/>
                </a:solidFill>
              </a:rPr>
              <a:t>yr</a:t>
            </a:r>
            <a:r>
              <a:rPr lang="en-GB" sz="4400" b="1" dirty="0">
                <a:solidFill>
                  <a:schemeClr val="accent2"/>
                </a:solidFill>
              </a:rPr>
              <a:t> </a:t>
            </a:r>
            <a:r>
              <a:rPr lang="en-GB" sz="4400" b="1" dirty="0" err="1">
                <a:solidFill>
                  <a:schemeClr val="accent2"/>
                </a:solidFill>
              </a:rPr>
              <a:t>Athro</a:t>
            </a:r>
            <a:r>
              <a:rPr lang="en-GB" sz="4400" b="1" dirty="0">
                <a:solidFill>
                  <a:schemeClr val="accent2"/>
                </a:solidFill>
              </a:rPr>
              <a:t> Graham Donaldson</a:t>
            </a:r>
          </a:p>
        </p:txBody>
      </p:sp>
      <p:pic>
        <p:nvPicPr>
          <p:cNvPr id="22533" name="Picture 5" descr="logo colour options 2_Page_2"/>
          <p:cNvPicPr>
            <a:picLocks noChangeAspect="1" noChangeArrowheads="1"/>
          </p:cNvPicPr>
          <p:nvPr/>
        </p:nvPicPr>
        <p:blipFill>
          <a:blip r:embed="rId3" cstate="print"/>
          <a:srcRect t="2020" b="77100"/>
          <a:stretch>
            <a:fillRect/>
          </a:stretch>
        </p:blipFill>
        <p:spPr bwMode="auto">
          <a:xfrm>
            <a:off x="0" y="0"/>
            <a:ext cx="914400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1187624" y="2930753"/>
            <a:ext cx="669674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5400" b="1" dirty="0">
                <a:solidFill>
                  <a:srgbClr val="CC0000"/>
                </a:solidFill>
              </a:rPr>
              <a:t>Successful Futures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25529" y="5436901"/>
            <a:ext cx="828092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400" b="1" dirty="0">
                <a:solidFill>
                  <a:srgbClr val="CC0000"/>
                </a:solidFill>
              </a:rPr>
              <a:t>Professor Graham Donaldson’s report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79388" y="1501887"/>
            <a:ext cx="8785225" cy="69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2800" dirty="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800" dirty="0">
                <a:solidFill>
                  <a:schemeClr val="accent2"/>
                </a:solidFill>
              </a:rPr>
              <a:t>S1.7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bod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gallu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cyfrannu</a:t>
            </a:r>
            <a:r>
              <a:rPr lang="en-GB" sz="2800" dirty="0">
                <a:solidFill>
                  <a:schemeClr val="accent2"/>
                </a:solidFill>
              </a:rPr>
              <a:t> at </a:t>
            </a:r>
            <a:r>
              <a:rPr lang="en-GB" sz="2800" dirty="0" err="1">
                <a:solidFill>
                  <a:schemeClr val="accent2"/>
                </a:solidFill>
              </a:rPr>
              <a:t>ddatblygiad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ehangach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ysgol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a’r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proffesiwn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a’u</a:t>
            </a:r>
            <a:r>
              <a:rPr lang="en-GB" sz="2800" dirty="0">
                <a:solidFill>
                  <a:schemeClr val="accent2"/>
                </a:solidFill>
              </a:rPr>
              <a:t> bod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ymwybodol</a:t>
            </a:r>
            <a:r>
              <a:rPr lang="en-GB" sz="2800" dirty="0">
                <a:solidFill>
                  <a:schemeClr val="accent2"/>
                </a:solidFill>
              </a:rPr>
              <a:t> o </a:t>
            </a:r>
            <a:r>
              <a:rPr lang="en-GB" sz="2800" dirty="0" err="1">
                <a:solidFill>
                  <a:schemeClr val="accent2"/>
                </a:solidFill>
              </a:rPr>
              <a:t>bwysigrwydd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cadw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gwybodaeth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broffesiynol</a:t>
            </a:r>
            <a:r>
              <a:rPr lang="en-GB" sz="2800" dirty="0">
                <a:solidFill>
                  <a:schemeClr val="accent2"/>
                </a:solidFill>
              </a:rPr>
              <a:t>, </a:t>
            </a:r>
            <a:r>
              <a:rPr lang="en-GB" sz="2800" dirty="0" err="1">
                <a:solidFill>
                  <a:schemeClr val="accent2"/>
                </a:solidFill>
              </a:rPr>
              <a:t>dealltwriaeth</a:t>
            </a:r>
            <a:r>
              <a:rPr lang="en-GB" sz="2800" dirty="0">
                <a:solidFill>
                  <a:schemeClr val="accent2"/>
                </a:solidFill>
              </a:rPr>
              <a:t> a </a:t>
            </a:r>
            <a:r>
              <a:rPr lang="en-GB" sz="2800" dirty="0" err="1">
                <a:solidFill>
                  <a:schemeClr val="accent2"/>
                </a:solidFill>
              </a:rPr>
              <a:t>sgiliau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wedi’u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diweddaru’n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barhaus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a’u</a:t>
            </a:r>
            <a:r>
              <a:rPr lang="en-GB" sz="2800" dirty="0">
                <a:solidFill>
                  <a:schemeClr val="accent2"/>
                </a:solidFill>
              </a:rPr>
              <a:t> bod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gallu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ystyried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harferion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hunain</a:t>
            </a:r>
            <a:r>
              <a:rPr lang="en-GB" sz="2800" dirty="0">
                <a:solidFill>
                  <a:schemeClr val="accent2"/>
                </a:solidFill>
              </a:rPr>
              <a:t>.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bod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cydnabod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hanghenion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eu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huanin</a:t>
            </a:r>
            <a:r>
              <a:rPr lang="en-GB" sz="2800" dirty="0">
                <a:solidFill>
                  <a:schemeClr val="accent2"/>
                </a:solidFill>
              </a:rPr>
              <a:t> ac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cymryd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cyfrifoldeb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dros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eu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datblygiad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proffesiynol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</a:rPr>
              <a:t>parhaus</a:t>
            </a:r>
            <a:r>
              <a:rPr lang="en-GB" sz="2800" b="1" dirty="0">
                <a:solidFill>
                  <a:schemeClr val="accent2"/>
                </a:solidFill>
              </a:rPr>
              <a:t>.</a:t>
            </a:r>
          </a:p>
          <a:p>
            <a:pPr>
              <a:spcBef>
                <a:spcPct val="50000"/>
              </a:spcBef>
            </a:pPr>
            <a:endParaRPr lang="en-GB" sz="2800" dirty="0">
              <a:solidFill>
                <a:srgbClr val="CC0000"/>
              </a:solidFill>
            </a:endParaRPr>
          </a:p>
          <a:p>
            <a:pPr>
              <a:spcBef>
                <a:spcPct val="50000"/>
              </a:spcBef>
            </a:pPr>
            <a:endParaRPr lang="en-GB" sz="2800" dirty="0">
              <a:solidFill>
                <a:srgbClr val="CC0000"/>
              </a:solidFill>
            </a:endParaRPr>
          </a:p>
          <a:p>
            <a:pPr>
              <a:spcBef>
                <a:spcPct val="50000"/>
              </a:spcBef>
              <a:buFontTx/>
              <a:buChar char="•"/>
            </a:pPr>
            <a:endParaRPr lang="en-GB" sz="2800" dirty="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endParaRPr lang="en-GB" sz="3600" dirty="0">
              <a:solidFill>
                <a:schemeClr val="accent2"/>
              </a:solidFill>
            </a:endParaRPr>
          </a:p>
        </p:txBody>
      </p:sp>
      <p:pic>
        <p:nvPicPr>
          <p:cNvPr id="30724" name="Picture 5" descr="logo colour options 2_Page_2"/>
          <p:cNvPicPr>
            <a:picLocks noChangeAspect="1" noChangeArrowheads="1"/>
          </p:cNvPicPr>
          <p:nvPr/>
        </p:nvPicPr>
        <p:blipFill>
          <a:blip r:embed="rId3" cstate="print"/>
          <a:srcRect t="2020" b="77100"/>
          <a:stretch>
            <a:fillRect/>
          </a:stretch>
        </p:blipFill>
        <p:spPr bwMode="auto">
          <a:xfrm>
            <a:off x="0" y="0"/>
            <a:ext cx="914400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0" y="549275"/>
            <a:ext cx="6227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chemeClr val="bg1"/>
                </a:solidFill>
              </a:rPr>
              <a:t>Safonau</a:t>
            </a:r>
            <a:r>
              <a:rPr lang="en-GB" sz="2400" b="1" dirty="0">
                <a:solidFill>
                  <a:schemeClr val="bg1"/>
                </a:solidFill>
              </a:rPr>
              <a:t> SAC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23850" y="1365731"/>
            <a:ext cx="8352606" cy="477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S1.7 They are able to contribute to the wider development of the school and profession and are aware of the importance of maintaining </a:t>
            </a:r>
            <a:r>
              <a:rPr lang="en-GB" sz="2800" b="1" u="sng" dirty="0">
                <a:solidFill>
                  <a:srgbClr val="CC0000"/>
                </a:solidFill>
              </a:rPr>
              <a:t>up-to date </a:t>
            </a:r>
            <a:r>
              <a:rPr lang="en-GB" sz="2800" b="1" dirty="0">
                <a:solidFill>
                  <a:srgbClr val="CC0000"/>
                </a:solidFill>
              </a:rPr>
              <a:t>professional knowledge, understanding and skills and are able to reflect on their own practice. They recognise their own needs and </a:t>
            </a:r>
            <a:r>
              <a:rPr lang="en-GB" sz="2800" b="1" u="sng" dirty="0">
                <a:solidFill>
                  <a:srgbClr val="CC0000"/>
                </a:solidFill>
              </a:rPr>
              <a:t>take responsibility for their continuing professional development</a:t>
            </a:r>
            <a:r>
              <a:rPr lang="en-GB" sz="2800" b="1" dirty="0">
                <a:solidFill>
                  <a:srgbClr val="CC0000"/>
                </a:solidFill>
              </a:rPr>
              <a:t>.</a:t>
            </a:r>
            <a:endParaRPr lang="en-GB" sz="28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endParaRPr lang="en-GB" sz="2800" b="1" dirty="0"/>
          </a:p>
        </p:txBody>
      </p:sp>
      <p:pic>
        <p:nvPicPr>
          <p:cNvPr id="3079" name="Picture 5" descr="logo colour options 2_Page_2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t="2020" b="77100"/>
          <a:stretch>
            <a:fillRect/>
          </a:stretch>
        </p:blipFill>
        <p:spPr>
          <a:xfrm>
            <a:off x="0" y="0"/>
            <a:ext cx="9144000" cy="1484313"/>
          </a:xfrm>
          <a:noFill/>
          <a:ln/>
        </p:spPr>
      </p:pic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0" y="549275"/>
            <a:ext cx="6227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chemeClr val="bg1"/>
                </a:solidFill>
              </a:rPr>
              <a:t>QTS Standards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23850" y="1365731"/>
            <a:ext cx="8352606" cy="6063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chemeClr val="accent6"/>
                </a:solidFill>
              </a:rPr>
              <a:t>Beth </a:t>
            </a:r>
            <a:r>
              <a:rPr lang="en-GB" sz="2800" b="1" dirty="0" err="1">
                <a:solidFill>
                  <a:schemeClr val="accent6"/>
                </a:solidFill>
              </a:rPr>
              <a:t>yw’r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diweddaraf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ym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myd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addysg</a:t>
            </a:r>
            <a:r>
              <a:rPr lang="en-GB" sz="2800" b="1" dirty="0">
                <a:solidFill>
                  <a:schemeClr val="accent6"/>
                </a:solidFill>
              </a:rPr>
              <a:t>? </a:t>
            </a:r>
            <a:r>
              <a:rPr lang="en-GB" sz="2800" b="1" dirty="0" err="1">
                <a:solidFill>
                  <a:schemeClr val="accent6"/>
                </a:solidFill>
              </a:rPr>
              <a:t>Tanysgrifiwch</a:t>
            </a:r>
            <a:r>
              <a:rPr lang="en-GB" sz="2800" b="1" dirty="0">
                <a:solidFill>
                  <a:schemeClr val="accent6"/>
                </a:solidFill>
              </a:rPr>
              <a:t>. </a:t>
            </a:r>
          </a:p>
          <a:p>
            <a:pPr>
              <a:spcBef>
                <a:spcPct val="50000"/>
              </a:spcBef>
            </a:pPr>
            <a:r>
              <a:rPr lang="en-GB" sz="2800" b="1" dirty="0" err="1">
                <a:solidFill>
                  <a:schemeClr val="accent6"/>
                </a:solidFill>
              </a:rPr>
              <a:t>Cliciwch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ar</a:t>
            </a:r>
            <a:r>
              <a:rPr lang="en-GB" sz="2800" b="1" dirty="0">
                <a:solidFill>
                  <a:schemeClr val="accent6"/>
                </a:solidFill>
              </a:rPr>
              <a:t> y </a:t>
            </a:r>
            <a:r>
              <a:rPr lang="en-GB" sz="2800" b="1" dirty="0" err="1">
                <a:solidFill>
                  <a:schemeClr val="accent6"/>
                </a:solidFill>
              </a:rPr>
              <a:t>linc</a:t>
            </a:r>
            <a:r>
              <a:rPr lang="en-GB" sz="2800" b="1" dirty="0">
                <a:solidFill>
                  <a:schemeClr val="accent6"/>
                </a:solidFill>
              </a:rPr>
              <a:t> </a:t>
            </a:r>
            <a:r>
              <a:rPr lang="en-GB" sz="2800" b="1" dirty="0" err="1">
                <a:solidFill>
                  <a:schemeClr val="accent6"/>
                </a:solidFill>
              </a:rPr>
              <a:t>isod</a:t>
            </a:r>
            <a:r>
              <a:rPr lang="en-GB" sz="2800" b="1" dirty="0">
                <a:solidFill>
                  <a:schemeClr val="accent6"/>
                </a:solidFill>
              </a:rPr>
              <a:t>:</a:t>
            </a:r>
          </a:p>
          <a:p>
            <a:pPr>
              <a:spcBef>
                <a:spcPct val="50000"/>
              </a:spcBef>
            </a:pPr>
            <a:endParaRPr lang="en-GB" sz="2800" b="1" dirty="0">
              <a:solidFill>
                <a:srgbClr val="CC000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Keep yourself updated – subscribe! </a:t>
            </a:r>
          </a:p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See link below:</a:t>
            </a:r>
          </a:p>
          <a:p>
            <a:pPr>
              <a:spcBef>
                <a:spcPct val="50000"/>
              </a:spcBef>
            </a:pPr>
            <a:endParaRPr lang="en-GB" sz="2800" b="1" dirty="0">
              <a:solidFill>
                <a:srgbClr val="CC000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800" b="1" dirty="0" err="1">
                <a:solidFill>
                  <a:srgbClr val="CC0000"/>
                </a:solidFill>
                <a:hlinkClick r:id="rId2"/>
              </a:rPr>
              <a:t>Dysg</a:t>
            </a:r>
            <a:r>
              <a:rPr lang="en-GB" sz="2800" b="1" dirty="0">
                <a:solidFill>
                  <a:srgbClr val="CC0000"/>
                </a:solidFill>
                <a:hlinkClick r:id="rId2"/>
              </a:rPr>
              <a:t> Cymru / Learning Wales</a:t>
            </a:r>
            <a:r>
              <a:rPr lang="en-GB" sz="2800" b="1" dirty="0">
                <a:solidFill>
                  <a:srgbClr val="CC0000"/>
                </a:solidFill>
              </a:rPr>
              <a:t> </a:t>
            </a:r>
            <a:endParaRPr lang="en-GB" sz="28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endParaRPr lang="en-GB" sz="2800" b="1" dirty="0"/>
          </a:p>
        </p:txBody>
      </p:sp>
      <p:pic>
        <p:nvPicPr>
          <p:cNvPr id="3079" name="Picture 5" descr="logo colour options 2_Page_2"/>
          <p:cNvPicPr>
            <a:picLocks noGrp="1" noChangeAspect="1" noChangeArrowheads="1"/>
          </p:cNvPicPr>
          <p:nvPr>
            <p:ph/>
          </p:nvPr>
        </p:nvPicPr>
        <p:blipFill>
          <a:blip r:embed="rId3" cstate="print"/>
          <a:srcRect t="2020" b="77100"/>
          <a:stretch>
            <a:fillRect/>
          </a:stretch>
        </p:blipFill>
        <p:spPr>
          <a:xfrm>
            <a:off x="0" y="0"/>
            <a:ext cx="9144000" cy="1484313"/>
          </a:xfrm>
          <a:noFill/>
          <a:ln/>
        </p:spPr>
      </p:pic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0" y="549275"/>
            <a:ext cx="6227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chemeClr val="bg1"/>
                </a:solidFill>
              </a:rPr>
              <a:t>Dysg</a:t>
            </a:r>
            <a:r>
              <a:rPr lang="en-GB" sz="2400" b="1" dirty="0">
                <a:solidFill>
                  <a:schemeClr val="bg1"/>
                </a:solidFill>
              </a:rPr>
              <a:t> Cymru / Learning Wales</a:t>
            </a:r>
          </a:p>
        </p:txBody>
      </p:sp>
    </p:spTree>
    <p:extLst>
      <p:ext uri="{BB962C8B-B14F-4D97-AF65-F5344CB8AC3E}">
        <p14:creationId xmlns:p14="http://schemas.microsoft.com/office/powerpoint/2010/main" val="2545829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5" descr="logo colour options 2_Page_2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t="2020" b="77100"/>
          <a:stretch>
            <a:fillRect/>
          </a:stretch>
        </p:blipFill>
        <p:spPr>
          <a:xfrm>
            <a:off x="0" y="0"/>
            <a:ext cx="9144000" cy="1645801"/>
          </a:xfrm>
          <a:noFill/>
          <a:ln/>
        </p:spPr>
      </p:pic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250825" y="476250"/>
            <a:ext cx="46085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/>
              <a:t> 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2068" y="1484784"/>
            <a:ext cx="77763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endParaRPr lang="en-GB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0070C0"/>
                </a:solidFill>
              </a:rPr>
              <a:t>Beth </a:t>
            </a:r>
            <a:r>
              <a:rPr lang="en-GB" sz="2400" b="1" dirty="0" err="1">
                <a:solidFill>
                  <a:srgbClr val="0070C0"/>
                </a:solidFill>
              </a:rPr>
              <a:t>yw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rhinweddau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straegaethau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cydweithredu</a:t>
            </a:r>
            <a:r>
              <a:rPr lang="en-GB" sz="2400" b="1" dirty="0">
                <a:solidFill>
                  <a:srgbClr val="0070C0"/>
                </a:solidFill>
              </a:rPr>
              <a:t> a </a:t>
            </a:r>
            <a:r>
              <a:rPr lang="en-GB" sz="2400" b="1" dirty="0" err="1">
                <a:solidFill>
                  <a:srgbClr val="0070C0"/>
                </a:solidFill>
              </a:rPr>
              <a:t>rhyngweithiol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Kagan</a:t>
            </a:r>
            <a:r>
              <a:rPr lang="en-GB" sz="2400" b="1" dirty="0">
                <a:solidFill>
                  <a:srgbClr val="0070C0"/>
                </a:solidFill>
              </a:rPr>
              <a:t>? </a:t>
            </a:r>
            <a:r>
              <a:rPr lang="en-GB" sz="2400" b="1" dirty="0" err="1">
                <a:solidFill>
                  <a:srgbClr val="0070C0"/>
                </a:solidFill>
              </a:rPr>
              <a:t>Cliciwch</a:t>
            </a:r>
            <a:r>
              <a:rPr lang="en-GB" sz="2400" b="1" dirty="0">
                <a:solidFill>
                  <a:srgbClr val="0070C0"/>
                </a:solidFill>
              </a:rPr>
              <a:t> y </a:t>
            </a:r>
            <a:r>
              <a:rPr lang="en-GB" sz="2400" b="1" dirty="0" err="1">
                <a:solidFill>
                  <a:srgbClr val="0070C0"/>
                </a:solidFill>
              </a:rPr>
              <a:t>linc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isod</a:t>
            </a:r>
            <a:r>
              <a:rPr lang="en-GB" sz="2400" b="1" dirty="0">
                <a:solidFill>
                  <a:srgbClr val="0070C0"/>
                </a:solidFill>
              </a:rPr>
              <a:t>:</a:t>
            </a: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00000"/>
                </a:solidFill>
              </a:rPr>
              <a:t>Click the link below to learn more about </a:t>
            </a:r>
            <a:r>
              <a:rPr lang="en-GB" sz="2400" b="1" dirty="0" err="1">
                <a:solidFill>
                  <a:srgbClr val="C00000"/>
                </a:solidFill>
              </a:rPr>
              <a:t>Kagan’s</a:t>
            </a:r>
            <a:r>
              <a:rPr lang="en-GB" sz="2400" b="1" dirty="0">
                <a:solidFill>
                  <a:srgbClr val="C00000"/>
                </a:solidFill>
              </a:rPr>
              <a:t> co-operative and interactive structures</a:t>
            </a:r>
            <a:r>
              <a:rPr lang="en-GB" sz="2400" b="1" dirty="0">
                <a:solidFill>
                  <a:srgbClr val="FF0000"/>
                </a:solidFill>
              </a:rPr>
              <a:t>:</a:t>
            </a: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b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2" name="Rectangle 1">
            <a:hlinkClick r:id="rId3"/>
          </p:cNvPr>
          <p:cNvSpPr/>
          <p:nvPr/>
        </p:nvSpPr>
        <p:spPr>
          <a:xfrm>
            <a:off x="1115616" y="4993437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https://www.youtube.com/watch?v=D-yzgJtgVrg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2052638" y="44624"/>
            <a:ext cx="52562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 err="1">
                <a:solidFill>
                  <a:schemeClr val="accent2"/>
                </a:solidFill>
              </a:rPr>
              <a:t>Adroddiad</a:t>
            </a:r>
            <a:r>
              <a:rPr lang="en-GB" sz="3200" b="1" dirty="0">
                <a:solidFill>
                  <a:schemeClr val="accent2"/>
                </a:solidFill>
              </a:rPr>
              <a:t> Donaldson</a:t>
            </a:r>
          </a:p>
        </p:txBody>
      </p:sp>
      <p:sp>
        <p:nvSpPr>
          <p:cNvPr id="4" name="Rectangle 3"/>
          <p:cNvSpPr/>
          <p:nvPr/>
        </p:nvSpPr>
        <p:spPr>
          <a:xfrm>
            <a:off x="2541251" y="738963"/>
            <a:ext cx="40614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>
                <a:solidFill>
                  <a:srgbClr val="CC0000"/>
                </a:solidFill>
              </a:rPr>
              <a:t>Donaldson’s Report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827584" y="1772816"/>
            <a:ext cx="784887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G / </a:t>
            </a:r>
            <a:r>
              <a:rPr lang="en-GB" dirty="0">
                <a:solidFill>
                  <a:srgbClr val="C00000"/>
                </a:solidFill>
              </a:rPr>
              <a:t>K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Rally Robin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 / </a:t>
            </a:r>
            <a:r>
              <a:rPr lang="en-GB" dirty="0">
                <a:solidFill>
                  <a:srgbClr val="C00000"/>
                </a:solidFill>
              </a:rPr>
              <a:t>W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Timed Pair Share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 / </a:t>
            </a:r>
            <a:r>
              <a:rPr lang="en-GB" dirty="0">
                <a:solidFill>
                  <a:srgbClr val="C00000"/>
                </a:solidFill>
              </a:rPr>
              <a:t>L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Inside-Outside Circle</a:t>
            </a:r>
          </a:p>
        </p:txBody>
      </p:sp>
      <p:pic>
        <p:nvPicPr>
          <p:cNvPr id="1026" name="Picture 2" descr="C:\Users\Elin\Pictures\Rally-Rob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12776"/>
            <a:ext cx="176212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n\Pictures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368" y="3356992"/>
            <a:ext cx="14859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n\Pictures\untitl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618" y="5013176"/>
            <a:ext cx="1390650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323850" y="-27384"/>
            <a:ext cx="8568630" cy="7540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0070C0"/>
                </a:solidFill>
              </a:rPr>
              <a:t>Diwygio’r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Cwricwlwm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u="sng" dirty="0" err="1">
                <a:solidFill>
                  <a:srgbClr val="0070C0"/>
                </a:solidFill>
              </a:rPr>
              <a:t>Amserlen</a:t>
            </a:r>
            <a:endParaRPr lang="en-GB" sz="2400" b="1" u="sng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0070C0"/>
                </a:solidFill>
              </a:rPr>
              <a:t>2015-16: </a:t>
            </a:r>
            <a:r>
              <a:rPr lang="en-GB" sz="2400" b="1" dirty="0" err="1">
                <a:solidFill>
                  <a:srgbClr val="0070C0"/>
                </a:solidFill>
              </a:rPr>
              <a:t>Sefydlu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rhwydwaith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Arloesi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0070C0"/>
                </a:solidFill>
              </a:rPr>
              <a:t>2015-2018: </a:t>
            </a:r>
            <a:r>
              <a:rPr lang="en-GB" sz="2400" b="1" dirty="0" err="1">
                <a:solidFill>
                  <a:srgbClr val="0070C0"/>
                </a:solidFill>
              </a:rPr>
              <a:t>Cyfnod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cynllunio</a:t>
            </a:r>
            <a:r>
              <a:rPr lang="en-GB" sz="2400" b="1" dirty="0">
                <a:solidFill>
                  <a:srgbClr val="0070C0"/>
                </a:solidFill>
              </a:rPr>
              <a:t> a </a:t>
            </a:r>
            <a:r>
              <a:rPr lang="en-GB" sz="2400" b="1" dirty="0" err="1">
                <a:solidFill>
                  <a:srgbClr val="0070C0"/>
                </a:solidFill>
              </a:rPr>
              <a:t>datblygu’r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cwricwlwm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newydd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rgbClr val="0070C0"/>
                </a:solidFill>
              </a:rPr>
              <a:t>Medi</a:t>
            </a:r>
            <a:r>
              <a:rPr lang="en-GB" sz="2400" b="1" dirty="0">
                <a:solidFill>
                  <a:srgbClr val="0070C0"/>
                </a:solidFill>
              </a:rPr>
              <a:t> 2016: </a:t>
            </a:r>
            <a:r>
              <a:rPr lang="en-GB" sz="2400" b="1" dirty="0" err="1">
                <a:solidFill>
                  <a:srgbClr val="0070C0"/>
                </a:solidFill>
              </a:rPr>
              <a:t>Fframwaith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Cymhwysedd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Digidiol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gael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0070C0"/>
                </a:solidFill>
              </a:rPr>
              <a:t>2017-2021: </a:t>
            </a:r>
            <a:r>
              <a:rPr lang="en-GB" sz="2400" b="1" dirty="0" err="1">
                <a:solidFill>
                  <a:srgbClr val="0070C0"/>
                </a:solidFill>
              </a:rPr>
              <a:t>Cefnogaeth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ymarferol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i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ysgolion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i’w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paratoi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gyfer</a:t>
            </a:r>
            <a:r>
              <a:rPr lang="en-GB" sz="2400" b="1" dirty="0">
                <a:solidFill>
                  <a:srgbClr val="0070C0"/>
                </a:solidFill>
              </a:rPr>
              <a:t> y </a:t>
            </a:r>
            <a:r>
              <a:rPr lang="en-GB" sz="2400" b="1" dirty="0" err="1">
                <a:solidFill>
                  <a:srgbClr val="0070C0"/>
                </a:solidFill>
              </a:rPr>
              <a:t>cwricwlwm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newydd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rgbClr val="0070C0"/>
                </a:solidFill>
              </a:rPr>
              <a:t>Medi</a:t>
            </a:r>
            <a:r>
              <a:rPr lang="en-GB" sz="2400" b="1" dirty="0">
                <a:solidFill>
                  <a:srgbClr val="0070C0"/>
                </a:solidFill>
              </a:rPr>
              <a:t> 2018: Y </a:t>
            </a:r>
            <a:r>
              <a:rPr lang="en-GB" sz="2400" b="1" dirty="0" err="1">
                <a:solidFill>
                  <a:srgbClr val="0070C0"/>
                </a:solidFill>
              </a:rPr>
              <a:t>cwricwlwm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newydd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a’r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trefniadau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asesu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newydd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gael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rgbClr val="0070C0"/>
                </a:solidFill>
              </a:rPr>
              <a:t>Medi</a:t>
            </a:r>
            <a:r>
              <a:rPr lang="en-GB" sz="2400" b="1" dirty="0">
                <a:solidFill>
                  <a:srgbClr val="0070C0"/>
                </a:solidFill>
              </a:rPr>
              <a:t> 2021: Y </a:t>
            </a:r>
            <a:r>
              <a:rPr lang="en-GB" sz="2400" b="1" dirty="0" err="1">
                <a:solidFill>
                  <a:srgbClr val="0070C0"/>
                </a:solidFill>
              </a:rPr>
              <a:t>cwricwlwm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newydd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a’r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treniadau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asesu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yn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eu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lle</a:t>
            </a:r>
            <a:r>
              <a:rPr lang="en-GB" sz="2400" b="1" dirty="0">
                <a:solidFill>
                  <a:srgbClr val="0070C0"/>
                </a:solidFill>
              </a:rPr>
              <a:t>  </a:t>
            </a:r>
          </a:p>
          <a:p>
            <a:pPr algn="r">
              <a:spcBef>
                <a:spcPct val="50000"/>
              </a:spcBef>
            </a:pPr>
            <a:r>
              <a:rPr lang="en-GB" sz="2400" b="1" i="1" dirty="0" err="1">
                <a:solidFill>
                  <a:srgbClr val="0070C0"/>
                </a:solidFill>
              </a:rPr>
              <a:t>Safwe</a:t>
            </a:r>
            <a:r>
              <a:rPr lang="en-GB" sz="2400" b="1" i="1" dirty="0">
                <a:solidFill>
                  <a:srgbClr val="0070C0"/>
                </a:solidFill>
              </a:rPr>
              <a:t> </a:t>
            </a:r>
            <a:r>
              <a:rPr lang="en-GB" sz="2400" b="1" i="1" dirty="0" err="1">
                <a:solidFill>
                  <a:srgbClr val="0070C0"/>
                </a:solidFill>
              </a:rPr>
              <a:t>Llywodraeth</a:t>
            </a:r>
            <a:r>
              <a:rPr lang="en-GB" sz="2400" b="1" i="1" dirty="0">
                <a:solidFill>
                  <a:srgbClr val="0070C0"/>
                </a:solidFill>
              </a:rPr>
              <a:t> </a:t>
            </a:r>
            <a:r>
              <a:rPr lang="en-GB" sz="2400" b="1" i="1" dirty="0" err="1">
                <a:solidFill>
                  <a:srgbClr val="0070C0"/>
                </a:solidFill>
              </a:rPr>
              <a:t>Cymru</a:t>
            </a:r>
            <a:r>
              <a:rPr lang="en-GB" sz="2400" b="1" i="1" dirty="0">
                <a:solidFill>
                  <a:srgbClr val="0070C0"/>
                </a:solidFill>
              </a:rPr>
              <a:t> – </a:t>
            </a:r>
            <a:r>
              <a:rPr lang="en-GB" sz="2400" b="1" i="1" dirty="0" err="1">
                <a:solidFill>
                  <a:srgbClr val="0070C0"/>
                </a:solidFill>
              </a:rPr>
              <a:t>diweddarwyd</a:t>
            </a:r>
            <a:r>
              <a:rPr lang="en-GB" sz="2400" b="1" i="1" dirty="0">
                <a:solidFill>
                  <a:srgbClr val="0070C0"/>
                </a:solidFill>
              </a:rPr>
              <a:t> 21 </a:t>
            </a:r>
            <a:r>
              <a:rPr lang="en-GB" sz="2400" b="1" i="1" dirty="0" err="1">
                <a:solidFill>
                  <a:srgbClr val="0070C0"/>
                </a:solidFill>
              </a:rPr>
              <a:t>Hydref</a:t>
            </a:r>
            <a:r>
              <a:rPr lang="en-GB" sz="2400" b="1" i="1" dirty="0">
                <a:solidFill>
                  <a:srgbClr val="0070C0"/>
                </a:solidFill>
              </a:rPr>
              <a:t> 2015</a:t>
            </a: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0" y="44624"/>
            <a:ext cx="8964487" cy="717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Curriculum reform</a:t>
            </a:r>
          </a:p>
          <a:p>
            <a:pPr>
              <a:spcBef>
                <a:spcPct val="50000"/>
              </a:spcBef>
            </a:pPr>
            <a:r>
              <a:rPr lang="en-GB" sz="2400" b="1" u="sng" dirty="0">
                <a:solidFill>
                  <a:srgbClr val="CC0000"/>
                </a:solidFill>
              </a:rPr>
              <a:t>Timeline: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2015-16 Pioneer Network established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2015-2018: Design and development phase of the new curriculum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September 2016: Digital Competence Framework available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2017-2021: Practical support to schools to prepare for the new curriculum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September 2018: New curriculum and assessment arrangements available 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C0000"/>
                </a:solidFill>
              </a:rPr>
              <a:t>September 2021: New curriculum and assessment arrangements in place</a:t>
            </a:r>
          </a:p>
          <a:p>
            <a:pPr algn="r">
              <a:spcBef>
                <a:spcPct val="50000"/>
              </a:spcBef>
            </a:pPr>
            <a:r>
              <a:rPr lang="en-GB" sz="2800" b="1" i="1" dirty="0">
                <a:solidFill>
                  <a:srgbClr val="CC0000"/>
                </a:solidFill>
              </a:rPr>
              <a:t>Welsh Government website–updated October 2015 </a:t>
            </a:r>
          </a:p>
          <a:p>
            <a:pPr algn="ctr">
              <a:spcBef>
                <a:spcPct val="50000"/>
              </a:spcBef>
            </a:pPr>
            <a:endParaRPr lang="en-GB" sz="2800" b="1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endParaRPr lang="en-GB" sz="28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Darllenwch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grynodeb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o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adroddiad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Donaldson – ‘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Dyfodol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Llwyddiannus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’ ac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adroddwch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yn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ôl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ar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y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prif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bwyntiau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.</a:t>
            </a:r>
            <a:endParaRPr lang="en-GB" sz="2800" b="1" dirty="0">
              <a:solidFill>
                <a:srgbClr val="CC0000"/>
              </a:solidFill>
            </a:endParaRPr>
          </a:p>
          <a:p>
            <a:pPr algn="ctr">
              <a:spcBef>
                <a:spcPct val="50000"/>
              </a:spcBef>
            </a:pPr>
            <a:endParaRPr lang="en-GB" sz="2800" b="1" dirty="0">
              <a:solidFill>
                <a:srgbClr val="CC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Read the summary of Donaldson’s report – ‘Successful Futures’- and feedback on what you have learned.</a:t>
            </a:r>
          </a:p>
          <a:p>
            <a:pPr algn="ctr">
              <a:spcBef>
                <a:spcPct val="50000"/>
              </a:spcBef>
            </a:pPr>
            <a:r>
              <a:rPr lang="en-GB" sz="2800" b="1" dirty="0"/>
              <a:t> </a:t>
            </a:r>
          </a:p>
          <a:p>
            <a:pPr>
              <a:spcBef>
                <a:spcPct val="50000"/>
              </a:spcBef>
            </a:pPr>
            <a:endParaRPr lang="en-GB" sz="2800" b="1" dirty="0"/>
          </a:p>
        </p:txBody>
      </p:sp>
      <p:pic>
        <p:nvPicPr>
          <p:cNvPr id="3074" name="Picture 2" descr="C:\Users\Elin\Pictures\0d76d992bb7076cd2e71c8cd7a035f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995" y="4653136"/>
            <a:ext cx="17621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endParaRPr lang="en-GB" sz="28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Ystyriwch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faint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o’r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arfer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dda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yma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y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mae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modd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eu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</a:rPr>
              <a:t>cysylltu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â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phrif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negeseuon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Cyfnod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Sylfaen a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damcaniaethau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addysgol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gorffennol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chyfredol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?</a:t>
            </a:r>
            <a:endParaRPr lang="en-GB" sz="2800" b="1" dirty="0">
              <a:solidFill>
                <a:srgbClr val="CC0000"/>
              </a:solidFill>
              <a:latin typeface="Calibri" panose="020F0502020204030204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2800" b="1" dirty="0">
              <a:solidFill>
                <a:srgbClr val="CC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>
                <a:solidFill>
                  <a:srgbClr val="CC0000"/>
                </a:solidFill>
              </a:rPr>
              <a:t>Consider how much of the good practice outlined in the report that you can link to the Foundation Phase’s key messages and educational theories –past and current?</a:t>
            </a:r>
          </a:p>
          <a:p>
            <a:pPr algn="ctr">
              <a:spcBef>
                <a:spcPct val="50000"/>
              </a:spcBef>
            </a:pPr>
            <a:r>
              <a:rPr lang="en-GB" sz="2800" b="1" dirty="0"/>
              <a:t> </a:t>
            </a:r>
          </a:p>
          <a:p>
            <a:pPr>
              <a:spcBef>
                <a:spcPct val="50000"/>
              </a:spcBef>
            </a:pPr>
            <a:endParaRPr lang="en-GB" sz="2800" b="1" dirty="0"/>
          </a:p>
        </p:txBody>
      </p:sp>
      <p:pic>
        <p:nvPicPr>
          <p:cNvPr id="4098" name="Picture 2" descr="C:\Users\Elin\Pictures\untitl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529" y="5013176"/>
            <a:ext cx="1532942" cy="137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526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5" descr="logo colour options 2_Page_2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 t="2020" b="77100"/>
          <a:stretch>
            <a:fillRect/>
          </a:stretch>
        </p:blipFill>
        <p:spPr>
          <a:xfrm>
            <a:off x="0" y="0"/>
            <a:ext cx="9144000" cy="1484313"/>
          </a:xfrm>
          <a:noFill/>
          <a:ln/>
        </p:spPr>
      </p:pic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-468560" y="549275"/>
            <a:ext cx="79925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solidFill>
                  <a:schemeClr val="bg1"/>
                </a:solidFill>
              </a:rPr>
              <a:t>Wales Online – </a:t>
            </a:r>
            <a:r>
              <a:rPr lang="en-GB" sz="2800" b="1" dirty="0" err="1">
                <a:solidFill>
                  <a:schemeClr val="bg1"/>
                </a:solidFill>
              </a:rPr>
              <a:t>Chwefror</a:t>
            </a:r>
            <a:r>
              <a:rPr lang="en-GB" sz="2800" b="1" dirty="0">
                <a:solidFill>
                  <a:schemeClr val="bg1"/>
                </a:solidFill>
              </a:rPr>
              <a:t>/February 2015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23850" y="1652314"/>
            <a:ext cx="828059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002060"/>
                </a:solidFill>
              </a:rPr>
              <a:t>‘Numbered heads together’</a:t>
            </a: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2400" b="1" dirty="0" err="1">
                <a:solidFill>
                  <a:srgbClr val="0070C0"/>
                </a:solidFill>
              </a:rPr>
              <a:t>Cyhoeddodd</a:t>
            </a:r>
            <a:r>
              <a:rPr lang="en-GB" sz="2400" b="1" dirty="0">
                <a:solidFill>
                  <a:srgbClr val="0070C0"/>
                </a:solidFill>
              </a:rPr>
              <a:t> y </a:t>
            </a:r>
            <a:r>
              <a:rPr lang="en-GB" sz="2400" b="1" dirty="0" err="1">
                <a:solidFill>
                  <a:srgbClr val="0070C0"/>
                </a:solidFill>
              </a:rPr>
              <a:t>golygydd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addysg</a:t>
            </a:r>
            <a:r>
              <a:rPr lang="en-GB" sz="2400" b="1" dirty="0">
                <a:solidFill>
                  <a:srgbClr val="0070C0"/>
                </a:solidFill>
              </a:rPr>
              <a:t> Gareth Evans </a:t>
            </a:r>
            <a:r>
              <a:rPr lang="en-GB" sz="2400" b="1" dirty="0" err="1">
                <a:solidFill>
                  <a:srgbClr val="0070C0"/>
                </a:solidFill>
              </a:rPr>
              <a:t>grynodeb</a:t>
            </a:r>
            <a:r>
              <a:rPr lang="en-GB" sz="2400" b="1" dirty="0">
                <a:solidFill>
                  <a:srgbClr val="0070C0"/>
                </a:solidFill>
              </a:rPr>
              <a:t> o </a:t>
            </a:r>
            <a:r>
              <a:rPr lang="en-GB" sz="2400" b="1" dirty="0" err="1">
                <a:solidFill>
                  <a:srgbClr val="0070C0"/>
                </a:solidFill>
              </a:rPr>
              <a:t>brif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negeseuon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adroddiad</a:t>
            </a:r>
            <a:r>
              <a:rPr lang="en-GB" sz="2400" b="1" dirty="0">
                <a:solidFill>
                  <a:srgbClr val="0070C0"/>
                </a:solidFill>
              </a:rPr>
              <a:t> Donaldson. </a:t>
            </a:r>
            <a:r>
              <a:rPr lang="en-GB" sz="2400" b="1" dirty="0" err="1">
                <a:solidFill>
                  <a:srgbClr val="0070C0"/>
                </a:solidFill>
              </a:rPr>
              <a:t>Darllenwch</a:t>
            </a:r>
            <a:r>
              <a:rPr lang="en-GB" sz="2400" b="1" dirty="0">
                <a:solidFill>
                  <a:srgbClr val="0070C0"/>
                </a:solidFill>
              </a:rPr>
              <a:t> y </a:t>
            </a:r>
            <a:r>
              <a:rPr lang="en-GB" sz="2400" b="1" dirty="0" err="1">
                <a:solidFill>
                  <a:srgbClr val="0070C0"/>
                </a:solidFill>
              </a:rPr>
              <a:t>prif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bwyntiau</a:t>
            </a:r>
            <a:r>
              <a:rPr lang="en-GB" sz="2400" b="1" dirty="0">
                <a:solidFill>
                  <a:srgbClr val="0070C0"/>
                </a:solidFill>
              </a:rPr>
              <a:t>-pa 4 </a:t>
            </a:r>
            <a:r>
              <a:rPr lang="en-GB" sz="2400" b="1" dirty="0" err="1">
                <a:solidFill>
                  <a:srgbClr val="0070C0"/>
                </a:solidFill>
              </a:rPr>
              <a:t>sydd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yn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anghywir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yn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eich</a:t>
            </a:r>
            <a:r>
              <a:rPr lang="en-GB" sz="2400" b="1" dirty="0">
                <a:solidFill>
                  <a:srgbClr val="0070C0"/>
                </a:solidFill>
              </a:rPr>
              <a:t> barn chi a </a:t>
            </a:r>
            <a:r>
              <a:rPr lang="en-GB" sz="2400" b="1" dirty="0" err="1">
                <a:solidFill>
                  <a:srgbClr val="0070C0"/>
                </a:solidFill>
              </a:rPr>
              <a:t>pham</a:t>
            </a:r>
            <a:r>
              <a:rPr lang="en-GB" sz="2400" b="1" dirty="0">
                <a:solidFill>
                  <a:srgbClr val="0070C0"/>
                </a:solidFill>
              </a:rPr>
              <a:t>? </a:t>
            </a:r>
          </a:p>
          <a:p>
            <a:pPr>
              <a:spcBef>
                <a:spcPct val="50000"/>
              </a:spcBef>
            </a:pPr>
            <a:r>
              <a:rPr lang="en-GB" sz="2400" b="1" dirty="0">
                <a:solidFill>
                  <a:srgbClr val="C00000"/>
                </a:solidFill>
              </a:rPr>
              <a:t>Education editor Gareth Evans provided a brief outline of the Donaldson report. Read the main points and decide which 4 aren’t accurate and why.</a:t>
            </a: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  <a:p>
            <a:pPr>
              <a:spcBef>
                <a:spcPct val="50000"/>
              </a:spcBef>
            </a:pP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5687" y="566124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http://www.walesonline.co.uk/news/wales-news/the-donaldson-report-an-at-a-glance-guide-8713671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952" y="1414212"/>
            <a:ext cx="1391212" cy="123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525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2052638" y="44624"/>
            <a:ext cx="52562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 err="1">
                <a:solidFill>
                  <a:schemeClr val="accent2"/>
                </a:solidFill>
              </a:rPr>
              <a:t>Adroddiad</a:t>
            </a:r>
            <a:r>
              <a:rPr lang="en-GB" sz="3200" b="1" dirty="0">
                <a:solidFill>
                  <a:schemeClr val="accent2"/>
                </a:solidFill>
              </a:rPr>
              <a:t> Donaldson</a:t>
            </a:r>
          </a:p>
        </p:txBody>
      </p:sp>
      <p:sp>
        <p:nvSpPr>
          <p:cNvPr id="4" name="Rectangle 3"/>
          <p:cNvSpPr/>
          <p:nvPr/>
        </p:nvSpPr>
        <p:spPr>
          <a:xfrm>
            <a:off x="2541251" y="738963"/>
            <a:ext cx="40614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>
                <a:solidFill>
                  <a:srgbClr val="CC0000"/>
                </a:solidFill>
              </a:rPr>
              <a:t>Donaldson’s Report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827584" y="1772816"/>
            <a:ext cx="784887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G / </a:t>
            </a:r>
            <a:r>
              <a:rPr lang="en-GB" dirty="0">
                <a:solidFill>
                  <a:srgbClr val="C00000"/>
                </a:solidFill>
              </a:rPr>
              <a:t>K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Rally Robin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 / </a:t>
            </a:r>
            <a:r>
              <a:rPr lang="en-GB" dirty="0">
                <a:solidFill>
                  <a:srgbClr val="C00000"/>
                </a:solidFill>
              </a:rPr>
              <a:t>W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Timed Pair Share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 / </a:t>
            </a:r>
            <a:r>
              <a:rPr lang="en-GB" dirty="0">
                <a:solidFill>
                  <a:srgbClr val="C00000"/>
                </a:solidFill>
              </a:rPr>
              <a:t>L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Inside-Outside Circle</a:t>
            </a:r>
          </a:p>
        </p:txBody>
      </p:sp>
      <p:pic>
        <p:nvPicPr>
          <p:cNvPr id="1026" name="Picture 2" descr="C:\Users\Elin\Pictures\Rally-Rob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12776"/>
            <a:ext cx="176212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n\Pictures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368" y="3356992"/>
            <a:ext cx="14859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n\Pictures\untitl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618" y="5013176"/>
            <a:ext cx="1390650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693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-27384"/>
            <a:ext cx="820737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0070C0"/>
                </a:solidFill>
              </a:rPr>
              <a:t>Dibenion</a:t>
            </a:r>
            <a:r>
              <a:rPr lang="en-GB" sz="2800" b="1" dirty="0">
                <a:solidFill>
                  <a:srgbClr val="0070C0"/>
                </a:solidFill>
              </a:rPr>
              <a:t> y </a:t>
            </a:r>
            <a:r>
              <a:rPr lang="en-GB" sz="2800" b="1" dirty="0" err="1">
                <a:solidFill>
                  <a:srgbClr val="0070C0"/>
                </a:solidFill>
              </a:rPr>
              <a:t>cwricwlwm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newydd</a:t>
            </a:r>
            <a:r>
              <a:rPr lang="en-GB" sz="2800" b="1" dirty="0">
                <a:solidFill>
                  <a:srgbClr val="0070C0"/>
                </a:solidFill>
              </a:rPr>
              <a:t>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 err="1">
                <a:solidFill>
                  <a:srgbClr val="0070C0"/>
                </a:solidFill>
              </a:rPr>
              <a:t>dysgwyr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uchelgeisiol</a:t>
            </a:r>
            <a:r>
              <a:rPr lang="en-GB" sz="2800" b="1" dirty="0">
                <a:solidFill>
                  <a:srgbClr val="0070C0"/>
                </a:solidFill>
              </a:rPr>
              <a:t>, </a:t>
            </a:r>
            <a:r>
              <a:rPr lang="en-GB" sz="2800" b="1" dirty="0" err="1">
                <a:solidFill>
                  <a:srgbClr val="0070C0"/>
                </a:solidFill>
              </a:rPr>
              <a:t>galluog</a:t>
            </a:r>
            <a:endParaRPr lang="en-GB" sz="2800" b="1" dirty="0">
              <a:solidFill>
                <a:srgbClr val="0070C0"/>
              </a:solidFill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 err="1">
                <a:solidFill>
                  <a:srgbClr val="0070C0"/>
                </a:solidFill>
              </a:rPr>
              <a:t>yn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ddinasyddion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egwyddorol</a:t>
            </a:r>
            <a:r>
              <a:rPr lang="en-GB" sz="2800" b="1" dirty="0">
                <a:solidFill>
                  <a:srgbClr val="0070C0"/>
                </a:solidFill>
              </a:rPr>
              <a:t>, </a:t>
            </a:r>
            <a:r>
              <a:rPr lang="en-GB" sz="2800" b="1" dirty="0" err="1">
                <a:solidFill>
                  <a:srgbClr val="0070C0"/>
                </a:solidFill>
              </a:rPr>
              <a:t>gwybodus</a:t>
            </a:r>
            <a:endParaRPr lang="en-GB" sz="2800" b="1" dirty="0">
              <a:solidFill>
                <a:srgbClr val="0070C0"/>
              </a:solidFill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 err="1">
                <a:solidFill>
                  <a:srgbClr val="0070C0"/>
                </a:solidFill>
              </a:rPr>
              <a:t>yn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gyfranogwyr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mentrus</a:t>
            </a:r>
            <a:r>
              <a:rPr lang="en-GB" sz="2800" b="1" dirty="0">
                <a:solidFill>
                  <a:srgbClr val="0070C0"/>
                </a:solidFill>
              </a:rPr>
              <a:t>, </a:t>
            </a:r>
            <a:r>
              <a:rPr lang="en-GB" sz="2800" b="1" dirty="0" err="1">
                <a:solidFill>
                  <a:srgbClr val="0070C0"/>
                </a:solidFill>
              </a:rPr>
              <a:t>creadigol</a:t>
            </a:r>
            <a:endParaRPr lang="en-GB" sz="2800" b="1" dirty="0">
              <a:solidFill>
                <a:srgbClr val="0070C0"/>
              </a:solidFill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 err="1">
                <a:solidFill>
                  <a:srgbClr val="0070C0"/>
                </a:solidFill>
              </a:rPr>
              <a:t>yn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unigolion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  <a:r>
              <a:rPr lang="en-GB" sz="2800" b="1" dirty="0" err="1">
                <a:solidFill>
                  <a:srgbClr val="0070C0"/>
                </a:solidFill>
              </a:rPr>
              <a:t>iach</a:t>
            </a:r>
            <a:r>
              <a:rPr lang="en-GB" sz="2800" b="1" dirty="0">
                <a:solidFill>
                  <a:srgbClr val="0070C0"/>
                </a:solidFill>
              </a:rPr>
              <a:t>, </a:t>
            </a:r>
            <a:r>
              <a:rPr lang="en-GB" sz="2800" b="1" dirty="0" err="1">
                <a:solidFill>
                  <a:srgbClr val="0070C0"/>
                </a:solidFill>
              </a:rPr>
              <a:t>hyderus</a:t>
            </a:r>
            <a:r>
              <a:rPr lang="en-GB" sz="2800" b="1" dirty="0">
                <a:solidFill>
                  <a:srgbClr val="0070C0"/>
                </a:solidFill>
              </a:rPr>
              <a:t>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CC0000"/>
                </a:solidFill>
              </a:rPr>
              <a:t>Cyngor</a:t>
            </a:r>
            <a:r>
              <a:rPr lang="en-GB" sz="2800" b="1" dirty="0">
                <a:solidFill>
                  <a:srgbClr val="CC0000"/>
                </a:solidFill>
              </a:rPr>
              <a:t> </a:t>
            </a:r>
            <a:r>
              <a:rPr lang="en-GB" sz="2800" b="1" dirty="0" err="1">
                <a:solidFill>
                  <a:srgbClr val="CC0000"/>
                </a:solidFill>
              </a:rPr>
              <a:t>Ysgol</a:t>
            </a:r>
            <a:endParaRPr lang="en-GB" sz="2800" b="1" dirty="0">
              <a:solidFill>
                <a:srgbClr val="CC0000"/>
              </a:solidFill>
            </a:endParaRPr>
          </a:p>
        </p:txBody>
      </p:sp>
      <p:pic>
        <p:nvPicPr>
          <p:cNvPr id="6" name="Content Placeholder 4" descr="Financial incentives to attract top graduates into teaching are higher in England than in Wales"/>
          <p:cNvPicPr>
            <a:picLocks noGrp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45024"/>
            <a:ext cx="4038600" cy="26858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-27384"/>
            <a:ext cx="8207375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solidFill>
                  <a:srgbClr val="C00000"/>
                </a:solidFill>
              </a:rPr>
              <a:t>The purposes of the new curriculum: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ambitious, capable learners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ethical, informed citizens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enterprising, creative contributors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healthy, confident individuals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en-GB" sz="2800" b="1" dirty="0" err="1">
                <a:solidFill>
                  <a:srgbClr val="CC0000"/>
                </a:solidFill>
              </a:rPr>
              <a:t>Cyngor</a:t>
            </a:r>
            <a:r>
              <a:rPr lang="en-GB" sz="2800" b="1" dirty="0">
                <a:solidFill>
                  <a:srgbClr val="CC0000"/>
                </a:solidFill>
              </a:rPr>
              <a:t> </a:t>
            </a:r>
            <a:r>
              <a:rPr lang="en-GB" sz="2800" b="1" dirty="0" err="1">
                <a:solidFill>
                  <a:srgbClr val="CC0000"/>
                </a:solidFill>
              </a:rPr>
              <a:t>Ysgol</a:t>
            </a:r>
            <a:endParaRPr lang="en-GB" sz="2800" b="1" dirty="0">
              <a:solidFill>
                <a:srgbClr val="CC0000"/>
              </a:solidFill>
            </a:endParaRPr>
          </a:p>
        </p:txBody>
      </p:sp>
      <p:pic>
        <p:nvPicPr>
          <p:cNvPr id="6" name="Content Placeholder 4" descr="Financial incentives to attract top graduates into teaching are higher in England than in Wales"/>
          <p:cNvPicPr>
            <a:picLocks noGrp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45024"/>
            <a:ext cx="4038600" cy="26858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9054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323528" y="476672"/>
            <a:ext cx="8820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2800" dirty="0" err="1">
                <a:solidFill>
                  <a:srgbClr val="002060"/>
                </a:solidFill>
              </a:rPr>
              <a:t>Darllen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cefndirol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pellach</a:t>
            </a:r>
            <a:r>
              <a:rPr lang="en-GB" sz="2800" dirty="0">
                <a:solidFill>
                  <a:srgbClr val="002060"/>
                </a:solidFill>
              </a:rPr>
              <a:t>  / Further background reading</a:t>
            </a:r>
          </a:p>
          <a:p>
            <a:pPr>
              <a:spcBef>
                <a:spcPct val="20000"/>
              </a:spcBef>
            </a:pPr>
            <a:r>
              <a:rPr lang="en-GB" sz="2800" b="1" u="sng" dirty="0" err="1">
                <a:solidFill>
                  <a:srgbClr val="002060"/>
                </a:solidFill>
              </a:rPr>
              <a:t>Kagan</a:t>
            </a:r>
            <a:r>
              <a:rPr lang="en-GB" sz="2800" b="1" u="sng" dirty="0">
                <a:solidFill>
                  <a:srgbClr val="002060"/>
                </a:solidFill>
              </a:rPr>
              <a:t>:</a:t>
            </a:r>
          </a:p>
          <a:p>
            <a:pPr>
              <a:spcBef>
                <a:spcPct val="20000"/>
              </a:spcBef>
            </a:pPr>
            <a:r>
              <a:rPr lang="en-GB" sz="2800" dirty="0" err="1">
                <a:solidFill>
                  <a:srgbClr val="002060"/>
                </a:solidFill>
              </a:rPr>
              <a:t>Kagan</a:t>
            </a:r>
            <a:r>
              <a:rPr lang="en-GB" sz="2800" dirty="0">
                <a:solidFill>
                  <a:srgbClr val="002060"/>
                </a:solidFill>
              </a:rPr>
              <a:t>, S. and </a:t>
            </a:r>
            <a:r>
              <a:rPr lang="en-GB" sz="2800" dirty="0" err="1">
                <a:solidFill>
                  <a:srgbClr val="002060"/>
                </a:solidFill>
              </a:rPr>
              <a:t>Kagan</a:t>
            </a:r>
            <a:r>
              <a:rPr lang="en-GB" sz="2800" dirty="0">
                <a:solidFill>
                  <a:srgbClr val="002060"/>
                </a:solidFill>
              </a:rPr>
              <a:t>, M. (2001) </a:t>
            </a:r>
            <a:r>
              <a:rPr lang="en-GB" sz="2800" i="1" dirty="0" err="1">
                <a:solidFill>
                  <a:srgbClr val="002060"/>
                </a:solidFill>
              </a:rPr>
              <a:t>Kagan</a:t>
            </a:r>
            <a:r>
              <a:rPr lang="en-GB" sz="2800" i="1" dirty="0">
                <a:solidFill>
                  <a:srgbClr val="002060"/>
                </a:solidFill>
              </a:rPr>
              <a:t> Cooperative Learning.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Kagan</a:t>
            </a:r>
            <a:r>
              <a:rPr lang="en-GB" sz="2800" dirty="0">
                <a:solidFill>
                  <a:srgbClr val="002060"/>
                </a:solidFill>
              </a:rPr>
              <a:t> Publishing</a:t>
            </a:r>
          </a:p>
          <a:p>
            <a:pPr>
              <a:spcBef>
                <a:spcPct val="20000"/>
              </a:spcBef>
            </a:pPr>
            <a:r>
              <a:rPr lang="en-GB" sz="2800" b="1" u="sng" dirty="0">
                <a:solidFill>
                  <a:srgbClr val="002060"/>
                </a:solidFill>
              </a:rPr>
              <a:t>Donaldson:</a:t>
            </a:r>
          </a:p>
          <a:p>
            <a:pPr>
              <a:spcBef>
                <a:spcPct val="20000"/>
              </a:spcBef>
            </a:pPr>
            <a:r>
              <a:rPr lang="en-GB" sz="2800" dirty="0" err="1">
                <a:solidFill>
                  <a:srgbClr val="002060"/>
                </a:solidFill>
              </a:rPr>
              <a:t>Dyfodol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Llwyddiannus</a:t>
            </a:r>
            <a:r>
              <a:rPr lang="en-GB" sz="2800" dirty="0">
                <a:solidFill>
                  <a:srgbClr val="002060"/>
                </a:solidFill>
              </a:rPr>
              <a:t>/Successful Futures</a:t>
            </a:r>
          </a:p>
          <a:p>
            <a:pPr>
              <a:spcBef>
                <a:spcPct val="20000"/>
              </a:spcBef>
            </a:pPr>
            <a:r>
              <a:rPr lang="en-GB" sz="2800" dirty="0">
                <a:solidFill>
                  <a:srgbClr val="002060"/>
                </a:solidFill>
                <a:hlinkClick r:id="rId2"/>
              </a:rPr>
              <a:t>http://gov.wales/topics/educationandskills/schoolshome/curriculum-for-wales-curriculum-for-life/why-we-are-changing/successful-futures/?lang=en</a:t>
            </a:r>
            <a:endParaRPr lang="en-GB" sz="2800" dirty="0">
              <a:solidFill>
                <a:srgbClr val="002060"/>
              </a:solidFill>
            </a:endParaRPr>
          </a:p>
          <a:p>
            <a:pPr>
              <a:spcBef>
                <a:spcPct val="20000"/>
              </a:spcBef>
            </a:pPr>
            <a:r>
              <a:rPr lang="en-GB" sz="2800" dirty="0">
                <a:solidFill>
                  <a:srgbClr val="002060"/>
                </a:solidFill>
              </a:rPr>
              <a:t>Curriculum </a:t>
            </a:r>
            <a:r>
              <a:rPr lang="en-GB" sz="2800" dirty="0" err="1">
                <a:solidFill>
                  <a:srgbClr val="002060"/>
                </a:solidFill>
              </a:rPr>
              <a:t>i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Gymru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Hydref</a:t>
            </a:r>
            <a:r>
              <a:rPr lang="en-GB" sz="2800" dirty="0">
                <a:solidFill>
                  <a:srgbClr val="002060"/>
                </a:solidFill>
              </a:rPr>
              <a:t> 2015/A Curriculum for </a:t>
            </a:r>
            <a:r>
              <a:rPr lang="en-GB" sz="2800">
                <a:solidFill>
                  <a:srgbClr val="002060"/>
                </a:solidFill>
              </a:rPr>
              <a:t>Wales October 2015</a:t>
            </a:r>
            <a:endParaRPr lang="en-GB" sz="2800" dirty="0">
              <a:solidFill>
                <a:srgbClr val="002060"/>
              </a:solidFill>
            </a:endParaRPr>
          </a:p>
          <a:p>
            <a:pPr>
              <a:spcBef>
                <a:spcPct val="20000"/>
              </a:spcBef>
            </a:pPr>
            <a:r>
              <a:rPr lang="en-GB" sz="2800" dirty="0">
                <a:solidFill>
                  <a:srgbClr val="002060"/>
                </a:solidFill>
                <a:hlinkClick r:id="rId3"/>
              </a:rPr>
              <a:t>http://gov.wales/topics/educationandskills/schoolshome/curriculum-for-wales-curriculum-for-life/?lang=cy</a:t>
            </a:r>
            <a:endParaRPr lang="en-GB" sz="2800" dirty="0">
              <a:solidFill>
                <a:srgbClr val="002060"/>
              </a:solidFill>
            </a:endParaRPr>
          </a:p>
          <a:p>
            <a:pPr>
              <a:spcBef>
                <a:spcPct val="20000"/>
              </a:spcBef>
            </a:pPr>
            <a:endParaRPr lang="en-GB" sz="2800" dirty="0">
              <a:solidFill>
                <a:srgbClr val="002060"/>
              </a:solidFill>
            </a:endParaRPr>
          </a:p>
          <a:p>
            <a:pPr>
              <a:spcBef>
                <a:spcPct val="20000"/>
              </a:spcBef>
            </a:pPr>
            <a:endParaRPr lang="en-GB" sz="2800" dirty="0"/>
          </a:p>
          <a:p>
            <a:pPr marL="342900" indent="-342900">
              <a:spcBef>
                <a:spcPct val="20000"/>
              </a:spcBef>
            </a:pP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690</Words>
  <Application>Microsoft Office PowerPoint</Application>
  <PresentationFormat>On-screen Show (4:3)</PresentationFormat>
  <Paragraphs>107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Flintshire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Flintshire County Council</dc:creator>
  <cp:lastModifiedBy>Jessica Clapham</cp:lastModifiedBy>
  <cp:revision>39</cp:revision>
  <dcterms:created xsi:type="dcterms:W3CDTF">2011-11-24T14:00:18Z</dcterms:created>
  <dcterms:modified xsi:type="dcterms:W3CDTF">2021-04-09T12:23:09Z</dcterms:modified>
</cp:coreProperties>
</file>