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5"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920" autoAdjust="0"/>
    <p:restoredTop sz="94660"/>
  </p:normalViewPr>
  <p:slideViewPr>
    <p:cSldViewPr snapToGrid="0">
      <p:cViewPr>
        <p:scale>
          <a:sx n="96" d="100"/>
          <a:sy n="96" d="100"/>
        </p:scale>
        <p:origin x="4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04/12/2023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04/12/2023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7828297"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Global Sports &amp; Tourism </a:t>
            </a:r>
          </a:p>
          <a:p>
            <a:r>
              <a:rPr lang="en-GB" sz="5400" dirty="0">
                <a:solidFill>
                  <a:schemeClr val="bg1"/>
                </a:solidFill>
                <a:latin typeface="Arial" panose="020B0604020202020204" pitchFamily="34" charset="0"/>
                <a:cs typeface="Arial" panose="020B0604020202020204" pitchFamily="34" charset="0"/>
              </a:rPr>
              <a:t>Events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530086" y="3495612"/>
            <a:ext cx="7222435" cy="1754326"/>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     London Olympics</a:t>
            </a:r>
          </a:p>
          <a:p>
            <a:r>
              <a:rPr lang="en-GB" sz="5400" dirty="0">
                <a:solidFill>
                  <a:schemeClr val="bg1"/>
                </a:solidFill>
                <a:latin typeface="Arial" panose="020B0604020202020204" pitchFamily="34" charset="0"/>
                <a:cs typeface="Arial" panose="020B0604020202020204" pitchFamily="34" charset="0"/>
              </a:rPr>
              <a:t>The Bid &amp; The Legacy</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528AC-694D-7C39-62B5-FE9573EFE312}"/>
              </a:ext>
            </a:extLst>
          </p:cNvPr>
          <p:cNvSpPr>
            <a:spLocks noGrp="1"/>
          </p:cNvSpPr>
          <p:nvPr>
            <p:ph type="title"/>
          </p:nvPr>
        </p:nvSpPr>
        <p:spPr/>
        <p:txBody>
          <a:bodyPr/>
          <a:lstStyle/>
          <a:p>
            <a:r>
              <a:rPr lang="en-GB" dirty="0"/>
              <a:t>Session Aims &amp; Objectives</a:t>
            </a:r>
          </a:p>
        </p:txBody>
      </p:sp>
      <p:sp>
        <p:nvSpPr>
          <p:cNvPr id="3" name="Content Placeholder 2">
            <a:extLst>
              <a:ext uri="{FF2B5EF4-FFF2-40B4-BE49-F238E27FC236}">
                <a16:creationId xmlns:a16="http://schemas.microsoft.com/office/drawing/2014/main" id="{D971C365-ED38-5E22-0D47-AC9B4CC5B1C0}"/>
              </a:ext>
            </a:extLst>
          </p:cNvPr>
          <p:cNvSpPr>
            <a:spLocks noGrp="1"/>
          </p:cNvSpPr>
          <p:nvPr>
            <p:ph idx="1"/>
          </p:nvPr>
        </p:nvSpPr>
        <p:spPr>
          <a:xfrm>
            <a:off x="838200" y="2232991"/>
            <a:ext cx="10515600" cy="3943972"/>
          </a:xfrm>
        </p:spPr>
        <p:txBody>
          <a:bodyPr/>
          <a:lstStyle/>
          <a:p>
            <a:r>
              <a:rPr lang="en-GB" dirty="0"/>
              <a:t>Appreciate the Development of the Modern Olympics</a:t>
            </a:r>
          </a:p>
          <a:p>
            <a:r>
              <a:rPr lang="en-GB" dirty="0"/>
              <a:t>Understand the Impacts of Modern Olympics</a:t>
            </a:r>
          </a:p>
          <a:p>
            <a:r>
              <a:rPr lang="en-GB" dirty="0"/>
              <a:t>Consider the Issues effecting Olympic Hosts &amp; Events</a:t>
            </a:r>
          </a:p>
          <a:p>
            <a:r>
              <a:rPr lang="en-GB" dirty="0"/>
              <a:t>Critically Consider the Impacts of Covid </a:t>
            </a:r>
          </a:p>
          <a:p>
            <a:endParaRPr lang="en-GB" dirty="0"/>
          </a:p>
          <a:p>
            <a:r>
              <a:rPr lang="en-GB" dirty="0"/>
              <a:t>Are the Olympics Sustainable in the Long Term?</a:t>
            </a:r>
          </a:p>
        </p:txBody>
      </p:sp>
    </p:spTree>
    <p:extLst>
      <p:ext uri="{BB962C8B-B14F-4D97-AF65-F5344CB8AC3E}">
        <p14:creationId xmlns:p14="http://schemas.microsoft.com/office/powerpoint/2010/main" val="1829490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p:txBody>
          <a:bodyPr/>
          <a:lstStyle/>
          <a:p>
            <a:r>
              <a:rPr lang="en-GB" dirty="0"/>
              <a:t>Olympic Issues</a:t>
            </a:r>
          </a:p>
        </p:txBody>
      </p:sp>
      <p:sp>
        <p:nvSpPr>
          <p:cNvPr id="3" name="Content Placeholder 2">
            <a:extLst>
              <a:ext uri="{FF2B5EF4-FFF2-40B4-BE49-F238E27FC236}">
                <a16:creationId xmlns:a16="http://schemas.microsoft.com/office/drawing/2014/main" id="{81C6E5AF-6822-2F75-2DF4-9A3934F9D7BA}"/>
              </a:ext>
            </a:extLst>
          </p:cNvPr>
          <p:cNvSpPr>
            <a:spLocks noGrp="1"/>
          </p:cNvSpPr>
          <p:nvPr>
            <p:ph idx="1"/>
          </p:nvPr>
        </p:nvSpPr>
        <p:spPr>
          <a:xfrm>
            <a:off x="838200" y="1825625"/>
            <a:ext cx="10515600" cy="3891684"/>
          </a:xfrm>
        </p:spPr>
        <p:txBody>
          <a:bodyPr>
            <a:normAutofit fontScale="92500" lnSpcReduction="20000"/>
          </a:bodyPr>
          <a:lstStyle/>
          <a:p>
            <a:pPr eaLnBrk="1" hangingPunct="1">
              <a:lnSpc>
                <a:spcPct val="80000"/>
              </a:lnSpc>
              <a:defRPr/>
            </a:pPr>
            <a:r>
              <a:rPr lang="en-GB" sz="2800" dirty="0"/>
              <a:t>Media power</a:t>
            </a:r>
          </a:p>
          <a:p>
            <a:pPr eaLnBrk="1" hangingPunct="1">
              <a:lnSpc>
                <a:spcPct val="80000"/>
              </a:lnSpc>
              <a:defRPr/>
            </a:pPr>
            <a:r>
              <a:rPr lang="en-GB" sz="2800" dirty="0"/>
              <a:t>TV rights</a:t>
            </a:r>
          </a:p>
          <a:p>
            <a:pPr eaLnBrk="1" hangingPunct="1">
              <a:lnSpc>
                <a:spcPct val="80000"/>
              </a:lnSpc>
              <a:defRPr/>
            </a:pPr>
            <a:r>
              <a:rPr lang="en-GB" sz="2800" dirty="0"/>
              <a:t>Money </a:t>
            </a:r>
          </a:p>
          <a:p>
            <a:pPr eaLnBrk="1" hangingPunct="1">
              <a:lnSpc>
                <a:spcPct val="80000"/>
              </a:lnSpc>
              <a:defRPr/>
            </a:pPr>
            <a:r>
              <a:rPr lang="en-GB" sz="2800" dirty="0"/>
              <a:t>Politics</a:t>
            </a:r>
          </a:p>
          <a:p>
            <a:pPr eaLnBrk="1" hangingPunct="1">
              <a:lnSpc>
                <a:spcPct val="80000"/>
              </a:lnSpc>
              <a:defRPr/>
            </a:pPr>
            <a:r>
              <a:rPr lang="en-GB" sz="2800" dirty="0"/>
              <a:t>Culture</a:t>
            </a:r>
          </a:p>
          <a:p>
            <a:pPr eaLnBrk="1" hangingPunct="1">
              <a:lnSpc>
                <a:spcPct val="80000"/>
              </a:lnSpc>
              <a:defRPr/>
            </a:pPr>
            <a:r>
              <a:rPr lang="en-GB" sz="2800" dirty="0"/>
              <a:t>Economics</a:t>
            </a:r>
          </a:p>
          <a:p>
            <a:pPr eaLnBrk="1" hangingPunct="1">
              <a:lnSpc>
                <a:spcPct val="80000"/>
              </a:lnSpc>
              <a:defRPr/>
            </a:pPr>
            <a:r>
              <a:rPr lang="en-GB" sz="2800" dirty="0"/>
              <a:t>Tourism</a:t>
            </a:r>
          </a:p>
          <a:p>
            <a:pPr eaLnBrk="1" hangingPunct="1">
              <a:lnSpc>
                <a:spcPct val="80000"/>
              </a:lnSpc>
              <a:defRPr/>
            </a:pPr>
            <a:r>
              <a:rPr lang="en-GB" sz="2800" dirty="0"/>
              <a:t>Drugs, cheating and deviance</a:t>
            </a:r>
          </a:p>
          <a:p>
            <a:pPr eaLnBrk="1" hangingPunct="1">
              <a:lnSpc>
                <a:spcPct val="80000"/>
              </a:lnSpc>
              <a:defRPr/>
            </a:pPr>
            <a:r>
              <a:rPr lang="en-GB" sz="2800" dirty="0"/>
              <a:t>Role models and heroes</a:t>
            </a:r>
          </a:p>
          <a:p>
            <a:pPr eaLnBrk="1" hangingPunct="1">
              <a:lnSpc>
                <a:spcPct val="80000"/>
              </a:lnSpc>
              <a:defRPr/>
            </a:pPr>
            <a:r>
              <a:rPr lang="en-GB" sz="2800" dirty="0"/>
              <a:t>“Spectacle culture”</a:t>
            </a:r>
          </a:p>
          <a:p>
            <a:pPr marL="0" indent="0">
              <a:buNone/>
            </a:pPr>
            <a:endParaRPr lang="en-GB" dirty="0"/>
          </a:p>
          <a:p>
            <a:endParaRPr lang="en-GB" dirty="0"/>
          </a:p>
        </p:txBody>
      </p:sp>
      <p:pic>
        <p:nvPicPr>
          <p:cNvPr id="2050" name="Picture 2" descr="PHOTOS: Tokyo Olympics Opening Ceremony Stunning Shots">
            <a:extLst>
              <a:ext uri="{FF2B5EF4-FFF2-40B4-BE49-F238E27FC236}">
                <a16:creationId xmlns:a16="http://schemas.microsoft.com/office/drawing/2014/main" id="{8E9B3066-140B-87C0-9A65-507342F15B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3403" y="2054639"/>
            <a:ext cx="4123084" cy="2748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25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8E535-4227-CA48-392A-06B0AF4D2BC8}"/>
              </a:ext>
            </a:extLst>
          </p:cNvPr>
          <p:cNvSpPr>
            <a:spLocks noGrp="1"/>
          </p:cNvSpPr>
          <p:nvPr>
            <p:ph type="title"/>
          </p:nvPr>
        </p:nvSpPr>
        <p:spPr/>
        <p:txBody>
          <a:bodyPr/>
          <a:lstStyle/>
          <a:p>
            <a:r>
              <a:rPr lang="en-GB" dirty="0"/>
              <a:t>Commercial Concerns</a:t>
            </a:r>
          </a:p>
        </p:txBody>
      </p:sp>
      <p:sp>
        <p:nvSpPr>
          <p:cNvPr id="3" name="Content Placeholder 2">
            <a:extLst>
              <a:ext uri="{FF2B5EF4-FFF2-40B4-BE49-F238E27FC236}">
                <a16:creationId xmlns:a16="http://schemas.microsoft.com/office/drawing/2014/main" id="{005E9461-1946-BD25-E266-805A438F485A}"/>
              </a:ext>
            </a:extLst>
          </p:cNvPr>
          <p:cNvSpPr>
            <a:spLocks noGrp="1"/>
          </p:cNvSpPr>
          <p:nvPr>
            <p:ph idx="1"/>
          </p:nvPr>
        </p:nvSpPr>
        <p:spPr/>
        <p:txBody>
          <a:bodyPr/>
          <a:lstStyle/>
          <a:p>
            <a:pPr eaLnBrk="1" hangingPunct="1">
              <a:lnSpc>
                <a:spcPct val="90000"/>
              </a:lnSpc>
              <a:defRPr/>
            </a:pPr>
            <a:r>
              <a:rPr lang="en-GB" dirty="0"/>
              <a:t>“A global business of mind boggling proportions”</a:t>
            </a:r>
          </a:p>
          <a:p>
            <a:pPr eaLnBrk="1" hangingPunct="1">
              <a:lnSpc>
                <a:spcPct val="90000"/>
              </a:lnSpc>
              <a:defRPr/>
            </a:pPr>
            <a:r>
              <a:rPr lang="en-GB" dirty="0"/>
              <a:t>“The Olympic dream is little more than a plump bank balance”</a:t>
            </a:r>
          </a:p>
          <a:p>
            <a:pPr eaLnBrk="1" hangingPunct="1">
              <a:lnSpc>
                <a:spcPct val="90000"/>
              </a:lnSpc>
              <a:defRPr/>
            </a:pPr>
            <a:r>
              <a:rPr lang="en-GB" dirty="0"/>
              <a:t>Blundell (1999)</a:t>
            </a:r>
          </a:p>
          <a:p>
            <a:pPr eaLnBrk="1" hangingPunct="1">
              <a:lnSpc>
                <a:spcPct val="90000"/>
              </a:lnSpc>
              <a:defRPr/>
            </a:pPr>
            <a:r>
              <a:rPr lang="en-GB" dirty="0"/>
              <a:t>“The Olympic dream complain the cynic now amounts to little more than a plump bank balance”</a:t>
            </a:r>
          </a:p>
          <a:p>
            <a:pPr eaLnBrk="1" hangingPunct="1">
              <a:lnSpc>
                <a:spcPct val="90000"/>
              </a:lnSpc>
              <a:defRPr/>
            </a:pPr>
            <a:r>
              <a:rPr lang="en-GB" dirty="0"/>
              <a:t> Williams (2003)</a:t>
            </a:r>
          </a:p>
          <a:p>
            <a:endParaRPr lang="en-GB" dirty="0"/>
          </a:p>
        </p:txBody>
      </p:sp>
    </p:spTree>
    <p:extLst>
      <p:ext uri="{BB962C8B-B14F-4D97-AF65-F5344CB8AC3E}">
        <p14:creationId xmlns:p14="http://schemas.microsoft.com/office/powerpoint/2010/main" val="1828834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95EA8-7FEF-3025-334D-19E9377B3A27}"/>
              </a:ext>
            </a:extLst>
          </p:cNvPr>
          <p:cNvSpPr>
            <a:spLocks noGrp="1"/>
          </p:cNvSpPr>
          <p:nvPr>
            <p:ph type="title"/>
          </p:nvPr>
        </p:nvSpPr>
        <p:spPr>
          <a:xfrm>
            <a:off x="793662" y="386930"/>
            <a:ext cx="10066122" cy="1298448"/>
          </a:xfrm>
        </p:spPr>
        <p:txBody>
          <a:bodyPr anchor="b">
            <a:normAutofit/>
          </a:bodyPr>
          <a:lstStyle/>
          <a:p>
            <a:r>
              <a:rPr lang="en-GB" sz="4800"/>
              <a:t>The Olympic Dream</a:t>
            </a:r>
          </a:p>
        </p:txBody>
      </p:sp>
      <p:sp>
        <p:nvSpPr>
          <p:cNvPr id="3081" name="Rectangle 30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D798CE-6B1C-24B0-E7ED-8CD5F7A7111D}"/>
              </a:ext>
            </a:extLst>
          </p:cNvPr>
          <p:cNvSpPr>
            <a:spLocks noGrp="1"/>
          </p:cNvSpPr>
          <p:nvPr>
            <p:ph idx="1"/>
          </p:nvPr>
        </p:nvSpPr>
        <p:spPr>
          <a:xfrm>
            <a:off x="793661" y="2599509"/>
            <a:ext cx="4530898" cy="3639450"/>
          </a:xfrm>
        </p:spPr>
        <p:txBody>
          <a:bodyPr anchor="ctr">
            <a:normAutofit/>
          </a:bodyPr>
          <a:lstStyle/>
          <a:p>
            <a:pPr eaLnBrk="1" hangingPunct="1">
              <a:defRPr/>
            </a:pPr>
            <a:r>
              <a:rPr lang="en-GB" sz="2000"/>
              <a:t>Enable and strengthen sport</a:t>
            </a:r>
          </a:p>
          <a:p>
            <a:pPr eaLnBrk="1" hangingPunct="1">
              <a:defRPr/>
            </a:pPr>
            <a:r>
              <a:rPr lang="en-GB" sz="2000"/>
              <a:t>Educational role</a:t>
            </a:r>
          </a:p>
          <a:p>
            <a:pPr eaLnBrk="1" hangingPunct="1">
              <a:defRPr/>
            </a:pPr>
            <a:r>
              <a:rPr lang="en-GB" sz="2000"/>
              <a:t>Non discrimination (but no women!)</a:t>
            </a:r>
          </a:p>
          <a:p>
            <a:pPr eaLnBrk="1" hangingPunct="1">
              <a:defRPr/>
            </a:pPr>
            <a:r>
              <a:rPr lang="en-GB" sz="2000"/>
              <a:t>Fundraising</a:t>
            </a:r>
          </a:p>
          <a:p>
            <a:pPr eaLnBrk="1" hangingPunct="1">
              <a:defRPr/>
            </a:pPr>
            <a:r>
              <a:rPr lang="en-GB" sz="2000"/>
              <a:t>Admin structure</a:t>
            </a:r>
          </a:p>
          <a:p>
            <a:pPr eaLnBrk="1" hangingPunct="1">
              <a:defRPr/>
            </a:pPr>
            <a:r>
              <a:rPr lang="en-GB" sz="2000"/>
              <a:t>Promote peace</a:t>
            </a:r>
          </a:p>
          <a:p>
            <a:pPr eaLnBrk="1" hangingPunct="1">
              <a:defRPr/>
            </a:pPr>
            <a:r>
              <a:rPr lang="en-GB" sz="2000"/>
              <a:t>De Couberin President of IOC 1896-1925</a:t>
            </a:r>
          </a:p>
          <a:p>
            <a:endParaRPr lang="en-GB" sz="2000"/>
          </a:p>
        </p:txBody>
      </p:sp>
      <p:pic>
        <p:nvPicPr>
          <p:cNvPr id="3074" name="Picture 2" descr="280,417 Olympics Images, Stock Photos, 3D objects, &amp; Vectors ...">
            <a:extLst>
              <a:ext uri="{FF2B5EF4-FFF2-40B4-BE49-F238E27FC236}">
                <a16:creationId xmlns:a16="http://schemas.microsoft.com/office/drawing/2014/main" id="{1CEE453A-AEA9-3503-03ED-0B7055530A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88882"/>
            <a:ext cx="5150277" cy="3304990"/>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1209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2363C-B2FA-5AA7-8922-FDEA0D98CA8A}"/>
              </a:ext>
            </a:extLst>
          </p:cNvPr>
          <p:cNvSpPr>
            <a:spLocks noGrp="1"/>
          </p:cNvSpPr>
          <p:nvPr>
            <p:ph type="title"/>
          </p:nvPr>
        </p:nvSpPr>
        <p:spPr>
          <a:xfrm>
            <a:off x="4654296" y="329184"/>
            <a:ext cx="6894576" cy="1783080"/>
          </a:xfrm>
        </p:spPr>
        <p:txBody>
          <a:bodyPr anchor="b">
            <a:normAutofit/>
          </a:bodyPr>
          <a:lstStyle/>
          <a:p>
            <a:r>
              <a:rPr lang="en-GB" sz="5400"/>
              <a:t>Development of the Modern Olympics</a:t>
            </a:r>
          </a:p>
        </p:txBody>
      </p:sp>
      <p:pic>
        <p:nvPicPr>
          <p:cNvPr id="5" name="Picture 4">
            <a:extLst>
              <a:ext uri="{FF2B5EF4-FFF2-40B4-BE49-F238E27FC236}">
                <a16:creationId xmlns:a16="http://schemas.microsoft.com/office/drawing/2014/main" id="{FA08AAD6-694A-0663-D077-EF2C6E00665B}"/>
              </a:ext>
            </a:extLst>
          </p:cNvPr>
          <p:cNvPicPr>
            <a:picLocks noChangeAspect="1"/>
          </p:cNvPicPr>
          <p:nvPr/>
        </p:nvPicPr>
        <p:blipFill rotWithShape="1">
          <a:blip r:embed="rId2"/>
          <a:srcRect l="44552" r="2220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3F644F-A94A-91AF-97E6-52F73024870B}"/>
              </a:ext>
            </a:extLst>
          </p:cNvPr>
          <p:cNvSpPr>
            <a:spLocks noGrp="1"/>
          </p:cNvSpPr>
          <p:nvPr>
            <p:ph idx="1"/>
          </p:nvPr>
        </p:nvSpPr>
        <p:spPr>
          <a:xfrm>
            <a:off x="4654296" y="2706624"/>
            <a:ext cx="6894576" cy="3483864"/>
          </a:xfrm>
        </p:spPr>
        <p:txBody>
          <a:bodyPr>
            <a:normAutofit/>
          </a:bodyPr>
          <a:lstStyle/>
          <a:p>
            <a:pPr eaLnBrk="1" hangingPunct="1">
              <a:defRPr/>
            </a:pPr>
            <a:r>
              <a:rPr lang="en-GB" sz="2200"/>
              <a:t>1894 Congress to ratify rules</a:t>
            </a:r>
          </a:p>
          <a:p>
            <a:pPr eaLnBrk="1" hangingPunct="1">
              <a:defRPr/>
            </a:pPr>
            <a:r>
              <a:rPr lang="en-GB" sz="2200"/>
              <a:t>1896 1</a:t>
            </a:r>
            <a:r>
              <a:rPr lang="en-GB" sz="2200" baseline="30000"/>
              <a:t>st</a:t>
            </a:r>
            <a:r>
              <a:rPr lang="en-GB" sz="2200"/>
              <a:t> games</a:t>
            </a:r>
          </a:p>
          <a:p>
            <a:pPr eaLnBrk="1" hangingPunct="1">
              <a:defRPr/>
            </a:pPr>
            <a:r>
              <a:rPr lang="en-GB" sz="2200"/>
              <a:t>IOC established based on Henley Royal Regatta</a:t>
            </a:r>
          </a:p>
          <a:p>
            <a:pPr eaLnBrk="1" hangingPunct="1">
              <a:defRPr/>
            </a:pPr>
            <a:r>
              <a:rPr lang="en-GB" sz="2200"/>
              <a:t>Nobility and high culture image</a:t>
            </a:r>
          </a:p>
          <a:p>
            <a:pPr eaLnBrk="1" hangingPunct="1">
              <a:defRPr/>
            </a:pPr>
            <a:r>
              <a:rPr lang="en-GB" sz="2200"/>
              <a:t>Issues of poor organisation and bureaucracy</a:t>
            </a:r>
          </a:p>
          <a:p>
            <a:endParaRPr lang="en-GB" sz="2200"/>
          </a:p>
        </p:txBody>
      </p:sp>
    </p:spTree>
    <p:extLst>
      <p:ext uri="{BB962C8B-B14F-4D97-AF65-F5344CB8AC3E}">
        <p14:creationId xmlns:p14="http://schemas.microsoft.com/office/powerpoint/2010/main" val="714559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8D114-AD83-3495-E52F-86FE5AEF45E7}"/>
              </a:ext>
            </a:extLst>
          </p:cNvPr>
          <p:cNvSpPr>
            <a:spLocks noGrp="1"/>
          </p:cNvSpPr>
          <p:nvPr>
            <p:ph type="title"/>
          </p:nvPr>
        </p:nvSpPr>
        <p:spPr/>
        <p:txBody>
          <a:bodyPr/>
          <a:lstStyle/>
          <a:p>
            <a:r>
              <a:rPr lang="en-GB" dirty="0"/>
              <a:t>                                Ethics</a:t>
            </a:r>
          </a:p>
        </p:txBody>
      </p:sp>
      <p:sp>
        <p:nvSpPr>
          <p:cNvPr id="3" name="Content Placeholder 2">
            <a:extLst>
              <a:ext uri="{FF2B5EF4-FFF2-40B4-BE49-F238E27FC236}">
                <a16:creationId xmlns:a16="http://schemas.microsoft.com/office/drawing/2014/main" id="{618E4C0F-E19F-BABC-0A00-0D4F27E3724E}"/>
              </a:ext>
            </a:extLst>
          </p:cNvPr>
          <p:cNvSpPr>
            <a:spLocks noGrp="1"/>
          </p:cNvSpPr>
          <p:nvPr>
            <p:ph idx="1"/>
          </p:nvPr>
        </p:nvSpPr>
        <p:spPr/>
        <p:txBody>
          <a:bodyPr/>
          <a:lstStyle/>
          <a:p>
            <a:pPr eaLnBrk="1" hangingPunct="1">
              <a:buFont typeface="Wingdings" panose="05000000000000000000" pitchFamily="2" charset="2"/>
              <a:buNone/>
              <a:defRPr/>
            </a:pPr>
            <a:r>
              <a:rPr lang="en-GB" dirty="0"/>
              <a:t>London Olympics 1908</a:t>
            </a:r>
          </a:p>
          <a:p>
            <a:pPr eaLnBrk="1" hangingPunct="1">
              <a:buFont typeface="Wingdings" panose="05000000000000000000" pitchFamily="2" charset="2"/>
              <a:buNone/>
              <a:defRPr/>
            </a:pPr>
            <a:r>
              <a:rPr lang="en-GB" dirty="0"/>
              <a:t>“The most important thing in the Olympic games is not to win but to take part, just as the most important ting in life is not the triumph but the struggle. The essential thing is not to have conquered but to have fought well.” </a:t>
            </a:r>
          </a:p>
          <a:p>
            <a:pPr eaLnBrk="1" hangingPunct="1">
              <a:defRPr/>
            </a:pPr>
            <a:r>
              <a:rPr lang="en-GB" dirty="0"/>
              <a:t>Bishop Talbot St Paul Cathedral (1908) </a:t>
            </a:r>
          </a:p>
          <a:p>
            <a:pPr eaLnBrk="1" hangingPunct="1">
              <a:defRPr/>
            </a:pPr>
            <a:endParaRPr lang="en-GB" dirty="0"/>
          </a:p>
          <a:p>
            <a:pPr eaLnBrk="1" hangingPunct="1">
              <a:defRPr/>
            </a:pPr>
            <a:r>
              <a:rPr lang="en-GB" dirty="0"/>
              <a:t>1</a:t>
            </a:r>
            <a:r>
              <a:rPr lang="en-GB" baseline="30000" dirty="0"/>
              <a:t>st</a:t>
            </a:r>
            <a:r>
              <a:rPr lang="en-GB" dirty="0"/>
              <a:t> accusations of cheating and home bias</a:t>
            </a:r>
          </a:p>
          <a:p>
            <a:endParaRPr lang="en-GB" dirty="0"/>
          </a:p>
        </p:txBody>
      </p:sp>
    </p:spTree>
    <p:extLst>
      <p:ext uri="{BB962C8B-B14F-4D97-AF65-F5344CB8AC3E}">
        <p14:creationId xmlns:p14="http://schemas.microsoft.com/office/powerpoint/2010/main" val="3816157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8FE05-F646-0DBF-ACB8-0A537F983BFF}"/>
              </a:ext>
            </a:extLst>
          </p:cNvPr>
          <p:cNvSpPr>
            <a:spLocks noGrp="1"/>
          </p:cNvSpPr>
          <p:nvPr>
            <p:ph type="title"/>
          </p:nvPr>
        </p:nvSpPr>
        <p:spPr>
          <a:xfrm>
            <a:off x="4538870" y="365125"/>
            <a:ext cx="6814930" cy="1325563"/>
          </a:xfrm>
        </p:spPr>
        <p:txBody>
          <a:bodyPr/>
          <a:lstStyle/>
          <a:p>
            <a:r>
              <a:rPr lang="en-GB" dirty="0"/>
              <a:t>Impacts of War</a:t>
            </a:r>
          </a:p>
        </p:txBody>
      </p:sp>
      <p:sp>
        <p:nvSpPr>
          <p:cNvPr id="3" name="Content Placeholder 2">
            <a:extLst>
              <a:ext uri="{FF2B5EF4-FFF2-40B4-BE49-F238E27FC236}">
                <a16:creationId xmlns:a16="http://schemas.microsoft.com/office/drawing/2014/main" id="{5257C6E1-9E25-D2C8-8D74-A835B0DDA5BD}"/>
              </a:ext>
            </a:extLst>
          </p:cNvPr>
          <p:cNvSpPr>
            <a:spLocks noGrp="1"/>
          </p:cNvSpPr>
          <p:nvPr>
            <p:ph idx="1"/>
          </p:nvPr>
        </p:nvSpPr>
        <p:spPr>
          <a:xfrm>
            <a:off x="838200" y="1371600"/>
            <a:ext cx="10515600" cy="4320209"/>
          </a:xfrm>
        </p:spPr>
        <p:txBody>
          <a:bodyPr>
            <a:normAutofit lnSpcReduction="10000"/>
          </a:bodyPr>
          <a:lstStyle/>
          <a:p>
            <a:pPr eaLnBrk="1" hangingPunct="1">
              <a:lnSpc>
                <a:spcPct val="90000"/>
              </a:lnSpc>
              <a:defRPr/>
            </a:pPr>
            <a:r>
              <a:rPr lang="en-GB" sz="2800" dirty="0"/>
              <a:t>1920 Antwerp</a:t>
            </a:r>
          </a:p>
          <a:p>
            <a:pPr eaLnBrk="1" hangingPunct="1">
              <a:lnSpc>
                <a:spcPct val="90000"/>
              </a:lnSpc>
              <a:defRPr/>
            </a:pPr>
            <a:r>
              <a:rPr lang="en-GB" sz="2800" dirty="0"/>
              <a:t>Defeated powers excluded</a:t>
            </a:r>
          </a:p>
          <a:p>
            <a:pPr eaLnBrk="1" hangingPunct="1">
              <a:lnSpc>
                <a:spcPct val="90000"/>
              </a:lnSpc>
              <a:defRPr/>
            </a:pPr>
            <a:r>
              <a:rPr lang="en-GB" sz="2800" dirty="0"/>
              <a:t>Requiem Mass for the dead</a:t>
            </a:r>
          </a:p>
          <a:p>
            <a:pPr eaLnBrk="1" hangingPunct="1">
              <a:lnSpc>
                <a:spcPct val="90000"/>
              </a:lnSpc>
              <a:defRPr/>
            </a:pPr>
            <a:r>
              <a:rPr lang="en-GB" sz="2800" dirty="0"/>
              <a:t>Lack of spectators and spirit</a:t>
            </a:r>
          </a:p>
          <a:p>
            <a:pPr eaLnBrk="1" hangingPunct="1">
              <a:lnSpc>
                <a:spcPct val="90000"/>
              </a:lnSpc>
              <a:defRPr/>
            </a:pPr>
            <a:r>
              <a:rPr lang="en-GB" sz="2800" dirty="0"/>
              <a:t>Olympic traditions established</a:t>
            </a:r>
          </a:p>
          <a:p>
            <a:pPr eaLnBrk="1" hangingPunct="1">
              <a:lnSpc>
                <a:spcPct val="90000"/>
              </a:lnSpc>
              <a:defRPr/>
            </a:pPr>
            <a:r>
              <a:rPr lang="en-GB" sz="2800" dirty="0"/>
              <a:t>Flag</a:t>
            </a:r>
          </a:p>
          <a:p>
            <a:pPr eaLnBrk="1" hangingPunct="1">
              <a:lnSpc>
                <a:spcPct val="90000"/>
              </a:lnSpc>
              <a:defRPr/>
            </a:pPr>
            <a:r>
              <a:rPr lang="en-GB" sz="2800" dirty="0"/>
              <a:t>Oath</a:t>
            </a:r>
          </a:p>
          <a:p>
            <a:pPr eaLnBrk="1" hangingPunct="1">
              <a:lnSpc>
                <a:spcPct val="90000"/>
              </a:lnSpc>
              <a:defRPr/>
            </a:pPr>
            <a:r>
              <a:rPr lang="en-GB" sz="2800" dirty="0"/>
              <a:t>Motto </a:t>
            </a:r>
            <a:r>
              <a:rPr lang="en-GB" sz="2800" dirty="0" err="1"/>
              <a:t>Citius</a:t>
            </a:r>
            <a:r>
              <a:rPr lang="en-GB" sz="2800" dirty="0"/>
              <a:t>, Altius, </a:t>
            </a:r>
            <a:r>
              <a:rPr lang="en-GB" sz="2800" dirty="0" err="1"/>
              <a:t>Fortius</a:t>
            </a:r>
            <a:r>
              <a:rPr lang="en-GB" sz="2800" dirty="0"/>
              <a:t> – Swifter, higher, stronger</a:t>
            </a:r>
          </a:p>
          <a:p>
            <a:pPr eaLnBrk="1" hangingPunct="1">
              <a:lnSpc>
                <a:spcPct val="90000"/>
              </a:lnSpc>
              <a:defRPr/>
            </a:pPr>
            <a:r>
              <a:rPr lang="en-GB" sz="2800" dirty="0"/>
              <a:t>Elite culture and athleticism ideologies</a:t>
            </a:r>
          </a:p>
          <a:p>
            <a:endParaRPr lang="en-GB" dirty="0"/>
          </a:p>
        </p:txBody>
      </p:sp>
    </p:spTree>
    <p:extLst>
      <p:ext uri="{BB962C8B-B14F-4D97-AF65-F5344CB8AC3E}">
        <p14:creationId xmlns:p14="http://schemas.microsoft.com/office/powerpoint/2010/main" val="1473555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1" name="Rectangle 4110">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85A4D-4AFF-6168-1B3D-5322E101D58E}"/>
              </a:ext>
            </a:extLst>
          </p:cNvPr>
          <p:cNvSpPr>
            <a:spLocks noGrp="1"/>
          </p:cNvSpPr>
          <p:nvPr>
            <p:ph type="title"/>
          </p:nvPr>
        </p:nvSpPr>
        <p:spPr>
          <a:xfrm>
            <a:off x="838200" y="365125"/>
            <a:ext cx="10515600" cy="1325563"/>
          </a:xfrm>
        </p:spPr>
        <p:txBody>
          <a:bodyPr>
            <a:normAutofit/>
          </a:bodyPr>
          <a:lstStyle/>
          <a:p>
            <a:r>
              <a:rPr lang="en-GB"/>
              <a:t>Commercial Developments</a:t>
            </a:r>
            <a:endParaRPr lang="en-GB" dirty="0"/>
          </a:p>
        </p:txBody>
      </p:sp>
      <p:sp>
        <p:nvSpPr>
          <p:cNvPr id="3" name="Content Placeholder 2">
            <a:extLst>
              <a:ext uri="{FF2B5EF4-FFF2-40B4-BE49-F238E27FC236}">
                <a16:creationId xmlns:a16="http://schemas.microsoft.com/office/drawing/2014/main" id="{95C6AC45-D09D-9640-DD3F-1A68427B0F07}"/>
              </a:ext>
            </a:extLst>
          </p:cNvPr>
          <p:cNvSpPr>
            <a:spLocks noGrp="1"/>
          </p:cNvSpPr>
          <p:nvPr>
            <p:ph idx="1"/>
          </p:nvPr>
        </p:nvSpPr>
        <p:spPr>
          <a:xfrm>
            <a:off x="838201" y="2013625"/>
            <a:ext cx="4614759" cy="4163337"/>
          </a:xfrm>
        </p:spPr>
        <p:txBody>
          <a:bodyPr>
            <a:normAutofit/>
          </a:bodyPr>
          <a:lstStyle/>
          <a:p>
            <a:pPr eaLnBrk="1" hangingPunct="1">
              <a:defRPr/>
            </a:pPr>
            <a:r>
              <a:rPr lang="en-GB" sz="2000"/>
              <a:t>1924 Winter Olympic Chamonix</a:t>
            </a:r>
          </a:p>
          <a:p>
            <a:pPr eaLnBrk="1" hangingPunct="1">
              <a:defRPr/>
            </a:pPr>
            <a:r>
              <a:rPr lang="en-GB" sz="2000"/>
              <a:t>Paris - Commercialism </a:t>
            </a:r>
          </a:p>
          <a:p>
            <a:pPr eaLnBrk="1" hangingPunct="1">
              <a:defRPr/>
            </a:pPr>
            <a:r>
              <a:rPr lang="en-GB" sz="2000"/>
              <a:t>1</a:t>
            </a:r>
            <a:r>
              <a:rPr lang="en-GB" sz="2000" baseline="30000"/>
              <a:t>st</a:t>
            </a:r>
            <a:r>
              <a:rPr lang="en-GB" sz="2000"/>
              <a:t> ticket touts</a:t>
            </a:r>
          </a:p>
          <a:p>
            <a:pPr eaLnBrk="1" hangingPunct="1">
              <a:defRPr/>
            </a:pPr>
            <a:r>
              <a:rPr lang="en-GB" sz="2000"/>
              <a:t>Role Models – Tarzan and Chariots of Fire</a:t>
            </a:r>
          </a:p>
          <a:p>
            <a:pPr eaLnBrk="1" hangingPunct="1">
              <a:defRPr/>
            </a:pPr>
            <a:r>
              <a:rPr lang="en-GB" sz="2000"/>
              <a:t>Competitions on Sunday</a:t>
            </a:r>
          </a:p>
          <a:p>
            <a:endParaRPr lang="en-GB" sz="2000"/>
          </a:p>
        </p:txBody>
      </p:sp>
      <p:pic>
        <p:nvPicPr>
          <p:cNvPr id="4098" name="Picture 2" descr="7 Significant Political Events at the Olympic Games | Britannica">
            <a:extLst>
              <a:ext uri="{FF2B5EF4-FFF2-40B4-BE49-F238E27FC236}">
                <a16:creationId xmlns:a16="http://schemas.microsoft.com/office/drawing/2014/main" id="{0E6CBA76-74CB-9BEB-696F-5F52AFECD9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79" r="-2" b="-2"/>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2260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5" name="Rectangle 5134">
            <a:extLst>
              <a:ext uri="{FF2B5EF4-FFF2-40B4-BE49-F238E27FC236}">
                <a16:creationId xmlns:a16="http://schemas.microsoft.com/office/drawing/2014/main" id="{317B7366-37C8-497F-8B24-C0D854C71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5864B-4606-C7FF-8835-062A05A12502}"/>
              </a:ext>
            </a:extLst>
          </p:cNvPr>
          <p:cNvSpPr>
            <a:spLocks noGrp="1"/>
          </p:cNvSpPr>
          <p:nvPr>
            <p:ph type="title"/>
          </p:nvPr>
        </p:nvSpPr>
        <p:spPr>
          <a:xfrm>
            <a:off x="838200" y="365125"/>
            <a:ext cx="10515600" cy="1325563"/>
          </a:xfrm>
        </p:spPr>
        <p:txBody>
          <a:bodyPr>
            <a:normAutofit/>
          </a:bodyPr>
          <a:lstStyle/>
          <a:p>
            <a:r>
              <a:rPr lang="en-GB"/>
              <a:t>Political Impacts</a:t>
            </a:r>
            <a:endParaRPr lang="en-GB" dirty="0"/>
          </a:p>
        </p:txBody>
      </p:sp>
      <p:pic>
        <p:nvPicPr>
          <p:cNvPr id="5122" name="Picture 2" descr="Olympics Hosting - Pros &amp; Cons - ProCon.org">
            <a:extLst>
              <a:ext uri="{FF2B5EF4-FFF2-40B4-BE49-F238E27FC236}">
                <a16:creationId xmlns:a16="http://schemas.microsoft.com/office/drawing/2014/main" id="{D026584E-422E-FE89-C933-D6F1D35799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799"/>
          <a:stretch/>
        </p:blipFill>
        <p:spPr bwMode="auto">
          <a:xfrm>
            <a:off x="1129323" y="2013626"/>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7D9905A-2946-8C1E-1870-22EC023DAB63}"/>
              </a:ext>
            </a:extLst>
          </p:cNvPr>
          <p:cNvSpPr>
            <a:spLocks noGrp="1"/>
          </p:cNvSpPr>
          <p:nvPr>
            <p:ph idx="1"/>
          </p:nvPr>
        </p:nvSpPr>
        <p:spPr>
          <a:xfrm>
            <a:off x="6119528" y="2013625"/>
            <a:ext cx="5234271" cy="4163337"/>
          </a:xfrm>
        </p:spPr>
        <p:txBody>
          <a:bodyPr>
            <a:normAutofit/>
          </a:bodyPr>
          <a:lstStyle/>
          <a:p>
            <a:pPr eaLnBrk="1" hangingPunct="1">
              <a:defRPr/>
            </a:pPr>
            <a:r>
              <a:rPr lang="en-GB" sz="2000" dirty="0"/>
              <a:t>1936 Berlin</a:t>
            </a:r>
          </a:p>
          <a:p>
            <a:pPr eaLnBrk="1" hangingPunct="1">
              <a:defRPr/>
            </a:pPr>
            <a:r>
              <a:rPr lang="en-GB" sz="2000" dirty="0"/>
              <a:t>New stadium – new nation</a:t>
            </a:r>
          </a:p>
          <a:p>
            <a:pPr eaLnBrk="1" hangingPunct="1">
              <a:defRPr/>
            </a:pPr>
            <a:r>
              <a:rPr lang="en-GB" sz="2000" dirty="0"/>
              <a:t>1</a:t>
            </a:r>
            <a:r>
              <a:rPr lang="en-GB" sz="2000" baseline="30000" dirty="0"/>
              <a:t>st</a:t>
            </a:r>
            <a:r>
              <a:rPr lang="en-GB" sz="2000" dirty="0"/>
              <a:t> Televised Olympics</a:t>
            </a:r>
          </a:p>
          <a:p>
            <a:pPr eaLnBrk="1" hangingPunct="1">
              <a:defRPr/>
            </a:pPr>
            <a:r>
              <a:rPr lang="en-GB" sz="2000" dirty="0"/>
              <a:t>Hitler cultural manipulation</a:t>
            </a:r>
          </a:p>
          <a:p>
            <a:pPr eaLnBrk="1" hangingPunct="1">
              <a:defRPr/>
            </a:pPr>
            <a:r>
              <a:rPr lang="en-GB" sz="2000" dirty="0"/>
              <a:t>Indoctrination of the masses</a:t>
            </a:r>
          </a:p>
          <a:p>
            <a:pPr eaLnBrk="1" hangingPunct="1">
              <a:defRPr/>
            </a:pPr>
            <a:r>
              <a:rPr lang="en-GB" sz="2000" dirty="0"/>
              <a:t>Culture of racism – Jessie Owens issues</a:t>
            </a:r>
          </a:p>
          <a:p>
            <a:endParaRPr lang="en-GB" sz="2000" dirty="0"/>
          </a:p>
        </p:txBody>
      </p:sp>
    </p:spTree>
    <p:extLst>
      <p:ext uri="{BB962C8B-B14F-4D97-AF65-F5344CB8AC3E}">
        <p14:creationId xmlns:p14="http://schemas.microsoft.com/office/powerpoint/2010/main" val="2219388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DD5B1-0C03-8D03-D1A4-D9B8D758FF2D}"/>
              </a:ext>
            </a:extLst>
          </p:cNvPr>
          <p:cNvSpPr>
            <a:spLocks noGrp="1"/>
          </p:cNvSpPr>
          <p:nvPr>
            <p:ph type="title"/>
          </p:nvPr>
        </p:nvSpPr>
        <p:spPr>
          <a:xfrm>
            <a:off x="838200" y="365125"/>
            <a:ext cx="10515600" cy="1325563"/>
          </a:xfrm>
        </p:spPr>
        <p:txBody>
          <a:bodyPr>
            <a:normAutofit/>
          </a:bodyPr>
          <a:lstStyle/>
          <a:p>
            <a:r>
              <a:rPr lang="en-GB" dirty="0"/>
              <a:t>Cold War</a:t>
            </a:r>
          </a:p>
        </p:txBody>
      </p:sp>
      <p:sp>
        <p:nvSpPr>
          <p:cNvPr id="3" name="Content Placeholder 2">
            <a:extLst>
              <a:ext uri="{FF2B5EF4-FFF2-40B4-BE49-F238E27FC236}">
                <a16:creationId xmlns:a16="http://schemas.microsoft.com/office/drawing/2014/main" id="{1BC36503-4A4B-87BC-5D5B-E13C1FB75E1D}"/>
              </a:ext>
            </a:extLst>
          </p:cNvPr>
          <p:cNvSpPr>
            <a:spLocks noGrp="1"/>
          </p:cNvSpPr>
          <p:nvPr>
            <p:ph idx="1"/>
          </p:nvPr>
        </p:nvSpPr>
        <p:spPr>
          <a:xfrm>
            <a:off x="838201" y="2013625"/>
            <a:ext cx="4614759" cy="4163337"/>
          </a:xfrm>
        </p:spPr>
        <p:txBody>
          <a:bodyPr>
            <a:normAutofit/>
          </a:bodyPr>
          <a:lstStyle/>
          <a:p>
            <a:pPr eaLnBrk="1" hangingPunct="1">
              <a:defRPr/>
            </a:pPr>
            <a:r>
              <a:rPr lang="en-GB" sz="1900"/>
              <a:t>1948 London</a:t>
            </a:r>
          </a:p>
          <a:p>
            <a:pPr eaLnBrk="1" hangingPunct="1">
              <a:defRPr/>
            </a:pPr>
            <a:r>
              <a:rPr lang="en-GB" sz="1900"/>
              <a:t>“as the post war period progressed, top class performances couldn’t hide the inevitable conclusion that so called amicable meetings of the world’s sporting youth were being manipulated as part of battle for international prestige”</a:t>
            </a:r>
          </a:p>
          <a:p>
            <a:pPr eaLnBrk="1" hangingPunct="1">
              <a:defRPr/>
            </a:pPr>
            <a:r>
              <a:rPr lang="en-GB" sz="1900"/>
              <a:t>1956 Cold war Olympic Politics</a:t>
            </a:r>
          </a:p>
          <a:p>
            <a:pPr eaLnBrk="1" hangingPunct="1">
              <a:defRPr/>
            </a:pPr>
            <a:r>
              <a:rPr lang="en-GB" sz="1900"/>
              <a:t>Ideological dogma</a:t>
            </a:r>
          </a:p>
          <a:p>
            <a:pPr eaLnBrk="1" hangingPunct="1">
              <a:defRPr/>
            </a:pPr>
            <a:r>
              <a:rPr lang="en-GB" sz="1900"/>
              <a:t>Political determination</a:t>
            </a:r>
          </a:p>
          <a:p>
            <a:pPr eaLnBrk="1" hangingPunct="1">
              <a:defRPr/>
            </a:pPr>
            <a:r>
              <a:rPr lang="en-GB" sz="1900"/>
              <a:t>Boycotts and excursions = norms</a:t>
            </a:r>
          </a:p>
          <a:p>
            <a:pPr eaLnBrk="1" hangingPunct="1">
              <a:defRPr/>
            </a:pPr>
            <a:r>
              <a:rPr lang="en-GB" sz="1900"/>
              <a:t>Reaction to international crisis  </a:t>
            </a:r>
          </a:p>
          <a:p>
            <a:endParaRPr lang="en-GB" sz="1900"/>
          </a:p>
        </p:txBody>
      </p:sp>
      <p:pic>
        <p:nvPicPr>
          <p:cNvPr id="6146" name="Picture 2" descr="A brief history of torch designs and relays at the Olympic Games | CNN">
            <a:extLst>
              <a:ext uri="{FF2B5EF4-FFF2-40B4-BE49-F238E27FC236}">
                <a16:creationId xmlns:a16="http://schemas.microsoft.com/office/drawing/2014/main" id="{9E347B77-E7C3-BCAF-6F9A-71B99A16870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43" r="6047" b="1"/>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03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1797-6058-14AB-2BFE-F3279030E8A5}"/>
              </a:ext>
            </a:extLst>
          </p:cNvPr>
          <p:cNvSpPr>
            <a:spLocks noGrp="1"/>
          </p:cNvSpPr>
          <p:nvPr>
            <p:ph type="title"/>
          </p:nvPr>
        </p:nvSpPr>
        <p:spPr/>
        <p:txBody>
          <a:bodyPr/>
          <a:lstStyle/>
          <a:p>
            <a:r>
              <a:rPr lang="en-GB" dirty="0"/>
              <a:t>Politics</a:t>
            </a:r>
          </a:p>
        </p:txBody>
      </p:sp>
      <p:sp>
        <p:nvSpPr>
          <p:cNvPr id="3" name="Content Placeholder 2">
            <a:extLst>
              <a:ext uri="{FF2B5EF4-FFF2-40B4-BE49-F238E27FC236}">
                <a16:creationId xmlns:a16="http://schemas.microsoft.com/office/drawing/2014/main" id="{1FF2A3DE-A51B-473D-2AFE-216C217D2421}"/>
              </a:ext>
            </a:extLst>
          </p:cNvPr>
          <p:cNvSpPr>
            <a:spLocks noGrp="1"/>
          </p:cNvSpPr>
          <p:nvPr>
            <p:ph idx="1"/>
          </p:nvPr>
        </p:nvSpPr>
        <p:spPr/>
        <p:txBody>
          <a:bodyPr/>
          <a:lstStyle/>
          <a:p>
            <a:pPr eaLnBrk="1" hangingPunct="1">
              <a:buFont typeface="Wingdings" panose="05000000000000000000" pitchFamily="2" charset="2"/>
              <a:buNone/>
              <a:defRPr/>
            </a:pPr>
            <a:r>
              <a:rPr lang="en-GB" dirty="0"/>
              <a:t>1972 Munich – Black Sept Massacre of the Israeli team</a:t>
            </a:r>
          </a:p>
          <a:p>
            <a:pPr eaLnBrk="1" hangingPunct="1">
              <a:defRPr/>
            </a:pPr>
            <a:r>
              <a:rPr lang="en-GB" dirty="0"/>
              <a:t>Televised</a:t>
            </a:r>
          </a:p>
          <a:p>
            <a:pPr eaLnBrk="1" hangingPunct="1">
              <a:defRPr/>
            </a:pPr>
            <a:r>
              <a:rPr lang="en-GB" dirty="0"/>
              <a:t>“The Olympics has suffered at the hands of politicians, fanatics and marketing men with fat wallets” </a:t>
            </a:r>
            <a:r>
              <a:rPr lang="en-GB" dirty="0" err="1"/>
              <a:t>Bundage</a:t>
            </a:r>
            <a:r>
              <a:rPr lang="en-GB" dirty="0"/>
              <a:t> (1972)</a:t>
            </a:r>
          </a:p>
          <a:p>
            <a:pPr eaLnBrk="1" hangingPunct="1">
              <a:defRPr/>
            </a:pPr>
            <a:r>
              <a:rPr lang="en-GB" dirty="0"/>
              <a:t>Cold war battles – Capitalism v Communism</a:t>
            </a:r>
          </a:p>
          <a:p>
            <a:pPr eaLnBrk="1" hangingPunct="1">
              <a:defRPr/>
            </a:pPr>
            <a:r>
              <a:rPr lang="en-GB" dirty="0"/>
              <a:t>East v West</a:t>
            </a:r>
          </a:p>
          <a:p>
            <a:endParaRPr lang="en-GB" dirty="0"/>
          </a:p>
        </p:txBody>
      </p:sp>
    </p:spTree>
    <p:extLst>
      <p:ext uri="{BB962C8B-B14F-4D97-AF65-F5344CB8AC3E}">
        <p14:creationId xmlns:p14="http://schemas.microsoft.com/office/powerpoint/2010/main" val="4028175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3F1E0-4D45-7CCC-258E-3151A956443B}"/>
              </a:ext>
            </a:extLst>
          </p:cNvPr>
          <p:cNvSpPr>
            <a:spLocks noGrp="1"/>
          </p:cNvSpPr>
          <p:nvPr>
            <p:ph type="title"/>
          </p:nvPr>
        </p:nvSpPr>
        <p:spPr>
          <a:xfrm>
            <a:off x="838200" y="365125"/>
            <a:ext cx="10515600" cy="1325563"/>
          </a:xfrm>
        </p:spPr>
        <p:txBody>
          <a:bodyPr>
            <a:normAutofit/>
          </a:bodyPr>
          <a:lstStyle/>
          <a:p>
            <a:r>
              <a:rPr lang="en-GB" dirty="0"/>
              <a:t>                                       Commercialism</a:t>
            </a:r>
          </a:p>
        </p:txBody>
      </p:sp>
      <p:sp>
        <p:nvSpPr>
          <p:cNvPr id="3" name="Content Placeholder 2">
            <a:extLst>
              <a:ext uri="{FF2B5EF4-FFF2-40B4-BE49-F238E27FC236}">
                <a16:creationId xmlns:a16="http://schemas.microsoft.com/office/drawing/2014/main" id="{0DEF82B7-3714-1CA0-2E15-33C5719E7E8E}"/>
              </a:ext>
            </a:extLst>
          </p:cNvPr>
          <p:cNvSpPr>
            <a:spLocks noGrp="1"/>
          </p:cNvSpPr>
          <p:nvPr>
            <p:ph idx="1"/>
          </p:nvPr>
        </p:nvSpPr>
        <p:spPr>
          <a:xfrm>
            <a:off x="34453" y="1245705"/>
            <a:ext cx="6066886" cy="5526156"/>
          </a:xfrm>
        </p:spPr>
        <p:txBody>
          <a:bodyPr>
            <a:normAutofit/>
          </a:bodyPr>
          <a:lstStyle/>
          <a:p>
            <a:pPr eaLnBrk="1" hangingPunct="1">
              <a:defRPr/>
            </a:pPr>
            <a:r>
              <a:rPr lang="en-GB" sz="2000" dirty="0"/>
              <a:t>1976 Montreal - Commercialism</a:t>
            </a:r>
          </a:p>
          <a:p>
            <a:pPr eaLnBrk="1" hangingPunct="1">
              <a:defRPr/>
            </a:pPr>
            <a:r>
              <a:rPr lang="en-GB" sz="2000" dirty="0"/>
              <a:t>Merchandising</a:t>
            </a:r>
          </a:p>
          <a:p>
            <a:pPr eaLnBrk="1" hangingPunct="1">
              <a:defRPr/>
            </a:pPr>
            <a:r>
              <a:rPr lang="en-GB" sz="2000" dirty="0"/>
              <a:t>Debts</a:t>
            </a:r>
          </a:p>
          <a:p>
            <a:pPr eaLnBrk="1" hangingPunct="1">
              <a:defRPr/>
            </a:pPr>
            <a:r>
              <a:rPr lang="en-GB" sz="2000" dirty="0"/>
              <a:t>Tit for Tat</a:t>
            </a:r>
          </a:p>
          <a:p>
            <a:pPr eaLnBrk="1" hangingPunct="1">
              <a:defRPr/>
            </a:pPr>
            <a:r>
              <a:rPr lang="en-GB" sz="2000" dirty="0"/>
              <a:t>1980 Moscow – Communism</a:t>
            </a:r>
          </a:p>
          <a:p>
            <a:pPr eaLnBrk="1" hangingPunct="1">
              <a:defRPr/>
            </a:pPr>
            <a:r>
              <a:rPr lang="en-GB" sz="2000" dirty="0"/>
              <a:t>Invasion of Afghanistan</a:t>
            </a:r>
          </a:p>
          <a:p>
            <a:pPr eaLnBrk="1" hangingPunct="1">
              <a:defRPr/>
            </a:pPr>
            <a:r>
              <a:rPr lang="en-GB" sz="2000" dirty="0"/>
              <a:t>US boycotts – UK position</a:t>
            </a:r>
          </a:p>
          <a:p>
            <a:pPr eaLnBrk="1" hangingPunct="1">
              <a:defRPr/>
            </a:pPr>
            <a:r>
              <a:rPr lang="en-GB" sz="2000" dirty="0"/>
              <a:t>1984 LA</a:t>
            </a:r>
          </a:p>
          <a:p>
            <a:pPr eaLnBrk="1" hangingPunct="1">
              <a:defRPr/>
            </a:pPr>
            <a:r>
              <a:rPr lang="en-GB" sz="2000" dirty="0"/>
              <a:t> Invasion of Grenada – Eastern Bloc Boycott</a:t>
            </a:r>
          </a:p>
          <a:p>
            <a:pPr eaLnBrk="1" hangingPunct="1">
              <a:defRPr/>
            </a:pPr>
            <a:r>
              <a:rPr lang="en-GB" sz="2000" dirty="0"/>
              <a:t>Coca Cola Games</a:t>
            </a:r>
          </a:p>
          <a:p>
            <a:pPr eaLnBrk="1" hangingPunct="1">
              <a:defRPr/>
            </a:pPr>
            <a:r>
              <a:rPr lang="en-GB" sz="2000" dirty="0"/>
              <a:t>Commercialisation with profit games</a:t>
            </a:r>
          </a:p>
          <a:p>
            <a:pPr eaLnBrk="1" hangingPunct="1">
              <a:defRPr/>
            </a:pPr>
            <a:r>
              <a:rPr lang="en-GB" sz="2000" dirty="0"/>
              <a:t>Aggressive marketing and TV rights</a:t>
            </a:r>
          </a:p>
          <a:p>
            <a:pPr eaLnBrk="1" hangingPunct="1">
              <a:defRPr/>
            </a:pPr>
            <a:r>
              <a:rPr lang="en-GB" sz="2000" dirty="0"/>
              <a:t>1</a:t>
            </a:r>
            <a:r>
              <a:rPr lang="en-GB" sz="2000" baseline="30000" dirty="0"/>
              <a:t>st</a:t>
            </a:r>
            <a:r>
              <a:rPr lang="en-GB" sz="2000" dirty="0"/>
              <a:t> games to make a profit</a:t>
            </a:r>
          </a:p>
          <a:p>
            <a:endParaRPr lang="en-GB" sz="1400" dirty="0"/>
          </a:p>
        </p:txBody>
      </p:sp>
      <p:pic>
        <p:nvPicPr>
          <p:cNvPr id="7170" name="Picture 2" descr="7 Things you didn't know about the Olympics">
            <a:extLst>
              <a:ext uri="{FF2B5EF4-FFF2-40B4-BE49-F238E27FC236}">
                <a16:creationId xmlns:a16="http://schemas.microsoft.com/office/drawing/2014/main" id="{C2AACC52-4A23-C835-7ABC-BC5B7D2E59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01" r="1" b="1"/>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6224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948B9-AB46-8723-C8B8-C956746770F1}"/>
              </a:ext>
            </a:extLst>
          </p:cNvPr>
          <p:cNvSpPr>
            <a:spLocks noGrp="1"/>
          </p:cNvSpPr>
          <p:nvPr>
            <p:ph type="title"/>
          </p:nvPr>
        </p:nvSpPr>
        <p:spPr>
          <a:xfrm>
            <a:off x="572493" y="238539"/>
            <a:ext cx="11018520" cy="1434415"/>
          </a:xfrm>
        </p:spPr>
        <p:txBody>
          <a:bodyPr anchor="b">
            <a:normAutofit/>
          </a:bodyPr>
          <a:lstStyle/>
          <a:p>
            <a:r>
              <a:rPr lang="en-GB" sz="5400"/>
              <a:t>Amateurism v Professionalism</a:t>
            </a:r>
          </a:p>
        </p:txBody>
      </p:sp>
      <p:sp>
        <p:nvSpPr>
          <p:cNvPr id="820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339F4E-1A35-A993-1CE0-4E4EBF64FEFE}"/>
              </a:ext>
            </a:extLst>
          </p:cNvPr>
          <p:cNvSpPr>
            <a:spLocks noGrp="1"/>
          </p:cNvSpPr>
          <p:nvPr>
            <p:ph idx="1"/>
          </p:nvPr>
        </p:nvSpPr>
        <p:spPr>
          <a:xfrm>
            <a:off x="572493" y="2071316"/>
            <a:ext cx="6713552" cy="4119172"/>
          </a:xfrm>
        </p:spPr>
        <p:txBody>
          <a:bodyPr anchor="t">
            <a:normAutofit/>
          </a:bodyPr>
          <a:lstStyle/>
          <a:p>
            <a:pPr eaLnBrk="1" hangingPunct="1">
              <a:defRPr/>
            </a:pPr>
            <a:r>
              <a:rPr lang="en-GB" sz="2200"/>
              <a:t>1952-72 Avery Bundage (US) IOC President – Defender of Amateurism</a:t>
            </a:r>
          </a:p>
          <a:p>
            <a:pPr eaLnBrk="1" hangingPunct="1">
              <a:defRPr/>
            </a:pPr>
            <a:r>
              <a:rPr lang="en-GB" sz="2200"/>
              <a:t>1980 Juan Antonio Samaranch President of IOC</a:t>
            </a:r>
          </a:p>
          <a:p>
            <a:pPr eaLnBrk="1" hangingPunct="1">
              <a:defRPr/>
            </a:pPr>
            <a:r>
              <a:rPr lang="en-GB" sz="2200"/>
              <a:t>End of clause 26 Exclusively Amateur</a:t>
            </a:r>
          </a:p>
          <a:p>
            <a:pPr eaLnBrk="1" hangingPunct="1">
              <a:defRPr/>
            </a:pPr>
            <a:r>
              <a:rPr lang="en-GB" sz="2200"/>
              <a:t>1980 onwards professionalism</a:t>
            </a:r>
          </a:p>
          <a:p>
            <a:endParaRPr lang="en-GB" sz="2200"/>
          </a:p>
        </p:txBody>
      </p:sp>
      <p:pic>
        <p:nvPicPr>
          <p:cNvPr id="8194" name="Picture 2" descr="200+ Free Olympic Games &amp; Olympics Images - Pixabay">
            <a:extLst>
              <a:ext uri="{FF2B5EF4-FFF2-40B4-BE49-F238E27FC236}">
                <a16:creationId xmlns:a16="http://schemas.microsoft.com/office/drawing/2014/main" id="{15FD1C2C-2820-94DB-A167-96AD7FF421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258" r="329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04473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7209A-4FD5-EB58-2D5B-4F5CA9066414}"/>
              </a:ext>
            </a:extLst>
          </p:cNvPr>
          <p:cNvSpPr>
            <a:spLocks noGrp="1"/>
          </p:cNvSpPr>
          <p:nvPr>
            <p:ph type="title"/>
          </p:nvPr>
        </p:nvSpPr>
        <p:spPr>
          <a:xfrm>
            <a:off x="437322" y="365125"/>
            <a:ext cx="6559825" cy="1807305"/>
          </a:xfrm>
        </p:spPr>
        <p:txBody>
          <a:bodyPr>
            <a:normAutofit/>
          </a:bodyPr>
          <a:lstStyle/>
          <a:p>
            <a:r>
              <a:rPr lang="en-GB" b="1" dirty="0"/>
              <a:t>Drugs, Cheating &amp; Steroids</a:t>
            </a:r>
          </a:p>
        </p:txBody>
      </p:sp>
      <p:sp>
        <p:nvSpPr>
          <p:cNvPr id="3" name="Content Placeholder 2">
            <a:extLst>
              <a:ext uri="{FF2B5EF4-FFF2-40B4-BE49-F238E27FC236}">
                <a16:creationId xmlns:a16="http://schemas.microsoft.com/office/drawing/2014/main" id="{078B6672-D0A6-2CEE-1169-79EB42F98C4B}"/>
              </a:ext>
            </a:extLst>
          </p:cNvPr>
          <p:cNvSpPr>
            <a:spLocks noGrp="1"/>
          </p:cNvSpPr>
          <p:nvPr>
            <p:ph idx="1"/>
          </p:nvPr>
        </p:nvSpPr>
        <p:spPr>
          <a:xfrm>
            <a:off x="308116" y="2333297"/>
            <a:ext cx="6158946" cy="3843666"/>
          </a:xfrm>
        </p:spPr>
        <p:txBody>
          <a:bodyPr>
            <a:normAutofit lnSpcReduction="10000"/>
          </a:bodyPr>
          <a:lstStyle/>
          <a:p>
            <a:pPr eaLnBrk="1" hangingPunct="1">
              <a:defRPr/>
            </a:pPr>
            <a:r>
              <a:rPr lang="en-GB" dirty="0"/>
              <a:t>1988 Drugs issues Ben Johnson</a:t>
            </a:r>
          </a:p>
          <a:p>
            <a:pPr eaLnBrk="1" hangingPunct="1">
              <a:defRPr/>
            </a:pPr>
            <a:r>
              <a:rPr lang="en-GB" dirty="0"/>
              <a:t>2004 Athens Greek athletes and drugs</a:t>
            </a:r>
          </a:p>
          <a:p>
            <a:pPr eaLnBrk="1" hangingPunct="1">
              <a:defRPr/>
            </a:pPr>
            <a:r>
              <a:rPr lang="en-GB" dirty="0"/>
              <a:t>Samaranch (1999)</a:t>
            </a:r>
          </a:p>
          <a:p>
            <a:pPr eaLnBrk="1" hangingPunct="1">
              <a:defRPr/>
            </a:pPr>
            <a:r>
              <a:rPr lang="en-GB" dirty="0"/>
              <a:t>“Competitors who care more for winning than the manner of winning”</a:t>
            </a:r>
          </a:p>
          <a:p>
            <a:pPr eaLnBrk="1" hangingPunct="1">
              <a:defRPr/>
            </a:pPr>
            <a:r>
              <a:rPr lang="en-GB" dirty="0"/>
              <a:t>“Battleground for biological sciences rather than athleticism”</a:t>
            </a:r>
          </a:p>
          <a:p>
            <a:pPr eaLnBrk="1" hangingPunct="1">
              <a:defRPr/>
            </a:pPr>
            <a:r>
              <a:rPr lang="en-GB" dirty="0"/>
              <a:t>“Stress on Olympic ethics and education</a:t>
            </a:r>
            <a:r>
              <a:rPr lang="en-GB" sz="2000" dirty="0"/>
              <a:t>”</a:t>
            </a:r>
          </a:p>
          <a:p>
            <a:endParaRPr lang="en-GB" sz="2000" dirty="0"/>
          </a:p>
        </p:txBody>
      </p:sp>
      <p:pic>
        <p:nvPicPr>
          <p:cNvPr id="5" name="Picture 4" descr="Test tubes with solution and one is red">
            <a:extLst>
              <a:ext uri="{FF2B5EF4-FFF2-40B4-BE49-F238E27FC236}">
                <a16:creationId xmlns:a16="http://schemas.microsoft.com/office/drawing/2014/main" id="{F541B379-169B-3315-2522-3B6E7EA07285}"/>
              </a:ext>
            </a:extLst>
          </p:cNvPr>
          <p:cNvPicPr>
            <a:picLocks noChangeAspect="1"/>
          </p:cNvPicPr>
          <p:nvPr/>
        </p:nvPicPr>
        <p:blipFill rotWithShape="1">
          <a:blip r:embed="rId2"/>
          <a:srcRect l="41964"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86968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D5BA0-EC14-B422-90C8-A294F9FD94D5}"/>
              </a:ext>
            </a:extLst>
          </p:cNvPr>
          <p:cNvSpPr>
            <a:spLocks noGrp="1"/>
          </p:cNvSpPr>
          <p:nvPr>
            <p:ph type="title"/>
          </p:nvPr>
        </p:nvSpPr>
        <p:spPr/>
        <p:txBody>
          <a:bodyPr/>
          <a:lstStyle/>
          <a:p>
            <a:r>
              <a:rPr lang="en-GB" dirty="0"/>
              <a:t>Samaranch’s Olympic Principles</a:t>
            </a:r>
          </a:p>
        </p:txBody>
      </p:sp>
      <p:sp>
        <p:nvSpPr>
          <p:cNvPr id="3" name="Content Placeholder 2">
            <a:extLst>
              <a:ext uri="{FF2B5EF4-FFF2-40B4-BE49-F238E27FC236}">
                <a16:creationId xmlns:a16="http://schemas.microsoft.com/office/drawing/2014/main" id="{345F553A-4BE8-8301-08C5-ACE736C5DF72}"/>
              </a:ext>
            </a:extLst>
          </p:cNvPr>
          <p:cNvSpPr>
            <a:spLocks noGrp="1"/>
          </p:cNvSpPr>
          <p:nvPr>
            <p:ph idx="1"/>
          </p:nvPr>
        </p:nvSpPr>
        <p:spPr/>
        <p:txBody>
          <a:bodyPr/>
          <a:lstStyle/>
          <a:p>
            <a:pPr eaLnBrk="1" hangingPunct="1">
              <a:lnSpc>
                <a:spcPct val="90000"/>
              </a:lnSpc>
              <a:defRPr/>
            </a:pPr>
            <a:r>
              <a:rPr lang="en-GB" dirty="0"/>
              <a:t>“tolerance, generosity, solidarity”</a:t>
            </a:r>
          </a:p>
          <a:p>
            <a:pPr eaLnBrk="1" hangingPunct="1">
              <a:lnSpc>
                <a:spcPct val="90000"/>
              </a:lnSpc>
              <a:defRPr/>
            </a:pPr>
            <a:r>
              <a:rPr lang="en-GB" dirty="0"/>
              <a:t>“friendship and respect for others”</a:t>
            </a:r>
          </a:p>
          <a:p>
            <a:pPr eaLnBrk="1" hangingPunct="1">
              <a:lnSpc>
                <a:spcPct val="90000"/>
              </a:lnSpc>
              <a:defRPr/>
            </a:pPr>
            <a:r>
              <a:rPr lang="en-GB" dirty="0"/>
              <a:t>“Promoting brotherhood between peoples”</a:t>
            </a:r>
          </a:p>
          <a:p>
            <a:pPr eaLnBrk="1" hangingPunct="1">
              <a:lnSpc>
                <a:spcPct val="90000"/>
              </a:lnSpc>
              <a:defRPr/>
            </a:pPr>
            <a:r>
              <a:rPr lang="en-GB" dirty="0"/>
              <a:t>                                     Samaranch (1992)</a:t>
            </a:r>
          </a:p>
          <a:p>
            <a:pPr eaLnBrk="1" hangingPunct="1">
              <a:lnSpc>
                <a:spcPct val="90000"/>
              </a:lnSpc>
              <a:defRPr/>
            </a:pPr>
            <a:endParaRPr lang="en-GB" dirty="0"/>
          </a:p>
          <a:p>
            <a:pPr eaLnBrk="1" hangingPunct="1">
              <a:lnSpc>
                <a:spcPct val="90000"/>
              </a:lnSpc>
              <a:defRPr/>
            </a:pPr>
            <a:r>
              <a:rPr lang="en-GB" dirty="0"/>
              <a:t>Tradition of being the best Olympics</a:t>
            </a:r>
          </a:p>
          <a:p>
            <a:pPr eaLnBrk="1" hangingPunct="1">
              <a:lnSpc>
                <a:spcPct val="90000"/>
              </a:lnSpc>
              <a:defRPr/>
            </a:pPr>
            <a:r>
              <a:rPr lang="en-GB" dirty="0"/>
              <a:t>1990’s Bribery and scandals – Atlanta and Salt Lake City</a:t>
            </a:r>
          </a:p>
          <a:p>
            <a:pPr eaLnBrk="1" hangingPunct="1">
              <a:lnSpc>
                <a:spcPct val="90000"/>
              </a:lnSpc>
              <a:defRPr/>
            </a:pPr>
            <a:r>
              <a:rPr lang="en-GB" dirty="0"/>
              <a:t>Bidding process</a:t>
            </a:r>
          </a:p>
          <a:p>
            <a:endParaRPr lang="en-GB" dirty="0"/>
          </a:p>
        </p:txBody>
      </p:sp>
    </p:spTree>
    <p:extLst>
      <p:ext uri="{BB962C8B-B14F-4D97-AF65-F5344CB8AC3E}">
        <p14:creationId xmlns:p14="http://schemas.microsoft.com/office/powerpoint/2010/main" val="673200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4D1D0-F954-F971-E782-4D129ECE6F1A}"/>
              </a:ext>
            </a:extLst>
          </p:cNvPr>
          <p:cNvSpPr>
            <a:spLocks noGrp="1"/>
          </p:cNvSpPr>
          <p:nvPr>
            <p:ph type="title"/>
          </p:nvPr>
        </p:nvSpPr>
        <p:spPr>
          <a:xfrm>
            <a:off x="258417" y="365125"/>
            <a:ext cx="5831100" cy="1807305"/>
          </a:xfrm>
        </p:spPr>
        <p:txBody>
          <a:bodyPr>
            <a:normAutofit/>
          </a:bodyPr>
          <a:lstStyle/>
          <a:p>
            <a:r>
              <a:rPr lang="en-GB" dirty="0"/>
              <a:t>Post Cold War Olympics</a:t>
            </a:r>
          </a:p>
        </p:txBody>
      </p:sp>
      <p:sp>
        <p:nvSpPr>
          <p:cNvPr id="3" name="Content Placeholder 2">
            <a:extLst>
              <a:ext uri="{FF2B5EF4-FFF2-40B4-BE49-F238E27FC236}">
                <a16:creationId xmlns:a16="http://schemas.microsoft.com/office/drawing/2014/main" id="{8E1E9EE5-89B5-C0DE-0057-C30D41D64BC8}"/>
              </a:ext>
            </a:extLst>
          </p:cNvPr>
          <p:cNvSpPr>
            <a:spLocks noGrp="1"/>
          </p:cNvSpPr>
          <p:nvPr>
            <p:ph idx="1"/>
          </p:nvPr>
        </p:nvSpPr>
        <p:spPr>
          <a:xfrm>
            <a:off x="206506" y="1848678"/>
            <a:ext cx="5251315" cy="4856922"/>
          </a:xfrm>
        </p:spPr>
        <p:txBody>
          <a:bodyPr>
            <a:normAutofit lnSpcReduction="10000"/>
          </a:bodyPr>
          <a:lstStyle/>
          <a:p>
            <a:pPr eaLnBrk="1" hangingPunct="1">
              <a:defRPr/>
            </a:pPr>
            <a:r>
              <a:rPr lang="en-GB" sz="2400" dirty="0">
                <a:solidFill>
                  <a:srgbClr val="FF0000"/>
                </a:solidFill>
              </a:rPr>
              <a:t>1988 SEOUL</a:t>
            </a:r>
          </a:p>
          <a:p>
            <a:pPr eaLnBrk="1" hangingPunct="1">
              <a:defRPr/>
            </a:pPr>
            <a:r>
              <a:rPr lang="en-GB" sz="2400" dirty="0"/>
              <a:t>Communism and cheerleading</a:t>
            </a:r>
          </a:p>
          <a:p>
            <a:pPr eaLnBrk="1" hangingPunct="1">
              <a:defRPr/>
            </a:pPr>
            <a:r>
              <a:rPr lang="en-GB" sz="2400" dirty="0"/>
              <a:t>Beautification</a:t>
            </a:r>
          </a:p>
          <a:p>
            <a:pPr eaLnBrk="1" hangingPunct="1">
              <a:defRPr/>
            </a:pPr>
            <a:r>
              <a:rPr lang="en-GB" sz="2400" dirty="0">
                <a:solidFill>
                  <a:srgbClr val="FF0000"/>
                </a:solidFill>
              </a:rPr>
              <a:t>1992 BARCELONA</a:t>
            </a:r>
          </a:p>
          <a:p>
            <a:pPr eaLnBrk="1" hangingPunct="1">
              <a:defRPr/>
            </a:pPr>
            <a:r>
              <a:rPr lang="en-GB" sz="2400" dirty="0"/>
              <a:t>Elite performance</a:t>
            </a:r>
          </a:p>
          <a:p>
            <a:pPr eaLnBrk="1" hangingPunct="1">
              <a:defRPr/>
            </a:pPr>
            <a:r>
              <a:rPr lang="en-GB" sz="2400" dirty="0"/>
              <a:t>Tourism</a:t>
            </a:r>
          </a:p>
          <a:p>
            <a:pPr eaLnBrk="1" hangingPunct="1">
              <a:defRPr/>
            </a:pPr>
            <a:r>
              <a:rPr lang="en-GB" sz="2400" dirty="0">
                <a:solidFill>
                  <a:srgbClr val="FF0000"/>
                </a:solidFill>
              </a:rPr>
              <a:t>1994 ATLANTA</a:t>
            </a:r>
          </a:p>
          <a:p>
            <a:pPr eaLnBrk="1" hangingPunct="1">
              <a:defRPr/>
            </a:pPr>
            <a:r>
              <a:rPr lang="en-GB" sz="2400" dirty="0"/>
              <a:t>Organisational issues</a:t>
            </a:r>
          </a:p>
          <a:p>
            <a:pPr eaLnBrk="1" hangingPunct="1">
              <a:defRPr/>
            </a:pPr>
            <a:r>
              <a:rPr lang="en-GB" sz="2400" dirty="0"/>
              <a:t>Bribery</a:t>
            </a:r>
          </a:p>
          <a:p>
            <a:pPr eaLnBrk="1" hangingPunct="1">
              <a:defRPr/>
            </a:pPr>
            <a:r>
              <a:rPr lang="en-GB" sz="2400" dirty="0"/>
              <a:t>Bombs</a:t>
            </a:r>
          </a:p>
          <a:p>
            <a:pPr eaLnBrk="1" hangingPunct="1">
              <a:defRPr/>
            </a:pPr>
            <a:r>
              <a:rPr lang="en-GB" sz="2400" dirty="0"/>
              <a:t>Paralympic disaster</a:t>
            </a:r>
          </a:p>
          <a:p>
            <a:endParaRPr lang="en-GB" sz="1600" dirty="0"/>
          </a:p>
        </p:txBody>
      </p:sp>
      <p:pic>
        <p:nvPicPr>
          <p:cNvPr id="5" name="Picture 4" descr="Large skydiving group mid-air">
            <a:extLst>
              <a:ext uri="{FF2B5EF4-FFF2-40B4-BE49-F238E27FC236}">
                <a16:creationId xmlns:a16="http://schemas.microsoft.com/office/drawing/2014/main" id="{43CD511D-9EB1-7354-3067-6D2C13645F7F}"/>
              </a:ext>
            </a:extLst>
          </p:cNvPr>
          <p:cNvPicPr>
            <a:picLocks noChangeAspect="1"/>
          </p:cNvPicPr>
          <p:nvPr/>
        </p:nvPicPr>
        <p:blipFill rotWithShape="1">
          <a:blip r:embed="rId2"/>
          <a:srcRect l="21674" r="2050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108159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31BE9-717F-5869-9912-493CB1D2EB2F}"/>
              </a:ext>
            </a:extLst>
          </p:cNvPr>
          <p:cNvSpPr>
            <a:spLocks noGrp="1"/>
          </p:cNvSpPr>
          <p:nvPr>
            <p:ph type="title"/>
          </p:nvPr>
        </p:nvSpPr>
        <p:spPr>
          <a:xfrm>
            <a:off x="4452730" y="-364434"/>
            <a:ext cx="6901070" cy="1338470"/>
          </a:xfrm>
        </p:spPr>
        <p:txBody>
          <a:bodyPr/>
          <a:lstStyle/>
          <a:p>
            <a:r>
              <a:rPr lang="en-GB" dirty="0"/>
              <a:t>New Millennium Olympics</a:t>
            </a:r>
          </a:p>
        </p:txBody>
      </p:sp>
      <p:sp>
        <p:nvSpPr>
          <p:cNvPr id="3" name="Content Placeholder 2">
            <a:extLst>
              <a:ext uri="{FF2B5EF4-FFF2-40B4-BE49-F238E27FC236}">
                <a16:creationId xmlns:a16="http://schemas.microsoft.com/office/drawing/2014/main" id="{FD7A9FCD-EDAF-5832-1F30-C55C25DBAF0F}"/>
              </a:ext>
            </a:extLst>
          </p:cNvPr>
          <p:cNvSpPr>
            <a:spLocks noGrp="1"/>
          </p:cNvSpPr>
          <p:nvPr>
            <p:ph idx="1"/>
          </p:nvPr>
        </p:nvSpPr>
        <p:spPr>
          <a:xfrm>
            <a:off x="0" y="629478"/>
            <a:ext cx="11353800" cy="5547485"/>
          </a:xfrm>
        </p:spPr>
        <p:txBody>
          <a:bodyPr>
            <a:normAutofit fontScale="85000" lnSpcReduction="20000"/>
          </a:bodyPr>
          <a:lstStyle/>
          <a:p>
            <a:pPr eaLnBrk="1" hangingPunct="1">
              <a:lnSpc>
                <a:spcPct val="80000"/>
              </a:lnSpc>
              <a:defRPr/>
            </a:pPr>
            <a:r>
              <a:rPr lang="en-GB" sz="2800" dirty="0">
                <a:solidFill>
                  <a:srgbClr val="FF0066"/>
                </a:solidFill>
              </a:rPr>
              <a:t>2000 SYDNEY</a:t>
            </a:r>
          </a:p>
          <a:p>
            <a:pPr eaLnBrk="1" hangingPunct="1">
              <a:lnSpc>
                <a:spcPct val="80000"/>
              </a:lnSpc>
              <a:defRPr/>
            </a:pPr>
            <a:r>
              <a:rPr lang="en-GB" sz="2800" dirty="0"/>
              <a:t>Community spirit</a:t>
            </a:r>
          </a:p>
          <a:p>
            <a:pPr eaLnBrk="1" hangingPunct="1">
              <a:lnSpc>
                <a:spcPct val="80000"/>
              </a:lnSpc>
              <a:defRPr/>
            </a:pPr>
            <a:r>
              <a:rPr lang="en-GB" sz="2800" dirty="0"/>
              <a:t>Cathy Freeman – Female aboriginal </a:t>
            </a:r>
          </a:p>
          <a:p>
            <a:pPr eaLnBrk="1" hangingPunct="1">
              <a:lnSpc>
                <a:spcPct val="80000"/>
              </a:lnSpc>
              <a:defRPr/>
            </a:pPr>
            <a:r>
              <a:rPr lang="en-GB" sz="2800" dirty="0"/>
              <a:t>Sporting Culture</a:t>
            </a:r>
          </a:p>
          <a:p>
            <a:pPr eaLnBrk="1" hangingPunct="1">
              <a:lnSpc>
                <a:spcPct val="80000"/>
              </a:lnSpc>
              <a:defRPr/>
            </a:pPr>
            <a:r>
              <a:rPr lang="en-GB" sz="2800" dirty="0"/>
              <a:t>Ongoing sports events strategy</a:t>
            </a:r>
          </a:p>
          <a:p>
            <a:pPr eaLnBrk="1" hangingPunct="1">
              <a:lnSpc>
                <a:spcPct val="80000"/>
              </a:lnSpc>
              <a:defRPr/>
            </a:pPr>
            <a:r>
              <a:rPr lang="en-GB" sz="2800" dirty="0">
                <a:solidFill>
                  <a:srgbClr val="FF0066"/>
                </a:solidFill>
              </a:rPr>
              <a:t>2004 ATHENS</a:t>
            </a:r>
          </a:p>
          <a:p>
            <a:pPr eaLnBrk="1" hangingPunct="1">
              <a:lnSpc>
                <a:spcPct val="80000"/>
              </a:lnSpc>
              <a:defRPr/>
            </a:pPr>
            <a:r>
              <a:rPr lang="en-GB" sz="2800" dirty="0"/>
              <a:t>Uncertainty</a:t>
            </a:r>
          </a:p>
          <a:p>
            <a:pPr eaLnBrk="1" hangingPunct="1">
              <a:lnSpc>
                <a:spcPct val="80000"/>
              </a:lnSpc>
              <a:defRPr/>
            </a:pPr>
            <a:r>
              <a:rPr lang="en-GB" sz="2800" dirty="0"/>
              <a:t>Athletes drug issues</a:t>
            </a:r>
          </a:p>
          <a:p>
            <a:pPr eaLnBrk="1" hangingPunct="1">
              <a:lnSpc>
                <a:spcPct val="80000"/>
              </a:lnSpc>
              <a:defRPr/>
            </a:pPr>
            <a:r>
              <a:rPr lang="en-GB" sz="2800" dirty="0"/>
              <a:t>Medal controversy</a:t>
            </a:r>
          </a:p>
          <a:p>
            <a:pPr eaLnBrk="1" hangingPunct="1">
              <a:lnSpc>
                <a:spcPct val="80000"/>
              </a:lnSpc>
              <a:defRPr/>
            </a:pPr>
            <a:r>
              <a:rPr lang="en-GB" sz="2800" dirty="0">
                <a:solidFill>
                  <a:srgbClr val="FF0066"/>
                </a:solidFill>
              </a:rPr>
              <a:t>2008 BEIJING - $40B</a:t>
            </a:r>
          </a:p>
          <a:p>
            <a:pPr eaLnBrk="1" hangingPunct="1">
              <a:lnSpc>
                <a:spcPct val="80000"/>
              </a:lnSpc>
              <a:defRPr/>
            </a:pPr>
            <a:r>
              <a:rPr lang="en-GB" sz="2800" dirty="0"/>
              <a:t>Communism and freedom of speech </a:t>
            </a:r>
          </a:p>
          <a:p>
            <a:pPr eaLnBrk="1" hangingPunct="1">
              <a:lnSpc>
                <a:spcPct val="80000"/>
              </a:lnSpc>
              <a:defRPr/>
            </a:pPr>
            <a:r>
              <a:rPr lang="en-GB" sz="2800" dirty="0"/>
              <a:t>Peoples games</a:t>
            </a:r>
          </a:p>
          <a:p>
            <a:pPr eaLnBrk="1" hangingPunct="1">
              <a:lnSpc>
                <a:spcPct val="80000"/>
              </a:lnSpc>
              <a:defRPr/>
            </a:pPr>
            <a:r>
              <a:rPr lang="en-GB" sz="2800" dirty="0"/>
              <a:t>Opening ceremony, fireworks and child singer</a:t>
            </a:r>
          </a:p>
          <a:p>
            <a:pPr eaLnBrk="1" hangingPunct="1">
              <a:lnSpc>
                <a:spcPct val="80000"/>
              </a:lnSpc>
              <a:defRPr/>
            </a:pPr>
            <a:r>
              <a:rPr lang="en-GB" sz="2800" dirty="0"/>
              <a:t>Environment</a:t>
            </a:r>
          </a:p>
          <a:p>
            <a:pPr eaLnBrk="1" hangingPunct="1">
              <a:lnSpc>
                <a:spcPct val="80000"/>
              </a:lnSpc>
              <a:defRPr/>
            </a:pPr>
            <a:r>
              <a:rPr lang="en-GB" sz="2800" dirty="0"/>
              <a:t>Organisation</a:t>
            </a:r>
            <a:endParaRPr lang="en-GB" dirty="0"/>
          </a:p>
        </p:txBody>
      </p:sp>
    </p:spTree>
    <p:extLst>
      <p:ext uri="{BB962C8B-B14F-4D97-AF65-F5344CB8AC3E}">
        <p14:creationId xmlns:p14="http://schemas.microsoft.com/office/powerpoint/2010/main" val="1648791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2E15E-2C0F-0FF9-5DBE-6EEDCF86D192}"/>
              </a:ext>
            </a:extLst>
          </p:cNvPr>
          <p:cNvSpPr>
            <a:spLocks noGrp="1"/>
          </p:cNvSpPr>
          <p:nvPr>
            <p:ph type="title"/>
          </p:nvPr>
        </p:nvSpPr>
        <p:spPr>
          <a:xfrm>
            <a:off x="589560" y="856180"/>
            <a:ext cx="4560584" cy="1128068"/>
          </a:xfrm>
        </p:spPr>
        <p:txBody>
          <a:bodyPr anchor="ctr">
            <a:normAutofit/>
          </a:bodyPr>
          <a:lstStyle/>
          <a:p>
            <a:r>
              <a:rPr lang="en-GB" sz="4000" b="1"/>
              <a:t>Post London</a:t>
            </a:r>
          </a:p>
        </p:txBody>
      </p:sp>
      <p:grpSp>
        <p:nvGrpSpPr>
          <p:cNvPr id="9232" name="Group 923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9233" name="Rectangle 923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4" name="Rectangle 923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36" name="Rectangle 923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A33373-5506-6DA1-A170-0F23FECFFC88}"/>
              </a:ext>
            </a:extLst>
          </p:cNvPr>
          <p:cNvSpPr>
            <a:spLocks noGrp="1"/>
          </p:cNvSpPr>
          <p:nvPr>
            <p:ph idx="1"/>
          </p:nvPr>
        </p:nvSpPr>
        <p:spPr>
          <a:xfrm>
            <a:off x="87363" y="2484783"/>
            <a:ext cx="5062781" cy="4478903"/>
          </a:xfrm>
        </p:spPr>
        <p:txBody>
          <a:bodyPr anchor="ctr">
            <a:normAutofit fontScale="92500" lnSpcReduction="10000"/>
          </a:bodyPr>
          <a:lstStyle/>
          <a:p>
            <a:pPr>
              <a:defRPr/>
            </a:pPr>
            <a:r>
              <a:rPr lang="en-GB" sz="1050" b="1" dirty="0" err="1"/>
              <a:t>Sotchi</a:t>
            </a:r>
            <a:r>
              <a:rPr lang="en-GB" sz="1050" b="1" dirty="0"/>
              <a:t> 2014 Winter</a:t>
            </a:r>
          </a:p>
          <a:p>
            <a:pPr>
              <a:defRPr/>
            </a:pPr>
            <a:r>
              <a:rPr lang="en-GB" sz="1050" dirty="0"/>
              <a:t>Cost $51B – Most Expensive in History</a:t>
            </a:r>
          </a:p>
          <a:p>
            <a:pPr>
              <a:defRPr/>
            </a:pPr>
            <a:r>
              <a:rPr lang="en-GB" sz="1050" dirty="0"/>
              <a:t>Corruption</a:t>
            </a:r>
          </a:p>
          <a:p>
            <a:pPr>
              <a:defRPr/>
            </a:pPr>
            <a:r>
              <a:rPr lang="en-GB" sz="1050" dirty="0"/>
              <a:t>History of Genocide in the region &amp; militant Jihadist rebels – Terror Threats &amp; Attacks </a:t>
            </a:r>
          </a:p>
          <a:p>
            <a:pPr>
              <a:defRPr/>
            </a:pPr>
            <a:r>
              <a:rPr lang="en-GB" sz="1050" dirty="0"/>
              <a:t>Anti Homosexuality  Laws</a:t>
            </a:r>
          </a:p>
          <a:p>
            <a:pPr>
              <a:defRPr/>
            </a:pPr>
            <a:r>
              <a:rPr lang="en-GB" sz="1050" dirty="0"/>
              <a:t>Doping Controversies</a:t>
            </a:r>
          </a:p>
          <a:p>
            <a:pPr>
              <a:defRPr/>
            </a:pPr>
            <a:r>
              <a:rPr lang="en-GB" sz="1050" dirty="0"/>
              <a:t>40% of competitors female</a:t>
            </a:r>
          </a:p>
          <a:p>
            <a:pPr>
              <a:defRPr/>
            </a:pPr>
            <a:r>
              <a:rPr lang="en-GB" sz="1050" dirty="0"/>
              <a:t>Legacy &amp; Investment</a:t>
            </a:r>
          </a:p>
          <a:p>
            <a:pPr>
              <a:defRPr/>
            </a:pPr>
            <a:endParaRPr lang="en-GB" sz="1050" dirty="0"/>
          </a:p>
          <a:p>
            <a:pPr>
              <a:defRPr/>
            </a:pPr>
            <a:r>
              <a:rPr lang="en-GB" sz="1050" b="1" dirty="0"/>
              <a:t>Rio 2016 </a:t>
            </a:r>
          </a:p>
          <a:p>
            <a:pPr>
              <a:defRPr/>
            </a:pPr>
            <a:r>
              <a:rPr lang="en-GB" sz="1050" dirty="0"/>
              <a:t>Football World Cup</a:t>
            </a:r>
          </a:p>
          <a:p>
            <a:pPr>
              <a:defRPr/>
            </a:pPr>
            <a:r>
              <a:rPr lang="en-GB" sz="1050" dirty="0"/>
              <a:t>Developing Nation</a:t>
            </a:r>
          </a:p>
          <a:p>
            <a:pPr>
              <a:defRPr/>
            </a:pPr>
            <a:r>
              <a:rPr lang="en-GB" sz="1050" dirty="0"/>
              <a:t>Displacement </a:t>
            </a:r>
          </a:p>
          <a:p>
            <a:pPr>
              <a:defRPr/>
            </a:pPr>
            <a:r>
              <a:rPr lang="en-GB" sz="1050" dirty="0"/>
              <a:t>Zika Virus Risks</a:t>
            </a:r>
          </a:p>
          <a:p>
            <a:pPr>
              <a:defRPr/>
            </a:pPr>
            <a:r>
              <a:rPr lang="en-GB" sz="1050" dirty="0"/>
              <a:t>Planning Issues </a:t>
            </a:r>
          </a:p>
          <a:p>
            <a:pPr>
              <a:defRPr/>
            </a:pPr>
            <a:r>
              <a:rPr lang="en-GB" sz="1050" dirty="0"/>
              <a:t>Operational Issues </a:t>
            </a:r>
          </a:p>
          <a:p>
            <a:pPr>
              <a:defRPr/>
            </a:pPr>
            <a:r>
              <a:rPr lang="en-GB" sz="1050" dirty="0"/>
              <a:t>Economic Issues </a:t>
            </a:r>
          </a:p>
          <a:p>
            <a:pPr>
              <a:defRPr/>
            </a:pPr>
            <a:r>
              <a:rPr lang="en-GB" sz="1050" dirty="0"/>
              <a:t>Lack of Legacy</a:t>
            </a:r>
          </a:p>
          <a:p>
            <a:pPr marL="0" indent="0">
              <a:buNone/>
              <a:defRPr/>
            </a:pPr>
            <a:endParaRPr lang="en-GB" sz="700" dirty="0"/>
          </a:p>
          <a:p>
            <a:endParaRPr lang="en-GB" sz="700" dirty="0"/>
          </a:p>
        </p:txBody>
      </p:sp>
      <p:sp>
        <p:nvSpPr>
          <p:cNvPr id="9238" name="Rectangle 923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0" name="Rectangle 92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Ten years on: London's Queen Elizabeth Olympic Park - Geographical">
            <a:extLst>
              <a:ext uri="{FF2B5EF4-FFF2-40B4-BE49-F238E27FC236}">
                <a16:creationId xmlns:a16="http://schemas.microsoft.com/office/drawing/2014/main" id="{4AEEE626-59AB-77C3-1837-B846D1973AD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942" r="1841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4246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26E8-D1D9-A603-DA38-5EE949A75E53}"/>
              </a:ext>
            </a:extLst>
          </p:cNvPr>
          <p:cNvSpPr>
            <a:spLocks noGrp="1"/>
          </p:cNvSpPr>
          <p:nvPr>
            <p:ph type="title"/>
          </p:nvPr>
        </p:nvSpPr>
        <p:spPr>
          <a:xfrm>
            <a:off x="159026" y="1"/>
            <a:ext cx="5850835" cy="1384852"/>
          </a:xfrm>
        </p:spPr>
        <p:txBody>
          <a:bodyPr anchor="b">
            <a:normAutofit/>
          </a:bodyPr>
          <a:lstStyle/>
          <a:p>
            <a:r>
              <a:rPr lang="en-GB" sz="3600" dirty="0">
                <a:solidFill>
                  <a:schemeClr val="tx2"/>
                </a:solidFill>
              </a:rPr>
              <a:t>           New Impacts </a:t>
            </a:r>
            <a:br>
              <a:rPr lang="en-GB" sz="3600" dirty="0">
                <a:solidFill>
                  <a:schemeClr val="tx2"/>
                </a:solidFill>
              </a:rPr>
            </a:br>
            <a:r>
              <a:rPr lang="en-GB" sz="3600" dirty="0">
                <a:solidFill>
                  <a:schemeClr val="tx2"/>
                </a:solidFill>
              </a:rPr>
              <a:t>What about the Future?</a:t>
            </a:r>
          </a:p>
        </p:txBody>
      </p:sp>
      <p:sp>
        <p:nvSpPr>
          <p:cNvPr id="3" name="Content Placeholder 2">
            <a:extLst>
              <a:ext uri="{FF2B5EF4-FFF2-40B4-BE49-F238E27FC236}">
                <a16:creationId xmlns:a16="http://schemas.microsoft.com/office/drawing/2014/main" id="{7106C524-E245-C48E-6922-50F8A45CA7D5}"/>
              </a:ext>
            </a:extLst>
          </p:cNvPr>
          <p:cNvSpPr>
            <a:spLocks noGrp="1"/>
          </p:cNvSpPr>
          <p:nvPr>
            <p:ph idx="1"/>
          </p:nvPr>
        </p:nvSpPr>
        <p:spPr>
          <a:xfrm>
            <a:off x="86140" y="1921565"/>
            <a:ext cx="5691808" cy="4363866"/>
          </a:xfrm>
        </p:spPr>
        <p:txBody>
          <a:bodyPr>
            <a:normAutofit lnSpcReduction="10000"/>
          </a:bodyPr>
          <a:lstStyle/>
          <a:p>
            <a:pPr>
              <a:defRPr/>
            </a:pPr>
            <a:r>
              <a:rPr lang="en-GB" sz="2400" dirty="0">
                <a:solidFill>
                  <a:schemeClr val="tx2"/>
                </a:solidFill>
              </a:rPr>
              <a:t>LEGACY</a:t>
            </a:r>
          </a:p>
          <a:p>
            <a:pPr>
              <a:defRPr/>
            </a:pPr>
            <a:r>
              <a:rPr lang="en-GB" sz="2400" dirty="0">
                <a:solidFill>
                  <a:schemeClr val="tx2"/>
                </a:solidFill>
              </a:rPr>
              <a:t>SUSTAINABILITY</a:t>
            </a:r>
          </a:p>
          <a:p>
            <a:pPr>
              <a:defRPr/>
            </a:pPr>
            <a:r>
              <a:rPr lang="en-GB" sz="2400" dirty="0">
                <a:solidFill>
                  <a:schemeClr val="tx2"/>
                </a:solidFill>
              </a:rPr>
              <a:t>USE OF FACILITIES</a:t>
            </a:r>
          </a:p>
          <a:p>
            <a:pPr>
              <a:defRPr/>
            </a:pPr>
            <a:r>
              <a:rPr lang="en-GB" sz="2400" dirty="0">
                <a:solidFill>
                  <a:schemeClr val="tx2"/>
                </a:solidFill>
              </a:rPr>
              <a:t>IMPACTS</a:t>
            </a:r>
          </a:p>
          <a:p>
            <a:pPr>
              <a:defRPr/>
            </a:pPr>
            <a:r>
              <a:rPr lang="en-GB" sz="2400" dirty="0">
                <a:solidFill>
                  <a:schemeClr val="tx2"/>
                </a:solidFill>
              </a:rPr>
              <a:t>ENGAGEMENT</a:t>
            </a:r>
          </a:p>
          <a:p>
            <a:pPr>
              <a:defRPr/>
            </a:pPr>
            <a:r>
              <a:rPr lang="en-GB" sz="2400" dirty="0">
                <a:solidFill>
                  <a:schemeClr val="tx2"/>
                </a:solidFill>
              </a:rPr>
              <a:t>BIDDING PROCESSES</a:t>
            </a:r>
          </a:p>
          <a:p>
            <a:pPr>
              <a:defRPr/>
            </a:pPr>
            <a:r>
              <a:rPr lang="en-GB" sz="2400" dirty="0">
                <a:solidFill>
                  <a:schemeClr val="tx2"/>
                </a:solidFill>
              </a:rPr>
              <a:t>COMPETITION</a:t>
            </a:r>
          </a:p>
          <a:p>
            <a:pPr>
              <a:defRPr/>
            </a:pPr>
            <a:endParaRPr lang="en-GB" sz="2400" dirty="0">
              <a:solidFill>
                <a:schemeClr val="tx2"/>
              </a:solidFill>
            </a:endParaRPr>
          </a:p>
          <a:p>
            <a:pPr>
              <a:defRPr/>
            </a:pPr>
            <a:r>
              <a:rPr lang="en-GB" sz="2400" b="1" dirty="0">
                <a:solidFill>
                  <a:schemeClr val="tx2"/>
                </a:solidFill>
              </a:rPr>
              <a:t>Covid</a:t>
            </a:r>
          </a:p>
          <a:p>
            <a:pPr>
              <a:defRPr/>
            </a:pPr>
            <a:r>
              <a:rPr lang="en-GB" sz="2400" dirty="0">
                <a:solidFill>
                  <a:schemeClr val="tx2"/>
                </a:solidFill>
              </a:rPr>
              <a:t>Tokyo – No Spectators</a:t>
            </a:r>
          </a:p>
          <a:p>
            <a:endParaRPr lang="en-GB" sz="1600" dirty="0">
              <a:solidFill>
                <a:schemeClr val="tx2"/>
              </a:solidFill>
            </a:endParaRPr>
          </a:p>
        </p:txBody>
      </p:sp>
      <p:pic>
        <p:nvPicPr>
          <p:cNvPr id="10242" name="Picture 2" descr="1,000+ Free Olympics &amp; Sports Images - Pixabay">
            <a:extLst>
              <a:ext uri="{FF2B5EF4-FFF2-40B4-BE49-F238E27FC236}">
                <a16:creationId xmlns:a16="http://schemas.microsoft.com/office/drawing/2014/main" id="{34CEA2EB-309D-B4E4-F1F5-3BEEE7ECF5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365" r="15888"/>
          <a:stretch/>
        </p:blipFill>
        <p:spPr bwMode="auto">
          <a:xfrm>
            <a:off x="6089374" y="602974"/>
            <a:ext cx="5486400" cy="563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2261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782</Words>
  <Application>Microsoft Office PowerPoint</Application>
  <PresentationFormat>Widescreen</PresentationFormat>
  <Paragraphs>178</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Office Theme</vt:lpstr>
      <vt:lpstr>PowerPoint Presentation</vt:lpstr>
      <vt:lpstr>Session Aims &amp; Objectives</vt:lpstr>
      <vt:lpstr>Olympic Issues</vt:lpstr>
      <vt:lpstr>Commercial Concerns</vt:lpstr>
      <vt:lpstr>The Olympic Dream</vt:lpstr>
      <vt:lpstr>Development of the Modern Olympics</vt:lpstr>
      <vt:lpstr>                                Ethics</vt:lpstr>
      <vt:lpstr>Impacts of War</vt:lpstr>
      <vt:lpstr>Commercial Developments</vt:lpstr>
      <vt:lpstr>Political Impacts</vt:lpstr>
      <vt:lpstr>Cold War</vt:lpstr>
      <vt:lpstr>Politics</vt:lpstr>
      <vt:lpstr>                                       Commercialism</vt:lpstr>
      <vt:lpstr>Amateurism v Professionalism</vt:lpstr>
      <vt:lpstr>Drugs, Cheating &amp; Steroids</vt:lpstr>
      <vt:lpstr>Samaranch’s Olympic Principles</vt:lpstr>
      <vt:lpstr>Post Cold War Olympics</vt:lpstr>
      <vt:lpstr>New Millennium Olympics</vt:lpstr>
      <vt:lpstr>Post London</vt:lpstr>
      <vt:lpstr>           New Impacts  What about the Future?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6</cp:revision>
  <dcterms:created xsi:type="dcterms:W3CDTF">2023-09-15T09:31:09Z</dcterms:created>
  <dcterms:modified xsi:type="dcterms:W3CDTF">2023-12-07T08:59:41Z</dcterms:modified>
</cp:coreProperties>
</file>